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890" r:id="rId8"/>
    <p:sldId id="750" r:id="rId9"/>
    <p:sldId id="763" r:id="rId10"/>
    <p:sldId id="776" r:id="rId11"/>
    <p:sldId id="760" r:id="rId12"/>
    <p:sldId id="764" r:id="rId13"/>
    <p:sldId id="831" r:id="rId14"/>
    <p:sldId id="832" r:id="rId15"/>
    <p:sldId id="833" r:id="rId16"/>
    <p:sldId id="834" r:id="rId17"/>
    <p:sldId id="835" r:id="rId18"/>
    <p:sldId id="836" r:id="rId19"/>
    <p:sldId id="837" r:id="rId20"/>
    <p:sldId id="838" r:id="rId21"/>
    <p:sldId id="839" r:id="rId22"/>
    <p:sldId id="840" r:id="rId23"/>
    <p:sldId id="841" r:id="rId24"/>
    <p:sldId id="842" r:id="rId25"/>
    <p:sldId id="843" r:id="rId26"/>
    <p:sldId id="844" r:id="rId27"/>
    <p:sldId id="845" r:id="rId28"/>
    <p:sldId id="846" r:id="rId29"/>
    <p:sldId id="847" r:id="rId30"/>
    <p:sldId id="848" r:id="rId31"/>
    <p:sldId id="849" r:id="rId32"/>
    <p:sldId id="850" r:id="rId33"/>
    <p:sldId id="851" r:id="rId34"/>
    <p:sldId id="759" r:id="rId35"/>
    <p:sldId id="789" r:id="rId36"/>
    <p:sldId id="864" r:id="rId37"/>
    <p:sldId id="865" r:id="rId38"/>
    <p:sldId id="866" r:id="rId39"/>
    <p:sldId id="867" r:id="rId40"/>
    <p:sldId id="868" r:id="rId41"/>
    <p:sldId id="869" r:id="rId42"/>
    <p:sldId id="870" r:id="rId43"/>
    <p:sldId id="871" r:id="rId44"/>
    <p:sldId id="872" r:id="rId45"/>
    <p:sldId id="873" r:id="rId46"/>
    <p:sldId id="761" r:id="rId47"/>
    <p:sldId id="805" r:id="rId48"/>
    <p:sldId id="874" r:id="rId49"/>
    <p:sldId id="875" r:id="rId50"/>
    <p:sldId id="876" r:id="rId51"/>
    <p:sldId id="877" r:id="rId52"/>
    <p:sldId id="878" r:id="rId53"/>
    <p:sldId id="879" r:id="rId54"/>
    <p:sldId id="880" r:id="rId55"/>
    <p:sldId id="881" r:id="rId56"/>
    <p:sldId id="882" r:id="rId57"/>
    <p:sldId id="883" r:id="rId58"/>
    <p:sldId id="884" r:id="rId59"/>
    <p:sldId id="885" r:id="rId60"/>
    <p:sldId id="886" r:id="rId61"/>
    <p:sldId id="887" r:id="rId62"/>
    <p:sldId id="888" r:id="rId63"/>
    <p:sldId id="889" r:id="rId64"/>
    <p:sldId id="891" r:id="rId65"/>
    <p:sldId id="892" r:id="rId66"/>
    <p:sldId id="893" r:id="rId67"/>
    <p:sldId id="894" r:id="rId68"/>
    <p:sldId id="895" r:id="rId69"/>
    <p:sldId id="896" r:id="rId70"/>
    <p:sldId id="897" r:id="rId71"/>
    <p:sldId id="898" r:id="rId72"/>
    <p:sldId id="899" r:id="rId73"/>
    <p:sldId id="900" r:id="rId74"/>
    <p:sldId id="901" r:id="rId75"/>
    <p:sldId id="902" r:id="rId76"/>
    <p:sldId id="903" r:id="rId77"/>
    <p:sldId id="904" r:id="rId78"/>
    <p:sldId id="905" r:id="rId79"/>
    <p:sldId id="906" r:id="rId80"/>
    <p:sldId id="907" r:id="rId81"/>
    <p:sldId id="908" r:id="rId82"/>
    <p:sldId id="909" r:id="rId83"/>
    <p:sldId id="910" r:id="rId84"/>
    <p:sldId id="911" r:id="rId85"/>
    <p:sldId id="912" r:id="rId86"/>
    <p:sldId id="913" r:id="rId87"/>
    <p:sldId id="915" r:id="rId88"/>
    <p:sldId id="916" r:id="rId89"/>
    <p:sldId id="917" r:id="rId90"/>
    <p:sldId id="918" r:id="rId91"/>
    <p:sldId id="919" r:id="rId92"/>
    <p:sldId id="920" r:id="rId93"/>
    <p:sldId id="921" r:id="rId94"/>
    <p:sldId id="922" r:id="rId95"/>
    <p:sldId id="924" r:id="rId96"/>
    <p:sldId id="925" r:id="rId97"/>
    <p:sldId id="926" r:id="rId98"/>
    <p:sldId id="930" r:id="rId99"/>
    <p:sldId id="927" r:id="rId100"/>
    <p:sldId id="928" r:id="rId101"/>
    <p:sldId id="929" r:id="rId102"/>
    <p:sldId id="735" r:id="rId103"/>
  </p:sldIdLst>
  <p:sldSz cx="11522075" cy="6480175"/>
  <p:notesSz cx="6858000" cy="9144000"/>
  <p:custDataLst>
    <p:tags r:id="rId104"/>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tags" Target="tags/tag1.xml" /><Relationship Id="rId105" Type="http://schemas.openxmlformats.org/officeDocument/2006/relationships/presProps" Target="presProps.xml" /><Relationship Id="rId106" Type="http://schemas.openxmlformats.org/officeDocument/2006/relationships/viewProps" Target="viewProps.xml" /><Relationship Id="rId107" Type="http://schemas.openxmlformats.org/officeDocument/2006/relationships/theme" Target="theme/theme1.xml" /><Relationship Id="rId108" Type="http://schemas.openxmlformats.org/officeDocument/2006/relationships/tableStyles" Target="tableStyles.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21.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26.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27.emf"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29.emf"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31.emf"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39.emf"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43.emf"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50.emf"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60.emf"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6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65.emf"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67.emf"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68.emf"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70.emf" /><Relationship Id="rId2" Type="http://schemas.openxmlformats.org/officeDocument/2006/relationships/image" Target="../media/image71.emf" /></Relationships>
</file>

<file path=ppt/drawings/_rels/vmlDrawing24.vml.rels>&#65279;<?xml version="1.0" encoding="utf-8" standalone="yes"?><Relationships xmlns="http://schemas.openxmlformats.org/package/2006/relationships"><Relationship Id="rId1" Type="http://schemas.openxmlformats.org/officeDocument/2006/relationships/image" Target="../media/image73.emf" /></Relationships>
</file>

<file path=ppt/drawings/_rels/vmlDrawing25.vml.rels>&#65279;<?xml version="1.0" encoding="utf-8" standalone="yes"?><Relationships xmlns="http://schemas.openxmlformats.org/package/2006/relationships"><Relationship Id="rId1" Type="http://schemas.openxmlformats.org/officeDocument/2006/relationships/image" Target="../media/image75.emf" /><Relationship Id="rId2" Type="http://schemas.openxmlformats.org/officeDocument/2006/relationships/image" Target="../media/image76.emf" /></Relationships>
</file>

<file path=ppt/drawings/_rels/vmlDrawing26.vml.rels>&#65279;<?xml version="1.0" encoding="utf-8" standalone="yes"?><Relationships xmlns="http://schemas.openxmlformats.org/package/2006/relationships"><Relationship Id="rId1" Type="http://schemas.openxmlformats.org/officeDocument/2006/relationships/image" Target="../media/image77.emf" /></Relationships>
</file>

<file path=ppt/drawings/_rels/vmlDrawing27.vml.rels>&#65279;<?xml version="1.0" encoding="utf-8" standalone="yes"?><Relationships xmlns="http://schemas.openxmlformats.org/package/2006/relationships"><Relationship Id="rId1" Type="http://schemas.openxmlformats.org/officeDocument/2006/relationships/image" Target="../media/image79.emf" /><Relationship Id="rId2" Type="http://schemas.openxmlformats.org/officeDocument/2006/relationships/image" Target="../media/image80.emf" /></Relationships>
</file>

<file path=ppt/drawings/_rels/vmlDrawing28.vml.rels>&#65279;<?xml version="1.0" encoding="utf-8" standalone="yes"?><Relationships xmlns="http://schemas.openxmlformats.org/package/2006/relationships"><Relationship Id="rId1" Type="http://schemas.openxmlformats.org/officeDocument/2006/relationships/image" Target="../media/image81.emf" /><Relationship Id="rId2" Type="http://schemas.openxmlformats.org/officeDocument/2006/relationships/image" Target="../media/image8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4.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9.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11.emf" /><Relationship Id="rId2" Type="http://schemas.openxmlformats.org/officeDocument/2006/relationships/image" Target="../media/image12.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3.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5.emf" /><Relationship Id="rId2" Type="http://schemas.openxmlformats.org/officeDocument/2006/relationships/image" Target="../media/image16.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8.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101</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 xmlns:a16="http://schemas.microsoft.com/office/drawing/2014/main"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 xmlns:a16="http://schemas.microsoft.com/office/drawing/2014/main"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3.docx" TargetMode="Internal" /><Relationship Id="rId3" Type="http://schemas.openxmlformats.org/officeDocument/2006/relationships/image" Target="../media/image81.emf" /><Relationship Id="rId4" Type="http://schemas.openxmlformats.org/officeDocument/2006/relationships/package" Target="../embeddings/Microsoft_Word___34.docx" TargetMode="Internal" /><Relationship Id="rId5" Type="http://schemas.openxmlformats.org/officeDocument/2006/relationships/image" Target="../media/image82.emf" /><Relationship Id="rId6" Type="http://schemas.openxmlformats.org/officeDocument/2006/relationships/vmlDrawing" Target="../drawings/vmlDrawing28.v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8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5.docx" TargetMode="Internal" /><Relationship Id="rId3" Type="http://schemas.openxmlformats.org/officeDocument/2006/relationships/image" Target="../media/image9.emf" /><Relationship Id="rId4" Type="http://schemas.openxmlformats.org/officeDocument/2006/relationships/vmlDrawing" Target="../drawings/vmlDrawing5.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11.emf" /><Relationship Id="rId4" Type="http://schemas.openxmlformats.org/officeDocument/2006/relationships/package" Target="../embeddings/Microsoft_Word___7.docx" TargetMode="Internal" /><Relationship Id="rId5" Type="http://schemas.openxmlformats.org/officeDocument/2006/relationships/image" Target="../media/image12.emf" /><Relationship Id="rId6" Type="http://schemas.openxmlformats.org/officeDocument/2006/relationships/vmlDrawing" Target="../drawings/vmlDrawing6.v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13.emf" /><Relationship Id="rId4" Type="http://schemas.openxmlformats.org/officeDocument/2006/relationships/vmlDrawing" Target="../drawings/vmlDrawing7.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7.xml" TargetMode="Internal" /><Relationship Id="rId4" Type="http://schemas.openxmlformats.org/officeDocument/2006/relationships/slide" Target="slide10.xml" TargetMode="Internal" /><Relationship Id="rId5" Type="http://schemas.openxmlformats.org/officeDocument/2006/relationships/slide" Target="slide33.xml" TargetMode="Internal" /><Relationship Id="rId6" Type="http://schemas.openxmlformats.org/officeDocument/2006/relationships/slide" Target="slide45.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 Id="rId3" Type="http://schemas.openxmlformats.org/officeDocument/2006/relationships/package" Target="../embeddings/Microsoft_Word___9.docx" TargetMode="Internal" /><Relationship Id="rId4" Type="http://schemas.openxmlformats.org/officeDocument/2006/relationships/image" Target="../media/image15.emf" /><Relationship Id="rId5" Type="http://schemas.openxmlformats.org/officeDocument/2006/relationships/package" Target="../embeddings/Microsoft_Word___10.docx" TargetMode="Internal" /><Relationship Id="rId6" Type="http://schemas.openxmlformats.org/officeDocument/2006/relationships/image" Target="../media/image16.emf" /><Relationship Id="rId7" Type="http://schemas.openxmlformats.org/officeDocument/2006/relationships/vmlDrawing" Target="../drawings/vmlDrawing8.v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jpeg" /><Relationship Id="rId3" Type="http://schemas.openxmlformats.org/officeDocument/2006/relationships/package" Target="../embeddings/Microsoft_Word___11.docx" TargetMode="Internal" /><Relationship Id="rId4" Type="http://schemas.openxmlformats.org/officeDocument/2006/relationships/image" Target="../media/image18.emf" /><Relationship Id="rId5" Type="http://schemas.openxmlformats.org/officeDocument/2006/relationships/vmlDrawing" Target="../drawings/vmlDrawing9.v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jpeg" /><Relationship Id="rId3" Type="http://schemas.openxmlformats.org/officeDocument/2006/relationships/package" Target="../embeddings/Microsoft_Word___12.docx" TargetMode="Internal" /><Relationship Id="rId4" Type="http://schemas.openxmlformats.org/officeDocument/2006/relationships/image" Target="../media/image21.emf" /><Relationship Id="rId5" Type="http://schemas.openxmlformats.org/officeDocument/2006/relationships/vmlDrawing" Target="../drawings/vmlDrawing10.v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 Id="rId3" Type="http://schemas.openxmlformats.org/officeDocument/2006/relationships/package" Target="../embeddings/Microsoft_Word___13.docx" TargetMode="Internal" /><Relationship Id="rId4" Type="http://schemas.openxmlformats.org/officeDocument/2006/relationships/image" Target="../media/image26.emf" /><Relationship Id="rId5" Type="http://schemas.openxmlformats.org/officeDocument/2006/relationships/vmlDrawing" Target="../drawings/vmlDrawing11.v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4.docx" TargetMode="Internal" /><Relationship Id="rId3" Type="http://schemas.openxmlformats.org/officeDocument/2006/relationships/image" Target="../media/image27.emf" /><Relationship Id="rId4" Type="http://schemas.openxmlformats.org/officeDocument/2006/relationships/vmlDrawing" Target="../drawings/vmlDrawing12.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5.docx" TargetMode="Internal" /><Relationship Id="rId3" Type="http://schemas.openxmlformats.org/officeDocument/2006/relationships/image" Target="../media/image29.emf" /><Relationship Id="rId4" Type="http://schemas.openxmlformats.org/officeDocument/2006/relationships/vmlDrawing" Target="../drawings/vmlDrawing13.v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0.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6.docx" TargetMode="Internal" /><Relationship Id="rId3" Type="http://schemas.openxmlformats.org/officeDocument/2006/relationships/image" Target="../media/image31.emf" /><Relationship Id="rId4" Type="http://schemas.openxmlformats.org/officeDocument/2006/relationships/vmlDrawing" Target="../drawings/vmlDrawing14.v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2.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6.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8.jpeg" /><Relationship Id="rId3" Type="http://schemas.openxmlformats.org/officeDocument/2006/relationships/package" Target="../embeddings/Microsoft_Word___17.docx" TargetMode="Internal" /><Relationship Id="rId4" Type="http://schemas.openxmlformats.org/officeDocument/2006/relationships/image" Target="../media/image39.emf" /><Relationship Id="rId5" Type="http://schemas.openxmlformats.org/officeDocument/2006/relationships/vmlDrawing" Target="../drawings/vmlDrawing15.v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0.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1.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 Id="rId3" Type="http://schemas.openxmlformats.org/officeDocument/2006/relationships/package" Target="../embeddings/Microsoft_Word___18.docx" TargetMode="Internal" /><Relationship Id="rId4" Type="http://schemas.openxmlformats.org/officeDocument/2006/relationships/image" Target="../media/image43.emf" /><Relationship Id="rId5" Type="http://schemas.openxmlformats.org/officeDocument/2006/relationships/vmlDrawing" Target="../drawings/vmlDrawing16.v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4.emf" /><Relationship Id="rId4" Type="http://schemas.openxmlformats.org/officeDocument/2006/relationships/vmlDrawing" Target="../drawings/vmlDrawing4.v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9.docx" TargetMode="Internal" /><Relationship Id="rId3" Type="http://schemas.openxmlformats.org/officeDocument/2006/relationships/image" Target="../media/image50.emf" /><Relationship Id="rId4" Type="http://schemas.openxmlformats.org/officeDocument/2006/relationships/vmlDrawing" Target="../drawings/vmlDrawing17.v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1.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5.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6.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7.jpeg" /><Relationship Id="rId3" Type="http://schemas.openxmlformats.org/officeDocument/2006/relationships/image" Target="../media/image58.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9.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0.docx" TargetMode="Internal" /><Relationship Id="rId3" Type="http://schemas.openxmlformats.org/officeDocument/2006/relationships/image" Target="../media/image60.emf" /><Relationship Id="rId4" Type="http://schemas.openxmlformats.org/officeDocument/2006/relationships/vmlDrawing" Target="../drawings/vmlDrawing18.v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1.docx" TargetMode="Internal" /><Relationship Id="rId3" Type="http://schemas.openxmlformats.org/officeDocument/2006/relationships/image" Target="../media/image61.emf" /><Relationship Id="rId4" Type="http://schemas.openxmlformats.org/officeDocument/2006/relationships/vmlDrawing" Target="../drawings/vmlDrawing19.v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2.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3.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4.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2.docx" TargetMode="Internal" /><Relationship Id="rId3" Type="http://schemas.openxmlformats.org/officeDocument/2006/relationships/image" Target="../media/image65.emf" /><Relationship Id="rId4" Type="http://schemas.openxmlformats.org/officeDocument/2006/relationships/vmlDrawing" Target="../drawings/vmlDrawing20.v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6.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3.docx" TargetMode="Internal" /><Relationship Id="rId3" Type="http://schemas.openxmlformats.org/officeDocument/2006/relationships/image" Target="../media/image67.emf" /><Relationship Id="rId4" Type="http://schemas.openxmlformats.org/officeDocument/2006/relationships/vmlDrawing" Target="../drawings/vmlDrawing21.v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4.docx" TargetMode="Internal" /><Relationship Id="rId3" Type="http://schemas.openxmlformats.org/officeDocument/2006/relationships/image" Target="../media/image68.emf" /><Relationship Id="rId4" Type="http://schemas.openxmlformats.org/officeDocument/2006/relationships/vmlDrawing" Target="../drawings/vmlDrawing22.v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5.docx" TargetMode="Internal" /><Relationship Id="rId3" Type="http://schemas.openxmlformats.org/officeDocument/2006/relationships/image" Target="../media/image70.emf" /><Relationship Id="rId4" Type="http://schemas.openxmlformats.org/officeDocument/2006/relationships/package" Target="../embeddings/Microsoft_Word___26.docx" TargetMode="Internal" /><Relationship Id="rId5" Type="http://schemas.openxmlformats.org/officeDocument/2006/relationships/image" Target="../media/image71.emf" /><Relationship Id="rId6" Type="http://schemas.openxmlformats.org/officeDocument/2006/relationships/vmlDrawing" Target="../drawings/vmlDrawing23.v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2.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7.docx" TargetMode="Internal" /><Relationship Id="rId3" Type="http://schemas.openxmlformats.org/officeDocument/2006/relationships/image" Target="../media/image73.emf" /><Relationship Id="rId4" Type="http://schemas.openxmlformats.org/officeDocument/2006/relationships/vmlDrawing" Target="../drawings/vmlDrawing24.v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4.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8.docx" TargetMode="Internal" /><Relationship Id="rId3" Type="http://schemas.openxmlformats.org/officeDocument/2006/relationships/image" Target="../media/image75.emf" /><Relationship Id="rId4" Type="http://schemas.openxmlformats.org/officeDocument/2006/relationships/package" Target="../embeddings/Microsoft_Word___29.docx" TargetMode="Internal" /><Relationship Id="rId5" Type="http://schemas.openxmlformats.org/officeDocument/2006/relationships/image" Target="../media/image76.emf" /><Relationship Id="rId6" Type="http://schemas.openxmlformats.org/officeDocument/2006/relationships/vmlDrawing" Target="../drawings/vmlDrawing25.v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0.docx" TargetMode="Internal" /><Relationship Id="rId3" Type="http://schemas.openxmlformats.org/officeDocument/2006/relationships/image" Target="../media/image77.emf" /><Relationship Id="rId4" Type="http://schemas.openxmlformats.org/officeDocument/2006/relationships/vmlDrawing" Target="../drawings/vmlDrawing26.v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8.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1.docx" TargetMode="Internal" /><Relationship Id="rId3" Type="http://schemas.openxmlformats.org/officeDocument/2006/relationships/image" Target="../media/image79.emf" /><Relationship Id="rId4" Type="http://schemas.openxmlformats.org/officeDocument/2006/relationships/package" Target="../embeddings/Microsoft_Word___32.docx" TargetMode="Internal" /><Relationship Id="rId5" Type="http://schemas.openxmlformats.org/officeDocument/2006/relationships/image" Target="../media/image80.emf" /><Relationship Id="rId6" Type="http://schemas.openxmlformats.org/officeDocument/2006/relationships/vmlDrawing" Target="../drawings/vmlDrawing27.v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第十二章　机械功和机械能</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305703"/>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机械功</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作用在物体上的力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使物体在力的方向上通过了一段距离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我们就说这个力对物体做了功</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判断做功与否的两个必要因素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二是物体</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941866" y="4258031"/>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有力作用在物体上</a:t>
            </a:r>
            <a:endParaRPr lang="zh-CN" altLang="en-US"/>
          </a:p>
        </p:txBody>
      </p:sp>
      <p:sp>
        <p:nvSpPr>
          <p:cNvPr id="5" name="矩形 4"/>
          <p:cNvSpPr/>
          <p:nvPr/>
        </p:nvSpPr>
        <p:spPr>
          <a:xfrm>
            <a:off x="1955041" y="4854880"/>
            <a:ext cx="6480124"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在这个力的方向上通过了一段距离</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9" name="组合 8"/>
          <p:cNvGrpSpPr/>
          <p:nvPr/>
        </p:nvGrpSpPr>
        <p:grpSpPr>
          <a:xfrm>
            <a:off x="361950" y="441607"/>
            <a:ext cx="10950203" cy="5846406"/>
            <a:chOff x="361950" y="441607"/>
            <a:chExt cx="10950203" cy="5846406"/>
          </a:xfrm>
        </p:grpSpPr>
        <p:sp>
          <p:nvSpPr>
            <p:cNvPr id="2" name="矩形 1"/>
            <p:cNvSpPr>
              <a:spLocks noChangeAspect="1"/>
            </p:cNvSpPr>
            <p:nvPr/>
          </p:nvSpPr>
          <p:spPr>
            <a:xfrm>
              <a:off x="361950" y="2480679"/>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所做的额外功为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额</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有用</a:t>
              </a:r>
              <a:r>
                <a:rPr lang="en-US" altLang="zh-CN">
                  <a:ea typeface="宋体" panose="02010600030101010101" pitchFamily="2" charset="-122"/>
                  <a:cs typeface="Times New Roman" panose="02020603050405020304" pitchFamily="18" charset="0"/>
                </a:rPr>
                <a:t>=3 200 J-3 120 J=80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48320062"/>
                </p:ext>
              </p:extLst>
            </p:nvPr>
          </p:nvGraphicFramePr>
          <p:xfrm>
            <a:off x="504453" y="3146118"/>
            <a:ext cx="10807700" cy="844495"/>
          </p:xfrm>
          <a:graphic>
            <a:graphicData uri="http://schemas.openxmlformats.org/presentationml/2006/ole">
              <mc:AlternateContent>
                <mc:Choice xmlns:v="urn:schemas-microsoft-com:vml" Requires="v">
                  <p:oleObj spid="_x0000_s1070" name="文档" r:id="rId2" imgW="3838019" imgH="299896" progId="Word.Document.12">
                    <p:embed/>
                  </p:oleObj>
                </mc:Choice>
                <mc:Fallback>
                  <p:oleObj name="文档" r:id="rId2" imgW="3838019" imgH="299896" progId="Word.Document.12">
                    <p:embed/>
                    <p:pic>
                      <p:nvPicPr>
                        <p:cNvPr id="0" name="OLE substitute image"/>
                        <p:cNvPicPr/>
                        <p:nvPr/>
                      </p:nvPicPr>
                      <p:blipFill>
                        <a:blip r:embed="rId3"/>
                        <a:stretch>
                          <a:fillRect/>
                        </a:stretch>
                      </p:blipFill>
                      <p:spPr>
                        <a:xfrm>
                          <a:off x="504453" y="3146118"/>
                          <a:ext cx="10807700" cy="844495"/>
                        </a:xfrm>
                        <a:prstGeom prst="rect">
                          <a:avLst/>
                        </a:prstGeom>
                      </p:spPr>
                    </p:pic>
                  </p:oleObj>
                </mc:Fallback>
              </mc:AlternateContent>
            </a:graphicData>
          </a:graphic>
        </p:graphicFrame>
        <p:sp>
          <p:nvSpPr>
            <p:cNvPr id="4" name="矩形 3"/>
            <p:cNvSpPr>
              <a:spLocks noChangeAspect="1"/>
            </p:cNvSpPr>
            <p:nvPr/>
          </p:nvSpPr>
          <p:spPr>
            <a:xfrm>
              <a:off x="361950" y="387927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物体上升的速度是</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m/s;</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拉力的功率是</a:t>
              </a:r>
              <a:r>
                <a:rPr lang="en-US" altLang="zh-CN">
                  <a:ea typeface="宋体" panose="02010600030101010101" pitchFamily="2" charset="-122"/>
                  <a:cs typeface="Times New Roman" panose="02020603050405020304" pitchFamily="18" charset="0"/>
                </a:rPr>
                <a:t>320 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该装置的机械效率是</a:t>
              </a:r>
              <a:r>
                <a:rPr lang="en-US" altLang="zh-CN">
                  <a:ea typeface="宋体" panose="02010600030101010101" pitchFamily="2" charset="-122"/>
                  <a:cs typeface="Times New Roman" panose="02020603050405020304" pitchFamily="18" charset="0"/>
                </a:rPr>
                <a:t>97</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(4)</a:t>
              </a:r>
              <a:r>
                <a:rPr lang="zh-CN" altLang="zh-CN">
                  <a:ea typeface="宋体" panose="02010600030101010101" pitchFamily="2" charset="-122"/>
                  <a:cs typeface="Times New Roman" panose="02020603050405020304" pitchFamily="18" charset="0"/>
                </a:rPr>
                <a:t>动滑轮的重力是</a:t>
              </a:r>
              <a:r>
                <a:rPr lang="en-US" altLang="zh-CN">
                  <a:ea typeface="宋体" panose="02010600030101010101" pitchFamily="2" charset="-122"/>
                  <a:cs typeface="Times New Roman" panose="02020603050405020304" pitchFamily="18" charset="0"/>
                </a:rPr>
                <a:t>20 N</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a:spLocks noChangeAspect="1"/>
            </p:cNvSpPr>
            <p:nvPr/>
          </p:nvSpPr>
          <p:spPr>
            <a:xfrm>
              <a:off x="361950" y="44160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提升重物过程中的有用功</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有用</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Gh</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mgh</a:t>
              </a:r>
              <a:r>
                <a:rPr lang="en-US" altLang="zh-CN">
                  <a:ea typeface="宋体" panose="02010600030101010101" pitchFamily="2" charset="-122"/>
                  <a:cs typeface="Times New Roman" panose="02020603050405020304" pitchFamily="18" charset="0"/>
                </a:rPr>
                <a:t>=78 kg×10 N/kg×4 m=3 120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143284545"/>
                </p:ext>
              </p:extLst>
            </p:nvPr>
          </p:nvGraphicFramePr>
          <p:xfrm>
            <a:off x="478289" y="1655456"/>
            <a:ext cx="10807700" cy="1021605"/>
          </p:xfrm>
          <a:graphic>
            <a:graphicData uri="http://schemas.openxmlformats.org/presentationml/2006/ole">
              <mc:AlternateContent>
                <mc:Choice xmlns:v="urn:schemas-microsoft-com:vml" Requires="v">
                  <p:oleObj spid="_x0000_s1071" name="文档" r:id="rId4" imgW="3838019" imgH="362791" progId="Word.Document.12">
                    <p:embed/>
                  </p:oleObj>
                </mc:Choice>
                <mc:Fallback>
                  <p:oleObj name="文档" r:id="rId4" imgW="3838019" imgH="362791" progId="Word.Document.12">
                    <p:embed/>
                    <p:pic>
                      <p:nvPicPr>
                        <p:cNvPr id="0" name="OLE substitute image"/>
                        <p:cNvPicPr/>
                        <p:nvPr/>
                      </p:nvPicPr>
                      <p:blipFill>
                        <a:blip r:embed="rId5"/>
                        <a:stretch>
                          <a:fillRect/>
                        </a:stretch>
                      </p:blipFill>
                      <p:spPr>
                        <a:xfrm>
                          <a:off x="478289" y="1655456"/>
                          <a:ext cx="10807700" cy="1021605"/>
                        </a:xfrm>
                        <a:prstGeom prst="rect">
                          <a:avLst/>
                        </a:prstGeom>
                      </p:spPr>
                    </p:pic>
                  </p:oleObj>
                </mc:Fallback>
              </mc:AlternateContent>
            </a:graphicData>
          </a:graphic>
        </p:graphicFrame>
      </p:grpSp>
    </p:spTree>
    <p:extLst>
      <p:ext uri="{BB962C8B-B14F-4D97-AF65-F5344CB8AC3E}">
        <p14:creationId xmlns:p14="http://schemas.microsoft.com/office/powerpoint/2010/main" val="316654296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2153900" y="11125200"/>
            <a:ext cx="355600" cy="2667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38383"/>
            <a:ext cx="10807700" cy="3590598"/>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功的计算公式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提升</a:t>
            </a:r>
            <a:r>
              <a:rPr lang="zh-CN" altLang="zh-CN">
                <a:solidFill>
                  <a:srgbClr val="000000"/>
                </a:solidFill>
                <a:ea typeface="宋体" panose="02010600030101010101" pitchFamily="2" charset="-122"/>
                <a:cs typeface="Times New Roman" panose="02020603050405020304" pitchFamily="18" charset="0"/>
              </a:rPr>
              <a:t>物体时做功</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功的单位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机械功原理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使用任何机械都不能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即使用机械所做的功</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“&gt;”“=”“&lt;”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直接用手所做的功</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968949" y="1388664"/>
            <a:ext cx="619080" cy="584775"/>
          </a:xfrm>
          <a:prstGeom prst="rect">
            <a:avLst/>
          </a:prstGeom>
        </p:spPr>
        <p:txBody>
          <a:bodyPr wrap="none">
            <a:spAutoFit/>
          </a:bodyPr>
          <a:lstStyle/>
          <a:p>
            <a:r>
              <a:rPr lang="en-US" altLang="zh-CN" i="1" err="1">
                <a:ea typeface="宋体" panose="02010600030101010101" pitchFamily="2" charset="-122"/>
              </a:rPr>
              <a:t>Fs</a:t>
            </a:r>
            <a:endParaRPr lang="zh-CN" altLang="en-US"/>
          </a:p>
        </p:txBody>
      </p:sp>
      <p:sp>
        <p:nvSpPr>
          <p:cNvPr id="4" name="矩形 3"/>
          <p:cNvSpPr/>
          <p:nvPr/>
        </p:nvSpPr>
        <p:spPr>
          <a:xfrm>
            <a:off x="5040957" y="1976623"/>
            <a:ext cx="708848" cy="584775"/>
          </a:xfrm>
          <a:prstGeom prst="rect">
            <a:avLst/>
          </a:prstGeom>
        </p:spPr>
        <p:txBody>
          <a:bodyPr wrap="none">
            <a:spAutoFit/>
          </a:bodyPr>
          <a:lstStyle/>
          <a:p>
            <a:r>
              <a:rPr lang="en-US" altLang="zh-CN" i="1" err="1">
                <a:ea typeface="宋体" panose="02010600030101010101" pitchFamily="2" charset="-122"/>
              </a:rPr>
              <a:t>Gh</a:t>
            </a:r>
            <a:endParaRPr lang="zh-CN" altLang="en-US"/>
          </a:p>
        </p:txBody>
      </p:sp>
      <p:sp>
        <p:nvSpPr>
          <p:cNvPr id="5" name="矩形 4"/>
          <p:cNvSpPr/>
          <p:nvPr/>
        </p:nvSpPr>
        <p:spPr>
          <a:xfrm>
            <a:off x="3416956" y="256364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焦耳</a:t>
            </a:r>
            <a:endParaRPr lang="zh-CN" altLang="en-US"/>
          </a:p>
        </p:txBody>
      </p:sp>
      <p:sp>
        <p:nvSpPr>
          <p:cNvPr id="6" name="矩形 5"/>
          <p:cNvSpPr/>
          <p:nvPr/>
        </p:nvSpPr>
        <p:spPr>
          <a:xfrm>
            <a:off x="8472491" y="2563640"/>
            <a:ext cx="389850" cy="584775"/>
          </a:xfrm>
          <a:prstGeom prst="rect">
            <a:avLst/>
          </a:prstGeom>
        </p:spPr>
        <p:txBody>
          <a:bodyPr wrap="none">
            <a:spAutoFit/>
          </a:bodyPr>
          <a:lstStyle/>
          <a:p>
            <a:r>
              <a:rPr lang="en-US" altLang="zh-CN">
                <a:ea typeface="宋体" panose="02010600030101010101" pitchFamily="2" charset="-122"/>
              </a:rPr>
              <a:t>J</a:t>
            </a:r>
            <a:endParaRPr lang="zh-CN" altLang="en-US"/>
          </a:p>
        </p:txBody>
      </p:sp>
      <p:sp>
        <p:nvSpPr>
          <p:cNvPr id="7" name="矩形 6"/>
          <p:cNvSpPr/>
          <p:nvPr/>
        </p:nvSpPr>
        <p:spPr>
          <a:xfrm>
            <a:off x="7489229" y="312987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省功</a:t>
            </a:r>
            <a:endParaRPr lang="zh-CN" altLang="en-US"/>
          </a:p>
        </p:txBody>
      </p:sp>
      <p:sp>
        <p:nvSpPr>
          <p:cNvPr id="8" name="矩形 7"/>
          <p:cNvSpPr/>
          <p:nvPr/>
        </p:nvSpPr>
        <p:spPr>
          <a:xfrm>
            <a:off x="3341600" y="3735432"/>
            <a:ext cx="596638" cy="584775"/>
          </a:xfrm>
          <a:prstGeom prst="rect">
            <a:avLst/>
          </a:prstGeom>
        </p:spPr>
        <p:txBody>
          <a:bodyPr wrap="none">
            <a:spAutoFit/>
          </a:bodyPr>
          <a:lstStyle/>
          <a:p>
            <a:r>
              <a:rPr lang="en-US" altLang="zh-CN">
                <a:latin typeface="宋体" panose="02010600030101010101" pitchFamily="2" charset="-122"/>
                <a:cs typeface="Times New Roman" panose="02020603050405020304" pitchFamily="18" charset="0"/>
              </a:rPr>
              <a:t>≥</a:t>
            </a:r>
            <a:endParaRPr lang="zh-CN" altLang="en-US"/>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在如图所示的四种情境中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人对物体做功的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61950" y="1665743"/>
            <a:ext cx="10807700" cy="2207301"/>
          </a:xfrm>
          <a:prstGeom prst="rect">
            <a:avLst/>
          </a:prstGeom>
        </p:spPr>
      </p:pic>
      <p:sp>
        <p:nvSpPr>
          <p:cNvPr id="4" name="矩形 3"/>
          <p:cNvSpPr>
            <a:spLocks noChangeAspect="1"/>
          </p:cNvSpPr>
          <p:nvPr/>
        </p:nvSpPr>
        <p:spPr>
          <a:xfrm>
            <a:off x="361950" y="3912476"/>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提着水桶在水平地面上匀速前进</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扛着米袋慢慢爬上楼梯</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用力推汽车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汽车没动</a:t>
            </a:r>
            <a:r>
              <a:rPr lang="en-US" altLang="zh-CN">
                <a:solidFill>
                  <a:srgbClr val="000000"/>
                </a:solidFill>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举着杠铃原地不动</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10061853" y="109353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5512"/>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选项中人对水桶的力是竖直向上的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而水桶是在水平方向上移动了一段距离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在力的方向上没有移动距离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所以没有做功</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两个选项中人都有力作用在物体上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但物体都没有运动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所以没有做功</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选项中扛着米袋慢慢爬上楼梯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人对米袋有一个竖直向上的力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且米袋在力的方向上通过了一段距离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所以人有做功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故选</a:t>
            </a:r>
            <a:r>
              <a:rPr lang="en-US" altLang="zh-CN">
                <a:solidFill>
                  <a:srgbClr val="000000"/>
                </a:solidFill>
                <a:ea typeface="宋体" panose="02010600030101010101" pitchFamily="2" charset="-122"/>
                <a:cs typeface="Times New Roman" panose="02020603050405020304" pitchFamily="18" charset="0"/>
              </a:rPr>
              <a:t>B.</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判断做功与否的两个必要因素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一是有力作用在物体上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二是物体在这个力的方向上通过了一段距离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两者缺一不可</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79808501"/>
      </p:ext>
    </p:extLst>
  </p:cSld>
  <p:clrMapOvr>
    <a:masterClrMapping/>
  </p:clrMapOvr>
  <p:transition spd="med">
    <p:pull/>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46396"/>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下列有关力做功的说法中正确的是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用水平力推着购物车前进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推车的力做了功</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把水桶从地面上提起来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提水桶的力没有做功</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书静止在水平桌面上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书受到的支持力做了功</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挂钩上的书包静止时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书包受到的拉力做了功</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34949" y="161658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48328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物理学中把做功的多少与所用的时间之比叫功率</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功率是一个描述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的物理量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功率大是指做功</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功率小是指做功</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功率的计算</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推导公式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功率的单位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常用单位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千瓦</a:t>
            </a:r>
            <a:r>
              <a:rPr lang="en-US" altLang="zh-CN">
                <a:solidFill>
                  <a:srgbClr val="000000"/>
                </a:solidFill>
                <a:ea typeface="宋体" panose="02010600030101010101" pitchFamily="2" charset="-122"/>
                <a:cs typeface="Times New Roman" panose="02020603050405020304" pitchFamily="18" charset="0"/>
              </a:rPr>
              <a:t>(kW),1 kW=</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W</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774309" y="297171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做功快慢</a:t>
            </a:r>
            <a:endParaRPr lang="zh-CN" altLang="en-US"/>
          </a:p>
        </p:txBody>
      </p:sp>
      <p:sp>
        <p:nvSpPr>
          <p:cNvPr id="4" name="矩形 3"/>
          <p:cNvSpPr/>
          <p:nvPr/>
        </p:nvSpPr>
        <p:spPr>
          <a:xfrm>
            <a:off x="1185205" y="354832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快</a:t>
            </a:r>
            <a:endParaRPr lang="zh-CN" altLang="en-US"/>
          </a:p>
        </p:txBody>
      </p:sp>
      <p:sp>
        <p:nvSpPr>
          <p:cNvPr id="5" name="矩形 4"/>
          <p:cNvSpPr/>
          <p:nvPr/>
        </p:nvSpPr>
        <p:spPr>
          <a:xfrm>
            <a:off x="6686291" y="3548324"/>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慢</a:t>
            </a:r>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2286885245"/>
              </p:ext>
            </p:extLst>
          </p:nvPr>
        </p:nvGraphicFramePr>
        <p:xfrm>
          <a:off x="4003457" y="4084519"/>
          <a:ext cx="677460" cy="636908"/>
        </p:xfrm>
        <a:graphic>
          <a:graphicData uri="http://schemas.openxmlformats.org/presentationml/2006/ole">
            <mc:AlternateContent>
              <mc:Choice xmlns:v="urn:schemas-microsoft-com:vml" Requires="v">
                <p:oleObj spid="_x0000_s1042" name="文档" r:id="rId2" imgW="329328" imgH="301786" progId="Word.Document.12">
                  <p:embed/>
                </p:oleObj>
              </mc:Choice>
              <mc:Fallback>
                <p:oleObj name="文档" r:id="rId2" imgW="329328" imgH="301786" progId="Word.Document.12">
                  <p:embed/>
                  <p:pic>
                    <p:nvPicPr>
                      <p:cNvPr id="0" name="OLE substitute image"/>
                      <p:cNvPicPr/>
                      <p:nvPr/>
                    </p:nvPicPr>
                    <p:blipFill>
                      <a:blip r:embed="rId3"/>
                      <a:stretch>
                        <a:fillRect/>
                      </a:stretch>
                    </p:blipFill>
                    <p:spPr>
                      <a:xfrm>
                        <a:off x="4003457" y="4084519"/>
                        <a:ext cx="677460" cy="636908"/>
                      </a:xfrm>
                      <a:prstGeom prst="rect">
                        <a:avLst/>
                      </a:prstGeom>
                    </p:spPr>
                  </p:pic>
                </p:oleObj>
              </mc:Fallback>
            </mc:AlternateContent>
          </a:graphicData>
        </a:graphic>
      </p:graphicFrame>
      <p:sp>
        <p:nvSpPr>
          <p:cNvPr id="7" name="矩形 6"/>
          <p:cNvSpPr/>
          <p:nvPr/>
        </p:nvSpPr>
        <p:spPr>
          <a:xfrm>
            <a:off x="7787343" y="4164883"/>
            <a:ext cx="641522" cy="584775"/>
          </a:xfrm>
          <a:prstGeom prst="rect">
            <a:avLst/>
          </a:prstGeom>
        </p:spPr>
        <p:txBody>
          <a:bodyPr wrap="none">
            <a:spAutoFit/>
          </a:bodyPr>
          <a:lstStyle/>
          <a:p>
            <a:r>
              <a:rPr lang="en-US" altLang="zh-CN" i="1" err="1" smtClean="0">
                <a:ea typeface="宋体" panose="02010600030101010101" pitchFamily="2" charset="-122"/>
              </a:rPr>
              <a:t>Fv</a:t>
            </a:r>
            <a:endParaRPr lang="zh-CN" altLang="en-US"/>
          </a:p>
        </p:txBody>
      </p:sp>
      <p:sp>
        <p:nvSpPr>
          <p:cNvPr id="8" name="矩形 7"/>
          <p:cNvSpPr/>
          <p:nvPr/>
        </p:nvSpPr>
        <p:spPr>
          <a:xfrm>
            <a:off x="9937501" y="4168434"/>
            <a:ext cx="548548" cy="584775"/>
          </a:xfrm>
          <a:prstGeom prst="rect">
            <a:avLst/>
          </a:prstGeom>
        </p:spPr>
        <p:txBody>
          <a:bodyPr wrap="none">
            <a:spAutoFit/>
          </a:bodyPr>
          <a:lstStyle/>
          <a:p>
            <a:r>
              <a:rPr lang="en-US" altLang="zh-CN" i="1" err="1">
                <a:ea typeface="宋体" panose="02010600030101010101" pitchFamily="2" charset="-122"/>
              </a:rPr>
              <a:t>Pt</a:t>
            </a:r>
            <a:endParaRPr lang="zh-CN" altLang="en-US"/>
          </a:p>
        </p:txBody>
      </p:sp>
      <p:sp>
        <p:nvSpPr>
          <p:cNvPr id="9" name="矩形 8"/>
          <p:cNvSpPr/>
          <p:nvPr/>
        </p:nvSpPr>
        <p:spPr>
          <a:xfrm>
            <a:off x="3816821" y="47356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瓦特</a:t>
            </a:r>
            <a:endParaRPr lang="zh-CN" altLang="en-US"/>
          </a:p>
        </p:txBody>
      </p:sp>
      <p:sp>
        <p:nvSpPr>
          <p:cNvPr id="10" name="矩形 9"/>
          <p:cNvSpPr/>
          <p:nvPr/>
        </p:nvSpPr>
        <p:spPr>
          <a:xfrm>
            <a:off x="8405669" y="4749658"/>
            <a:ext cx="595035" cy="584775"/>
          </a:xfrm>
          <a:prstGeom prst="rect">
            <a:avLst/>
          </a:prstGeom>
        </p:spPr>
        <p:txBody>
          <a:bodyPr wrap="none">
            <a:spAutoFit/>
          </a:bodyPr>
          <a:lstStyle/>
          <a:p>
            <a:r>
              <a:rPr lang="en-US" altLang="zh-CN">
                <a:ea typeface="宋体" panose="02010600030101010101" pitchFamily="2" charset="-122"/>
              </a:rPr>
              <a:t>W</a:t>
            </a:r>
            <a:endParaRPr lang="zh-CN" altLang="en-US"/>
          </a:p>
        </p:txBody>
      </p:sp>
      <p:sp>
        <p:nvSpPr>
          <p:cNvPr id="11" name="矩形 10"/>
          <p:cNvSpPr/>
          <p:nvPr/>
        </p:nvSpPr>
        <p:spPr>
          <a:xfrm>
            <a:off x="5209451" y="5340094"/>
            <a:ext cx="731290" cy="584775"/>
          </a:xfrm>
          <a:prstGeom prst="rect">
            <a:avLst/>
          </a:prstGeom>
        </p:spPr>
        <p:txBody>
          <a:bodyPr wrap="none">
            <a:spAutoFit/>
          </a:bodyPr>
          <a:lstStyle/>
          <a:p>
            <a:r>
              <a:rPr lang="en-US" altLang="zh-CN">
                <a:ea typeface="宋体" panose="02010600030101010101" pitchFamily="2" charset="-122"/>
              </a:rPr>
              <a:t>10</a:t>
            </a:r>
            <a:r>
              <a:rPr lang="en-US" altLang="zh-CN" baseline="30000">
                <a:ea typeface="宋体" panose="02010600030101010101" pitchFamily="2" charset="-122"/>
              </a:rPr>
              <a:t>3</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鄂州是一座具有悠久历史和灿烂文化的城市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三国时期吴王孙权在此建都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以武而昌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当时称此地为武昌</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千年往事人何在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遗迹犹存说仲谋</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目前国内最大的孙权雕像矗立在鄂州江滩孙权广场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该雕像用花岗岩雕刻而成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总高</a:t>
            </a: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 m,</a:t>
            </a:r>
            <a:r>
              <a:rPr lang="zh-CN" altLang="zh-CN">
                <a:solidFill>
                  <a:srgbClr val="000000"/>
                </a:solidFill>
                <a:ea typeface="宋体" panose="02010600030101010101" pitchFamily="2" charset="-122"/>
                <a:cs typeface="Times New Roman" panose="02020603050405020304" pitchFamily="18" charset="0"/>
              </a:rPr>
              <a:t>质量</a:t>
            </a:r>
            <a:r>
              <a:rPr lang="en-US" altLang="zh-CN">
                <a:solidFill>
                  <a:srgbClr val="000000"/>
                </a:solidFill>
                <a:ea typeface="宋体" panose="02010600030101010101" pitchFamily="2" charset="-122"/>
                <a:cs typeface="Times New Roman" panose="02020603050405020304" pitchFamily="18" charset="0"/>
              </a:rPr>
              <a:t>150 t,</a:t>
            </a:r>
            <a:r>
              <a:rPr lang="zh-CN" altLang="zh-CN">
                <a:solidFill>
                  <a:srgbClr val="000000"/>
                </a:solidFill>
                <a:ea typeface="宋体" panose="02010600030101010101" pitchFamily="2" charset="-122"/>
                <a:cs typeface="Times New Roman" panose="02020603050405020304" pitchFamily="18" charset="0"/>
              </a:rPr>
              <a:t>底座与地面的接触面积是</a:t>
            </a:r>
            <a:r>
              <a:rPr lang="en-US" altLang="zh-CN">
                <a:solidFill>
                  <a:srgbClr val="000000"/>
                </a:solidFill>
                <a:ea typeface="宋体" panose="02010600030101010101" pitchFamily="2" charset="-122"/>
                <a:cs typeface="Times New Roman" panose="02020603050405020304" pitchFamily="18" charset="0"/>
              </a:rPr>
              <a:t>30 m</a:t>
            </a:r>
            <a:r>
              <a:rPr lang="en-US" altLang="zh-CN" baseline="30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雕像对地面的压强是多少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在搬运过程中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起重机在</a:t>
            </a:r>
            <a:r>
              <a:rPr lang="en-US" altLang="zh-CN">
                <a:solidFill>
                  <a:srgbClr val="000000"/>
                </a:solidFill>
                <a:ea typeface="宋体" panose="02010600030101010101" pitchFamily="2" charset="-122"/>
                <a:cs typeface="Times New Roman" panose="02020603050405020304" pitchFamily="18" charset="0"/>
              </a:rPr>
              <a:t>30 s</a:t>
            </a:r>
            <a:r>
              <a:rPr lang="zh-CN" altLang="zh-CN">
                <a:solidFill>
                  <a:srgbClr val="000000"/>
                </a:solidFill>
                <a:ea typeface="宋体" panose="02010600030101010101" pitchFamily="2" charset="-122"/>
                <a:cs typeface="Times New Roman" panose="02020603050405020304" pitchFamily="18" charset="0"/>
              </a:rPr>
              <a:t>内将该雕像</a:t>
            </a:r>
            <a:r>
              <a:rPr lang="zh-CN" altLang="zh-CN" smtClean="0">
                <a:solidFill>
                  <a:srgbClr val="000000"/>
                </a:solidFill>
                <a:ea typeface="宋体" panose="02010600030101010101" pitchFamily="2" charset="-122"/>
                <a:cs typeface="Times New Roman" panose="02020603050405020304" pitchFamily="18" charset="0"/>
              </a:rPr>
              <a:t>匀速</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竖直</a:t>
            </a:r>
            <a:r>
              <a:rPr lang="zh-CN" altLang="zh-CN">
                <a:solidFill>
                  <a:srgbClr val="000000"/>
                </a:solidFill>
                <a:ea typeface="宋体" panose="02010600030101010101" pitchFamily="2" charset="-122"/>
                <a:cs typeface="Times New Roman" panose="02020603050405020304" pitchFamily="18" charset="0"/>
              </a:rPr>
              <a:t>提高了</a:t>
            </a:r>
            <a:r>
              <a:rPr lang="en-US" altLang="zh-CN">
                <a:solidFill>
                  <a:srgbClr val="000000"/>
                </a:solidFill>
                <a:ea typeface="宋体" panose="02010600030101010101" pitchFamily="2" charset="-122"/>
                <a:cs typeface="Times New Roman" panose="02020603050405020304" pitchFamily="18" charset="0"/>
              </a:rPr>
              <a:t>2 m,</a:t>
            </a:r>
            <a:r>
              <a:rPr lang="zh-CN" altLang="zh-CN">
                <a:solidFill>
                  <a:srgbClr val="000000"/>
                </a:solidFill>
                <a:ea typeface="宋体" panose="02010600030101010101" pitchFamily="2" charset="-122"/>
                <a:cs typeface="Times New Roman" panose="02020603050405020304" pitchFamily="18" charset="0"/>
              </a:rPr>
              <a:t>则起重机的拉力对雕像所做</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功</a:t>
            </a:r>
            <a:r>
              <a:rPr lang="zh-CN" altLang="zh-CN">
                <a:solidFill>
                  <a:srgbClr val="000000"/>
                </a:solidFill>
                <a:ea typeface="宋体" panose="02010600030101010101" pitchFamily="2" charset="-122"/>
                <a:cs typeface="Times New Roman" panose="02020603050405020304" pitchFamily="18" charset="0"/>
              </a:rPr>
              <a:t>和功率分别是多少</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75.jpeg"/>
          <p:cNvPicPr/>
          <p:nvPr/>
        </p:nvPicPr>
        <p:blipFill>
          <a:blip r:embed="rId2"/>
          <a:stretch>
            <a:fillRect/>
          </a:stretch>
        </p:blipFill>
        <p:spPr>
          <a:xfrm>
            <a:off x="8844573" y="4032175"/>
            <a:ext cx="2245056" cy="1764074"/>
          </a:xfrm>
          <a:prstGeom prst="rect">
            <a:avLst/>
          </a:prstGeom>
        </p:spPr>
      </p:pic>
    </p:spTree>
    <p:extLst>
      <p:ext uri="{BB962C8B-B14F-4D97-AF65-F5344CB8AC3E}">
        <p14:creationId xmlns:p14="http://schemas.microsoft.com/office/powerpoint/2010/main" val="1965021851"/>
      </p:ext>
    </p:extLst>
  </p:cSld>
  <p:clrMapOvr>
    <a:masterClrMapping/>
  </p:clrMapOvr>
  <p:transition spd="med">
    <p:pull/>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6" name="组合 5"/>
          <p:cNvGrpSpPr/>
          <p:nvPr/>
        </p:nvGrpSpPr>
        <p:grpSpPr>
          <a:xfrm>
            <a:off x="361950" y="1074176"/>
            <a:ext cx="10911023" cy="4214815"/>
            <a:chOff x="361950" y="1079847"/>
            <a:chExt cx="10911023" cy="4214815"/>
          </a:xfrm>
        </p:grpSpPr>
        <p:sp>
          <p:nvSpPr>
            <p:cNvPr id="2" name="矩形 1"/>
            <p:cNvSpPr>
              <a:spLocks noChangeAspect="1"/>
            </p:cNvSpPr>
            <p:nvPr/>
          </p:nvSpPr>
          <p:spPr>
            <a:xfrm>
              <a:off x="361950" y="107984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雕像对地面的压力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mg</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5×10</a:t>
              </a:r>
              <a:r>
                <a:rPr lang="en-US" altLang="zh-CN" baseline="30000">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N/kg=1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47×10</a:t>
              </a:r>
              <a:r>
                <a:rPr lang="en-US" altLang="zh-CN" baseline="30000">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66941649"/>
                </p:ext>
              </p:extLst>
            </p:nvPr>
          </p:nvGraphicFramePr>
          <p:xfrm>
            <a:off x="465273" y="2325324"/>
            <a:ext cx="10807700" cy="852715"/>
          </p:xfrm>
          <a:graphic>
            <a:graphicData uri="http://schemas.openxmlformats.org/presentationml/2006/ole">
              <mc:AlternateContent>
                <mc:Choice xmlns:v="urn:schemas-microsoft-com:vml" Requires="v">
                  <p:oleObj spid="_x0000_s1043" name="文档" r:id="rId2" imgW="3826154" imgH="301879" progId="Word.Document.12">
                    <p:embed/>
                  </p:oleObj>
                </mc:Choice>
                <mc:Fallback>
                  <p:oleObj name="文档" r:id="rId2" imgW="3826154" imgH="301879" progId="Word.Document.12">
                    <p:embed/>
                    <p:pic>
                      <p:nvPicPr>
                        <p:cNvPr id="0" name="OLE substitute image"/>
                        <p:cNvPicPr/>
                        <p:nvPr/>
                      </p:nvPicPr>
                      <p:blipFill>
                        <a:blip r:embed="rId3"/>
                        <a:stretch>
                          <a:fillRect/>
                        </a:stretch>
                      </p:blipFill>
                      <p:spPr>
                        <a:xfrm>
                          <a:off x="465273" y="2325324"/>
                          <a:ext cx="10807700" cy="852715"/>
                        </a:xfrm>
                        <a:prstGeom prst="rect">
                          <a:avLst/>
                        </a:prstGeom>
                      </p:spPr>
                    </p:pic>
                  </p:oleObj>
                </mc:Fallback>
              </mc:AlternateContent>
            </a:graphicData>
          </a:graphic>
        </p:graphicFrame>
        <p:sp>
          <p:nvSpPr>
            <p:cNvPr id="4" name="矩形 3"/>
            <p:cNvSpPr>
              <a:spLocks noChangeAspect="1"/>
            </p:cNvSpPr>
            <p:nvPr/>
          </p:nvSpPr>
          <p:spPr>
            <a:xfrm>
              <a:off x="361950" y="317803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起重机的拉力对雕像所做的功</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Gh</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mgh</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5×10</a:t>
              </a:r>
              <a:r>
                <a:rPr lang="en-US" altLang="zh-CN" baseline="30000">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kg×9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N/kg×2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m=2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94×10</a:t>
              </a:r>
              <a:r>
                <a:rPr lang="en-US" altLang="zh-CN" baseline="30000">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079863470"/>
                </p:ext>
              </p:extLst>
            </p:nvPr>
          </p:nvGraphicFramePr>
          <p:xfrm>
            <a:off x="465273" y="4441947"/>
            <a:ext cx="10807700" cy="852715"/>
          </p:xfrm>
          <a:graphic>
            <a:graphicData uri="http://schemas.openxmlformats.org/presentationml/2006/ole">
              <mc:AlternateContent>
                <mc:Choice xmlns:v="urn:schemas-microsoft-com:vml" Requires="v">
                  <p:oleObj spid="_x0000_s1044" name="文档" r:id="rId4" imgW="3826154" imgH="301879" progId="Word.Document.12">
                    <p:embed/>
                  </p:oleObj>
                </mc:Choice>
                <mc:Fallback>
                  <p:oleObj name="文档" r:id="rId4" imgW="3826154" imgH="301879" progId="Word.Document.12">
                    <p:embed/>
                    <p:pic>
                      <p:nvPicPr>
                        <p:cNvPr id="0" name="OLE substitute image"/>
                        <p:cNvPicPr/>
                        <p:nvPr/>
                      </p:nvPicPr>
                      <p:blipFill>
                        <a:blip r:embed="rId5"/>
                        <a:stretch>
                          <a:fillRect/>
                        </a:stretch>
                      </p:blipFill>
                      <p:spPr>
                        <a:xfrm>
                          <a:off x="465273" y="4441947"/>
                          <a:ext cx="10807700" cy="852715"/>
                        </a:xfrm>
                        <a:prstGeom prst="rect">
                          <a:avLst/>
                        </a:prstGeom>
                      </p:spPr>
                    </p:pic>
                  </p:oleObj>
                </mc:Fallback>
              </mc:AlternateContent>
            </a:graphicData>
          </a:graphic>
        </p:graphicFrame>
      </p:grpSp>
    </p:spTree>
    <p:extLst>
      <p:ext uri="{BB962C8B-B14F-4D97-AF65-F5344CB8AC3E}">
        <p14:creationId xmlns:p14="http://schemas.microsoft.com/office/powerpoint/2010/main" val="2972841314"/>
      </p:ext>
    </p:extLst>
  </p:cSld>
  <p:clrMapOvr>
    <a:masterClrMapping/>
  </p:clrMapOvr>
  <p:transition spd="med">
    <p:pull/>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13399"/>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中学生小华在一次跳绳的体能测试中</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内跳了</a:t>
            </a:r>
            <a:r>
              <a:rPr lang="en-US" altLang="zh-CN">
                <a:solidFill>
                  <a:srgbClr val="000000"/>
                </a:solidFill>
                <a:ea typeface="宋体" panose="02010600030101010101" pitchFamily="2" charset="-122"/>
                <a:cs typeface="Times New Roman" panose="02020603050405020304" pitchFamily="18" charset="0"/>
              </a:rPr>
              <a:t>120</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每次跳离地面的高度约为</a:t>
            </a:r>
            <a:r>
              <a:rPr lang="en-US" altLang="zh-CN">
                <a:solidFill>
                  <a:srgbClr val="000000"/>
                </a:solidFill>
                <a:ea typeface="宋体" panose="02010600030101010101" pitchFamily="2" charset="-122"/>
                <a:cs typeface="Times New Roman" panose="02020603050405020304" pitchFamily="18" charset="0"/>
              </a:rPr>
              <a:t>5 cm,</a:t>
            </a:r>
            <a:r>
              <a:rPr lang="zh-CN" altLang="zh-CN">
                <a:solidFill>
                  <a:srgbClr val="000000"/>
                </a:solidFill>
                <a:ea typeface="宋体" panose="02010600030101010101" pitchFamily="2" charset="-122"/>
                <a:cs typeface="Times New Roman" panose="02020603050405020304" pitchFamily="18" charset="0"/>
              </a:rPr>
              <a:t>则他跳绳时的功率最</a:t>
            </a:r>
            <a:r>
              <a:rPr lang="zh-CN" altLang="zh-CN" smtClean="0">
                <a:solidFill>
                  <a:srgbClr val="000000"/>
                </a:solidFill>
                <a:ea typeface="宋体" panose="02010600030101010101" pitchFamily="2" charset="-122"/>
                <a:cs typeface="Times New Roman" panose="02020603050405020304" pitchFamily="18" charset="0"/>
              </a:rPr>
              <a:t>接近</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A.5 W	</a:t>
            </a:r>
            <a:r>
              <a:rPr lang="en-US" altLang="zh-CN" smtClean="0">
                <a:solidFill>
                  <a:srgbClr val="000000"/>
                </a:solidFill>
                <a:ea typeface="宋体" panose="02010600030101010101" pitchFamily="2" charset="-122"/>
                <a:cs typeface="Times New Roman" panose="02020603050405020304" pitchFamily="18" charset="0"/>
              </a:rPr>
              <a:t>	B.50 </a:t>
            </a:r>
            <a:r>
              <a:rPr lang="en-US" altLang="zh-CN">
                <a:solidFill>
                  <a:srgbClr val="000000"/>
                </a:solidFill>
                <a:ea typeface="宋体" panose="02010600030101010101" pitchFamily="2" charset="-122"/>
                <a:cs typeface="Times New Roman" panose="02020603050405020304" pitchFamily="18" charset="0"/>
              </a:rPr>
              <a:t>W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C.500 </a:t>
            </a:r>
            <a:r>
              <a:rPr lang="en-US" altLang="zh-CN">
                <a:solidFill>
                  <a:srgbClr val="000000"/>
                </a:solidFill>
                <a:ea typeface="宋体" panose="02010600030101010101" pitchFamily="2" charset="-122"/>
                <a:cs typeface="Times New Roman" panose="02020603050405020304" pitchFamily="18" charset="0"/>
              </a:rPr>
              <a:t>W	</a:t>
            </a:r>
            <a:r>
              <a:rPr lang="en-US" altLang="zh-CN" smtClean="0">
                <a:solidFill>
                  <a:srgbClr val="000000"/>
                </a:solidFill>
                <a:ea typeface="宋体" panose="02010600030101010101" pitchFamily="2" charset="-122"/>
                <a:cs typeface="Times New Roman" panose="02020603050405020304" pitchFamily="18" charset="0"/>
              </a:rPr>
              <a:t>	D.5 </a:t>
            </a:r>
            <a:r>
              <a:rPr lang="en-US" altLang="zh-CN">
                <a:solidFill>
                  <a:srgbClr val="000000"/>
                </a:solidFill>
                <a:ea typeface="宋体" panose="02010600030101010101" pitchFamily="2" charset="-122"/>
                <a:cs typeface="Times New Roman" panose="02020603050405020304" pitchFamily="18" charset="0"/>
              </a:rPr>
              <a:t>000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399509" y="2854337"/>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机械效率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三种功</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有用功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完成某项任务时对我们有价值的功</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额外功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完成某项任务时对我们没有价值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但又不得不做的功</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总功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有用功和额外功的总和</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机械效率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有用功和总功的比值叫做机械效率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用符号</a:t>
            </a:r>
            <a:r>
              <a:rPr lang="en-US" altLang="zh-CN" i="1">
                <a:solidFill>
                  <a:srgbClr val="000000"/>
                </a:solidFill>
                <a:ea typeface="Microsoft Yi Baiti" panose="03000500000000000000" pitchFamily="66" charset="0"/>
                <a:cs typeface="Times New Roman" panose="02020603050405020304" pitchFamily="18" charset="0"/>
              </a:rPr>
              <a:t>η</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×100%</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422060763"/>
              </p:ext>
            </p:extLst>
          </p:nvPr>
        </p:nvGraphicFramePr>
        <p:xfrm>
          <a:off x="2032494" y="5194135"/>
          <a:ext cx="966096" cy="856368"/>
        </p:xfrm>
        <a:graphic>
          <a:graphicData uri="http://schemas.openxmlformats.org/presentationml/2006/ole">
            <mc:AlternateContent>
              <mc:Choice xmlns:v="urn:schemas-microsoft-com:vml" Requires="v">
                <p:oleObj spid="_x0000_s1045" name="文档" r:id="rId2" imgW="466188" imgH="405440" progId="Word.Document.12">
                  <p:embed/>
                </p:oleObj>
              </mc:Choice>
              <mc:Fallback>
                <p:oleObj name="文档" r:id="rId2" imgW="466188" imgH="405440" progId="Word.Document.12">
                  <p:embed/>
                  <p:pic>
                    <p:nvPicPr>
                      <p:cNvPr id="0" name="OLE substitute image"/>
                      <p:cNvPicPr/>
                      <p:nvPr/>
                    </p:nvPicPr>
                    <p:blipFill>
                      <a:blip r:embed="rId3"/>
                      <a:stretch>
                        <a:fillRect/>
                      </a:stretch>
                    </p:blipFill>
                    <p:spPr>
                      <a:xfrm>
                        <a:off x="2032494" y="5194135"/>
                        <a:ext cx="966096" cy="856368"/>
                      </a:xfrm>
                      <a:prstGeom prst="rect">
                        <a:avLst/>
                      </a:prstGeom>
                    </p:spPr>
                  </p:pic>
                </p:oleObj>
              </mc:Fallback>
            </mc:AlternateContent>
          </a:graphicData>
        </a:graphic>
      </p:graphicFrame>
    </p:spTree>
    <p:extLst>
      <p:ext uri="{BB962C8B-B14F-4D97-AF65-F5344CB8AC3E}">
        <p14:creationId xmlns:p14="http://schemas.microsoft.com/office/powerpoint/2010/main" val="29252232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3712"/>
            <a:ext cx="10807700" cy="4777783"/>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机械效率的大小由有用功与总功的比值决定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而不是单方面由有用功或额外功的大小决定的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有用功越大的机械效率越高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额外功越小的机械效率越高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这种说法都是不正确的</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机械效率是表示机械性能优劣的一个物理量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使用任何机械都不可避免要做额外功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所以机械效率的数值总是小于</a:t>
            </a:r>
            <a:r>
              <a:rPr lang="en-US" altLang="zh-CN">
                <a:solidFill>
                  <a:srgbClr val="000000"/>
                </a:solidFill>
                <a:ea typeface="宋体" panose="02010600030101010101" pitchFamily="2" charset="-122"/>
                <a:cs typeface="Times New Roman" panose="02020603050405020304" pitchFamily="18" charset="0"/>
              </a:rPr>
              <a:t>100%</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90060497"/>
      </p:ext>
    </p:extLst>
  </p:cSld>
  <p:clrMapOvr>
    <a:masterClrMapping/>
  </p:clrMapOvr>
  <p:transition spd="med">
    <p:pull/>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71935"/>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提高滑轮组机械效率的方法</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431921" y="2501464"/>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增大所提升的物体质量</a:t>
            </a:r>
            <a:endParaRPr lang="zh-CN" altLang="en-US"/>
          </a:p>
        </p:txBody>
      </p:sp>
      <p:sp>
        <p:nvSpPr>
          <p:cNvPr id="4" name="矩形 3"/>
          <p:cNvSpPr/>
          <p:nvPr/>
        </p:nvSpPr>
        <p:spPr>
          <a:xfrm>
            <a:off x="1437990" y="3087360"/>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减轻机械自身的重力</a:t>
            </a:r>
            <a:endParaRPr lang="zh-CN" altLang="en-US"/>
          </a:p>
        </p:txBody>
      </p:sp>
      <p:sp>
        <p:nvSpPr>
          <p:cNvPr id="5" name="矩形 4"/>
          <p:cNvSpPr/>
          <p:nvPr/>
        </p:nvSpPr>
        <p:spPr>
          <a:xfrm>
            <a:off x="1431921" y="3662303"/>
            <a:ext cx="3995004"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及时润滑</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减小摩擦力</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机械效率的计算</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提升物体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竖直安装的滑轮组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i="1">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有用</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总</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i="1" smtClean="0">
                <a:solidFill>
                  <a:srgbClr val="000000"/>
                </a:solidFill>
                <a:ea typeface="Microsoft Yi Baiti" panose="03000500000000000000" pitchFamily="66" charset="0"/>
                <a:cs typeface="Times New Roman" panose="02020603050405020304" pitchFamily="18" charset="0"/>
              </a:rPr>
              <a:t>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×100%;</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如果不计绳重与摩擦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则装置的额外功是指</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所做的功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用公式</a:t>
            </a:r>
            <a:r>
              <a:rPr lang="en-US" altLang="zh-CN" i="1">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额</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绳子自由端的拉力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与物重</a:t>
            </a:r>
            <a:r>
              <a:rPr lang="en-US" altLang="zh-CN" i="1">
                <a:solidFill>
                  <a:srgbClr val="000000"/>
                </a:solidFill>
                <a:ea typeface="宋体" panose="02010600030101010101" pitchFamily="2" charset="-122"/>
                <a:cs typeface="Times New Roman" panose="02020603050405020304" pitchFamily="18" charset="0"/>
              </a:rPr>
              <a:t>G</a:t>
            </a:r>
            <a:r>
              <a:rPr lang="zh-CN" altLang="zh-CN" baseline="-25000">
                <a:solidFill>
                  <a:srgbClr val="000000"/>
                </a:solidFill>
                <a:ea typeface="宋体" panose="02010600030101010101" pitchFamily="2" charset="-122"/>
                <a:cs typeface="Times New Roman" panose="02020603050405020304" pitchFamily="18" charset="0"/>
              </a:rPr>
              <a:t>物</a:t>
            </a:r>
            <a:r>
              <a:rPr lang="zh-CN" altLang="zh-CN">
                <a:solidFill>
                  <a:srgbClr val="000000"/>
                </a:solidFill>
                <a:ea typeface="宋体" panose="02010600030101010101" pitchFamily="2" charset="-122"/>
                <a:cs typeface="Times New Roman" panose="02020603050405020304" pitchFamily="18" charset="0"/>
              </a:rPr>
              <a:t>、动滑轮重</a:t>
            </a:r>
            <a:r>
              <a:rPr lang="en-US" altLang="zh-CN" i="1">
                <a:solidFill>
                  <a:srgbClr val="000000"/>
                </a:solidFill>
                <a:ea typeface="宋体" panose="02010600030101010101" pitchFamily="2" charset="-122"/>
                <a:cs typeface="Times New Roman" panose="02020603050405020304" pitchFamily="18" charset="0"/>
              </a:rPr>
              <a:t>G</a:t>
            </a:r>
            <a:r>
              <a:rPr lang="zh-CN" altLang="zh-CN" baseline="-25000">
                <a:solidFill>
                  <a:srgbClr val="000000"/>
                </a:solidFill>
                <a:ea typeface="宋体" panose="02010600030101010101" pitchFamily="2" charset="-122"/>
                <a:cs typeface="Times New Roman" panose="02020603050405020304" pitchFamily="18" charset="0"/>
              </a:rPr>
              <a:t>动</a:t>
            </a:r>
            <a:r>
              <a:rPr lang="zh-CN" altLang="zh-CN">
                <a:solidFill>
                  <a:srgbClr val="000000"/>
                </a:solidFill>
                <a:ea typeface="宋体" panose="02010600030101010101" pitchFamily="2" charset="-122"/>
                <a:cs typeface="Times New Roman" panose="02020603050405020304" pitchFamily="18" charset="0"/>
              </a:rPr>
              <a:t>的关系是</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79.jpeg"/>
          <p:cNvPicPr/>
          <p:nvPr/>
        </p:nvPicPr>
        <p:blipFill>
          <a:blip r:embed="rId2"/>
          <a:stretch>
            <a:fillRect/>
          </a:stretch>
        </p:blipFill>
        <p:spPr>
          <a:xfrm>
            <a:off x="8785373" y="636589"/>
            <a:ext cx="1075360" cy="2868682"/>
          </a:xfrm>
          <a:prstGeom prst="rect">
            <a:avLst/>
          </a:prstGeom>
        </p:spPr>
      </p:pic>
      <p:sp>
        <p:nvSpPr>
          <p:cNvPr id="4" name="矩形 3"/>
          <p:cNvSpPr/>
          <p:nvPr/>
        </p:nvSpPr>
        <p:spPr>
          <a:xfrm>
            <a:off x="2592685" y="1830544"/>
            <a:ext cx="708848" cy="584775"/>
          </a:xfrm>
          <a:prstGeom prst="rect">
            <a:avLst/>
          </a:prstGeom>
        </p:spPr>
        <p:txBody>
          <a:bodyPr wrap="none">
            <a:spAutoFit/>
          </a:bodyPr>
          <a:lstStyle/>
          <a:p>
            <a:r>
              <a:rPr lang="en-US" altLang="zh-CN" i="1" err="1">
                <a:ea typeface="宋体" panose="02010600030101010101" pitchFamily="2" charset="-122"/>
              </a:rPr>
              <a:t>Gh</a:t>
            </a:r>
            <a:endParaRPr lang="zh-CN" altLang="en-US"/>
          </a:p>
        </p:txBody>
      </p:sp>
      <p:sp>
        <p:nvSpPr>
          <p:cNvPr id="5" name="矩形 4"/>
          <p:cNvSpPr/>
          <p:nvPr/>
        </p:nvSpPr>
        <p:spPr>
          <a:xfrm>
            <a:off x="2405653" y="2426406"/>
            <a:ext cx="619080" cy="584775"/>
          </a:xfrm>
          <a:prstGeom prst="rect">
            <a:avLst/>
          </a:prstGeom>
        </p:spPr>
        <p:txBody>
          <a:bodyPr wrap="none">
            <a:spAutoFit/>
          </a:bodyPr>
          <a:lstStyle/>
          <a:p>
            <a:r>
              <a:rPr lang="en-US" altLang="zh-CN" i="1" err="1">
                <a:ea typeface="宋体" panose="02010600030101010101" pitchFamily="2" charset="-122"/>
              </a:rPr>
              <a:t>Fs</a:t>
            </a:r>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4041173855"/>
              </p:ext>
            </p:extLst>
          </p:nvPr>
        </p:nvGraphicFramePr>
        <p:xfrm>
          <a:off x="1671672" y="2928402"/>
          <a:ext cx="921013" cy="711095"/>
        </p:xfrm>
        <a:graphic>
          <a:graphicData uri="http://schemas.openxmlformats.org/presentationml/2006/ole">
            <mc:AlternateContent>
              <mc:Choice xmlns:v="urn:schemas-microsoft-com:vml" Requires="v">
                <p:oleObj spid="_x0000_s1046" name="文档" r:id="rId3" imgW="404911" imgH="306105" progId="Word.Document.12">
                  <p:embed/>
                </p:oleObj>
              </mc:Choice>
              <mc:Fallback>
                <p:oleObj name="文档" r:id="rId3" imgW="404911" imgH="306105" progId="Word.Document.12">
                  <p:embed/>
                  <p:pic>
                    <p:nvPicPr>
                      <p:cNvPr id="0" name="OLE substitute image"/>
                      <p:cNvPicPr/>
                      <p:nvPr/>
                    </p:nvPicPr>
                    <p:blipFill>
                      <a:blip r:embed="rId4"/>
                      <a:stretch>
                        <a:fillRect/>
                      </a:stretch>
                    </p:blipFill>
                    <p:spPr>
                      <a:xfrm>
                        <a:off x="1671672" y="2928402"/>
                        <a:ext cx="921013" cy="711095"/>
                      </a:xfrm>
                      <a:prstGeom prst="rect">
                        <a:avLst/>
                      </a:prstGeom>
                    </p:spPr>
                  </p:pic>
                </p:oleObj>
              </mc:Fallback>
            </mc:AlternateContent>
          </a:graphicData>
        </a:graphic>
      </p:graphicFrame>
      <p:sp>
        <p:nvSpPr>
          <p:cNvPr id="8" name="矩形 7"/>
          <p:cNvSpPr/>
          <p:nvPr/>
        </p:nvSpPr>
        <p:spPr>
          <a:xfrm>
            <a:off x="552405" y="4162411"/>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克服动滑轮的重力</a:t>
            </a:r>
            <a:endParaRPr lang="zh-CN" altLang="en-US"/>
          </a:p>
        </p:txBody>
      </p:sp>
      <p:sp>
        <p:nvSpPr>
          <p:cNvPr id="12" name="矩形 11"/>
          <p:cNvSpPr/>
          <p:nvPr/>
        </p:nvSpPr>
        <p:spPr>
          <a:xfrm>
            <a:off x="8857381" y="4134800"/>
            <a:ext cx="982961" cy="584775"/>
          </a:xfrm>
          <a:prstGeom prst="rect">
            <a:avLst/>
          </a:prstGeom>
        </p:spPr>
        <p:txBody>
          <a:bodyPr wrap="none">
            <a:spAutoFit/>
          </a:bodyPr>
          <a:lstStyle/>
          <a:p>
            <a:r>
              <a:rPr lang="en-US" altLang="zh-CN" i="1">
                <a:ea typeface="宋体" panose="02010600030101010101" pitchFamily="2" charset="-122"/>
              </a:rPr>
              <a:t>G</a:t>
            </a:r>
            <a:r>
              <a:rPr lang="zh-CN" altLang="zh-CN" baseline="-25000">
                <a:ea typeface="宋体" panose="02010600030101010101" pitchFamily="2" charset="-122"/>
                <a:cs typeface="Times New Roman" panose="02020603050405020304" pitchFamily="18" charset="0"/>
              </a:rPr>
              <a:t>动</a:t>
            </a:r>
            <a:r>
              <a:rPr lang="en-US" altLang="zh-CN" i="1">
                <a:ea typeface="宋体" panose="02010600030101010101" pitchFamily="2" charset="-122"/>
              </a:rPr>
              <a:t>h</a:t>
            </a:r>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195189982"/>
              </p:ext>
            </p:extLst>
          </p:nvPr>
        </p:nvGraphicFramePr>
        <p:xfrm>
          <a:off x="1254029" y="5250436"/>
          <a:ext cx="2386012" cy="649287"/>
        </p:xfrm>
        <a:graphic>
          <a:graphicData uri="http://schemas.openxmlformats.org/presentationml/2006/ole">
            <mc:AlternateContent>
              <mc:Choice xmlns:v="urn:schemas-microsoft-com:vml" Requires="v">
                <p:oleObj spid="_x0000_s1047" name="文档" r:id="rId5" imgW="857062" imgH="230793" progId="Word.Document.12">
                  <p:embed/>
                </p:oleObj>
              </mc:Choice>
              <mc:Fallback>
                <p:oleObj name="文档" r:id="rId5" imgW="857062" imgH="230793" progId="Word.Document.12">
                  <p:embed/>
                  <p:pic>
                    <p:nvPicPr>
                      <p:cNvPr id="0" name="OLE substitute image"/>
                      <p:cNvPicPr/>
                      <p:nvPr/>
                    </p:nvPicPr>
                    <p:blipFill>
                      <a:blip r:embed="rId6"/>
                      <a:stretch>
                        <a:fillRect/>
                      </a:stretch>
                    </p:blipFill>
                    <p:spPr>
                      <a:xfrm>
                        <a:off x="1254029" y="5250436"/>
                        <a:ext cx="2386012" cy="649287"/>
                      </a:xfrm>
                      <a:prstGeom prst="rect">
                        <a:avLst/>
                      </a:prstGeom>
                    </p:spPr>
                  </p:pic>
                </p:oleObj>
              </mc:Fallback>
            </mc:AlternateContent>
          </a:graphicData>
        </a:graphic>
      </p:graphicFrame>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7335"/>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水平安装的滑轮组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i="1"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i="1"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i="1">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endParaRPr lang="en-US" altLang="zh-CN" i="1"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有用</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×100%</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80.jpeg"/>
          <p:cNvPicPr>
            <a:picLocks noChangeAspect="1"/>
          </p:cNvPicPr>
          <p:nvPr/>
        </p:nvPicPr>
        <p:blipFill>
          <a:blip r:embed="rId2"/>
          <a:stretch>
            <a:fillRect/>
          </a:stretch>
        </p:blipFill>
        <p:spPr>
          <a:xfrm>
            <a:off x="2074898" y="1688935"/>
            <a:ext cx="7381805" cy="2279884"/>
          </a:xfrm>
          <a:prstGeom prst="rect">
            <a:avLst/>
          </a:prstGeom>
        </p:spPr>
      </p:pic>
      <p:sp>
        <p:nvSpPr>
          <p:cNvPr id="5" name="矩形 4"/>
          <p:cNvSpPr/>
          <p:nvPr/>
        </p:nvSpPr>
        <p:spPr>
          <a:xfrm>
            <a:off x="2520677" y="3933906"/>
            <a:ext cx="755335" cy="584775"/>
          </a:xfrm>
          <a:prstGeom prst="rect">
            <a:avLst/>
          </a:prstGeom>
        </p:spPr>
        <p:txBody>
          <a:bodyPr wrap="none">
            <a:spAutoFit/>
          </a:bodyPr>
          <a:lstStyle/>
          <a:p>
            <a:r>
              <a:rPr lang="en-US" altLang="zh-CN" i="1" err="1">
                <a:ea typeface="宋体" panose="02010600030101010101" pitchFamily="2" charset="-122"/>
              </a:rPr>
              <a:t>fs</a:t>
            </a:r>
            <a:r>
              <a:rPr lang="zh-CN" altLang="zh-CN" baseline="-25000">
                <a:ea typeface="宋体" panose="02010600030101010101" pitchFamily="2" charset="-122"/>
                <a:cs typeface="Times New Roman" panose="02020603050405020304" pitchFamily="18" charset="0"/>
              </a:rPr>
              <a:t>物</a:t>
            </a:r>
            <a:endParaRPr lang="zh-CN" altLang="en-US"/>
          </a:p>
        </p:txBody>
      </p:sp>
      <p:sp>
        <p:nvSpPr>
          <p:cNvPr id="6" name="矩形 5"/>
          <p:cNvSpPr/>
          <p:nvPr/>
        </p:nvSpPr>
        <p:spPr>
          <a:xfrm>
            <a:off x="2327900" y="4555072"/>
            <a:ext cx="893193" cy="584775"/>
          </a:xfrm>
          <a:prstGeom prst="rect">
            <a:avLst/>
          </a:prstGeom>
        </p:spPr>
        <p:txBody>
          <a:bodyPr wrap="none">
            <a:spAutoFit/>
          </a:bodyPr>
          <a:lstStyle/>
          <a:p>
            <a:r>
              <a:rPr lang="en-US" altLang="zh-CN" i="1" err="1">
                <a:ea typeface="宋体" panose="02010600030101010101" pitchFamily="2" charset="-122"/>
              </a:rPr>
              <a:t>Fs</a:t>
            </a:r>
            <a:r>
              <a:rPr lang="zh-CN" altLang="zh-CN" baseline="-25000">
                <a:ea typeface="宋体" panose="02010600030101010101" pitchFamily="2" charset="-122"/>
                <a:cs typeface="Times New Roman" panose="02020603050405020304" pitchFamily="18" charset="0"/>
              </a:rPr>
              <a:t>绳</a:t>
            </a:r>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504870470"/>
              </p:ext>
            </p:extLst>
          </p:nvPr>
        </p:nvGraphicFramePr>
        <p:xfrm>
          <a:off x="4991797" y="4256596"/>
          <a:ext cx="1347406" cy="952500"/>
        </p:xfrm>
        <a:graphic>
          <a:graphicData uri="http://schemas.openxmlformats.org/presentationml/2006/ole">
            <mc:AlternateContent>
              <mc:Choice xmlns:v="urn:schemas-microsoft-com:vml" Requires="v">
                <p:oleObj spid="_x0000_s1048" name="文档" r:id="rId3" imgW="588471" imgH="410029" progId="Word.Document.12">
                  <p:embed/>
                </p:oleObj>
              </mc:Choice>
              <mc:Fallback>
                <p:oleObj name="文档" r:id="rId3" imgW="588471" imgH="410029" progId="Word.Document.12">
                  <p:embed/>
                  <p:pic>
                    <p:nvPicPr>
                      <p:cNvPr id="0" name="OLE substitute image"/>
                      <p:cNvPicPr/>
                      <p:nvPr/>
                    </p:nvPicPr>
                    <p:blipFill>
                      <a:blip r:embed="rId4"/>
                      <a:stretch>
                        <a:fillRect/>
                      </a:stretch>
                    </p:blipFill>
                    <p:spPr>
                      <a:xfrm>
                        <a:off x="4991797" y="4256596"/>
                        <a:ext cx="1347406" cy="952500"/>
                      </a:xfrm>
                      <a:prstGeom prst="rect">
                        <a:avLst/>
                      </a:prstGeom>
                    </p:spPr>
                  </p:pic>
                </p:oleObj>
              </mc:Fallback>
            </mc:AlternateContent>
          </a:graphicData>
        </a:graphic>
      </p:graphicFrame>
    </p:spTree>
    <p:extLst>
      <p:ext uri="{BB962C8B-B14F-4D97-AF65-F5344CB8AC3E}">
        <p14:creationId xmlns:p14="http://schemas.microsoft.com/office/powerpoint/2010/main" val="3382576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9082"/>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建筑工地上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工人师傅将如图所示的滑轮装配成最省力的滑轮组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利用它站在地面上向下拉绳提升重物</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请在图中画出滑轮组的绕线</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利用此滑轮组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工人用</a:t>
            </a:r>
            <a:r>
              <a:rPr lang="en-US" altLang="zh-CN">
                <a:solidFill>
                  <a:srgbClr val="000000"/>
                </a:solidFill>
                <a:ea typeface="宋体" panose="02010600030101010101" pitchFamily="2" charset="-122"/>
                <a:cs typeface="Times New Roman" panose="02020603050405020304" pitchFamily="18" charset="0"/>
              </a:rPr>
              <a:t>500 N</a:t>
            </a:r>
            <a:r>
              <a:rPr lang="zh-CN" altLang="zh-CN">
                <a:solidFill>
                  <a:srgbClr val="000000"/>
                </a:solidFill>
                <a:ea typeface="宋体" panose="02010600030101010101" pitchFamily="2" charset="-122"/>
                <a:cs typeface="Times New Roman" panose="02020603050405020304" pitchFamily="18" charset="0"/>
              </a:rPr>
              <a:t>的力将</a:t>
            </a:r>
            <a:r>
              <a:rPr lang="en-US" altLang="zh-CN">
                <a:solidFill>
                  <a:srgbClr val="000000"/>
                </a:solidFill>
                <a:ea typeface="宋体" panose="02010600030101010101" pitchFamily="2" charset="-122"/>
                <a:cs typeface="Times New Roman" panose="02020603050405020304" pitchFamily="18" charset="0"/>
              </a:rPr>
              <a:t>1 200 </a:t>
            </a:r>
            <a:r>
              <a:rPr lang="en-US" altLang="zh-CN" smtClean="0">
                <a:solidFill>
                  <a:srgbClr val="000000"/>
                </a:solidFill>
                <a:ea typeface="宋体" panose="02010600030101010101" pitchFamily="2" charset="-122"/>
                <a:cs typeface="Times New Roman" panose="02020603050405020304" pitchFamily="18" charset="0"/>
              </a:rPr>
              <a:t>N</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重物匀速提升</a:t>
            </a:r>
            <a:r>
              <a:rPr lang="en-US" altLang="zh-CN">
                <a:solidFill>
                  <a:srgbClr val="000000"/>
                </a:solidFill>
                <a:ea typeface="宋体" panose="02010600030101010101" pitchFamily="2" charset="-122"/>
                <a:cs typeface="Times New Roman" panose="02020603050405020304" pitchFamily="18" charset="0"/>
              </a:rPr>
              <a:t>4 m,</a:t>
            </a:r>
            <a:r>
              <a:rPr lang="zh-CN" altLang="zh-CN">
                <a:solidFill>
                  <a:srgbClr val="000000"/>
                </a:solidFill>
                <a:ea typeface="宋体" panose="02010600030101010101" pitchFamily="2" charset="-122"/>
                <a:cs typeface="Times New Roman" panose="02020603050405020304" pitchFamily="18" charset="0"/>
              </a:rPr>
              <a:t>求滑轮组的机械效率</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82.jpeg"/>
          <p:cNvPicPr/>
          <p:nvPr/>
        </p:nvPicPr>
        <p:blipFill>
          <a:blip r:embed="rId2"/>
          <a:stretch>
            <a:fillRect/>
          </a:stretch>
        </p:blipFill>
        <p:spPr>
          <a:xfrm>
            <a:off x="8921619" y="2697369"/>
            <a:ext cx="1807970" cy="2664112"/>
          </a:xfrm>
          <a:prstGeom prst="rect">
            <a:avLst/>
          </a:prstGeom>
        </p:spPr>
      </p:pic>
    </p:spTree>
    <p:extLst>
      <p:ext uri="{BB962C8B-B14F-4D97-AF65-F5344CB8AC3E}">
        <p14:creationId xmlns:p14="http://schemas.microsoft.com/office/powerpoint/2010/main" val="4200350125"/>
      </p:ext>
    </p:extLst>
  </p:cSld>
  <p:clrMapOvr>
    <a:masterClrMapping/>
  </p:clrMapOvr>
  <p:transition spd="med">
    <p:pull/>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要使滑轮组省力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就要使承担物重的绳子段数多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图中滑轮组由一个动滑轮和两个定滑轮组成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绳子先系在动滑轮的固定挂钩上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绕过定滑轮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然后再绕过动滑轮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依次绕成</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a:spLocks noChangeAspect="1"/>
          </p:cNvSpPr>
          <p:nvPr/>
        </p:nvSpPr>
        <p:spPr>
          <a:xfrm>
            <a:off x="361950" y="2209127"/>
            <a:ext cx="1935145"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如</a:t>
            </a:r>
            <a:r>
              <a:rPr lang="zh-CN" altLang="zh-CN">
                <a:ea typeface="宋体" panose="02010600030101010101" pitchFamily="2" charset="-122"/>
                <a:cs typeface="Times New Roman" panose="02020603050405020304" pitchFamily="18" charset="0"/>
              </a:rPr>
              <a:t>图所</a:t>
            </a:r>
            <a:r>
              <a:rPr lang="zh-CN" altLang="zh-CN" smtClean="0">
                <a:ea typeface="宋体" panose="02010600030101010101" pitchFamily="2" charset="-122"/>
                <a:cs typeface="Times New Roman" panose="02020603050405020304" pitchFamily="18" charset="0"/>
              </a:rPr>
              <a:t>示</a:t>
            </a:r>
            <a:r>
              <a:rPr lang="en-US" altLang="zh-CN" smtClean="0">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53.jpeg"/>
          <p:cNvPicPr/>
          <p:nvPr/>
        </p:nvPicPr>
        <p:blipFill>
          <a:blip r:embed="rId2"/>
          <a:stretch>
            <a:fillRect/>
          </a:stretch>
        </p:blipFill>
        <p:spPr>
          <a:xfrm>
            <a:off x="2297095" y="2212311"/>
            <a:ext cx="1735750" cy="2557693"/>
          </a:xfrm>
          <a:prstGeom prst="rect">
            <a:avLst/>
          </a:prstGeom>
        </p:spPr>
      </p:pic>
      <p:sp>
        <p:nvSpPr>
          <p:cNvPr id="6" name="矩形 5"/>
          <p:cNvSpPr>
            <a:spLocks noChangeAspect="1"/>
          </p:cNvSpPr>
          <p:nvPr/>
        </p:nvSpPr>
        <p:spPr>
          <a:xfrm>
            <a:off x="361950" y="4824504"/>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由图知</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楷体" panose="02010609060101010101" pitchFamily="49"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滑轮组的机械效率</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1983392052"/>
              </p:ext>
            </p:extLst>
          </p:nvPr>
        </p:nvGraphicFramePr>
        <p:xfrm>
          <a:off x="465273" y="5484037"/>
          <a:ext cx="10807700" cy="842562"/>
        </p:xfrm>
        <a:graphic>
          <a:graphicData uri="http://schemas.openxmlformats.org/presentationml/2006/ole">
            <mc:AlternateContent>
              <mc:Choice xmlns:v="urn:schemas-microsoft-com:vml" Requires="v">
                <p:oleObj spid="_x0000_s1049" name="文档" r:id="rId3" imgW="3826154" imgH="298285" progId="Word.Document.12">
                  <p:embed/>
                </p:oleObj>
              </mc:Choice>
              <mc:Fallback>
                <p:oleObj name="文档" r:id="rId3" imgW="3826154" imgH="298285" progId="Word.Document.12">
                  <p:embed/>
                  <p:pic>
                    <p:nvPicPr>
                      <p:cNvPr id="0" name="OLE substitute image"/>
                      <p:cNvPicPr/>
                      <p:nvPr/>
                    </p:nvPicPr>
                    <p:blipFill>
                      <a:blip r:embed="rId4"/>
                      <a:stretch>
                        <a:fillRect/>
                      </a:stretch>
                    </p:blipFill>
                    <p:spPr>
                      <a:xfrm>
                        <a:off x="465273" y="5484037"/>
                        <a:ext cx="10807700" cy="842562"/>
                      </a:xfrm>
                      <a:prstGeom prst="rect">
                        <a:avLst/>
                      </a:prstGeom>
                    </p:spPr>
                  </p:pic>
                </p:oleObj>
              </mc:Fallback>
            </mc:AlternateContent>
          </a:graphicData>
        </a:graphic>
      </p:graphicFrame>
    </p:spTree>
    <p:extLst>
      <p:ext uri="{BB962C8B-B14F-4D97-AF65-F5344CB8AC3E}">
        <p14:creationId xmlns:p14="http://schemas.microsoft.com/office/powerpoint/2010/main" val="897579037"/>
      </p:ext>
    </p:extLst>
  </p:cSld>
  <p:clrMapOvr>
    <a:masterClrMapping/>
  </p:clrMapOvr>
  <p:transition spd="med">
    <p:pull/>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5035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某同学家新房装修时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在地面与窗台间放置一斜木板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将瓷砖沿木板从地面匀速拉上窗台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zh-CN" altLang="zh-CN" smtClean="0">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已知窗台高</a:t>
            </a:r>
            <a:r>
              <a:rPr lang="en-US" altLang="zh-CN">
                <a:solidFill>
                  <a:srgbClr val="000000"/>
                </a:solidFill>
                <a:ea typeface="宋体" panose="02010600030101010101" pitchFamily="2" charset="-122"/>
                <a:cs typeface="Times New Roman" panose="02020603050405020304" pitchFamily="18" charset="0"/>
              </a:rPr>
              <a:t>3 m,</a:t>
            </a:r>
            <a:r>
              <a:rPr lang="zh-CN" altLang="zh-CN">
                <a:solidFill>
                  <a:srgbClr val="000000"/>
                </a:solidFill>
                <a:ea typeface="宋体" panose="02010600030101010101" pitchFamily="2" charset="-122"/>
                <a:cs typeface="Times New Roman" panose="02020603050405020304" pitchFamily="18" charset="0"/>
              </a:rPr>
              <a:t>木板长</a:t>
            </a:r>
            <a:r>
              <a:rPr lang="en-US" altLang="zh-CN">
                <a:solidFill>
                  <a:srgbClr val="000000"/>
                </a:solidFill>
                <a:ea typeface="宋体" panose="02010600030101010101" pitchFamily="2" charset="-122"/>
                <a:cs typeface="Times New Roman" panose="02020603050405020304" pitchFamily="18" charset="0"/>
              </a:rPr>
              <a:t>5 m,</a:t>
            </a:r>
            <a:r>
              <a:rPr lang="zh-CN" altLang="zh-CN">
                <a:solidFill>
                  <a:srgbClr val="000000"/>
                </a:solidFill>
                <a:ea typeface="宋体" panose="02010600030101010101" pitchFamily="2" charset="-122"/>
                <a:cs typeface="Times New Roman" panose="02020603050405020304" pitchFamily="18" charset="0"/>
              </a:rPr>
              <a:t>瓷砖重</a:t>
            </a:r>
            <a:r>
              <a:rPr lang="en-US" altLang="zh-CN">
                <a:solidFill>
                  <a:srgbClr val="000000"/>
                </a:solidFill>
                <a:ea typeface="宋体" panose="02010600030101010101" pitchFamily="2" charset="-122"/>
                <a:cs typeface="Times New Roman" panose="02020603050405020304" pitchFamily="18" charset="0"/>
              </a:rPr>
              <a:t>500 N,</a:t>
            </a:r>
            <a:r>
              <a:rPr lang="zh-CN" altLang="zh-CN">
                <a:solidFill>
                  <a:srgbClr val="000000"/>
                </a:solidFill>
                <a:ea typeface="宋体" panose="02010600030101010101" pitchFamily="2" charset="-122"/>
                <a:cs typeface="Times New Roman" panose="02020603050405020304" pitchFamily="18" charset="0"/>
              </a:rPr>
              <a:t>沿斜面所用拉力</a:t>
            </a:r>
            <a:r>
              <a:rPr lang="en-US" altLang="zh-CN">
                <a:solidFill>
                  <a:srgbClr val="000000"/>
                </a:solidFill>
                <a:ea typeface="宋体" panose="02010600030101010101" pitchFamily="2" charset="-122"/>
                <a:cs typeface="Times New Roman" panose="02020603050405020304" pitchFamily="18" charset="0"/>
              </a:rPr>
              <a:t>400 N,</a:t>
            </a:r>
            <a:r>
              <a:rPr lang="zh-CN" altLang="zh-CN">
                <a:solidFill>
                  <a:srgbClr val="000000"/>
                </a:solidFill>
                <a:ea typeface="宋体" panose="02010600030101010101" pitchFamily="2" charset="-122"/>
                <a:cs typeface="Times New Roman" panose="02020603050405020304" pitchFamily="18" charset="0"/>
              </a:rPr>
              <a:t>则斜面的机械效率是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83.jpeg"/>
          <p:cNvPicPr/>
          <p:nvPr/>
        </p:nvPicPr>
        <p:blipFill>
          <a:blip r:embed="rId2"/>
          <a:stretch>
            <a:fillRect/>
          </a:stretch>
        </p:blipFill>
        <p:spPr>
          <a:xfrm>
            <a:off x="3799267" y="3621706"/>
            <a:ext cx="3933066" cy="1656124"/>
          </a:xfrm>
          <a:prstGeom prst="rect">
            <a:avLst/>
          </a:prstGeom>
        </p:spPr>
      </p:pic>
      <p:sp>
        <p:nvSpPr>
          <p:cNvPr id="4" name="矩形 3"/>
          <p:cNvSpPr/>
          <p:nvPr/>
        </p:nvSpPr>
        <p:spPr>
          <a:xfrm>
            <a:off x="4350373" y="2864480"/>
            <a:ext cx="1005403" cy="584775"/>
          </a:xfrm>
          <a:prstGeom prst="rect">
            <a:avLst/>
          </a:prstGeom>
        </p:spPr>
        <p:txBody>
          <a:bodyPr wrap="none">
            <a:spAutoFit/>
          </a:bodyPr>
          <a:lstStyle/>
          <a:p>
            <a:r>
              <a:rPr lang="en-US" altLang="zh-CN">
                <a:ea typeface="宋体" panose="02010600030101010101" pitchFamily="2" charset="-122"/>
              </a:rPr>
              <a:t>75%</a:t>
            </a:r>
            <a:endParaRPr lang="zh-CN" altLang="en-US"/>
          </a:p>
        </p:txBody>
      </p:sp>
    </p:spTree>
    <p:extLst>
      <p:ext uri="{BB962C8B-B14F-4D97-AF65-F5344CB8AC3E}">
        <p14:creationId xmlns:p14="http://schemas.microsoft.com/office/powerpoint/2010/main" val="2141402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机械能及其转化</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物体由于运动而具有的能叫动能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动能大小与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判断动能的增减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关键是看影响动能大小的两个因素如何变化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速度不变时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质量不变时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速度增大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动能增加</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041189" y="259726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质量</a:t>
            </a:r>
            <a:endParaRPr lang="zh-CN" altLang="en-US"/>
          </a:p>
        </p:txBody>
      </p:sp>
      <p:sp>
        <p:nvSpPr>
          <p:cNvPr id="4" name="矩形 3"/>
          <p:cNvSpPr/>
          <p:nvPr/>
        </p:nvSpPr>
        <p:spPr>
          <a:xfrm>
            <a:off x="3960837" y="259726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速度</a:t>
            </a:r>
            <a:endParaRPr lang="zh-CN" altLang="en-US"/>
          </a:p>
        </p:txBody>
      </p:sp>
    </p:spTree>
    <p:extLst>
      <p:ext uri="{BB962C8B-B14F-4D97-AF65-F5344CB8AC3E}">
        <p14:creationId xmlns:p14="http://schemas.microsoft.com/office/powerpoint/2010/main" val="25396037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重力势能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物体由于高度所决定的能叫重力势能</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重力势能的大小与物体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和物体</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判断重力势能的增减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关键是看影响重力势能的两个因素如何变化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高度不变时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重力势能增加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质量不变时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高度增大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重力势能增加</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弹性势能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物体由于发生弹性形变而具有的能叫弹性势能</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弹性势能的大小与材料的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smtClean="0">
                <a:solidFill>
                  <a:srgbClr val="000000"/>
                </a:solidFill>
                <a:cs typeface="Times New Roman" panose="02020603050405020304" pitchFamily="18" charset="0"/>
              </a:rPr>
              <a:t>重点</a:t>
            </a:r>
            <a:r>
              <a:rPr lang="zh-CN" altLang="zh-CN">
                <a:solidFill>
                  <a:srgbClr val="000000"/>
                </a:solidFill>
                <a:cs typeface="Times New Roman" panose="02020603050405020304" pitchFamily="18" charset="0"/>
              </a:rPr>
              <a:t>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同种材料的物体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弹性形变越大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弹性势能越大</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479629" y="122498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质量</a:t>
            </a:r>
            <a:endParaRPr lang="zh-CN" altLang="en-US"/>
          </a:p>
        </p:txBody>
      </p:sp>
      <p:sp>
        <p:nvSpPr>
          <p:cNvPr id="4" name="矩形 3"/>
          <p:cNvSpPr/>
          <p:nvPr/>
        </p:nvSpPr>
        <p:spPr>
          <a:xfrm>
            <a:off x="6625133" y="1224984"/>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被举的高度</a:t>
            </a:r>
            <a:endParaRPr lang="zh-CN" altLang="en-US"/>
          </a:p>
        </p:txBody>
      </p:sp>
      <p:sp>
        <p:nvSpPr>
          <p:cNvPr id="5" name="矩形 4"/>
          <p:cNvSpPr/>
          <p:nvPr/>
        </p:nvSpPr>
        <p:spPr>
          <a:xfrm>
            <a:off x="5361669" y="414781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弹性</a:t>
            </a:r>
            <a:endParaRPr lang="zh-CN" altLang="en-US"/>
          </a:p>
        </p:txBody>
      </p:sp>
      <p:sp>
        <p:nvSpPr>
          <p:cNvPr id="6" name="矩形 5"/>
          <p:cNvSpPr/>
          <p:nvPr/>
        </p:nvSpPr>
        <p:spPr>
          <a:xfrm>
            <a:off x="7449901" y="4146419"/>
            <a:ext cx="306846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弹性形变</a:t>
            </a:r>
            <a:r>
              <a:rPr lang="zh-CN" altLang="zh-CN">
                <a:ea typeface="宋体" panose="02010600030101010101" pitchFamily="2" charset="-122"/>
                <a:cs typeface="Times New Roman" panose="02020603050405020304" pitchFamily="18" charset="0"/>
              </a:rPr>
              <a:t>的程度</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94783"/>
            <a:ext cx="10807700" cy="245605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动能和势能统称为机械能</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动能和势能是可以相互转化的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则机械能守恒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如果系统受到阻力作用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则系统的机械能总量会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13489" y="3096071"/>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没有外力对系统做功</a:t>
            </a:r>
            <a:endParaRPr lang="zh-CN" altLang="en-US"/>
          </a:p>
        </p:txBody>
      </p:sp>
      <p:sp>
        <p:nvSpPr>
          <p:cNvPr id="4" name="矩形 3"/>
          <p:cNvSpPr/>
          <p:nvPr/>
        </p:nvSpPr>
        <p:spPr>
          <a:xfrm>
            <a:off x="5636685" y="36942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a:t>
            </a:r>
            <a:endParaRPr lang="zh-CN" altLang="en-US"/>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931258258"/>
              </p:ext>
            </p:extLst>
          </p:nvPr>
        </p:nvGraphicFramePr>
        <p:xfrm>
          <a:off x="361950" y="1119244"/>
          <a:ext cx="10807700" cy="5750739"/>
        </p:xfrm>
        <a:graphic>
          <a:graphicData uri="http://schemas.openxmlformats.org/presentationml/2006/ole">
            <mc:AlternateContent>
              <mc:Choice xmlns:v="urn:schemas-microsoft-com:vml" Requires="v">
                <p:oleObj spid="_x0000_s1038" name="文档" r:id="rId2" imgW="3826154" imgH="2035883" progId="Word.Document.12">
                  <p:embed/>
                </p:oleObj>
              </mc:Choice>
              <mc:Fallback>
                <p:oleObj name="文档" r:id="rId2" imgW="3826154" imgH="2035883" progId="Word.Document.12">
                  <p:embed/>
                  <p:pic>
                    <p:nvPicPr>
                      <p:cNvPr id="0" name="OLE substitute image"/>
                      <p:cNvPicPr/>
                      <p:nvPr/>
                    </p:nvPicPr>
                    <p:blipFill>
                      <a:blip r:embed="rId3"/>
                      <a:stretch>
                        <a:fillRect/>
                      </a:stretch>
                    </p:blipFill>
                    <p:spPr>
                      <a:xfrm>
                        <a:off x="361950" y="1119244"/>
                        <a:ext cx="10807700" cy="5750739"/>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铅球从出手到将要落地的过程中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不计空气阻力</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铅球由</a:t>
            </a:r>
            <a:r>
              <a:rPr lang="en-US" altLang="zh-CN" i="1" err="1">
                <a:solidFill>
                  <a:srgbClr val="000000"/>
                </a:solidFill>
                <a:ea typeface="宋体" panose="02010600030101010101" pitchFamily="2" charset="-122"/>
                <a:cs typeface="Times New Roman" panose="02020603050405020304" pitchFamily="18" charset="0"/>
              </a:rPr>
              <a:t>a</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动能逐渐增大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铅球在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点的机械能大于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点的机械能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铅球由</a:t>
            </a:r>
            <a:r>
              <a:rPr lang="en-US" altLang="zh-CN" i="1" err="1">
                <a:solidFill>
                  <a:srgbClr val="000000"/>
                </a:solidFill>
                <a:ea typeface="宋体" panose="02010600030101010101" pitchFamily="2" charset="-122"/>
                <a:cs typeface="Times New Roman" panose="02020603050405020304" pitchFamily="18" charset="0"/>
              </a:rPr>
              <a:t>b</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机械能逐渐减小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铅球在</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点时动能最大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91.jpeg"/>
          <p:cNvPicPr/>
          <p:nvPr/>
        </p:nvPicPr>
        <p:blipFill>
          <a:blip r:embed="rId2"/>
          <a:stretch>
            <a:fillRect/>
          </a:stretch>
        </p:blipFill>
        <p:spPr>
          <a:xfrm>
            <a:off x="7608130" y="2952055"/>
            <a:ext cx="3481499" cy="1440036"/>
          </a:xfrm>
          <a:prstGeom prst="rect">
            <a:avLst/>
          </a:prstGeom>
        </p:spPr>
      </p:pic>
      <p:sp>
        <p:nvSpPr>
          <p:cNvPr id="4" name="矩形 3"/>
          <p:cNvSpPr/>
          <p:nvPr/>
        </p:nvSpPr>
        <p:spPr>
          <a:xfrm>
            <a:off x="5132629" y="2261471"/>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4183261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不计空气阻力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不考虑摩擦生热则此过程机械能守恒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铅球在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三点的机械能相等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铅球由</a:t>
            </a:r>
            <a:r>
              <a:rPr lang="en-US" altLang="zh-CN" i="1" err="1">
                <a:solidFill>
                  <a:srgbClr val="000000"/>
                </a:solidFill>
                <a:ea typeface="宋体" panose="02010600030101010101" pitchFamily="2" charset="-122"/>
                <a:cs typeface="Times New Roman" panose="02020603050405020304" pitchFamily="18" charset="0"/>
              </a:rPr>
              <a:t>a</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动能转化为重力势能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动能逐渐减小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重力势能不断增大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a:t>
            </a:r>
            <a:r>
              <a:rPr lang="en-US" altLang="zh-CN" i="1" err="1">
                <a:solidFill>
                  <a:srgbClr val="000000"/>
                </a:solidFill>
                <a:ea typeface="宋体" panose="02010600030101010101" pitchFamily="2" charset="-122"/>
                <a:cs typeface="Times New Roman" panose="02020603050405020304" pitchFamily="18" charset="0"/>
              </a:rPr>
              <a:t>b</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重力势能转化为动能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重力势能逐渐减小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动能不断增大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铅球的质量不变</a:t>
            </a:r>
            <a:r>
              <a:rPr lang="en-US" altLang="zh-CN">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h</a:t>
            </a:r>
            <a:r>
              <a:rPr lang="en-US" altLang="zh-CN" i="1" baseline="-25000" err="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h</a:t>
            </a:r>
            <a:r>
              <a:rPr lang="en-US" altLang="zh-CN" i="1" baseline="-2500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&gt;</a:t>
            </a:r>
            <a:r>
              <a:rPr lang="en-US" altLang="zh-CN" i="1" err="1">
                <a:solidFill>
                  <a:srgbClr val="000000"/>
                </a:solidFill>
                <a:ea typeface="宋体" panose="02010600030101010101" pitchFamily="2" charset="-122"/>
                <a:cs typeface="Times New Roman" panose="02020603050405020304" pitchFamily="18" charset="0"/>
              </a:rPr>
              <a:t>h</a:t>
            </a:r>
            <a:r>
              <a:rPr lang="en-US" altLang="zh-CN" i="1" baseline="-25000" err="1">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可判断</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点时铅球重力势能最小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所以铅球在</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点时动能最大</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综上所述</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项正确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影响动能大小的两个因素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物体质量和运动速度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影响重力势能大小的两个因素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物体质量和所处高度</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43862906"/>
      </p:ext>
    </p:extLst>
  </p:cSld>
  <p:clrMapOvr>
    <a:masterClrMapping/>
  </p:clrMapOvr>
  <p:transition spd="med">
    <p:pull/>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05703"/>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图是老师在课堂上进行的滚摆演示实验示意图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下列说法不正确的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滚摆运动过程中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机械能守恒</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滚摆向下运动时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重力势能部分转化为动能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滚摆向上运动时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动能部分转化为重力势能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滚摆上升的最大高度逐渐降低</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92.jpeg"/>
          <p:cNvPicPr/>
          <p:nvPr/>
        </p:nvPicPr>
        <p:blipFill>
          <a:blip r:embed="rId2"/>
          <a:stretch>
            <a:fillRect/>
          </a:stretch>
        </p:blipFill>
        <p:spPr>
          <a:xfrm>
            <a:off x="8929389" y="2212311"/>
            <a:ext cx="1392935" cy="2322105"/>
          </a:xfrm>
          <a:prstGeom prst="rect">
            <a:avLst/>
          </a:prstGeom>
        </p:spPr>
      </p:pic>
      <p:sp>
        <p:nvSpPr>
          <p:cNvPr id="4" name="矩形 3"/>
          <p:cNvSpPr/>
          <p:nvPr/>
        </p:nvSpPr>
        <p:spPr>
          <a:xfrm>
            <a:off x="4962287" y="194394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6921082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测量滑轮组的机械效率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测量滑轮组的机械效率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组装了如图所示的装置</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实验原理是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实验器材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定滑轮与动滑轮各一个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钩码若干</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铁架台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细线</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实验中要分别记下钩码和弹簧测力计的</a:t>
            </a:r>
            <a:r>
              <a:rPr lang="zh-CN" altLang="zh-CN" smtClean="0">
                <a:solidFill>
                  <a:srgbClr val="000000"/>
                </a:solidFill>
                <a:ea typeface="宋体" panose="02010600030101010101" pitchFamily="2" charset="-122"/>
                <a:cs typeface="Times New Roman" panose="02020603050405020304" pitchFamily="18" charset="0"/>
              </a:rPr>
              <a:t>起始</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是为了</a:t>
            </a:r>
            <a:r>
              <a:rPr lang="en-US" altLang="zh-CN" i="1" smtClean="0">
                <a:solidFill>
                  <a:srgbClr val="000000"/>
                </a:solidFill>
                <a:ea typeface="宋体" panose="02010600030101010101" pitchFamily="2" charset="-122"/>
                <a:cs typeface="Times New Roman" panose="02020603050405020304" pitchFamily="18" charset="0"/>
              </a:rPr>
              <a:t>___________________________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695.jpeg"/>
          <p:cNvPicPr/>
          <p:nvPr/>
        </p:nvPicPr>
        <p:blipFill>
          <a:blip r:embed="rId2"/>
          <a:stretch>
            <a:fillRect/>
          </a:stretch>
        </p:blipFill>
        <p:spPr>
          <a:xfrm>
            <a:off x="8781870" y="2487327"/>
            <a:ext cx="2451775" cy="3024336"/>
          </a:xfrm>
          <a:prstGeom prst="rect">
            <a:avLst/>
          </a:prstGeom>
        </p:spPr>
      </p:pic>
      <p:graphicFrame>
        <p:nvGraphicFramePr>
          <p:cNvPr id="3" name="对象 2"/>
          <p:cNvGraphicFramePr>
            <a:graphicFrameLocks noChangeAspect="1"/>
          </p:cNvGraphicFramePr>
          <p:nvPr>
            <p:extLst>
              <p:ext uri="{D42A27DB-BD31-4B8C-83A1-F6EECF244321}">
                <p14:modId xmlns:p14="http://schemas.microsoft.com/office/powerpoint/2010/main" val="3203791808"/>
              </p:ext>
            </p:extLst>
          </p:nvPr>
        </p:nvGraphicFramePr>
        <p:xfrm>
          <a:off x="3168749" y="2869000"/>
          <a:ext cx="2425700" cy="649287"/>
        </p:xfrm>
        <a:graphic>
          <a:graphicData uri="http://schemas.openxmlformats.org/presentationml/2006/ole">
            <mc:AlternateContent>
              <mc:Choice xmlns:v="urn:schemas-microsoft-com:vml" Requires="v">
                <p:oleObj spid="_x0000_s1050" name="文档" r:id="rId3" imgW="871099" imgH="232143" progId="Word.Document.12">
                  <p:embed/>
                </p:oleObj>
              </mc:Choice>
              <mc:Fallback>
                <p:oleObj name="文档" r:id="rId3" imgW="871099" imgH="232143" progId="Word.Document.12">
                  <p:embed/>
                  <p:pic>
                    <p:nvPicPr>
                      <p:cNvPr id="0" name="OLE substitute image"/>
                      <p:cNvPicPr/>
                      <p:nvPr/>
                    </p:nvPicPr>
                    <p:blipFill>
                      <a:blip r:embed="rId4"/>
                      <a:stretch>
                        <a:fillRect/>
                      </a:stretch>
                    </p:blipFill>
                    <p:spPr>
                      <a:xfrm>
                        <a:off x="3168749" y="2869000"/>
                        <a:ext cx="2425700" cy="649287"/>
                      </a:xfrm>
                      <a:prstGeom prst="rect">
                        <a:avLst/>
                      </a:prstGeom>
                    </p:spPr>
                  </p:pic>
                </p:oleObj>
              </mc:Fallback>
            </mc:AlternateContent>
          </a:graphicData>
        </a:graphic>
      </p:graphicFrame>
      <p:sp>
        <p:nvSpPr>
          <p:cNvPr id="6" name="矩形 5"/>
          <p:cNvSpPr/>
          <p:nvPr/>
        </p:nvSpPr>
        <p:spPr>
          <a:xfrm>
            <a:off x="834997" y="412384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刻度尺</a:t>
            </a:r>
            <a:endParaRPr lang="zh-CN" altLang="en-US"/>
          </a:p>
        </p:txBody>
      </p:sp>
      <p:sp>
        <p:nvSpPr>
          <p:cNvPr id="7" name="矩形 6"/>
          <p:cNvSpPr/>
          <p:nvPr/>
        </p:nvSpPr>
        <p:spPr>
          <a:xfrm>
            <a:off x="3067245" y="4123847"/>
            <a:ext cx="2244525"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弹簧</a:t>
            </a:r>
            <a:r>
              <a:rPr lang="zh-CN" altLang="zh-CN">
                <a:ea typeface="宋体" panose="02010600030101010101" pitchFamily="2" charset="-122"/>
                <a:cs typeface="Times New Roman" panose="02020603050405020304" pitchFamily="18" charset="0"/>
              </a:rPr>
              <a:t>测力计</a:t>
            </a:r>
            <a:endParaRPr lang="zh-CN" altLang="en-US"/>
          </a:p>
        </p:txBody>
      </p:sp>
      <p:sp>
        <p:nvSpPr>
          <p:cNvPr id="8" name="矩形 7"/>
          <p:cNvSpPr/>
          <p:nvPr/>
        </p:nvSpPr>
        <p:spPr>
          <a:xfrm>
            <a:off x="2540427" y="5295031"/>
            <a:ext cx="6552642"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测量钩码和弹簧测力计移动的距离</a:t>
            </a:r>
            <a:endParaRPr lang="zh-CN" altLang="en-US"/>
          </a:p>
        </p:txBody>
      </p:sp>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在实验操作中拉力的方向应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拉动弹簧测力计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用滑轮组做了三次实验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实验数据记录如下表</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72216773"/>
              </p:ext>
            </p:extLst>
          </p:nvPr>
        </p:nvGraphicFramePr>
        <p:xfrm>
          <a:off x="361950" y="2354939"/>
          <a:ext cx="10807700" cy="4125508"/>
        </p:xfrm>
        <a:graphic>
          <a:graphicData uri="http://schemas.openxmlformats.org/presentationml/2006/ole">
            <mc:AlternateContent>
              <mc:Choice xmlns:v="urn:schemas-microsoft-com:vml" Requires="v">
                <p:oleObj spid="_x0000_s1051" name="文档" r:id="rId2" imgW="3826154" imgH="1460517" progId="Word.Document.12">
                  <p:embed/>
                </p:oleObj>
              </mc:Choice>
              <mc:Fallback>
                <p:oleObj name="文档" r:id="rId2" imgW="3826154" imgH="1460517" progId="Word.Document.12">
                  <p:embed/>
                  <p:pic>
                    <p:nvPicPr>
                      <p:cNvPr id="0" name="OLE substitute image"/>
                      <p:cNvPicPr/>
                      <p:nvPr/>
                    </p:nvPicPr>
                    <p:blipFill>
                      <a:blip r:embed="rId3"/>
                      <a:stretch>
                        <a:fillRect/>
                      </a:stretch>
                    </p:blipFill>
                    <p:spPr>
                      <a:xfrm>
                        <a:off x="361950" y="2354939"/>
                        <a:ext cx="10807700" cy="4125508"/>
                      </a:xfrm>
                      <a:prstGeom prst="rect">
                        <a:avLst/>
                      </a:prstGeom>
                    </p:spPr>
                  </p:pic>
                </p:oleObj>
              </mc:Fallback>
            </mc:AlternateContent>
          </a:graphicData>
        </a:graphic>
      </p:graphicFrame>
      <p:sp>
        <p:nvSpPr>
          <p:cNvPr id="3" name="矩形 2"/>
          <p:cNvSpPr/>
          <p:nvPr/>
        </p:nvSpPr>
        <p:spPr>
          <a:xfrm>
            <a:off x="7862285" y="55791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竖直向上</a:t>
            </a:r>
            <a:endParaRPr lang="zh-CN" altLang="en-US"/>
          </a:p>
        </p:txBody>
      </p:sp>
      <p:sp>
        <p:nvSpPr>
          <p:cNvPr id="5" name="矩形 4"/>
          <p:cNvSpPr/>
          <p:nvPr/>
        </p:nvSpPr>
        <p:spPr>
          <a:xfrm>
            <a:off x="1008509" y="113996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匀速</a:t>
            </a:r>
            <a:endParaRPr lang="zh-CN" altLang="en-US"/>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86671"/>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根据第</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次实验数据计算出的机械效率约为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表中第</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次实验数据有误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改正后计算出总功约为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比较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次实验数据分析得出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使用同一滑轮组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i="1" smtClean="0">
                <a:solidFill>
                  <a:srgbClr val="000000"/>
                </a:solidFill>
                <a:ea typeface="宋体" panose="02010600030101010101" pitchFamily="2" charset="-122"/>
                <a:cs typeface="Times New Roman" panose="02020603050405020304" pitchFamily="18" charset="0"/>
              </a:rPr>
              <a:t>_____________</a:t>
            </a:r>
            <a:r>
              <a:rPr lang="zh-CN" altLang="zh-CN">
                <a:solidFill>
                  <a:srgbClr val="000000"/>
                </a:solidFill>
                <a:ea typeface="宋体" panose="02010600030101010101" pitchFamily="2" charset="-122"/>
                <a:cs typeface="Times New Roman" panose="02020603050405020304" pitchFamily="18" charset="0"/>
              </a:rPr>
              <a:t>可以提高滑轮组的机械效率</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96.jpeg"/>
          <p:cNvPicPr/>
          <p:nvPr/>
        </p:nvPicPr>
        <p:blipFill>
          <a:blip r:embed="rId2"/>
          <a:stretch>
            <a:fillRect/>
          </a:stretch>
        </p:blipFill>
        <p:spPr>
          <a:xfrm>
            <a:off x="3342210" y="3395548"/>
            <a:ext cx="4847179" cy="2142147"/>
          </a:xfrm>
          <a:prstGeom prst="rect">
            <a:avLst/>
          </a:prstGeom>
        </p:spPr>
      </p:pic>
      <p:sp>
        <p:nvSpPr>
          <p:cNvPr id="4" name="矩形 3"/>
          <p:cNvSpPr/>
          <p:nvPr/>
        </p:nvSpPr>
        <p:spPr>
          <a:xfrm>
            <a:off x="9040725" y="946784"/>
            <a:ext cx="1005403" cy="584775"/>
          </a:xfrm>
          <a:prstGeom prst="rect">
            <a:avLst/>
          </a:prstGeom>
        </p:spPr>
        <p:txBody>
          <a:bodyPr wrap="none">
            <a:spAutoFit/>
          </a:bodyPr>
          <a:lstStyle/>
          <a:p>
            <a:r>
              <a:rPr lang="en-US" altLang="zh-CN">
                <a:ea typeface="宋体" panose="02010600030101010101" pitchFamily="2" charset="-122"/>
              </a:rPr>
              <a:t>83%</a:t>
            </a:r>
            <a:endParaRPr lang="zh-CN" altLang="en-US"/>
          </a:p>
        </p:txBody>
      </p:sp>
      <p:sp>
        <p:nvSpPr>
          <p:cNvPr id="5" name="矩形 4"/>
          <p:cNvSpPr/>
          <p:nvPr/>
        </p:nvSpPr>
        <p:spPr>
          <a:xfrm>
            <a:off x="9721477" y="1532680"/>
            <a:ext cx="902811"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66</a:t>
            </a:r>
            <a:endParaRPr lang="zh-CN" altLang="en-US"/>
          </a:p>
        </p:txBody>
      </p:sp>
      <p:sp>
        <p:nvSpPr>
          <p:cNvPr id="6" name="矩形 5"/>
          <p:cNvSpPr/>
          <p:nvPr/>
        </p:nvSpPr>
        <p:spPr>
          <a:xfrm>
            <a:off x="1080517" y="26738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物重</a:t>
            </a:r>
            <a:endParaRPr lang="zh-CN" altLang="en-US"/>
          </a:p>
        </p:txBody>
      </p:sp>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63191"/>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若将此滑轮组换一种绕线方式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不计摩擦与绳重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则滑轮组的机械效率将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滑轮组的机械效率与学滑轮与轴间的摩擦及动滑轮重有关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若提升相同物体时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动滑轮越重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则滑轮组的机械效率越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同一滑轮组的机械效率与提升钩码的高度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无关</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476445" y="189159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
        <p:nvSpPr>
          <p:cNvPr id="4" name="矩形 3"/>
          <p:cNvSpPr/>
          <p:nvPr/>
        </p:nvSpPr>
        <p:spPr>
          <a:xfrm>
            <a:off x="1224533" y="3649287"/>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低</a:t>
            </a:r>
            <a:endParaRPr lang="zh-CN" altLang="en-US"/>
          </a:p>
        </p:txBody>
      </p:sp>
      <p:sp>
        <p:nvSpPr>
          <p:cNvPr id="5" name="矩形 4"/>
          <p:cNvSpPr/>
          <p:nvPr/>
        </p:nvSpPr>
        <p:spPr>
          <a:xfrm>
            <a:off x="1008509" y="4175729"/>
            <a:ext cx="1008609" cy="635943"/>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无关</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【拓展实验】另一小组的同学为了探究斜面的机械效率与斜面倾斜程度之间的关系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探究小组的同学利用木板、刻度尺、弹簧测力计、木块等器材设计了如图所示的实验装置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实验测得的数据如下表</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43459325"/>
              </p:ext>
            </p:extLst>
          </p:nvPr>
        </p:nvGraphicFramePr>
        <p:xfrm>
          <a:off x="361950" y="2865550"/>
          <a:ext cx="10807700" cy="3675804"/>
        </p:xfrm>
        <a:graphic>
          <a:graphicData uri="http://schemas.openxmlformats.org/presentationml/2006/ole">
            <mc:AlternateContent>
              <mc:Choice xmlns:v="urn:schemas-microsoft-com:vml" Requires="v">
                <p:oleObj spid="_x0000_s1052" name="文档" r:id="rId2" imgW="3826154" imgH="1301312" progId="Word.Document.12">
                  <p:embed/>
                </p:oleObj>
              </mc:Choice>
              <mc:Fallback>
                <p:oleObj name="文档" r:id="rId2" imgW="3826154" imgH="1301312" progId="Word.Document.12">
                  <p:embed/>
                  <p:pic>
                    <p:nvPicPr>
                      <p:cNvPr id="0" name="OLE substitute image"/>
                      <p:cNvPicPr/>
                      <p:nvPr/>
                    </p:nvPicPr>
                    <p:blipFill>
                      <a:blip r:embed="rId3"/>
                      <a:stretch>
                        <a:fillRect/>
                      </a:stretch>
                    </p:blipFill>
                    <p:spPr>
                      <a:xfrm>
                        <a:off x="361950" y="2865550"/>
                        <a:ext cx="10807700" cy="3675804"/>
                      </a:xfrm>
                      <a:prstGeom prst="rect">
                        <a:avLst/>
                      </a:prstGeom>
                    </p:spPr>
                  </p:pic>
                </p:oleObj>
              </mc:Fallback>
            </mc:AlternateContent>
          </a:graphicData>
        </a:graphic>
      </p:graphicFrame>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请你根据表中的数据解答下列问题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实验中要求用沿斜面向上的力拉着木块在斜面上做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该过程中木块的机械能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第</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次实验中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斜面的机械效率为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斜面克服摩擦力做的功是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斜面对木块的摩擦力为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斜面的机械效率与斜面的倾斜程度之间的关系是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你认为斜面的机械效率还与</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_____</a:t>
            </a:r>
            <a:r>
              <a:rPr lang="en-US" altLang="zh-CN" i="1" smtClean="0">
                <a:solidFill>
                  <a:srgbClr val="000000"/>
                </a:solidFill>
                <a:ea typeface="宋体" panose="02010600030101010101" pitchFamily="2" charset="-122"/>
                <a:cs typeface="Times New Roman" panose="02020603050405020304" pitchFamily="18" charset="0"/>
              </a:rPr>
              <a:t>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71317" y="165703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匀速直线</a:t>
            </a:r>
            <a:endParaRPr lang="zh-CN" altLang="en-US"/>
          </a:p>
        </p:txBody>
      </p:sp>
      <p:sp>
        <p:nvSpPr>
          <p:cNvPr id="4" name="矩形 3"/>
          <p:cNvSpPr/>
          <p:nvPr/>
        </p:nvSpPr>
        <p:spPr>
          <a:xfrm>
            <a:off x="8507173" y="165703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7220861" y="2843825"/>
            <a:ext cx="1005403" cy="584775"/>
          </a:xfrm>
          <a:prstGeom prst="rect">
            <a:avLst/>
          </a:prstGeom>
        </p:spPr>
        <p:txBody>
          <a:bodyPr wrap="none">
            <a:spAutoFit/>
          </a:bodyPr>
          <a:lstStyle/>
          <a:p>
            <a:r>
              <a:rPr lang="en-US" altLang="zh-CN">
                <a:ea typeface="宋体" panose="02010600030101010101" pitchFamily="2" charset="-122"/>
              </a:rPr>
              <a:t>50%</a:t>
            </a:r>
            <a:endParaRPr lang="zh-CN" altLang="en-US"/>
          </a:p>
        </p:txBody>
      </p:sp>
      <p:sp>
        <p:nvSpPr>
          <p:cNvPr id="6" name="矩形 5"/>
          <p:cNvSpPr/>
          <p:nvPr/>
        </p:nvSpPr>
        <p:spPr>
          <a:xfrm>
            <a:off x="4127306" y="3438432"/>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9</a:t>
            </a:r>
            <a:endParaRPr lang="zh-CN" altLang="en-US"/>
          </a:p>
        </p:txBody>
      </p:sp>
      <p:sp>
        <p:nvSpPr>
          <p:cNvPr id="7" name="矩形 6"/>
          <p:cNvSpPr/>
          <p:nvPr/>
        </p:nvSpPr>
        <p:spPr>
          <a:xfrm>
            <a:off x="1238779" y="4019412"/>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9</a:t>
            </a:r>
            <a:endParaRPr lang="zh-CN" altLang="en-US"/>
          </a:p>
        </p:txBody>
      </p:sp>
      <p:sp>
        <p:nvSpPr>
          <p:cNvPr id="8" name="矩形 7"/>
          <p:cNvSpPr/>
          <p:nvPr/>
        </p:nvSpPr>
        <p:spPr>
          <a:xfrm>
            <a:off x="596125" y="5165503"/>
            <a:ext cx="481894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斜面越陡</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其机械效率越高</a:t>
            </a:r>
            <a:endParaRPr lang="zh-CN" altLang="en-US"/>
          </a:p>
        </p:txBody>
      </p:sp>
      <p:sp>
        <p:nvSpPr>
          <p:cNvPr id="9" name="矩形 8"/>
          <p:cNvSpPr/>
          <p:nvPr/>
        </p:nvSpPr>
        <p:spPr>
          <a:xfrm>
            <a:off x="5930372" y="5750278"/>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斜面的粗糙程度</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影响动能大小的因素</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如图所示是探究物体的动能大小与物体的质量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速度关系的示意图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698.jpeg"/>
          <p:cNvPicPr>
            <a:picLocks noChangeAspect="1"/>
          </p:cNvPicPr>
          <p:nvPr/>
        </p:nvPicPr>
        <p:blipFill>
          <a:blip r:embed="rId2"/>
          <a:stretch>
            <a:fillRect/>
          </a:stretch>
        </p:blipFill>
        <p:spPr>
          <a:xfrm>
            <a:off x="361950" y="2839144"/>
            <a:ext cx="10807700" cy="2669399"/>
          </a:xfrm>
          <a:prstGeom prst="rect">
            <a:avLst/>
          </a:prstGeom>
        </p:spPr>
      </p:pic>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7" name="对象 6"/>
          <p:cNvGraphicFramePr>
            <a:graphicFrameLocks noChangeAspect="1"/>
          </p:cNvGraphicFramePr>
          <p:nvPr>
            <p:extLst>
              <p:ext uri="{D42A27DB-BD31-4B8C-83A1-F6EECF244321}">
                <p14:modId xmlns:p14="http://schemas.microsoft.com/office/powerpoint/2010/main" val="2238407365"/>
              </p:ext>
            </p:extLst>
          </p:nvPr>
        </p:nvGraphicFramePr>
        <p:xfrm>
          <a:off x="361950" y="1874267"/>
          <a:ext cx="10807700" cy="2982466"/>
        </p:xfrm>
        <a:graphic>
          <a:graphicData uri="http://schemas.openxmlformats.org/presentationml/2006/ole">
            <mc:AlternateContent>
              <mc:Choice xmlns:v="urn:schemas-microsoft-com:vml" Requires="v">
                <p:oleObj spid="_x0000_s1039" name="文档" r:id="rId2" imgW="3826154" imgH="1055856" progId="Word.Document.12">
                  <p:embed/>
                </p:oleObj>
              </mc:Choice>
              <mc:Fallback>
                <p:oleObj name="文档" r:id="rId2" imgW="3826154" imgH="1055856" progId="Word.Document.12">
                  <p:embed/>
                  <p:pic>
                    <p:nvPicPr>
                      <p:cNvPr id="0" name="OLE substitute image"/>
                      <p:cNvPicPr/>
                      <p:nvPr/>
                    </p:nvPicPr>
                    <p:blipFill>
                      <a:blip r:embed="rId3"/>
                      <a:stretch>
                        <a:fillRect/>
                      </a:stretch>
                    </p:blipFill>
                    <p:spPr>
                      <a:xfrm>
                        <a:off x="361950" y="1874267"/>
                        <a:ext cx="10807700" cy="2982466"/>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本实验研究的对象是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钢球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实验中通过观察</a:t>
            </a:r>
            <a:r>
              <a:rPr lang="en-US" altLang="zh-CN" i="1" smtClean="0">
                <a:solidFill>
                  <a:srgbClr val="000000"/>
                </a:solidFill>
                <a:ea typeface="宋体" panose="02010600030101010101" pitchFamily="2" charset="-122"/>
                <a:cs typeface="Times New Roman" panose="02020603050405020304" pitchFamily="18" charset="0"/>
              </a:rPr>
              <a:t>______________</a:t>
            </a:r>
            <a:r>
              <a:rPr lang="zh-CN" altLang="zh-CN" smtClean="0">
                <a:solidFill>
                  <a:srgbClr val="000000"/>
                </a:solidFill>
                <a:ea typeface="宋体" panose="02010600030101010101" pitchFamily="2" charset="-122"/>
                <a:cs typeface="Times New Roman" panose="02020603050405020304" pitchFamily="18" charset="0"/>
              </a:rPr>
              <a:t>来</a:t>
            </a:r>
            <a:r>
              <a:rPr lang="zh-CN" altLang="zh-CN">
                <a:solidFill>
                  <a:srgbClr val="000000"/>
                </a:solidFill>
                <a:ea typeface="宋体" panose="02010600030101010101" pitchFamily="2" charset="-122"/>
                <a:cs typeface="Times New Roman" panose="02020603050405020304" pitchFamily="18" charset="0"/>
              </a:rPr>
              <a:t>比较小球动能的大小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在探究动能与速度的关系时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应保持小球的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让小球从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的高度滚下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以不同的速度推动木块移动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该实验得出的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i="1">
                <a:solidFill>
                  <a:srgbClr val="000000"/>
                </a:solidFill>
                <a:ea typeface="宋体" panose="02010600030101010101" pitchFamily="2" charset="-122"/>
                <a:cs typeface="Times New Roman" panose="02020603050405020304" pitchFamily="18" charset="0"/>
              </a:rPr>
              <a:t>_____________</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192671" y="107078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钢球</a:t>
            </a:r>
            <a:endParaRPr lang="zh-CN" altLang="en-US"/>
          </a:p>
        </p:txBody>
      </p:sp>
      <p:sp>
        <p:nvSpPr>
          <p:cNvPr id="4" name="矩形 3"/>
          <p:cNvSpPr/>
          <p:nvPr/>
        </p:nvSpPr>
        <p:spPr>
          <a:xfrm>
            <a:off x="3662973" y="2231975"/>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木块移动的距离</a:t>
            </a:r>
            <a:endParaRPr lang="zh-CN" altLang="en-US"/>
          </a:p>
        </p:txBody>
      </p:sp>
      <p:sp>
        <p:nvSpPr>
          <p:cNvPr id="5" name="矩形 4"/>
          <p:cNvSpPr/>
          <p:nvPr/>
        </p:nvSpPr>
        <p:spPr>
          <a:xfrm>
            <a:off x="8958885" y="281675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质量</a:t>
            </a:r>
            <a:endParaRPr lang="zh-CN" altLang="en-US"/>
          </a:p>
        </p:txBody>
      </p:sp>
      <p:sp>
        <p:nvSpPr>
          <p:cNvPr id="6" name="矩形 5"/>
          <p:cNvSpPr/>
          <p:nvPr/>
        </p:nvSpPr>
        <p:spPr>
          <a:xfrm>
            <a:off x="3637060" y="340807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不同</a:t>
            </a:r>
            <a:endParaRPr lang="zh-CN" altLang="en-US"/>
          </a:p>
        </p:txBody>
      </p:sp>
      <p:sp>
        <p:nvSpPr>
          <p:cNvPr id="7" name="矩形 6"/>
          <p:cNvSpPr/>
          <p:nvPr/>
        </p:nvSpPr>
        <p:spPr>
          <a:xfrm>
            <a:off x="442873" y="4573691"/>
            <a:ext cx="7704260"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在质量相同时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小球的速度越大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动能越大</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1479"/>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为探究动能与物体质量的关系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要选择两个质量</a:t>
            </a:r>
            <a:r>
              <a:rPr lang="en-US" altLang="zh-CN" i="1" smtClean="0">
                <a:solidFill>
                  <a:srgbClr val="000000"/>
                </a:solidFill>
                <a:ea typeface="宋体" panose="02010600030101010101" pitchFamily="2" charset="-122"/>
                <a:cs typeface="Times New Roman" panose="02020603050405020304" pitchFamily="18" charset="0"/>
              </a:rPr>
              <a:t>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的小球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并让它们分别从同一斜面的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高度滚下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该实验得出的结论是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a:t>
            </a:r>
            <a:r>
              <a:rPr lang="en-US" altLang="zh-CN" i="1">
                <a:solidFill>
                  <a:srgbClr val="000000"/>
                </a:solidFill>
                <a:ea typeface="宋体" panose="02010600030101010101" pitchFamily="2" charset="-122"/>
                <a:cs typeface="Times New Roman" panose="02020603050405020304" pitchFamily="18" charset="0"/>
              </a:rPr>
              <a:t>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物理研究方法有许多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如等效替代法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类比法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对比法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控制变量法等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本实验运用了两种研究方法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二是转换法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就本实验来说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i="1" smtClean="0">
                <a:solidFill>
                  <a:srgbClr val="000000"/>
                </a:solidFill>
                <a:ea typeface="宋体" panose="02010600030101010101" pitchFamily="2" charset="-122"/>
                <a:cs typeface="Times New Roman" panose="02020603050405020304" pitchFamily="18" charset="0"/>
              </a:rPr>
              <a:t>________________</a:t>
            </a:r>
            <a:r>
              <a:rPr lang="zh-CN" altLang="zh-CN">
                <a:solidFill>
                  <a:srgbClr val="000000"/>
                </a:solidFill>
                <a:ea typeface="宋体" panose="02010600030101010101" pitchFamily="2" charset="-122"/>
                <a:cs typeface="Times New Roman" panose="02020603050405020304" pitchFamily="18" charset="0"/>
              </a:rPr>
              <a:t>来表示小球动能大小的方法就是转换法</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237085" y="85030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不同</a:t>
            </a:r>
            <a:endParaRPr lang="zh-CN" altLang="en-US"/>
          </a:p>
        </p:txBody>
      </p:sp>
      <p:sp>
        <p:nvSpPr>
          <p:cNvPr id="4" name="矩形 3"/>
          <p:cNvSpPr/>
          <p:nvPr/>
        </p:nvSpPr>
        <p:spPr>
          <a:xfrm>
            <a:off x="985661" y="202490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相同</a:t>
            </a:r>
            <a:endParaRPr lang="zh-CN" altLang="en-US"/>
          </a:p>
        </p:txBody>
      </p:sp>
      <p:sp>
        <p:nvSpPr>
          <p:cNvPr id="5" name="矩形 4"/>
          <p:cNvSpPr/>
          <p:nvPr/>
        </p:nvSpPr>
        <p:spPr>
          <a:xfrm>
            <a:off x="1777749" y="2609836"/>
            <a:ext cx="7632252"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在速度相同时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小球的质量越大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动能越大</a:t>
            </a:r>
            <a:endParaRPr lang="zh-CN" altLang="en-US"/>
          </a:p>
        </p:txBody>
      </p:sp>
      <p:sp>
        <p:nvSpPr>
          <p:cNvPr id="6" name="矩形 5"/>
          <p:cNvSpPr/>
          <p:nvPr/>
        </p:nvSpPr>
        <p:spPr>
          <a:xfrm>
            <a:off x="8320972" y="376492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a:t>
            </a:r>
            <a:endParaRPr lang="zh-CN" altLang="en-US"/>
          </a:p>
        </p:txBody>
      </p:sp>
      <p:sp>
        <p:nvSpPr>
          <p:cNvPr id="7" name="矩形 6"/>
          <p:cNvSpPr/>
          <p:nvPr/>
        </p:nvSpPr>
        <p:spPr>
          <a:xfrm>
            <a:off x="5580235" y="4369367"/>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木块移动的距离</a:t>
            </a:r>
            <a:endParaRPr lang="zh-CN" altLang="en-US"/>
          </a:p>
        </p:txBody>
      </p:sp>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8007"/>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实验中斜面的作用是</a:t>
            </a:r>
            <a:r>
              <a:rPr lang="en-US" altLang="zh-CN" i="1" smtClean="0">
                <a:solidFill>
                  <a:srgbClr val="000000"/>
                </a:solidFill>
                <a:ea typeface="宋体" panose="02010600030101010101" pitchFamily="2" charset="-122"/>
                <a:cs typeface="Times New Roman" panose="02020603050405020304" pitchFamily="18" charset="0"/>
              </a:rPr>
              <a:t>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若水平面绝对光滑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完成探究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原因是小球与木块碰撞后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木块将</a:t>
            </a:r>
            <a:r>
              <a:rPr lang="en-US" altLang="zh-CN" i="1" smtClean="0">
                <a:solidFill>
                  <a:srgbClr val="000000"/>
                </a:solidFill>
                <a:ea typeface="宋体" panose="02010600030101010101" pitchFamily="2" charset="-122"/>
                <a:cs typeface="Times New Roman" panose="02020603050405020304" pitchFamily="18" charset="0"/>
              </a:rPr>
              <a:t>___________________.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小明根据实验现象认为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小球推动木块移动一段距离后都要停下来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所以小球和木块的机械能最终消失了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你认为他的观点是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不正确的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423252" y="1037335"/>
            <a:ext cx="7128196"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使小球到达水平面时具有一个初速度</a:t>
            </a:r>
            <a:endParaRPr lang="zh-CN" altLang="en-US"/>
          </a:p>
        </p:txBody>
      </p:sp>
      <p:sp>
        <p:nvSpPr>
          <p:cNvPr id="4" name="矩形 3"/>
          <p:cNvSpPr/>
          <p:nvPr/>
        </p:nvSpPr>
        <p:spPr>
          <a:xfrm>
            <a:off x="4690749" y="162211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5" name="矩形 4"/>
          <p:cNvSpPr/>
          <p:nvPr/>
        </p:nvSpPr>
        <p:spPr>
          <a:xfrm>
            <a:off x="7129189" y="2169799"/>
            <a:ext cx="3892412"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一直作匀速直线运动</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矩形 5"/>
          <p:cNvSpPr/>
          <p:nvPr/>
        </p:nvSpPr>
        <p:spPr>
          <a:xfrm>
            <a:off x="1872605" y="396999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不正确的</a:t>
            </a:r>
            <a:endParaRPr lang="zh-CN" altLang="en-US"/>
          </a:p>
        </p:txBody>
      </p:sp>
      <p:sp>
        <p:nvSpPr>
          <p:cNvPr id="7" name="矩形 6"/>
          <p:cNvSpPr/>
          <p:nvPr/>
        </p:nvSpPr>
        <p:spPr>
          <a:xfrm>
            <a:off x="576461" y="4544463"/>
            <a:ext cx="6840164" cy="584775"/>
          </a:xfrm>
          <a:prstGeom prst="rect">
            <a:avLst/>
          </a:prstGeom>
        </p:spPr>
        <p:txBody>
          <a:bodyPr wrap="square">
            <a:spAutoFit/>
          </a:bodyPr>
          <a:lstStyle/>
          <a:p>
            <a:r>
              <a:rPr lang="zh-CN" altLang="zh-CN">
                <a:ea typeface="宋体" panose="02010600030101010101" pitchFamily="2" charset="-122"/>
                <a:cs typeface="Times New Roman" panose="02020603050405020304" pitchFamily="18" charset="0"/>
              </a:rPr>
              <a:t>机械能不会消失</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而是转化为内能</a:t>
            </a:r>
            <a:endParaRPr lang="zh-CN" altLang="en-US"/>
          </a:p>
        </p:txBody>
      </p:sp>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实验后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同学们联想到在许多交通事故中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造成安全隐患的因素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汽车的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超载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超速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想进一步知道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在影响物体动能大小的因素中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哪个对动能影响更大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于是利用上述器材进行了实验测定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得到的数据如下表</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164737605"/>
              </p:ext>
            </p:extLst>
          </p:nvPr>
        </p:nvGraphicFramePr>
        <p:xfrm>
          <a:off x="361950" y="2993777"/>
          <a:ext cx="10807700" cy="3476838"/>
        </p:xfrm>
        <a:graphic>
          <a:graphicData uri="http://schemas.openxmlformats.org/presentationml/2006/ole">
            <mc:AlternateContent>
              <mc:Choice xmlns:v="urn:schemas-microsoft-com:vml" Requires="v">
                <p:oleObj spid="_x0000_s1053" name="文档" r:id="rId2" imgW="3826154" imgH="1230874" progId="Word.Document.12">
                  <p:embed/>
                </p:oleObj>
              </mc:Choice>
              <mc:Fallback>
                <p:oleObj name="文档" r:id="rId2" imgW="3826154" imgH="1230874" progId="Word.Document.12">
                  <p:embed/>
                  <p:pic>
                    <p:nvPicPr>
                      <p:cNvPr id="0" name="OLE substitute image"/>
                      <p:cNvPicPr/>
                      <p:nvPr/>
                    </p:nvPicPr>
                    <p:blipFill>
                      <a:blip r:embed="rId3"/>
                      <a:stretch>
                        <a:fillRect/>
                      </a:stretch>
                    </p:blipFill>
                    <p:spPr>
                      <a:xfrm>
                        <a:off x="361950" y="2993777"/>
                        <a:ext cx="10807700" cy="3476838"/>
                      </a:xfrm>
                      <a:prstGeom prst="rect">
                        <a:avLst/>
                      </a:prstGeom>
                    </p:spPr>
                  </p:pic>
                </p:oleObj>
              </mc:Fallback>
            </mc:AlternateContent>
          </a:graphicData>
        </a:graphic>
      </p:graphicFrame>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3947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小球推动小木块运动的距离越大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安全隐患</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越小</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为了探究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超载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的安全隐患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应选择</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两个序号的实验时行比较</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为了探究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超速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的安全隐患</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应选择</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两个序号的实验时行比较</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zh-CN" altLang="zh-CN">
                <a:solidFill>
                  <a:srgbClr val="000000"/>
                </a:solidFill>
                <a:ea typeface="宋体" panose="02010600030101010101" pitchFamily="2" charset="-122"/>
                <a:cs typeface="Times New Roman" panose="02020603050405020304" pitchFamily="18" charset="0"/>
              </a:rPr>
              <a:t>分析表格中对应的实验数据可知</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对物体的动能影响更大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当发生交通事故时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由此造成的危害更严重</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641357" y="78275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越大</a:t>
            </a:r>
            <a:endParaRPr lang="zh-CN" altLang="en-US"/>
          </a:p>
        </p:txBody>
      </p:sp>
      <p:sp>
        <p:nvSpPr>
          <p:cNvPr id="4" name="矩形 3"/>
          <p:cNvSpPr/>
          <p:nvPr/>
        </p:nvSpPr>
        <p:spPr>
          <a:xfrm>
            <a:off x="7687355" y="1963607"/>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Times New Roman" panose="02020603050405020304" pitchFamily="18" charset="0"/>
              </a:rPr>
              <a:t>和</a:t>
            </a:r>
            <a:r>
              <a:rPr lang="en-US" altLang="zh-CN" smtClean="0">
                <a:ea typeface="宋体" panose="02010600030101010101" pitchFamily="2" charset="-122"/>
              </a:rPr>
              <a:t>3</a:t>
            </a:r>
            <a:endParaRPr lang="zh-CN" altLang="en-US"/>
          </a:p>
        </p:txBody>
      </p:sp>
      <p:sp>
        <p:nvSpPr>
          <p:cNvPr id="5" name="矩形 4"/>
          <p:cNvSpPr/>
          <p:nvPr/>
        </p:nvSpPr>
        <p:spPr>
          <a:xfrm>
            <a:off x="7687355" y="3132404"/>
            <a:ext cx="1007007" cy="584775"/>
          </a:xfrm>
          <a:prstGeom prst="rect">
            <a:avLst/>
          </a:prstGeom>
        </p:spPr>
        <p:txBody>
          <a:bodyPr wrap="none">
            <a:spAutoFit/>
          </a:bodyPr>
          <a:lstStyle/>
          <a:p>
            <a:r>
              <a:rPr lang="en-US" altLang="zh-CN">
                <a:ea typeface="宋体" panose="02010600030101010101" pitchFamily="2" charset="-122"/>
              </a:rPr>
              <a:t>1</a:t>
            </a:r>
            <a:r>
              <a:rPr lang="zh-CN" altLang="zh-CN">
                <a:ea typeface="宋体" panose="02010600030101010101" pitchFamily="2" charset="-122"/>
                <a:cs typeface="Times New Roman" panose="02020603050405020304" pitchFamily="18" charset="0"/>
              </a:rPr>
              <a:t>和</a:t>
            </a:r>
            <a:r>
              <a:rPr lang="en-US" altLang="zh-CN">
                <a:ea typeface="宋体" panose="02010600030101010101" pitchFamily="2" charset="-122"/>
              </a:rPr>
              <a:t>2</a:t>
            </a:r>
            <a:endParaRPr lang="zh-CN" altLang="en-US"/>
          </a:p>
        </p:txBody>
      </p:sp>
      <p:sp>
        <p:nvSpPr>
          <p:cNvPr id="6" name="矩形 5"/>
          <p:cNvSpPr/>
          <p:nvPr/>
        </p:nvSpPr>
        <p:spPr>
          <a:xfrm>
            <a:off x="7273205" y="429136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速度</a:t>
            </a:r>
            <a:endParaRPr lang="zh-CN" altLang="en-US"/>
          </a:p>
        </p:txBody>
      </p:sp>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168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北京</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如图所示的情境中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人对物体做功的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人用力搬石头</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没有</a:t>
            </a:r>
            <a:r>
              <a:rPr lang="zh-CN" altLang="zh-CN">
                <a:solidFill>
                  <a:srgbClr val="000000"/>
                </a:solidFill>
                <a:ea typeface="宋体" panose="02010600030101010101" pitchFamily="2" charset="-122"/>
                <a:cs typeface="Times New Roman" panose="02020603050405020304" pitchFamily="18" charset="0"/>
              </a:rPr>
              <a:t>搬动</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人将重物</a:t>
            </a:r>
            <a:r>
              <a:rPr lang="zh-CN" altLang="zh-CN" smtClean="0">
                <a:solidFill>
                  <a:srgbClr val="000000"/>
                </a:solidFill>
                <a:ea typeface="宋体" panose="02010600030101010101" pitchFamily="2" charset="-122"/>
                <a:cs typeface="Times New Roman" panose="02020603050405020304" pitchFamily="18" charset="0"/>
              </a:rPr>
              <a:t>从</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地面</a:t>
            </a:r>
            <a:r>
              <a:rPr lang="zh-CN" altLang="zh-CN">
                <a:solidFill>
                  <a:srgbClr val="000000"/>
                </a:solidFill>
                <a:ea typeface="宋体" panose="02010600030101010101" pitchFamily="2" charset="-122"/>
                <a:cs typeface="Times New Roman" panose="02020603050405020304" pitchFamily="18" charset="0"/>
              </a:rPr>
              <a:t>提到高处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人推一块大石头没推动</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人提箱子沿水平方向做匀速直线运动</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701.jpeg"/>
          <p:cNvPicPr/>
          <p:nvPr/>
        </p:nvPicPr>
        <p:blipFill>
          <a:blip r:embed="rId2"/>
          <a:stretch>
            <a:fillRect/>
          </a:stretch>
        </p:blipFill>
        <p:spPr>
          <a:xfrm>
            <a:off x="3248770" y="3014231"/>
            <a:ext cx="7920880" cy="1584176"/>
          </a:xfrm>
          <a:prstGeom prst="rect">
            <a:avLst/>
          </a:prstGeom>
        </p:spPr>
      </p:pic>
      <p:sp>
        <p:nvSpPr>
          <p:cNvPr id="6" name="矩形 5"/>
          <p:cNvSpPr/>
          <p:nvPr/>
        </p:nvSpPr>
        <p:spPr>
          <a:xfrm>
            <a:off x="9754157" y="1825068"/>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六盘水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仅用</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天就建成的武汉火神山医院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彰显的不仅是中国速度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更是战胜疫情的坚强决心</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为了在最短的时间完成地面基础建设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上百台挖掘机同时工作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其目的是增大所有挖掘机总</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机械效率</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有用功</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2.jpeg"/>
          <p:cNvPicPr/>
          <p:nvPr/>
        </p:nvPicPr>
        <p:blipFill>
          <a:blip r:embed="rId2"/>
          <a:stretch>
            <a:fillRect/>
          </a:stretch>
        </p:blipFill>
        <p:spPr>
          <a:xfrm>
            <a:off x="6481117" y="2759127"/>
            <a:ext cx="3876750" cy="2736056"/>
          </a:xfrm>
          <a:prstGeom prst="rect">
            <a:avLst/>
          </a:prstGeom>
        </p:spPr>
      </p:pic>
      <p:sp>
        <p:nvSpPr>
          <p:cNvPr id="4" name="矩形 3"/>
          <p:cNvSpPr/>
          <p:nvPr/>
        </p:nvSpPr>
        <p:spPr>
          <a:xfrm>
            <a:off x="4844597" y="2659442"/>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997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长沙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小杰背着书包回家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在水平路面上行走</a:t>
            </a:r>
            <a:r>
              <a:rPr lang="en-US" altLang="zh-CN">
                <a:solidFill>
                  <a:srgbClr val="000000"/>
                </a:solidFill>
                <a:ea typeface="宋体" panose="02010600030101010101" pitchFamily="2" charset="-122"/>
                <a:cs typeface="Times New Roman" panose="02020603050405020304" pitchFamily="18" charset="0"/>
              </a:rPr>
              <a:t>100 m</a:t>
            </a:r>
            <a:r>
              <a:rPr lang="zh-CN" altLang="zh-CN">
                <a:solidFill>
                  <a:srgbClr val="000000"/>
                </a:solidFill>
                <a:ea typeface="宋体" panose="02010600030101010101" pitchFamily="2" charset="-122"/>
                <a:cs typeface="Times New Roman" panose="02020603050405020304" pitchFamily="18" charset="0"/>
              </a:rPr>
              <a:t>用时</a:t>
            </a:r>
            <a:r>
              <a:rPr lang="en-US" altLang="zh-CN">
                <a:solidFill>
                  <a:srgbClr val="000000"/>
                </a:solidFill>
                <a:ea typeface="宋体" panose="02010600030101010101" pitchFamily="2" charset="-122"/>
                <a:cs typeface="Times New Roman" panose="02020603050405020304" pitchFamily="18" charset="0"/>
              </a:rPr>
              <a:t>100 s,</a:t>
            </a:r>
            <a:r>
              <a:rPr lang="zh-CN" altLang="zh-CN">
                <a:solidFill>
                  <a:srgbClr val="000000"/>
                </a:solidFill>
                <a:ea typeface="宋体" panose="02010600030101010101" pitchFamily="2" charset="-122"/>
                <a:cs typeface="Times New Roman" panose="02020603050405020304" pitchFamily="18" charset="0"/>
              </a:rPr>
              <a:t>乘坐电梯从</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楼到</a:t>
            </a:r>
            <a:r>
              <a:rPr lang="en-US" altLang="zh-CN">
                <a:solidFill>
                  <a:srgbClr val="000000"/>
                </a:solidFill>
                <a:ea typeface="宋体" panose="02010600030101010101" pitchFamily="2" charset="-122"/>
                <a:cs typeface="Times New Roman" panose="02020603050405020304" pitchFamily="18" charset="0"/>
              </a:rPr>
              <a:t>21</a:t>
            </a:r>
            <a:r>
              <a:rPr lang="zh-CN" altLang="zh-CN">
                <a:solidFill>
                  <a:srgbClr val="000000"/>
                </a:solidFill>
                <a:ea typeface="宋体" panose="02010600030101010101" pitchFamily="2" charset="-122"/>
                <a:cs typeface="Times New Roman" panose="02020603050405020304" pitchFamily="18" charset="0"/>
              </a:rPr>
              <a:t>楼用时</a:t>
            </a:r>
            <a:r>
              <a:rPr lang="en-US" altLang="zh-CN">
                <a:solidFill>
                  <a:srgbClr val="000000"/>
                </a:solidFill>
                <a:ea typeface="宋体" panose="02010600030101010101" pitchFamily="2" charset="-122"/>
                <a:cs typeface="Times New Roman" panose="02020603050405020304" pitchFamily="18" charset="0"/>
              </a:rPr>
              <a:t>30 s,</a:t>
            </a:r>
            <a:r>
              <a:rPr lang="zh-CN" altLang="zh-CN">
                <a:solidFill>
                  <a:srgbClr val="000000"/>
                </a:solidFill>
                <a:ea typeface="宋体" panose="02010600030101010101" pitchFamily="2" charset="-122"/>
                <a:cs typeface="Times New Roman" panose="02020603050405020304" pitchFamily="18" charset="0"/>
              </a:rPr>
              <a:t>以下符合实际的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电梯对小杰做功约</a:t>
            </a: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小杰乘坐电梯上升时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对书包不做功</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电梯对小杰做功的功率约</a:t>
            </a:r>
            <a:r>
              <a:rPr lang="en-US" altLang="zh-CN">
                <a:solidFill>
                  <a:srgbClr val="000000"/>
                </a:solidFill>
                <a:ea typeface="宋体" panose="02010600030101010101" pitchFamily="2" charset="-122"/>
                <a:cs typeface="Times New Roman" panose="02020603050405020304" pitchFamily="18" charset="0"/>
              </a:rPr>
              <a:t>1 200 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小杰在水平路面行走时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重力做功的功率约</a:t>
            </a:r>
            <a:r>
              <a:rPr lang="en-US" altLang="zh-CN">
                <a:solidFill>
                  <a:srgbClr val="000000"/>
                </a:solidFill>
                <a:ea typeface="宋体" panose="02010600030101010101" pitchFamily="2" charset="-122"/>
                <a:cs typeface="Times New Roman" panose="02020603050405020304" pitchFamily="18" charset="0"/>
              </a:rPr>
              <a:t>600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9973" y="232364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63040"/>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绥化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当人造地球卫星绕地球从近地点向远地点运动时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势能变小</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动能不变</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动能转化为重力势能</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机械能变小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3.jpeg"/>
          <p:cNvPicPr/>
          <p:nvPr/>
        </p:nvPicPr>
        <p:blipFill>
          <a:blip r:embed="rId2"/>
          <a:stretch>
            <a:fillRect/>
          </a:stretch>
        </p:blipFill>
        <p:spPr>
          <a:xfrm>
            <a:off x="8137301" y="2155128"/>
            <a:ext cx="2075958" cy="2574071"/>
          </a:xfrm>
          <a:prstGeom prst="rect">
            <a:avLst/>
          </a:prstGeom>
        </p:spPr>
      </p:pic>
      <p:sp>
        <p:nvSpPr>
          <p:cNvPr id="4" name="矩形 3"/>
          <p:cNvSpPr/>
          <p:nvPr/>
        </p:nvSpPr>
        <p:spPr>
          <a:xfrm>
            <a:off x="6163589" y="2015951"/>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07839"/>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鄂尔多斯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蹦床运动逐渐进入了大众生活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下列有关对蹦床者的分析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下落到与蹦床接触的瞬间时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动能最大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被蹦床弹起的过程中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弹性势能转化为重力势能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从接触蹦床到下落至最低处的过程中</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弹性势</a:t>
            </a:r>
            <a:r>
              <a:rPr lang="zh-CN" altLang="zh-CN">
                <a:solidFill>
                  <a:srgbClr val="000000"/>
                </a:solidFill>
                <a:ea typeface="宋体" panose="02010600030101010101" pitchFamily="2" charset="-122"/>
                <a:cs typeface="Times New Roman" panose="02020603050405020304" pitchFamily="18" charset="0"/>
              </a:rPr>
              <a:t>能转化为动能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在空中上升过程中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动能转化为重力势能</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4.jpeg"/>
          <p:cNvPicPr/>
          <p:nvPr/>
        </p:nvPicPr>
        <p:blipFill>
          <a:blip r:embed="rId2"/>
          <a:stretch>
            <a:fillRect/>
          </a:stretch>
        </p:blipFill>
        <p:spPr>
          <a:xfrm>
            <a:off x="9217421" y="2126587"/>
            <a:ext cx="1806854" cy="2409644"/>
          </a:xfrm>
          <a:prstGeom prst="rect">
            <a:avLst/>
          </a:prstGeom>
        </p:spPr>
      </p:pic>
      <p:sp>
        <p:nvSpPr>
          <p:cNvPr id="4" name="矩形 3"/>
          <p:cNvSpPr/>
          <p:nvPr/>
        </p:nvSpPr>
        <p:spPr>
          <a:xfrm>
            <a:off x="4949285" y="1665743"/>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537028793"/>
              </p:ext>
            </p:extLst>
          </p:nvPr>
        </p:nvGraphicFramePr>
        <p:xfrm>
          <a:off x="361950" y="1271276"/>
          <a:ext cx="10807700" cy="4188448"/>
        </p:xfrm>
        <a:graphic>
          <a:graphicData uri="http://schemas.openxmlformats.org/presentationml/2006/ole">
            <mc:AlternateContent>
              <mc:Choice xmlns:v="urn:schemas-microsoft-com:vml" Requires="v">
                <p:oleObj spid="_x0000_s1040" name="文档" r:id="rId2" imgW="3826154" imgH="1482799" progId="Word.Document.12">
                  <p:embed/>
                </p:oleObj>
              </mc:Choice>
              <mc:Fallback>
                <p:oleObj name="文档" r:id="rId2" imgW="3826154" imgH="1482799" progId="Word.Document.12">
                  <p:embed/>
                  <p:pic>
                    <p:nvPicPr>
                      <p:cNvPr id="0" name="OLE substitute image"/>
                      <p:cNvPicPr/>
                      <p:nvPr/>
                    </p:nvPicPr>
                    <p:blipFill>
                      <a:blip r:embed="rId3"/>
                      <a:stretch>
                        <a:fillRect/>
                      </a:stretch>
                    </p:blipFill>
                    <p:spPr>
                      <a:xfrm>
                        <a:off x="361950" y="1271276"/>
                        <a:ext cx="10807700" cy="4188448"/>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5780044"/>
          </a:xfrm>
          <a:prstGeom prst="rect">
            <a:avLst/>
          </a:prstGeom>
        </p:spPr>
        <p:txBody>
          <a:bodyPr>
            <a:spAutoFit/>
          </a:bodyPr>
          <a:lstStyle/>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6</a:t>
            </a:r>
            <a:r>
              <a:rPr lang="en-US" altLang="zh-CN" sz="2800" i="1">
                <a:solidFill>
                  <a:srgbClr val="000000"/>
                </a:solidFill>
                <a:ea typeface="宋体" panose="02010600030101010101" pitchFamily="2" charset="-122"/>
                <a:cs typeface="Times New Roman" panose="02020603050405020304" pitchFamily="18" charset="0"/>
              </a:rPr>
              <a:t>.</a:t>
            </a:r>
            <a:r>
              <a:rPr lang="en-US" altLang="zh-CN" sz="2800">
                <a:solidFill>
                  <a:srgbClr val="000000"/>
                </a:solidFill>
                <a:ea typeface="宋体" panose="02010600030101010101" pitchFamily="2" charset="-122"/>
                <a:cs typeface="Times New Roman" panose="02020603050405020304" pitchFamily="18" charset="0"/>
              </a:rPr>
              <a:t>(2020·</a:t>
            </a:r>
            <a:r>
              <a:rPr lang="zh-CN" altLang="zh-CN" sz="2800">
                <a:solidFill>
                  <a:srgbClr val="000000"/>
                </a:solidFill>
                <a:ea typeface="楷体" panose="02010609060101010101" pitchFamily="49" charset="-122"/>
                <a:cs typeface="Times New Roman" panose="02020603050405020304" pitchFamily="18" charset="0"/>
              </a:rPr>
              <a:t>南宁</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伽利略认为</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一个金属小球从光滑斜面的某一高度处静止滚下</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由于不受阻力</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没有能量损耗</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那么它必定到达另一光滑斜面的同一高度</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如果把斜面放平缓一些</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也会出现同样的情况</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其模拟实验如图所示</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则下列说法中正确的</a:t>
            </a:r>
            <a:r>
              <a:rPr lang="zh-CN" altLang="zh-CN" sz="2800" smtClean="0">
                <a:solidFill>
                  <a:srgbClr val="000000"/>
                </a:solidFill>
                <a:ea typeface="宋体" panose="02010600030101010101" pitchFamily="2" charset="-122"/>
                <a:cs typeface="Times New Roman" panose="02020603050405020304" pitchFamily="18" charset="0"/>
              </a:rPr>
              <a:t>是</a:t>
            </a:r>
            <a:r>
              <a:rPr lang="en-US" altLang="zh-CN" sz="2800" smtClean="0">
                <a:solidFill>
                  <a:srgbClr val="000000"/>
                </a:solidFill>
                <a:ea typeface="宋体" panose="02010600030101010101" pitchFamily="2" charset="-122"/>
                <a:cs typeface="Times New Roman" panose="02020603050405020304" pitchFamily="18" charset="0"/>
              </a:rPr>
              <a:t>(</a:t>
            </a:r>
            <a:r>
              <a:rPr lang="zh-CN" altLang="zh-CN" sz="2800" i="1">
                <a:solidFill>
                  <a:srgbClr val="000000"/>
                </a:solidFill>
                <a:ea typeface="宋体" panose="02010600030101010101" pitchFamily="2" charset="-122"/>
                <a:cs typeface="Times New Roman" panose="02020603050405020304" pitchFamily="18" charset="0"/>
              </a:rPr>
              <a:t>　　</a:t>
            </a:r>
            <a:r>
              <a:rPr lang="en-US" altLang="zh-CN" sz="2800">
                <a:solidFill>
                  <a:srgbClr val="000000"/>
                </a:solidFill>
                <a:ea typeface="宋体" panose="02010600030101010101" pitchFamily="2" charset="-122"/>
                <a:cs typeface="Times New Roman" panose="02020603050405020304" pitchFamily="18" charset="0"/>
              </a:rPr>
              <a:t>)</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A</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小球在运动过程</a:t>
            </a:r>
            <a:r>
              <a:rPr lang="zh-CN" altLang="zh-CN" sz="2800" smtClean="0">
                <a:solidFill>
                  <a:srgbClr val="000000"/>
                </a:solidFill>
                <a:ea typeface="宋体" panose="02010600030101010101" pitchFamily="2" charset="-122"/>
                <a:cs typeface="Times New Roman" panose="02020603050405020304" pitchFamily="18" charset="0"/>
              </a:rPr>
              <a:t>中</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只</a:t>
            </a:r>
            <a:r>
              <a:rPr lang="zh-CN" altLang="zh-CN" sz="2800">
                <a:solidFill>
                  <a:srgbClr val="000000"/>
                </a:solidFill>
                <a:ea typeface="宋体" panose="02010600030101010101" pitchFamily="2" charset="-122"/>
                <a:cs typeface="Times New Roman" panose="02020603050405020304" pitchFamily="18" charset="0"/>
              </a:rPr>
              <a:t>受重力作用</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B</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在滚下斜面的</a:t>
            </a:r>
            <a:r>
              <a:rPr lang="zh-CN" altLang="zh-CN" sz="2800" smtClean="0">
                <a:solidFill>
                  <a:srgbClr val="000000"/>
                </a:solidFill>
                <a:ea typeface="宋体" panose="02010600030101010101" pitchFamily="2" charset="-122"/>
                <a:cs typeface="Times New Roman" panose="02020603050405020304" pitchFamily="18" charset="0"/>
              </a:rPr>
              <a:t>过程</a:t>
            </a:r>
            <a:endParaRPr lang="en-US" altLang="zh-CN" sz="2800"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z="2800" smtClean="0">
                <a:solidFill>
                  <a:srgbClr val="000000"/>
                </a:solidFill>
                <a:ea typeface="宋体" panose="02010600030101010101" pitchFamily="2" charset="-122"/>
                <a:cs typeface="Times New Roman" panose="02020603050405020304" pitchFamily="18" charset="0"/>
              </a:rPr>
              <a:t>中</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小球的动能转化为重力势能</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机械能减少</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C</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另一斜面越平缓</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小球在它上面运动的距离越小</a:t>
            </a:r>
            <a:endParaRPr lang="zh-CN" altLang="zh-CN" sz="2800">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z="2800">
                <a:solidFill>
                  <a:srgbClr val="000000"/>
                </a:solidFill>
                <a:ea typeface="宋体" panose="02010600030101010101" pitchFamily="2" charset="-122"/>
                <a:cs typeface="Times New Roman" panose="02020603050405020304" pitchFamily="18" charset="0"/>
              </a:rPr>
              <a:t>D</a:t>
            </a:r>
            <a:r>
              <a:rPr lang="en-US" altLang="zh-CN" sz="2800" i="1">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如果另一斜面变成水平面</a:t>
            </a:r>
            <a:r>
              <a:rPr lang="en-US" altLang="zh-CN" sz="2800">
                <a:solidFill>
                  <a:srgbClr val="000000"/>
                </a:solidFill>
                <a:ea typeface="宋体" panose="02010600030101010101" pitchFamily="2" charset="-122"/>
                <a:cs typeface="Times New Roman" panose="02020603050405020304" pitchFamily="18" charset="0"/>
              </a:rPr>
              <a:t>,</a:t>
            </a:r>
            <a:r>
              <a:rPr lang="zh-CN" altLang="zh-CN" sz="2800">
                <a:solidFill>
                  <a:srgbClr val="000000"/>
                </a:solidFill>
                <a:ea typeface="宋体" panose="02010600030101010101" pitchFamily="2" charset="-122"/>
                <a:cs typeface="Times New Roman" panose="02020603050405020304" pitchFamily="18" charset="0"/>
              </a:rPr>
              <a:t>则小球达不到同样的高度而会永远运动下去</a:t>
            </a:r>
            <a:endParaRPr lang="zh-CN" altLang="zh-CN" sz="28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5.jpeg"/>
          <p:cNvPicPr/>
          <p:nvPr/>
        </p:nvPicPr>
        <p:blipFill>
          <a:blip r:embed="rId2"/>
          <a:stretch>
            <a:fillRect/>
          </a:stretch>
        </p:blipFill>
        <p:spPr>
          <a:xfrm>
            <a:off x="3960837" y="2624695"/>
            <a:ext cx="7087068" cy="1512108"/>
          </a:xfrm>
          <a:prstGeom prst="rect">
            <a:avLst/>
          </a:prstGeom>
        </p:spPr>
      </p:pic>
      <p:sp>
        <p:nvSpPr>
          <p:cNvPr id="4" name="矩形 3"/>
          <p:cNvSpPr/>
          <p:nvPr/>
        </p:nvSpPr>
        <p:spPr>
          <a:xfrm>
            <a:off x="6153757" y="2079248"/>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60500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随州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物块在水平拉力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大小未知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的作用下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在水平直线轨道上运动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AB</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CD</a:t>
            </a:r>
            <a:r>
              <a:rPr lang="en-US" altLang="zh-CN">
                <a:solidFill>
                  <a:srgbClr val="000000"/>
                </a:solidFill>
                <a:ea typeface="宋体" panose="02010600030101010101" pitchFamily="2" charset="-122"/>
                <a:cs typeface="Times New Roman" panose="02020603050405020304" pitchFamily="18" charset="0"/>
              </a:rPr>
              <a:t>=10 m</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已知物块在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段和</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段分别以</a:t>
            </a:r>
            <a:r>
              <a:rPr lang="en-US" altLang="zh-CN">
                <a:solidFill>
                  <a:srgbClr val="000000"/>
                </a:solidFill>
                <a:ea typeface="宋体" panose="02010600030101010101" pitchFamily="2" charset="-122"/>
                <a:cs typeface="Times New Roman" panose="02020603050405020304" pitchFamily="18" charset="0"/>
              </a:rPr>
              <a:t>2 m/s</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5 m/s</a:t>
            </a:r>
            <a:r>
              <a:rPr lang="zh-CN" altLang="zh-CN">
                <a:solidFill>
                  <a:srgbClr val="000000"/>
                </a:solidFill>
                <a:ea typeface="宋体" panose="02010600030101010101" pitchFamily="2" charset="-122"/>
                <a:cs typeface="Times New Roman" panose="02020603050405020304" pitchFamily="18" charset="0"/>
              </a:rPr>
              <a:t>的速度匀速运动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段所受摩擦阻力分别为</a:t>
            </a:r>
            <a:r>
              <a:rPr lang="en-US" altLang="zh-CN">
                <a:solidFill>
                  <a:srgbClr val="000000"/>
                </a:solidFill>
                <a:ea typeface="宋体" panose="02010600030101010101" pitchFamily="2" charset="-122"/>
                <a:cs typeface="Times New Roman" panose="02020603050405020304" pitchFamily="18" charset="0"/>
              </a:rPr>
              <a:t>1 N</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2 N,</a:t>
            </a:r>
            <a:r>
              <a:rPr lang="zh-CN" altLang="zh-CN">
                <a:solidFill>
                  <a:srgbClr val="000000"/>
                </a:solidFill>
                <a:ea typeface="宋体" panose="02010600030101010101" pitchFamily="2" charset="-122"/>
                <a:cs typeface="Times New Roman" panose="02020603050405020304" pitchFamily="18" charset="0"/>
              </a:rPr>
              <a:t>则以下判断正确的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该物块在</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a:t>
            </a:r>
            <a:r>
              <a:rPr lang="zh-CN" altLang="zh-CN" smtClean="0">
                <a:solidFill>
                  <a:srgbClr val="000000"/>
                </a:solidFill>
                <a:ea typeface="宋体" panose="02010600030101010101" pitchFamily="2" charset="-122"/>
                <a:cs typeface="Times New Roman" panose="02020603050405020304" pitchFamily="18" charset="0"/>
              </a:rPr>
              <a:t>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惯性</a:t>
            </a:r>
            <a:r>
              <a:rPr lang="zh-CN" altLang="zh-CN">
                <a:solidFill>
                  <a:srgbClr val="000000"/>
                </a:solidFill>
                <a:ea typeface="宋体" panose="02010600030101010101" pitchFamily="2" charset="-122"/>
                <a:cs typeface="Times New Roman" panose="02020603050405020304" pitchFamily="18" charset="0"/>
              </a:rPr>
              <a:t>比</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该物块通过</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段和</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段所用的时间之比为</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a:t>
            </a:r>
            <a:r>
              <a:rPr lang="en-US" altLang="zh-CN">
                <a:solidFill>
                  <a:srgbClr val="000000"/>
                </a:solidFill>
                <a:ea typeface="宋体" panose="02010600030101010101" pitchFamily="2" charset="-122"/>
                <a:cs typeface="Times New Roman" panose="02020603050405020304" pitchFamily="18" charset="0"/>
              </a:rPr>
              <a:t>5</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段所做的功为</a:t>
            </a:r>
            <a:r>
              <a:rPr lang="en-US" altLang="zh-CN">
                <a:solidFill>
                  <a:srgbClr val="000000"/>
                </a:solidFill>
                <a:ea typeface="宋体" panose="02010600030101010101" pitchFamily="2" charset="-122"/>
                <a:cs typeface="Times New Roman" panose="02020603050405020304" pitchFamily="18" charset="0"/>
              </a:rPr>
              <a:t>20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CD</a:t>
            </a:r>
            <a:r>
              <a:rPr lang="zh-CN" altLang="zh-CN">
                <a:solidFill>
                  <a:srgbClr val="000000"/>
                </a:solidFill>
                <a:ea typeface="宋体" panose="02010600030101010101" pitchFamily="2" charset="-122"/>
                <a:cs typeface="Times New Roman" panose="02020603050405020304" pitchFamily="18" charset="0"/>
              </a:rPr>
              <a:t>段做功的功率为</a:t>
            </a:r>
            <a:r>
              <a:rPr lang="en-US" altLang="zh-CN">
                <a:solidFill>
                  <a:srgbClr val="000000"/>
                </a:solidFill>
                <a:ea typeface="宋体" panose="02010600030101010101" pitchFamily="2" charset="-122"/>
                <a:cs typeface="Times New Roman" panose="02020603050405020304" pitchFamily="18" charset="0"/>
              </a:rPr>
              <a:t>10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706.jpeg"/>
          <p:cNvPicPr/>
          <p:nvPr/>
        </p:nvPicPr>
        <p:blipFill>
          <a:blip r:embed="rId2"/>
          <a:stretch>
            <a:fillRect/>
          </a:stretch>
        </p:blipFill>
        <p:spPr>
          <a:xfrm>
            <a:off x="4104853" y="3053279"/>
            <a:ext cx="7023879" cy="1026085"/>
          </a:xfrm>
          <a:prstGeom prst="rect">
            <a:avLst/>
          </a:prstGeom>
        </p:spPr>
      </p:pic>
      <p:sp>
        <p:nvSpPr>
          <p:cNvPr id="5" name="矩形 4"/>
          <p:cNvSpPr/>
          <p:nvPr/>
        </p:nvSpPr>
        <p:spPr>
          <a:xfrm>
            <a:off x="10215701" y="2429176"/>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自贡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的物体在沿斜面向上的拉力作用下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从斜面的底部移到顶部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设沿斜面移动的距离为</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高为</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拉力为</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物体受到的摩擦力为</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则斜面的机械效率</a:t>
            </a:r>
            <a:r>
              <a:rPr lang="zh-CN" altLang="zh-CN" smtClean="0">
                <a:solidFill>
                  <a:srgbClr val="000000"/>
                </a:solidFill>
                <a:ea typeface="宋体" panose="02010600030101010101" pitchFamily="2" charset="-122"/>
                <a:cs typeface="Times New Roman" panose="02020603050405020304" pitchFamily="18" charset="0"/>
              </a:rPr>
              <a:t>为</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7.jpeg"/>
          <p:cNvPicPr/>
          <p:nvPr/>
        </p:nvPicPr>
        <p:blipFill>
          <a:blip r:embed="rId2"/>
          <a:stretch>
            <a:fillRect/>
          </a:stretch>
        </p:blipFill>
        <p:spPr>
          <a:xfrm>
            <a:off x="4109676" y="2497159"/>
            <a:ext cx="3312248" cy="1656124"/>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3775308986"/>
              </p:ext>
            </p:extLst>
          </p:nvPr>
        </p:nvGraphicFramePr>
        <p:xfrm>
          <a:off x="455441" y="4310375"/>
          <a:ext cx="10807700" cy="1684108"/>
        </p:xfrm>
        <a:graphic>
          <a:graphicData uri="http://schemas.openxmlformats.org/presentationml/2006/ole">
            <mc:AlternateContent>
              <mc:Choice xmlns:v="urn:schemas-microsoft-com:vml" Requires="v">
                <p:oleObj spid="_x0000_s1054" name="文档" r:id="rId3" imgW="3826154" imgH="596210" progId="Word.Document.12">
                  <p:embed/>
                </p:oleObj>
              </mc:Choice>
              <mc:Fallback>
                <p:oleObj name="文档" r:id="rId3" imgW="3826154" imgH="596210" progId="Word.Document.12">
                  <p:embed/>
                  <p:pic>
                    <p:nvPicPr>
                      <p:cNvPr id="0" name="OLE substitute image"/>
                      <p:cNvPicPr/>
                      <p:nvPr/>
                    </p:nvPicPr>
                    <p:blipFill>
                      <a:blip r:embed="rId4"/>
                      <a:stretch>
                        <a:fillRect/>
                      </a:stretch>
                    </p:blipFill>
                    <p:spPr>
                      <a:xfrm>
                        <a:off x="455441" y="4310375"/>
                        <a:ext cx="10807700" cy="1684108"/>
                      </a:xfrm>
                      <a:prstGeom prst="rect">
                        <a:avLst/>
                      </a:prstGeom>
                    </p:spPr>
                  </p:pic>
                </p:oleObj>
              </mc:Fallback>
            </mc:AlternateContent>
          </a:graphicData>
        </a:graphic>
      </p:graphicFrame>
      <p:sp>
        <p:nvSpPr>
          <p:cNvPr id="5" name="矩形 4"/>
          <p:cNvSpPr/>
          <p:nvPr/>
        </p:nvSpPr>
        <p:spPr>
          <a:xfrm>
            <a:off x="9125749" y="1840052"/>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0183"/>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球竖直向上运动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并落回地面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这过程中先后经过</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两点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球在这两点的动能和重力势能如图所示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则球在</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点</a:t>
            </a:r>
            <a:r>
              <a:rPr lang="zh-CN" altLang="zh-CN" smtClean="0">
                <a:solidFill>
                  <a:srgbClr val="000000"/>
                </a:solidFill>
                <a:ea typeface="宋体" panose="02010600030101010101" pitchFamily="2" charset="-122"/>
                <a:cs typeface="Times New Roman" panose="02020603050405020304" pitchFamily="18" charset="0"/>
              </a:rPr>
              <a:t>的</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速度比在</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点的大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机械能大于在</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点的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机械能等于在</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点的</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离地高度比在</a:t>
            </a:r>
            <a:r>
              <a:rPr lang="en-US" altLang="zh-CN" i="1">
                <a:solidFill>
                  <a:srgbClr val="000000"/>
                </a:solidFill>
                <a:ea typeface="宋体" panose="02010600030101010101" pitchFamily="2" charset="-122"/>
                <a:cs typeface="Times New Roman" panose="02020603050405020304" pitchFamily="18" charset="0"/>
              </a:rPr>
              <a:t>S</a:t>
            </a:r>
            <a:r>
              <a:rPr lang="zh-CN" altLang="zh-CN">
                <a:solidFill>
                  <a:srgbClr val="000000"/>
                </a:solidFill>
                <a:ea typeface="宋体" panose="02010600030101010101" pitchFamily="2" charset="-122"/>
                <a:cs typeface="Times New Roman" panose="02020603050405020304" pitchFamily="18" charset="0"/>
              </a:rPr>
              <a:t>点的低</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8.jpeg"/>
          <p:cNvPicPr/>
          <p:nvPr/>
        </p:nvPicPr>
        <p:blipFill>
          <a:blip r:embed="rId2"/>
          <a:stretch>
            <a:fillRect/>
          </a:stretch>
        </p:blipFill>
        <p:spPr>
          <a:xfrm>
            <a:off x="4968949" y="2412437"/>
            <a:ext cx="6073061" cy="2592288"/>
          </a:xfrm>
          <a:prstGeom prst="rect">
            <a:avLst/>
          </a:prstGeom>
        </p:spPr>
      </p:pic>
      <p:sp>
        <p:nvSpPr>
          <p:cNvPr id="4" name="矩形 3"/>
          <p:cNvSpPr/>
          <p:nvPr/>
        </p:nvSpPr>
        <p:spPr>
          <a:xfrm>
            <a:off x="1951261" y="230398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0137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黄石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弹簧下端悬挂一个实心小球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用手托住小球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小球静止在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此时弹簧处于自然长度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释放小球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小球向下运动到最低点</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不超过弹簧弹性限度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点运动到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小球的重力势能一直在减少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动能一直在增加</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小球减少的重力势能全部转化为动能</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弹簧的弹性势能不断增大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小球运动到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重力势能最小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动能最大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09.jpeg"/>
          <p:cNvPicPr/>
          <p:nvPr/>
        </p:nvPicPr>
        <p:blipFill>
          <a:blip r:embed="rId2"/>
          <a:stretch>
            <a:fillRect/>
          </a:stretch>
        </p:blipFill>
        <p:spPr>
          <a:xfrm>
            <a:off x="9073405" y="2941955"/>
            <a:ext cx="1440003" cy="2340203"/>
          </a:xfrm>
          <a:prstGeom prst="rect">
            <a:avLst/>
          </a:prstGeom>
        </p:spPr>
      </p:pic>
      <p:sp>
        <p:nvSpPr>
          <p:cNvPr id="4" name="矩形 3"/>
          <p:cNvSpPr/>
          <p:nvPr/>
        </p:nvSpPr>
        <p:spPr>
          <a:xfrm>
            <a:off x="6160405" y="2621945"/>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海南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用大小相同的力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作用在质量不同的物体上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使它们分别在同一水平面上沿力的方向移动相同的距离</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所做的功分别为</a:t>
            </a:r>
            <a:r>
              <a:rPr lang="en-US" altLang="zh-CN" i="1">
                <a:solidFill>
                  <a:srgbClr val="000000"/>
                </a:solidFill>
                <a:ea typeface="宋体" panose="02010600030101010101" pitchFamily="2" charset="-122"/>
                <a:cs typeface="Times New Roman" panose="02020603050405020304" pitchFamily="18" charset="0"/>
              </a:rPr>
              <a:t>W</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W</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   </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baseline="-25000" smtClean="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baseline="-25000" smtClean="0">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W</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W</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=4</a:t>
            </a:r>
            <a:r>
              <a:rPr lang="en-US" altLang="zh-CN" i="1" smtClean="0">
                <a:solidFill>
                  <a:srgbClr val="000000"/>
                </a:solidFill>
                <a:ea typeface="宋体" panose="02010600030101010101" pitchFamily="2" charset="-122"/>
                <a:cs typeface="Times New Roman" panose="02020603050405020304" pitchFamily="18" charset="0"/>
              </a:rPr>
              <a:t>W</a:t>
            </a:r>
            <a:r>
              <a:rPr lang="en-US" altLang="zh-CN" baseline="-25000" smtClean="0">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0.jpeg"/>
          <p:cNvPicPr>
            <a:picLocks noChangeAspect="1"/>
          </p:cNvPicPr>
          <p:nvPr/>
        </p:nvPicPr>
        <p:blipFill>
          <a:blip r:embed="rId2"/>
          <a:stretch>
            <a:fillRect/>
          </a:stretch>
        </p:blipFill>
        <p:spPr>
          <a:xfrm>
            <a:off x="361950" y="2525490"/>
            <a:ext cx="10807700" cy="2053253"/>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4256080942"/>
              </p:ext>
            </p:extLst>
          </p:nvPr>
        </p:nvGraphicFramePr>
        <p:xfrm>
          <a:off x="1492901" y="4664117"/>
          <a:ext cx="543877" cy="664341"/>
        </p:xfrm>
        <a:graphic>
          <a:graphicData uri="http://schemas.openxmlformats.org/presentationml/2006/ole">
            <mc:AlternateContent>
              <mc:Choice xmlns:v="urn:schemas-microsoft-com:vml" Requires="v">
                <p:oleObj spid="_x0000_s1055" name="文档" r:id="rId3" imgW="267390" imgH="313379" progId="Word.Document.12">
                  <p:embed/>
                </p:oleObj>
              </mc:Choice>
              <mc:Fallback>
                <p:oleObj name="文档" r:id="rId3" imgW="267390" imgH="313379" progId="Word.Document.12">
                  <p:embed/>
                  <p:pic>
                    <p:nvPicPr>
                      <p:cNvPr id="0" name="OLE substitute image"/>
                      <p:cNvPicPr/>
                      <p:nvPr/>
                    </p:nvPicPr>
                    <p:blipFill>
                      <a:blip r:embed="rId4"/>
                      <a:stretch>
                        <a:fillRect/>
                      </a:stretch>
                    </p:blipFill>
                    <p:spPr>
                      <a:xfrm>
                        <a:off x="1492901" y="4664117"/>
                        <a:ext cx="543877" cy="664341"/>
                      </a:xfrm>
                      <a:prstGeom prst="rect">
                        <a:avLst/>
                      </a:prstGeom>
                    </p:spPr>
                  </p:pic>
                </p:oleObj>
              </mc:Fallback>
            </mc:AlternateContent>
          </a:graphicData>
        </a:graphic>
      </p:graphicFrame>
      <p:sp>
        <p:nvSpPr>
          <p:cNvPr id="5" name="矩形 4"/>
          <p:cNvSpPr/>
          <p:nvPr/>
        </p:nvSpPr>
        <p:spPr>
          <a:xfrm>
            <a:off x="7273205" y="186517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连云港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物体在水平地面上做直线运动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当物体运动的路程和时间图象如图甲时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受到的水平推力为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当物体运动的速度和时间图象如图乙时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受到的水平推力为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两次推力的功率分别为</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则下列关系正确的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&lt;</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2</a:t>
            </a:r>
            <a:r>
              <a:rPr lang="zh-CN" altLang="zh-CN" i="1">
                <a:solidFill>
                  <a:srgbClr val="000000"/>
                </a:solidFill>
                <a:ea typeface="宋体" panose="02010600030101010101" pitchFamily="2" charset="-122"/>
                <a:cs typeface="Times New Roman" panose="02020603050405020304" pitchFamily="18" charset="0"/>
              </a:rPr>
              <a:t>　</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&gt;</a:t>
            </a:r>
            <a:r>
              <a:rPr lang="en-US" altLang="zh-CN" i="1">
                <a:solidFill>
                  <a:srgbClr val="000000"/>
                </a:solidFill>
                <a:ea typeface="宋体" panose="02010600030101010101" pitchFamily="2" charset="-122"/>
                <a:cs typeface="Times New Roman" panose="02020603050405020304" pitchFamily="18" charset="0"/>
              </a:rPr>
              <a:t>P</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1.jpeg"/>
          <p:cNvPicPr/>
          <p:nvPr/>
        </p:nvPicPr>
        <p:blipFill>
          <a:blip r:embed="rId2"/>
          <a:stretch>
            <a:fillRect/>
          </a:stretch>
        </p:blipFill>
        <p:spPr>
          <a:xfrm>
            <a:off x="3816821" y="3115021"/>
            <a:ext cx="7276693" cy="2717354"/>
          </a:xfrm>
          <a:prstGeom prst="rect">
            <a:avLst/>
          </a:prstGeom>
        </p:spPr>
      </p:pic>
      <p:sp>
        <p:nvSpPr>
          <p:cNvPr id="5" name="矩形 4"/>
          <p:cNvSpPr/>
          <p:nvPr/>
        </p:nvSpPr>
        <p:spPr>
          <a:xfrm>
            <a:off x="8569349" y="2438167"/>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阜新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用如图所示的滑轮组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块相同的大理石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分二次从地面匀速提升相同的高度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若每块大理石重为</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第一次运</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第二次运</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两次拉力分别为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效率为</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绳重及摩擦均忽略不计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下列选项正确的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&lt;1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G</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2.jpeg"/>
          <p:cNvPicPr/>
          <p:nvPr/>
        </p:nvPicPr>
        <p:blipFill>
          <a:blip r:embed="rId2"/>
          <a:stretch>
            <a:fillRect/>
          </a:stretch>
        </p:blipFill>
        <p:spPr>
          <a:xfrm>
            <a:off x="6504010" y="3046911"/>
            <a:ext cx="2065339" cy="2934047"/>
          </a:xfrm>
          <a:prstGeom prst="rect">
            <a:avLst/>
          </a:prstGeom>
        </p:spPr>
      </p:pic>
      <p:sp>
        <p:nvSpPr>
          <p:cNvPr id="5" name="矩形 4"/>
          <p:cNvSpPr/>
          <p:nvPr/>
        </p:nvSpPr>
        <p:spPr>
          <a:xfrm>
            <a:off x="8837717" y="2438343"/>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191"/>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某实验小组分别用如图所示的甲、乙两个滑轮组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每个滑轮重相同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在相同时间内把重物</a:t>
            </a:r>
            <a:r>
              <a:rPr lang="en-US" altLang="zh-CN">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提升相同高度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大小相等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不计绳重及摩擦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做功的功率相同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做的总功相同</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两个滑轮组机械效率一样大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甲滑轮组的机械效率比乙滑轮组高</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3.jpeg"/>
          <p:cNvPicPr/>
          <p:nvPr/>
        </p:nvPicPr>
        <p:blipFill>
          <a:blip r:embed="rId2"/>
          <a:stretch>
            <a:fillRect/>
          </a:stretch>
        </p:blipFill>
        <p:spPr>
          <a:xfrm>
            <a:off x="7561237" y="2590847"/>
            <a:ext cx="2464502" cy="3167980"/>
          </a:xfrm>
          <a:prstGeom prst="rect">
            <a:avLst/>
          </a:prstGeom>
        </p:spPr>
      </p:pic>
      <p:sp>
        <p:nvSpPr>
          <p:cNvPr id="5" name="矩形 4"/>
          <p:cNvSpPr/>
          <p:nvPr/>
        </p:nvSpPr>
        <p:spPr>
          <a:xfrm>
            <a:off x="10349885" y="1862103"/>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包头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在粗糙水平地面上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的力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沿水平方向拉滑轮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不计滑轮重力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静止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在粗糙木板</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上水平向左做匀速直线运动</a:t>
            </a:r>
            <a:r>
              <a:rPr lang="en-US" altLang="zh-CN">
                <a:solidFill>
                  <a:srgbClr val="000000"/>
                </a:solidFill>
                <a:ea typeface="宋体" panose="02010600030101010101" pitchFamily="2" charset="-122"/>
                <a:cs typeface="Times New Roman" panose="02020603050405020304" pitchFamily="18" charset="0"/>
              </a:rPr>
              <a:t>,5 s</a:t>
            </a:r>
            <a:r>
              <a:rPr lang="zh-CN" altLang="zh-CN">
                <a:solidFill>
                  <a:srgbClr val="000000"/>
                </a:solidFill>
                <a:ea typeface="宋体" panose="02010600030101010101" pitchFamily="2" charset="-122"/>
                <a:cs typeface="Times New Roman" panose="02020603050405020304" pitchFamily="18" charset="0"/>
              </a:rPr>
              <a:t>内木块</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移动了</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m</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滑轮组的机械效率为</a:t>
            </a:r>
            <a:r>
              <a:rPr lang="en-US" altLang="zh-CN">
                <a:solidFill>
                  <a:srgbClr val="000000"/>
                </a:solidFill>
                <a:ea typeface="宋体" panose="02010600030101010101" pitchFamily="2" charset="-122"/>
                <a:cs typeface="Times New Roman" panose="02020603050405020304" pitchFamily="18" charset="0"/>
              </a:rPr>
              <a:t>80%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下列说法正确的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受到的摩擦力为</a:t>
            </a:r>
            <a:r>
              <a:rPr lang="en-US" altLang="zh-CN">
                <a:solidFill>
                  <a:srgbClr val="000000"/>
                </a:solidFill>
                <a:ea typeface="宋体" panose="02010600030101010101" pitchFamily="2" charset="-122"/>
                <a:cs typeface="Times New Roman" panose="02020603050405020304" pitchFamily="18" charset="0"/>
              </a:rPr>
              <a:t>5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地面对木板</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的摩擦力为</a:t>
            </a:r>
            <a:r>
              <a:rPr lang="en-US" altLang="zh-CN">
                <a:solidFill>
                  <a:srgbClr val="000000"/>
                </a:solidFill>
                <a:ea typeface="宋体" panose="02010600030101010101" pitchFamily="2" charset="-122"/>
                <a:cs typeface="Times New Roman" panose="02020603050405020304" pitchFamily="18" charset="0"/>
              </a:rPr>
              <a:t>4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s</a:t>
            </a:r>
            <a:r>
              <a:rPr lang="zh-CN" altLang="zh-CN">
                <a:solidFill>
                  <a:srgbClr val="000000"/>
                </a:solidFill>
                <a:ea typeface="宋体" panose="02010600030101010101" pitchFamily="2" charset="-122"/>
                <a:cs typeface="Times New Roman" panose="02020603050405020304" pitchFamily="18" charset="0"/>
              </a:rPr>
              <a:t>内绳子拉力对木板</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做的功为</a:t>
            </a:r>
            <a:r>
              <a:rPr lang="en-US" altLang="zh-CN">
                <a:solidFill>
                  <a:srgbClr val="000000"/>
                </a:solidFill>
                <a:ea typeface="宋体" panose="02010600030101010101" pitchFamily="2" charset="-122"/>
                <a:cs typeface="Times New Roman" panose="02020603050405020304" pitchFamily="18" charset="0"/>
              </a:rPr>
              <a:t>2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的功率为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4.jpeg"/>
          <p:cNvPicPr/>
          <p:nvPr/>
        </p:nvPicPr>
        <p:blipFill>
          <a:blip r:embed="rId2"/>
          <a:stretch>
            <a:fillRect/>
          </a:stretch>
        </p:blipFill>
        <p:spPr>
          <a:xfrm>
            <a:off x="7129189" y="3465943"/>
            <a:ext cx="4008981" cy="1656184"/>
          </a:xfrm>
          <a:prstGeom prst="rect">
            <a:avLst/>
          </a:prstGeom>
        </p:spPr>
      </p:pic>
      <p:sp>
        <p:nvSpPr>
          <p:cNvPr id="4" name="矩形 3"/>
          <p:cNvSpPr/>
          <p:nvPr/>
        </p:nvSpPr>
        <p:spPr>
          <a:xfrm>
            <a:off x="8215958" y="2697797"/>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167210486"/>
              </p:ext>
            </p:extLst>
          </p:nvPr>
        </p:nvGraphicFramePr>
        <p:xfrm>
          <a:off x="361950" y="578328"/>
          <a:ext cx="10807700" cy="5944631"/>
        </p:xfrm>
        <a:graphic>
          <a:graphicData uri="http://schemas.openxmlformats.org/presentationml/2006/ole">
            <mc:AlternateContent>
              <mc:Choice xmlns:v="urn:schemas-microsoft-com:vml" Requires="v">
                <p:oleObj spid="_x0000_s1041" name="文档" r:id="rId2" imgW="3826154" imgH="2104525" progId="Word.Document.12">
                  <p:embed/>
                </p:oleObj>
              </mc:Choice>
              <mc:Fallback>
                <p:oleObj name="文档" r:id="rId2" imgW="3826154" imgH="2104525" progId="Word.Document.12">
                  <p:embed/>
                  <p:pic>
                    <p:nvPicPr>
                      <p:cNvPr id="0" name="OLE substitute image"/>
                      <p:cNvPicPr/>
                      <p:nvPr/>
                    </p:nvPicPr>
                    <p:blipFill>
                      <a:blip r:embed="rId3"/>
                      <a:stretch>
                        <a:fillRect/>
                      </a:stretch>
                    </p:blipFill>
                    <p:spPr>
                      <a:xfrm>
                        <a:off x="361950" y="578328"/>
                        <a:ext cx="10807700" cy="5944631"/>
                      </a:xfrm>
                      <a:prstGeom prst="rect">
                        <a:avLst/>
                      </a:prstGeom>
                    </p:spPr>
                  </p:pic>
                </p:oleObj>
              </mc:Fallback>
            </mc:AlternateContent>
          </a:graphicData>
        </a:graphic>
      </p:graphicFrame>
    </p:spTree>
    <p:extLst>
      <p:ext uri="{BB962C8B-B14F-4D97-AF65-F5344CB8AC3E}">
        <p14:creationId xmlns:p14="http://schemas.microsoft.com/office/powerpoint/2010/main" val="1673728499"/>
      </p:ext>
    </p:extLst>
  </p:cSld>
  <p:clrMapOvr>
    <a:masterClrMapping/>
  </p:clrMapOvr>
  <p:transition spd="slow">
    <p:wheel spokes="1"/>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7193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内江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子弹离开枪口后已经失去了向前的推力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仍然能够继续飞行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是因为子弹具有</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子弹在空中下落过程中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重力对它</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做了功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没有做功</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428773" y="249152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惯性</a:t>
            </a:r>
            <a:endParaRPr lang="zh-CN" altLang="en-US"/>
          </a:p>
        </p:txBody>
      </p:sp>
      <p:sp>
        <p:nvSpPr>
          <p:cNvPr id="4" name="矩形 3"/>
          <p:cNvSpPr/>
          <p:nvPr/>
        </p:nvSpPr>
        <p:spPr>
          <a:xfrm>
            <a:off x="4245685" y="3077862"/>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做了功</a:t>
            </a:r>
            <a:endParaRPr lang="zh-CN" altLang="en-US"/>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66596"/>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广东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用细线系住小球悬挂在</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将小球拉至</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点释放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点经过</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点运动到</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点的过程中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小球的重力势能先变小后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动能先</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5.jpeg"/>
          <p:cNvPicPr/>
          <p:nvPr/>
        </p:nvPicPr>
        <p:blipFill>
          <a:blip r:embed="rId2"/>
          <a:stretch>
            <a:fillRect/>
          </a:stretch>
        </p:blipFill>
        <p:spPr>
          <a:xfrm>
            <a:off x="4809122" y="3465943"/>
            <a:ext cx="1913356" cy="2232248"/>
          </a:xfrm>
          <a:prstGeom prst="rect">
            <a:avLst/>
          </a:prstGeom>
        </p:spPr>
      </p:pic>
      <p:sp>
        <p:nvSpPr>
          <p:cNvPr id="4" name="矩形 3"/>
          <p:cNvSpPr/>
          <p:nvPr/>
        </p:nvSpPr>
        <p:spPr>
          <a:xfrm>
            <a:off x="3888829" y="217537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7705253" y="217537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6" name="矩形 5"/>
          <p:cNvSpPr/>
          <p:nvPr/>
        </p:nvSpPr>
        <p:spPr>
          <a:xfrm>
            <a:off x="1008509" y="276998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811479"/>
            <a:ext cx="10861863" cy="4819781"/>
            <a:chOff x="361950" y="811479"/>
            <a:chExt cx="10861863" cy="4819781"/>
          </a:xfrm>
        </p:grpSpPr>
        <p:sp>
          <p:nvSpPr>
            <p:cNvPr id="2" name="矩形 1"/>
            <p:cNvSpPr>
              <a:spLocks noChangeAspect="1"/>
            </p:cNvSpPr>
            <p:nvPr/>
          </p:nvSpPr>
          <p:spPr>
            <a:xfrm>
              <a:off x="361950" y="811479"/>
              <a:ext cx="9791575" cy="4819781"/>
            </a:xfrm>
            <a:prstGeom prst="rect">
              <a:avLst/>
            </a:prstGeom>
          </p:spPr>
          <p:txBody>
            <a:bodyPr wrap="square">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河北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蹦极是一种运动游戏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如图中</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点是弹性绳自然下垂时绳下端的位置</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点是游戏者所能到达的最低点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当游戏者离开跳台向</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点运动的过程中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忽略空气阻力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其重力势能逐渐转化为</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游戏者从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绳子具有的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能逐渐增加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到达</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点时游戏者受到的弹力大于重力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所以游戏者在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点时</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处于平衡状态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6.jpeg"/>
            <p:cNvPicPr/>
            <p:nvPr/>
          </p:nvPicPr>
          <p:blipFill>
            <a:blip r:embed="rId2"/>
            <a:stretch>
              <a:fillRect/>
            </a:stretch>
          </p:blipFill>
          <p:spPr>
            <a:xfrm>
              <a:off x="10259490" y="1479626"/>
              <a:ext cx="964323" cy="3186013"/>
            </a:xfrm>
            <a:prstGeom prst="rect">
              <a:avLst/>
            </a:prstGeom>
          </p:spPr>
        </p:pic>
      </p:grpSp>
      <p:sp>
        <p:nvSpPr>
          <p:cNvPr id="5" name="矩形 4"/>
          <p:cNvSpPr/>
          <p:nvPr/>
        </p:nvSpPr>
        <p:spPr>
          <a:xfrm>
            <a:off x="6769149" y="260296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动</a:t>
            </a:r>
            <a:endParaRPr lang="zh-CN" altLang="en-US"/>
          </a:p>
        </p:txBody>
      </p:sp>
      <p:sp>
        <p:nvSpPr>
          <p:cNvPr id="6" name="矩形 5"/>
          <p:cNvSpPr/>
          <p:nvPr/>
        </p:nvSpPr>
        <p:spPr>
          <a:xfrm>
            <a:off x="7230693" y="3192048"/>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弹性势</a:t>
            </a:r>
            <a:endParaRPr lang="zh-CN" altLang="en-US"/>
          </a:p>
        </p:txBody>
      </p:sp>
      <p:sp>
        <p:nvSpPr>
          <p:cNvPr id="7" name="矩形 6"/>
          <p:cNvSpPr/>
          <p:nvPr/>
        </p:nvSpPr>
        <p:spPr>
          <a:xfrm>
            <a:off x="3744813" y="436341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不是</a:t>
            </a:r>
            <a:endParaRPr lang="zh-CN" altLang="en-US"/>
          </a:p>
        </p:txBody>
      </p:sp>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3336"/>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赤峰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学完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功率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一节后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老师布置了一项实践性作业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利用生活中的测量工具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设计一种测量自己上楼功率的方案</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请补充未完成的步骤</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需要测量的物理量用相应的字母表示</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用皮尺测出所上楼梯的总高度</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上楼功率的表达式</a:t>
            </a:r>
            <a:r>
              <a:rPr lang="en-US" altLang="zh-CN" i="1">
                <a:solidFill>
                  <a:srgbClr val="000000"/>
                </a:solidFill>
                <a:ea typeface="宋体" panose="02010600030101010101" pitchFamily="2" charset="-122"/>
                <a:cs typeface="Times New Roman" panose="02020603050405020304" pitchFamily="18" charset="0"/>
              </a:rPr>
              <a:t>P</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值用该字母表示即可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19845" y="2972811"/>
            <a:ext cx="46233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用台秤测出自身质量为</a:t>
            </a:r>
            <a:r>
              <a:rPr lang="en-US" altLang="zh-CN" i="1">
                <a:ea typeface="宋体" panose="02010600030101010101" pitchFamily="2" charset="-122"/>
              </a:rPr>
              <a:t>m</a:t>
            </a:r>
            <a:endParaRPr lang="zh-CN" altLang="en-US"/>
          </a:p>
        </p:txBody>
      </p:sp>
      <p:sp>
        <p:nvSpPr>
          <p:cNvPr id="4" name="矩形 3"/>
          <p:cNvSpPr>
            <a:spLocks noChangeAspect="1"/>
          </p:cNvSpPr>
          <p:nvPr/>
        </p:nvSpPr>
        <p:spPr>
          <a:xfrm>
            <a:off x="884157" y="4096049"/>
            <a:ext cx="5756704" cy="626710"/>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用秒表测量出上楼所用的时间</a:t>
            </a:r>
            <a:r>
              <a:rPr lang="en-US" altLang="zh-CN" i="1" smtClean="0">
                <a:ea typeface="宋体" panose="02010600030101010101" pitchFamily="2" charset="-122"/>
              </a:rPr>
              <a:t>t </a:t>
            </a: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741761028"/>
              </p:ext>
            </p:extLst>
          </p:nvPr>
        </p:nvGraphicFramePr>
        <p:xfrm>
          <a:off x="4802085" y="5043764"/>
          <a:ext cx="1736725" cy="860425"/>
        </p:xfrm>
        <a:graphic>
          <a:graphicData uri="http://schemas.openxmlformats.org/presentationml/2006/ole">
            <mc:AlternateContent>
              <mc:Choice xmlns:v="urn:schemas-microsoft-com:vml" Requires="v">
                <p:oleObj spid="_x0000_s1056" name="文档" r:id="rId2" imgW="625993" imgH="306105" progId="Word.Document.12">
                  <p:embed/>
                </p:oleObj>
              </mc:Choice>
              <mc:Fallback>
                <p:oleObj name="文档" r:id="rId2" imgW="625993" imgH="306105" progId="Word.Document.12">
                  <p:embed/>
                  <p:pic>
                    <p:nvPicPr>
                      <p:cNvPr id="0" name="OLE substitute image"/>
                      <p:cNvPicPr/>
                      <p:nvPr/>
                    </p:nvPicPr>
                    <p:blipFill>
                      <a:blip r:embed="rId3"/>
                      <a:stretch>
                        <a:fillRect/>
                      </a:stretch>
                    </p:blipFill>
                    <p:spPr>
                      <a:xfrm>
                        <a:off x="4802085" y="5043764"/>
                        <a:ext cx="1736725" cy="860425"/>
                      </a:xfrm>
                      <a:prstGeom prst="rect">
                        <a:avLst/>
                      </a:prstGeom>
                    </p:spPr>
                  </p:pic>
                </p:oleObj>
              </mc:Fallback>
            </mc:AlternateContent>
          </a:graphicData>
        </a:graphic>
      </p:graphicFrame>
    </p:spTree>
    <p:extLst>
      <p:ext uri="{BB962C8B-B14F-4D97-AF65-F5344CB8AC3E}">
        <p14:creationId xmlns:p14="http://schemas.microsoft.com/office/powerpoint/2010/main" val="410030807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87193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放在水平地面上的物体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质量为</a:t>
            </a:r>
            <a:r>
              <a:rPr lang="en-US" altLang="zh-CN">
                <a:solidFill>
                  <a:srgbClr val="000000"/>
                </a:solidFill>
                <a:ea typeface="宋体" panose="02010600030101010101" pitchFamily="2" charset="-122"/>
                <a:cs typeface="Times New Roman" panose="02020603050405020304" pitchFamily="18" charset="0"/>
              </a:rPr>
              <a:t>5 kg,</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30 N</a:t>
            </a:r>
            <a:r>
              <a:rPr lang="zh-CN" altLang="zh-CN">
                <a:solidFill>
                  <a:srgbClr val="000000"/>
                </a:solidFill>
                <a:ea typeface="宋体" panose="02010600030101010101" pitchFamily="2" charset="-122"/>
                <a:cs typeface="Times New Roman" panose="02020603050405020304" pitchFamily="18" charset="0"/>
              </a:rPr>
              <a:t>的水平拉力作用下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沿水平方向运动了</a:t>
            </a:r>
            <a:r>
              <a:rPr lang="en-US" altLang="zh-CN">
                <a:solidFill>
                  <a:srgbClr val="000000"/>
                </a:solidFill>
                <a:ea typeface="宋体" panose="02010600030101010101" pitchFamily="2" charset="-122"/>
                <a:cs typeface="Times New Roman" panose="02020603050405020304" pitchFamily="18" charset="0"/>
              </a:rPr>
              <a:t>10 m,</a:t>
            </a:r>
            <a:r>
              <a:rPr lang="zh-CN" altLang="zh-CN">
                <a:solidFill>
                  <a:srgbClr val="000000"/>
                </a:solidFill>
                <a:ea typeface="宋体" panose="02010600030101010101" pitchFamily="2" charset="-122"/>
                <a:cs typeface="Times New Roman" panose="02020603050405020304" pitchFamily="18" charset="0"/>
              </a:rPr>
              <a:t>所用时间为</a:t>
            </a:r>
            <a:r>
              <a:rPr lang="en-US" altLang="zh-CN">
                <a:solidFill>
                  <a:srgbClr val="000000"/>
                </a:solidFill>
                <a:ea typeface="宋体" panose="02010600030101010101" pitchFamily="2" charset="-122"/>
                <a:cs typeface="Times New Roman" panose="02020603050405020304" pitchFamily="18" charset="0"/>
              </a:rPr>
              <a:t>20 s,</a:t>
            </a:r>
            <a:r>
              <a:rPr lang="zh-CN" altLang="zh-CN">
                <a:solidFill>
                  <a:srgbClr val="000000"/>
                </a:solidFill>
                <a:ea typeface="宋体" panose="02010600030101010101" pitchFamily="2" charset="-122"/>
                <a:cs typeface="Times New Roman" panose="02020603050405020304" pitchFamily="18" charset="0"/>
              </a:rPr>
              <a:t>那么重力做功</a:t>
            </a:r>
            <a:r>
              <a:rPr lang="en-US" altLang="zh-CN"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拉力的功率是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W</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3292787" y="3105102"/>
            <a:ext cx="389850" cy="584775"/>
          </a:xfrm>
          <a:prstGeom prst="rect">
            <a:avLst/>
          </a:prstGeom>
        </p:spPr>
        <p:txBody>
          <a:bodyPr wrap="none">
            <a:spAutoFit/>
          </a:bodyPr>
          <a:lstStyle/>
          <a:p>
            <a:r>
              <a:rPr lang="en-US" altLang="zh-CN">
                <a:ea typeface="宋体" panose="02010600030101010101" pitchFamily="2" charset="-122"/>
              </a:rPr>
              <a:t>0</a:t>
            </a:r>
            <a:endParaRPr lang="zh-CN" altLang="en-US"/>
          </a:p>
        </p:txBody>
      </p:sp>
      <p:sp>
        <p:nvSpPr>
          <p:cNvPr id="4" name="矩形 3"/>
          <p:cNvSpPr/>
          <p:nvPr/>
        </p:nvSpPr>
        <p:spPr>
          <a:xfrm>
            <a:off x="7921277" y="3105102"/>
            <a:ext cx="595035" cy="584775"/>
          </a:xfrm>
          <a:prstGeom prst="rect">
            <a:avLst/>
          </a:prstGeom>
        </p:spPr>
        <p:txBody>
          <a:bodyPr wrap="none">
            <a:spAutoFit/>
          </a:bodyPr>
          <a:lstStyle/>
          <a:p>
            <a:r>
              <a:rPr lang="en-US" altLang="zh-CN">
                <a:ea typeface="宋体" panose="02010600030101010101" pitchFamily="2" charset="-122"/>
              </a:rPr>
              <a:t>15</a:t>
            </a:r>
            <a:endParaRPr lang="zh-CN" altLang="en-US"/>
          </a:p>
        </p:txBody>
      </p:sp>
    </p:spTree>
    <p:extLst>
      <p:ext uri="{BB962C8B-B14F-4D97-AF65-F5344CB8AC3E}">
        <p14:creationId xmlns:p14="http://schemas.microsoft.com/office/powerpoint/2010/main" val="17751516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717.jpeg"/>
          <p:cNvPicPr/>
          <p:nvPr/>
        </p:nvPicPr>
        <p:blipFill>
          <a:blip r:embed="rId2"/>
          <a:stretch>
            <a:fillRect/>
          </a:stretch>
        </p:blipFill>
        <p:spPr>
          <a:xfrm>
            <a:off x="4818190" y="2574290"/>
            <a:ext cx="1895219" cy="3690133"/>
          </a:xfrm>
          <a:prstGeom prst="rect">
            <a:avLst/>
          </a:prstGeom>
        </p:spPr>
      </p:pic>
      <p:sp>
        <p:nvSpPr>
          <p:cNvPr id="3" name="矩形 2"/>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徐州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塔式起重机上的滑轮组既可以</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又可以改变施力的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若用它将</a:t>
            </a:r>
            <a:r>
              <a:rPr lang="en-US" altLang="zh-CN">
                <a:solidFill>
                  <a:srgbClr val="000000"/>
                </a:solidFill>
                <a:ea typeface="宋体" panose="02010600030101010101" pitchFamily="2" charset="-122"/>
                <a:cs typeface="Times New Roman" panose="02020603050405020304" pitchFamily="18" charset="0"/>
              </a:rPr>
              <a:t>900 N</a:t>
            </a:r>
            <a:r>
              <a:rPr lang="zh-CN" altLang="zh-CN">
                <a:solidFill>
                  <a:srgbClr val="000000"/>
                </a:solidFill>
                <a:ea typeface="宋体" panose="02010600030101010101" pitchFamily="2" charset="-122"/>
                <a:cs typeface="Times New Roman" panose="02020603050405020304" pitchFamily="18" charset="0"/>
              </a:rPr>
              <a:t>的物体匀速吊起</a:t>
            </a:r>
            <a:r>
              <a:rPr lang="en-US" altLang="zh-CN">
                <a:solidFill>
                  <a:srgbClr val="000000"/>
                </a:solidFill>
                <a:ea typeface="宋体" panose="02010600030101010101" pitchFamily="2" charset="-122"/>
                <a:cs typeface="Times New Roman" panose="02020603050405020304" pitchFamily="18" charset="0"/>
              </a:rPr>
              <a:t>5 m</a:t>
            </a:r>
            <a:r>
              <a:rPr lang="zh-CN" altLang="zh-CN">
                <a:solidFill>
                  <a:srgbClr val="000000"/>
                </a:solidFill>
                <a:ea typeface="宋体" panose="02010600030101010101" pitchFamily="2" charset="-122"/>
                <a:cs typeface="Times New Roman" panose="02020603050405020304" pitchFamily="18" charset="0"/>
              </a:rPr>
              <a:t>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拉力为</a:t>
            </a:r>
            <a:r>
              <a:rPr lang="en-US" altLang="zh-CN">
                <a:solidFill>
                  <a:srgbClr val="000000"/>
                </a:solidFill>
                <a:ea typeface="宋体" panose="02010600030101010101" pitchFamily="2" charset="-122"/>
                <a:cs typeface="Times New Roman" panose="02020603050405020304" pitchFamily="18" charset="0"/>
              </a:rPr>
              <a:t>400 N,</a:t>
            </a:r>
            <a:r>
              <a:rPr lang="zh-CN" altLang="zh-CN">
                <a:solidFill>
                  <a:srgbClr val="000000"/>
                </a:solidFill>
                <a:ea typeface="宋体" panose="02010600030101010101" pitchFamily="2" charset="-122"/>
                <a:cs typeface="Times New Roman" panose="02020603050405020304" pitchFamily="18" charset="0"/>
              </a:rPr>
              <a:t>则滑轮组的机械效率为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1018341" y="112337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省力</a:t>
            </a:r>
            <a:endParaRPr lang="zh-CN" altLang="en-US"/>
          </a:p>
        </p:txBody>
      </p:sp>
      <p:sp>
        <p:nvSpPr>
          <p:cNvPr id="5" name="矩形 4"/>
          <p:cNvSpPr/>
          <p:nvPr/>
        </p:nvSpPr>
        <p:spPr>
          <a:xfrm>
            <a:off x="6913165" y="112337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方向</a:t>
            </a:r>
            <a:endParaRPr lang="zh-CN" altLang="en-US"/>
          </a:p>
        </p:txBody>
      </p:sp>
      <p:sp>
        <p:nvSpPr>
          <p:cNvPr id="6" name="矩形 5"/>
          <p:cNvSpPr/>
          <p:nvPr/>
        </p:nvSpPr>
        <p:spPr>
          <a:xfrm>
            <a:off x="1473485" y="2312495"/>
            <a:ext cx="1005403" cy="584775"/>
          </a:xfrm>
          <a:prstGeom prst="rect">
            <a:avLst/>
          </a:prstGeom>
        </p:spPr>
        <p:txBody>
          <a:bodyPr wrap="none">
            <a:spAutoFit/>
          </a:bodyPr>
          <a:lstStyle/>
          <a:p>
            <a:r>
              <a:rPr lang="en-US" altLang="zh-CN">
                <a:ea typeface="宋体" panose="02010600030101010101" pitchFamily="2" charset="-122"/>
              </a:rPr>
              <a:t>75%</a:t>
            </a:r>
            <a:endParaRPr lang="zh-CN" altLang="en-US"/>
          </a:p>
        </p:txBody>
      </p:sp>
    </p:spTree>
    <p:extLst>
      <p:ext uri="{BB962C8B-B14F-4D97-AF65-F5344CB8AC3E}">
        <p14:creationId xmlns:p14="http://schemas.microsoft.com/office/powerpoint/2010/main" val="362896789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09779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益阳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一辆重型卡车正在平直公路上以</a:t>
            </a:r>
            <a:r>
              <a:rPr lang="en-US" altLang="zh-CN">
                <a:solidFill>
                  <a:srgbClr val="000000"/>
                </a:solidFill>
                <a:ea typeface="宋体" panose="02010600030101010101" pitchFamily="2" charset="-122"/>
                <a:cs typeface="Times New Roman" panose="02020603050405020304" pitchFamily="18" charset="0"/>
              </a:rPr>
              <a:t>20 m/s</a:t>
            </a:r>
            <a:r>
              <a:rPr lang="zh-CN" altLang="zh-CN">
                <a:solidFill>
                  <a:srgbClr val="000000"/>
                </a:solidFill>
                <a:ea typeface="宋体" panose="02010600030101010101" pitchFamily="2" charset="-122"/>
                <a:cs typeface="Times New Roman" panose="02020603050405020304" pitchFamily="18" charset="0"/>
              </a:rPr>
              <a:t>的速度匀速行驶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卡车的牵引力为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0×10</a:t>
            </a:r>
            <a:r>
              <a:rPr lang="en-US" altLang="zh-CN" baseline="30000">
                <a:solidFill>
                  <a:srgbClr val="000000"/>
                </a:solidFill>
                <a:ea typeface="宋体" panose="02010600030101010101" pitchFamily="2" charset="-122"/>
                <a:cs typeface="Times New Roman" panose="02020603050405020304" pitchFamily="18" charset="0"/>
              </a:rPr>
              <a:t>4</a:t>
            </a:r>
            <a:r>
              <a:rPr lang="en-US" altLang="zh-CN">
                <a:solidFill>
                  <a:srgbClr val="000000"/>
                </a:solidFill>
                <a:ea typeface="宋体" panose="02010600030101010101" pitchFamily="2" charset="-122"/>
                <a:cs typeface="Times New Roman" panose="02020603050405020304" pitchFamily="18" charset="0"/>
              </a:rPr>
              <a:t> 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卡车行驶</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后发动机做的功是</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J,</a:t>
            </a:r>
            <a:r>
              <a:rPr lang="zh-CN" altLang="zh-CN">
                <a:solidFill>
                  <a:srgbClr val="000000"/>
                </a:solidFill>
                <a:ea typeface="宋体" panose="02010600030101010101" pitchFamily="2" charset="-122"/>
                <a:cs typeface="Times New Roman" panose="02020603050405020304" pitchFamily="18" charset="0"/>
              </a:rPr>
              <a:t>发动机做功的功率为</a:t>
            </a:r>
            <a:r>
              <a:rPr lang="en-US" altLang="zh-CN" i="1" smtClean="0">
                <a:solidFill>
                  <a:srgbClr val="000000"/>
                </a:solidFill>
                <a:ea typeface="宋体" panose="02010600030101010101" pitchFamily="2" charset="-122"/>
                <a:cs typeface="Times New Roman" panose="02020603050405020304" pitchFamily="18" charset="0"/>
              </a:rPr>
              <a:t>___________.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766197" y="3320220"/>
            <a:ext cx="1656223"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2×10</a:t>
            </a:r>
            <a:r>
              <a:rPr lang="en-US" altLang="zh-CN" baseline="30000">
                <a:ea typeface="宋体" panose="02010600030101010101" pitchFamily="2" charset="-122"/>
              </a:rPr>
              <a:t>7</a:t>
            </a:r>
            <a:endParaRPr lang="zh-CN" altLang="en-US"/>
          </a:p>
        </p:txBody>
      </p:sp>
      <p:sp>
        <p:nvSpPr>
          <p:cNvPr id="4" name="矩形 3"/>
          <p:cNvSpPr/>
          <p:nvPr/>
        </p:nvSpPr>
        <p:spPr>
          <a:xfrm>
            <a:off x="8877045" y="3320219"/>
            <a:ext cx="1853969" cy="584775"/>
          </a:xfrm>
          <a:prstGeom prst="rect">
            <a:avLst/>
          </a:prstGeom>
        </p:spPr>
        <p:txBody>
          <a:bodyPr wrap="none">
            <a:spAutoFit/>
          </a:bodyPr>
          <a:lstStyle/>
          <a:p>
            <a:r>
              <a:rPr lang="en-US" altLang="zh-CN" smtClean="0">
                <a:ea typeface="宋体" panose="02010600030101010101" pitchFamily="2" charset="-122"/>
              </a:rPr>
              <a:t>2×10</a:t>
            </a:r>
            <a:r>
              <a:rPr lang="en-US" altLang="zh-CN" baseline="30000" smtClean="0">
                <a:ea typeface="宋体" panose="02010600030101010101" pitchFamily="2" charset="-122"/>
              </a:rPr>
              <a:t>5</a:t>
            </a:r>
            <a:r>
              <a:rPr lang="en-US" altLang="zh-CN" smtClean="0">
                <a:ea typeface="宋体" panose="02010600030101010101" pitchFamily="2" charset="-122"/>
              </a:rPr>
              <a:t> </a:t>
            </a:r>
            <a:r>
              <a:rPr lang="en-US" altLang="zh-CN">
                <a:ea typeface="宋体" panose="02010600030101010101" pitchFamily="2" charset="-122"/>
              </a:rPr>
              <a:t>W</a:t>
            </a:r>
            <a:endParaRPr lang="zh-CN" altLang="en-US"/>
          </a:p>
        </p:txBody>
      </p:sp>
    </p:spTree>
    <p:extLst>
      <p:ext uri="{BB962C8B-B14F-4D97-AF65-F5344CB8AC3E}">
        <p14:creationId xmlns:p14="http://schemas.microsoft.com/office/powerpoint/2010/main" val="306359942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长春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用甲、乙两个动滑轮将物体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匀速竖直提升相同高度</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i="1">
                <a:solidFill>
                  <a:srgbClr val="000000"/>
                </a:solidFill>
                <a:ea typeface="宋体" panose="02010600030101010101" pitchFamily="2" charset="-122"/>
                <a:cs typeface="Times New Roman" panose="02020603050405020304" pitchFamily="18" charset="0"/>
              </a:rPr>
              <a:t>G</a:t>
            </a:r>
            <a:r>
              <a:rPr lang="en-US" altLang="zh-CN" i="1" baseline="-25000">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G</a:t>
            </a:r>
            <a:r>
              <a:rPr lang="en-US" altLang="zh-CN" i="1" baseline="-25000">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两个动滑轮的机械效率相等</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忽略绳重和摩擦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拉力做功</a:t>
            </a:r>
            <a:r>
              <a:rPr lang="en-US" altLang="zh-CN" i="1">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W</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若在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下方均增加重为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的钩码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匀速竖直提升相同高度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则机械效率</a:t>
            </a:r>
            <a:r>
              <a:rPr lang="en-US" altLang="zh-CN" i="1">
                <a:solidFill>
                  <a:srgbClr val="000000"/>
                </a:solidFill>
                <a:ea typeface="Microsoft Yi Baiti" panose="03000500000000000000" pitchFamily="66" charset="0"/>
                <a:cs typeface="Times New Roman" panose="02020603050405020304" pitchFamily="18" charset="0"/>
              </a:rPr>
              <a:t>η</a:t>
            </a:r>
            <a:r>
              <a:rPr lang="zh-CN" altLang="zh-CN" baseline="-25000">
                <a:solidFill>
                  <a:srgbClr val="000000"/>
                </a:solidFill>
                <a:ea typeface="宋体" panose="02010600030101010101" pitchFamily="2" charset="-122"/>
                <a:cs typeface="Times New Roman" panose="02020603050405020304" pitchFamily="18" charset="0"/>
              </a:rPr>
              <a:t>甲</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Microsoft Yi Baiti" panose="03000500000000000000" pitchFamily="66" charset="0"/>
                <a:cs typeface="Times New Roman" panose="02020603050405020304" pitchFamily="18" charset="0"/>
              </a:rPr>
              <a:t>η</a:t>
            </a:r>
            <a:r>
              <a:rPr lang="zh-CN" altLang="zh-CN" baseline="-25000">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“&gt;”</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8.jpeg"/>
          <p:cNvPicPr/>
          <p:nvPr/>
        </p:nvPicPr>
        <p:blipFill>
          <a:blip r:embed="rId2"/>
          <a:stretch>
            <a:fillRect/>
          </a:stretch>
        </p:blipFill>
        <p:spPr>
          <a:xfrm>
            <a:off x="4338897" y="3600311"/>
            <a:ext cx="2853806" cy="2664112"/>
          </a:xfrm>
          <a:prstGeom prst="rect">
            <a:avLst/>
          </a:prstGeom>
        </p:spPr>
      </p:pic>
      <p:sp>
        <p:nvSpPr>
          <p:cNvPr id="4" name="矩形 3"/>
          <p:cNvSpPr/>
          <p:nvPr/>
        </p:nvSpPr>
        <p:spPr>
          <a:xfrm>
            <a:off x="7796925" y="1740724"/>
            <a:ext cx="1007007" cy="584775"/>
          </a:xfrm>
          <a:prstGeom prst="rect">
            <a:avLst/>
          </a:prstGeom>
        </p:spPr>
        <p:txBody>
          <a:bodyPr wrap="none">
            <a:spAutoFit/>
          </a:bodyPr>
          <a:lstStyle/>
          <a:p>
            <a:r>
              <a:rPr lang="en-US" altLang="zh-CN">
                <a:ea typeface="宋体" panose="02010600030101010101" pitchFamily="2" charset="-122"/>
              </a:rPr>
              <a:t>2</a:t>
            </a:r>
            <a:r>
              <a:rPr lang="zh-CN" altLang="zh-CN">
                <a:ea typeface="宋体" panose="02010600030101010101" pitchFamily="2" charset="-122"/>
                <a:cs typeface="宋体" panose="02010600030101010101" pitchFamily="2" charset="-122"/>
              </a:rPr>
              <a:t>∶</a:t>
            </a:r>
            <a:r>
              <a:rPr lang="en-US" altLang="zh-CN">
                <a:ea typeface="宋体" panose="02010600030101010101" pitchFamily="2" charset="-122"/>
              </a:rPr>
              <a:t>1</a:t>
            </a:r>
            <a:endParaRPr lang="zh-CN" altLang="en-US"/>
          </a:p>
        </p:txBody>
      </p:sp>
      <p:sp>
        <p:nvSpPr>
          <p:cNvPr id="5" name="矩形 4"/>
          <p:cNvSpPr/>
          <p:nvPr/>
        </p:nvSpPr>
        <p:spPr>
          <a:xfrm>
            <a:off x="2160637" y="2927810"/>
            <a:ext cx="418704" cy="584775"/>
          </a:xfrm>
          <a:prstGeom prst="rect">
            <a:avLst/>
          </a:prstGeom>
        </p:spPr>
        <p:txBody>
          <a:bodyPr wrap="none">
            <a:spAutoFit/>
          </a:bodyPr>
          <a:lstStyle/>
          <a:p>
            <a:r>
              <a:rPr lang="en-US" altLang="zh-CN">
                <a:ea typeface="宋体" panose="02010600030101010101" pitchFamily="2" charset="-122"/>
              </a:rPr>
              <a:t>&lt;</a:t>
            </a:r>
            <a:endParaRPr lang="zh-CN" altLang="en-US"/>
          </a:p>
        </p:txBody>
      </p:sp>
    </p:spTree>
    <p:extLst>
      <p:ext uri="{BB962C8B-B14F-4D97-AF65-F5344CB8AC3E}">
        <p14:creationId xmlns:p14="http://schemas.microsoft.com/office/powerpoint/2010/main" val="19922915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郴州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用细绳将一重为</a:t>
            </a:r>
            <a:r>
              <a:rPr lang="en-US" altLang="zh-CN">
                <a:solidFill>
                  <a:srgbClr val="000000"/>
                </a:solidFill>
                <a:ea typeface="宋体" panose="02010600030101010101" pitchFamily="2" charset="-122"/>
                <a:cs typeface="Times New Roman" panose="02020603050405020304" pitchFamily="18" charset="0"/>
              </a:rPr>
              <a:t>6 N</a:t>
            </a:r>
            <a:r>
              <a:rPr lang="zh-CN" altLang="zh-CN">
                <a:solidFill>
                  <a:srgbClr val="000000"/>
                </a:solidFill>
                <a:ea typeface="宋体" panose="02010600030101010101" pitchFamily="2" charset="-122"/>
                <a:cs typeface="Times New Roman" panose="02020603050405020304" pitchFamily="18" charset="0"/>
              </a:rPr>
              <a:t>的物体沿光滑斜面匀速拉到高处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斜面长</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=1 m,</a:t>
            </a:r>
            <a:r>
              <a:rPr lang="zh-CN" altLang="zh-CN">
                <a:solidFill>
                  <a:srgbClr val="000000"/>
                </a:solidFill>
                <a:ea typeface="宋体" panose="02010600030101010101" pitchFamily="2" charset="-122"/>
                <a:cs typeface="Times New Roman" panose="02020603050405020304" pitchFamily="18" charset="0"/>
              </a:rPr>
              <a:t>高</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25 m,</a:t>
            </a:r>
            <a:r>
              <a:rPr lang="zh-CN" altLang="zh-CN">
                <a:solidFill>
                  <a:srgbClr val="000000"/>
                </a:solidFill>
                <a:ea typeface="宋体" panose="02010600030101010101" pitchFamily="2" charset="-122"/>
                <a:cs typeface="Times New Roman" panose="02020603050405020304" pitchFamily="18" charset="0"/>
              </a:rPr>
              <a:t>在此过程中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细绳的拉力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若斜面粗糙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匀速拉动同一物体时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斜面的机械效率为</a:t>
            </a:r>
            <a:r>
              <a:rPr lang="en-US" altLang="zh-CN">
                <a:solidFill>
                  <a:srgbClr val="000000"/>
                </a:solidFill>
                <a:ea typeface="宋体" panose="02010600030101010101" pitchFamily="2" charset="-122"/>
                <a:cs typeface="Times New Roman" panose="02020603050405020304" pitchFamily="18" charset="0"/>
              </a:rPr>
              <a:t>75%,</a:t>
            </a:r>
            <a:r>
              <a:rPr lang="zh-CN" altLang="zh-CN">
                <a:solidFill>
                  <a:srgbClr val="000000"/>
                </a:solidFill>
                <a:ea typeface="宋体" panose="02010600030101010101" pitchFamily="2" charset="-122"/>
                <a:cs typeface="Times New Roman" panose="02020603050405020304" pitchFamily="18" charset="0"/>
              </a:rPr>
              <a:t>则细绳的拉力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19.jpeg"/>
          <p:cNvPicPr>
            <a:picLocks noChangeAspect="1"/>
          </p:cNvPicPr>
          <p:nvPr/>
        </p:nvPicPr>
        <p:blipFill>
          <a:blip r:embed="rId2"/>
          <a:stretch>
            <a:fillRect/>
          </a:stretch>
        </p:blipFill>
        <p:spPr>
          <a:xfrm>
            <a:off x="3474040" y="3469595"/>
            <a:ext cx="4583520" cy="1909799"/>
          </a:xfrm>
          <a:prstGeom prst="rect">
            <a:avLst/>
          </a:prstGeom>
        </p:spPr>
      </p:pic>
      <p:sp>
        <p:nvSpPr>
          <p:cNvPr id="4" name="矩形 3"/>
          <p:cNvSpPr/>
          <p:nvPr/>
        </p:nvSpPr>
        <p:spPr>
          <a:xfrm>
            <a:off x="3154722" y="2089446"/>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5" name="矩形 4"/>
          <p:cNvSpPr/>
          <p:nvPr/>
        </p:nvSpPr>
        <p:spPr>
          <a:xfrm>
            <a:off x="8899579" y="2664389"/>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Tree>
    <p:extLst>
      <p:ext uri="{BB962C8B-B14F-4D97-AF65-F5344CB8AC3E}">
        <p14:creationId xmlns:p14="http://schemas.microsoft.com/office/powerpoint/2010/main" val="1926937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175"/>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无锡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模拟打桩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a:t>
            </a:r>
            <a:r>
              <a:rPr lang="zh-CN" altLang="zh-CN" smtClean="0">
                <a:solidFill>
                  <a:srgbClr val="000000"/>
                </a:solidFill>
                <a:ea typeface="宋体" panose="02010600030101010101" pitchFamily="2" charset="-122"/>
                <a:cs typeface="Times New Roman" panose="02020603050405020304" pitchFamily="18" charset="0"/>
              </a:rPr>
              <a:t>探究</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物体</a:t>
            </a:r>
            <a:r>
              <a:rPr lang="zh-CN" altLang="zh-CN">
                <a:solidFill>
                  <a:srgbClr val="000000"/>
                </a:solidFill>
                <a:ea typeface="宋体" panose="02010600030101010101" pitchFamily="2" charset="-122"/>
                <a:cs typeface="Times New Roman" panose="02020603050405020304" pitchFamily="18" charset="0"/>
              </a:rPr>
              <a:t>重力势能的大小与哪些因素</a:t>
            </a:r>
            <a:r>
              <a:rPr lang="zh-CN" altLang="zh-CN" smtClean="0">
                <a:solidFill>
                  <a:srgbClr val="000000"/>
                </a:solidFill>
                <a:ea typeface="宋体" panose="02010600030101010101" pitchFamily="2" charset="-122"/>
                <a:cs typeface="Times New Roman" panose="02020603050405020304" pitchFamily="18" charset="0"/>
              </a:rPr>
              <a:t>有</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物体的质量</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让</a:t>
            </a:r>
            <a:r>
              <a:rPr lang="zh-CN" altLang="zh-CN">
                <a:solidFill>
                  <a:srgbClr val="000000"/>
                </a:solidFill>
                <a:ea typeface="宋体" panose="02010600030101010101" pitchFamily="2" charset="-122"/>
                <a:cs typeface="Times New Roman" panose="02020603050405020304" pitchFamily="18" charset="0"/>
              </a:rPr>
              <a:t>物体从木桩正上方的某一</a:t>
            </a:r>
            <a:r>
              <a:rPr lang="zh-CN" altLang="zh-CN" smtClean="0">
                <a:solidFill>
                  <a:srgbClr val="000000"/>
                </a:solidFill>
                <a:ea typeface="宋体" panose="02010600030101010101" pitchFamily="2" charset="-122"/>
                <a:cs typeface="Times New Roman" panose="02020603050405020304" pitchFamily="18" charset="0"/>
              </a:rPr>
              <a:t>高度</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处</a:t>
            </a:r>
            <a:r>
              <a:rPr lang="zh-CN" altLang="zh-CN">
                <a:solidFill>
                  <a:srgbClr val="000000"/>
                </a:solidFill>
                <a:ea typeface="宋体" panose="02010600030101010101" pitchFamily="2" charset="-122"/>
                <a:cs typeface="Times New Roman" panose="02020603050405020304" pitchFamily="18" charset="0"/>
              </a:rPr>
              <a:t>自由下落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将木桩打入沙中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三</a:t>
            </a:r>
            <a:r>
              <a:rPr lang="zh-CN" altLang="zh-CN" smtClean="0">
                <a:solidFill>
                  <a:srgbClr val="000000"/>
                </a:solidFill>
                <a:ea typeface="宋体" panose="02010600030101010101" pitchFamily="2" charset="-122"/>
                <a:cs typeface="Times New Roman" panose="02020603050405020304" pitchFamily="18" charset="0"/>
              </a:rPr>
              <a:t>次</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实验</a:t>
            </a:r>
            <a:r>
              <a:rPr lang="zh-CN" altLang="zh-CN">
                <a:solidFill>
                  <a:srgbClr val="000000"/>
                </a:solidFill>
                <a:ea typeface="宋体" panose="02010600030101010101" pitchFamily="2" charset="-122"/>
                <a:cs typeface="Times New Roman" panose="02020603050405020304" pitchFamily="18" charset="0"/>
              </a:rPr>
              <a:t>木桩进入沙中的深度如图所示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木桩进入沙中的深度越深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则物体对木桩做的功越</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物体重力势能的大小与物体的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比较</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可知物体重力势能的大小与物体的质量有关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0.jpeg"/>
          <p:cNvPicPr/>
          <p:nvPr/>
        </p:nvPicPr>
        <p:blipFill>
          <a:blip r:embed="rId2"/>
          <a:stretch>
            <a:fillRect/>
          </a:stretch>
        </p:blipFill>
        <p:spPr>
          <a:xfrm>
            <a:off x="6890317" y="595175"/>
            <a:ext cx="3906021" cy="2956059"/>
          </a:xfrm>
          <a:prstGeom prst="rect">
            <a:avLst/>
          </a:prstGeom>
        </p:spPr>
      </p:pic>
      <p:sp>
        <p:nvSpPr>
          <p:cNvPr id="4" name="矩形 3"/>
          <p:cNvSpPr/>
          <p:nvPr/>
        </p:nvSpPr>
        <p:spPr>
          <a:xfrm>
            <a:off x="5885389" y="414351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多</a:t>
            </a:r>
            <a:endParaRPr lang="zh-CN" altLang="en-US"/>
          </a:p>
        </p:txBody>
      </p:sp>
      <p:sp>
        <p:nvSpPr>
          <p:cNvPr id="5" name="矩形 4"/>
          <p:cNvSpPr/>
          <p:nvPr/>
        </p:nvSpPr>
        <p:spPr>
          <a:xfrm>
            <a:off x="5558167" y="472388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高度</a:t>
            </a:r>
            <a:endParaRPr lang="zh-CN" altLang="en-US"/>
          </a:p>
        </p:txBody>
      </p:sp>
      <p:sp>
        <p:nvSpPr>
          <p:cNvPr id="6" name="矩形 5"/>
          <p:cNvSpPr/>
          <p:nvPr/>
        </p:nvSpPr>
        <p:spPr>
          <a:xfrm>
            <a:off x="1021525" y="5319608"/>
            <a:ext cx="984565" cy="584775"/>
          </a:xfrm>
          <a:prstGeom prst="rect">
            <a:avLst/>
          </a:prstGeom>
        </p:spPr>
        <p:txBody>
          <a:bodyPr wrap="none">
            <a:spAutoFit/>
          </a:bodyPr>
          <a:lstStyle/>
          <a:p>
            <a:r>
              <a:rPr lang="en-US" altLang="zh-CN">
                <a:ea typeface="宋体" panose="02010600030101010101" pitchFamily="2" charset="-122"/>
              </a:rPr>
              <a:t>a</a:t>
            </a:r>
            <a:r>
              <a:rPr lang="zh-CN" altLang="zh-CN">
                <a:ea typeface="宋体" panose="02010600030101010101" pitchFamily="2" charset="-122"/>
                <a:cs typeface="Times New Roman" panose="02020603050405020304" pitchFamily="18" charset="0"/>
              </a:rPr>
              <a:t>、</a:t>
            </a:r>
            <a:r>
              <a:rPr lang="en-US" altLang="zh-CN">
                <a:ea typeface="宋体" panose="02010600030101010101" pitchFamily="2" charset="-122"/>
              </a:rPr>
              <a:t>c</a:t>
            </a:r>
            <a:endParaRPr lang="zh-CN" altLang="en-US"/>
          </a:p>
        </p:txBody>
      </p:sp>
    </p:spTree>
    <p:extLst>
      <p:ext uri="{BB962C8B-B14F-4D97-AF65-F5344CB8AC3E}">
        <p14:creationId xmlns:p14="http://schemas.microsoft.com/office/powerpoint/2010/main" val="155046916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754466" y="1212632"/>
            <a:ext cx="10022668" cy="4999542"/>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76906"/>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达州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工人师傅用</a:t>
            </a:r>
            <a:r>
              <a:rPr lang="en-US" altLang="zh-CN">
                <a:solidFill>
                  <a:srgbClr val="000000"/>
                </a:solidFill>
                <a:ea typeface="宋体" panose="02010600030101010101" pitchFamily="2" charset="-122"/>
                <a:cs typeface="Times New Roman" panose="02020603050405020304" pitchFamily="18" charset="0"/>
              </a:rPr>
              <a:t>150 </a:t>
            </a:r>
            <a:r>
              <a:rPr lang="en-US" altLang="zh-CN" smtClean="0">
                <a:solidFill>
                  <a:srgbClr val="000000"/>
                </a:solidFill>
                <a:ea typeface="宋体" panose="02010600030101010101" pitchFamily="2" charset="-122"/>
                <a:cs typeface="Times New Roman" panose="02020603050405020304" pitchFamily="18" charset="0"/>
              </a:rPr>
              <a:t>N</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1 min</a:t>
            </a:r>
            <a:r>
              <a:rPr lang="zh-CN" altLang="zh-CN">
                <a:solidFill>
                  <a:srgbClr val="000000"/>
                </a:solidFill>
                <a:ea typeface="宋体" panose="02010600030101010101" pitchFamily="2" charset="-122"/>
                <a:cs typeface="Times New Roman" panose="02020603050405020304" pitchFamily="18" charset="0"/>
              </a:rPr>
              <a:t>内沿水平地面匀速</a:t>
            </a:r>
            <a:r>
              <a:rPr lang="zh-CN" altLang="zh-CN" smtClean="0">
                <a:solidFill>
                  <a:srgbClr val="000000"/>
                </a:solidFill>
                <a:ea typeface="宋体" panose="02010600030101010101" pitchFamily="2" charset="-122"/>
                <a:cs typeface="Times New Roman" panose="02020603050405020304" pitchFamily="18" charset="0"/>
              </a:rPr>
              <a:t>移</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动</a:t>
            </a:r>
            <a:r>
              <a:rPr lang="zh-CN" altLang="zh-CN">
                <a:solidFill>
                  <a:srgbClr val="000000"/>
                </a:solidFill>
                <a:ea typeface="宋体" panose="02010600030101010101" pitchFamily="2" charset="-122"/>
                <a:cs typeface="Times New Roman" panose="02020603050405020304" pitchFamily="18" charset="0"/>
              </a:rPr>
              <a:t>了</a:t>
            </a:r>
            <a:r>
              <a:rPr lang="en-US" altLang="zh-CN">
                <a:solidFill>
                  <a:srgbClr val="000000"/>
                </a:solidFill>
                <a:ea typeface="宋体" panose="02010600030101010101" pitchFamily="2" charset="-122"/>
                <a:cs typeface="Times New Roman" panose="02020603050405020304" pitchFamily="18" charset="0"/>
              </a:rPr>
              <a:t>12 m,</a:t>
            </a:r>
            <a:r>
              <a:rPr lang="zh-CN" altLang="zh-CN">
                <a:solidFill>
                  <a:srgbClr val="000000"/>
                </a:solidFill>
                <a:ea typeface="宋体" panose="02010600030101010101" pitchFamily="2" charset="-122"/>
                <a:cs typeface="Times New Roman" panose="02020603050405020304" pitchFamily="18" charset="0"/>
              </a:rPr>
              <a:t>此时物体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受到水平向左的</a:t>
            </a:r>
            <a:r>
              <a:rPr lang="zh-CN" altLang="zh-CN" smtClean="0">
                <a:solidFill>
                  <a:srgbClr val="000000"/>
                </a:solidFill>
                <a:ea typeface="宋体" panose="02010600030101010101" pitchFamily="2" charset="-122"/>
                <a:cs typeface="Times New Roman" panose="02020603050405020304" pitchFamily="18" charset="0"/>
              </a:rPr>
              <a:t>拉力</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240 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在此过程中物体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移动的速度</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m/s,</a:t>
            </a:r>
            <a:r>
              <a:rPr lang="zh-CN" altLang="zh-CN">
                <a:solidFill>
                  <a:srgbClr val="000000"/>
                </a:solidFill>
                <a:ea typeface="宋体" panose="02010600030101010101" pitchFamily="2" charset="-122"/>
                <a:cs typeface="Times New Roman" panose="02020603050405020304" pitchFamily="18" charset="0"/>
              </a:rPr>
              <a:t>工人师傅拉绳子的力</a:t>
            </a:r>
            <a:r>
              <a:rPr lang="zh-CN" altLang="zh-CN" smtClean="0">
                <a:solidFill>
                  <a:srgbClr val="000000"/>
                </a:solidFill>
                <a:ea typeface="宋体" panose="02010600030101010101" pitchFamily="2" charset="-122"/>
                <a:cs typeface="Times New Roman" panose="02020603050405020304" pitchFamily="18" charset="0"/>
              </a:rPr>
              <a:t>做</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功</a:t>
            </a:r>
            <a:r>
              <a:rPr lang="zh-CN" altLang="zh-CN">
                <a:solidFill>
                  <a:srgbClr val="000000"/>
                </a:solidFill>
                <a:ea typeface="宋体" panose="02010600030101010101" pitchFamily="2" charset="-122"/>
                <a:cs typeface="Times New Roman" panose="02020603050405020304" pitchFamily="18" charset="0"/>
              </a:rPr>
              <a:t>的功率是</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W,</a:t>
            </a:r>
            <a:r>
              <a:rPr lang="zh-CN" altLang="zh-CN">
                <a:solidFill>
                  <a:srgbClr val="000000"/>
                </a:solidFill>
                <a:ea typeface="宋体" panose="02010600030101010101" pitchFamily="2" charset="-122"/>
                <a:cs typeface="Times New Roman" panose="02020603050405020304" pitchFamily="18" charset="0"/>
              </a:rPr>
              <a:t>该装置的</a:t>
            </a:r>
            <a:r>
              <a:rPr lang="zh-CN" altLang="zh-CN" smtClean="0">
                <a:solidFill>
                  <a:srgbClr val="000000"/>
                </a:solidFill>
                <a:ea typeface="宋体" panose="02010600030101010101" pitchFamily="2" charset="-122"/>
                <a:cs typeface="Times New Roman" panose="02020603050405020304" pitchFamily="18" charset="0"/>
              </a:rPr>
              <a:t>机械</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效率</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当物体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的速度增大到</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m/s</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受到的摩擦力是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1.jpeg"/>
          <p:cNvPicPr/>
          <p:nvPr/>
        </p:nvPicPr>
        <p:blipFill>
          <a:blip r:embed="rId2"/>
          <a:stretch>
            <a:fillRect/>
          </a:stretch>
        </p:blipFill>
        <p:spPr>
          <a:xfrm>
            <a:off x="7993285" y="1127114"/>
            <a:ext cx="3096344" cy="3096344"/>
          </a:xfrm>
          <a:prstGeom prst="rect">
            <a:avLst/>
          </a:prstGeom>
        </p:spPr>
      </p:pic>
      <p:sp>
        <p:nvSpPr>
          <p:cNvPr id="4" name="矩形 3"/>
          <p:cNvSpPr/>
          <p:nvPr/>
        </p:nvSpPr>
        <p:spPr>
          <a:xfrm>
            <a:off x="1123029" y="3167132"/>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5" name="矩形 4"/>
          <p:cNvSpPr/>
          <p:nvPr/>
        </p:nvSpPr>
        <p:spPr>
          <a:xfrm>
            <a:off x="3179274" y="3761739"/>
            <a:ext cx="595035" cy="584775"/>
          </a:xfrm>
          <a:prstGeom prst="rect">
            <a:avLst/>
          </a:prstGeom>
        </p:spPr>
        <p:txBody>
          <a:bodyPr wrap="none">
            <a:spAutoFit/>
          </a:bodyPr>
          <a:lstStyle/>
          <a:p>
            <a:r>
              <a:rPr lang="en-US" altLang="zh-CN">
                <a:ea typeface="宋体" panose="02010600030101010101" pitchFamily="2" charset="-122"/>
              </a:rPr>
              <a:t>60</a:t>
            </a:r>
            <a:endParaRPr lang="zh-CN" altLang="en-US"/>
          </a:p>
        </p:txBody>
      </p:sp>
      <p:sp>
        <p:nvSpPr>
          <p:cNvPr id="6" name="矩形 5"/>
          <p:cNvSpPr/>
          <p:nvPr/>
        </p:nvSpPr>
        <p:spPr>
          <a:xfrm>
            <a:off x="2399452" y="4346514"/>
            <a:ext cx="1005403" cy="584775"/>
          </a:xfrm>
          <a:prstGeom prst="rect">
            <a:avLst/>
          </a:prstGeom>
        </p:spPr>
        <p:txBody>
          <a:bodyPr wrap="none">
            <a:spAutoFit/>
          </a:bodyPr>
          <a:lstStyle/>
          <a:p>
            <a:r>
              <a:rPr lang="en-US" altLang="zh-CN">
                <a:ea typeface="宋体" panose="02010600030101010101" pitchFamily="2" charset="-122"/>
              </a:rPr>
              <a:t>80%</a:t>
            </a:r>
            <a:endParaRPr lang="zh-CN" altLang="en-US"/>
          </a:p>
        </p:txBody>
      </p:sp>
      <p:sp>
        <p:nvSpPr>
          <p:cNvPr id="7" name="矩形 6"/>
          <p:cNvSpPr/>
          <p:nvPr/>
        </p:nvSpPr>
        <p:spPr>
          <a:xfrm>
            <a:off x="4032845" y="4921457"/>
            <a:ext cx="800219" cy="584775"/>
          </a:xfrm>
          <a:prstGeom prst="rect">
            <a:avLst/>
          </a:prstGeom>
        </p:spPr>
        <p:txBody>
          <a:bodyPr wrap="none">
            <a:spAutoFit/>
          </a:bodyPr>
          <a:lstStyle/>
          <a:p>
            <a:r>
              <a:rPr lang="en-US" altLang="zh-CN">
                <a:ea typeface="宋体" panose="02010600030101010101" pitchFamily="2" charset="-122"/>
              </a:rPr>
              <a:t>240</a:t>
            </a:r>
            <a:endParaRPr lang="zh-CN" altLang="en-US"/>
          </a:p>
        </p:txBody>
      </p:sp>
    </p:spTree>
    <p:extLst>
      <p:ext uri="{BB962C8B-B14F-4D97-AF65-F5344CB8AC3E}">
        <p14:creationId xmlns:p14="http://schemas.microsoft.com/office/powerpoint/2010/main" val="248394622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58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毕节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水平地面上的一个物体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受到方向不变的水平推力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的作用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的大小与时间</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的关系及物体的速度</a:t>
            </a:r>
            <a:r>
              <a:rPr lang="en-US" altLang="zh-CN" i="1">
                <a:solidFill>
                  <a:srgbClr val="000000"/>
                </a:solidFill>
                <a:ea typeface="宋体" panose="02010600030101010101" pitchFamily="2" charset="-122"/>
                <a:cs typeface="Times New Roman" panose="02020603050405020304" pitchFamily="18" charset="0"/>
              </a:rPr>
              <a:t>V</a:t>
            </a:r>
            <a:r>
              <a:rPr lang="zh-CN" altLang="zh-CN">
                <a:solidFill>
                  <a:srgbClr val="000000"/>
                </a:solidFill>
                <a:ea typeface="宋体" panose="02010600030101010101" pitchFamily="2" charset="-122"/>
                <a:cs typeface="Times New Roman" panose="02020603050405020304" pitchFamily="18" charset="0"/>
              </a:rPr>
              <a:t>与时间</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的关系如图乙所示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s</a:t>
            </a:r>
            <a:r>
              <a:rPr lang="zh-CN" altLang="zh-CN">
                <a:solidFill>
                  <a:srgbClr val="000000"/>
                </a:solidFill>
                <a:ea typeface="宋体" panose="02010600030101010101" pitchFamily="2" charset="-122"/>
                <a:cs typeface="Times New Roman" panose="02020603050405020304" pitchFamily="18" charset="0"/>
              </a:rPr>
              <a:t>推力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大小为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 s</a:t>
            </a:r>
            <a:r>
              <a:rPr lang="zh-CN" altLang="zh-CN">
                <a:solidFill>
                  <a:srgbClr val="000000"/>
                </a:solidFill>
                <a:ea typeface="宋体" panose="02010600030101010101" pitchFamily="2" charset="-122"/>
                <a:cs typeface="Times New Roman" panose="02020603050405020304" pitchFamily="18" charset="0"/>
              </a:rPr>
              <a:t>物体所受摩擦力大小为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9 s</a:t>
            </a:r>
            <a:r>
              <a:rPr lang="zh-CN" altLang="zh-CN">
                <a:solidFill>
                  <a:srgbClr val="000000"/>
                </a:solidFill>
                <a:ea typeface="宋体" panose="02010600030101010101" pitchFamily="2" charset="-122"/>
                <a:cs typeface="Times New Roman" panose="02020603050405020304" pitchFamily="18" charset="0"/>
              </a:rPr>
              <a:t>内推力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对物体所做的功为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J</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2.jpeg"/>
          <p:cNvPicPr>
            <a:picLocks noChangeAspect="1"/>
          </p:cNvPicPr>
          <p:nvPr/>
        </p:nvPicPr>
        <p:blipFill>
          <a:blip r:embed="rId2"/>
          <a:stretch>
            <a:fillRect/>
          </a:stretch>
        </p:blipFill>
        <p:spPr>
          <a:xfrm>
            <a:off x="997688" y="3527948"/>
            <a:ext cx="9536225" cy="2767716"/>
          </a:xfrm>
          <a:prstGeom prst="rect">
            <a:avLst/>
          </a:prstGeom>
        </p:spPr>
      </p:pic>
      <p:sp>
        <p:nvSpPr>
          <p:cNvPr id="4" name="矩形 3"/>
          <p:cNvSpPr/>
          <p:nvPr/>
        </p:nvSpPr>
        <p:spPr>
          <a:xfrm>
            <a:off x="1224533" y="2323647"/>
            <a:ext cx="389850" cy="584775"/>
          </a:xfrm>
          <a:prstGeom prst="rect">
            <a:avLst/>
          </a:prstGeom>
        </p:spPr>
        <p:txBody>
          <a:bodyPr wrap="none">
            <a:spAutoFit/>
          </a:bodyPr>
          <a:lstStyle/>
          <a:p>
            <a:r>
              <a:rPr lang="en-US" altLang="zh-CN">
                <a:ea typeface="宋体" panose="02010600030101010101" pitchFamily="2" charset="-122"/>
              </a:rPr>
              <a:t>2</a:t>
            </a:r>
            <a:endParaRPr lang="zh-CN" altLang="en-US"/>
          </a:p>
        </p:txBody>
      </p:sp>
      <p:sp>
        <p:nvSpPr>
          <p:cNvPr id="5" name="矩形 4"/>
          <p:cNvSpPr/>
          <p:nvPr/>
        </p:nvSpPr>
        <p:spPr>
          <a:xfrm>
            <a:off x="8661021" y="2323646"/>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6" name="矩形 5"/>
          <p:cNvSpPr/>
          <p:nvPr/>
        </p:nvSpPr>
        <p:spPr>
          <a:xfrm>
            <a:off x="6183946" y="2904276"/>
            <a:ext cx="595035" cy="584775"/>
          </a:xfrm>
          <a:prstGeom prst="rect">
            <a:avLst/>
          </a:prstGeom>
        </p:spPr>
        <p:txBody>
          <a:bodyPr wrap="none">
            <a:spAutoFit/>
          </a:bodyPr>
          <a:lstStyle/>
          <a:p>
            <a:r>
              <a:rPr lang="en-US" altLang="zh-CN">
                <a:ea typeface="宋体" panose="02010600030101010101" pitchFamily="2" charset="-122"/>
              </a:rPr>
              <a:t>24</a:t>
            </a:r>
            <a:endParaRPr lang="zh-CN" altLang="en-US"/>
          </a:p>
        </p:txBody>
      </p:sp>
    </p:spTree>
    <p:extLst>
      <p:ext uri="{BB962C8B-B14F-4D97-AF65-F5344CB8AC3E}">
        <p14:creationId xmlns:p14="http://schemas.microsoft.com/office/powerpoint/2010/main" val="183789356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49303"/>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如图是投铅球时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铅球在空中运动的示意图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画出铅球在空中运动过程中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动能</a:t>
            </a:r>
            <a:r>
              <a:rPr lang="en-US" altLang="zh-CN" i="1" err="1">
                <a:solidFill>
                  <a:srgbClr val="000000"/>
                </a:solidFill>
                <a:ea typeface="宋体" panose="02010600030101010101" pitchFamily="2" charset="-122"/>
                <a:cs typeface="Times New Roman" panose="02020603050405020304" pitchFamily="18" charset="0"/>
              </a:rPr>
              <a:t>E</a:t>
            </a:r>
            <a:r>
              <a:rPr lang="en-US" altLang="zh-CN" baseline="-25000" err="1">
                <a:solidFill>
                  <a:srgbClr val="000000"/>
                </a:solidFill>
                <a:ea typeface="宋体" panose="02010600030101010101" pitchFamily="2" charset="-122"/>
                <a:cs typeface="Times New Roman" panose="02020603050405020304" pitchFamily="18" charset="0"/>
              </a:rPr>
              <a:t>k</a:t>
            </a:r>
            <a:r>
              <a:rPr lang="zh-CN" altLang="zh-CN">
                <a:solidFill>
                  <a:srgbClr val="000000"/>
                </a:solidFill>
                <a:ea typeface="宋体" panose="02010600030101010101" pitchFamily="2" charset="-122"/>
                <a:cs typeface="Times New Roman" panose="02020603050405020304" pitchFamily="18" charset="0"/>
              </a:rPr>
              <a:t>与时间</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的大致关系图象</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4.jpeg"/>
          <p:cNvPicPr/>
          <p:nvPr/>
        </p:nvPicPr>
        <p:blipFill>
          <a:blip r:embed="rId2"/>
          <a:stretch>
            <a:fillRect/>
          </a:stretch>
        </p:blipFill>
        <p:spPr>
          <a:xfrm>
            <a:off x="288429" y="3423674"/>
            <a:ext cx="6894405" cy="1944216"/>
          </a:xfrm>
          <a:prstGeom prst="rect">
            <a:avLst/>
          </a:prstGeom>
        </p:spPr>
      </p:pic>
      <p:pic>
        <p:nvPicPr>
          <p:cNvPr id="4" name="image54.jpeg"/>
          <p:cNvPicPr/>
          <p:nvPr/>
        </p:nvPicPr>
        <p:blipFill>
          <a:blip r:embed="rId3"/>
          <a:stretch>
            <a:fillRect/>
          </a:stretch>
        </p:blipFill>
        <p:spPr>
          <a:xfrm>
            <a:off x="8137301" y="3230376"/>
            <a:ext cx="2592288" cy="2281287"/>
          </a:xfrm>
          <a:prstGeom prst="rect">
            <a:avLst/>
          </a:prstGeom>
        </p:spPr>
      </p:pic>
      <p:sp>
        <p:nvSpPr>
          <p:cNvPr id="5" name="矩形 4"/>
          <p:cNvSpPr/>
          <p:nvPr/>
        </p:nvSpPr>
        <p:spPr>
          <a:xfrm>
            <a:off x="7273205" y="2612800"/>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09100133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3369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安顺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小军同学为了探究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使用动滑轮的省力情况及滑轮组的机械效率</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使用了如图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所示的实验装置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小军用轻质弹簧测力计测得动滑轮的重力为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0 N,</a:t>
            </a:r>
            <a:r>
              <a:rPr lang="zh-CN" altLang="zh-CN">
                <a:solidFill>
                  <a:srgbClr val="000000"/>
                </a:solidFill>
                <a:ea typeface="宋体" panose="02010600030101010101" pitchFamily="2" charset="-122"/>
                <a:cs typeface="Times New Roman" panose="02020603050405020304" pitchFamily="18" charset="0"/>
              </a:rPr>
              <a:t>每个钩码的重力为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N,</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小军多次改变动滑轮所挂钩码的数量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分别记下了每次所挂钩码的重力及对应的轻质弹簧测力计示数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见下表</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1160964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725.jpeg"/>
          <p:cNvPicPr>
            <a:picLocks noChangeAspect="1"/>
          </p:cNvPicPr>
          <p:nvPr/>
        </p:nvPicPr>
        <p:blipFill>
          <a:blip r:embed="rId2"/>
          <a:stretch>
            <a:fillRect/>
          </a:stretch>
        </p:blipFill>
        <p:spPr>
          <a:xfrm>
            <a:off x="361950" y="1462500"/>
            <a:ext cx="10807700" cy="3433771"/>
          </a:xfrm>
          <a:prstGeom prst="rect">
            <a:avLst/>
          </a:prstGeom>
        </p:spPr>
      </p:pic>
    </p:spTree>
    <p:extLst>
      <p:ext uri="{BB962C8B-B14F-4D97-AF65-F5344CB8AC3E}">
        <p14:creationId xmlns:p14="http://schemas.microsoft.com/office/powerpoint/2010/main" val="127085822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065435531"/>
              </p:ext>
            </p:extLst>
          </p:nvPr>
        </p:nvGraphicFramePr>
        <p:xfrm>
          <a:off x="361950" y="594900"/>
          <a:ext cx="10807700" cy="5816723"/>
        </p:xfrm>
        <a:graphic>
          <a:graphicData uri="http://schemas.openxmlformats.org/presentationml/2006/ole">
            <mc:AlternateContent>
              <mc:Choice xmlns:v="urn:schemas-microsoft-com:vml" Requires="v">
                <p:oleObj spid="_x0000_s1057" name="文档" r:id="rId2" imgW="3826154" imgH="2059243" progId="Word.Document.12">
                  <p:embed/>
                </p:oleObj>
              </mc:Choice>
              <mc:Fallback>
                <p:oleObj name="文档" r:id="rId2" imgW="3826154" imgH="2059243" progId="Word.Document.12">
                  <p:embed/>
                  <p:pic>
                    <p:nvPicPr>
                      <p:cNvPr id="0" name="OLE substitute image"/>
                      <p:cNvPicPr/>
                      <p:nvPr/>
                    </p:nvPicPr>
                    <p:blipFill>
                      <a:blip r:embed="rId3"/>
                      <a:stretch>
                        <a:fillRect/>
                      </a:stretch>
                    </p:blipFill>
                    <p:spPr>
                      <a:xfrm>
                        <a:off x="361950" y="594900"/>
                        <a:ext cx="10807700" cy="5816723"/>
                      </a:xfrm>
                      <a:prstGeom prst="rect">
                        <a:avLst/>
                      </a:prstGeom>
                    </p:spPr>
                  </p:pic>
                </p:oleObj>
              </mc:Fallback>
            </mc:AlternateContent>
          </a:graphicData>
        </a:graphic>
      </p:graphicFrame>
    </p:spTree>
    <p:extLst>
      <p:ext uri="{BB962C8B-B14F-4D97-AF65-F5344CB8AC3E}">
        <p14:creationId xmlns:p14="http://schemas.microsoft.com/office/powerpoint/2010/main" val="94682189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2533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分析实验数据可以得到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在动滑轮的重力大于或等于物体的重力的条件下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使用该滑轮组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不省力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在忽略摩擦、绳重及实验误差的条件下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与被提升钩码重力</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以及动滑轮重力</a:t>
            </a:r>
            <a:r>
              <a:rPr lang="en-US" altLang="zh-CN" i="1">
                <a:solidFill>
                  <a:srgbClr val="000000"/>
                </a:solidFill>
                <a:ea typeface="宋体" panose="02010600030101010101" pitchFamily="2" charset="-122"/>
                <a:cs typeface="Times New Roman" panose="02020603050405020304" pitchFamily="18" charset="0"/>
              </a:rPr>
              <a:t>G</a:t>
            </a:r>
            <a:r>
              <a:rPr lang="en-US" altLang="zh-CN" baseline="-25000">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的关系为</a:t>
            </a:r>
            <a:r>
              <a:rPr lang="en-US" altLang="zh-CN" i="1">
                <a:solidFill>
                  <a:srgbClr val="000000"/>
                </a:solidFill>
                <a:ea typeface="宋体" panose="02010600030101010101" pitchFamily="2" charset="-122"/>
                <a:cs typeface="Times New Roman" panose="02020603050405020304" pitchFamily="18" charset="0"/>
              </a:rPr>
              <a:t>F</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65093" y="195377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不省力</a:t>
            </a: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1717279299"/>
              </p:ext>
            </p:extLst>
          </p:nvPr>
        </p:nvGraphicFramePr>
        <p:xfrm>
          <a:off x="1368549" y="4186023"/>
          <a:ext cx="1233487" cy="649287"/>
        </p:xfrm>
        <a:graphic>
          <a:graphicData uri="http://schemas.openxmlformats.org/presentationml/2006/ole">
            <mc:AlternateContent>
              <mc:Choice xmlns:v="urn:schemas-microsoft-com:vml" Requires="v">
                <p:oleObj spid="_x0000_s1058" name="文档" r:id="rId2" imgW="447022" imgH="230793" progId="Word.Document.12">
                  <p:embed/>
                </p:oleObj>
              </mc:Choice>
              <mc:Fallback>
                <p:oleObj name="文档" r:id="rId2" imgW="447022" imgH="230793" progId="Word.Document.12">
                  <p:embed/>
                  <p:pic>
                    <p:nvPicPr>
                      <p:cNvPr id="0" name="OLE substitute image"/>
                      <p:cNvPicPr/>
                      <p:nvPr/>
                    </p:nvPicPr>
                    <p:blipFill>
                      <a:blip r:embed="rId3"/>
                      <a:stretch>
                        <a:fillRect/>
                      </a:stretch>
                    </p:blipFill>
                    <p:spPr>
                      <a:xfrm>
                        <a:off x="1368549" y="4186023"/>
                        <a:ext cx="1233487" cy="649287"/>
                      </a:xfrm>
                      <a:prstGeom prst="rect">
                        <a:avLst/>
                      </a:prstGeom>
                    </p:spPr>
                  </p:pic>
                </p:oleObj>
              </mc:Fallback>
            </mc:AlternateContent>
          </a:graphicData>
        </a:graphic>
      </p:graphicFrame>
    </p:spTree>
    <p:extLst>
      <p:ext uri="{BB962C8B-B14F-4D97-AF65-F5344CB8AC3E}">
        <p14:creationId xmlns:p14="http://schemas.microsoft.com/office/powerpoint/2010/main" val="352098303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35199"/>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小军同学又研究了滑轮组水平拉动物体的情况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用另一组滑轮组将重为</a:t>
            </a:r>
            <a:r>
              <a:rPr lang="en-US" altLang="zh-CN">
                <a:solidFill>
                  <a:srgbClr val="000000"/>
                </a:solidFill>
                <a:ea typeface="宋体" panose="02010600030101010101" pitchFamily="2" charset="-122"/>
                <a:cs typeface="Times New Roman" panose="02020603050405020304" pitchFamily="18" charset="0"/>
              </a:rPr>
              <a:t>50 N</a:t>
            </a:r>
            <a:r>
              <a:rPr lang="zh-CN" altLang="zh-CN">
                <a:solidFill>
                  <a:srgbClr val="000000"/>
                </a:solidFill>
                <a:ea typeface="宋体" panose="02010600030101010101" pitchFamily="2" charset="-122"/>
                <a:cs typeface="Times New Roman" panose="02020603050405020304" pitchFamily="18" charset="0"/>
              </a:rPr>
              <a:t>的物块从位置</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匀速直线拉到位置</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中画出最省力的绕线方法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物块移动的距离为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cm;</a:t>
            </a:r>
            <a:r>
              <a:rPr lang="zh-CN" altLang="zh-CN">
                <a:solidFill>
                  <a:srgbClr val="000000"/>
                </a:solidFill>
                <a:ea typeface="宋体" panose="02010600030101010101" pitchFamily="2" charset="-122"/>
                <a:cs typeface="Times New Roman" panose="02020603050405020304" pitchFamily="18" charset="0"/>
              </a:rPr>
              <a:t>若此时绳自由端所用拉力为</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物块受到的摩擦力为</a:t>
            </a:r>
            <a:r>
              <a:rPr lang="en-US" altLang="zh-CN">
                <a:solidFill>
                  <a:srgbClr val="000000"/>
                </a:solidFill>
                <a:ea typeface="宋体" panose="02010600030101010101" pitchFamily="2" charset="-122"/>
                <a:cs typeface="Times New Roman" panose="02020603050405020304" pitchFamily="18" charset="0"/>
              </a:rPr>
              <a:t>18 N,</a:t>
            </a:r>
            <a:r>
              <a:rPr lang="zh-CN" altLang="zh-CN">
                <a:solidFill>
                  <a:srgbClr val="000000"/>
                </a:solidFill>
                <a:ea typeface="宋体" panose="02010600030101010101" pitchFamily="2" charset="-122"/>
                <a:cs typeface="Times New Roman" panose="02020603050405020304" pitchFamily="18" charset="0"/>
              </a:rPr>
              <a:t>该滑轮组的机械效率为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61950" y="432503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图略</a:t>
            </a:r>
            <a:endParaRPr lang="zh-CN" altLang="en-US"/>
          </a:p>
        </p:txBody>
      </p:sp>
      <p:sp>
        <p:nvSpPr>
          <p:cNvPr id="4" name="矩形 3"/>
          <p:cNvSpPr/>
          <p:nvPr/>
        </p:nvSpPr>
        <p:spPr>
          <a:xfrm>
            <a:off x="919153" y="3135399"/>
            <a:ext cx="902811" cy="584775"/>
          </a:xfrm>
          <a:prstGeom prst="rect">
            <a:avLst/>
          </a:prstGeom>
        </p:spPr>
        <p:txBody>
          <a:bodyPr wrap="none">
            <a:spAutoFit/>
          </a:bodyPr>
          <a:lstStyle/>
          <a:p>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10</a:t>
            </a:r>
            <a:endParaRPr lang="zh-CN" altLang="en-US"/>
          </a:p>
        </p:txBody>
      </p:sp>
      <p:sp>
        <p:nvSpPr>
          <p:cNvPr id="5" name="矩形 4"/>
          <p:cNvSpPr/>
          <p:nvPr/>
        </p:nvSpPr>
        <p:spPr>
          <a:xfrm>
            <a:off x="8065293" y="3710342"/>
            <a:ext cx="1005403" cy="584775"/>
          </a:xfrm>
          <a:prstGeom prst="rect">
            <a:avLst/>
          </a:prstGeom>
        </p:spPr>
        <p:txBody>
          <a:bodyPr wrap="none">
            <a:spAutoFit/>
          </a:bodyPr>
          <a:lstStyle/>
          <a:p>
            <a:r>
              <a:rPr lang="en-US" altLang="zh-CN">
                <a:ea typeface="宋体" panose="02010600030101010101" pitchFamily="2" charset="-122"/>
              </a:rPr>
              <a:t>60%</a:t>
            </a:r>
            <a:endParaRPr lang="zh-CN" altLang="en-US"/>
          </a:p>
        </p:txBody>
      </p:sp>
    </p:spTree>
    <p:extLst>
      <p:ext uri="{BB962C8B-B14F-4D97-AF65-F5344CB8AC3E}">
        <p14:creationId xmlns:p14="http://schemas.microsoft.com/office/powerpoint/2010/main" val="212050688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(2018·</a:t>
            </a:r>
            <a:r>
              <a:rPr lang="zh-CN" altLang="zh-CN">
                <a:solidFill>
                  <a:srgbClr val="000000"/>
                </a:solidFill>
                <a:ea typeface="楷体" panose="02010609060101010101" pitchFamily="49" charset="-122"/>
                <a:cs typeface="Times New Roman" panose="02020603050405020304" pitchFamily="18" charset="0"/>
              </a:rPr>
              <a:t>本溪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图甲是探究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影响动能大小因素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的实验装置</a:t>
            </a:r>
            <a:r>
              <a:rPr lang="en-US" altLang="zh-CN" i="1"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6.jpeg"/>
          <p:cNvPicPr>
            <a:picLocks noChangeAspect="1"/>
          </p:cNvPicPr>
          <p:nvPr/>
        </p:nvPicPr>
        <p:blipFill>
          <a:blip r:embed="rId2"/>
          <a:stretch>
            <a:fillRect/>
          </a:stretch>
        </p:blipFill>
        <p:spPr>
          <a:xfrm>
            <a:off x="853209" y="1201015"/>
            <a:ext cx="9825182" cy="2384488"/>
          </a:xfrm>
          <a:prstGeom prst="rect">
            <a:avLst/>
          </a:prstGeom>
        </p:spPr>
      </p:pic>
      <p:sp>
        <p:nvSpPr>
          <p:cNvPr id="4" name="矩形 3"/>
          <p:cNvSpPr>
            <a:spLocks noChangeAspect="1"/>
          </p:cNvSpPr>
          <p:nvPr/>
        </p:nvSpPr>
        <p:spPr>
          <a:xfrm>
            <a:off x="361950" y="370163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本实验中小球</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的动能大小通过木块</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在水平桌面上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来体现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若不用木块</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在桌面上铺一条毛巾</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不可以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用小球</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在毛巾表面滚动的距离来体现</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504453" y="4320455"/>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移动的距离</a:t>
            </a:r>
            <a:endParaRPr lang="zh-CN" altLang="en-US"/>
          </a:p>
        </p:txBody>
      </p:sp>
      <p:sp>
        <p:nvSpPr>
          <p:cNvPr id="6" name="矩形 5"/>
          <p:cNvSpPr/>
          <p:nvPr/>
        </p:nvSpPr>
        <p:spPr>
          <a:xfrm>
            <a:off x="936004" y="491506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可以</a:t>
            </a:r>
            <a:endParaRPr lang="zh-CN" altLang="en-US"/>
          </a:p>
        </p:txBody>
      </p:sp>
    </p:spTree>
    <p:extLst>
      <p:ext uri="{BB962C8B-B14F-4D97-AF65-F5344CB8AC3E}">
        <p14:creationId xmlns:p14="http://schemas.microsoft.com/office/powerpoint/2010/main" val="41989019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943943"/>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将小球</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放在同一斜面上</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高度处由静止释放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目的是使小球在撞击木块</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时速度不同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通过实验现象可以得出结论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质量相同的</a:t>
            </a:r>
            <a:r>
              <a:rPr lang="zh-CN" altLang="zh-CN" smtClean="0">
                <a:solidFill>
                  <a:srgbClr val="000000"/>
                </a:solidFill>
                <a:ea typeface="宋体" panose="02010600030101010101" pitchFamily="2" charset="-122"/>
                <a:cs typeface="Times New Roman" panose="02020603050405020304" pitchFamily="18" charset="0"/>
              </a:rPr>
              <a:t>物体</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动能</a:t>
            </a:r>
            <a:r>
              <a:rPr lang="zh-CN" altLang="zh-CN">
                <a:solidFill>
                  <a:srgbClr val="000000"/>
                </a:solidFill>
                <a:ea typeface="宋体" panose="02010600030101010101" pitchFamily="2" charset="-122"/>
                <a:cs typeface="Times New Roman" panose="02020603050405020304" pitchFamily="18" charset="0"/>
              </a:rPr>
              <a:t>越大</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65800" y="198965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不同</a:t>
            </a:r>
            <a:endParaRPr lang="zh-CN" altLang="en-US"/>
          </a:p>
        </p:txBody>
      </p:sp>
      <p:sp>
        <p:nvSpPr>
          <p:cNvPr id="4" name="矩形 3"/>
          <p:cNvSpPr/>
          <p:nvPr/>
        </p:nvSpPr>
        <p:spPr>
          <a:xfrm>
            <a:off x="8651189" y="3149536"/>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速度越大</a:t>
            </a:r>
            <a:endParaRPr lang="zh-CN" altLang="en-US"/>
          </a:p>
        </p:txBody>
      </p:sp>
    </p:spTree>
    <p:extLst>
      <p:ext uri="{BB962C8B-B14F-4D97-AF65-F5344CB8AC3E}">
        <p14:creationId xmlns:p14="http://schemas.microsoft.com/office/powerpoint/2010/main" val="88715508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874272" y="540806"/>
            <a:ext cx="9773530" cy="5780567"/>
          </a:xfrm>
          <a:prstGeom prst="rect">
            <a:avLst/>
          </a:prstGeom>
        </p:spPr>
      </p:pic>
    </p:spTree>
    <p:extLst>
      <p:ext uri="{BB962C8B-B14F-4D97-AF65-F5344CB8AC3E}">
        <p14:creationId xmlns:p14="http://schemas.microsoft.com/office/powerpoint/2010/main" val="3363500829"/>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767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善于动脑的小明设计了如图乙所示的方案</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用同一个钢球两次将同一弹簧压到不同程度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两次实验弹簧具有的弹性势能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放手后将小球弹出去撞击放在同一位置的木块时的速度也不同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从而验证了动能与速度的关系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接着让质量不同的两个钢球两次将同一弹簧压缩到相同程度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放手后将小球弹出去撞击放在同一位置的木块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验证动能与质量的关系</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68549" y="204975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不同</a:t>
            </a:r>
            <a:endParaRPr lang="zh-CN" altLang="en-US"/>
          </a:p>
        </p:txBody>
      </p:sp>
      <p:sp>
        <p:nvSpPr>
          <p:cNvPr id="4" name="矩形 3"/>
          <p:cNvSpPr/>
          <p:nvPr/>
        </p:nvSpPr>
        <p:spPr>
          <a:xfrm>
            <a:off x="2769381" y="4330039"/>
            <a:ext cx="1008609"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不能</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7520567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618303"/>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某同学在体育活动中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从铅球下落陷入沙坑的深度情况猜想到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物体的重力势能可能与物体的质量、下落高度和运动路径有关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于是设计了如图所示的实验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用大小、形状相同的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四个铅球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三球的质量为</a:t>
            </a:r>
            <a:r>
              <a:rPr lang="en-US" altLang="zh-CN" i="1" err="1">
                <a:solidFill>
                  <a:srgbClr val="000000"/>
                </a:solidFill>
                <a:ea typeface="宋体" panose="02010600030101010101" pitchFamily="2" charset="-122"/>
                <a:cs typeface="Times New Roman" panose="02020603050405020304" pitchFamily="18" charset="0"/>
              </a:rPr>
              <a:t>m</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球质量为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m</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让</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两球从距沙表明高</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静止下落</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球从距沙表面高</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静止下落</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球从距沙表面高</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h</a:t>
            </a:r>
            <a:r>
              <a:rPr lang="zh-CN" altLang="zh-CN">
                <a:solidFill>
                  <a:srgbClr val="000000"/>
                </a:solidFill>
                <a:ea typeface="宋体" panose="02010600030101010101" pitchFamily="2" charset="-122"/>
                <a:cs typeface="Times New Roman" panose="02020603050405020304" pitchFamily="18" charset="0"/>
              </a:rPr>
              <a:t>的光滑弯曲管道上端静止滑入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最后从管道下端竖直地落下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球在光滑管道中运动的能量损失不计</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实验测得</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两球陷入沙深度分别为</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两球陷入沙深度均为</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001663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727.jpeg"/>
          <p:cNvPicPr>
            <a:picLocks noChangeAspect="1"/>
          </p:cNvPicPr>
          <p:nvPr/>
        </p:nvPicPr>
        <p:blipFill>
          <a:blip r:embed="rId2"/>
          <a:stretch>
            <a:fillRect/>
          </a:stretch>
        </p:blipFill>
        <p:spPr>
          <a:xfrm>
            <a:off x="361950" y="1027503"/>
            <a:ext cx="10807700" cy="4373464"/>
          </a:xfrm>
          <a:prstGeom prst="rect">
            <a:avLst/>
          </a:prstGeom>
        </p:spPr>
      </p:pic>
    </p:spTree>
    <p:extLst>
      <p:ext uri="{BB962C8B-B14F-4D97-AF65-F5344CB8AC3E}">
        <p14:creationId xmlns:p14="http://schemas.microsoft.com/office/powerpoint/2010/main" val="21396393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00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本实验中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铅球的重力势能大小是通过</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_</a:t>
            </a:r>
            <a:r>
              <a:rPr lang="en-US" altLang="zh-CN" i="1" smtClean="0">
                <a:solidFill>
                  <a:srgbClr val="000000"/>
                </a:solidFill>
                <a:ea typeface="宋体" panose="02010600030101010101" pitchFamily="2" charset="-122"/>
                <a:cs typeface="Times New Roman" panose="02020603050405020304" pitchFamily="18" charset="0"/>
              </a:rPr>
              <a:t>___</a:t>
            </a:r>
            <a:r>
              <a:rPr lang="zh-CN" altLang="zh-CN">
                <a:solidFill>
                  <a:srgbClr val="000000"/>
                </a:solidFill>
                <a:ea typeface="宋体" panose="02010600030101010101" pitchFamily="2" charset="-122"/>
                <a:cs typeface="Times New Roman" panose="02020603050405020304" pitchFamily="18" charset="0"/>
              </a:rPr>
              <a:t>来反映的</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比较</a:t>
            </a:r>
            <a:r>
              <a:rPr lang="en-US" altLang="zh-CN">
                <a:solidFill>
                  <a:srgbClr val="000000"/>
                </a:solidFill>
                <a:ea typeface="宋体" panose="02010600030101010101" pitchFamily="2" charset="-122"/>
                <a:cs typeface="Times New Roman" panose="02020603050405020304" pitchFamily="18" charset="0"/>
              </a:rPr>
              <a:t> 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球陷入沙深度更大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由此可得出结论</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a:t>
            </a:r>
            <a:r>
              <a:rPr lang="en-US" altLang="zh-CN" i="1">
                <a:solidFill>
                  <a:srgbClr val="000000"/>
                </a:solidFill>
                <a:ea typeface="宋体" panose="02010600030101010101" pitchFamily="2" charset="-122"/>
                <a:cs typeface="Times New Roman" panose="02020603050405020304" pitchFamily="18" charset="0"/>
              </a:rPr>
              <a:t>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比较</a:t>
            </a:r>
            <a:r>
              <a:rPr lang="en-US" altLang="zh-CN">
                <a:solidFill>
                  <a:srgbClr val="000000"/>
                </a:solidFill>
                <a:ea typeface="宋体" panose="02010600030101010101" pitchFamily="2" charset="-122"/>
                <a:cs typeface="Times New Roman" panose="02020603050405020304" pitchFamily="18" charset="0"/>
              </a:rPr>
              <a:t> 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两球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球陷入沙深度更大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由此可得出结论</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比较</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两球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发现两球运动的路径不同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但陷入沙深度相同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物体的重力势能与物体运动的路径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无关</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469565" y="650771"/>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球陷入沙面的深度</a:t>
            </a:r>
            <a:endParaRPr lang="zh-CN" altLang="en-US"/>
          </a:p>
        </p:txBody>
      </p:sp>
      <p:sp>
        <p:nvSpPr>
          <p:cNvPr id="4" name="矩形 3"/>
          <p:cNvSpPr>
            <a:spLocks noChangeAspect="1"/>
          </p:cNvSpPr>
          <p:nvPr/>
        </p:nvSpPr>
        <p:spPr>
          <a:xfrm>
            <a:off x="978024" y="2342650"/>
            <a:ext cx="9575551"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当下落高度一定时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物体的质量越大</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重力势能越大</a:t>
            </a:r>
            <a:endParaRPr lang="zh-CN" altLang="en-US"/>
          </a:p>
        </p:txBody>
      </p:sp>
      <p:sp>
        <p:nvSpPr>
          <p:cNvPr id="5" name="矩形 4"/>
          <p:cNvSpPr>
            <a:spLocks noChangeAspect="1"/>
          </p:cNvSpPr>
          <p:nvPr/>
        </p:nvSpPr>
        <p:spPr>
          <a:xfrm>
            <a:off x="864493" y="3519255"/>
            <a:ext cx="10191626"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当物体的质量相同时</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下落高度越高</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物体的重力势能越大</a:t>
            </a:r>
            <a:endParaRPr lang="zh-CN" altLang="en-US"/>
          </a:p>
        </p:txBody>
      </p:sp>
      <p:sp>
        <p:nvSpPr>
          <p:cNvPr id="7" name="矩形 6"/>
          <p:cNvSpPr/>
          <p:nvPr/>
        </p:nvSpPr>
        <p:spPr>
          <a:xfrm>
            <a:off x="978024" y="533438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无关</a:t>
            </a:r>
            <a:endParaRPr lang="zh-CN" altLang="en-US"/>
          </a:p>
        </p:txBody>
      </p:sp>
    </p:spTree>
    <p:extLst>
      <p:ext uri="{BB962C8B-B14F-4D97-AF65-F5344CB8AC3E}">
        <p14:creationId xmlns:p14="http://schemas.microsoft.com/office/powerpoint/2010/main" val="414075506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孝感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水平地面上</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点有一质量为</a:t>
            </a:r>
            <a:r>
              <a:rPr lang="en-US" altLang="zh-CN">
                <a:solidFill>
                  <a:srgbClr val="000000"/>
                </a:solidFill>
                <a:ea typeface="宋体" panose="02010600030101010101" pitchFamily="2" charset="-122"/>
                <a:cs typeface="Times New Roman" panose="02020603050405020304" pitchFamily="18" charset="0"/>
              </a:rPr>
              <a:t>60 kg</a:t>
            </a:r>
            <a:r>
              <a:rPr lang="zh-CN" altLang="zh-CN">
                <a:solidFill>
                  <a:srgbClr val="000000"/>
                </a:solidFill>
                <a:ea typeface="宋体" panose="02010600030101010101" pitchFamily="2" charset="-122"/>
                <a:cs typeface="Times New Roman" panose="02020603050405020304" pitchFamily="18" charset="0"/>
              </a:rPr>
              <a:t>的箱子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现用水平向左的推力将箱子沿直线匀速推至</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所用时间</a:t>
            </a:r>
            <a:r>
              <a:rPr lang="en-US" altLang="zh-CN">
                <a:solidFill>
                  <a:srgbClr val="000000"/>
                </a:solidFill>
                <a:ea typeface="宋体" panose="02010600030101010101" pitchFamily="2" charset="-122"/>
                <a:cs typeface="Times New Roman" panose="02020603050405020304" pitchFamily="18" charset="0"/>
              </a:rPr>
              <a:t>30 s,</a:t>
            </a:r>
            <a:r>
              <a:rPr lang="en-US" altLang="zh-CN" i="1" err="1">
                <a:solidFill>
                  <a:srgbClr val="000000"/>
                </a:solidFill>
                <a:ea typeface="宋体" panose="02010600030101010101" pitchFamily="2" charset="-122"/>
                <a:cs typeface="Times New Roman" panose="02020603050405020304" pitchFamily="18" charset="0"/>
              </a:rPr>
              <a:t>MN</a:t>
            </a:r>
            <a:r>
              <a:rPr lang="zh-CN" altLang="zh-CN">
                <a:solidFill>
                  <a:srgbClr val="000000"/>
                </a:solidFill>
                <a:ea typeface="宋体" panose="02010600030101010101" pitchFamily="2" charset="-122"/>
                <a:cs typeface="Times New Roman" panose="02020603050405020304" pitchFamily="18" charset="0"/>
              </a:rPr>
              <a:t>间的距离为</a:t>
            </a:r>
            <a:r>
              <a:rPr lang="en-US" altLang="zh-CN">
                <a:solidFill>
                  <a:srgbClr val="000000"/>
                </a:solidFill>
                <a:ea typeface="宋体" panose="02010600030101010101" pitchFamily="2" charset="-122"/>
                <a:cs typeface="Times New Roman" panose="02020603050405020304" pitchFamily="18" charset="0"/>
              </a:rPr>
              <a:t>15 m(g=10 N/kg)</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箱子所受的重力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箱子运动的速度</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若箱子在运动过程中所受阻力为自身重力的</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则从</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点推至</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点的过程中推力对箱子做功的功率</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8.jpeg"/>
          <p:cNvPicPr/>
          <p:nvPr/>
        </p:nvPicPr>
        <p:blipFill>
          <a:blip r:embed="rId2"/>
          <a:stretch>
            <a:fillRect/>
          </a:stretch>
        </p:blipFill>
        <p:spPr>
          <a:xfrm>
            <a:off x="4824933" y="2506991"/>
            <a:ext cx="5498140" cy="2178025"/>
          </a:xfrm>
          <a:prstGeom prst="rect">
            <a:avLst/>
          </a:prstGeom>
        </p:spPr>
      </p:pic>
    </p:spTree>
    <p:extLst>
      <p:ext uri="{BB962C8B-B14F-4D97-AF65-F5344CB8AC3E}">
        <p14:creationId xmlns:p14="http://schemas.microsoft.com/office/powerpoint/2010/main" val="35410204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箱子所受的重力为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mg</a:t>
            </a:r>
            <a:r>
              <a:rPr lang="en-US" altLang="zh-CN">
                <a:ea typeface="宋体" panose="02010600030101010101" pitchFamily="2" charset="-122"/>
                <a:cs typeface="Times New Roman" panose="02020603050405020304" pitchFamily="18" charset="0"/>
              </a:rPr>
              <a:t>=60 kg×10 N/kg=600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25575390"/>
              </p:ext>
            </p:extLst>
          </p:nvPr>
        </p:nvGraphicFramePr>
        <p:xfrm>
          <a:off x="458625" y="1092345"/>
          <a:ext cx="10807700" cy="750999"/>
        </p:xfrm>
        <a:graphic>
          <a:graphicData uri="http://schemas.openxmlformats.org/presentationml/2006/ole">
            <mc:AlternateContent>
              <mc:Choice xmlns:v="urn:schemas-microsoft-com:vml" Requires="v">
                <p:oleObj spid="_x0000_s1059" name="文档" r:id="rId2" imgW="3838019" imgH="266694" progId="Word.Document.12">
                  <p:embed/>
                </p:oleObj>
              </mc:Choice>
              <mc:Fallback>
                <p:oleObj name="文档" r:id="rId2" imgW="3838019" imgH="266694" progId="Word.Document.12">
                  <p:embed/>
                  <p:pic>
                    <p:nvPicPr>
                      <p:cNvPr id="0" name="OLE substitute image"/>
                      <p:cNvPicPr/>
                      <p:nvPr/>
                    </p:nvPicPr>
                    <p:blipFill>
                      <a:blip r:embed="rId3"/>
                      <a:stretch>
                        <a:fillRect/>
                      </a:stretch>
                    </p:blipFill>
                    <p:spPr>
                      <a:xfrm>
                        <a:off x="458625" y="1092345"/>
                        <a:ext cx="10807700" cy="750999"/>
                      </a:xfrm>
                      <a:prstGeom prst="rect">
                        <a:avLst/>
                      </a:prstGeom>
                    </p:spPr>
                  </p:pic>
                </p:oleObj>
              </mc:Fallback>
            </mc:AlternateContent>
          </a:graphicData>
        </a:graphic>
      </p:graphicFrame>
      <p:sp>
        <p:nvSpPr>
          <p:cNvPr id="4" name="矩形 3"/>
          <p:cNvSpPr>
            <a:spLocks noChangeAspect="1"/>
          </p:cNvSpPr>
          <p:nvPr/>
        </p:nvSpPr>
        <p:spPr>
          <a:xfrm>
            <a:off x="361950" y="1635979"/>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箱子在运动过程中所受阻力为自身重力的</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倍</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则阻力为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2=600 N×0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2=120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由于箱子做匀速直线运动</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则水平方向上受力平衡</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根据二力平衡条件可知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推力</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=120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则推力的功率为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FV</a:t>
            </a:r>
            <a:r>
              <a:rPr lang="en-US" altLang="zh-CN">
                <a:ea typeface="宋体" panose="02010600030101010101" pitchFamily="2" charset="-122"/>
                <a:cs typeface="Times New Roman" panose="02020603050405020304" pitchFamily="18" charset="0"/>
              </a:rPr>
              <a:t>=120 N×0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m/s=60 W</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箱子所受的重力为</a:t>
            </a:r>
            <a:r>
              <a:rPr lang="en-US" altLang="zh-CN">
                <a:ea typeface="宋体" panose="02010600030101010101" pitchFamily="2" charset="-122"/>
                <a:cs typeface="Times New Roman" panose="02020603050405020304" pitchFamily="18" charset="0"/>
              </a:rPr>
              <a:t>600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箱子运动的速度为</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m/s;</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推力对箱子做功的功率为</a:t>
            </a:r>
            <a:r>
              <a:rPr lang="en-US" altLang="zh-CN">
                <a:ea typeface="宋体" panose="02010600030101010101" pitchFamily="2" charset="-122"/>
                <a:cs typeface="Times New Roman" panose="02020603050405020304" pitchFamily="18" charset="0"/>
              </a:rPr>
              <a:t>60 W</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2080111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37335"/>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乐山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一款新型无人驾驶电动汽车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总质量为</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5×10</a:t>
            </a:r>
            <a:r>
              <a:rPr lang="en-US" altLang="zh-CN" baseline="30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kg,</a:t>
            </a:r>
            <a:r>
              <a:rPr lang="zh-CN" altLang="zh-CN">
                <a:solidFill>
                  <a:srgbClr val="000000"/>
                </a:solidFill>
                <a:ea typeface="宋体" panose="02010600030101010101" pitchFamily="2" charset="-122"/>
                <a:cs typeface="Times New Roman" panose="02020603050405020304" pitchFamily="18" charset="0"/>
              </a:rPr>
              <a:t>在性能测试中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沿平直的公路匀速行驶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行驶过程中汽车受到的阻力为总重力的</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倍</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汽车匀速行驶的速度</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汽车受到的牵引力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此过程中汽车牵引力所做的功和做功功率</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29.jpeg"/>
          <p:cNvPicPr/>
          <p:nvPr/>
        </p:nvPicPr>
        <p:blipFill>
          <a:blip r:embed="rId2"/>
          <a:stretch>
            <a:fillRect/>
          </a:stretch>
        </p:blipFill>
        <p:spPr>
          <a:xfrm>
            <a:off x="4802868" y="2844183"/>
            <a:ext cx="6470105" cy="1764282"/>
          </a:xfrm>
          <a:prstGeom prst="rect">
            <a:avLst/>
          </a:prstGeom>
        </p:spPr>
      </p:pic>
    </p:spTree>
    <p:extLst>
      <p:ext uri="{BB962C8B-B14F-4D97-AF65-F5344CB8AC3E}">
        <p14:creationId xmlns:p14="http://schemas.microsoft.com/office/powerpoint/2010/main" val="315117505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72629"/>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由图可知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汽车行驶的路程</a:t>
            </a:r>
            <a:r>
              <a:rPr lang="en-US" altLang="zh-CN" i="1">
                <a:ea typeface="宋体" panose="02010600030101010101" pitchFamily="2" charset="-122"/>
                <a:cs typeface="Times New Roman" panose="02020603050405020304" pitchFamily="18" charset="0"/>
              </a:rPr>
              <a:t>s</a:t>
            </a:r>
            <a:r>
              <a:rPr lang="en-US" altLang="zh-CN">
                <a:ea typeface="宋体" panose="02010600030101010101" pitchFamily="2" charset="-122"/>
                <a:cs typeface="Times New Roman" panose="02020603050405020304" pitchFamily="18" charset="0"/>
              </a:rPr>
              <a:t>=5</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4 km-3.6 km=1.8 </a:t>
            </a:r>
            <a:r>
              <a:rPr lang="en-US" altLang="zh-CN" smtClean="0">
                <a:ea typeface="宋体" panose="02010600030101010101" pitchFamily="2" charset="-122"/>
                <a:cs typeface="Times New Roman" panose="02020603050405020304" pitchFamily="18" charset="0"/>
              </a:rPr>
              <a:t>km</a:t>
            </a:r>
          </a:p>
          <a:p>
            <a:pPr>
              <a:lnSpc>
                <a:spcPct val="120000"/>
              </a:lnSpc>
              <a:spcAft>
                <a:spcPct val="0"/>
              </a:spcAft>
              <a:tabLst>
                <a:tab pos="1029335"/>
                <a:tab pos="1850390"/>
                <a:tab pos="2538095"/>
                <a:tab pos="3221990"/>
              </a:tabLst>
            </a:pPr>
            <a:r>
              <a:rPr lang="en-US" altLang="zh-CN" smtClean="0">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1.8×10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汽车行驶的时间</a:t>
            </a:r>
            <a:r>
              <a:rPr lang="en-US" altLang="zh-CN" i="1">
                <a:ea typeface="宋体" panose="02010600030101010101" pitchFamily="2" charset="-122"/>
                <a:cs typeface="Times New Roman" panose="02020603050405020304" pitchFamily="18" charset="0"/>
              </a:rPr>
              <a:t>t</a:t>
            </a:r>
            <a:r>
              <a:rPr lang="en-US" altLang="zh-CN">
                <a:ea typeface="宋体" panose="02010600030101010101" pitchFamily="2" charset="-122"/>
                <a:cs typeface="Times New Roman" panose="02020603050405020304" pitchFamily="18" charset="0"/>
              </a:rPr>
              <a:t>=3 min=180 s</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715043422"/>
              </p:ext>
            </p:extLst>
          </p:nvPr>
        </p:nvGraphicFramePr>
        <p:xfrm>
          <a:off x="458625" y="2819304"/>
          <a:ext cx="10807700" cy="805730"/>
        </p:xfrm>
        <a:graphic>
          <a:graphicData uri="http://schemas.openxmlformats.org/presentationml/2006/ole">
            <mc:AlternateContent>
              <mc:Choice xmlns:v="urn:schemas-microsoft-com:vml" Requires="v">
                <p:oleObj spid="_x0000_s1060" name="文档" r:id="rId2" imgW="3838019" imgH="286130" progId="Word.Document.12">
                  <p:embed/>
                </p:oleObj>
              </mc:Choice>
              <mc:Fallback>
                <p:oleObj name="文档" r:id="rId2" imgW="3838019" imgH="286130" progId="Word.Document.12">
                  <p:embed/>
                  <p:pic>
                    <p:nvPicPr>
                      <p:cNvPr id="0" name="OLE substitute image"/>
                      <p:cNvPicPr/>
                      <p:nvPr/>
                    </p:nvPicPr>
                    <p:blipFill>
                      <a:blip r:embed="rId3"/>
                      <a:stretch>
                        <a:fillRect/>
                      </a:stretch>
                    </p:blipFill>
                    <p:spPr>
                      <a:xfrm>
                        <a:off x="458625" y="2819304"/>
                        <a:ext cx="10807700" cy="805730"/>
                      </a:xfrm>
                      <a:prstGeom prst="rect">
                        <a:avLst/>
                      </a:prstGeom>
                    </p:spPr>
                  </p:pic>
                </p:oleObj>
              </mc:Fallback>
            </mc:AlternateContent>
          </a:graphicData>
        </a:graphic>
      </p:graphicFrame>
      <p:sp>
        <p:nvSpPr>
          <p:cNvPr id="4" name="矩形 3"/>
          <p:cNvSpPr>
            <a:spLocks noChangeAspect="1"/>
          </p:cNvSpPr>
          <p:nvPr/>
        </p:nvSpPr>
        <p:spPr>
          <a:xfrm>
            <a:off x="361950" y="3543194"/>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由于汽车匀速行驶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所以汽车受到的牵引力等于阻力</a:t>
            </a:r>
            <a:r>
              <a:rPr lang="en-US" altLang="zh-CN">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即</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牵引</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zh-CN" altLang="zh-CN" baseline="-25000">
                <a:ea typeface="宋体" panose="02010600030101010101" pitchFamily="2" charset="-122"/>
                <a:cs typeface="Times New Roman" panose="02020603050405020304" pitchFamily="18" charset="0"/>
              </a:rPr>
              <a:t>阻</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G</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mg</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kg×10 N/kg=1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N</a:t>
            </a:r>
            <a:r>
              <a:rPr lang="en-US" altLang="zh-CN" smtClean="0">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443202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817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此过程中汽车牵引力做功</a:t>
            </a:r>
            <a:r>
              <a:rPr lang="en-US" altLang="zh-CN" i="1">
                <a:ea typeface="宋体" panose="02010600030101010101" pitchFamily="2" charset="-122"/>
                <a:cs typeface="Times New Roman" panose="02020603050405020304" pitchFamily="18" charset="0"/>
              </a:rPr>
              <a:t>W</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Fs</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N×1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8×10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m=2.7×10</a:t>
            </a:r>
            <a:r>
              <a:rPr lang="en-US" altLang="zh-CN" baseline="30000">
                <a:ea typeface="宋体" panose="02010600030101010101" pitchFamily="2" charset="-122"/>
                <a:cs typeface="Times New Roman" panose="02020603050405020304" pitchFamily="18" charset="0"/>
              </a:rPr>
              <a:t>6</a:t>
            </a:r>
            <a:r>
              <a:rPr lang="en-US" altLang="zh-CN">
                <a:ea typeface="宋体" panose="02010600030101010101" pitchFamily="2" charset="-122"/>
                <a:cs typeface="Times New Roman" panose="02020603050405020304" pitchFamily="18" charset="0"/>
              </a:rPr>
              <a:t>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171809718"/>
              </p:ext>
            </p:extLst>
          </p:nvPr>
        </p:nvGraphicFramePr>
        <p:xfrm>
          <a:off x="478289" y="2244545"/>
          <a:ext cx="10807700" cy="805730"/>
        </p:xfrm>
        <a:graphic>
          <a:graphicData uri="http://schemas.openxmlformats.org/presentationml/2006/ole">
            <mc:AlternateContent>
              <mc:Choice xmlns:v="urn:schemas-microsoft-com:vml" Requires="v">
                <p:oleObj spid="_x0000_s1061" name="文档" r:id="rId2" imgW="3838019" imgH="286130" progId="Word.Document.12">
                  <p:embed/>
                </p:oleObj>
              </mc:Choice>
              <mc:Fallback>
                <p:oleObj name="文档" r:id="rId2" imgW="3838019" imgH="286130" progId="Word.Document.12">
                  <p:embed/>
                  <p:pic>
                    <p:nvPicPr>
                      <p:cNvPr id="0" name="OLE substitute image"/>
                      <p:cNvPicPr/>
                      <p:nvPr/>
                    </p:nvPicPr>
                    <p:blipFill>
                      <a:blip r:embed="rId3"/>
                      <a:stretch>
                        <a:fillRect/>
                      </a:stretch>
                    </p:blipFill>
                    <p:spPr>
                      <a:xfrm>
                        <a:off x="478289" y="2244545"/>
                        <a:ext cx="10807700" cy="805730"/>
                      </a:xfrm>
                      <a:prstGeom prst="rect">
                        <a:avLst/>
                      </a:prstGeom>
                    </p:spPr>
                  </p:pic>
                </p:oleObj>
              </mc:Fallback>
            </mc:AlternateContent>
          </a:graphicData>
        </a:graphic>
      </p:graphicFrame>
      <p:sp>
        <p:nvSpPr>
          <p:cNvPr id="4" name="矩形 3"/>
          <p:cNvSpPr>
            <a:spLocks noChangeAspect="1"/>
          </p:cNvSpPr>
          <p:nvPr/>
        </p:nvSpPr>
        <p:spPr>
          <a:xfrm>
            <a:off x="361950" y="3027196"/>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汽车匀速行驶的速度为</a:t>
            </a:r>
            <a:r>
              <a:rPr lang="en-US" altLang="zh-CN">
                <a:ea typeface="宋体" panose="02010600030101010101" pitchFamily="2" charset="-122"/>
                <a:cs typeface="Times New Roman" panose="02020603050405020304" pitchFamily="18" charset="0"/>
              </a:rPr>
              <a:t>10 m/s;</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汽车受到的牵引力为</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5×10</a:t>
            </a:r>
            <a:r>
              <a:rPr lang="en-US" altLang="zh-CN" baseline="30000">
                <a:ea typeface="宋体" panose="02010600030101010101" pitchFamily="2" charset="-122"/>
                <a:cs typeface="Times New Roman" panose="02020603050405020304" pitchFamily="18" charset="0"/>
              </a:rPr>
              <a:t>3</a:t>
            </a:r>
            <a:r>
              <a:rPr lang="en-US" altLang="zh-CN">
                <a:ea typeface="宋体" panose="02010600030101010101" pitchFamily="2" charset="-122"/>
                <a:cs typeface="Times New Roman" panose="02020603050405020304" pitchFamily="18" charset="0"/>
              </a:rPr>
              <a:t> N;</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此过程中汽车牵引力所做的功为</a:t>
            </a:r>
            <a:r>
              <a:rPr lang="en-US" altLang="zh-CN">
                <a:ea typeface="宋体" panose="02010600030101010101" pitchFamily="2" charset="-122"/>
                <a:cs typeface="Times New Roman" panose="02020603050405020304" pitchFamily="18" charset="0"/>
              </a:rPr>
              <a:t>2</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7×10</a:t>
            </a:r>
            <a:r>
              <a:rPr lang="en-US" altLang="zh-CN" baseline="30000">
                <a:ea typeface="宋体" panose="02010600030101010101" pitchFamily="2" charset="-122"/>
                <a:cs typeface="Times New Roman" panose="02020603050405020304" pitchFamily="18" charset="0"/>
              </a:rPr>
              <a:t>6</a:t>
            </a:r>
            <a:r>
              <a:rPr lang="en-US" altLang="zh-CN">
                <a:ea typeface="宋体" panose="02010600030101010101" pitchFamily="2" charset="-122"/>
                <a:cs typeface="Times New Roman" panose="02020603050405020304" pitchFamily="18" charset="0"/>
              </a:rPr>
              <a:t> J,</a:t>
            </a:r>
            <a:r>
              <a:rPr lang="zh-CN" altLang="zh-CN">
                <a:ea typeface="宋体" panose="02010600030101010101" pitchFamily="2" charset="-122"/>
                <a:cs typeface="Times New Roman" panose="02020603050405020304" pitchFamily="18" charset="0"/>
              </a:rPr>
              <a:t>做功的功率为</a:t>
            </a:r>
            <a:r>
              <a:rPr lang="en-US" altLang="zh-CN">
                <a:ea typeface="宋体" panose="02010600030101010101" pitchFamily="2" charset="-122"/>
                <a:cs typeface="Times New Roman" panose="02020603050405020304" pitchFamily="18" charset="0"/>
              </a:rPr>
              <a:t>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5×10</a:t>
            </a:r>
            <a:r>
              <a:rPr lang="en-US" altLang="zh-CN" baseline="30000">
                <a:ea typeface="宋体" panose="02010600030101010101" pitchFamily="2" charset="-122"/>
                <a:cs typeface="Times New Roman" panose="02020603050405020304" pitchFamily="18" charset="0"/>
              </a:rPr>
              <a:t>4</a:t>
            </a:r>
            <a:r>
              <a:rPr lang="en-US" altLang="zh-CN">
                <a:ea typeface="宋体" panose="02010600030101010101" pitchFamily="2" charset="-122"/>
                <a:cs typeface="Times New Roman" panose="02020603050405020304" pitchFamily="18" charset="0"/>
              </a:rPr>
              <a:t> W</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6996473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984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斜面长</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m,</a:t>
            </a:r>
            <a:r>
              <a:rPr lang="zh-CN" altLang="zh-CN">
                <a:solidFill>
                  <a:srgbClr val="000000"/>
                </a:solidFill>
                <a:ea typeface="宋体" panose="02010600030101010101" pitchFamily="2" charset="-122"/>
                <a:cs typeface="Times New Roman" panose="02020603050405020304" pitchFamily="18" charset="0"/>
              </a:rPr>
              <a:t>高</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m</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建筑工人将重</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=500 N</a:t>
            </a:r>
            <a:r>
              <a:rPr lang="zh-CN" altLang="zh-CN">
                <a:solidFill>
                  <a:srgbClr val="000000"/>
                </a:solidFill>
                <a:ea typeface="宋体" panose="02010600030101010101" pitchFamily="2" charset="-122"/>
                <a:cs typeface="Times New Roman" panose="02020603050405020304" pitchFamily="18" charset="0"/>
              </a:rPr>
              <a:t>的货物箱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用绳子从地面匀速拉到顶端时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沿斜面向上的拉力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=150 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忽略绳子重力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该过程拉力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做的功</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该装置的机械效率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货物箱在斜面上受的摩擦力大小</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30.jpeg"/>
          <p:cNvPicPr/>
          <p:nvPr/>
        </p:nvPicPr>
        <p:blipFill>
          <a:blip r:embed="rId2"/>
          <a:stretch>
            <a:fillRect/>
          </a:stretch>
        </p:blipFill>
        <p:spPr>
          <a:xfrm>
            <a:off x="5977061" y="2452215"/>
            <a:ext cx="4333430" cy="2052042"/>
          </a:xfrm>
          <a:prstGeom prst="rect">
            <a:avLst/>
          </a:prstGeom>
        </p:spPr>
      </p:pic>
    </p:spTree>
    <p:extLst>
      <p:ext uri="{BB962C8B-B14F-4D97-AF65-F5344CB8AC3E}">
        <p14:creationId xmlns:p14="http://schemas.microsoft.com/office/powerpoint/2010/main" val="239621122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113900" y="784430"/>
            <a:ext cx="11294273" cy="4911313"/>
          </a:xfrm>
          <a:prstGeom prst="rect">
            <a:avLst/>
          </a:prstGeom>
        </p:spPr>
      </p:pic>
    </p:spTree>
    <p:extLst>
      <p:ext uri="{BB962C8B-B14F-4D97-AF65-F5344CB8AC3E}">
        <p14:creationId xmlns:p14="http://schemas.microsoft.com/office/powerpoint/2010/main" val="374897242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6" name="组合 5"/>
          <p:cNvGrpSpPr/>
          <p:nvPr/>
        </p:nvGrpSpPr>
        <p:grpSpPr>
          <a:xfrm>
            <a:off x="361950" y="1019522"/>
            <a:ext cx="10969867" cy="4370973"/>
            <a:chOff x="361950" y="1019522"/>
            <a:chExt cx="10969867" cy="4370973"/>
          </a:xfrm>
        </p:grpSpPr>
        <p:sp>
          <p:nvSpPr>
            <p:cNvPr id="2" name="矩形 1"/>
            <p:cNvSpPr>
              <a:spLocks noChangeAspect="1"/>
            </p:cNvSpPr>
            <p:nvPr/>
          </p:nvSpPr>
          <p:spPr>
            <a:xfrm>
              <a:off x="361950" y="1019522"/>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该过程拉力</a:t>
              </a:r>
              <a:r>
                <a:rPr lang="en-US" altLang="zh-CN" i="1">
                  <a:ea typeface="宋体" panose="02010600030101010101" pitchFamily="2" charset="-122"/>
                  <a:cs typeface="Times New Roman" panose="02020603050405020304" pitchFamily="18" charset="0"/>
                </a:rPr>
                <a:t>F</a:t>
              </a:r>
              <a:r>
                <a:rPr lang="zh-CN" altLang="zh-CN">
                  <a:ea typeface="宋体" panose="02010600030101010101" pitchFamily="2" charset="-122"/>
                  <a:cs typeface="Times New Roman" panose="02020603050405020304" pitchFamily="18" charset="0"/>
                </a:rPr>
                <a:t>做的功</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Fs</a:t>
              </a:r>
              <a:r>
                <a:rPr lang="en-US" altLang="zh-CN">
                  <a:ea typeface="宋体" panose="02010600030101010101" pitchFamily="2" charset="-122"/>
                  <a:cs typeface="Times New Roman" panose="02020603050405020304" pitchFamily="18" charset="0"/>
                </a:rPr>
                <a:t>=150 N×1</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5 m=225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有用功</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Gh</a:t>
              </a:r>
              <a:r>
                <a:rPr lang="en-US" altLang="zh-CN">
                  <a:ea typeface="宋体" panose="02010600030101010101" pitchFamily="2" charset="-122"/>
                  <a:cs typeface="Times New Roman" panose="02020603050405020304" pitchFamily="18" charset="0"/>
                </a:rPr>
                <a:t>=500 N×0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3 m=150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812217848"/>
                </p:ext>
              </p:extLst>
            </p:nvPr>
          </p:nvGraphicFramePr>
          <p:xfrm>
            <a:off x="458625" y="2312005"/>
            <a:ext cx="10807700" cy="1021605"/>
          </p:xfrm>
          <a:graphic>
            <a:graphicData uri="http://schemas.openxmlformats.org/presentationml/2006/ole">
              <mc:AlternateContent>
                <mc:Choice xmlns:v="urn:schemas-microsoft-com:vml" Requires="v">
                  <p:oleObj spid="_x0000_s1062" name="文档" r:id="rId2" imgW="3838019" imgH="362791" progId="Word.Document.12">
                    <p:embed/>
                  </p:oleObj>
                </mc:Choice>
                <mc:Fallback>
                  <p:oleObj name="文档" r:id="rId2" imgW="3838019" imgH="362791" progId="Word.Document.12">
                    <p:embed/>
                    <p:pic>
                      <p:nvPicPr>
                        <p:cNvPr id="0" name="OLE substitute image"/>
                        <p:cNvPicPr/>
                        <p:nvPr/>
                      </p:nvPicPr>
                      <p:blipFill>
                        <a:blip r:embed="rId3"/>
                        <a:stretch>
                          <a:fillRect/>
                        </a:stretch>
                      </p:blipFill>
                      <p:spPr>
                        <a:xfrm>
                          <a:off x="458625" y="2312005"/>
                          <a:ext cx="10807700" cy="1021605"/>
                        </a:xfrm>
                        <a:prstGeom prst="rect">
                          <a:avLst/>
                        </a:prstGeom>
                      </p:spPr>
                    </p:pic>
                  </p:oleObj>
                </mc:Fallback>
              </mc:AlternateContent>
            </a:graphicData>
          </a:graphic>
        </p:graphicFrame>
        <p:sp>
          <p:nvSpPr>
            <p:cNvPr id="4" name="矩形 3"/>
            <p:cNvSpPr>
              <a:spLocks noChangeAspect="1"/>
            </p:cNvSpPr>
            <p:nvPr/>
          </p:nvSpPr>
          <p:spPr>
            <a:xfrm>
              <a:off x="361950" y="324833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额外功</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额</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a:t>
              </a:r>
              <a:r>
                <a:rPr lang="en-US" altLang="zh-CN">
                  <a:ea typeface="宋体" panose="02010600030101010101" pitchFamily="2" charset="-122"/>
                  <a:cs typeface="Times New Roman" panose="02020603050405020304" pitchFamily="18" charset="0"/>
                </a:rPr>
                <a:t>=225 J-150 J=75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由</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额</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fs</a:t>
              </a:r>
              <a:r>
                <a:rPr lang="zh-CN" altLang="zh-CN">
                  <a:ea typeface="宋体" panose="02010600030101010101" pitchFamily="2" charset="-122"/>
                  <a:cs typeface="Times New Roman" panose="02020603050405020304" pitchFamily="18" charset="0"/>
                </a:rPr>
                <a:t>可得</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货物箱在斜面上受的摩擦力大小</a:t>
              </a:r>
              <a:r>
                <a:rPr lang="en-US" altLang="zh-CN">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045771505"/>
                </p:ext>
              </p:extLst>
            </p:nvPr>
          </p:nvGraphicFramePr>
          <p:xfrm>
            <a:off x="524117" y="4555121"/>
            <a:ext cx="10807700" cy="835374"/>
          </p:xfrm>
          <a:graphic>
            <a:graphicData uri="http://schemas.openxmlformats.org/presentationml/2006/ole">
              <mc:AlternateContent>
                <mc:Choice xmlns:v="urn:schemas-microsoft-com:vml" Requires="v">
                  <p:oleObj spid="_x0000_s1063" name="文档" r:id="rId4" imgW="3838019" imgH="296657" progId="Word.Document.12">
                    <p:embed/>
                  </p:oleObj>
                </mc:Choice>
                <mc:Fallback>
                  <p:oleObj name="文档" r:id="rId4" imgW="3838019" imgH="296657" progId="Word.Document.12">
                    <p:embed/>
                    <p:pic>
                      <p:nvPicPr>
                        <p:cNvPr id="0" name="OLE substitute image"/>
                        <p:cNvPicPr/>
                        <p:nvPr/>
                      </p:nvPicPr>
                      <p:blipFill>
                        <a:blip r:embed="rId5"/>
                        <a:stretch>
                          <a:fillRect/>
                        </a:stretch>
                      </p:blipFill>
                      <p:spPr>
                        <a:xfrm>
                          <a:off x="524117" y="4555121"/>
                          <a:ext cx="10807700" cy="835374"/>
                        </a:xfrm>
                        <a:prstGeom prst="rect">
                          <a:avLst/>
                        </a:prstGeom>
                      </p:spPr>
                    </p:pic>
                  </p:oleObj>
                </mc:Fallback>
              </mc:AlternateContent>
            </a:graphicData>
          </a:graphic>
        </p:graphicFrame>
      </p:grpSp>
    </p:spTree>
    <p:extLst>
      <p:ext uri="{BB962C8B-B14F-4D97-AF65-F5344CB8AC3E}">
        <p14:creationId xmlns:p14="http://schemas.microsoft.com/office/powerpoint/2010/main" val="276034338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159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该过程拉力</a:t>
            </a:r>
            <a:r>
              <a:rPr lang="en-US" altLang="zh-CN" i="1">
                <a:ea typeface="宋体" panose="02010600030101010101" pitchFamily="2" charset="-122"/>
                <a:cs typeface="Times New Roman" panose="02020603050405020304" pitchFamily="18" charset="0"/>
              </a:rPr>
              <a:t>F</a:t>
            </a:r>
            <a:r>
              <a:rPr lang="zh-CN" altLang="zh-CN">
                <a:ea typeface="宋体" panose="02010600030101010101" pitchFamily="2" charset="-122"/>
                <a:cs typeface="Times New Roman" panose="02020603050405020304" pitchFamily="18" charset="0"/>
              </a:rPr>
              <a:t>做的功为</a:t>
            </a:r>
            <a:r>
              <a:rPr lang="en-US" altLang="zh-CN">
                <a:ea typeface="宋体" panose="02010600030101010101" pitchFamily="2" charset="-122"/>
                <a:cs typeface="Times New Roman" panose="02020603050405020304" pitchFamily="18" charset="0"/>
              </a:rPr>
              <a:t>225 J;</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该装置的机械效率为</a:t>
            </a:r>
            <a:r>
              <a:rPr lang="en-US" altLang="zh-CN">
                <a:ea typeface="宋体" panose="02010600030101010101" pitchFamily="2" charset="-122"/>
                <a:cs typeface="Times New Roman" panose="02020603050405020304" pitchFamily="18" charset="0"/>
              </a:rPr>
              <a:t>66</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7%;</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货物箱在斜面上受的摩擦力大小为</a:t>
            </a:r>
            <a:r>
              <a:rPr lang="en-US" altLang="zh-CN">
                <a:ea typeface="宋体" panose="02010600030101010101" pitchFamily="2" charset="-122"/>
                <a:cs typeface="Times New Roman" panose="02020603050405020304" pitchFamily="18" charset="0"/>
              </a:rPr>
              <a:t>50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9845850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利用如图所示的滑轮组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=1000 N</a:t>
            </a:r>
            <a:r>
              <a:rPr lang="zh-CN" altLang="zh-CN">
                <a:solidFill>
                  <a:srgbClr val="000000"/>
                </a:solidFill>
                <a:ea typeface="宋体" panose="02010600030101010101" pitchFamily="2" charset="-122"/>
                <a:cs typeface="Times New Roman" panose="02020603050405020304" pitchFamily="18" charset="0"/>
              </a:rPr>
              <a:t>的力拉绳子自由端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货物</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以</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 m/s</a:t>
            </a:r>
            <a:r>
              <a:rPr lang="zh-CN" altLang="zh-CN">
                <a:solidFill>
                  <a:srgbClr val="000000"/>
                </a:solidFill>
                <a:ea typeface="宋体" panose="02010600030101010101" pitchFamily="2" charset="-122"/>
                <a:cs typeface="Times New Roman" panose="02020603050405020304" pitchFamily="18" charset="0"/>
              </a:rPr>
              <a:t>的速度匀速直线运动</a:t>
            </a:r>
            <a:r>
              <a:rPr lang="en-US" altLang="zh-CN">
                <a:solidFill>
                  <a:srgbClr val="000000"/>
                </a:solidFill>
                <a:ea typeface="宋体" panose="02010600030101010101" pitchFamily="2" charset="-122"/>
                <a:cs typeface="Times New Roman" panose="02020603050405020304" pitchFamily="18" charset="0"/>
              </a:rPr>
              <a:t>10 s,</a:t>
            </a:r>
            <a:r>
              <a:rPr lang="zh-CN" altLang="zh-CN">
                <a:solidFill>
                  <a:srgbClr val="000000"/>
                </a:solidFill>
                <a:ea typeface="宋体" panose="02010600030101010101" pitchFamily="2" charset="-122"/>
                <a:cs typeface="Times New Roman" panose="02020603050405020304" pitchFamily="18" charset="0"/>
              </a:rPr>
              <a:t>整个过程中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滑轮组的机械效率为</a:t>
            </a:r>
            <a:r>
              <a:rPr lang="en-US" altLang="zh-CN">
                <a:solidFill>
                  <a:srgbClr val="000000"/>
                </a:solidFill>
                <a:ea typeface="宋体" panose="02010600030101010101" pitchFamily="2" charset="-122"/>
                <a:cs typeface="Times New Roman" panose="02020603050405020304" pitchFamily="18" charset="0"/>
              </a:rPr>
              <a:t>75%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31.jpeg"/>
          <p:cNvPicPr>
            <a:picLocks noChangeAspect="1"/>
          </p:cNvPicPr>
          <p:nvPr/>
        </p:nvPicPr>
        <p:blipFill>
          <a:blip r:embed="rId2"/>
          <a:stretch>
            <a:fillRect/>
          </a:stretch>
        </p:blipFill>
        <p:spPr>
          <a:xfrm>
            <a:off x="2410434" y="2377944"/>
            <a:ext cx="6710732" cy="1952095"/>
          </a:xfrm>
          <a:prstGeom prst="rect">
            <a:avLst/>
          </a:prstGeom>
        </p:spPr>
      </p:pic>
      <p:sp>
        <p:nvSpPr>
          <p:cNvPr id="4" name="矩形 3"/>
          <p:cNvSpPr>
            <a:spLocks noChangeAspect="1"/>
          </p:cNvSpPr>
          <p:nvPr/>
        </p:nvSpPr>
        <p:spPr>
          <a:xfrm>
            <a:off x="361950" y="438098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货物</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10 s</a:t>
            </a:r>
            <a:r>
              <a:rPr lang="zh-CN" altLang="zh-CN">
                <a:solidFill>
                  <a:srgbClr val="000000"/>
                </a:solidFill>
                <a:ea typeface="宋体" panose="02010600030101010101" pitchFamily="2" charset="-122"/>
                <a:cs typeface="Times New Roman" panose="02020603050405020304" pitchFamily="18" charset="0"/>
              </a:rPr>
              <a:t>内移动的距离</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这个过程中拉力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的功率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水平地面对货物</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的摩擦力大小</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488438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货物</a:t>
            </a:r>
            <a:r>
              <a:rPr lang="en-US" altLang="zh-CN" i="1">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在</a:t>
            </a:r>
            <a:r>
              <a:rPr lang="en-US" altLang="zh-CN">
                <a:ea typeface="宋体" panose="02010600030101010101" pitchFamily="2" charset="-122"/>
                <a:cs typeface="Times New Roman" panose="02020603050405020304" pitchFamily="18" charset="0"/>
              </a:rPr>
              <a:t>10 s</a:t>
            </a:r>
            <a:r>
              <a:rPr lang="zh-CN" altLang="zh-CN">
                <a:ea typeface="宋体" panose="02010600030101010101" pitchFamily="2" charset="-122"/>
                <a:cs typeface="Times New Roman" panose="02020603050405020304" pitchFamily="18" charset="0"/>
              </a:rPr>
              <a:t>内移动的距离</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s</a:t>
            </a:r>
            <a:r>
              <a:rPr lang="en-US" altLang="zh-CN" i="1" baseline="-25000" err="1">
                <a:ea typeface="宋体" panose="02010600030101010101" pitchFamily="2" charset="-122"/>
                <a:cs typeface="Times New Roman" panose="02020603050405020304" pitchFamily="18" charset="0"/>
              </a:rPr>
              <a:t>A</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v</a:t>
            </a:r>
            <a:r>
              <a:rPr lang="en-US" altLang="zh-CN" i="1" baseline="-25000" err="1">
                <a:ea typeface="宋体" panose="02010600030101010101" pitchFamily="2" charset="-122"/>
                <a:cs typeface="Times New Roman" panose="02020603050405020304" pitchFamily="18" charset="0"/>
              </a:rPr>
              <a:t>A</a:t>
            </a:r>
            <a:r>
              <a:rPr lang="en-US" altLang="zh-CN" i="1" err="1">
                <a:ea typeface="宋体" panose="02010600030101010101" pitchFamily="2" charset="-122"/>
                <a:cs typeface="Times New Roman" panose="02020603050405020304" pitchFamily="18" charset="0"/>
              </a:rPr>
              <a:t>t</a:t>
            </a:r>
            <a:r>
              <a:rPr lang="en-US" altLang="zh-CN">
                <a:ea typeface="宋体" panose="02010600030101010101" pitchFamily="2" charset="-122"/>
                <a:cs typeface="Times New Roman" panose="02020603050405020304" pitchFamily="18" charset="0"/>
              </a:rPr>
              <a:t>=0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 m/s×10 s=1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由图可知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动滑轮上绳子的有效股数</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n</a:t>
            </a:r>
            <a:r>
              <a:rPr lang="en-US" altLang="zh-CN">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绳子自由端移动的速度</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v</a:t>
            </a:r>
            <a:r>
              <a:rPr lang="zh-CN" altLang="zh-CN" baseline="-25000">
                <a:ea typeface="宋体" panose="02010600030101010101" pitchFamily="2" charset="-122"/>
                <a:cs typeface="Times New Roman" panose="02020603050405020304" pitchFamily="18" charset="0"/>
              </a:rPr>
              <a:t>绳</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n</a:t>
            </a:r>
            <a:r>
              <a:rPr lang="en-US" altLang="zh-CN">
                <a:ea typeface="宋体" panose="02010600030101010101" pitchFamily="2" charset="-122"/>
                <a:cs typeface="Times New Roman" panose="02020603050405020304" pitchFamily="18" charset="0"/>
              </a:rPr>
              <a:t> v</a:t>
            </a:r>
            <a:r>
              <a:rPr lang="en-US" altLang="zh-CN" baseline="-25000">
                <a:ea typeface="宋体" panose="02010600030101010101" pitchFamily="2" charset="-122"/>
                <a:cs typeface="Times New Roman" panose="02020603050405020304" pitchFamily="18" charset="0"/>
              </a:rPr>
              <a:t> A</a:t>
            </a:r>
            <a:r>
              <a:rPr lang="en-US" altLang="zh-CN">
                <a:ea typeface="宋体" panose="02010600030101010101" pitchFamily="2" charset="-122"/>
                <a:cs typeface="Times New Roman" panose="02020603050405020304" pitchFamily="18" charset="0"/>
              </a:rPr>
              <a:t>=2×0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1 m/s=0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m/s,</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拉力的功率</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P</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Fv</a:t>
            </a:r>
            <a:r>
              <a:rPr lang="zh-CN" altLang="zh-CN" baseline="-25000">
                <a:ea typeface="宋体" panose="02010600030101010101" pitchFamily="2" charset="-122"/>
                <a:cs typeface="Times New Roman" panose="02020603050405020304" pitchFamily="18" charset="0"/>
              </a:rPr>
              <a:t>绳</a:t>
            </a:r>
            <a:r>
              <a:rPr lang="en-US" altLang="zh-CN">
                <a:ea typeface="宋体" panose="02010600030101010101" pitchFamily="2" charset="-122"/>
                <a:cs typeface="Times New Roman" panose="02020603050405020304" pitchFamily="18" charset="0"/>
              </a:rPr>
              <a:t>=1 000 N×0</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m/s=200 W;</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102040109"/>
              </p:ext>
            </p:extLst>
          </p:nvPr>
        </p:nvGraphicFramePr>
        <p:xfrm>
          <a:off x="468457" y="2949617"/>
          <a:ext cx="10807700" cy="1030725"/>
        </p:xfrm>
        <a:graphic>
          <a:graphicData uri="http://schemas.openxmlformats.org/presentationml/2006/ole">
            <mc:AlternateContent>
              <mc:Choice xmlns:v="urn:schemas-microsoft-com:vml" Requires="v">
                <p:oleObj spid="_x0000_s1064" name="文档" r:id="rId2" imgW="3838019" imgH="366030" progId="Word.Document.12">
                  <p:embed/>
                </p:oleObj>
              </mc:Choice>
              <mc:Fallback>
                <p:oleObj name="文档" r:id="rId2" imgW="3838019" imgH="366030" progId="Word.Document.12">
                  <p:embed/>
                  <p:pic>
                    <p:nvPicPr>
                      <p:cNvPr id="0" name="OLE substitute image"/>
                      <p:cNvPicPr/>
                      <p:nvPr/>
                    </p:nvPicPr>
                    <p:blipFill>
                      <a:blip r:embed="rId3"/>
                      <a:stretch>
                        <a:fillRect/>
                      </a:stretch>
                    </p:blipFill>
                    <p:spPr>
                      <a:xfrm>
                        <a:off x="468457" y="2949617"/>
                        <a:ext cx="10807700" cy="1030725"/>
                      </a:xfrm>
                      <a:prstGeom prst="rect">
                        <a:avLst/>
                      </a:prstGeom>
                    </p:spPr>
                  </p:pic>
                </p:oleObj>
              </mc:Fallback>
            </mc:AlternateContent>
          </a:graphicData>
        </a:graphic>
      </p:graphicFrame>
      <p:sp>
        <p:nvSpPr>
          <p:cNvPr id="4" name="矩形 3"/>
          <p:cNvSpPr>
            <a:spLocks noChangeAspect="1"/>
          </p:cNvSpPr>
          <p:nvPr/>
        </p:nvSpPr>
        <p:spPr>
          <a:xfrm>
            <a:off x="361950" y="3836561"/>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得摩擦力</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=2</a:t>
            </a:r>
            <a:r>
              <a:rPr lang="en-US" altLang="zh-CN" i="1">
                <a:ea typeface="Microsoft Yi Baiti" panose="03000500000000000000" pitchFamily="66" charset="0"/>
                <a:cs typeface="Times New Roman" panose="02020603050405020304" pitchFamily="18" charset="0"/>
              </a:rPr>
              <a:t>η</a:t>
            </a:r>
            <a:r>
              <a:rPr lang="en-US" altLang="zh-CN" i="1">
                <a:ea typeface="宋体" panose="02010600030101010101" pitchFamily="2" charset="-122"/>
                <a:cs typeface="Times New Roman" panose="02020603050405020304" pitchFamily="18" charset="0"/>
              </a:rPr>
              <a:t>F</a:t>
            </a:r>
            <a:r>
              <a:rPr lang="en-US" altLang="zh-CN">
                <a:ea typeface="宋体" panose="02010600030101010101" pitchFamily="2" charset="-122"/>
                <a:cs typeface="Times New Roman" panose="02020603050405020304" pitchFamily="18" charset="0"/>
              </a:rPr>
              <a:t>=2×75%×1000 N=1 500 N</a:t>
            </a:r>
            <a:r>
              <a:rPr lang="en-US" altLang="zh-CN" i="1">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货物</a:t>
            </a:r>
            <a:r>
              <a:rPr lang="en-US" altLang="zh-CN" i="1">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在</a:t>
            </a:r>
            <a:r>
              <a:rPr lang="en-US" altLang="zh-CN">
                <a:ea typeface="宋体" panose="02010600030101010101" pitchFamily="2" charset="-122"/>
                <a:cs typeface="Times New Roman" panose="02020603050405020304" pitchFamily="18" charset="0"/>
              </a:rPr>
              <a:t>10 s</a:t>
            </a:r>
            <a:r>
              <a:rPr lang="zh-CN" altLang="zh-CN">
                <a:ea typeface="宋体" panose="02010600030101010101" pitchFamily="2" charset="-122"/>
                <a:cs typeface="Times New Roman" panose="02020603050405020304" pitchFamily="18" charset="0"/>
              </a:rPr>
              <a:t>内移动的距离为</a:t>
            </a:r>
            <a:r>
              <a:rPr lang="en-US" altLang="zh-CN">
                <a:ea typeface="宋体" panose="02010600030101010101" pitchFamily="2" charset="-122"/>
                <a:cs typeface="Times New Roman" panose="02020603050405020304" pitchFamily="18" charset="0"/>
              </a:rPr>
              <a:t>1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这个过程中拉力</a:t>
            </a:r>
            <a:r>
              <a:rPr lang="en-US" altLang="zh-CN" i="1">
                <a:ea typeface="宋体" panose="02010600030101010101" pitchFamily="2" charset="-122"/>
                <a:cs typeface="Times New Roman" panose="02020603050405020304" pitchFamily="18" charset="0"/>
              </a:rPr>
              <a:t>F</a:t>
            </a:r>
            <a:r>
              <a:rPr lang="zh-CN" altLang="zh-CN">
                <a:ea typeface="宋体" panose="02010600030101010101" pitchFamily="2" charset="-122"/>
                <a:cs typeface="Times New Roman" panose="02020603050405020304" pitchFamily="18" charset="0"/>
              </a:rPr>
              <a:t>的功率</a:t>
            </a:r>
            <a:r>
              <a:rPr lang="en-US" altLang="zh-CN">
                <a:ea typeface="宋体" panose="02010600030101010101" pitchFamily="2" charset="-122"/>
                <a:cs typeface="Times New Roman" panose="02020603050405020304" pitchFamily="18" charset="0"/>
              </a:rPr>
              <a:t>200 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水平地面对货物</a:t>
            </a:r>
            <a:r>
              <a:rPr lang="en-US" altLang="zh-CN" i="1">
                <a:ea typeface="宋体" panose="02010600030101010101" pitchFamily="2" charset="-122"/>
                <a:cs typeface="Times New Roman" panose="02020603050405020304" pitchFamily="18" charset="0"/>
              </a:rPr>
              <a:t>A</a:t>
            </a:r>
            <a:r>
              <a:rPr lang="zh-CN" altLang="zh-CN">
                <a:ea typeface="宋体" panose="02010600030101010101" pitchFamily="2" charset="-122"/>
                <a:cs typeface="Times New Roman" panose="02020603050405020304" pitchFamily="18" charset="0"/>
              </a:rPr>
              <a:t>的摩擦力大小</a:t>
            </a:r>
            <a:r>
              <a:rPr lang="en-US" altLang="zh-CN">
                <a:ea typeface="宋体" panose="02010600030101010101" pitchFamily="2" charset="-122"/>
                <a:cs typeface="Times New Roman" panose="02020603050405020304" pitchFamily="18" charset="0"/>
              </a:rPr>
              <a:t>1 500 N</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3002689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8135"/>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在九年级物理拓展课上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李博同学模拟某建筑工地上塔吊的工作情景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设置了如图所示的滑轮组来提升装修材料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若他用</a:t>
            </a:r>
            <a:r>
              <a:rPr lang="en-US" altLang="zh-CN">
                <a:solidFill>
                  <a:srgbClr val="000000"/>
                </a:solidFill>
                <a:ea typeface="宋体" panose="02010600030101010101" pitchFamily="2" charset="-122"/>
                <a:cs typeface="Times New Roman" panose="02020603050405020304" pitchFamily="18" charset="0"/>
              </a:rPr>
              <a:t>250 N</a:t>
            </a:r>
            <a:r>
              <a:rPr lang="zh-CN" altLang="zh-CN">
                <a:solidFill>
                  <a:srgbClr val="000000"/>
                </a:solidFill>
                <a:ea typeface="宋体" panose="02010600030101010101" pitchFamily="2" charset="-122"/>
                <a:cs typeface="Times New Roman" panose="02020603050405020304" pitchFamily="18" charset="0"/>
              </a:rPr>
              <a:t>的拉力在</a:t>
            </a:r>
            <a:r>
              <a:rPr lang="en-US" altLang="zh-CN">
                <a:solidFill>
                  <a:srgbClr val="000000"/>
                </a:solidFill>
                <a:ea typeface="宋体" panose="02010600030101010101" pitchFamily="2" charset="-122"/>
                <a:cs typeface="Times New Roman" panose="02020603050405020304" pitchFamily="18" charset="0"/>
              </a:rPr>
              <a:t>20 s</a:t>
            </a:r>
            <a:r>
              <a:rPr lang="zh-CN" altLang="zh-CN">
                <a:solidFill>
                  <a:srgbClr val="000000"/>
                </a:solidFill>
                <a:ea typeface="宋体" panose="02010600030101010101" pitchFamily="2" charset="-122"/>
                <a:cs typeface="Times New Roman" panose="02020603050405020304" pitchFamily="18" charset="0"/>
              </a:rPr>
              <a:t>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a:t>
            </a:r>
            <a:r>
              <a:rPr lang="en-US" altLang="zh-CN">
                <a:solidFill>
                  <a:srgbClr val="000000"/>
                </a:solidFill>
                <a:ea typeface="宋体" panose="02010600030101010101" pitchFamily="2" charset="-122"/>
                <a:cs typeface="Times New Roman" panose="02020603050405020304" pitchFamily="18" charset="0"/>
              </a:rPr>
              <a:t>450 N</a:t>
            </a:r>
            <a:r>
              <a:rPr lang="zh-CN" altLang="zh-CN">
                <a:solidFill>
                  <a:srgbClr val="000000"/>
                </a:solidFill>
                <a:ea typeface="宋体" panose="02010600030101010101" pitchFamily="2" charset="-122"/>
                <a:cs typeface="Times New Roman" panose="02020603050405020304" pitchFamily="18" charset="0"/>
              </a:rPr>
              <a:t>的材料提升了</a:t>
            </a:r>
            <a:r>
              <a:rPr lang="en-US" altLang="zh-CN">
                <a:solidFill>
                  <a:srgbClr val="000000"/>
                </a:solidFill>
                <a:ea typeface="宋体" panose="02010600030101010101" pitchFamily="2" charset="-122"/>
                <a:cs typeface="Times New Roman" panose="02020603050405020304" pitchFamily="18" charset="0"/>
              </a:rPr>
              <a:t>10 m,(</a:t>
            </a:r>
            <a:r>
              <a:rPr lang="zh-CN" altLang="zh-CN">
                <a:solidFill>
                  <a:srgbClr val="000000"/>
                </a:solidFill>
                <a:ea typeface="宋体" panose="02010600030101010101" pitchFamily="2" charset="-122"/>
                <a:cs typeface="Times New Roman" panose="02020603050405020304" pitchFamily="18" charset="0"/>
              </a:rPr>
              <a:t>不计绳重和摩擦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=10 N/kg)</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拉力的功率是多少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提升</a:t>
            </a:r>
            <a:r>
              <a:rPr lang="en-US" altLang="zh-CN">
                <a:solidFill>
                  <a:srgbClr val="000000"/>
                </a:solidFill>
                <a:ea typeface="宋体" panose="02010600030101010101" pitchFamily="2" charset="-122"/>
                <a:cs typeface="Times New Roman" panose="02020603050405020304" pitchFamily="18" charset="0"/>
              </a:rPr>
              <a:t>450 N</a:t>
            </a:r>
            <a:r>
              <a:rPr lang="zh-CN" altLang="zh-CN">
                <a:solidFill>
                  <a:srgbClr val="000000"/>
                </a:solidFill>
                <a:ea typeface="宋体" panose="02010600030101010101" pitchFamily="2" charset="-122"/>
                <a:cs typeface="Times New Roman" panose="02020603050405020304" pitchFamily="18" charset="0"/>
              </a:rPr>
              <a:t>材料时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此滑轮组的机械效率是多少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若绳子能承受的最大拉力为</a:t>
            </a:r>
            <a:r>
              <a:rPr lang="en-US" altLang="zh-CN">
                <a:solidFill>
                  <a:srgbClr val="000000"/>
                </a:solidFill>
                <a:ea typeface="宋体" panose="02010600030101010101" pitchFamily="2" charset="-122"/>
                <a:cs typeface="Times New Roman" panose="02020603050405020304" pitchFamily="18" charset="0"/>
              </a:rPr>
              <a:t>400 N</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a:t>
            </a:r>
            <a:r>
              <a:rPr lang="zh-CN" altLang="zh-CN" smtClean="0">
                <a:solidFill>
                  <a:srgbClr val="000000"/>
                </a:solidFill>
                <a:ea typeface="宋体" panose="02010600030101010101" pitchFamily="2" charset="-122"/>
                <a:cs typeface="Times New Roman" panose="02020603050405020304" pitchFamily="18" charset="0"/>
              </a:rPr>
              <a:t>滑轮组</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机械效率最大可提高到多少</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32.jpeg"/>
          <p:cNvPicPr/>
          <p:nvPr/>
        </p:nvPicPr>
        <p:blipFill>
          <a:blip r:embed="rId2"/>
          <a:stretch>
            <a:fillRect/>
          </a:stretch>
        </p:blipFill>
        <p:spPr>
          <a:xfrm>
            <a:off x="9394117" y="2564726"/>
            <a:ext cx="1673323" cy="3258085"/>
          </a:xfrm>
          <a:prstGeom prst="rect">
            <a:avLst/>
          </a:prstGeom>
        </p:spPr>
      </p:pic>
    </p:spTree>
    <p:extLst>
      <p:ext uri="{BB962C8B-B14F-4D97-AF65-F5344CB8AC3E}">
        <p14:creationId xmlns:p14="http://schemas.microsoft.com/office/powerpoint/2010/main" val="294819265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5" name="组合 4"/>
          <p:cNvGrpSpPr/>
          <p:nvPr/>
        </p:nvGrpSpPr>
        <p:grpSpPr>
          <a:xfrm>
            <a:off x="361950" y="1073368"/>
            <a:ext cx="10924039" cy="4379303"/>
            <a:chOff x="361950" y="1073368"/>
            <a:chExt cx="10924039" cy="4379303"/>
          </a:xfrm>
        </p:grpSpPr>
        <p:sp>
          <p:nvSpPr>
            <p:cNvPr id="2" name="矩形 1"/>
            <p:cNvSpPr>
              <a:spLocks noChangeAspect="1"/>
            </p:cNvSpPr>
            <p:nvPr/>
          </p:nvSpPr>
          <p:spPr>
            <a:xfrm>
              <a:off x="361950" y="1073368"/>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由图知</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n</a:t>
              </a: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则绳子自由端移动的距离</a:t>
              </a:r>
              <a:r>
                <a:rPr lang="en-US" altLang="zh-CN" smtClean="0">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ea typeface="宋体" panose="02010600030101010101" pitchFamily="2" charset="-122"/>
                  <a:cs typeface="Times New Roman" panose="02020603050405020304" pitchFamily="18" charset="0"/>
                </a:rPr>
                <a:t>s</a:t>
              </a:r>
              <a:r>
                <a:rPr lang="en-US" altLang="zh-CN" smtClean="0">
                  <a:ea typeface="宋体" panose="02010600030101010101" pitchFamily="2" charset="-122"/>
                  <a:cs typeface="Times New Roman" panose="02020603050405020304" pitchFamily="18" charset="0"/>
                </a:rPr>
                <a:t>=</a:t>
              </a:r>
              <a:r>
                <a:rPr lang="en-US" altLang="zh-CN" i="1" err="1" smtClean="0">
                  <a:ea typeface="宋体" panose="02010600030101010101" pitchFamily="2" charset="-122"/>
                  <a:cs typeface="Times New Roman" panose="02020603050405020304" pitchFamily="18" charset="0"/>
                </a:rPr>
                <a:t>nh</a:t>
              </a:r>
              <a:r>
                <a:rPr lang="en-US" altLang="zh-CN" smtClean="0">
                  <a:ea typeface="宋体" panose="02010600030101010101" pitchFamily="2" charset="-122"/>
                  <a:cs typeface="Times New Roman" panose="02020603050405020304" pitchFamily="18" charset="0"/>
                </a:rPr>
                <a:t>=3×10 </a:t>
              </a:r>
              <a:r>
                <a:rPr lang="en-US" altLang="zh-CN">
                  <a:ea typeface="宋体" panose="02010600030101010101" pitchFamily="2" charset="-122"/>
                  <a:cs typeface="Times New Roman" panose="02020603050405020304" pitchFamily="18" charset="0"/>
                </a:rPr>
                <a:t>m=30 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拉力做的功</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Fs</a:t>
              </a:r>
              <a:r>
                <a:rPr lang="en-US" altLang="zh-CN">
                  <a:ea typeface="宋体" panose="02010600030101010101" pitchFamily="2" charset="-122"/>
                  <a:cs typeface="Times New Roman" panose="02020603050405020304" pitchFamily="18" charset="0"/>
                </a:rPr>
                <a:t>=250 N×30 m=7 500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68020732"/>
                </p:ext>
              </p:extLst>
            </p:nvPr>
          </p:nvGraphicFramePr>
          <p:xfrm>
            <a:off x="478289" y="2930501"/>
            <a:ext cx="10807700" cy="844495"/>
          </p:xfrm>
          <a:graphic>
            <a:graphicData uri="http://schemas.openxmlformats.org/presentationml/2006/ole">
              <mc:AlternateContent>
                <mc:Choice xmlns:v="urn:schemas-microsoft-com:vml" Requires="v">
                  <p:oleObj spid="_x0000_s1065" name="文档" r:id="rId2" imgW="3838019" imgH="299896" progId="Word.Document.12">
                    <p:embed/>
                  </p:oleObj>
                </mc:Choice>
                <mc:Fallback>
                  <p:oleObj name="文档" r:id="rId2" imgW="3838019" imgH="299896" progId="Word.Document.12">
                    <p:embed/>
                    <p:pic>
                      <p:nvPicPr>
                        <p:cNvPr id="0" name="OLE substitute image"/>
                        <p:cNvPicPr/>
                        <p:nvPr/>
                      </p:nvPicPr>
                      <p:blipFill>
                        <a:blip r:embed="rId3"/>
                        <a:stretch>
                          <a:fillRect/>
                        </a:stretch>
                      </p:blipFill>
                      <p:spPr>
                        <a:xfrm>
                          <a:off x="478289" y="2930501"/>
                          <a:ext cx="10807700" cy="844495"/>
                        </a:xfrm>
                        <a:prstGeom prst="rect">
                          <a:avLst/>
                        </a:prstGeom>
                      </p:spPr>
                    </p:pic>
                  </p:oleObj>
                </mc:Fallback>
              </mc:AlternateContent>
            </a:graphicData>
          </a:graphic>
        </p:graphicFrame>
        <p:sp>
          <p:nvSpPr>
            <p:cNvPr id="4" name="矩形 3"/>
            <p:cNvSpPr>
              <a:spLocks noChangeAspect="1"/>
            </p:cNvSpPr>
            <p:nvPr/>
          </p:nvSpPr>
          <p:spPr>
            <a:xfrm>
              <a:off x="361950" y="3713760"/>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有用功</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有用</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Gh</a:t>
              </a:r>
              <a:r>
                <a:rPr lang="en-US" altLang="zh-CN">
                  <a:ea typeface="宋体" panose="02010600030101010101" pitchFamily="2" charset="-122"/>
                  <a:cs typeface="Times New Roman" panose="02020603050405020304" pitchFamily="18" charset="0"/>
                </a:rPr>
                <a:t>=450 N×10 m=4 500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501626198"/>
                </p:ext>
              </p:extLst>
            </p:nvPr>
          </p:nvGraphicFramePr>
          <p:xfrm>
            <a:off x="478289" y="4431066"/>
            <a:ext cx="10807700" cy="1021605"/>
          </p:xfrm>
          <a:graphic>
            <a:graphicData uri="http://schemas.openxmlformats.org/presentationml/2006/ole">
              <mc:AlternateContent>
                <mc:Choice xmlns:v="urn:schemas-microsoft-com:vml" Requires="v">
                  <p:oleObj spid="_x0000_s1066" name="文档" r:id="rId4" imgW="3838019" imgH="362791" progId="Word.Document.12">
                    <p:embed/>
                  </p:oleObj>
                </mc:Choice>
                <mc:Fallback>
                  <p:oleObj name="文档" r:id="rId4" imgW="3838019" imgH="362791" progId="Word.Document.12">
                    <p:embed/>
                    <p:pic>
                      <p:nvPicPr>
                        <p:cNvPr id="0" name="OLE substitute image"/>
                        <p:cNvPicPr/>
                        <p:nvPr/>
                      </p:nvPicPr>
                      <p:blipFill>
                        <a:blip r:embed="rId5"/>
                        <a:stretch>
                          <a:fillRect/>
                        </a:stretch>
                      </p:blipFill>
                      <p:spPr>
                        <a:xfrm>
                          <a:off x="478289" y="4431066"/>
                          <a:ext cx="10807700" cy="1021605"/>
                        </a:xfrm>
                        <a:prstGeom prst="rect">
                          <a:avLst/>
                        </a:prstGeom>
                      </p:spPr>
                    </p:pic>
                  </p:oleObj>
                </mc:Fallback>
              </mc:AlternateContent>
            </a:graphicData>
          </a:graphic>
        </p:graphicFrame>
      </p:grpSp>
    </p:spTree>
    <p:extLst>
      <p:ext uri="{BB962C8B-B14F-4D97-AF65-F5344CB8AC3E}">
        <p14:creationId xmlns:p14="http://schemas.microsoft.com/office/powerpoint/2010/main" val="156487388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573775939"/>
              </p:ext>
            </p:extLst>
          </p:nvPr>
        </p:nvGraphicFramePr>
        <p:xfrm>
          <a:off x="478289" y="988175"/>
          <a:ext cx="10807700" cy="4488927"/>
        </p:xfrm>
        <a:graphic>
          <a:graphicData uri="http://schemas.openxmlformats.org/presentationml/2006/ole">
            <mc:AlternateContent>
              <mc:Choice xmlns:v="urn:schemas-microsoft-com:vml" Requires="v">
                <p:oleObj spid="_x0000_s1067" name="文档" r:id="rId2" imgW="3826154" imgH="1589175" progId="Word.Document.12">
                  <p:embed/>
                </p:oleObj>
              </mc:Choice>
              <mc:Fallback>
                <p:oleObj name="文档" r:id="rId2" imgW="3826154" imgH="1589175" progId="Word.Document.12">
                  <p:embed/>
                  <p:pic>
                    <p:nvPicPr>
                      <p:cNvPr id="0" name="OLE substitute image"/>
                      <p:cNvPicPr/>
                      <p:nvPr/>
                    </p:nvPicPr>
                    <p:blipFill>
                      <a:blip r:embed="rId3"/>
                      <a:stretch>
                        <a:fillRect/>
                      </a:stretch>
                    </p:blipFill>
                    <p:spPr>
                      <a:xfrm>
                        <a:off x="478289" y="988175"/>
                        <a:ext cx="10807700" cy="4488927"/>
                      </a:xfrm>
                      <a:prstGeom prst="rect">
                        <a:avLst/>
                      </a:prstGeom>
                    </p:spPr>
                  </p:pic>
                </p:oleObj>
              </mc:Fallback>
            </mc:AlternateContent>
          </a:graphicData>
        </a:graphic>
      </p:graphicFrame>
    </p:spTree>
    <p:extLst>
      <p:ext uri="{BB962C8B-B14F-4D97-AF65-F5344CB8AC3E}">
        <p14:creationId xmlns:p14="http://schemas.microsoft.com/office/powerpoint/2010/main" val="286999637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194394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答</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拉力的功率是</a:t>
            </a:r>
            <a:r>
              <a:rPr lang="en-US" altLang="zh-CN">
                <a:ea typeface="宋体" panose="02010600030101010101" pitchFamily="2" charset="-122"/>
                <a:cs typeface="Times New Roman" panose="02020603050405020304" pitchFamily="18" charset="0"/>
              </a:rPr>
              <a:t>375 W;</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提升</a:t>
            </a:r>
            <a:r>
              <a:rPr lang="en-US" altLang="zh-CN">
                <a:ea typeface="宋体" panose="02010600030101010101" pitchFamily="2" charset="-122"/>
                <a:cs typeface="Times New Roman" panose="02020603050405020304" pitchFamily="18" charset="0"/>
              </a:rPr>
              <a:t>450 N</a:t>
            </a:r>
            <a:r>
              <a:rPr lang="zh-CN" altLang="zh-CN">
                <a:ea typeface="宋体" panose="02010600030101010101" pitchFamily="2" charset="-122"/>
                <a:cs typeface="Times New Roman" panose="02020603050405020304" pitchFamily="18" charset="0"/>
              </a:rPr>
              <a:t>材料时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此滑轮组的机械效率是</a:t>
            </a:r>
            <a:r>
              <a:rPr lang="en-US" altLang="zh-CN">
                <a:ea typeface="宋体" panose="02010600030101010101" pitchFamily="2" charset="-122"/>
                <a:cs typeface="Times New Roman" panose="02020603050405020304" pitchFamily="18" charset="0"/>
              </a:rPr>
              <a:t>60%;</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(3)</a:t>
            </a:r>
            <a:r>
              <a:rPr lang="zh-CN" altLang="zh-CN">
                <a:ea typeface="宋体" panose="02010600030101010101" pitchFamily="2" charset="-122"/>
                <a:cs typeface="Times New Roman" panose="02020603050405020304" pitchFamily="18" charset="0"/>
              </a:rPr>
              <a:t>若绳子能承受的最大拉力为</a:t>
            </a:r>
            <a:r>
              <a:rPr lang="en-US" altLang="zh-CN">
                <a:ea typeface="宋体" panose="02010600030101010101" pitchFamily="2" charset="-122"/>
                <a:cs typeface="Times New Roman" panose="02020603050405020304" pitchFamily="18" charset="0"/>
              </a:rPr>
              <a:t>400 N</a:t>
            </a:r>
            <a:r>
              <a:rPr lang="zh-CN" altLang="zh-CN">
                <a:ea typeface="宋体" panose="02010600030101010101" pitchFamily="2" charset="-122"/>
                <a:cs typeface="Times New Roman" panose="02020603050405020304" pitchFamily="18" charset="0"/>
              </a:rPr>
              <a:t>时</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此滑轮组的机械效率最大可提高到</a:t>
            </a:r>
            <a:r>
              <a:rPr lang="en-US" altLang="zh-CN">
                <a:ea typeface="宋体" panose="02010600030101010101" pitchFamily="2" charset="-122"/>
                <a:cs typeface="Times New Roman" panose="02020603050405020304" pitchFamily="18" charset="0"/>
              </a:rPr>
              <a:t>75%</a:t>
            </a:r>
            <a:r>
              <a:rPr lang="en-US" altLang="zh-CN" i="1">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3478428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27503"/>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青海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使用如图所示的机械装置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某人从井里提升</a:t>
            </a:r>
            <a:r>
              <a:rPr lang="en-US" altLang="zh-CN">
                <a:solidFill>
                  <a:srgbClr val="000000"/>
                </a:solidFill>
                <a:ea typeface="宋体" panose="02010600030101010101" pitchFamily="2" charset="-122"/>
                <a:cs typeface="Times New Roman" panose="02020603050405020304" pitchFamily="18" charset="0"/>
              </a:rPr>
              <a:t>78 kg</a:t>
            </a:r>
            <a:r>
              <a:rPr lang="zh-CN" altLang="zh-CN">
                <a:solidFill>
                  <a:srgbClr val="000000"/>
                </a:solidFill>
                <a:ea typeface="宋体" panose="02010600030101010101" pitchFamily="2" charset="-122"/>
                <a:cs typeface="Times New Roman" panose="02020603050405020304" pitchFamily="18" charset="0"/>
              </a:rPr>
              <a:t>的重物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10 s</a:t>
            </a:r>
            <a:r>
              <a:rPr lang="zh-CN" altLang="zh-CN">
                <a:solidFill>
                  <a:srgbClr val="000000"/>
                </a:solidFill>
                <a:ea typeface="宋体" panose="02010600030101010101" pitchFamily="2" charset="-122"/>
                <a:cs typeface="Times New Roman" panose="02020603050405020304" pitchFamily="18" charset="0"/>
              </a:rPr>
              <a:t>内沿水平地面向右匀速行走了</a:t>
            </a:r>
            <a:r>
              <a:rPr lang="en-US" altLang="zh-CN">
                <a:solidFill>
                  <a:srgbClr val="000000"/>
                </a:solidFill>
                <a:ea typeface="宋体" panose="02010600030101010101" pitchFamily="2" charset="-122"/>
                <a:cs typeface="Times New Roman" panose="02020603050405020304" pitchFamily="18" charset="0"/>
              </a:rPr>
              <a:t>8 m,</a:t>
            </a:r>
            <a:r>
              <a:rPr lang="zh-CN" altLang="zh-CN">
                <a:solidFill>
                  <a:srgbClr val="000000"/>
                </a:solidFill>
                <a:ea typeface="宋体" panose="02010600030101010101" pitchFamily="2" charset="-122"/>
                <a:cs typeface="Times New Roman" panose="02020603050405020304" pitchFamily="18" charset="0"/>
              </a:rPr>
              <a:t>该人拉绳子的力是</a:t>
            </a:r>
            <a:r>
              <a:rPr lang="en-US" altLang="zh-CN">
                <a:solidFill>
                  <a:srgbClr val="000000"/>
                </a:solidFill>
                <a:ea typeface="宋体" panose="02010600030101010101" pitchFamily="2" charset="-122"/>
                <a:cs typeface="Times New Roman" panose="02020603050405020304" pitchFamily="18" charset="0"/>
              </a:rPr>
              <a:t>400 N(</a:t>
            </a:r>
            <a:r>
              <a:rPr lang="zh-CN" altLang="zh-CN">
                <a:solidFill>
                  <a:srgbClr val="000000"/>
                </a:solidFill>
                <a:ea typeface="宋体" panose="02010600030101010101" pitchFamily="2" charset="-122"/>
                <a:cs typeface="Times New Roman" panose="02020603050405020304" pitchFamily="18" charset="0"/>
              </a:rPr>
              <a:t>绳重与摩擦忽略不计</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物体上升的速度是多少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拉力的功率是多少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该装置的机械效率是多少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动滑轮的重力是多少</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733.jpeg"/>
          <p:cNvPicPr/>
          <p:nvPr/>
        </p:nvPicPr>
        <p:blipFill>
          <a:blip r:embed="rId2"/>
          <a:stretch>
            <a:fillRect/>
          </a:stretch>
        </p:blipFill>
        <p:spPr>
          <a:xfrm>
            <a:off x="8353325" y="2395655"/>
            <a:ext cx="2261201" cy="2772127"/>
          </a:xfrm>
          <a:prstGeom prst="rect">
            <a:avLst/>
          </a:prstGeom>
        </p:spPr>
      </p:pic>
    </p:spTree>
    <p:extLst>
      <p:ext uri="{BB962C8B-B14F-4D97-AF65-F5344CB8AC3E}">
        <p14:creationId xmlns:p14="http://schemas.microsoft.com/office/powerpoint/2010/main" val="307384682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8" name="组合 7"/>
          <p:cNvGrpSpPr/>
          <p:nvPr/>
        </p:nvGrpSpPr>
        <p:grpSpPr>
          <a:xfrm>
            <a:off x="361950" y="1070015"/>
            <a:ext cx="10924039" cy="4218976"/>
            <a:chOff x="361950" y="1070015"/>
            <a:chExt cx="10924039" cy="4218976"/>
          </a:xfrm>
        </p:grpSpPr>
        <p:sp>
          <p:nvSpPr>
            <p:cNvPr id="2" name="矩形 1"/>
            <p:cNvSpPr>
              <a:spLocks noChangeAspect="1"/>
            </p:cNvSpPr>
            <p:nvPr/>
          </p:nvSpPr>
          <p:spPr>
            <a:xfrm>
              <a:off x="361950" y="1070015"/>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latin typeface="Arial" pitchFamily="34" charset="0"/>
                  <a:cs typeface="Times New Roman" panose="02020603050405020304" pitchFamily="18" charset="0"/>
                </a:rPr>
                <a:t>解</a:t>
              </a:r>
              <a:r>
                <a:rPr lang="en-US" altLang="zh-CN">
                  <a:ea typeface="宋体" panose="02010600030101010101" pitchFamily="2" charset="-122"/>
                  <a:cs typeface="Times New Roman" panose="02020603050405020304" pitchFamily="18" charset="0"/>
                </a:rPr>
                <a:t>:(1)</a:t>
              </a:r>
              <a:r>
                <a:rPr lang="zh-CN" altLang="zh-CN">
                  <a:ea typeface="宋体" panose="02010600030101010101" pitchFamily="2" charset="-122"/>
                  <a:cs typeface="Times New Roman" panose="02020603050405020304" pitchFamily="18" charset="0"/>
                </a:rPr>
                <a:t>由图可知</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有两端绳子拉着动滑轮</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某人沿水平地面向右匀速行走了</a:t>
              </a:r>
              <a:r>
                <a:rPr lang="en-US" altLang="zh-CN">
                  <a:ea typeface="宋体" panose="02010600030101010101" pitchFamily="2" charset="-122"/>
                  <a:cs typeface="Times New Roman" panose="02020603050405020304" pitchFamily="18" charset="0"/>
                </a:rPr>
                <a:t>8 m,</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918023739"/>
                </p:ext>
              </p:extLst>
            </p:nvPr>
          </p:nvGraphicFramePr>
          <p:xfrm>
            <a:off x="458625" y="2323271"/>
            <a:ext cx="10807700" cy="1492880"/>
          </p:xfrm>
          <a:graphic>
            <a:graphicData uri="http://schemas.openxmlformats.org/presentationml/2006/ole">
              <mc:AlternateContent>
                <mc:Choice xmlns:v="urn:schemas-microsoft-com:vml" Requires="v">
                  <p:oleObj spid="_x0000_s1068" name="文档" r:id="rId2" imgW="3838019" imgH="530150" progId="Word.Document.12">
                    <p:embed/>
                  </p:oleObj>
                </mc:Choice>
                <mc:Fallback>
                  <p:oleObj name="文档" r:id="rId2" imgW="3838019" imgH="530150" progId="Word.Document.12">
                    <p:embed/>
                    <p:pic>
                      <p:nvPicPr>
                        <p:cNvPr id="0" name="OLE substitute image"/>
                        <p:cNvPicPr/>
                        <p:nvPr/>
                      </p:nvPicPr>
                      <p:blipFill>
                        <a:blip r:embed="rId3"/>
                        <a:stretch>
                          <a:fillRect/>
                        </a:stretch>
                      </p:blipFill>
                      <p:spPr>
                        <a:xfrm>
                          <a:off x="458625" y="2323271"/>
                          <a:ext cx="10807700" cy="1492880"/>
                        </a:xfrm>
                        <a:prstGeom prst="rect">
                          <a:avLst/>
                        </a:prstGeom>
                      </p:spPr>
                    </p:pic>
                  </p:oleObj>
                </mc:Fallback>
              </mc:AlternateContent>
            </a:graphicData>
          </a:graphic>
        </p:graphicFrame>
        <p:sp>
          <p:nvSpPr>
            <p:cNvPr id="4" name="矩形 3"/>
            <p:cNvSpPr>
              <a:spLocks noChangeAspect="1"/>
            </p:cNvSpPr>
            <p:nvPr/>
          </p:nvSpPr>
          <p:spPr>
            <a:xfrm>
              <a:off x="361950" y="3724416"/>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ea typeface="宋体" panose="02010600030101010101" pitchFamily="2" charset="-122"/>
                  <a:cs typeface="Times New Roman" panose="02020603050405020304" pitchFamily="18" charset="0"/>
                </a:rPr>
                <a:t>(2)</a:t>
              </a:r>
              <a:r>
                <a:rPr lang="zh-CN" altLang="zh-CN">
                  <a:ea typeface="宋体" panose="02010600030101010101" pitchFamily="2" charset="-122"/>
                  <a:cs typeface="Times New Roman" panose="02020603050405020304" pitchFamily="18" charset="0"/>
                </a:rPr>
                <a:t>拉力所做的总功为</a:t>
              </a:r>
              <a:r>
                <a:rPr lang="en-US" altLang="zh-CN">
                  <a:ea typeface="宋体" panose="02010600030101010101" pitchFamily="2" charset="-122"/>
                  <a:cs typeface="Times New Roman" panose="02020603050405020304" pitchFamily="18" charset="0"/>
                </a:rPr>
                <a:t>:</a:t>
              </a:r>
              <a:r>
                <a:rPr lang="en-US" altLang="zh-CN" i="1">
                  <a:ea typeface="宋体" panose="02010600030101010101" pitchFamily="2" charset="-122"/>
                  <a:cs typeface="Times New Roman" panose="02020603050405020304" pitchFamily="18" charset="0"/>
                </a:rPr>
                <a:t>W</a:t>
              </a:r>
              <a:r>
                <a:rPr lang="zh-CN" altLang="zh-CN" baseline="-25000">
                  <a:ea typeface="宋体" panose="02010600030101010101" pitchFamily="2" charset="-122"/>
                  <a:cs typeface="Times New Roman" panose="02020603050405020304" pitchFamily="18" charset="0"/>
                </a:rPr>
                <a:t>总</a:t>
              </a:r>
              <a:r>
                <a:rPr lang="en-US" altLang="zh-CN">
                  <a:ea typeface="宋体" panose="02010600030101010101" pitchFamily="2" charset="-122"/>
                  <a:cs typeface="Times New Roman" panose="02020603050405020304" pitchFamily="18" charset="0"/>
                </a:rPr>
                <a:t>=</a:t>
              </a:r>
              <a:r>
                <a:rPr lang="en-US" altLang="zh-CN" i="1" err="1">
                  <a:ea typeface="宋体" panose="02010600030101010101" pitchFamily="2" charset="-122"/>
                  <a:cs typeface="Times New Roman" panose="02020603050405020304" pitchFamily="18" charset="0"/>
                </a:rPr>
                <a:t>Fs</a:t>
              </a:r>
              <a:r>
                <a:rPr lang="en-US" altLang="zh-CN">
                  <a:ea typeface="宋体" panose="02010600030101010101" pitchFamily="2" charset="-122"/>
                  <a:cs typeface="Times New Roman" panose="02020603050405020304" pitchFamily="18" charset="0"/>
                </a:rPr>
                <a:t>=400 N×8 m=3 200 J;</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179595359"/>
                </p:ext>
              </p:extLst>
            </p:nvPr>
          </p:nvGraphicFramePr>
          <p:xfrm>
            <a:off x="478289" y="4444496"/>
            <a:ext cx="10807700" cy="844495"/>
          </p:xfrm>
          <a:graphic>
            <a:graphicData uri="http://schemas.openxmlformats.org/presentationml/2006/ole">
              <mc:AlternateContent>
                <mc:Choice xmlns:v="urn:schemas-microsoft-com:vml" Requires="v">
                  <p:oleObj spid="_x0000_s1069" name="文档" r:id="rId4" imgW="3838019" imgH="299896" progId="Word.Document.12">
                    <p:embed/>
                  </p:oleObj>
                </mc:Choice>
                <mc:Fallback>
                  <p:oleObj name="文档" r:id="rId4" imgW="3838019" imgH="299896" progId="Word.Document.12">
                    <p:embed/>
                    <p:pic>
                      <p:nvPicPr>
                        <p:cNvPr id="0" name="OLE substitute image"/>
                        <p:cNvPicPr/>
                        <p:nvPr/>
                      </p:nvPicPr>
                      <p:blipFill>
                        <a:blip r:embed="rId5"/>
                        <a:stretch>
                          <a:fillRect/>
                        </a:stretch>
                      </p:blipFill>
                      <p:spPr>
                        <a:xfrm>
                          <a:off x="478289" y="4444496"/>
                          <a:ext cx="10807700" cy="844495"/>
                        </a:xfrm>
                        <a:prstGeom prst="rect">
                          <a:avLst/>
                        </a:prstGeom>
                      </p:spPr>
                    </p:pic>
                  </p:oleObj>
                </mc:Fallback>
              </mc:AlternateContent>
            </a:graphicData>
          </a:graphic>
        </p:graphicFrame>
      </p:grpSp>
    </p:spTree>
    <p:extLst>
      <p:ext uri="{BB962C8B-B14F-4D97-AF65-F5344CB8AC3E}">
        <p14:creationId xmlns:p14="http://schemas.microsoft.com/office/powerpoint/2010/main" val="242345968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468</Paragraphs>
  <Slides>101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101</vt:i4>
      </vt:variant>
    </vt:vector>
  </HeadingPairs>
  <TitlesOfParts>
    <vt:vector size="115"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Microsoft Yi Baiti</vt:lpstr>
      <vt:lpstr>专业教辅课件Q:251490010</vt:lpstr>
      <vt:lpstr>第十二章　机械功和机械能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2021-03-06T18:14:32Z</cp:lastPrinted>
  <dcterms:created xsi:type="dcterms:W3CDTF">2021-03-06T18:14:32Z</dcterms:created>
  <dcterms:modified xsi:type="dcterms:W3CDTF">2021-03-06T10:14:33Z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