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gif" ContentType="image/gif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6" r:id="rId18"/>
    <p:sldId id="277" r:id="rId19"/>
    <p:sldId id="278" r:id="rId20"/>
    <p:sldId id="279" r:id="rId21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9.xml" /><Relationship Id="rId11" Type="http://schemas.openxmlformats.org/officeDocument/2006/relationships/slide" Target="slides/slide10.xml" /><Relationship Id="rId12" Type="http://schemas.openxmlformats.org/officeDocument/2006/relationships/slide" Target="slides/slide11.xml" /><Relationship Id="rId13" Type="http://schemas.openxmlformats.org/officeDocument/2006/relationships/slide" Target="slides/slide12.xml" /><Relationship Id="rId14" Type="http://schemas.openxmlformats.org/officeDocument/2006/relationships/slide" Target="slides/slide13.xml" /><Relationship Id="rId15" Type="http://schemas.openxmlformats.org/officeDocument/2006/relationships/slide" Target="slides/slide14.xml" /><Relationship Id="rId16" Type="http://schemas.openxmlformats.org/officeDocument/2006/relationships/slide" Target="slides/slide15.xml" /><Relationship Id="rId17" Type="http://schemas.openxmlformats.org/officeDocument/2006/relationships/slide" Target="slides/slide16.xml" /><Relationship Id="rId18" Type="http://schemas.openxmlformats.org/officeDocument/2006/relationships/slide" Target="slides/slide17.xml" /><Relationship Id="rId19" Type="http://schemas.openxmlformats.org/officeDocument/2006/relationships/slide" Target="slides/slide18.xml" /><Relationship Id="rId2" Type="http://schemas.openxmlformats.org/officeDocument/2006/relationships/slide" Target="slides/slide1.xml" /><Relationship Id="rId20" Type="http://schemas.openxmlformats.org/officeDocument/2006/relationships/slide" Target="slides/slide19.xml" /><Relationship Id="rId21" Type="http://schemas.openxmlformats.org/officeDocument/2006/relationships/slide" Target="slides/slide20.xml" /><Relationship Id="rId22" Type="http://schemas.openxmlformats.org/officeDocument/2006/relationships/tags" Target="tags/tag1.xml" /><Relationship Id="rId23" Type="http://schemas.openxmlformats.org/officeDocument/2006/relationships/presProps" Target="presProps.xml" /><Relationship Id="rId24" Type="http://schemas.openxmlformats.org/officeDocument/2006/relationships/viewProps" Target="viewProps.xml" /><Relationship Id="rId25" Type="http://schemas.openxmlformats.org/officeDocument/2006/relationships/theme" Target="theme/theme1.xml" /><Relationship Id="rId26" Type="http://schemas.openxmlformats.org/officeDocument/2006/relationships/tableStyles" Target="tableStyles.xml" /><Relationship Id="rId3" Type="http://schemas.openxmlformats.org/officeDocument/2006/relationships/slide" Target="slides/slide2.xml" /><Relationship Id="rId4" Type="http://schemas.openxmlformats.org/officeDocument/2006/relationships/slide" Target="slides/slide3.xml" /><Relationship Id="rId5" Type="http://schemas.openxmlformats.org/officeDocument/2006/relationships/slide" Target="slides/slide4.xml" /><Relationship Id="rId6" Type="http://schemas.openxmlformats.org/officeDocument/2006/relationships/slide" Target="slides/slide5.xml" /><Relationship Id="rId7" Type="http://schemas.openxmlformats.org/officeDocument/2006/relationships/slide" Target="slides/slide6.xml" /><Relationship Id="rId8" Type="http://schemas.openxmlformats.org/officeDocument/2006/relationships/slide" Target="slides/slide7.xml" /><Relationship Id="rId9" Type="http://schemas.openxmlformats.org/officeDocument/2006/relationships/slide" Target="slides/slide8.xml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slideLayout" Target="../slideLayouts/slideLayout13.xml" /><Relationship Id="rId14" Type="http://schemas.openxmlformats.org/officeDocument/2006/relationships/slideLayout" Target="../slideLayouts/slideLayout14.xml" /><Relationship Id="rId15" Type="http://schemas.openxmlformats.org/officeDocument/2006/relationships/slideLayout" Target="../slideLayouts/slideLayout15.xml" /><Relationship Id="rId16" Type="http://schemas.openxmlformats.org/officeDocument/2006/relationships/slideLayout" Target="../slideLayouts/slideLayout16.xml" /><Relationship Id="rId17" Type="http://schemas.openxmlformats.org/officeDocument/2006/relationships/slideLayout" Target="../slideLayouts/slideLayout17.xml" /><Relationship Id="rId18" Type="http://schemas.openxmlformats.org/officeDocument/2006/relationships/slideLayout" Target="../slideLayouts/slideLayout18.xml" /><Relationship Id="rId19" Type="http://schemas.openxmlformats.org/officeDocument/2006/relationships/image" Target="file:///D:\qq&#25991;&#20214;\712321467\Image\C2C\Image2\%7b75232B38-A165-1FB7-499C-2E1C792CACB5%7d.png" TargetMode="External" /><Relationship Id="rId2" Type="http://schemas.openxmlformats.org/officeDocument/2006/relationships/slideLayout" Target="../slideLayouts/slideLayout2.xml" /><Relationship Id="rId20" Type="http://schemas.openxmlformats.org/officeDocument/2006/relationships/image" Target="../media/image1.png" /><Relationship Id="rId21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/>
        </p:nvPicPr>
        <p:blipFill>
          <a:blip r:embed="rId20" r:link="rId1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.png" /><Relationship Id="rId3" Type="http://schemas.openxmlformats.org/officeDocument/2006/relationships/image" Target="../media/image3.gif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image" Target="../media/image16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 /><Relationship Id="rId2" Type="http://schemas.openxmlformats.org/officeDocument/2006/relationships/image" Target="../media/image17.gif" /><Relationship Id="rId3" Type="http://schemas.openxmlformats.org/officeDocument/2006/relationships/image" Target="../media/image18.gif" /><Relationship Id="rId4" Type="http://schemas.openxmlformats.org/officeDocument/2006/relationships/image" Target="../media/image19.png" /><Relationship Id="rId5" Type="http://schemas.openxmlformats.org/officeDocument/2006/relationships/image" Target="../media/image20.gif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2" Type="http://schemas.openxmlformats.org/officeDocument/2006/relationships/image" Target="../media/image21.gif" /><Relationship Id="rId3" Type="http://schemas.openxmlformats.org/officeDocument/2006/relationships/image" Target="../media/image22.gif" /><Relationship Id="rId4" Type="http://schemas.openxmlformats.org/officeDocument/2006/relationships/image" Target="../media/image19.png" /><Relationship Id="rId5" Type="http://schemas.openxmlformats.org/officeDocument/2006/relationships/image" Target="../media/image23.gif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2" Type="http://schemas.openxmlformats.org/officeDocument/2006/relationships/image" Target="../media/image24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image" Target="../media/image25.png" /><Relationship Id="rId3" Type="http://schemas.openxmlformats.org/officeDocument/2006/relationships/image" Target="../media/image26.pn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 /><Relationship Id="rId2" Type="http://schemas.openxmlformats.org/officeDocument/2006/relationships/image" Target="../media/image25.pn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7.png" /><Relationship Id="rId3" Type="http://schemas.openxmlformats.org/officeDocument/2006/relationships/image" Target="../media/image28.png" /><Relationship Id="rId4" Type="http://schemas.openxmlformats.org/officeDocument/2006/relationships/image" Target="../media/image25.pn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8.png" /><Relationship Id="rId3" Type="http://schemas.openxmlformats.org/officeDocument/2006/relationships/image" Target="../media/image25.pn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8.png" /><Relationship Id="rId3" Type="http://schemas.openxmlformats.org/officeDocument/2006/relationships/image" Target="../media/image25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8.png" /><Relationship Id="rId3" Type="http://schemas.openxmlformats.org/officeDocument/2006/relationships/image" Target="../media/image25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4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5.gif" /><Relationship Id="rId3" Type="http://schemas.openxmlformats.org/officeDocument/2006/relationships/image" Target="../media/image6.png" /><Relationship Id="rId4" Type="http://schemas.openxmlformats.org/officeDocument/2006/relationships/image" Target="../media/image7.png" /><Relationship Id="rId5" Type="http://schemas.openxmlformats.org/officeDocument/2006/relationships/image" Target="../media/image8.gif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9.png" /><Relationship Id="rId3" Type="http://schemas.openxmlformats.org/officeDocument/2006/relationships/image" Target="../media/image10.gif" /><Relationship Id="rId4" Type="http://schemas.openxmlformats.org/officeDocument/2006/relationships/image" Target="../media/image11.gif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image" Target="../media/image12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3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 /><Relationship Id="rId2" Type="http://schemas.openxmlformats.org/officeDocument/2006/relationships/image" Target="../media/image14.jpeg" /><Relationship Id="rId3" Type="http://schemas.openxmlformats.org/officeDocument/2006/relationships/image" Target="../media/image15.png" /><Relationship Id="rId4" Type="http://schemas.openxmlformats.org/officeDocument/2006/relationships/video" Target="../media/media1.mp4" /><Relationship Id="rId5" Type="http://schemas.microsoft.com/office/2007/relationships/media" Target="../media/media1.mp4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Relationship Id="rId2" Type="http://schemas.openxmlformats.org/officeDocument/2006/relationships/image" Target="../media/image14.jpe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-83429" y="-15415"/>
            <a:ext cx="12275969" cy="6881222"/>
            <a:chExt cx="12275969" cy="6881222"/>
          </a:xfrm>
        </p:grpSpPr>
        <p:sp>
          <p:nvSpPr>
            <p:cNvPr id="3" name="形状1"/>
            <p:cNvSpPr txBox="1"/>
            <p:nvPr/>
          </p:nvSpPr>
          <p:spPr>
            <a:xfrm>
              <a:off x="103019" y="15682"/>
              <a:ext cx="12172950" cy="287083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文本1"/>
            <p:cNvSpPr txBox="1"/>
            <p:nvPr/>
          </p:nvSpPr>
          <p:spPr>
            <a:xfrm>
              <a:off x="4833239" y="376298"/>
              <a:ext cx="5788028" cy="75057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4000"/>
                </a:lnSpc>
              </a:pPr>
              <a:r>
                <a:rPr lang="zh-CN" altLang="en-US" sz="3400" b="0" i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第十一章——功和机械能</a:t>
              </a:r>
              <a:endParaRPr lang="zh-CN" altLang="en-US" sz="3400" b="0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" name="形状2"/>
            <p:cNvSpPr txBox="1"/>
            <p:nvPr/>
          </p:nvSpPr>
          <p:spPr>
            <a:xfrm>
              <a:off x="5429456" y="2154949"/>
              <a:ext cx="4619625" cy="19050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19050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文本2"/>
            <p:cNvSpPr txBox="1"/>
            <p:nvPr/>
          </p:nvSpPr>
          <p:spPr>
            <a:xfrm>
              <a:off x="4158888" y="1060422"/>
              <a:ext cx="7292975" cy="986403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6200"/>
                </a:lnSpc>
              </a:pPr>
              <a:r>
                <a:rPr lang="zh-CN" altLang="en-US" sz="5200" b="1" i="0">
                  <a:solidFill>
                    <a:srgbClr val="3B00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第3节  动能和势能</a:t>
              </a:r>
              <a:endParaRPr lang="zh-CN" altLang="en-US" sz="5200" b="1" i="0">
                <a:solidFill>
                  <a:srgbClr val="3B00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文本3"/>
            <p:cNvSpPr txBox="1"/>
            <p:nvPr/>
          </p:nvSpPr>
          <p:spPr>
            <a:xfrm>
              <a:off x="5220706" y="2220148"/>
              <a:ext cx="5401313" cy="55783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2800"/>
                </a:lnSpc>
              </a:pPr>
              <a:r>
                <a:rPr lang="zh-CN" altLang="en-US" sz="2400" b="0" i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八年级物理下册 •人教版（2024新版）</a:t>
              </a:r>
              <a:endParaRPr lang="zh-CN" altLang="en-US" sz="2400" b="0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8" name="图片2"/>
            <p:cNvPicPr>
              <a:picLocks noChangeAspect="1"/>
            </p:cNvPicPr>
            <p:nvPr/>
          </p:nvPicPr>
          <p:blipFill>
            <a:blip r:embed="rId2"/>
            <a:srcRect r="31932"/>
            <a:stretch>
              <a:fillRect/>
            </a:stretch>
          </p:blipFill>
          <p:spPr>
            <a:xfrm>
              <a:off x="0" y="0"/>
              <a:ext cx="4606881" cy="6881222"/>
            </a:xfrm>
            <a:prstGeom prst="rect">
              <a:avLst/>
            </a:prstGeom>
          </p:spPr>
        </p:pic>
      </p:grpSp>
      <p:pic>
        <p:nvPicPr>
          <p:cNvPr id="9" name="图片1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0798" y="3298288"/>
            <a:ext cx="5380072" cy="3021806"/>
          </a:xfrm>
          <a:prstGeom prst="roundRect">
            <a:avLst/>
          </a:prstGeom>
          <a:ln w="95250">
            <a:solidFill>
              <a:srgbClr val="FFFFFF">
                <a:alpha val="100000"/>
              </a:srgbClr>
            </a:solidFill>
          </a:ln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2" y="6379845"/>
            <a:ext cx="12172950" cy="478155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3" name="组合1" title=""/>
          <p:cNvGrpSpPr/>
          <p:nvPr/>
        </p:nvGrpSpPr>
        <p:grpSpPr>
          <a:xfrm>
            <a:off x="-4666" y="-438"/>
            <a:ext cx="12202249" cy="957891"/>
            <a:chExt cx="12202249" cy="957891"/>
          </a:xfrm>
        </p:grpSpPr>
        <p:sp>
          <p:nvSpPr>
            <p:cNvPr id="4" name="形状2"/>
            <p:cNvSpPr txBox="1"/>
            <p:nvPr/>
          </p:nvSpPr>
          <p:spPr>
            <a:xfrm>
              <a:off x="0" y="0"/>
              <a:ext cx="12202249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4"/>
            <p:cNvSpPr txBox="1"/>
            <p:nvPr/>
          </p:nvSpPr>
          <p:spPr>
            <a:xfrm>
              <a:off x="989562" y="180861"/>
              <a:ext cx="2886561" cy="660949"/>
            </a:xfrm>
            <a:custGeom>
              <a:gdLst>
                <a:gd name="connsiteX0" fmla="*/ 110158 w 2886561"/>
                <a:gd name="connsiteY0" fmla="*/ 0 h 660949"/>
                <a:gd name="connsiteX1" fmla="*/ 2776403 w 2886561"/>
                <a:gd name="connsiteY1" fmla="*/ 0 h 660949"/>
                <a:gd name="connsiteX2" fmla="*/ 2837241 w 2886561"/>
                <a:gd name="connsiteY2" fmla="*/ 0 h 660949"/>
                <a:gd name="connsiteX3" fmla="*/ 2886561 w 2886561"/>
                <a:gd name="connsiteY3" fmla="*/ 550791 h 660949"/>
                <a:gd name="connsiteX4" fmla="*/ 2886561 w 2886561"/>
                <a:gd name="connsiteY4" fmla="*/ 611630 h 660949"/>
                <a:gd name="connsiteX5" fmla="*/ 110158 w 2886561"/>
                <a:gd name="connsiteY5" fmla="*/ 660949 h 660949"/>
                <a:gd name="connsiteX6" fmla="*/ 49320 w 2886561"/>
                <a:gd name="connsiteY6" fmla="*/ 660949 h 660949"/>
                <a:gd name="connsiteX7" fmla="*/ 0 w 2886561"/>
                <a:gd name="connsiteY7" fmla="*/ 110158 h 660949"/>
                <a:gd name="connsiteX8" fmla="*/ 0 w 2886561"/>
                <a:gd name="connsiteY8" fmla="*/ 49320 h 6609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6561" h="660949">
                  <a:moveTo>
                    <a:pt x="110158" y="0"/>
                  </a:moveTo>
                  <a:lnTo>
                    <a:pt x="2776403" y="0"/>
                  </a:lnTo>
                  <a:cubicBezTo>
                    <a:pt x="2837241" y="0"/>
                    <a:pt x="2886561" y="49320"/>
                    <a:pt x="2886561" y="110158"/>
                  </a:cubicBezTo>
                  <a:lnTo>
                    <a:pt x="2886561" y="550791"/>
                  </a:lnTo>
                  <a:cubicBezTo>
                    <a:pt x="2886561" y="611630"/>
                    <a:pt x="2837241" y="660949"/>
                    <a:pt x="2776403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F0EA90">
                <a:alpha val="100000"/>
              </a:srgbClr>
            </a:solidFill>
            <a:ln w="47625">
              <a:solidFill>
                <a:srgbClr val="6037E6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200" b="1" i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动能</a:t>
              </a:r>
              <a:endParaRPr lang="zh-CN" altLang="en-US" sz="32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形状5"/>
            <p:cNvSpPr txBox="1"/>
            <p:nvPr/>
          </p:nvSpPr>
          <p:spPr>
            <a:xfrm>
              <a:off x="297314" y="53759"/>
              <a:ext cx="828359" cy="838004"/>
            </a:xfrm>
            <a:custGeom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6037E6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4000" b="1" i="0">
                  <a:solidFill>
                    <a:srgbClr val="FFFFFF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二</a:t>
              </a:r>
              <a:endParaRPr lang="zh-CN" altLang="en-US" sz="4000" b="1" i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pic>
        <p:nvPicPr>
          <p:cNvPr id="8" name="图片1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39" y="1746656"/>
            <a:ext cx="2844013" cy="3211544"/>
          </a:xfrm>
          <a:prstGeom prst="rect">
            <a:avLst/>
          </a:prstGeom>
        </p:spPr>
      </p:pic>
      <p:sp>
        <p:nvSpPr>
          <p:cNvPr id="9" name="文本1" title=""/>
          <p:cNvSpPr txBox="1"/>
          <p:nvPr/>
        </p:nvSpPr>
        <p:spPr>
          <a:xfrm>
            <a:off x="4215317" y="1812198"/>
            <a:ext cx="6915036" cy="1261318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2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答:物体的速度大,动能就大,因惯性容易发生交通事故产生的伤害会更大。</a:t>
            </a:r>
            <a:endParaRPr lang="zh-CN" altLang="en-US" sz="2800" b="1" i="0">
              <a:solidFill>
                <a:srgbClr val="FF0000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文本2" title=""/>
          <p:cNvSpPr txBox="1"/>
          <p:nvPr/>
        </p:nvSpPr>
        <p:spPr>
          <a:xfrm>
            <a:off x="4377395" y="4298023"/>
            <a:ext cx="7064559" cy="1047638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答：大客车及货车质量大，动能就大，所以限度要比小汽车的低。</a:t>
            </a:r>
            <a:endParaRPr lang="zh-CN" altLang="en-US" sz="2800" b="1" i="0">
              <a:solidFill>
                <a:srgbClr val="FF0000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文本3" title=""/>
          <p:cNvSpPr txBox="1"/>
          <p:nvPr/>
        </p:nvSpPr>
        <p:spPr>
          <a:xfrm>
            <a:off x="3683241" y="3073136"/>
            <a:ext cx="8241840" cy="1373594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600"/>
              </a:lnSpc>
            </a:pPr>
            <a:r>
              <a:rPr lang="zh-CN" altLang="en-US" sz="2600" b="1" i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2. 为什么在同样的道路上，不同车型的限制车速不一样？</a:t>
            </a:r>
            <a:endParaRPr lang="zh-CN" altLang="en-US" sz="2600" b="1" i="0">
              <a:solidFill>
                <a:srgbClr val="00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文本4" title=""/>
          <p:cNvSpPr txBox="1"/>
          <p:nvPr/>
        </p:nvSpPr>
        <p:spPr>
          <a:xfrm>
            <a:off x="3683375" y="1030500"/>
            <a:ext cx="7977721" cy="782047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600"/>
              </a:lnSpc>
            </a:pPr>
            <a:r>
              <a:rPr lang="zh-CN" altLang="en-US" sz="2600" b="1" i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1. 为什么要对机动车的行驶速度进行限制？</a:t>
            </a:r>
            <a:endParaRPr lang="zh-CN" altLang="en-US" sz="2600" b="1" i="0">
              <a:solidFill>
                <a:srgbClr val="00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13" name="组合2" title=""/>
          <p:cNvGrpSpPr/>
          <p:nvPr/>
        </p:nvGrpSpPr>
        <p:grpSpPr>
          <a:xfrm>
            <a:off x="612324" y="791223"/>
            <a:ext cx="2771775" cy="1021080"/>
            <a:chExt cx="2771775" cy="1021080"/>
          </a:xfrm>
        </p:grpSpPr>
        <p:sp>
          <p:nvSpPr>
            <p:cNvPr id="14" name="文本6"/>
            <p:cNvSpPr txBox="1"/>
            <p:nvPr/>
          </p:nvSpPr>
          <p:spPr>
            <a:xfrm>
              <a:off x="46990" y="0"/>
              <a:ext cx="800100" cy="925202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5700"/>
                </a:lnSpc>
              </a:pPr>
              <a:r>
                <a:rPr lang="zh-CN" altLang="en-US" sz="4800" b="1" i="0">
                  <a:solidFill>
                    <a:srgbClr val="7030A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？</a:t>
              </a:r>
              <a:endParaRPr lang="zh-CN" altLang="en-US" sz="4800" b="1" i="0">
                <a:solidFill>
                  <a:srgbClr val="7030A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形状6"/>
            <p:cNvSpPr txBox="1"/>
            <p:nvPr/>
          </p:nvSpPr>
          <p:spPr>
            <a:xfrm>
              <a:off x="0" y="332740"/>
              <a:ext cx="638175" cy="547370"/>
            </a:xfrm>
            <a:custGeom>
              <a:rect l="l" t="t" r="r" b="b"/>
              <a:pathLst>
                <a:path w="1004" h="862">
                  <a:moveTo>
                    <a:pt x="218" y="0"/>
                  </a:moveTo>
                  <a:lnTo>
                    <a:pt x="218" y="180"/>
                  </a:lnTo>
                  <a:lnTo>
                    <a:pt x="213" y="186"/>
                  </a:lnTo>
                  <a:cubicBezTo>
                    <a:pt x="168" y="242"/>
                    <a:pt x="141" y="313"/>
                    <a:pt x="141" y="390"/>
                  </a:cubicBezTo>
                  <a:cubicBezTo>
                    <a:pt x="141" y="578"/>
                    <a:pt x="303" y="731"/>
                    <a:pt x="504" y="731"/>
                  </a:cubicBezTo>
                  <a:cubicBezTo>
                    <a:pt x="704" y="731"/>
                    <a:pt x="866" y="578"/>
                    <a:pt x="866" y="390"/>
                  </a:cubicBezTo>
                  <a:cubicBezTo>
                    <a:pt x="866" y="313"/>
                    <a:pt x="839" y="242"/>
                    <a:pt x="794" y="186"/>
                  </a:cubicBezTo>
                  <a:lnTo>
                    <a:pt x="788" y="178"/>
                  </a:lnTo>
                  <a:lnTo>
                    <a:pt x="788" y="0"/>
                  </a:lnTo>
                  <a:lnTo>
                    <a:pt x="803" y="10"/>
                  </a:lnTo>
                  <a:cubicBezTo>
                    <a:pt x="926" y="97"/>
                    <a:pt x="1005" y="234"/>
                    <a:pt x="1005" y="389"/>
                  </a:cubicBezTo>
                  <a:cubicBezTo>
                    <a:pt x="1005" y="650"/>
                    <a:pt x="780" y="862"/>
                    <a:pt x="503" y="862"/>
                  </a:cubicBezTo>
                  <a:cubicBezTo>
                    <a:pt x="225" y="862"/>
                    <a:pt x="0" y="650"/>
                    <a:pt x="0" y="389"/>
                  </a:cubicBezTo>
                  <a:cubicBezTo>
                    <a:pt x="0" y="234"/>
                    <a:pt x="79" y="97"/>
                    <a:pt x="202" y="10"/>
                  </a:cubicBezTo>
                  <a:lnTo>
                    <a:pt x="218" y="0"/>
                  </a:lnTo>
                </a:path>
              </a:pathLst>
            </a:custGeom>
            <a:solidFill>
              <a:srgbClr val="7030A0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6" name="文本5"/>
            <p:cNvSpPr txBox="1"/>
            <p:nvPr/>
          </p:nvSpPr>
          <p:spPr>
            <a:xfrm>
              <a:off x="659130" y="247015"/>
              <a:ext cx="2112645" cy="77406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800"/>
                </a:lnSpc>
              </a:pPr>
              <a:r>
                <a:rPr lang="zh-CN" altLang="en-US" sz="3200" b="1" i="0">
                  <a:solidFill>
                    <a:srgbClr val="7030A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想想议议</a:t>
              </a:r>
              <a:endParaRPr lang="zh-CN" altLang="en-US" sz="3200" b="1" i="0">
                <a:solidFill>
                  <a:srgbClr val="7030A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7978788" y="2424255"/>
            <a:ext cx="5723468" cy="3955761"/>
            <a:chExt cx="5723468" cy="3955761"/>
          </a:xfrm>
        </p:grpSpPr>
        <p:pic>
          <p:nvPicPr>
            <p:cNvPr id="3" name="图片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723468" cy="3258811"/>
            </a:xfrm>
            <a:prstGeom prst="rect">
              <a:avLst/>
            </a:prstGeom>
          </p:spPr>
        </p:pic>
        <p:sp>
          <p:nvSpPr>
            <p:cNvPr id="4" name="文本2"/>
            <p:cNvSpPr txBox="1"/>
            <p:nvPr/>
          </p:nvSpPr>
          <p:spPr>
            <a:xfrm>
              <a:off x="769391" y="3330667"/>
              <a:ext cx="2552109" cy="62509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000" b="0" i="0">
                  <a:solidFill>
                    <a:srgbClr val="00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水从高处冲下</a:t>
              </a:r>
              <a:endParaRPr lang="zh-CN" altLang="en-US" sz="3000" b="0" i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5" name="形状1" title=""/>
          <p:cNvSpPr txBox="1"/>
          <p:nvPr/>
        </p:nvSpPr>
        <p:spPr>
          <a:xfrm>
            <a:off x="18412" y="6379845"/>
            <a:ext cx="12172950" cy="478155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6" name="组合2" title=""/>
          <p:cNvGrpSpPr/>
          <p:nvPr/>
        </p:nvGrpSpPr>
        <p:grpSpPr>
          <a:xfrm>
            <a:off x="-4666" y="-438"/>
            <a:ext cx="12202249" cy="957891"/>
            <a:chExt cx="12202249" cy="957891"/>
          </a:xfrm>
        </p:grpSpPr>
        <p:sp>
          <p:nvSpPr>
            <p:cNvPr id="7" name="形状3"/>
            <p:cNvSpPr txBox="1"/>
            <p:nvPr/>
          </p:nvSpPr>
          <p:spPr>
            <a:xfrm>
              <a:off x="0" y="0"/>
              <a:ext cx="12202249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8" name="形状4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9" name="形状5"/>
            <p:cNvSpPr txBox="1"/>
            <p:nvPr/>
          </p:nvSpPr>
          <p:spPr>
            <a:xfrm>
              <a:off x="989562" y="180861"/>
              <a:ext cx="2886561" cy="660949"/>
            </a:xfrm>
            <a:custGeom>
              <a:gdLst>
                <a:gd name="connsiteX0" fmla="*/ 110158 w 2886561"/>
                <a:gd name="connsiteY0" fmla="*/ 0 h 660949"/>
                <a:gd name="connsiteX1" fmla="*/ 2776403 w 2886561"/>
                <a:gd name="connsiteY1" fmla="*/ 0 h 660949"/>
                <a:gd name="connsiteX2" fmla="*/ 2837241 w 2886561"/>
                <a:gd name="connsiteY2" fmla="*/ 0 h 660949"/>
                <a:gd name="connsiteX3" fmla="*/ 2886561 w 2886561"/>
                <a:gd name="connsiteY3" fmla="*/ 550791 h 660949"/>
                <a:gd name="connsiteX4" fmla="*/ 2886561 w 2886561"/>
                <a:gd name="connsiteY4" fmla="*/ 611630 h 660949"/>
                <a:gd name="connsiteX5" fmla="*/ 110158 w 2886561"/>
                <a:gd name="connsiteY5" fmla="*/ 660949 h 660949"/>
                <a:gd name="connsiteX6" fmla="*/ 49320 w 2886561"/>
                <a:gd name="connsiteY6" fmla="*/ 660949 h 660949"/>
                <a:gd name="connsiteX7" fmla="*/ 0 w 2886561"/>
                <a:gd name="connsiteY7" fmla="*/ 110158 h 660949"/>
                <a:gd name="connsiteX8" fmla="*/ 0 w 2886561"/>
                <a:gd name="connsiteY8" fmla="*/ 49320 h 6609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6561" h="660949">
                  <a:moveTo>
                    <a:pt x="110158" y="0"/>
                  </a:moveTo>
                  <a:lnTo>
                    <a:pt x="2776403" y="0"/>
                  </a:lnTo>
                  <a:cubicBezTo>
                    <a:pt x="2837241" y="0"/>
                    <a:pt x="2886561" y="49320"/>
                    <a:pt x="2886561" y="110158"/>
                  </a:cubicBezTo>
                  <a:lnTo>
                    <a:pt x="2886561" y="550791"/>
                  </a:lnTo>
                  <a:cubicBezTo>
                    <a:pt x="2886561" y="611630"/>
                    <a:pt x="2837241" y="660949"/>
                    <a:pt x="2776403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F0EA90">
                <a:alpha val="100000"/>
              </a:srgbClr>
            </a:solidFill>
            <a:ln w="47625">
              <a:solidFill>
                <a:srgbClr val="6037E6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200" b="1" i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势能</a:t>
              </a:r>
              <a:endParaRPr lang="zh-CN" altLang="en-US" sz="32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形状6"/>
            <p:cNvSpPr txBox="1"/>
            <p:nvPr/>
          </p:nvSpPr>
          <p:spPr>
            <a:xfrm>
              <a:off x="297314" y="53759"/>
              <a:ext cx="828359" cy="838004"/>
            </a:xfrm>
            <a:custGeom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6037E6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4000" b="1" i="0">
                  <a:solidFill>
                    <a:srgbClr val="FFFFFF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三</a:t>
              </a:r>
              <a:endParaRPr lang="zh-CN" altLang="en-US" sz="4000" b="1" i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1" name="形状2" title=""/>
          <p:cNvSpPr txBox="1"/>
          <p:nvPr/>
        </p:nvSpPr>
        <p:spPr>
          <a:xfrm>
            <a:off x="342490" y="958215"/>
            <a:ext cx="10861643" cy="661683"/>
          </a:xfrm>
          <a:custGeom>
            <a:gdLst>
              <a:gd name="connsiteX0" fmla="*/ 110280 w 10861643"/>
              <a:gd name="connsiteY0" fmla="*/ 0 h 661683"/>
              <a:gd name="connsiteX1" fmla="*/ 10751362 w 10861643"/>
              <a:gd name="connsiteY1" fmla="*/ 0 h 661683"/>
              <a:gd name="connsiteX2" fmla="*/ 10780612 w 10861643"/>
              <a:gd name="connsiteY2" fmla="*/ 0 h 661683"/>
              <a:gd name="connsiteX3" fmla="*/ 10850025 w 10861643"/>
              <a:gd name="connsiteY3" fmla="*/ 52982 h 661683"/>
              <a:gd name="connsiteX4" fmla="*/ 10861643 w 10861643"/>
              <a:gd name="connsiteY4" fmla="*/ 551402 h 661683"/>
              <a:gd name="connsiteX5" fmla="*/ 10861644 w 10861643"/>
              <a:gd name="connsiteY5" fmla="*/ 580650 h 661683"/>
              <a:gd name="connsiteX6" fmla="*/ 10808662 w 10861643"/>
              <a:gd name="connsiteY6" fmla="*/ 650064 h 661683"/>
              <a:gd name="connsiteX7" fmla="*/ 110280 w 10861643"/>
              <a:gd name="connsiteY7" fmla="*/ 661683 h 661683"/>
              <a:gd name="connsiteX8" fmla="*/ 81032 w 10861643"/>
              <a:gd name="connsiteY8" fmla="*/ 661683 h 661683"/>
              <a:gd name="connsiteX9" fmla="*/ 11619 w 10861643"/>
              <a:gd name="connsiteY9" fmla="*/ 608701 h 661683"/>
              <a:gd name="connsiteX10" fmla="*/ 0 w 10861643"/>
              <a:gd name="connsiteY10" fmla="*/ 110280 h 661683"/>
              <a:gd name="connsiteX11" fmla="*/ 0 w 10861643"/>
              <a:gd name="connsiteY11" fmla="*/ 49374 h 66168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861643" h="661683">
                <a:moveTo>
                  <a:pt x="110280" y="0"/>
                </a:moveTo>
                <a:lnTo>
                  <a:pt x="10751362" y="0"/>
                </a:lnTo>
                <a:cubicBezTo>
                  <a:pt x="10780612" y="0"/>
                  <a:pt x="10808662" y="11619"/>
                  <a:pt x="10829344" y="32300"/>
                </a:cubicBezTo>
                <a:cubicBezTo>
                  <a:pt x="10850025" y="52982"/>
                  <a:pt x="10861644" y="81032"/>
                  <a:pt x="10861643" y="110280"/>
                </a:cubicBezTo>
                <a:lnTo>
                  <a:pt x="10861643" y="551402"/>
                </a:lnTo>
                <a:cubicBezTo>
                  <a:pt x="10861644" y="580650"/>
                  <a:pt x="10850025" y="608701"/>
                  <a:pt x="10829344" y="629382"/>
                </a:cubicBezTo>
                <a:cubicBezTo>
                  <a:pt x="10808662" y="650064"/>
                  <a:pt x="10780612" y="661683"/>
                  <a:pt x="10751362" y="661683"/>
                </a:cubicBezTo>
                <a:lnTo>
                  <a:pt x="110280" y="661683"/>
                </a:lnTo>
                <a:cubicBezTo>
                  <a:pt x="81032" y="661683"/>
                  <a:pt x="52982" y="650064"/>
                  <a:pt x="32300" y="629382"/>
                </a:cubicBezTo>
                <a:cubicBezTo>
                  <a:pt x="11619" y="608701"/>
                  <a:pt x="0" y="580650"/>
                  <a:pt x="0" y="551402"/>
                </a:cubicBezTo>
                <a:lnTo>
                  <a:pt x="0" y="110280"/>
                </a:lnTo>
                <a:cubicBezTo>
                  <a:pt x="0" y="49374"/>
                  <a:pt x="49374" y="0"/>
                  <a:pt x="110280" y="0"/>
                </a:cubicBezTo>
                <a:close/>
              </a:path>
            </a:pathLst>
          </a:custGeom>
          <a:solidFill>
            <a:srgbClr val="F5F0AC">
              <a:alpha val="100000"/>
            </a:srgbClr>
          </a:solidFill>
          <a:ln w="9525">
            <a:solidFill>
              <a:srgbClr val="3B00FF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32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1.重力势能：物体由于受到重力并</a:t>
            </a:r>
            <a:r>
              <a:rPr lang="zh-CN" altLang="en-US" sz="3200" b="1" i="0">
                <a:solidFill>
                  <a:srgbClr val="FF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处一定高度时</a:t>
            </a:r>
            <a:r>
              <a:rPr lang="zh-CN" altLang="en-US" sz="32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而具有的能</a:t>
            </a:r>
            <a:endParaRPr lang="zh-CN" altLang="en-US" sz="3200" b="1" i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1" title=""/>
          <p:cNvSpPr txBox="1"/>
          <p:nvPr/>
        </p:nvSpPr>
        <p:spPr>
          <a:xfrm>
            <a:off x="2128076" y="1702479"/>
            <a:ext cx="7570660" cy="625094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物体</a:t>
            </a:r>
            <a:r>
              <a:rPr lang="zh-CN" altLang="en-US" sz="3000" b="1" i="0">
                <a:solidFill>
                  <a:srgbClr val="3B00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质量越大</a:t>
            </a:r>
            <a:r>
              <a:rPr lang="zh-CN" altLang="en-US" sz="3000" b="1" i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zh-CN" altLang="en-US" sz="3000" b="1" i="0">
                <a:solidFill>
                  <a:srgbClr val="3B00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位置越高</a:t>
            </a:r>
            <a:r>
              <a:rPr lang="zh-CN" altLang="en-US" sz="3000" b="1" i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，重力势能就越大</a:t>
            </a:r>
            <a:endParaRPr lang="zh-CN" altLang="en-US" sz="3000" b="1" i="0">
              <a:solidFill>
                <a:srgbClr val="000000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13" name="组合3" title=""/>
          <p:cNvGrpSpPr/>
          <p:nvPr/>
        </p:nvGrpSpPr>
        <p:grpSpPr>
          <a:xfrm>
            <a:off x="2733865" y="2368515"/>
            <a:ext cx="6130376" cy="3984019"/>
            <a:chExt cx="6130376" cy="3984019"/>
          </a:xfrm>
        </p:grpSpPr>
        <p:pic>
          <p:nvPicPr>
            <p:cNvPr id="14" name="图片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6090"/>
              <a:ext cx="5921778" cy="3305175"/>
            </a:xfrm>
            <a:prstGeom prst="rect">
              <a:avLst/>
            </a:prstGeom>
          </p:spPr>
        </p:pic>
        <p:pic>
          <p:nvPicPr>
            <p:cNvPr id="15" name="图片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73183" y="0"/>
              <a:ext cx="557193" cy="3419475"/>
            </a:xfrm>
            <a:prstGeom prst="rect">
              <a:avLst/>
            </a:prstGeom>
          </p:spPr>
        </p:pic>
        <p:sp>
          <p:nvSpPr>
            <p:cNvPr id="16" name="文本3"/>
            <p:cNvSpPr txBox="1"/>
            <p:nvPr/>
          </p:nvSpPr>
          <p:spPr>
            <a:xfrm>
              <a:off x="2602297" y="3358925"/>
              <a:ext cx="2476500" cy="62509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000" b="0" i="0">
                  <a:solidFill>
                    <a:srgbClr val="00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被举重的斧头</a:t>
              </a:r>
              <a:endParaRPr lang="zh-CN" altLang="en-US" sz="3000" b="0" i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7" name="组合4" title=""/>
          <p:cNvGrpSpPr/>
          <p:nvPr/>
        </p:nvGrpSpPr>
        <p:grpSpPr>
          <a:xfrm>
            <a:off x="-385286" y="2327119"/>
            <a:ext cx="5336131" cy="4025053"/>
            <a:chExt cx="5336131" cy="4025053"/>
          </a:xfrm>
        </p:grpSpPr>
        <p:pic>
          <p:nvPicPr>
            <p:cNvPr id="18" name="图片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57636"/>
              <a:ext cx="5334000" cy="3343275"/>
            </a:xfrm>
            <a:prstGeom prst="rect">
              <a:avLst/>
            </a:prstGeom>
          </p:spPr>
        </p:pic>
        <p:pic>
          <p:nvPicPr>
            <p:cNvPr id="19" name="图片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78938" y="0"/>
              <a:ext cx="557193" cy="3419475"/>
            </a:xfrm>
            <a:prstGeom prst="rect">
              <a:avLst/>
            </a:prstGeom>
          </p:spPr>
        </p:pic>
        <p:sp>
          <p:nvSpPr>
            <p:cNvPr id="20" name="文本4"/>
            <p:cNvSpPr txBox="1"/>
            <p:nvPr/>
          </p:nvSpPr>
          <p:spPr>
            <a:xfrm>
              <a:off x="1284294" y="3399959"/>
              <a:ext cx="2476500" cy="62509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000" b="0" i="0">
                  <a:solidFill>
                    <a:srgbClr val="00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被提高的重锤</a:t>
              </a:r>
              <a:endParaRPr lang="zh-CN" altLang="en-US" sz="3000" b="0" i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3" grpId="0" animBg="1"/>
      <p:bldP spid="2" grpId="0" animBg="1"/>
      <p:bldP spid="5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2" y="6379845"/>
            <a:ext cx="12172950" cy="478155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3" name="组合1" title=""/>
          <p:cNvGrpSpPr/>
          <p:nvPr/>
        </p:nvGrpSpPr>
        <p:grpSpPr>
          <a:xfrm>
            <a:off x="-4666" y="-438"/>
            <a:ext cx="12202249" cy="957891"/>
            <a:chExt cx="12202249" cy="957891"/>
          </a:xfrm>
        </p:grpSpPr>
        <p:sp>
          <p:nvSpPr>
            <p:cNvPr id="4" name="形状3"/>
            <p:cNvSpPr txBox="1"/>
            <p:nvPr/>
          </p:nvSpPr>
          <p:spPr>
            <a:xfrm>
              <a:off x="0" y="0"/>
              <a:ext cx="12202249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4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5"/>
            <p:cNvSpPr txBox="1"/>
            <p:nvPr/>
          </p:nvSpPr>
          <p:spPr>
            <a:xfrm>
              <a:off x="989562" y="180861"/>
              <a:ext cx="2886561" cy="660949"/>
            </a:xfrm>
            <a:custGeom>
              <a:gdLst>
                <a:gd name="connsiteX0" fmla="*/ 110158 w 2886561"/>
                <a:gd name="connsiteY0" fmla="*/ 0 h 660949"/>
                <a:gd name="connsiteX1" fmla="*/ 2776403 w 2886561"/>
                <a:gd name="connsiteY1" fmla="*/ 0 h 660949"/>
                <a:gd name="connsiteX2" fmla="*/ 2837241 w 2886561"/>
                <a:gd name="connsiteY2" fmla="*/ 0 h 660949"/>
                <a:gd name="connsiteX3" fmla="*/ 2886561 w 2886561"/>
                <a:gd name="connsiteY3" fmla="*/ 550791 h 660949"/>
                <a:gd name="connsiteX4" fmla="*/ 2886561 w 2886561"/>
                <a:gd name="connsiteY4" fmla="*/ 611630 h 660949"/>
                <a:gd name="connsiteX5" fmla="*/ 110158 w 2886561"/>
                <a:gd name="connsiteY5" fmla="*/ 660949 h 660949"/>
                <a:gd name="connsiteX6" fmla="*/ 49320 w 2886561"/>
                <a:gd name="connsiteY6" fmla="*/ 660949 h 660949"/>
                <a:gd name="connsiteX7" fmla="*/ 0 w 2886561"/>
                <a:gd name="connsiteY7" fmla="*/ 110158 h 660949"/>
                <a:gd name="connsiteX8" fmla="*/ 0 w 2886561"/>
                <a:gd name="connsiteY8" fmla="*/ 49320 h 6609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6561" h="660949">
                  <a:moveTo>
                    <a:pt x="110158" y="0"/>
                  </a:moveTo>
                  <a:lnTo>
                    <a:pt x="2776403" y="0"/>
                  </a:lnTo>
                  <a:cubicBezTo>
                    <a:pt x="2837241" y="0"/>
                    <a:pt x="2886561" y="49320"/>
                    <a:pt x="2886561" y="110158"/>
                  </a:cubicBezTo>
                  <a:lnTo>
                    <a:pt x="2886561" y="550791"/>
                  </a:lnTo>
                  <a:cubicBezTo>
                    <a:pt x="2886561" y="611630"/>
                    <a:pt x="2837241" y="660949"/>
                    <a:pt x="2776403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F0EA90">
                <a:alpha val="100000"/>
              </a:srgbClr>
            </a:solidFill>
            <a:ln w="47625">
              <a:solidFill>
                <a:srgbClr val="6037E6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200" b="1" i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势能</a:t>
              </a:r>
              <a:endParaRPr lang="zh-CN" altLang="en-US" sz="32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形状6"/>
            <p:cNvSpPr txBox="1"/>
            <p:nvPr/>
          </p:nvSpPr>
          <p:spPr>
            <a:xfrm>
              <a:off x="297314" y="53759"/>
              <a:ext cx="828359" cy="838004"/>
            </a:xfrm>
            <a:custGeom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6037E6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4000" b="1" i="0">
                  <a:solidFill>
                    <a:srgbClr val="FFFFFF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三</a:t>
              </a:r>
              <a:endParaRPr lang="zh-CN" altLang="en-US" sz="4000" b="1" i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8" name="形状2" title=""/>
          <p:cNvSpPr txBox="1"/>
          <p:nvPr/>
        </p:nvSpPr>
        <p:spPr>
          <a:xfrm>
            <a:off x="828065" y="1143619"/>
            <a:ext cx="9175718" cy="661683"/>
          </a:xfrm>
          <a:custGeom>
            <a:gdLst>
              <a:gd name="connsiteX0" fmla="*/ 110280 w 9175718"/>
              <a:gd name="connsiteY0" fmla="*/ 0 h 661683"/>
              <a:gd name="connsiteX1" fmla="*/ 9065438 w 9175718"/>
              <a:gd name="connsiteY1" fmla="*/ 0 h 661683"/>
              <a:gd name="connsiteX2" fmla="*/ 9094686 w 9175718"/>
              <a:gd name="connsiteY2" fmla="*/ 0 h 661683"/>
              <a:gd name="connsiteX3" fmla="*/ 9164099 w 9175718"/>
              <a:gd name="connsiteY3" fmla="*/ 52982 h 661683"/>
              <a:gd name="connsiteX4" fmla="*/ 9175718 w 9175718"/>
              <a:gd name="connsiteY4" fmla="*/ 551402 h 661683"/>
              <a:gd name="connsiteX5" fmla="*/ 9175718 w 9175718"/>
              <a:gd name="connsiteY5" fmla="*/ 580650 h 661683"/>
              <a:gd name="connsiteX6" fmla="*/ 9122736 w 9175718"/>
              <a:gd name="connsiteY6" fmla="*/ 650064 h 661683"/>
              <a:gd name="connsiteX7" fmla="*/ 110280 w 9175718"/>
              <a:gd name="connsiteY7" fmla="*/ 661683 h 661683"/>
              <a:gd name="connsiteX8" fmla="*/ 81032 w 9175718"/>
              <a:gd name="connsiteY8" fmla="*/ 661683 h 661683"/>
              <a:gd name="connsiteX9" fmla="*/ 11619 w 9175718"/>
              <a:gd name="connsiteY9" fmla="*/ 608701 h 661683"/>
              <a:gd name="connsiteX10" fmla="*/ 0 w 9175718"/>
              <a:gd name="connsiteY10" fmla="*/ 110280 h 661683"/>
              <a:gd name="connsiteX11" fmla="*/ 0 w 9175718"/>
              <a:gd name="connsiteY11" fmla="*/ 49374 h 66168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75718" h="661683">
                <a:moveTo>
                  <a:pt x="110280" y="0"/>
                </a:moveTo>
                <a:lnTo>
                  <a:pt x="9065438" y="0"/>
                </a:lnTo>
                <a:cubicBezTo>
                  <a:pt x="9094686" y="0"/>
                  <a:pt x="9122736" y="11619"/>
                  <a:pt x="9143418" y="32300"/>
                </a:cubicBezTo>
                <a:cubicBezTo>
                  <a:pt x="9164099" y="52982"/>
                  <a:pt x="9175718" y="81032"/>
                  <a:pt x="9175718" y="110280"/>
                </a:cubicBezTo>
                <a:lnTo>
                  <a:pt x="9175718" y="551402"/>
                </a:lnTo>
                <a:cubicBezTo>
                  <a:pt x="9175718" y="580650"/>
                  <a:pt x="9164099" y="608701"/>
                  <a:pt x="9143418" y="629382"/>
                </a:cubicBezTo>
                <a:cubicBezTo>
                  <a:pt x="9122736" y="650064"/>
                  <a:pt x="9094686" y="661683"/>
                  <a:pt x="9065438" y="661683"/>
                </a:cubicBezTo>
                <a:lnTo>
                  <a:pt x="110280" y="661683"/>
                </a:lnTo>
                <a:cubicBezTo>
                  <a:pt x="81032" y="661683"/>
                  <a:pt x="52982" y="650064"/>
                  <a:pt x="32300" y="629382"/>
                </a:cubicBezTo>
                <a:cubicBezTo>
                  <a:pt x="11619" y="608701"/>
                  <a:pt x="0" y="580650"/>
                  <a:pt x="0" y="551402"/>
                </a:cubicBezTo>
                <a:lnTo>
                  <a:pt x="0" y="110280"/>
                </a:lnTo>
                <a:cubicBezTo>
                  <a:pt x="0" y="49374"/>
                  <a:pt x="49374" y="0"/>
                  <a:pt x="110280" y="0"/>
                </a:cubicBezTo>
                <a:close/>
              </a:path>
            </a:pathLst>
          </a:custGeom>
          <a:solidFill>
            <a:srgbClr val="F5F0AC">
              <a:alpha val="100000"/>
            </a:srgbClr>
          </a:solidFill>
          <a:ln w="9525">
            <a:solidFill>
              <a:srgbClr val="3B00FF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32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2.弹性势能：物体由于</a:t>
            </a:r>
            <a:r>
              <a:rPr lang="zh-CN" altLang="en-US" sz="3200" b="1" i="0">
                <a:solidFill>
                  <a:srgbClr val="FF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发生弹性形变</a:t>
            </a:r>
            <a:r>
              <a:rPr lang="zh-CN" altLang="en-US" sz="32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而具有的能</a:t>
            </a:r>
            <a:endParaRPr lang="zh-CN" altLang="en-US" sz="3200" b="1" i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9" name="组合2" title=""/>
          <p:cNvGrpSpPr/>
          <p:nvPr/>
        </p:nvGrpSpPr>
        <p:grpSpPr>
          <a:xfrm>
            <a:off x="8354168" y="3176464"/>
            <a:ext cx="4473559" cy="3141875"/>
            <a:chExt cx="4473559" cy="3141875"/>
          </a:xfrm>
        </p:grpSpPr>
        <p:pic>
          <p:nvPicPr>
            <p:cNvPr id="10" name="图片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473559" cy="2517124"/>
            </a:xfrm>
            <a:prstGeom prst="rect">
              <a:avLst/>
            </a:prstGeom>
          </p:spPr>
        </p:pic>
        <p:sp>
          <p:nvSpPr>
            <p:cNvPr id="11" name="文本2"/>
            <p:cNvSpPr txBox="1"/>
            <p:nvPr/>
          </p:nvSpPr>
          <p:spPr>
            <a:xfrm>
              <a:off x="762000" y="2516781"/>
              <a:ext cx="2476500" cy="62509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000" b="0" i="0">
                  <a:solidFill>
                    <a:srgbClr val="00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室内蹦极健身</a:t>
              </a:r>
              <a:endParaRPr lang="zh-CN" altLang="en-US" sz="3000" b="0" i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2" name="文本1" title=""/>
          <p:cNvSpPr txBox="1"/>
          <p:nvPr/>
        </p:nvSpPr>
        <p:spPr>
          <a:xfrm>
            <a:off x="1541478" y="2078850"/>
            <a:ext cx="8060531" cy="643064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27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物体的</a:t>
            </a:r>
            <a:r>
              <a:rPr lang="zh-CN" altLang="en-US" sz="2700" b="1" i="0">
                <a:solidFill>
                  <a:srgbClr val="3B00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弹性形变越大</a:t>
            </a:r>
            <a:r>
              <a:rPr lang="zh-CN" altLang="en-US" sz="27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，它具有的</a:t>
            </a:r>
            <a:r>
              <a:rPr lang="zh-CN" altLang="en-US" sz="2700" b="1" i="0">
                <a:solidFill>
                  <a:srgbClr val="3B00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弹性势能就越大</a:t>
            </a:r>
            <a:r>
              <a:rPr lang="zh-CN" altLang="en-US" sz="27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700" b="1" i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3" name="组合3" title=""/>
          <p:cNvGrpSpPr/>
          <p:nvPr/>
        </p:nvGrpSpPr>
        <p:grpSpPr>
          <a:xfrm>
            <a:off x="3880075" y="3176045"/>
            <a:ext cx="4587945" cy="3142065"/>
            <a:chExt cx="4587945" cy="3142065"/>
          </a:xfrm>
        </p:grpSpPr>
        <p:pic>
          <p:nvPicPr>
            <p:cNvPr id="14" name="图片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474626" cy="2516981"/>
            </a:xfrm>
            <a:prstGeom prst="rect">
              <a:avLst/>
            </a:prstGeom>
          </p:spPr>
        </p:pic>
        <p:sp>
          <p:nvSpPr>
            <p:cNvPr id="15" name="文本3"/>
            <p:cNvSpPr txBox="1"/>
            <p:nvPr/>
          </p:nvSpPr>
          <p:spPr>
            <a:xfrm>
              <a:off x="1560348" y="2516971"/>
              <a:ext cx="1714500" cy="62509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000" b="0" i="0">
                  <a:solidFill>
                    <a:srgbClr val="00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蹦床运动</a:t>
              </a:r>
              <a:endParaRPr lang="zh-CN" altLang="en-US" sz="3000" b="0" i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pic>
          <p:nvPicPr>
            <p:cNvPr id="16" name="图片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30752" y="123"/>
              <a:ext cx="557193" cy="2562225"/>
            </a:xfrm>
            <a:prstGeom prst="rect">
              <a:avLst/>
            </a:prstGeom>
          </p:spPr>
        </p:pic>
      </p:grpSp>
      <p:grpSp>
        <p:nvGrpSpPr>
          <p:cNvPr id="17" name="组合4" title=""/>
          <p:cNvGrpSpPr/>
          <p:nvPr/>
        </p:nvGrpSpPr>
        <p:grpSpPr>
          <a:xfrm>
            <a:off x="-468363" y="3176359"/>
            <a:ext cx="4708826" cy="3141885"/>
            <a:chExt cx="4708826" cy="3141885"/>
          </a:xfrm>
        </p:grpSpPr>
        <p:sp>
          <p:nvSpPr>
            <p:cNvPr id="18" name="文本4"/>
            <p:cNvSpPr txBox="1"/>
            <p:nvPr/>
          </p:nvSpPr>
          <p:spPr>
            <a:xfrm>
              <a:off x="1295885" y="2516791"/>
              <a:ext cx="2476500" cy="62509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000" b="0" i="0">
                  <a:solidFill>
                    <a:srgbClr val="00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被压弯的跳板</a:t>
              </a:r>
              <a:endParaRPr lang="zh-CN" altLang="en-US" sz="3000" b="0" i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pic>
          <p:nvPicPr>
            <p:cNvPr id="19" name="图片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33"/>
              <a:ext cx="4572000" cy="2571750"/>
            </a:xfrm>
            <a:prstGeom prst="rect">
              <a:avLst/>
            </a:prstGeom>
          </p:spPr>
        </p:pic>
        <p:pic>
          <p:nvPicPr>
            <p:cNvPr id="20" name="图片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51633" y="0"/>
              <a:ext cx="557193" cy="2641397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3" grpId="0" animBg="1"/>
      <p:bldP spid="9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2" y="6379845"/>
            <a:ext cx="12172950" cy="478155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3" name="组合1" title=""/>
          <p:cNvGrpSpPr/>
          <p:nvPr/>
        </p:nvGrpSpPr>
        <p:grpSpPr>
          <a:xfrm>
            <a:off x="-4666" y="-438"/>
            <a:ext cx="12202249" cy="957891"/>
            <a:chExt cx="12202249" cy="957891"/>
          </a:xfrm>
        </p:grpSpPr>
        <p:sp>
          <p:nvSpPr>
            <p:cNvPr id="4" name="形状2"/>
            <p:cNvSpPr txBox="1"/>
            <p:nvPr/>
          </p:nvSpPr>
          <p:spPr>
            <a:xfrm>
              <a:off x="0" y="0"/>
              <a:ext cx="12202249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4"/>
            <p:cNvSpPr txBox="1"/>
            <p:nvPr/>
          </p:nvSpPr>
          <p:spPr>
            <a:xfrm>
              <a:off x="989562" y="180861"/>
              <a:ext cx="2886561" cy="660949"/>
            </a:xfrm>
            <a:custGeom>
              <a:gdLst>
                <a:gd name="connsiteX0" fmla="*/ 110158 w 2886561"/>
                <a:gd name="connsiteY0" fmla="*/ 0 h 660949"/>
                <a:gd name="connsiteX1" fmla="*/ 2776403 w 2886561"/>
                <a:gd name="connsiteY1" fmla="*/ 0 h 660949"/>
                <a:gd name="connsiteX2" fmla="*/ 2837241 w 2886561"/>
                <a:gd name="connsiteY2" fmla="*/ 0 h 660949"/>
                <a:gd name="connsiteX3" fmla="*/ 2886561 w 2886561"/>
                <a:gd name="connsiteY3" fmla="*/ 550791 h 660949"/>
                <a:gd name="connsiteX4" fmla="*/ 2886561 w 2886561"/>
                <a:gd name="connsiteY4" fmla="*/ 611630 h 660949"/>
                <a:gd name="connsiteX5" fmla="*/ 110158 w 2886561"/>
                <a:gd name="connsiteY5" fmla="*/ 660949 h 660949"/>
                <a:gd name="connsiteX6" fmla="*/ 49320 w 2886561"/>
                <a:gd name="connsiteY6" fmla="*/ 660949 h 660949"/>
                <a:gd name="connsiteX7" fmla="*/ 0 w 2886561"/>
                <a:gd name="connsiteY7" fmla="*/ 110158 h 660949"/>
                <a:gd name="connsiteX8" fmla="*/ 0 w 2886561"/>
                <a:gd name="connsiteY8" fmla="*/ 49320 h 6609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6561" h="660949">
                  <a:moveTo>
                    <a:pt x="110158" y="0"/>
                  </a:moveTo>
                  <a:lnTo>
                    <a:pt x="2776403" y="0"/>
                  </a:lnTo>
                  <a:cubicBezTo>
                    <a:pt x="2837241" y="0"/>
                    <a:pt x="2886561" y="49320"/>
                    <a:pt x="2886561" y="110158"/>
                  </a:cubicBezTo>
                  <a:lnTo>
                    <a:pt x="2886561" y="550791"/>
                  </a:lnTo>
                  <a:cubicBezTo>
                    <a:pt x="2886561" y="611630"/>
                    <a:pt x="2837241" y="660949"/>
                    <a:pt x="2776403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F0EA90">
                <a:alpha val="100000"/>
              </a:srgbClr>
            </a:solidFill>
            <a:ln w="47625">
              <a:solidFill>
                <a:srgbClr val="6037E6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200" b="1" i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势能</a:t>
              </a:r>
              <a:endParaRPr lang="zh-CN" altLang="en-US" sz="32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形状5"/>
            <p:cNvSpPr txBox="1"/>
            <p:nvPr/>
          </p:nvSpPr>
          <p:spPr>
            <a:xfrm>
              <a:off x="297314" y="53759"/>
              <a:ext cx="828359" cy="838004"/>
            </a:xfrm>
            <a:custGeom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6037E6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4000" b="1" i="0">
                  <a:solidFill>
                    <a:srgbClr val="FFFFFF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三</a:t>
              </a:r>
              <a:endParaRPr lang="zh-CN" altLang="en-US" sz="4000" b="1" i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8" name="文本1" title=""/>
          <p:cNvSpPr txBox="1"/>
          <p:nvPr/>
        </p:nvSpPr>
        <p:spPr>
          <a:xfrm>
            <a:off x="994296" y="1057561"/>
            <a:ext cx="8234680" cy="68453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600"/>
              </a:lnSpc>
            </a:pPr>
            <a:r>
              <a:rPr lang="zh-CN" altLang="en-US" sz="30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势能：</a:t>
            </a:r>
            <a:r>
              <a:rPr lang="zh-CN" altLang="en-US" sz="3000" b="0" i="0">
                <a:solidFill>
                  <a:srgbClr val="3B00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重力势能和弹性势能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是常见的两种势能。</a:t>
            </a:r>
            <a:endParaRPr lang="zh-CN" altLang="en-US" sz="3000" b="0" i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2" title=""/>
          <p:cNvSpPr txBox="1"/>
          <p:nvPr/>
        </p:nvSpPr>
        <p:spPr>
          <a:xfrm>
            <a:off x="4155338" y="1741570"/>
            <a:ext cx="3898897" cy="588452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100"/>
              </a:lnSpc>
            </a:pPr>
            <a:r>
              <a:rPr lang="zh-CN" altLang="en-US" sz="2600" b="0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【动能和势能的比较】</a:t>
            </a:r>
            <a:endParaRPr lang="zh-CN" altLang="en-US" sz="2600" b="0" i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10" name="表格1" title=""/>
          <p:cNvGraphicFramePr>
            <a:graphicFrameLocks noGrp="1"/>
          </p:cNvGraphicFramePr>
          <p:nvPr/>
        </p:nvGraphicFramePr>
        <p:xfrm>
          <a:off x="559460" y="2476300"/>
          <a:ext cx="10662285" cy="3247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4986"/>
                <a:gridCol w="2141061"/>
                <a:gridCol w="3464401"/>
                <a:gridCol w="3261836"/>
              </a:tblGrid>
              <a:tr h="565318">
                <a:tc rowSpan="2">
                  <a:txBody>
                    <a:bodyPr vert="horz" wrap="square"/>
                    <a:lstStyle/>
                    <a:p>
                      <a:pPr marL="0" algn="ctr">
                        <a:lnSpc>
                          <a:spcPts val="4200"/>
                        </a:lnSpc>
                      </a:pPr>
                      <a:r>
                        <a:rPr lang="zh-CN" altLang="en-US" sz="2700" b="1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 </a:t>
                      </a:r>
                      <a:endParaRPr lang="zh-CN" altLang="en-US" sz="2700" b="1" i="0">
                        <a:solidFill>
                          <a:srgbClr val="000000">
                            <a:alpha val="100000"/>
                          </a:srgbClr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anchor="ctr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73DAE6">
                        <a:alpha val="100000"/>
                      </a:srgbClr>
                    </a:solidFill>
                  </a:tcPr>
                </a:tc>
                <a:tc rowSpan="2">
                  <a:txBody>
                    <a:bodyPr vert="horz" wrap="square"/>
                    <a:lstStyle/>
                    <a:p>
                      <a:pPr marL="0" algn="ctr">
                        <a:lnSpc>
                          <a:spcPts val="4200"/>
                        </a:lnSpc>
                      </a:pPr>
                      <a:r>
                        <a:rPr lang="zh-CN" altLang="en-US" sz="2700" b="1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动能</a:t>
                      </a:r>
                      <a:endParaRPr lang="zh-CN" altLang="en-US" sz="2700" b="1" i="0">
                        <a:solidFill>
                          <a:srgbClr val="000000">
                            <a:alpha val="100000"/>
                          </a:srgbClr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anchor="ctr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73DAE6">
                        <a:alpha val="100000"/>
                      </a:srgbClr>
                    </a:solidFill>
                  </a:tcPr>
                </a:tc>
                <a:tc gridSpan="2">
                  <a:txBody>
                    <a:bodyPr vert="horz" wrap="square"/>
                    <a:lstStyle/>
                    <a:p>
                      <a:pPr marL="0" algn="ctr">
                        <a:lnSpc>
                          <a:spcPts val="2800"/>
                        </a:lnSpc>
                      </a:pPr>
                      <a:r>
                        <a:rPr lang="zh-CN" altLang="en-US" sz="2700" b="1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势能</a:t>
                      </a:r>
                      <a:endParaRPr lang="zh-CN" altLang="en-US" sz="2700" b="1" i="0">
                        <a:solidFill>
                          <a:srgbClr val="000000">
                            <a:alpha val="100000"/>
                          </a:srgbClr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anchor="ctr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73DAE6">
                        <a:alpha val="100000"/>
                      </a:srgbClr>
                    </a:solidFill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5D9DDE">
                        <a:alpha val="100000"/>
                      </a:srgbClr>
                    </a:solidFill>
                  </a:tcPr>
                </a:tc>
              </a:tr>
              <a:tr h="598980">
                <a:tc vMerge="1">
                  <a:txBody>
                    <a:bodyPr vert="horz" wrap="square"/>
                    <a:lstStyle/>
                    <a:p/>
                  </a:txBody>
                  <a:tcPr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algn="ctr">
                        <a:lnSpc>
                          <a:spcPts val="2900"/>
                        </a:lnSpc>
                      </a:pPr>
                      <a:r>
                        <a:rPr lang="zh-CN" altLang="en-US" sz="2800" b="1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重力势能</a:t>
                      </a:r>
                      <a:endParaRPr lang="zh-CN" altLang="en-US" sz="2800" b="1" i="0">
                        <a:solidFill>
                          <a:srgbClr val="000000">
                            <a:alpha val="100000"/>
                          </a:srgbClr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anchor="ctr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73DAE6">
                        <a:alpha val="100000"/>
                      </a:srgb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algn="ctr">
                        <a:lnSpc>
                          <a:spcPts val="2900"/>
                        </a:lnSpc>
                      </a:pPr>
                      <a:r>
                        <a:rPr lang="zh-CN" altLang="en-US" sz="2800" b="1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弹性势能</a:t>
                      </a:r>
                      <a:endParaRPr lang="zh-CN" altLang="en-US" sz="2800" b="1" i="0">
                        <a:solidFill>
                          <a:srgbClr val="000000">
                            <a:alpha val="100000"/>
                          </a:srgbClr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anchor="ctr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73DAE6">
                        <a:alpha val="100000"/>
                      </a:srgbClr>
                    </a:solidFill>
                  </a:tcPr>
                </a:tc>
              </a:tr>
              <a:tr h="883919">
                <a:tc>
                  <a:txBody>
                    <a:bodyPr vert="horz" wrap="square"/>
                    <a:lstStyle/>
                    <a:p>
                      <a:pPr marL="0" algn="ctr">
                        <a:lnSpc>
                          <a:spcPts val="2600"/>
                        </a:lnSpc>
                      </a:pPr>
                      <a:r>
                        <a:rPr lang="zh-CN" altLang="en-US" sz="2200" b="0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概念</a:t>
                      </a:r>
                      <a:endParaRPr lang="zh-CN" altLang="en-US" sz="2200" b="0" i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E8F6FF">
                        <a:alpha val="100000"/>
                      </a:srgb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algn="l"/>
                    </a:p>
                  </a:txBody>
                  <a:tcPr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E8F6FF">
                        <a:alpha val="100000"/>
                      </a:srgb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algn="l"/>
                    </a:p>
                  </a:txBody>
                  <a:tcPr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E8F6FF">
                        <a:alpha val="100000"/>
                      </a:srgb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algn="l"/>
                    </a:p>
                  </a:txBody>
                  <a:tcPr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E8F6FF">
                        <a:alpha val="100000"/>
                      </a:srgbClr>
                    </a:solidFill>
                  </a:tcPr>
                </a:tc>
              </a:tr>
              <a:tr h="591184">
                <a:tc>
                  <a:txBody>
                    <a:bodyPr vert="horz" wrap="square"/>
                    <a:lstStyle/>
                    <a:p>
                      <a:pPr marL="0" algn="ctr">
                        <a:lnSpc>
                          <a:spcPts val="2600"/>
                        </a:lnSpc>
                      </a:pPr>
                      <a:r>
                        <a:rPr lang="zh-CN" altLang="en-US" sz="2200" b="0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决定因素</a:t>
                      </a:r>
                      <a:endParaRPr lang="zh-CN" altLang="en-US" sz="2200" b="0" i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algn="l"/>
                    </a:p>
                  </a:txBody>
                  <a:tcPr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algn="l"/>
                    </a:p>
                  </a:txBody>
                  <a:tcPr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algn="l"/>
                    </a:p>
                  </a:txBody>
                  <a:tcPr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</a:tr>
              <a:tr h="608329">
                <a:tc>
                  <a:txBody>
                    <a:bodyPr vert="horz" wrap="square"/>
                    <a:lstStyle/>
                    <a:p>
                      <a:pPr marL="0" algn="ctr">
                        <a:lnSpc>
                          <a:spcPts val="2600"/>
                        </a:lnSpc>
                      </a:pPr>
                      <a:r>
                        <a:rPr lang="zh-CN" altLang="en-US" sz="2200" b="0" i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相同点</a:t>
                      </a:r>
                      <a:endParaRPr lang="zh-CN" altLang="en-US" sz="2200" b="0" i="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E8F6FF">
                        <a:alpha val="100000"/>
                      </a:srgbClr>
                    </a:solidFill>
                  </a:tcPr>
                </a:tc>
                <a:tc gridSpan="3">
                  <a:txBody>
                    <a:bodyPr vert="horz" wrap="square"/>
                    <a:lstStyle/>
                    <a:p>
                      <a:pPr marL="0" algn="l"/>
                    </a:p>
                  </a:txBody>
                  <a:tcPr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E8F6FF">
                        <a:alpha val="100000"/>
                      </a:srgbClr>
                    </a:solidFill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E8F6FF">
                        <a:alpha val="100000"/>
                      </a:srgbClr>
                    </a:solidFill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L w="9525" cap="flat">
                      <a:solidFill>
                        <a:srgbClr val="000000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000000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000000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000000">
                          <a:alpha val="100000"/>
                        </a:srgbClr>
                      </a:solidFill>
                    </a:lnB>
                    <a:solidFill>
                      <a:srgbClr val="E8F6FF">
                        <a:alpha val="10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1" name="文本3" title=""/>
          <p:cNvSpPr txBox="1"/>
          <p:nvPr/>
        </p:nvSpPr>
        <p:spPr>
          <a:xfrm>
            <a:off x="2595143" y="3651171"/>
            <a:ext cx="2094230" cy="89725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400"/>
              </a:lnSpc>
            </a:pPr>
            <a:r>
              <a:rPr lang="zh-CN" altLang="en-US" sz="2000" b="0" i="0">
                <a:solidFill>
                  <a:srgbClr val="3B00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物体由于运动</a:t>
            </a:r>
            <a:endParaRPr lang="zh-CN" altLang="en-US" sz="2000" b="0" i="0">
              <a:solidFill>
                <a:srgbClr val="3B00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algn="l">
              <a:lnSpc>
                <a:spcPts val="2400"/>
              </a:lnSpc>
            </a:pPr>
            <a:r>
              <a:rPr lang="zh-CN" altLang="en-US" sz="2000" b="0" i="0">
                <a:solidFill>
                  <a:srgbClr val="3B00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而具有的能量</a:t>
            </a:r>
            <a:endParaRPr lang="zh-CN" altLang="en-US" sz="2000" b="0" i="0">
              <a:solidFill>
                <a:srgbClr val="3B00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4" title=""/>
          <p:cNvSpPr txBox="1"/>
          <p:nvPr/>
        </p:nvSpPr>
        <p:spPr>
          <a:xfrm>
            <a:off x="4526337" y="3696262"/>
            <a:ext cx="3463925" cy="922655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2400"/>
              </a:lnSpc>
            </a:pPr>
            <a:r>
              <a:rPr lang="zh-CN" altLang="en-US" sz="2000" b="0" i="0">
                <a:solidFill>
                  <a:srgbClr val="3B00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物体由于受到重力并处在一定高度时所具有的能</a:t>
            </a:r>
            <a:endParaRPr lang="zh-CN" altLang="en-US" sz="2000" b="0" i="0">
              <a:solidFill>
                <a:srgbClr val="3B00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5" title=""/>
          <p:cNvSpPr txBox="1"/>
          <p:nvPr/>
        </p:nvSpPr>
        <p:spPr>
          <a:xfrm>
            <a:off x="8237753" y="3651133"/>
            <a:ext cx="2832100" cy="897255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2400"/>
              </a:lnSpc>
            </a:pPr>
            <a:r>
              <a:rPr lang="zh-CN" altLang="en-US" sz="2000" b="0" i="0">
                <a:solidFill>
                  <a:srgbClr val="3B00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物体由于发生弹性形变而具有的能量</a:t>
            </a:r>
            <a:endParaRPr lang="zh-CN" altLang="en-US" sz="2000" b="0" i="0">
              <a:solidFill>
                <a:srgbClr val="3B00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6" title=""/>
          <p:cNvSpPr txBox="1"/>
          <p:nvPr/>
        </p:nvSpPr>
        <p:spPr>
          <a:xfrm>
            <a:off x="2652579" y="4548692"/>
            <a:ext cx="1874520" cy="58928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400"/>
              </a:lnSpc>
            </a:pPr>
            <a:r>
              <a:rPr lang="zh-CN" altLang="en-US" sz="2400" b="1" i="0">
                <a:solidFill>
                  <a:srgbClr val="FF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质量和速度</a:t>
            </a:r>
            <a:endParaRPr lang="zh-CN" altLang="en-US" sz="2400" b="1" i="0">
              <a:solidFill>
                <a:srgbClr val="FF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文本7" title=""/>
          <p:cNvSpPr txBox="1"/>
          <p:nvPr/>
        </p:nvSpPr>
        <p:spPr>
          <a:xfrm>
            <a:off x="5521100" y="4548607"/>
            <a:ext cx="1799590" cy="825437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400"/>
              </a:lnSpc>
            </a:pPr>
            <a:r>
              <a:rPr lang="zh-CN" altLang="en-US" sz="2400" b="1" i="0">
                <a:solidFill>
                  <a:srgbClr val="FF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质量和高度　</a:t>
            </a:r>
            <a:endParaRPr lang="zh-CN" altLang="en-US" sz="2400" b="1" i="0">
              <a:solidFill>
                <a:srgbClr val="FF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6" name="文本8" title=""/>
          <p:cNvSpPr txBox="1"/>
          <p:nvPr/>
        </p:nvSpPr>
        <p:spPr>
          <a:xfrm>
            <a:off x="8314849" y="4549150"/>
            <a:ext cx="2677160" cy="589280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2400"/>
              </a:lnSpc>
            </a:pPr>
            <a:r>
              <a:rPr lang="zh-CN" altLang="en-US" sz="2400" b="1" i="0">
                <a:solidFill>
                  <a:srgbClr val="FF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弹性形变程度</a:t>
            </a:r>
            <a:endParaRPr lang="zh-CN" altLang="en-US" sz="2400" b="1" i="0">
              <a:solidFill>
                <a:srgbClr val="FF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7" name="文本9" title=""/>
          <p:cNvSpPr txBox="1"/>
          <p:nvPr/>
        </p:nvSpPr>
        <p:spPr>
          <a:xfrm>
            <a:off x="2652703" y="5137661"/>
            <a:ext cx="8068310" cy="58928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400"/>
              </a:lnSpc>
            </a:pPr>
            <a:r>
              <a:rPr lang="zh-CN" altLang="en-US" sz="2000" b="0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都是能量的一种具体形式，都具有做功的本领，单位都是焦耳（</a:t>
            </a:r>
            <a:r>
              <a:rPr lang="zh-CN" altLang="en-US" sz="20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J</a:t>
            </a:r>
            <a:r>
              <a:rPr lang="zh-CN" altLang="en-US" sz="2000" b="0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）。</a:t>
            </a:r>
            <a:endParaRPr lang="zh-CN" altLang="en-US" sz="2000" b="0" i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2" y="6392970"/>
            <a:ext cx="12172950" cy="478155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" name="形状2" title=""/>
          <p:cNvSpPr txBox="1"/>
          <p:nvPr/>
        </p:nvSpPr>
        <p:spPr>
          <a:xfrm>
            <a:off x="-5920" y="-9732"/>
            <a:ext cx="12172950" cy="885901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" name="形状3" title=""/>
          <p:cNvSpPr txBox="1"/>
          <p:nvPr/>
        </p:nvSpPr>
        <p:spPr>
          <a:xfrm>
            <a:off x="514093" y="206730"/>
            <a:ext cx="2347331" cy="695554"/>
          </a:xfrm>
          <a:custGeom>
            <a:gdLst>
              <a:gd name="connsiteX0" fmla="*/ 115926 w 2347331"/>
              <a:gd name="connsiteY0" fmla="*/ 0 h 695554"/>
              <a:gd name="connsiteX1" fmla="*/ 2231406 w 2347331"/>
              <a:gd name="connsiteY1" fmla="*/ 0 h 695554"/>
              <a:gd name="connsiteX2" fmla="*/ 2262151 w 2347331"/>
              <a:gd name="connsiteY2" fmla="*/ 0 h 695554"/>
              <a:gd name="connsiteX3" fmla="*/ 2335118 w 2347331"/>
              <a:gd name="connsiteY3" fmla="*/ 55694 h 695554"/>
              <a:gd name="connsiteX4" fmla="*/ 2347331 w 2347331"/>
              <a:gd name="connsiteY4" fmla="*/ 579628 h 695554"/>
              <a:gd name="connsiteX5" fmla="*/ 2347332 w 2347331"/>
              <a:gd name="connsiteY5" fmla="*/ 610373 h 695554"/>
              <a:gd name="connsiteX6" fmla="*/ 2291637 w 2347331"/>
              <a:gd name="connsiteY6" fmla="*/ 683340 h 695554"/>
              <a:gd name="connsiteX7" fmla="*/ 115926 w 2347331"/>
              <a:gd name="connsiteY7" fmla="*/ 695554 h 695554"/>
              <a:gd name="connsiteX8" fmla="*/ 85180 w 2347331"/>
              <a:gd name="connsiteY8" fmla="*/ 695554 h 695554"/>
              <a:gd name="connsiteX9" fmla="*/ 12214 w 2347331"/>
              <a:gd name="connsiteY9" fmla="*/ 639860 h 695554"/>
              <a:gd name="connsiteX10" fmla="*/ 0 w 2347331"/>
              <a:gd name="connsiteY10" fmla="*/ 115926 h 695554"/>
              <a:gd name="connsiteX11" fmla="*/ 0 w 2347331"/>
              <a:gd name="connsiteY11" fmla="*/ 51902 h 69555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47331" h="695554">
                <a:moveTo>
                  <a:pt x="115926" y="0"/>
                </a:moveTo>
                <a:lnTo>
                  <a:pt x="2231406" y="0"/>
                </a:lnTo>
                <a:cubicBezTo>
                  <a:pt x="2262151" y="0"/>
                  <a:pt x="2291637" y="12214"/>
                  <a:pt x="2313378" y="33954"/>
                </a:cubicBezTo>
                <a:cubicBezTo>
                  <a:pt x="2335118" y="55694"/>
                  <a:pt x="2347332" y="85180"/>
                  <a:pt x="2347331" y="115926"/>
                </a:cubicBezTo>
                <a:lnTo>
                  <a:pt x="2347331" y="579628"/>
                </a:lnTo>
                <a:cubicBezTo>
                  <a:pt x="2347332" y="610373"/>
                  <a:pt x="2335118" y="639859"/>
                  <a:pt x="2313378" y="661600"/>
                </a:cubicBezTo>
                <a:cubicBezTo>
                  <a:pt x="2291637" y="683340"/>
                  <a:pt x="2262151" y="695554"/>
                  <a:pt x="2231406" y="695554"/>
                </a:cubicBezTo>
                <a:lnTo>
                  <a:pt x="115926" y="695554"/>
                </a:lnTo>
                <a:cubicBezTo>
                  <a:pt x="85180" y="695554"/>
                  <a:pt x="55694" y="683340"/>
                  <a:pt x="33954" y="661600"/>
                </a:cubicBezTo>
                <a:cubicBezTo>
                  <a:pt x="12214" y="639860"/>
                  <a:pt x="0" y="610373"/>
                  <a:pt x="0" y="579628"/>
                </a:cubicBezTo>
                <a:lnTo>
                  <a:pt x="0" y="115926"/>
                </a:lnTo>
                <a:cubicBezTo>
                  <a:pt x="0" y="51902"/>
                  <a:pt x="51902" y="0"/>
                  <a:pt x="115926" y="0"/>
                </a:cubicBezTo>
                <a:close/>
              </a:path>
            </a:pathLst>
          </a:custGeom>
          <a:solidFill>
            <a:srgbClr val="F59DD2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r>
              <a:rPr lang="zh-CN" altLang="en-US" sz="40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课堂小结</a:t>
            </a:r>
            <a:endParaRPr lang="zh-CN" altLang="en-US" sz="4000" b="1" i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形状4" title=""/>
          <p:cNvSpPr txBox="1"/>
          <p:nvPr/>
        </p:nvSpPr>
        <p:spPr>
          <a:xfrm rot="10800000">
            <a:off x="3032" y="889131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6" name="思维导图1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18" y="1190054"/>
            <a:ext cx="11325225" cy="481965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1" title=""/>
          <p:cNvSpPr txBox="1"/>
          <p:nvPr/>
        </p:nvSpPr>
        <p:spPr>
          <a:xfrm>
            <a:off x="905551" y="854116"/>
            <a:ext cx="9775317" cy="2875238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100"/>
              </a:lnSpc>
            </a:pP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1.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新宋体" panose="02010609030101010101" charset="-122"/>
                <a:ea typeface="新宋体" panose="02010609030101010101" charset="-122"/>
              </a:rPr>
              <a:t>请你判断下列物体具有那种形式的能量：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新宋体" panose="02010609030101010101" charset="-122"/>
              <a:ea typeface="新宋体" panose="02010609030101010101" charset="-122"/>
            </a:endParaRPr>
          </a:p>
          <a:p>
            <a:pPr marL="0" algn="l">
              <a:lnSpc>
                <a:spcPts val="4100"/>
              </a:lnSpc>
            </a:pP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新宋体" panose="02010609030101010101" charset="-122"/>
                <a:ea typeface="新宋体" panose="02010609030101010101" charset="-122"/>
              </a:rPr>
              <a:t>（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1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新宋体" panose="02010609030101010101" charset="-122"/>
                <a:ea typeface="新宋体" panose="02010609030101010101" charset="-122"/>
              </a:rPr>
              <a:t>）在水平公路上行驶的汽车</a:t>
            </a:r>
            <a:r>
              <a:rPr lang="zh-CN" altLang="en-US" sz="2800" b="1" i="0" u="sng">
                <a:solidFill>
                  <a:srgbClr val="000000">
                    <a:alpha val="100000"/>
                  </a:srgbClr>
                </a:solidFill>
                <a:latin typeface="新宋体" panose="02010609030101010101" charset="-122"/>
                <a:ea typeface="新宋体" panose="02010609030101010101" charset="-122"/>
              </a:rPr>
              <a:t>           </a:t>
            </a:r>
            <a:endParaRPr lang="zh-CN" altLang="en-US" sz="2800" b="1" i="0" u="sng">
              <a:solidFill>
                <a:srgbClr val="000000">
                  <a:alpha val="100000"/>
                </a:srgbClr>
              </a:solidFill>
              <a:latin typeface="新宋体" panose="02010609030101010101" charset="-122"/>
              <a:ea typeface="新宋体" panose="02010609030101010101" charset="-122"/>
            </a:endParaRPr>
          </a:p>
          <a:p>
            <a:pPr marL="0" algn="l">
              <a:lnSpc>
                <a:spcPts val="4100"/>
              </a:lnSpc>
            </a:pP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新宋体" panose="02010609030101010101" charset="-122"/>
                <a:ea typeface="新宋体" panose="02010609030101010101" charset="-122"/>
              </a:rPr>
              <a:t>（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2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新宋体" panose="02010609030101010101" charset="-122"/>
                <a:ea typeface="新宋体" panose="02010609030101010101" charset="-122"/>
              </a:rPr>
              <a:t>）悬挂在天花板上的吊灯</a:t>
            </a:r>
            <a:r>
              <a:rPr lang="zh-CN" altLang="en-US" sz="2800" b="1" i="0" u="sng">
                <a:solidFill>
                  <a:srgbClr val="000000">
                    <a:alpha val="100000"/>
                  </a:srgbClr>
                </a:solidFill>
                <a:latin typeface="新宋体" panose="02010609030101010101" charset="-122"/>
                <a:ea typeface="新宋体" panose="02010609030101010101" charset="-122"/>
              </a:rPr>
              <a:t>           </a:t>
            </a:r>
            <a:endParaRPr lang="zh-CN" altLang="en-US" sz="2800" b="1" i="0" u="sng">
              <a:solidFill>
                <a:srgbClr val="000000">
                  <a:alpha val="100000"/>
                </a:srgbClr>
              </a:solidFill>
              <a:latin typeface="新宋体" panose="02010609030101010101" charset="-122"/>
              <a:ea typeface="新宋体" panose="02010609030101010101" charset="-122"/>
            </a:endParaRPr>
          </a:p>
          <a:p>
            <a:pPr marL="0" algn="l">
              <a:lnSpc>
                <a:spcPts val="4100"/>
              </a:lnSpc>
            </a:pP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新宋体" panose="02010609030101010101" charset="-122"/>
                <a:ea typeface="新宋体" panose="02010609030101010101" charset="-122"/>
              </a:rPr>
              <a:t>（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3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新宋体" panose="02010609030101010101" charset="-122"/>
                <a:ea typeface="新宋体" panose="02010609030101010101" charset="-122"/>
              </a:rPr>
              <a:t>）在空中飞行的飞机</a:t>
            </a:r>
            <a:r>
              <a:rPr lang="zh-CN" altLang="en-US" sz="2800" b="1" i="0" u="sng">
                <a:solidFill>
                  <a:srgbClr val="000000">
                    <a:alpha val="100000"/>
                  </a:srgbClr>
                </a:solidFill>
                <a:latin typeface="新宋体" panose="02010609030101010101" charset="-122"/>
                <a:ea typeface="新宋体" panose="02010609030101010101" charset="-122"/>
              </a:rPr>
              <a:t>           </a:t>
            </a:r>
            <a:endParaRPr lang="zh-CN" altLang="en-US" sz="2800" b="1" i="0" u="sng">
              <a:solidFill>
                <a:srgbClr val="000000">
                  <a:alpha val="100000"/>
                </a:srgbClr>
              </a:solidFill>
              <a:latin typeface="新宋体" panose="02010609030101010101" charset="-122"/>
              <a:ea typeface="新宋体" panose="02010609030101010101" charset="-122"/>
            </a:endParaRPr>
          </a:p>
          <a:p>
            <a:pPr marL="0" algn="l">
              <a:lnSpc>
                <a:spcPts val="4100"/>
              </a:lnSpc>
            </a:pP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新宋体" panose="02010609030101010101" charset="-122"/>
                <a:ea typeface="新宋体" panose="02010609030101010101" charset="-122"/>
              </a:rPr>
              <a:t>（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4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新宋体" panose="02010609030101010101" charset="-122"/>
                <a:ea typeface="新宋体" panose="02010609030101010101" charset="-122"/>
              </a:rPr>
              <a:t>）被拉开的弹弓</a:t>
            </a:r>
            <a:r>
              <a:rPr lang="zh-CN" altLang="en-US" sz="2800" b="1" i="0" u="sng">
                <a:solidFill>
                  <a:srgbClr val="000000">
                    <a:alpha val="100000"/>
                  </a:srgbClr>
                </a:solidFill>
                <a:latin typeface="新宋体" panose="02010609030101010101" charset="-122"/>
                <a:ea typeface="新宋体" panose="02010609030101010101" charset="-122"/>
              </a:rPr>
              <a:t>           </a:t>
            </a:r>
            <a:endParaRPr lang="zh-CN" altLang="en-US" sz="2800" b="1" i="0" u="sng">
              <a:solidFill>
                <a:srgbClr val="000000">
                  <a:alpha val="100000"/>
                </a:srgbClr>
              </a:solidFill>
              <a:latin typeface="新宋体" panose="02010609030101010101" charset="-122"/>
              <a:ea typeface="新宋体" panose="02010609030101010101" charset="-122"/>
            </a:endParaRPr>
          </a:p>
        </p:txBody>
      </p:sp>
      <p:grpSp>
        <p:nvGrpSpPr>
          <p:cNvPr id="3" name="组合1" title=""/>
          <p:cNvGrpSpPr/>
          <p:nvPr/>
        </p:nvGrpSpPr>
        <p:grpSpPr>
          <a:xfrm>
            <a:off x="19088" y="-43024"/>
            <a:ext cx="12172950" cy="1156076"/>
            <a:chExt cx="12172950" cy="1156076"/>
          </a:xfrm>
        </p:grpSpPr>
        <p:sp>
          <p:nvSpPr>
            <p:cNvPr id="4" name="形状2"/>
            <p:cNvSpPr txBox="1"/>
            <p:nvPr/>
          </p:nvSpPr>
          <p:spPr>
            <a:xfrm>
              <a:off x="0" y="43462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>
              <a:off x="1133151" y="250612"/>
              <a:ext cx="2413968" cy="603171"/>
            </a:xfrm>
            <a:custGeom>
              <a:gdLst>
                <a:gd name="connsiteX0" fmla="*/ 100528 w 2413968"/>
                <a:gd name="connsiteY0" fmla="*/ 0 h 603171"/>
                <a:gd name="connsiteX1" fmla="*/ 2313440 w 2413968"/>
                <a:gd name="connsiteY1" fmla="*/ 0 h 603171"/>
                <a:gd name="connsiteX2" fmla="*/ 2340102 w 2413968"/>
                <a:gd name="connsiteY2" fmla="*/ 0 h 603171"/>
                <a:gd name="connsiteX3" fmla="*/ 2403377 w 2413968"/>
                <a:gd name="connsiteY3" fmla="*/ 48297 h 603171"/>
                <a:gd name="connsiteX4" fmla="*/ 2413968 w 2413968"/>
                <a:gd name="connsiteY4" fmla="*/ 502642 h 603171"/>
                <a:gd name="connsiteX5" fmla="*/ 2413968 w 2413968"/>
                <a:gd name="connsiteY5" fmla="*/ 529304 h 603171"/>
                <a:gd name="connsiteX6" fmla="*/ 2365671 w 2413968"/>
                <a:gd name="connsiteY6" fmla="*/ 592579 h 603171"/>
                <a:gd name="connsiteX7" fmla="*/ 100528 w 2413968"/>
                <a:gd name="connsiteY7" fmla="*/ 603171 h 603171"/>
                <a:gd name="connsiteX8" fmla="*/ 73867 w 2413968"/>
                <a:gd name="connsiteY8" fmla="*/ 603171 h 603171"/>
                <a:gd name="connsiteX9" fmla="*/ 10591 w 2413968"/>
                <a:gd name="connsiteY9" fmla="*/ 554874 h 603171"/>
                <a:gd name="connsiteX10" fmla="*/ 0 w 2413968"/>
                <a:gd name="connsiteY10" fmla="*/ 100528 h 603171"/>
                <a:gd name="connsiteX11" fmla="*/ 0 w 241396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3968" h="603171">
                  <a:moveTo>
                    <a:pt x="100528" y="0"/>
                  </a:moveTo>
                  <a:lnTo>
                    <a:pt x="2313440" y="0"/>
                  </a:lnTo>
                  <a:cubicBezTo>
                    <a:pt x="2340102" y="0"/>
                    <a:pt x="2365671" y="10591"/>
                    <a:pt x="2384524" y="29444"/>
                  </a:cubicBezTo>
                  <a:cubicBezTo>
                    <a:pt x="2403377" y="48297"/>
                    <a:pt x="2413968" y="73867"/>
                    <a:pt x="2413968" y="100528"/>
                  </a:cubicBezTo>
                  <a:lnTo>
                    <a:pt x="2413968" y="502642"/>
                  </a:lnTo>
                  <a:cubicBezTo>
                    <a:pt x="2413968" y="529304"/>
                    <a:pt x="2403377" y="554874"/>
                    <a:pt x="2384524" y="573727"/>
                  </a:cubicBezTo>
                  <a:cubicBezTo>
                    <a:pt x="2365671" y="592579"/>
                    <a:pt x="2340102" y="603171"/>
                    <a:pt x="231344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4000" b="1" i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课堂习题</a:t>
              </a:r>
              <a:endParaRPr lang="zh-CN" altLang="en-US" sz="40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pic>
          <p:nvPicPr>
            <p:cNvPr id="6" name="图片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7" name="形状1" title=""/>
          <p:cNvSpPr txBox="1"/>
          <p:nvPr/>
        </p:nvSpPr>
        <p:spPr>
          <a:xfrm rot="10800000">
            <a:off x="3032" y="889131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8" name="文本2" title=""/>
          <p:cNvSpPr txBox="1"/>
          <p:nvPr/>
        </p:nvSpPr>
        <p:spPr>
          <a:xfrm>
            <a:off x="6167114" y="1323518"/>
            <a:ext cx="1284605" cy="83566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300"/>
              </a:lnSpc>
            </a:pPr>
            <a:r>
              <a:rPr lang="zh-CN" altLang="en-US" sz="2400" b="1" i="0">
                <a:solidFill>
                  <a:srgbClr val="C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动能</a:t>
            </a:r>
            <a:endParaRPr lang="zh-CN" altLang="en-US" sz="2400" b="1" i="0">
              <a:solidFill>
                <a:srgbClr val="C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文本3" title=""/>
          <p:cNvSpPr txBox="1"/>
          <p:nvPr/>
        </p:nvSpPr>
        <p:spPr>
          <a:xfrm>
            <a:off x="5597414" y="1874320"/>
            <a:ext cx="2012315" cy="83566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300"/>
              </a:lnSpc>
            </a:pPr>
            <a:r>
              <a:rPr lang="zh-CN" altLang="en-US" sz="2400" b="1" i="0">
                <a:solidFill>
                  <a:srgbClr val="C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重力势能</a:t>
            </a:r>
            <a:endParaRPr lang="zh-CN" altLang="en-US" sz="2400" b="1" i="0">
              <a:solidFill>
                <a:srgbClr val="C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文本4" title=""/>
          <p:cNvSpPr txBox="1"/>
          <p:nvPr/>
        </p:nvSpPr>
        <p:spPr>
          <a:xfrm>
            <a:off x="4894440" y="2443667"/>
            <a:ext cx="2715260" cy="83566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300"/>
              </a:lnSpc>
            </a:pPr>
            <a:r>
              <a:rPr lang="zh-CN" altLang="en-US" sz="2400" b="1" i="0">
                <a:solidFill>
                  <a:srgbClr val="C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动能和重力势能</a:t>
            </a:r>
            <a:endParaRPr lang="zh-CN" altLang="en-US" sz="2400" b="1" i="0">
              <a:solidFill>
                <a:srgbClr val="C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文本5" title=""/>
          <p:cNvSpPr txBox="1"/>
          <p:nvPr/>
        </p:nvSpPr>
        <p:spPr>
          <a:xfrm>
            <a:off x="4214193" y="2893790"/>
            <a:ext cx="2012315" cy="83566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300"/>
              </a:lnSpc>
            </a:pPr>
            <a:r>
              <a:rPr lang="zh-CN" altLang="en-US" sz="2400" b="1" i="0">
                <a:solidFill>
                  <a:srgbClr val="C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弹性势能</a:t>
            </a:r>
            <a:endParaRPr lang="zh-CN" altLang="en-US" sz="2400" b="1" i="0">
              <a:solidFill>
                <a:srgbClr val="C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文本6" title=""/>
          <p:cNvSpPr txBox="1"/>
          <p:nvPr/>
        </p:nvSpPr>
        <p:spPr>
          <a:xfrm>
            <a:off x="905618" y="3728714"/>
            <a:ext cx="8839200" cy="24861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400"/>
              </a:lnSpc>
            </a:pPr>
            <a:r>
              <a:rPr lang="zh-CN" altLang="en-US" sz="2800" b="0" i="0">
                <a:solidFill>
                  <a:srgbClr val="3B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拓展题：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①卷紧的钟表发条；</a:t>
            </a:r>
            <a:r>
              <a:rPr lang="zh-CN" altLang="en-US" sz="2800" b="1" i="0" u="sng">
                <a:solidFill>
                  <a:srgbClr val="000000">
                    <a:alpha val="100000"/>
                  </a:srgbClr>
                </a:solidFill>
                <a:latin typeface="新宋体" panose="02010609030101010101" charset="-122"/>
                <a:ea typeface="新宋体" panose="02010609030101010101" charset="-122"/>
              </a:rPr>
              <a:t>           </a:t>
            </a:r>
            <a:endParaRPr lang="zh-CN" altLang="en-US" sz="2800" b="1" i="0" u="sng">
              <a:solidFill>
                <a:srgbClr val="000000">
                  <a:alpha val="100000"/>
                </a:srgbClr>
              </a:solidFill>
              <a:latin typeface="新宋体" panose="02010609030101010101" charset="-122"/>
              <a:ea typeface="新宋体" panose="02010609030101010101" charset="-122"/>
            </a:endParaRPr>
          </a:p>
          <a:p>
            <a:pPr marL="0" algn="l">
              <a:lnSpc>
                <a:spcPts val="4400"/>
              </a:lnSpc>
            </a:pP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②扔在空中的橡皮；</a:t>
            </a:r>
            <a:r>
              <a:rPr lang="zh-CN" altLang="en-US" sz="2800" b="1" i="0" u="sng">
                <a:solidFill>
                  <a:srgbClr val="000000">
                    <a:alpha val="100000"/>
                  </a:srgbClr>
                </a:solidFill>
                <a:latin typeface="新宋体" panose="02010609030101010101" charset="-122"/>
                <a:ea typeface="新宋体" panose="02010609030101010101" charset="-122"/>
              </a:rPr>
              <a:t>           </a:t>
            </a:r>
            <a:endParaRPr lang="zh-CN" altLang="en-US" sz="2800" b="1" i="0" u="sng">
              <a:solidFill>
                <a:srgbClr val="000000">
                  <a:alpha val="100000"/>
                </a:srgbClr>
              </a:solidFill>
              <a:latin typeface="新宋体" panose="02010609030101010101" charset="-122"/>
              <a:ea typeface="新宋体" panose="02010609030101010101" charset="-122"/>
            </a:endParaRPr>
          </a:p>
          <a:p>
            <a:pPr marL="0" algn="l">
              <a:lnSpc>
                <a:spcPts val="4400"/>
              </a:lnSpc>
            </a:pP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③篮球从高处落地的瞬间；</a:t>
            </a:r>
            <a:r>
              <a:rPr lang="zh-CN" altLang="en-US" sz="2800" b="1" i="0" u="sng">
                <a:solidFill>
                  <a:srgbClr val="000000">
                    <a:alpha val="100000"/>
                  </a:srgbClr>
                </a:solidFill>
                <a:latin typeface="新宋体" panose="02010609030101010101" charset="-122"/>
                <a:ea typeface="新宋体" panose="02010609030101010101" charset="-122"/>
              </a:rPr>
              <a:t>           </a:t>
            </a:r>
            <a:endParaRPr lang="zh-CN" altLang="en-US" sz="2800" b="1" i="0" u="sng">
              <a:solidFill>
                <a:srgbClr val="000000">
                  <a:alpha val="100000"/>
                </a:srgbClr>
              </a:solidFill>
              <a:latin typeface="新宋体" panose="02010609030101010101" charset="-122"/>
              <a:ea typeface="新宋体" panose="02010609030101010101" charset="-122"/>
            </a:endParaRPr>
          </a:p>
          <a:p>
            <a:pPr marL="0" algn="l">
              <a:lnSpc>
                <a:spcPts val="4400"/>
              </a:lnSpc>
            </a:pP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④篮球落地弹起时；</a:t>
            </a:r>
            <a:r>
              <a:rPr lang="zh-CN" altLang="en-US" sz="2800" b="1" i="0" u="sng">
                <a:solidFill>
                  <a:srgbClr val="000000">
                    <a:alpha val="100000"/>
                  </a:srgbClr>
                </a:solidFill>
                <a:latin typeface="新宋体" panose="02010609030101010101" charset="-122"/>
                <a:ea typeface="新宋体" panose="02010609030101010101" charset="-122"/>
              </a:rPr>
              <a:t>           </a:t>
            </a:r>
            <a:endParaRPr lang="zh-CN" altLang="en-US" sz="2800" b="1" i="0" u="sng">
              <a:solidFill>
                <a:srgbClr val="000000">
                  <a:alpha val="100000"/>
                </a:srgbClr>
              </a:solidFill>
              <a:latin typeface="新宋体" panose="02010609030101010101" charset="-122"/>
              <a:ea typeface="新宋体" panose="02010609030101010101" charset="-122"/>
            </a:endParaRPr>
          </a:p>
        </p:txBody>
      </p:sp>
      <p:sp>
        <p:nvSpPr>
          <p:cNvPr id="13" name="文本7" title=""/>
          <p:cNvSpPr txBox="1"/>
          <p:nvPr/>
        </p:nvSpPr>
        <p:spPr>
          <a:xfrm>
            <a:off x="5730678" y="3728876"/>
            <a:ext cx="2012315" cy="83566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300"/>
              </a:lnSpc>
            </a:pPr>
            <a:r>
              <a:rPr lang="zh-CN" altLang="en-US" sz="2400" b="1" i="0">
                <a:solidFill>
                  <a:srgbClr val="C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弹性势能</a:t>
            </a:r>
            <a:endParaRPr lang="zh-CN" altLang="en-US" sz="2400" b="1" i="0">
              <a:solidFill>
                <a:srgbClr val="C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文本8" title=""/>
          <p:cNvSpPr txBox="1"/>
          <p:nvPr/>
        </p:nvSpPr>
        <p:spPr>
          <a:xfrm>
            <a:off x="4074900" y="4279706"/>
            <a:ext cx="2715260" cy="83566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300"/>
              </a:lnSpc>
            </a:pPr>
            <a:r>
              <a:rPr lang="zh-CN" altLang="en-US" sz="2400" b="1" i="0">
                <a:solidFill>
                  <a:srgbClr val="C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动能和重力势能</a:t>
            </a:r>
            <a:endParaRPr lang="zh-CN" altLang="en-US" sz="2400" b="1" i="0">
              <a:solidFill>
                <a:srgbClr val="C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文本9" title=""/>
          <p:cNvSpPr txBox="1"/>
          <p:nvPr/>
        </p:nvSpPr>
        <p:spPr>
          <a:xfrm>
            <a:off x="5374500" y="4903346"/>
            <a:ext cx="2012315" cy="83566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300"/>
              </a:lnSpc>
            </a:pPr>
            <a:r>
              <a:rPr lang="zh-CN" altLang="en-US" sz="2400" b="1" i="0">
                <a:solidFill>
                  <a:srgbClr val="C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弹性势能</a:t>
            </a:r>
            <a:endParaRPr lang="zh-CN" altLang="en-US" sz="2400" b="1" i="0">
              <a:solidFill>
                <a:srgbClr val="C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" name="文本10" title=""/>
          <p:cNvSpPr txBox="1"/>
          <p:nvPr/>
        </p:nvSpPr>
        <p:spPr>
          <a:xfrm>
            <a:off x="4154243" y="5399646"/>
            <a:ext cx="2715260" cy="83566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300"/>
              </a:lnSpc>
            </a:pPr>
            <a:r>
              <a:rPr lang="zh-CN" altLang="en-US" sz="2400" b="1" i="0">
                <a:solidFill>
                  <a:srgbClr val="C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动能和重力势能</a:t>
            </a:r>
            <a:endParaRPr lang="zh-CN" altLang="en-US" sz="2400" b="1" i="0">
              <a:solidFill>
                <a:srgbClr val="C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274300" y="118618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1" title=""/>
          <p:cNvSpPr txBox="1"/>
          <p:nvPr/>
        </p:nvSpPr>
        <p:spPr>
          <a:xfrm>
            <a:off x="561708" y="741893"/>
            <a:ext cx="11088891" cy="5681646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800"/>
              </a:lnSpc>
            </a:pP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判断下列物体动能的变化情况：</a:t>
            </a:r>
            <a:endParaRPr lang="zh-CN" altLang="en-US" sz="2800" b="0" i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algn="l">
              <a:lnSpc>
                <a:spcPts val="4800"/>
              </a:lnSpc>
              <a:buFont typeface="Arial"/>
              <a:buAutoNum type="circleNumDbPlain"/>
            </a:pP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一辆汽车匀速上坡，它的动能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________，重力势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能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________.</a:t>
            </a:r>
            <a:endParaRPr lang="zh-CN" altLang="en-US" sz="2800" b="0" i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algn="l">
              <a:lnSpc>
                <a:spcPts val="4800"/>
              </a:lnSpc>
              <a:buFont typeface="Arial"/>
              <a:buAutoNum type="circleNumDbPlain"/>
            </a:pP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某同学骑自行车上坡时，速度越来越慢，则车和人的动能</a:t>
            </a:r>
            <a:r>
              <a:rPr lang="zh-CN" altLang="en-US" sz="2800" b="0" i="0" u="sng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          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，重力势能</a:t>
            </a:r>
            <a:r>
              <a:rPr lang="zh-CN" altLang="en-US" sz="2800" u="sng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          </a:t>
            </a:r>
            <a:endParaRPr lang="zh-CN" altLang="en-US" sz="2800" b="0" i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algn="l">
              <a:lnSpc>
                <a:spcPts val="4800"/>
              </a:lnSpc>
              <a:buFont typeface="Arial"/>
              <a:buAutoNum type="circleNumDbPlain"/>
            </a:pP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一辆洒水车在马路上匀速前进并洒水工作，它的动能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______ .</a:t>
            </a:r>
            <a:endParaRPr lang="zh-CN" altLang="en-US" sz="2800" b="0" i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algn="l">
              <a:lnSpc>
                <a:spcPts val="4800"/>
              </a:lnSpc>
              <a:buFont typeface="Arial"/>
              <a:buAutoNum type="circleNumDbPlain"/>
            </a:pP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舰载机在“山东舰”航母上加速起飞，其动能 </a:t>
            </a:r>
            <a:r>
              <a:rPr lang="zh-CN" altLang="en-US" sz="2800" b="0" i="0" u="sng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          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，重力势能 </a:t>
            </a:r>
            <a:r>
              <a:rPr lang="zh-CN" altLang="en-US" sz="2800" b="0" i="0" u="sng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           .</a:t>
            </a:r>
            <a:endParaRPr lang="zh-CN" altLang="en-US" sz="2800" b="0" i="0" u="sng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algn="l">
              <a:lnSpc>
                <a:spcPts val="4800"/>
              </a:lnSpc>
              <a:buFont typeface="Arial"/>
              <a:buAutoNum type="circleNumDbPlain"/>
            </a:pP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一架飞机在灾区上方水平匀速飞行，并不断向灾区空投救灾物资，则飞机在这个过程中，动能 </a:t>
            </a:r>
            <a:r>
              <a:rPr lang="zh-CN" altLang="en-US" sz="2800" b="0" i="0" u="sng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          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，势能</a:t>
            </a:r>
            <a:r>
              <a:rPr lang="zh-CN" altLang="en-US" sz="2800" b="0" i="0" u="sng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             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2800" b="0" i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组合1" title=""/>
          <p:cNvGrpSpPr/>
          <p:nvPr/>
        </p:nvGrpSpPr>
        <p:grpSpPr>
          <a:xfrm>
            <a:off x="19088" y="-43024"/>
            <a:ext cx="12172950" cy="1156076"/>
            <a:chExt cx="12172950" cy="1156076"/>
          </a:xfrm>
        </p:grpSpPr>
        <p:sp>
          <p:nvSpPr>
            <p:cNvPr id="4" name="形状2"/>
            <p:cNvSpPr txBox="1"/>
            <p:nvPr/>
          </p:nvSpPr>
          <p:spPr>
            <a:xfrm>
              <a:off x="0" y="43462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>
              <a:off x="1133151" y="250612"/>
              <a:ext cx="2413968" cy="603171"/>
            </a:xfrm>
            <a:custGeom>
              <a:gdLst>
                <a:gd name="connsiteX0" fmla="*/ 100528 w 2413968"/>
                <a:gd name="connsiteY0" fmla="*/ 0 h 603171"/>
                <a:gd name="connsiteX1" fmla="*/ 2313440 w 2413968"/>
                <a:gd name="connsiteY1" fmla="*/ 0 h 603171"/>
                <a:gd name="connsiteX2" fmla="*/ 2340102 w 2413968"/>
                <a:gd name="connsiteY2" fmla="*/ 0 h 603171"/>
                <a:gd name="connsiteX3" fmla="*/ 2403377 w 2413968"/>
                <a:gd name="connsiteY3" fmla="*/ 48297 h 603171"/>
                <a:gd name="connsiteX4" fmla="*/ 2413968 w 2413968"/>
                <a:gd name="connsiteY4" fmla="*/ 502642 h 603171"/>
                <a:gd name="connsiteX5" fmla="*/ 2413968 w 2413968"/>
                <a:gd name="connsiteY5" fmla="*/ 529304 h 603171"/>
                <a:gd name="connsiteX6" fmla="*/ 2365671 w 2413968"/>
                <a:gd name="connsiteY6" fmla="*/ 592579 h 603171"/>
                <a:gd name="connsiteX7" fmla="*/ 100528 w 2413968"/>
                <a:gd name="connsiteY7" fmla="*/ 603171 h 603171"/>
                <a:gd name="connsiteX8" fmla="*/ 73867 w 2413968"/>
                <a:gd name="connsiteY8" fmla="*/ 603171 h 603171"/>
                <a:gd name="connsiteX9" fmla="*/ 10591 w 2413968"/>
                <a:gd name="connsiteY9" fmla="*/ 554874 h 603171"/>
                <a:gd name="connsiteX10" fmla="*/ 0 w 2413968"/>
                <a:gd name="connsiteY10" fmla="*/ 100528 h 603171"/>
                <a:gd name="connsiteX11" fmla="*/ 0 w 241396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3968" h="603171">
                  <a:moveTo>
                    <a:pt x="100528" y="0"/>
                  </a:moveTo>
                  <a:lnTo>
                    <a:pt x="2313440" y="0"/>
                  </a:lnTo>
                  <a:cubicBezTo>
                    <a:pt x="2340102" y="0"/>
                    <a:pt x="2365671" y="10591"/>
                    <a:pt x="2384524" y="29444"/>
                  </a:cubicBezTo>
                  <a:cubicBezTo>
                    <a:pt x="2403377" y="48297"/>
                    <a:pt x="2413968" y="73867"/>
                    <a:pt x="2413968" y="100528"/>
                  </a:cubicBezTo>
                  <a:lnTo>
                    <a:pt x="2413968" y="502642"/>
                  </a:lnTo>
                  <a:cubicBezTo>
                    <a:pt x="2413968" y="529304"/>
                    <a:pt x="2403377" y="554874"/>
                    <a:pt x="2384524" y="573727"/>
                  </a:cubicBezTo>
                  <a:cubicBezTo>
                    <a:pt x="2365671" y="592579"/>
                    <a:pt x="2340102" y="603171"/>
                    <a:pt x="231344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4000" b="1" i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课堂习题</a:t>
              </a:r>
              <a:endParaRPr lang="zh-CN" altLang="en-US" sz="40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pic>
          <p:nvPicPr>
            <p:cNvPr id="6" name="图片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  <p:sp>
        <p:nvSpPr>
          <p:cNvPr id="7" name="形状1" title=""/>
          <p:cNvSpPr txBox="1"/>
          <p:nvPr/>
        </p:nvSpPr>
        <p:spPr>
          <a:xfrm rot="10800000">
            <a:off x="3032" y="889131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8" name="文本2" title=""/>
          <p:cNvSpPr txBox="1"/>
          <p:nvPr/>
        </p:nvSpPr>
        <p:spPr>
          <a:xfrm>
            <a:off x="8468373" y="3957914"/>
            <a:ext cx="1067663" cy="698331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200"/>
              </a:lnSpc>
            </a:pPr>
            <a:r>
              <a:rPr lang="zh-CN" altLang="en-US" sz="2700" b="0" i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增大</a:t>
            </a:r>
            <a:endParaRPr lang="zh-CN" altLang="en-US" sz="2700" b="0" i="0">
              <a:solidFill>
                <a:srgbClr val="C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3" title=""/>
          <p:cNvSpPr txBox="1"/>
          <p:nvPr/>
        </p:nvSpPr>
        <p:spPr>
          <a:xfrm>
            <a:off x="5952134" y="1535716"/>
            <a:ext cx="1394457" cy="698331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200"/>
              </a:lnSpc>
            </a:pPr>
            <a:r>
              <a:rPr lang="zh-CN" altLang="en-US" sz="2700" b="0" i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不变</a:t>
            </a:r>
            <a:endParaRPr lang="zh-CN" altLang="en-US" sz="2700" b="0" i="0">
              <a:solidFill>
                <a:srgbClr val="C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4" title=""/>
          <p:cNvSpPr txBox="1"/>
          <p:nvPr/>
        </p:nvSpPr>
        <p:spPr>
          <a:xfrm>
            <a:off x="10181244" y="2139448"/>
            <a:ext cx="1469584" cy="698331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200"/>
              </a:lnSpc>
            </a:pPr>
            <a:r>
              <a:rPr lang="zh-CN" altLang="en-US" sz="2700" b="0" i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减小</a:t>
            </a:r>
            <a:endParaRPr lang="zh-CN" altLang="en-US" sz="2700" b="0" i="0">
              <a:solidFill>
                <a:srgbClr val="C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5" title=""/>
          <p:cNvSpPr txBox="1"/>
          <p:nvPr/>
        </p:nvSpPr>
        <p:spPr>
          <a:xfrm>
            <a:off x="2713349" y="2682773"/>
            <a:ext cx="927100" cy="698331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200"/>
              </a:lnSpc>
            </a:pPr>
            <a:r>
              <a:rPr lang="zh-CN" altLang="en-US" sz="2700" b="0" i="0">
                <a:solidFill>
                  <a:srgbClr val="C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增大</a:t>
            </a:r>
            <a:endParaRPr lang="zh-CN" altLang="en-US" sz="2700" b="0" i="0">
              <a:solidFill>
                <a:srgbClr val="C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12" name="文本6" title=""/>
          <p:cNvSpPr txBox="1"/>
          <p:nvPr/>
        </p:nvSpPr>
        <p:spPr>
          <a:xfrm>
            <a:off x="9535811" y="3381023"/>
            <a:ext cx="1487732" cy="698331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200"/>
              </a:lnSpc>
            </a:pPr>
            <a:r>
              <a:rPr lang="zh-CN" altLang="en-US" sz="2700" b="0" i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减小</a:t>
            </a:r>
            <a:endParaRPr lang="zh-CN" altLang="en-US" sz="2700" b="0" i="0">
              <a:solidFill>
                <a:srgbClr val="C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7" title=""/>
          <p:cNvSpPr txBox="1"/>
          <p:nvPr/>
        </p:nvSpPr>
        <p:spPr>
          <a:xfrm>
            <a:off x="9181824" y="1614526"/>
            <a:ext cx="1394457" cy="698331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200"/>
              </a:lnSpc>
            </a:pPr>
            <a:r>
              <a:rPr lang="zh-CN" altLang="en-US" sz="2700" b="0" i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增大</a:t>
            </a:r>
            <a:endParaRPr lang="zh-CN" altLang="en-US" sz="2700" b="0" i="0">
              <a:solidFill>
                <a:srgbClr val="C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8" title=""/>
          <p:cNvSpPr txBox="1"/>
          <p:nvPr/>
        </p:nvSpPr>
        <p:spPr>
          <a:xfrm>
            <a:off x="1750647" y="4498296"/>
            <a:ext cx="1067663" cy="698331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200"/>
              </a:lnSpc>
            </a:pPr>
            <a:r>
              <a:rPr lang="zh-CN" altLang="en-US" sz="2700" b="0" i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增大</a:t>
            </a:r>
            <a:endParaRPr lang="zh-CN" altLang="en-US" sz="2700" b="0" i="0">
              <a:solidFill>
                <a:srgbClr val="C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9" title=""/>
          <p:cNvSpPr txBox="1"/>
          <p:nvPr/>
        </p:nvSpPr>
        <p:spPr>
          <a:xfrm>
            <a:off x="5351564" y="5724754"/>
            <a:ext cx="1487732" cy="698331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200"/>
              </a:lnSpc>
            </a:pPr>
            <a:r>
              <a:rPr lang="zh-CN" altLang="en-US" sz="2700" b="0" i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减小</a:t>
            </a:r>
            <a:endParaRPr lang="zh-CN" altLang="en-US" sz="2700" b="0" i="0">
              <a:solidFill>
                <a:srgbClr val="C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10" title=""/>
          <p:cNvSpPr txBox="1"/>
          <p:nvPr/>
        </p:nvSpPr>
        <p:spPr>
          <a:xfrm>
            <a:off x="7346629" y="5725249"/>
            <a:ext cx="1487732" cy="698331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200"/>
              </a:lnSpc>
            </a:pPr>
            <a:r>
              <a:rPr lang="zh-CN" altLang="en-US" sz="2700" b="0" i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减小</a:t>
            </a:r>
            <a:endParaRPr lang="zh-CN" altLang="en-US" sz="2700" b="0" i="0">
              <a:solidFill>
                <a:srgbClr val="C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de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0" grpId="0" animBg="1"/>
      <p:bldP spid="11" grpId="0" animBg="1"/>
      <p:bldP spid="12" grpId="0" animBg="1"/>
      <p:bldP spid="8" grpId="0" animBg="1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文本1" title=""/>
          <p:cNvSpPr txBox="1"/>
          <p:nvPr/>
        </p:nvSpPr>
        <p:spPr>
          <a:xfrm>
            <a:off x="264833" y="625916"/>
            <a:ext cx="4033347" cy="855691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200"/>
              </a:lnSpc>
              <a:buFont typeface="Arial"/>
              <a:buChar char=" "/>
            </a:pPr>
            <a:r>
              <a:rPr lang="zh-CN" altLang="en-US" sz="2900" b="0" i="0">
                <a:solidFill>
                  <a:srgbClr val="1EE3C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  </a:t>
            </a:r>
            <a:endParaRPr lang="zh-CN" altLang="en-US" sz="2900" b="0" i="0">
              <a:solidFill>
                <a:srgbClr val="1EE3CF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pic>
        <p:nvPicPr>
          <p:cNvPr id="5" name="图片2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0" y="1590516"/>
            <a:ext cx="2879263" cy="549784"/>
          </a:xfrm>
          <a:prstGeom prst="rect">
            <a:avLst/>
          </a:prstGeom>
        </p:spPr>
      </p:pic>
      <p:sp>
        <p:nvSpPr>
          <p:cNvPr id="6" name="文本2" title=""/>
          <p:cNvSpPr txBox="1"/>
          <p:nvPr/>
        </p:nvSpPr>
        <p:spPr>
          <a:xfrm>
            <a:off x="264829" y="2095716"/>
            <a:ext cx="11662499" cy="2126709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5000"/>
              </a:lnSpc>
              <a:buFont typeface="Arial"/>
              <a:buChar char=" "/>
            </a:pP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探究物体的动能跟哪些因素有关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0" algn="l">
              <a:lnSpc>
                <a:spcPts val="5000"/>
              </a:lnSpc>
              <a:buFont typeface="Arial"/>
              <a:buChar char=" "/>
            </a:pP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典例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小宇用如图所示的装置做“探究动能的大小与什么因素有关？”实验．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7" name="图片3" titl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198" y="4272668"/>
            <a:ext cx="11009001" cy="1838003"/>
          </a:xfrm>
          <a:prstGeom prst="rect">
            <a:avLst/>
          </a:prstGeom>
        </p:spPr>
      </p:pic>
      <p:grpSp>
        <p:nvGrpSpPr>
          <p:cNvPr id="8" name="组合1" title=""/>
          <p:cNvGrpSpPr/>
          <p:nvPr/>
        </p:nvGrpSpPr>
        <p:grpSpPr>
          <a:xfrm>
            <a:off x="19088" y="-43024"/>
            <a:ext cx="12172950" cy="1156076"/>
            <a:chExt cx="12172950" cy="1156076"/>
          </a:xfrm>
        </p:grpSpPr>
        <p:sp>
          <p:nvSpPr>
            <p:cNvPr id="9" name="形状2"/>
            <p:cNvSpPr txBox="1"/>
            <p:nvPr/>
          </p:nvSpPr>
          <p:spPr>
            <a:xfrm>
              <a:off x="0" y="43462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0" name="形状3"/>
            <p:cNvSpPr txBox="1"/>
            <p:nvPr/>
          </p:nvSpPr>
          <p:spPr>
            <a:xfrm>
              <a:off x="1133151" y="250612"/>
              <a:ext cx="2413968" cy="603171"/>
            </a:xfrm>
            <a:custGeom>
              <a:gdLst>
                <a:gd name="connsiteX0" fmla="*/ 100528 w 2413968"/>
                <a:gd name="connsiteY0" fmla="*/ 0 h 603171"/>
                <a:gd name="connsiteX1" fmla="*/ 2313440 w 2413968"/>
                <a:gd name="connsiteY1" fmla="*/ 0 h 603171"/>
                <a:gd name="connsiteX2" fmla="*/ 2340102 w 2413968"/>
                <a:gd name="connsiteY2" fmla="*/ 0 h 603171"/>
                <a:gd name="connsiteX3" fmla="*/ 2403377 w 2413968"/>
                <a:gd name="connsiteY3" fmla="*/ 48297 h 603171"/>
                <a:gd name="connsiteX4" fmla="*/ 2413968 w 2413968"/>
                <a:gd name="connsiteY4" fmla="*/ 502642 h 603171"/>
                <a:gd name="connsiteX5" fmla="*/ 2413968 w 2413968"/>
                <a:gd name="connsiteY5" fmla="*/ 529304 h 603171"/>
                <a:gd name="connsiteX6" fmla="*/ 2365671 w 2413968"/>
                <a:gd name="connsiteY6" fmla="*/ 592579 h 603171"/>
                <a:gd name="connsiteX7" fmla="*/ 100528 w 2413968"/>
                <a:gd name="connsiteY7" fmla="*/ 603171 h 603171"/>
                <a:gd name="connsiteX8" fmla="*/ 73867 w 2413968"/>
                <a:gd name="connsiteY8" fmla="*/ 603171 h 603171"/>
                <a:gd name="connsiteX9" fmla="*/ 10591 w 2413968"/>
                <a:gd name="connsiteY9" fmla="*/ 554874 h 603171"/>
                <a:gd name="connsiteX10" fmla="*/ 0 w 2413968"/>
                <a:gd name="connsiteY10" fmla="*/ 100528 h 603171"/>
                <a:gd name="connsiteX11" fmla="*/ 0 w 241396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3968" h="603171">
                  <a:moveTo>
                    <a:pt x="100528" y="0"/>
                  </a:moveTo>
                  <a:lnTo>
                    <a:pt x="2313440" y="0"/>
                  </a:lnTo>
                  <a:cubicBezTo>
                    <a:pt x="2340102" y="0"/>
                    <a:pt x="2365671" y="10591"/>
                    <a:pt x="2384524" y="29444"/>
                  </a:cubicBezTo>
                  <a:cubicBezTo>
                    <a:pt x="2403377" y="48297"/>
                    <a:pt x="2413968" y="73867"/>
                    <a:pt x="2413968" y="100528"/>
                  </a:cubicBezTo>
                  <a:lnTo>
                    <a:pt x="2413968" y="502642"/>
                  </a:lnTo>
                  <a:cubicBezTo>
                    <a:pt x="2413968" y="529304"/>
                    <a:pt x="2403377" y="554874"/>
                    <a:pt x="2384524" y="573727"/>
                  </a:cubicBezTo>
                  <a:cubicBezTo>
                    <a:pt x="2365671" y="592579"/>
                    <a:pt x="2340102" y="603171"/>
                    <a:pt x="231344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4000" b="1" i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课堂习题</a:t>
              </a:r>
              <a:endParaRPr lang="zh-CN" altLang="en-US" sz="40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pic>
          <p:nvPicPr>
            <p:cNvPr id="11" name="图片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文本1" title=""/>
          <p:cNvSpPr txBox="1"/>
          <p:nvPr/>
        </p:nvSpPr>
        <p:spPr>
          <a:xfrm>
            <a:off x="264830" y="1313090"/>
            <a:ext cx="11662499" cy="213197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000"/>
              </a:lnSpc>
              <a:buFont typeface="Arial"/>
              <a:buChar char=" "/>
            </a:pP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(1)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本实验研究的是</a:t>
            </a:r>
            <a:r>
              <a:rPr lang="zh-CN" altLang="en-US" sz="100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 </a:t>
            </a:r>
            <a:r>
              <a:rPr lang="zh-CN" altLang="en-US" sz="1000" b="1" i="0" u="sng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　</a:t>
            </a:r>
            <a:r>
              <a:rPr lang="zh-CN" altLang="en-US" sz="2800" b="1" i="0" u="sng">
                <a:solidFill>
                  <a:srgbClr val="FF0000"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小球</a:t>
            </a:r>
            <a:r>
              <a:rPr lang="zh-CN" altLang="en-US" sz="1000" b="1" i="0" u="sng">
                <a:solidFill>
                  <a:srgbClr val="FF0000"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　</a:t>
            </a:r>
            <a:r>
              <a:rPr lang="zh-CN" altLang="en-US" sz="2800" b="1" i="0" u="sng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zh-CN" altLang="en-US" sz="100" b="1" i="0">
                <a:solidFill>
                  <a:srgbClr val="FFFFFF">
                    <a:alpha val="0"/>
                  </a:srgbClr>
                </a:solidFill>
                <a:latin typeface="Times New Roman" panose="02020603050405020304"/>
                <a:ea typeface="Times New Roman" panose="02020603050405020304"/>
              </a:rPr>
              <a:t>⁠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(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选填“木块”或“小球”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)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的动能与它的质量和速度的关系．通过观察木块被撞击后</a:t>
            </a:r>
            <a:r>
              <a:rPr lang="zh-CN" altLang="en-US" sz="100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 </a:t>
            </a:r>
            <a:r>
              <a:rPr lang="zh-CN" altLang="en-US" sz="1000" b="1" i="0" u="sng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　</a:t>
            </a:r>
            <a:r>
              <a:rPr lang="zh-CN" altLang="en-US" sz="2800" b="1" i="0" u="sng">
                <a:solidFill>
                  <a:srgbClr val="FF0000"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移动的距离</a:t>
            </a:r>
            <a:r>
              <a:rPr lang="zh-CN" altLang="en-US" sz="1000" b="1" i="0" u="sng">
                <a:solidFill>
                  <a:srgbClr val="FF0000"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　</a:t>
            </a:r>
            <a:r>
              <a:rPr lang="zh-CN" altLang="en-US" sz="2800" b="1" i="0" u="sng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zh-CN" altLang="en-US" sz="100" b="1" i="0">
                <a:solidFill>
                  <a:srgbClr val="FFFFFF">
                    <a:alpha val="0"/>
                  </a:srgbClr>
                </a:solidFill>
                <a:latin typeface="Times New Roman" panose="02020603050405020304"/>
                <a:ea typeface="Times New Roman" panose="02020603050405020304"/>
              </a:rPr>
              <a:t>⁠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来比较动能的大小，这里用到了物理学研究问题的方法是</a:t>
            </a:r>
            <a:r>
              <a:rPr lang="zh-CN" altLang="en-US" sz="100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 </a:t>
            </a:r>
            <a:r>
              <a:rPr lang="zh-CN" altLang="en-US" sz="1000" b="1" i="0" u="sng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　</a:t>
            </a:r>
            <a:r>
              <a:rPr lang="zh-CN" altLang="en-US" sz="2800" b="1" i="0" u="sng">
                <a:solidFill>
                  <a:srgbClr val="FF0000"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转换法</a:t>
            </a:r>
            <a:r>
              <a:rPr lang="zh-CN" altLang="en-US" sz="1000" b="1" i="0" u="sng">
                <a:solidFill>
                  <a:srgbClr val="FF0000"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　</a:t>
            </a:r>
            <a:r>
              <a:rPr lang="zh-CN" altLang="en-US" sz="2800" b="1" i="0" u="sng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zh-CN" altLang="en-US" sz="100" b="1" i="0">
                <a:solidFill>
                  <a:srgbClr val="FFFFFF">
                    <a:alpha val="0"/>
                  </a:srgbClr>
                </a:solidFill>
                <a:latin typeface="Times New Roman" panose="02020603050405020304"/>
                <a:ea typeface="Times New Roman" panose="02020603050405020304"/>
              </a:rPr>
              <a:t>⁠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．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文本2" title=""/>
          <p:cNvSpPr txBox="1"/>
          <p:nvPr/>
        </p:nvSpPr>
        <p:spPr>
          <a:xfrm>
            <a:off x="3566354" y="1312004"/>
            <a:ext cx="1213867" cy="924192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0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小球</a:t>
            </a:r>
            <a:r>
              <a:rPr lang="zh-CN" altLang="en-US" sz="1000" b="1" i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　</a:t>
            </a:r>
            <a:endParaRPr lang="zh-CN" altLang="en-US" sz="1000" b="1" i="0">
              <a:solidFill>
                <a:srgbClr val="FF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文本3" title=""/>
          <p:cNvSpPr txBox="1"/>
          <p:nvPr/>
        </p:nvSpPr>
        <p:spPr>
          <a:xfrm>
            <a:off x="6345875" y="1952084"/>
            <a:ext cx="2339530" cy="924192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0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移动的距离</a:t>
            </a:r>
            <a:r>
              <a:rPr lang="zh-CN" altLang="en-US" sz="1000" b="1" i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　</a:t>
            </a:r>
            <a:endParaRPr lang="zh-CN" altLang="en-US" sz="1000" b="1" i="0">
              <a:solidFill>
                <a:srgbClr val="FF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文本4" title=""/>
          <p:cNvSpPr txBox="1"/>
          <p:nvPr/>
        </p:nvSpPr>
        <p:spPr>
          <a:xfrm>
            <a:off x="6822634" y="2592164"/>
            <a:ext cx="1569149" cy="843166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0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转换法</a:t>
            </a:r>
            <a:r>
              <a:rPr lang="zh-CN" altLang="en-US" sz="1000" b="1" i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　</a:t>
            </a:r>
            <a:endParaRPr lang="zh-CN" altLang="en-US" sz="1000" b="1" i="0">
              <a:solidFill>
                <a:srgbClr val="FF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7" name="图片1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524" y="3645651"/>
            <a:ext cx="11009001" cy="1838003"/>
          </a:xfrm>
          <a:prstGeom prst="rect">
            <a:avLst/>
          </a:prstGeom>
        </p:spPr>
      </p:pic>
      <p:grpSp>
        <p:nvGrpSpPr>
          <p:cNvPr id="8" name="组合1" title=""/>
          <p:cNvGrpSpPr/>
          <p:nvPr/>
        </p:nvGrpSpPr>
        <p:grpSpPr>
          <a:xfrm>
            <a:off x="19088" y="-43024"/>
            <a:ext cx="12172950" cy="1156076"/>
            <a:chExt cx="12172950" cy="1156076"/>
          </a:xfrm>
        </p:grpSpPr>
        <p:sp>
          <p:nvSpPr>
            <p:cNvPr id="9" name="形状2"/>
            <p:cNvSpPr txBox="1"/>
            <p:nvPr/>
          </p:nvSpPr>
          <p:spPr>
            <a:xfrm>
              <a:off x="0" y="43462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0" name="形状3"/>
            <p:cNvSpPr txBox="1"/>
            <p:nvPr/>
          </p:nvSpPr>
          <p:spPr>
            <a:xfrm>
              <a:off x="1133151" y="250612"/>
              <a:ext cx="2413968" cy="603171"/>
            </a:xfrm>
            <a:custGeom>
              <a:gdLst>
                <a:gd name="connsiteX0" fmla="*/ 100528 w 2413968"/>
                <a:gd name="connsiteY0" fmla="*/ 0 h 603171"/>
                <a:gd name="connsiteX1" fmla="*/ 2313440 w 2413968"/>
                <a:gd name="connsiteY1" fmla="*/ 0 h 603171"/>
                <a:gd name="connsiteX2" fmla="*/ 2340102 w 2413968"/>
                <a:gd name="connsiteY2" fmla="*/ 0 h 603171"/>
                <a:gd name="connsiteX3" fmla="*/ 2403377 w 2413968"/>
                <a:gd name="connsiteY3" fmla="*/ 48297 h 603171"/>
                <a:gd name="connsiteX4" fmla="*/ 2413968 w 2413968"/>
                <a:gd name="connsiteY4" fmla="*/ 502642 h 603171"/>
                <a:gd name="connsiteX5" fmla="*/ 2413968 w 2413968"/>
                <a:gd name="connsiteY5" fmla="*/ 529304 h 603171"/>
                <a:gd name="connsiteX6" fmla="*/ 2365671 w 2413968"/>
                <a:gd name="connsiteY6" fmla="*/ 592579 h 603171"/>
                <a:gd name="connsiteX7" fmla="*/ 100528 w 2413968"/>
                <a:gd name="connsiteY7" fmla="*/ 603171 h 603171"/>
                <a:gd name="connsiteX8" fmla="*/ 73867 w 2413968"/>
                <a:gd name="connsiteY8" fmla="*/ 603171 h 603171"/>
                <a:gd name="connsiteX9" fmla="*/ 10591 w 2413968"/>
                <a:gd name="connsiteY9" fmla="*/ 554874 h 603171"/>
                <a:gd name="connsiteX10" fmla="*/ 0 w 2413968"/>
                <a:gd name="connsiteY10" fmla="*/ 100528 h 603171"/>
                <a:gd name="connsiteX11" fmla="*/ 0 w 241396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3968" h="603171">
                  <a:moveTo>
                    <a:pt x="100528" y="0"/>
                  </a:moveTo>
                  <a:lnTo>
                    <a:pt x="2313440" y="0"/>
                  </a:lnTo>
                  <a:cubicBezTo>
                    <a:pt x="2340102" y="0"/>
                    <a:pt x="2365671" y="10591"/>
                    <a:pt x="2384524" y="29444"/>
                  </a:cubicBezTo>
                  <a:cubicBezTo>
                    <a:pt x="2403377" y="48297"/>
                    <a:pt x="2413968" y="73867"/>
                    <a:pt x="2413968" y="100528"/>
                  </a:cubicBezTo>
                  <a:lnTo>
                    <a:pt x="2413968" y="502642"/>
                  </a:lnTo>
                  <a:cubicBezTo>
                    <a:pt x="2413968" y="529304"/>
                    <a:pt x="2403377" y="554874"/>
                    <a:pt x="2384524" y="573727"/>
                  </a:cubicBezTo>
                  <a:cubicBezTo>
                    <a:pt x="2365671" y="592579"/>
                    <a:pt x="2340102" y="603171"/>
                    <a:pt x="231344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4000" b="1" i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课堂习题</a:t>
              </a:r>
              <a:endParaRPr lang="zh-CN" altLang="en-US" sz="40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pic>
          <p:nvPicPr>
            <p:cNvPr id="11" name="图片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文本1" title=""/>
          <p:cNvSpPr txBox="1"/>
          <p:nvPr/>
        </p:nvSpPr>
        <p:spPr>
          <a:xfrm>
            <a:off x="264830" y="1017180"/>
            <a:ext cx="11662499" cy="2778499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000"/>
              </a:lnSpc>
              <a:buFont typeface="Arial"/>
              <a:buChar char=" "/>
            </a:pP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(2)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为了探究动能的大小与物体运动速度的关系，让小球从斜面的</a:t>
            </a:r>
            <a:r>
              <a:rPr lang="zh-CN" altLang="en-US" sz="100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 </a:t>
            </a:r>
            <a:r>
              <a:rPr lang="zh-CN" altLang="en-US" sz="1000" b="1" i="0" u="sng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　</a:t>
            </a:r>
            <a:r>
              <a:rPr lang="zh-CN" altLang="en-US" sz="2800" b="1" i="0" u="sng">
                <a:solidFill>
                  <a:srgbClr val="FF0000"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不同</a:t>
            </a:r>
            <a:r>
              <a:rPr lang="zh-CN" altLang="en-US" sz="1000" b="1" i="0" u="sng">
                <a:solidFill>
                  <a:srgbClr val="FF0000"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　</a:t>
            </a:r>
            <a:r>
              <a:rPr lang="zh-CN" altLang="en-US" sz="2800" b="1" i="0" u="sng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zh-CN" altLang="en-US" sz="100" b="1" i="0">
                <a:solidFill>
                  <a:srgbClr val="FFFFFF">
                    <a:alpha val="0"/>
                  </a:srgbClr>
                </a:solidFill>
                <a:latin typeface="Times New Roman" panose="02020603050405020304"/>
                <a:ea typeface="Times New Roman" panose="02020603050405020304"/>
              </a:rPr>
              <a:t>⁠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(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选填“相同”或“不同”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)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高度自由滚下的目的是使小球到达水平面时的</a:t>
            </a:r>
            <a:r>
              <a:rPr lang="zh-CN" altLang="en-US" sz="100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 </a:t>
            </a:r>
            <a:r>
              <a:rPr lang="zh-CN" altLang="en-US" sz="1000" b="1" i="0" u="sng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　</a:t>
            </a:r>
            <a:r>
              <a:rPr lang="zh-CN" altLang="en-US" sz="2800" b="1" i="0" u="sng">
                <a:solidFill>
                  <a:srgbClr val="FF0000"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初速度</a:t>
            </a:r>
            <a:r>
              <a:rPr lang="zh-CN" altLang="en-US" sz="1000" b="1" i="0" u="sng">
                <a:solidFill>
                  <a:srgbClr val="FF0000"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　</a:t>
            </a:r>
            <a:r>
              <a:rPr lang="zh-CN" altLang="en-US" sz="2800" b="1" i="0" u="sng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zh-CN" altLang="en-US" sz="100" b="1" i="0">
                <a:solidFill>
                  <a:srgbClr val="FFFFFF">
                    <a:alpha val="0"/>
                  </a:srgbClr>
                </a:solidFill>
                <a:latin typeface="Times New Roman" panose="02020603050405020304"/>
                <a:ea typeface="Times New Roman" panose="02020603050405020304"/>
              </a:rPr>
              <a:t>⁠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不同；应选用</a:t>
            </a:r>
            <a:r>
              <a:rPr lang="zh-CN" altLang="en-US" sz="100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 </a:t>
            </a:r>
            <a:r>
              <a:rPr lang="zh-CN" altLang="en-US" sz="1000" b="1" i="0" u="sng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　</a:t>
            </a:r>
            <a:r>
              <a:rPr lang="zh-CN" altLang="en-US" sz="2800" b="1" i="0" u="sng">
                <a:solidFill>
                  <a:srgbClr val="FF0000"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甲、乙</a:t>
            </a:r>
            <a:r>
              <a:rPr lang="zh-CN" altLang="en-US" sz="1000" b="1" i="0" u="sng">
                <a:solidFill>
                  <a:srgbClr val="FF0000"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　</a:t>
            </a:r>
            <a:r>
              <a:rPr lang="zh-CN" altLang="en-US" sz="2800" b="1" i="0" u="sng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zh-CN" altLang="en-US" sz="100" b="1" i="0">
                <a:solidFill>
                  <a:srgbClr val="FFFFFF">
                    <a:alpha val="0"/>
                  </a:srgbClr>
                </a:solidFill>
                <a:latin typeface="Times New Roman" panose="02020603050405020304"/>
                <a:ea typeface="Times New Roman" panose="02020603050405020304"/>
              </a:rPr>
              <a:t>⁠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两个图来分析，并由此得出的实验结论是：质量一定时，速度越</a:t>
            </a:r>
            <a:r>
              <a:rPr lang="zh-CN" altLang="en-US" sz="100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 </a:t>
            </a:r>
            <a:r>
              <a:rPr lang="zh-CN" altLang="en-US" sz="1000" b="1" i="0" u="sng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　</a:t>
            </a:r>
            <a:r>
              <a:rPr lang="zh-CN" altLang="en-US" sz="2800" b="1" i="0" u="sng">
                <a:solidFill>
                  <a:srgbClr val="FF0000"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大</a:t>
            </a:r>
            <a:r>
              <a:rPr lang="zh-CN" altLang="en-US" sz="1000" b="1" i="0" u="sng">
                <a:solidFill>
                  <a:srgbClr val="FF0000"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　</a:t>
            </a:r>
            <a:r>
              <a:rPr lang="zh-CN" altLang="en-US" sz="2800" b="1" i="0" u="sng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zh-CN" altLang="en-US" sz="100" b="1" i="0">
                <a:solidFill>
                  <a:srgbClr val="FFFFFF">
                    <a:alpha val="0"/>
                  </a:srgbClr>
                </a:solidFill>
                <a:latin typeface="Times New Roman" panose="02020603050405020304"/>
                <a:ea typeface="Times New Roman" panose="02020603050405020304"/>
              </a:rPr>
              <a:t>⁠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，物体的动能越大．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文本2" title=""/>
          <p:cNvSpPr txBox="1"/>
          <p:nvPr/>
        </p:nvSpPr>
        <p:spPr>
          <a:xfrm>
            <a:off x="10539606" y="1113249"/>
            <a:ext cx="727774" cy="924192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0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</a:t>
            </a:r>
            <a:endParaRPr lang="zh-CN" altLang="en-US" sz="2800" b="1" i="0">
              <a:solidFill>
                <a:srgbClr val="FF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文本3" title=""/>
          <p:cNvSpPr txBox="1"/>
          <p:nvPr/>
        </p:nvSpPr>
        <p:spPr>
          <a:xfrm>
            <a:off x="10905684" y="1113884"/>
            <a:ext cx="868108" cy="924192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0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同</a:t>
            </a:r>
            <a:r>
              <a:rPr lang="zh-CN" altLang="en-US" sz="1000" b="1" i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　</a:t>
            </a:r>
            <a:endParaRPr lang="zh-CN" altLang="en-US" sz="1000" b="1" i="0">
              <a:solidFill>
                <a:srgbClr val="FF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文本4" title=""/>
          <p:cNvSpPr txBox="1"/>
          <p:nvPr/>
        </p:nvSpPr>
        <p:spPr>
          <a:xfrm>
            <a:off x="519624" y="2302604"/>
            <a:ext cx="1564006" cy="924192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0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初速度</a:t>
            </a:r>
            <a:r>
              <a:rPr lang="zh-CN" altLang="en-US" sz="1000" b="1" i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　</a:t>
            </a:r>
            <a:endParaRPr lang="zh-CN" altLang="en-US" sz="1000" b="1" i="0">
              <a:solidFill>
                <a:srgbClr val="FF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文本5" title=""/>
          <p:cNvSpPr txBox="1"/>
          <p:nvPr/>
        </p:nvSpPr>
        <p:spPr>
          <a:xfrm>
            <a:off x="3807083" y="2216879"/>
            <a:ext cx="1563815" cy="924192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0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甲、乙</a:t>
            </a:r>
            <a:r>
              <a:rPr lang="zh-CN" altLang="en-US" sz="1000" b="1" i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　</a:t>
            </a:r>
            <a:endParaRPr lang="zh-CN" altLang="en-US" sz="1000" b="1" i="0">
              <a:solidFill>
                <a:srgbClr val="FF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文本6" title=""/>
          <p:cNvSpPr txBox="1"/>
          <p:nvPr/>
        </p:nvSpPr>
        <p:spPr>
          <a:xfrm>
            <a:off x="3566128" y="2952331"/>
            <a:ext cx="854774" cy="843166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0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大</a:t>
            </a:r>
            <a:r>
              <a:rPr lang="zh-CN" altLang="en-US" sz="1000" b="1" i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　</a:t>
            </a:r>
            <a:endParaRPr lang="zh-CN" altLang="en-US" sz="1000" b="1" i="0">
              <a:solidFill>
                <a:srgbClr val="FF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9" name="图片1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155" y="4002703"/>
            <a:ext cx="11009001" cy="1838003"/>
          </a:xfrm>
          <a:prstGeom prst="rect">
            <a:avLst/>
          </a:prstGeom>
        </p:spPr>
      </p:pic>
      <p:grpSp>
        <p:nvGrpSpPr>
          <p:cNvPr id="10" name="组合1" title=""/>
          <p:cNvGrpSpPr/>
          <p:nvPr/>
        </p:nvGrpSpPr>
        <p:grpSpPr>
          <a:xfrm>
            <a:off x="19088" y="-43024"/>
            <a:ext cx="12172950" cy="1156076"/>
            <a:chExt cx="12172950" cy="1156076"/>
          </a:xfrm>
        </p:grpSpPr>
        <p:sp>
          <p:nvSpPr>
            <p:cNvPr id="11" name="形状2"/>
            <p:cNvSpPr txBox="1"/>
            <p:nvPr/>
          </p:nvSpPr>
          <p:spPr>
            <a:xfrm>
              <a:off x="0" y="43462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2" name="形状3"/>
            <p:cNvSpPr txBox="1"/>
            <p:nvPr/>
          </p:nvSpPr>
          <p:spPr>
            <a:xfrm>
              <a:off x="1133151" y="250612"/>
              <a:ext cx="2413968" cy="603171"/>
            </a:xfrm>
            <a:custGeom>
              <a:gdLst>
                <a:gd name="connsiteX0" fmla="*/ 100528 w 2413968"/>
                <a:gd name="connsiteY0" fmla="*/ 0 h 603171"/>
                <a:gd name="connsiteX1" fmla="*/ 2313440 w 2413968"/>
                <a:gd name="connsiteY1" fmla="*/ 0 h 603171"/>
                <a:gd name="connsiteX2" fmla="*/ 2340102 w 2413968"/>
                <a:gd name="connsiteY2" fmla="*/ 0 h 603171"/>
                <a:gd name="connsiteX3" fmla="*/ 2403377 w 2413968"/>
                <a:gd name="connsiteY3" fmla="*/ 48297 h 603171"/>
                <a:gd name="connsiteX4" fmla="*/ 2413968 w 2413968"/>
                <a:gd name="connsiteY4" fmla="*/ 502642 h 603171"/>
                <a:gd name="connsiteX5" fmla="*/ 2413968 w 2413968"/>
                <a:gd name="connsiteY5" fmla="*/ 529304 h 603171"/>
                <a:gd name="connsiteX6" fmla="*/ 2365671 w 2413968"/>
                <a:gd name="connsiteY6" fmla="*/ 592579 h 603171"/>
                <a:gd name="connsiteX7" fmla="*/ 100528 w 2413968"/>
                <a:gd name="connsiteY7" fmla="*/ 603171 h 603171"/>
                <a:gd name="connsiteX8" fmla="*/ 73867 w 2413968"/>
                <a:gd name="connsiteY8" fmla="*/ 603171 h 603171"/>
                <a:gd name="connsiteX9" fmla="*/ 10591 w 2413968"/>
                <a:gd name="connsiteY9" fmla="*/ 554874 h 603171"/>
                <a:gd name="connsiteX10" fmla="*/ 0 w 2413968"/>
                <a:gd name="connsiteY10" fmla="*/ 100528 h 603171"/>
                <a:gd name="connsiteX11" fmla="*/ 0 w 241396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3968" h="603171">
                  <a:moveTo>
                    <a:pt x="100528" y="0"/>
                  </a:moveTo>
                  <a:lnTo>
                    <a:pt x="2313440" y="0"/>
                  </a:lnTo>
                  <a:cubicBezTo>
                    <a:pt x="2340102" y="0"/>
                    <a:pt x="2365671" y="10591"/>
                    <a:pt x="2384524" y="29444"/>
                  </a:cubicBezTo>
                  <a:cubicBezTo>
                    <a:pt x="2403377" y="48297"/>
                    <a:pt x="2413968" y="73867"/>
                    <a:pt x="2413968" y="100528"/>
                  </a:cubicBezTo>
                  <a:lnTo>
                    <a:pt x="2413968" y="502642"/>
                  </a:lnTo>
                  <a:cubicBezTo>
                    <a:pt x="2413968" y="529304"/>
                    <a:pt x="2403377" y="554874"/>
                    <a:pt x="2384524" y="573727"/>
                  </a:cubicBezTo>
                  <a:cubicBezTo>
                    <a:pt x="2365671" y="592579"/>
                    <a:pt x="2340102" y="603171"/>
                    <a:pt x="231344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4000" b="1" i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课堂习题</a:t>
              </a:r>
              <a:endParaRPr lang="zh-CN" altLang="en-US" sz="40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pic>
          <p:nvPicPr>
            <p:cNvPr id="13" name="图片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5296" y="-22860"/>
            <a:ext cx="12172950" cy="981151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" name="形状2" title=""/>
          <p:cNvSpPr txBox="1"/>
          <p:nvPr/>
        </p:nvSpPr>
        <p:spPr>
          <a:xfrm>
            <a:off x="18415" y="6650144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" name="形状3" title=""/>
          <p:cNvSpPr txBox="1"/>
          <p:nvPr/>
        </p:nvSpPr>
        <p:spPr>
          <a:xfrm>
            <a:off x="481822" y="120148"/>
            <a:ext cx="2360428" cy="743179"/>
          </a:xfrm>
          <a:custGeom>
            <a:gdLst>
              <a:gd name="connsiteX0" fmla="*/ 123863 w 2360428"/>
              <a:gd name="connsiteY0" fmla="*/ 0 h 743179"/>
              <a:gd name="connsiteX1" fmla="*/ 2236565 w 2360428"/>
              <a:gd name="connsiteY1" fmla="*/ 0 h 743179"/>
              <a:gd name="connsiteX2" fmla="*/ 2304973 w 2360428"/>
              <a:gd name="connsiteY2" fmla="*/ 0 h 743179"/>
              <a:gd name="connsiteX3" fmla="*/ 2360428 w 2360428"/>
              <a:gd name="connsiteY3" fmla="*/ 619315 h 743179"/>
              <a:gd name="connsiteX4" fmla="*/ 2360428 w 2360428"/>
              <a:gd name="connsiteY4" fmla="*/ 652166 h 743179"/>
              <a:gd name="connsiteX5" fmla="*/ 2300921 w 2360428"/>
              <a:gd name="connsiteY5" fmla="*/ 730129 h 743179"/>
              <a:gd name="connsiteX6" fmla="*/ 123863 w 2360428"/>
              <a:gd name="connsiteY6" fmla="*/ 743179 h 743179"/>
              <a:gd name="connsiteX7" fmla="*/ 91013 w 2360428"/>
              <a:gd name="connsiteY7" fmla="*/ 743179 h 743179"/>
              <a:gd name="connsiteX8" fmla="*/ 13050 w 2360428"/>
              <a:gd name="connsiteY8" fmla="*/ 683671 h 743179"/>
              <a:gd name="connsiteX9" fmla="*/ 0 w 2360428"/>
              <a:gd name="connsiteY9" fmla="*/ 123863 h 743179"/>
              <a:gd name="connsiteX10" fmla="*/ 0 w 2360428"/>
              <a:gd name="connsiteY10" fmla="*/ 55455 h 74317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60428" h="743179">
                <a:moveTo>
                  <a:pt x="123863" y="0"/>
                </a:moveTo>
                <a:lnTo>
                  <a:pt x="2236565" y="0"/>
                </a:lnTo>
                <a:cubicBezTo>
                  <a:pt x="2304973" y="0"/>
                  <a:pt x="2360428" y="55455"/>
                  <a:pt x="2360428" y="123863"/>
                </a:cubicBezTo>
                <a:lnTo>
                  <a:pt x="2360428" y="619315"/>
                </a:lnTo>
                <a:cubicBezTo>
                  <a:pt x="2360428" y="652166"/>
                  <a:pt x="2347379" y="683671"/>
                  <a:pt x="2324150" y="706900"/>
                </a:cubicBezTo>
                <a:cubicBezTo>
                  <a:pt x="2300921" y="730129"/>
                  <a:pt x="2269416" y="743179"/>
                  <a:pt x="2236565" y="743179"/>
                </a:cubicBezTo>
                <a:lnTo>
                  <a:pt x="123863" y="743179"/>
                </a:lnTo>
                <a:cubicBezTo>
                  <a:pt x="91013" y="743179"/>
                  <a:pt x="59507" y="730129"/>
                  <a:pt x="36279" y="706900"/>
                </a:cubicBezTo>
                <a:cubicBezTo>
                  <a:pt x="13050" y="683671"/>
                  <a:pt x="0" y="652166"/>
                  <a:pt x="0" y="619315"/>
                </a:cubicBezTo>
                <a:lnTo>
                  <a:pt x="0" y="123863"/>
                </a:lnTo>
                <a:cubicBezTo>
                  <a:pt x="0" y="55455"/>
                  <a:pt x="55455" y="0"/>
                  <a:pt x="123863" y="0"/>
                </a:cubicBezTo>
                <a:close/>
              </a:path>
            </a:pathLst>
          </a:custGeom>
          <a:solidFill>
            <a:srgbClr val="F0EA90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r>
              <a:rPr lang="zh-CN" altLang="en-US" sz="40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学习目标</a:t>
            </a:r>
            <a:endParaRPr lang="zh-CN" altLang="en-US" sz="4000" b="1" i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形状4" title=""/>
          <p:cNvSpPr txBox="1"/>
          <p:nvPr/>
        </p:nvSpPr>
        <p:spPr>
          <a:xfrm rot="10800000">
            <a:off x="1114" y="862879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6" name="形状5" title=""/>
          <p:cNvSpPr txBox="1"/>
          <p:nvPr/>
        </p:nvSpPr>
        <p:spPr>
          <a:xfrm>
            <a:off x="7063140" y="1767135"/>
            <a:ext cx="954005" cy="954005"/>
          </a:xfrm>
          <a:custGeom>
            <a:gdLst>
              <a:gd name="connsiteX0" fmla="*/ 477002 w 954005"/>
              <a:gd name="connsiteY0" fmla="*/ 0 h 954005"/>
              <a:gd name="connsiteX1" fmla="*/ 740444 w 954005"/>
              <a:gd name="connsiteY1" fmla="*/ 0 h 954005"/>
              <a:gd name="connsiteX2" fmla="*/ 954005 w 954005"/>
              <a:gd name="connsiteY2" fmla="*/ 740444 h 954005"/>
              <a:gd name="connsiteX3" fmla="*/ 213561 w 954005"/>
              <a:gd name="connsiteY3" fmla="*/ 954005 h 954005"/>
              <a:gd name="connsiteX4" fmla="*/ 0 w 954005"/>
              <a:gd name="connsiteY4" fmla="*/ 213561 h 95400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4005" h="954005">
                <a:moveTo>
                  <a:pt x="477002" y="0"/>
                </a:moveTo>
                <a:cubicBezTo>
                  <a:pt x="740444" y="0"/>
                  <a:pt x="954005" y="213561"/>
                  <a:pt x="954005" y="477002"/>
                </a:cubicBezTo>
                <a:cubicBezTo>
                  <a:pt x="954005" y="740444"/>
                  <a:pt x="740444" y="954005"/>
                  <a:pt x="477002" y="954005"/>
                </a:cubicBezTo>
                <a:cubicBezTo>
                  <a:pt x="213561" y="954005"/>
                  <a:pt x="0" y="740444"/>
                  <a:pt x="0" y="477002"/>
                </a:cubicBezTo>
                <a:cubicBezTo>
                  <a:pt x="0" y="213561"/>
                  <a:pt x="213561" y="0"/>
                  <a:pt x="477002" y="0"/>
                </a:cubicBezTo>
                <a:close/>
              </a:path>
            </a:pathLst>
          </a:custGeom>
          <a:solidFill>
            <a:srgbClr val="C72727">
              <a:alpha val="100000"/>
            </a:srgbClr>
          </a:solidFill>
          <a:ln w="9525">
            <a:solidFill>
              <a:srgbClr val="1A5CB3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7" name="形状6" title=""/>
          <p:cNvSpPr txBox="1"/>
          <p:nvPr/>
        </p:nvSpPr>
        <p:spPr>
          <a:xfrm>
            <a:off x="4202154" y="1734283"/>
            <a:ext cx="954005" cy="954005"/>
          </a:xfrm>
          <a:custGeom>
            <a:gdLst>
              <a:gd name="connsiteX0" fmla="*/ 477002 w 954005"/>
              <a:gd name="connsiteY0" fmla="*/ 0 h 954005"/>
              <a:gd name="connsiteX1" fmla="*/ 740444 w 954005"/>
              <a:gd name="connsiteY1" fmla="*/ 0 h 954005"/>
              <a:gd name="connsiteX2" fmla="*/ 954005 w 954005"/>
              <a:gd name="connsiteY2" fmla="*/ 740444 h 954005"/>
              <a:gd name="connsiteX3" fmla="*/ 213561 w 954005"/>
              <a:gd name="connsiteY3" fmla="*/ 954005 h 954005"/>
              <a:gd name="connsiteX4" fmla="*/ 0 w 954005"/>
              <a:gd name="connsiteY4" fmla="*/ 213561 h 95400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4005" h="954005">
                <a:moveTo>
                  <a:pt x="477002" y="0"/>
                </a:moveTo>
                <a:cubicBezTo>
                  <a:pt x="740444" y="0"/>
                  <a:pt x="954005" y="213561"/>
                  <a:pt x="954005" y="477002"/>
                </a:cubicBezTo>
                <a:cubicBezTo>
                  <a:pt x="954005" y="740444"/>
                  <a:pt x="740444" y="954005"/>
                  <a:pt x="477002" y="954005"/>
                </a:cubicBezTo>
                <a:cubicBezTo>
                  <a:pt x="213561" y="954005"/>
                  <a:pt x="0" y="740444"/>
                  <a:pt x="0" y="477002"/>
                </a:cubicBezTo>
                <a:cubicBezTo>
                  <a:pt x="0" y="213561"/>
                  <a:pt x="213561" y="0"/>
                  <a:pt x="477002" y="0"/>
                </a:cubicBezTo>
                <a:close/>
              </a:path>
            </a:pathLst>
          </a:custGeom>
          <a:solidFill>
            <a:srgbClr val="1A5CB3">
              <a:alpha val="100000"/>
            </a:srgbClr>
          </a:solidFill>
          <a:ln w="9525">
            <a:solidFill>
              <a:srgbClr val="1A5CB3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8" name="形状7" title=""/>
          <p:cNvSpPr txBox="1"/>
          <p:nvPr/>
        </p:nvSpPr>
        <p:spPr>
          <a:xfrm>
            <a:off x="1412729" y="1832800"/>
            <a:ext cx="954005" cy="954005"/>
          </a:xfrm>
          <a:custGeom>
            <a:gdLst>
              <a:gd name="connsiteX0" fmla="*/ 477002 w 954005"/>
              <a:gd name="connsiteY0" fmla="*/ 0 h 954005"/>
              <a:gd name="connsiteX1" fmla="*/ 740444 w 954005"/>
              <a:gd name="connsiteY1" fmla="*/ 0 h 954005"/>
              <a:gd name="connsiteX2" fmla="*/ 954005 w 954005"/>
              <a:gd name="connsiteY2" fmla="*/ 740444 h 954005"/>
              <a:gd name="connsiteX3" fmla="*/ 213561 w 954005"/>
              <a:gd name="connsiteY3" fmla="*/ 954005 h 954005"/>
              <a:gd name="connsiteX4" fmla="*/ 0 w 954005"/>
              <a:gd name="connsiteY4" fmla="*/ 213561 h 95400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4005" h="954005">
                <a:moveTo>
                  <a:pt x="477002" y="0"/>
                </a:moveTo>
                <a:cubicBezTo>
                  <a:pt x="740444" y="0"/>
                  <a:pt x="954005" y="213561"/>
                  <a:pt x="954005" y="477002"/>
                </a:cubicBezTo>
                <a:cubicBezTo>
                  <a:pt x="954005" y="740444"/>
                  <a:pt x="740444" y="954005"/>
                  <a:pt x="477002" y="954005"/>
                </a:cubicBezTo>
                <a:cubicBezTo>
                  <a:pt x="213561" y="954005"/>
                  <a:pt x="0" y="740444"/>
                  <a:pt x="0" y="477002"/>
                </a:cubicBezTo>
                <a:cubicBezTo>
                  <a:pt x="0" y="213561"/>
                  <a:pt x="213561" y="0"/>
                  <a:pt x="477002" y="0"/>
                </a:cubicBezTo>
                <a:close/>
              </a:path>
            </a:pathLst>
          </a:custGeom>
          <a:solidFill>
            <a:srgbClr val="2A8C51">
              <a:alpha val="100000"/>
            </a:srgbClr>
          </a:solidFill>
          <a:ln w="9525">
            <a:solidFill>
              <a:srgbClr val="1A5CB3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9" name="形状8" title=""/>
          <p:cNvSpPr txBox="1"/>
          <p:nvPr/>
        </p:nvSpPr>
        <p:spPr>
          <a:xfrm rot="10800000">
            <a:off x="565214" y="2104644"/>
            <a:ext cx="2478701" cy="3122953"/>
          </a:xfrm>
          <a:prstGeom prst="flowChartPunchedCard">
            <a:avLst/>
          </a:prstGeom>
          <a:solidFill>
            <a:srgbClr val="2A8C51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0" name="文本1" title=""/>
          <p:cNvSpPr txBox="1"/>
          <p:nvPr/>
        </p:nvSpPr>
        <p:spPr>
          <a:xfrm>
            <a:off x="1107072" y="1900438"/>
            <a:ext cx="1329938" cy="859346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4800"/>
              </a:lnSpc>
            </a:pPr>
            <a:r>
              <a:rPr lang="zh-CN" altLang="en-US" sz="4000" b="1" i="1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endParaRPr lang="zh-CN" altLang="en-US" sz="4000" b="1" i="1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2" title=""/>
          <p:cNvSpPr txBox="1"/>
          <p:nvPr/>
        </p:nvSpPr>
        <p:spPr>
          <a:xfrm>
            <a:off x="693353" y="2588809"/>
            <a:ext cx="2340980" cy="1879524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300" b="1" i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了解能量的概念；理解动能、势能的概念及其相互转化</a:t>
            </a:r>
            <a:endParaRPr lang="zh-CN" altLang="en-US" sz="2300" b="1" i="0">
              <a:solidFill>
                <a:srgbClr val="FFFFFF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形状9" title=""/>
          <p:cNvSpPr txBox="1"/>
          <p:nvPr/>
        </p:nvSpPr>
        <p:spPr>
          <a:xfrm rot="10800000">
            <a:off x="3423657" y="2104587"/>
            <a:ext cx="2478703" cy="3122953"/>
          </a:xfrm>
          <a:prstGeom prst="flowChartPunchedCard">
            <a:avLst/>
          </a:prstGeom>
          <a:solidFill>
            <a:srgbClr val="1A5CB3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3" name="文本3" title=""/>
          <p:cNvSpPr txBox="1"/>
          <p:nvPr/>
        </p:nvSpPr>
        <p:spPr>
          <a:xfrm>
            <a:off x="4070490" y="1861004"/>
            <a:ext cx="1139439" cy="802736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4800"/>
              </a:lnSpc>
            </a:pPr>
            <a:r>
              <a:rPr lang="zh-CN" altLang="en-US" sz="4000" b="1" i="1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  <a:endParaRPr lang="zh-CN" altLang="en-US" sz="4000" b="1" i="1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4" title=""/>
          <p:cNvSpPr txBox="1"/>
          <p:nvPr/>
        </p:nvSpPr>
        <p:spPr>
          <a:xfrm>
            <a:off x="3541795" y="2589314"/>
            <a:ext cx="2360219" cy="230178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300" b="1" i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能通过实例从做功的角度描述能量；能运用动能和势能的概念解释相关现象</a:t>
            </a:r>
            <a:endParaRPr lang="zh-CN" altLang="en-US" sz="2300" b="1" i="0">
              <a:solidFill>
                <a:srgbClr val="FFFFFF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" name="形状10" title=""/>
          <p:cNvSpPr txBox="1"/>
          <p:nvPr/>
        </p:nvSpPr>
        <p:spPr>
          <a:xfrm rot="10800000">
            <a:off x="6265231" y="2045466"/>
            <a:ext cx="2478701" cy="3122953"/>
          </a:xfrm>
          <a:prstGeom prst="flowChartPunchedCard">
            <a:avLst/>
          </a:prstGeom>
          <a:solidFill>
            <a:srgbClr val="C72727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6" name="文本5" title=""/>
          <p:cNvSpPr txBox="1"/>
          <p:nvPr/>
        </p:nvSpPr>
        <p:spPr>
          <a:xfrm>
            <a:off x="6767713" y="1841259"/>
            <a:ext cx="1329938" cy="859346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4800"/>
              </a:lnSpc>
            </a:pPr>
            <a:r>
              <a:rPr lang="zh-CN" altLang="en-US" sz="4000" b="1" i="1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03</a:t>
            </a:r>
            <a:endParaRPr lang="zh-CN" altLang="en-US" sz="4000" b="1" i="1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6" title=""/>
          <p:cNvSpPr txBox="1"/>
          <p:nvPr/>
        </p:nvSpPr>
        <p:spPr>
          <a:xfrm>
            <a:off x="6383417" y="2589038"/>
            <a:ext cx="2394790" cy="240020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300" b="1" i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通过实验探究，掌握影响动能和势能大小的因素</a:t>
            </a:r>
            <a:endParaRPr lang="zh-CN" altLang="en-US" sz="2300" b="1" i="0">
              <a:solidFill>
                <a:srgbClr val="FFFFFF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8" name="形状11" title=""/>
          <p:cNvSpPr txBox="1"/>
          <p:nvPr/>
        </p:nvSpPr>
        <p:spPr>
          <a:xfrm>
            <a:off x="9832172" y="1686535"/>
            <a:ext cx="954005" cy="981389"/>
          </a:xfrm>
          <a:custGeom>
            <a:gdLst>
              <a:gd name="connsiteX0" fmla="*/ 477002 w 954005"/>
              <a:gd name="connsiteY0" fmla="*/ 0 h 981389"/>
              <a:gd name="connsiteX1" fmla="*/ 740444 w 954005"/>
              <a:gd name="connsiteY1" fmla="*/ 0 h 981389"/>
              <a:gd name="connsiteX2" fmla="*/ 954005 w 954005"/>
              <a:gd name="connsiteY2" fmla="*/ 761698 h 981389"/>
              <a:gd name="connsiteX3" fmla="*/ 213561 w 954005"/>
              <a:gd name="connsiteY3" fmla="*/ 981389 h 981389"/>
              <a:gd name="connsiteX4" fmla="*/ 0 w 954005"/>
              <a:gd name="connsiteY4" fmla="*/ 219691 h 9813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4005" h="981389">
                <a:moveTo>
                  <a:pt x="477002" y="0"/>
                </a:moveTo>
                <a:cubicBezTo>
                  <a:pt x="740444" y="0"/>
                  <a:pt x="954005" y="219691"/>
                  <a:pt x="954005" y="490695"/>
                </a:cubicBezTo>
                <a:cubicBezTo>
                  <a:pt x="954005" y="761698"/>
                  <a:pt x="740444" y="981389"/>
                  <a:pt x="477002" y="981389"/>
                </a:cubicBezTo>
                <a:cubicBezTo>
                  <a:pt x="213561" y="981389"/>
                  <a:pt x="0" y="761698"/>
                  <a:pt x="0" y="490695"/>
                </a:cubicBezTo>
                <a:cubicBezTo>
                  <a:pt x="0" y="219691"/>
                  <a:pt x="213561" y="0"/>
                  <a:pt x="477002" y="0"/>
                </a:cubicBezTo>
                <a:close/>
              </a:path>
            </a:pathLst>
          </a:custGeom>
          <a:solidFill>
            <a:srgbClr val="471ECC">
              <a:alpha val="100000"/>
            </a:srgbClr>
          </a:solidFill>
          <a:ln w="9525">
            <a:solidFill>
              <a:srgbClr val="1A5CB3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9" name="形状12" title=""/>
          <p:cNvSpPr txBox="1"/>
          <p:nvPr/>
        </p:nvSpPr>
        <p:spPr>
          <a:xfrm rot="10800000">
            <a:off x="9112996" y="2012385"/>
            <a:ext cx="2478701" cy="3122953"/>
          </a:xfrm>
          <a:prstGeom prst="flowChartPunchedCard">
            <a:avLst/>
          </a:prstGeom>
          <a:solidFill>
            <a:srgbClr val="471ECC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0" name="文本7" title=""/>
          <p:cNvSpPr txBox="1"/>
          <p:nvPr/>
        </p:nvSpPr>
        <p:spPr>
          <a:xfrm>
            <a:off x="9562986" y="1729435"/>
            <a:ext cx="1329938" cy="859346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4800"/>
              </a:lnSpc>
            </a:pPr>
            <a:r>
              <a:rPr lang="zh-CN" altLang="en-US" sz="4000" b="1" i="1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04</a:t>
            </a:r>
            <a:endParaRPr lang="zh-CN" altLang="en-US" sz="4000" b="1" i="1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8" title=""/>
          <p:cNvSpPr txBox="1"/>
          <p:nvPr/>
        </p:nvSpPr>
        <p:spPr>
          <a:xfrm>
            <a:off x="9241984" y="2589190"/>
            <a:ext cx="2338388" cy="1457268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300" b="1" i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培养从能量的角度分析物理问题的意识</a:t>
            </a:r>
            <a:endParaRPr lang="zh-CN" altLang="en-US" sz="2300" b="1" i="0">
              <a:solidFill>
                <a:srgbClr val="FFFFFF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5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文本1" title=""/>
          <p:cNvSpPr txBox="1"/>
          <p:nvPr/>
        </p:nvSpPr>
        <p:spPr>
          <a:xfrm>
            <a:off x="431200" y="1228635"/>
            <a:ext cx="11760904" cy="213197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000"/>
              </a:lnSpc>
              <a:buFont typeface="Arial"/>
              <a:buChar char=" "/>
            </a:pP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(4)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分析乙、丙两图，得到的实验结论是</a:t>
            </a:r>
            <a:r>
              <a:rPr lang="zh-CN" altLang="en-US" sz="2800" b="1" i="0" u="sng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 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一定时，</a:t>
            </a:r>
            <a:r>
              <a:rPr lang="zh-CN" altLang="en-US" sz="2800" b="1" i="0" u="sng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</a:t>
            </a:r>
            <a:r>
              <a:rPr lang="zh-CN" altLang="en-US" sz="100" b="1" i="0" u="sng">
                <a:solidFill>
                  <a:srgbClr val="FFFFFF">
                    <a:alpha val="0"/>
                  </a:srgbClr>
                </a:solidFill>
                <a:latin typeface="Times New Roman" panose="02020603050405020304"/>
                <a:ea typeface="Times New Roman" panose="02020603050405020304"/>
              </a:rPr>
              <a:t>  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越大，物体的动能越大；若水平面是光滑的，</a:t>
            </a:r>
            <a:r>
              <a:rPr lang="zh-CN" altLang="en-US" sz="2800" b="1" i="0" u="sng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 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（能、不能）进行此实验；原因：</a:t>
            </a:r>
            <a:r>
              <a:rPr lang="zh-CN" altLang="en-US" sz="2800" b="1" i="0" u="sng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                                             </a:t>
            </a:r>
            <a:endParaRPr lang="zh-CN" altLang="en-US" sz="2800" b="1" i="0" u="sng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文本2" title=""/>
          <p:cNvSpPr txBox="1"/>
          <p:nvPr/>
        </p:nvSpPr>
        <p:spPr>
          <a:xfrm>
            <a:off x="7359301" y="1033450"/>
            <a:ext cx="1236155" cy="924192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0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速度</a:t>
            </a:r>
            <a:r>
              <a:rPr lang="zh-CN" altLang="en-US" sz="1000" b="1" i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　</a:t>
            </a:r>
            <a:endParaRPr lang="zh-CN" altLang="en-US" sz="1000" b="1" i="0">
              <a:solidFill>
                <a:srgbClr val="FF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" name="图片1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" y="3956418"/>
            <a:ext cx="11662162" cy="1947053"/>
          </a:xfrm>
          <a:prstGeom prst="rect">
            <a:avLst/>
          </a:prstGeom>
        </p:spPr>
      </p:pic>
      <p:sp>
        <p:nvSpPr>
          <p:cNvPr id="6" name="文本3" title=""/>
          <p:cNvSpPr txBox="1"/>
          <p:nvPr/>
        </p:nvSpPr>
        <p:spPr>
          <a:xfrm>
            <a:off x="9689392" y="1033536"/>
            <a:ext cx="1236155" cy="924192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0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质量</a:t>
            </a:r>
            <a:r>
              <a:rPr lang="zh-CN" altLang="en-US" sz="1000" b="1" i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　</a:t>
            </a:r>
            <a:endParaRPr lang="zh-CN" altLang="en-US" sz="1000" b="1" i="0">
              <a:solidFill>
                <a:srgbClr val="FF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文本4" title=""/>
          <p:cNvSpPr txBox="1"/>
          <p:nvPr/>
        </p:nvSpPr>
        <p:spPr>
          <a:xfrm>
            <a:off x="6565925" y="1730232"/>
            <a:ext cx="1236155" cy="924192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0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不能</a:t>
            </a:r>
            <a:r>
              <a:rPr lang="zh-CN" altLang="en-US" sz="1000" b="1" i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　</a:t>
            </a:r>
            <a:endParaRPr lang="zh-CN" altLang="en-US" sz="1000" b="1" i="0">
              <a:solidFill>
                <a:srgbClr val="FF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文本5" title=""/>
          <p:cNvSpPr txBox="1"/>
          <p:nvPr/>
        </p:nvSpPr>
        <p:spPr>
          <a:xfrm>
            <a:off x="2111016" y="2321344"/>
            <a:ext cx="8684704" cy="1474998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0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水平面光滑，小球与木块将做匀速直线运动，不能比较动能大小</a:t>
            </a:r>
            <a:r>
              <a:rPr lang="zh-CN" altLang="en-US" sz="1000" b="1" i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　</a:t>
            </a:r>
            <a:endParaRPr lang="zh-CN" altLang="en-US" sz="1000" b="1" i="0">
              <a:solidFill>
                <a:srgbClr val="FF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9" name="组合1" title=""/>
          <p:cNvGrpSpPr/>
          <p:nvPr/>
        </p:nvGrpSpPr>
        <p:grpSpPr>
          <a:xfrm>
            <a:off x="19088" y="-43024"/>
            <a:ext cx="12172950" cy="1156076"/>
            <a:chExt cx="12172950" cy="1156076"/>
          </a:xfrm>
        </p:grpSpPr>
        <p:sp>
          <p:nvSpPr>
            <p:cNvPr id="10" name="形状2"/>
            <p:cNvSpPr txBox="1"/>
            <p:nvPr/>
          </p:nvSpPr>
          <p:spPr>
            <a:xfrm>
              <a:off x="0" y="43462"/>
              <a:ext cx="12172950" cy="934755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1" name="形状3"/>
            <p:cNvSpPr txBox="1"/>
            <p:nvPr/>
          </p:nvSpPr>
          <p:spPr>
            <a:xfrm>
              <a:off x="1133151" y="250612"/>
              <a:ext cx="2413968" cy="603171"/>
            </a:xfrm>
            <a:custGeom>
              <a:gdLst>
                <a:gd name="connsiteX0" fmla="*/ 100528 w 2413968"/>
                <a:gd name="connsiteY0" fmla="*/ 0 h 603171"/>
                <a:gd name="connsiteX1" fmla="*/ 2313440 w 2413968"/>
                <a:gd name="connsiteY1" fmla="*/ 0 h 603171"/>
                <a:gd name="connsiteX2" fmla="*/ 2340102 w 2413968"/>
                <a:gd name="connsiteY2" fmla="*/ 0 h 603171"/>
                <a:gd name="connsiteX3" fmla="*/ 2403377 w 2413968"/>
                <a:gd name="connsiteY3" fmla="*/ 48297 h 603171"/>
                <a:gd name="connsiteX4" fmla="*/ 2413968 w 2413968"/>
                <a:gd name="connsiteY4" fmla="*/ 502642 h 603171"/>
                <a:gd name="connsiteX5" fmla="*/ 2413968 w 2413968"/>
                <a:gd name="connsiteY5" fmla="*/ 529304 h 603171"/>
                <a:gd name="connsiteX6" fmla="*/ 2365671 w 2413968"/>
                <a:gd name="connsiteY6" fmla="*/ 592579 h 603171"/>
                <a:gd name="connsiteX7" fmla="*/ 100528 w 2413968"/>
                <a:gd name="connsiteY7" fmla="*/ 603171 h 603171"/>
                <a:gd name="connsiteX8" fmla="*/ 73867 w 2413968"/>
                <a:gd name="connsiteY8" fmla="*/ 603171 h 603171"/>
                <a:gd name="connsiteX9" fmla="*/ 10591 w 2413968"/>
                <a:gd name="connsiteY9" fmla="*/ 554874 h 603171"/>
                <a:gd name="connsiteX10" fmla="*/ 0 w 2413968"/>
                <a:gd name="connsiteY10" fmla="*/ 100528 h 603171"/>
                <a:gd name="connsiteX11" fmla="*/ 0 w 2413968"/>
                <a:gd name="connsiteY11" fmla="*/ 45008 h 60317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13968" h="603171">
                  <a:moveTo>
                    <a:pt x="100528" y="0"/>
                  </a:moveTo>
                  <a:lnTo>
                    <a:pt x="2313440" y="0"/>
                  </a:lnTo>
                  <a:cubicBezTo>
                    <a:pt x="2340102" y="0"/>
                    <a:pt x="2365671" y="10591"/>
                    <a:pt x="2384524" y="29444"/>
                  </a:cubicBezTo>
                  <a:cubicBezTo>
                    <a:pt x="2403377" y="48297"/>
                    <a:pt x="2413968" y="73867"/>
                    <a:pt x="2413968" y="100528"/>
                  </a:cubicBezTo>
                  <a:lnTo>
                    <a:pt x="2413968" y="502642"/>
                  </a:lnTo>
                  <a:cubicBezTo>
                    <a:pt x="2413968" y="529304"/>
                    <a:pt x="2403377" y="554874"/>
                    <a:pt x="2384524" y="573727"/>
                  </a:cubicBezTo>
                  <a:cubicBezTo>
                    <a:pt x="2365671" y="592579"/>
                    <a:pt x="2340102" y="603171"/>
                    <a:pt x="2313440" y="603171"/>
                  </a:cubicBezTo>
                  <a:lnTo>
                    <a:pt x="100528" y="603171"/>
                  </a:lnTo>
                  <a:cubicBezTo>
                    <a:pt x="73867" y="603171"/>
                    <a:pt x="48297" y="592579"/>
                    <a:pt x="29444" y="573727"/>
                  </a:cubicBezTo>
                  <a:cubicBezTo>
                    <a:pt x="10591" y="554874"/>
                    <a:pt x="0" y="529304"/>
                    <a:pt x="0" y="502642"/>
                  </a:cubicBezTo>
                  <a:lnTo>
                    <a:pt x="0" y="100528"/>
                  </a:lnTo>
                  <a:cubicBezTo>
                    <a:pt x="0" y="45008"/>
                    <a:pt x="45008" y="0"/>
                    <a:pt x="100528" y="0"/>
                  </a:cubicBezTo>
                  <a:close/>
                </a:path>
              </a:pathLst>
            </a:custGeom>
            <a:solidFill>
              <a:srgbClr val="F5AC62">
                <a:alpha val="100000"/>
              </a:srgbClr>
            </a:solidFill>
            <a:ln w="9525">
              <a:solidFill>
                <a:srgbClr val="FFFF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4000" b="1" i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课堂习题</a:t>
              </a:r>
              <a:endParaRPr lang="zh-CN" altLang="en-US" sz="40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pic>
          <p:nvPicPr>
            <p:cNvPr id="12" name="图片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049" y="0"/>
              <a:ext cx="1219200" cy="1156076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5" y="6650144"/>
            <a:ext cx="12172950" cy="22098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" name="形状2" title=""/>
          <p:cNvSpPr txBox="1"/>
          <p:nvPr/>
        </p:nvSpPr>
        <p:spPr>
          <a:xfrm>
            <a:off x="5288" y="-22860"/>
            <a:ext cx="12172950" cy="885901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" name="形状3" title=""/>
          <p:cNvSpPr txBox="1"/>
          <p:nvPr/>
        </p:nvSpPr>
        <p:spPr>
          <a:xfrm>
            <a:off x="499053" y="167383"/>
            <a:ext cx="2347331" cy="695554"/>
          </a:xfrm>
          <a:custGeom>
            <a:gdLst>
              <a:gd name="connsiteX0" fmla="*/ 115926 w 2347331"/>
              <a:gd name="connsiteY0" fmla="*/ 0 h 695554"/>
              <a:gd name="connsiteX1" fmla="*/ 2231406 w 2347331"/>
              <a:gd name="connsiteY1" fmla="*/ 0 h 695554"/>
              <a:gd name="connsiteX2" fmla="*/ 2262151 w 2347331"/>
              <a:gd name="connsiteY2" fmla="*/ 0 h 695554"/>
              <a:gd name="connsiteX3" fmla="*/ 2335118 w 2347331"/>
              <a:gd name="connsiteY3" fmla="*/ 55694 h 695554"/>
              <a:gd name="connsiteX4" fmla="*/ 2347331 w 2347331"/>
              <a:gd name="connsiteY4" fmla="*/ 579628 h 695554"/>
              <a:gd name="connsiteX5" fmla="*/ 2347332 w 2347331"/>
              <a:gd name="connsiteY5" fmla="*/ 610373 h 695554"/>
              <a:gd name="connsiteX6" fmla="*/ 2291637 w 2347331"/>
              <a:gd name="connsiteY6" fmla="*/ 683340 h 695554"/>
              <a:gd name="connsiteX7" fmla="*/ 115926 w 2347331"/>
              <a:gd name="connsiteY7" fmla="*/ 695554 h 695554"/>
              <a:gd name="connsiteX8" fmla="*/ 85180 w 2347331"/>
              <a:gd name="connsiteY8" fmla="*/ 695554 h 695554"/>
              <a:gd name="connsiteX9" fmla="*/ 12214 w 2347331"/>
              <a:gd name="connsiteY9" fmla="*/ 639860 h 695554"/>
              <a:gd name="connsiteX10" fmla="*/ 0 w 2347331"/>
              <a:gd name="connsiteY10" fmla="*/ 115926 h 695554"/>
              <a:gd name="connsiteX11" fmla="*/ 0 w 2347331"/>
              <a:gd name="connsiteY11" fmla="*/ 51902 h 69555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47331" h="695554">
                <a:moveTo>
                  <a:pt x="115926" y="0"/>
                </a:moveTo>
                <a:lnTo>
                  <a:pt x="2231406" y="0"/>
                </a:lnTo>
                <a:cubicBezTo>
                  <a:pt x="2262151" y="0"/>
                  <a:pt x="2291637" y="12214"/>
                  <a:pt x="2313378" y="33954"/>
                </a:cubicBezTo>
                <a:cubicBezTo>
                  <a:pt x="2335118" y="55694"/>
                  <a:pt x="2347332" y="85180"/>
                  <a:pt x="2347331" y="115926"/>
                </a:cubicBezTo>
                <a:lnTo>
                  <a:pt x="2347331" y="579628"/>
                </a:lnTo>
                <a:cubicBezTo>
                  <a:pt x="2347332" y="610373"/>
                  <a:pt x="2335118" y="639859"/>
                  <a:pt x="2313378" y="661600"/>
                </a:cubicBezTo>
                <a:cubicBezTo>
                  <a:pt x="2291637" y="683340"/>
                  <a:pt x="2262151" y="695554"/>
                  <a:pt x="2231406" y="695554"/>
                </a:cubicBezTo>
                <a:lnTo>
                  <a:pt x="115926" y="695554"/>
                </a:lnTo>
                <a:cubicBezTo>
                  <a:pt x="85180" y="695554"/>
                  <a:pt x="55694" y="683340"/>
                  <a:pt x="33954" y="661600"/>
                </a:cubicBezTo>
                <a:cubicBezTo>
                  <a:pt x="12214" y="639860"/>
                  <a:pt x="0" y="610373"/>
                  <a:pt x="0" y="579628"/>
                </a:cubicBezTo>
                <a:lnTo>
                  <a:pt x="0" y="115926"/>
                </a:lnTo>
                <a:cubicBezTo>
                  <a:pt x="0" y="51902"/>
                  <a:pt x="51902" y="0"/>
                  <a:pt x="115926" y="0"/>
                </a:cubicBezTo>
                <a:close/>
              </a:path>
            </a:pathLst>
          </a:custGeom>
          <a:solidFill>
            <a:srgbClr val="F0EA90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r>
              <a:rPr lang="zh-CN" altLang="en-US" sz="40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新课引入</a:t>
            </a:r>
            <a:endParaRPr lang="zh-CN" altLang="en-US" sz="4000" b="1" i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形状4" title=""/>
          <p:cNvSpPr txBox="1"/>
          <p:nvPr/>
        </p:nvSpPr>
        <p:spPr>
          <a:xfrm rot="10800000">
            <a:off x="1116" y="862879"/>
            <a:ext cx="7089505" cy="95250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6" name="图片1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41" y="2242204"/>
            <a:ext cx="5580459" cy="4152900"/>
          </a:xfrm>
          <a:prstGeom prst="rect">
            <a:avLst/>
          </a:prstGeom>
        </p:spPr>
      </p:pic>
      <p:sp>
        <p:nvSpPr>
          <p:cNvPr id="7" name="文本1" title=""/>
          <p:cNvSpPr txBox="1"/>
          <p:nvPr/>
        </p:nvSpPr>
        <p:spPr>
          <a:xfrm>
            <a:off x="707517" y="863746"/>
            <a:ext cx="10525125" cy="1145137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700"/>
              </a:lnSpc>
            </a:pPr>
            <a:r>
              <a:rPr lang="zh-CN" altLang="en-US" sz="2600" b="0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一辆车停在某高层住宅的楼下，车顶及玻璃窗遭到损毁，警察在现场只看到了一些碎的西瓜皮。经过分析，原来</a:t>
            </a:r>
            <a:r>
              <a:rPr lang="zh-CN" altLang="en-US" sz="2600" b="0" i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</a:rPr>
              <a:t>“</a:t>
            </a:r>
            <a:r>
              <a:rPr lang="zh-CN" altLang="en-US" sz="2600" b="0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罪魁祸首</a:t>
            </a:r>
            <a:r>
              <a:rPr lang="zh-CN" altLang="en-US" sz="2600" b="0" i="0">
                <a:solidFill>
                  <a:srgbClr val="000000">
                    <a:alpha val="100000"/>
                  </a:srgbClr>
                </a:solidFill>
                <a:latin typeface="Arial"/>
                <a:ea typeface="Arial"/>
              </a:rPr>
              <a:t>”</a:t>
            </a:r>
            <a:r>
              <a:rPr lang="zh-CN" altLang="en-US" sz="2600" b="0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正是这些西瓜皮。</a:t>
            </a:r>
            <a:endParaRPr lang="zh-CN" altLang="en-US" sz="2600" b="0" i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2" title=""/>
          <p:cNvSpPr txBox="1"/>
          <p:nvPr/>
        </p:nvSpPr>
        <p:spPr>
          <a:xfrm>
            <a:off x="6171038" y="3730142"/>
            <a:ext cx="4921250" cy="71247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高处下落的西瓜皮具有能量</a:t>
            </a:r>
            <a:endParaRPr lang="zh-CN" altLang="en-US" sz="2800" b="1" i="0">
              <a:solidFill>
                <a:srgbClr val="FF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9" name="组合1" title=""/>
          <p:cNvGrpSpPr/>
          <p:nvPr/>
        </p:nvGrpSpPr>
        <p:grpSpPr>
          <a:xfrm>
            <a:off x="6171514" y="2242099"/>
            <a:ext cx="5202184" cy="1054279"/>
            <a:chExt cx="5202184" cy="1054279"/>
          </a:xfrm>
        </p:grpSpPr>
        <p:sp>
          <p:nvSpPr>
            <p:cNvPr id="10" name="文本3"/>
            <p:cNvSpPr txBox="1"/>
            <p:nvPr/>
          </p:nvSpPr>
          <p:spPr>
            <a:xfrm>
              <a:off x="781946" y="159725"/>
              <a:ext cx="4420238" cy="89455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2700"/>
                </a:lnSpc>
              </a:pPr>
              <a:r>
                <a:rPr lang="zh-CN" altLang="en-US" sz="2300" b="1" i="0">
                  <a:solidFill>
                    <a:srgbClr val="3B00FF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脆弱的西瓜皮怎么会将坚固的挡风玻璃击碎呢？</a:t>
              </a:r>
              <a:endParaRPr lang="zh-CN" altLang="en-US" sz="2300" b="1" i="0">
                <a:solidFill>
                  <a:srgbClr val="3B00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文本4"/>
            <p:cNvSpPr txBox="1"/>
            <p:nvPr/>
          </p:nvSpPr>
          <p:spPr>
            <a:xfrm>
              <a:off x="73238" y="0"/>
              <a:ext cx="800100" cy="925202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5700"/>
                </a:lnSpc>
              </a:pPr>
              <a:r>
                <a:rPr lang="zh-CN" altLang="en-US" sz="4800" b="1" i="0">
                  <a:solidFill>
                    <a:srgbClr val="7030A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？</a:t>
              </a:r>
              <a:endParaRPr lang="zh-CN" altLang="en-US" sz="4800" b="1" i="0">
                <a:solidFill>
                  <a:srgbClr val="7030A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形状5"/>
            <p:cNvSpPr txBox="1"/>
            <p:nvPr/>
          </p:nvSpPr>
          <p:spPr>
            <a:xfrm>
              <a:off x="0" y="319621"/>
              <a:ext cx="638175" cy="547370"/>
            </a:xfrm>
            <a:custGeom>
              <a:rect l="l" t="t" r="r" b="b"/>
              <a:pathLst>
                <a:path w="1004" h="862">
                  <a:moveTo>
                    <a:pt x="218" y="0"/>
                  </a:moveTo>
                  <a:lnTo>
                    <a:pt x="218" y="180"/>
                  </a:lnTo>
                  <a:lnTo>
                    <a:pt x="213" y="186"/>
                  </a:lnTo>
                  <a:cubicBezTo>
                    <a:pt x="168" y="242"/>
                    <a:pt x="141" y="313"/>
                    <a:pt x="141" y="390"/>
                  </a:cubicBezTo>
                  <a:cubicBezTo>
                    <a:pt x="141" y="578"/>
                    <a:pt x="303" y="731"/>
                    <a:pt x="504" y="731"/>
                  </a:cubicBezTo>
                  <a:cubicBezTo>
                    <a:pt x="704" y="731"/>
                    <a:pt x="866" y="578"/>
                    <a:pt x="866" y="390"/>
                  </a:cubicBezTo>
                  <a:cubicBezTo>
                    <a:pt x="866" y="313"/>
                    <a:pt x="839" y="242"/>
                    <a:pt x="794" y="186"/>
                  </a:cubicBezTo>
                  <a:lnTo>
                    <a:pt x="788" y="178"/>
                  </a:lnTo>
                  <a:lnTo>
                    <a:pt x="788" y="0"/>
                  </a:lnTo>
                  <a:lnTo>
                    <a:pt x="803" y="10"/>
                  </a:lnTo>
                  <a:cubicBezTo>
                    <a:pt x="926" y="97"/>
                    <a:pt x="1005" y="234"/>
                    <a:pt x="1005" y="389"/>
                  </a:cubicBezTo>
                  <a:cubicBezTo>
                    <a:pt x="1005" y="650"/>
                    <a:pt x="780" y="862"/>
                    <a:pt x="503" y="862"/>
                  </a:cubicBezTo>
                  <a:cubicBezTo>
                    <a:pt x="225" y="862"/>
                    <a:pt x="0" y="650"/>
                    <a:pt x="0" y="389"/>
                  </a:cubicBezTo>
                  <a:cubicBezTo>
                    <a:pt x="0" y="234"/>
                    <a:pt x="79" y="97"/>
                    <a:pt x="202" y="10"/>
                  </a:cubicBezTo>
                  <a:lnTo>
                    <a:pt x="218" y="0"/>
                  </a:lnTo>
                </a:path>
              </a:pathLst>
            </a:custGeom>
            <a:solidFill>
              <a:srgbClr val="7030A0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1" title=""/>
          <p:cNvGrpSpPr/>
          <p:nvPr/>
        </p:nvGrpSpPr>
        <p:grpSpPr>
          <a:xfrm>
            <a:off x="4305110" y="2917204"/>
            <a:ext cx="3129790" cy="3953933"/>
            <a:chExt cx="3129790" cy="3953933"/>
          </a:xfrm>
        </p:grpSpPr>
        <p:pic>
          <p:nvPicPr>
            <p:cNvPr id="3" name="图片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8568" y="6840"/>
              <a:ext cx="2920506" cy="3894224"/>
            </a:xfrm>
            <a:prstGeom prst="rect">
              <a:avLst/>
            </a:prstGeom>
          </p:spPr>
        </p:pic>
        <p:sp>
          <p:nvSpPr>
            <p:cNvPr id="4" name="形状6"/>
            <p:cNvSpPr txBox="1"/>
            <p:nvPr/>
          </p:nvSpPr>
          <p:spPr>
            <a:xfrm>
              <a:off x="96297" y="3262561"/>
              <a:ext cx="3033493" cy="691372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7"/>
            <p:cNvSpPr txBox="1"/>
            <p:nvPr/>
          </p:nvSpPr>
          <p:spPr>
            <a:xfrm>
              <a:off x="0" y="0"/>
              <a:ext cx="3033493" cy="754351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6" name="形状1" title=""/>
          <p:cNvSpPr txBox="1"/>
          <p:nvPr/>
        </p:nvSpPr>
        <p:spPr>
          <a:xfrm>
            <a:off x="5288" y="6392969"/>
            <a:ext cx="12172950" cy="478155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7" name="组合2" title=""/>
          <p:cNvGrpSpPr/>
          <p:nvPr/>
        </p:nvGrpSpPr>
        <p:grpSpPr>
          <a:xfrm>
            <a:off x="-4666" y="-438"/>
            <a:ext cx="12192724" cy="957891"/>
            <a:chExt cx="12192724" cy="957891"/>
          </a:xfrm>
        </p:grpSpPr>
        <p:sp>
          <p:nvSpPr>
            <p:cNvPr id="8" name="形状8"/>
            <p:cNvSpPr txBox="1"/>
            <p:nvPr/>
          </p:nvSpPr>
          <p:spPr>
            <a:xfrm>
              <a:off x="0" y="0"/>
              <a:ext cx="12192724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9" name="形状9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0" name="形状10"/>
            <p:cNvSpPr txBox="1"/>
            <p:nvPr/>
          </p:nvSpPr>
          <p:spPr>
            <a:xfrm>
              <a:off x="989562" y="180861"/>
              <a:ext cx="2886561" cy="660949"/>
            </a:xfrm>
            <a:custGeom>
              <a:gdLst>
                <a:gd name="connsiteX0" fmla="*/ 110158 w 2886561"/>
                <a:gd name="connsiteY0" fmla="*/ 0 h 660949"/>
                <a:gd name="connsiteX1" fmla="*/ 2776403 w 2886561"/>
                <a:gd name="connsiteY1" fmla="*/ 0 h 660949"/>
                <a:gd name="connsiteX2" fmla="*/ 2837241 w 2886561"/>
                <a:gd name="connsiteY2" fmla="*/ 0 h 660949"/>
                <a:gd name="connsiteX3" fmla="*/ 2886561 w 2886561"/>
                <a:gd name="connsiteY3" fmla="*/ 550791 h 660949"/>
                <a:gd name="connsiteX4" fmla="*/ 2886561 w 2886561"/>
                <a:gd name="connsiteY4" fmla="*/ 611630 h 660949"/>
                <a:gd name="connsiteX5" fmla="*/ 110158 w 2886561"/>
                <a:gd name="connsiteY5" fmla="*/ 660949 h 660949"/>
                <a:gd name="connsiteX6" fmla="*/ 49320 w 2886561"/>
                <a:gd name="connsiteY6" fmla="*/ 660949 h 660949"/>
                <a:gd name="connsiteX7" fmla="*/ 0 w 2886561"/>
                <a:gd name="connsiteY7" fmla="*/ 110158 h 660949"/>
                <a:gd name="connsiteX8" fmla="*/ 0 w 2886561"/>
                <a:gd name="connsiteY8" fmla="*/ 49320 h 6609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6561" h="660949">
                  <a:moveTo>
                    <a:pt x="110158" y="0"/>
                  </a:moveTo>
                  <a:lnTo>
                    <a:pt x="2776403" y="0"/>
                  </a:lnTo>
                  <a:cubicBezTo>
                    <a:pt x="2837241" y="0"/>
                    <a:pt x="2886561" y="49320"/>
                    <a:pt x="2886561" y="110158"/>
                  </a:cubicBezTo>
                  <a:lnTo>
                    <a:pt x="2886561" y="550791"/>
                  </a:lnTo>
                  <a:cubicBezTo>
                    <a:pt x="2886561" y="611630"/>
                    <a:pt x="2837241" y="660949"/>
                    <a:pt x="2776403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F0EA90">
                <a:alpha val="100000"/>
              </a:srgbClr>
            </a:solidFill>
            <a:ln w="47625">
              <a:solidFill>
                <a:srgbClr val="6037E6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4100" b="1" i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能量</a:t>
              </a:r>
              <a:endParaRPr lang="zh-CN" altLang="en-US" sz="41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形状11"/>
            <p:cNvSpPr txBox="1"/>
            <p:nvPr/>
          </p:nvSpPr>
          <p:spPr>
            <a:xfrm>
              <a:off x="297314" y="53759"/>
              <a:ext cx="828359" cy="838004"/>
            </a:xfrm>
            <a:custGeom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6037E6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400" b="1" i="0">
                  <a:solidFill>
                    <a:srgbClr val="00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一</a:t>
              </a:r>
              <a:endParaRPr lang="zh-CN" altLang="en-US" sz="3400" b="1" i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2" name="文本1" title=""/>
          <p:cNvSpPr txBox="1"/>
          <p:nvPr/>
        </p:nvSpPr>
        <p:spPr>
          <a:xfrm>
            <a:off x="539353" y="1096261"/>
            <a:ext cx="10915650" cy="863803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2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物体</a:t>
            </a:r>
            <a:r>
              <a:rPr lang="zh-CN" altLang="en-US" sz="3200" b="1" i="0">
                <a:solidFill>
                  <a:srgbClr val="FF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能够</a:t>
            </a:r>
            <a:r>
              <a:rPr lang="zh-CN" altLang="en-US" sz="32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对外</a:t>
            </a:r>
            <a:r>
              <a:rPr lang="zh-CN" altLang="en-US" sz="3200" b="1" i="0">
                <a:solidFill>
                  <a:srgbClr val="FF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做功</a:t>
            </a:r>
            <a:r>
              <a:rPr lang="zh-CN" altLang="en-US" sz="32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，我们就说这个物体具有能量，简称能</a:t>
            </a:r>
            <a:endParaRPr lang="zh-CN" altLang="en-US" sz="3200" b="1" i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形状2" title=""/>
          <p:cNvSpPr txBox="1"/>
          <p:nvPr/>
        </p:nvSpPr>
        <p:spPr>
          <a:xfrm>
            <a:off x="5244132" y="277654"/>
            <a:ext cx="3086100" cy="666750"/>
          </a:xfrm>
          <a:custGeom>
            <a:gdLst>
              <a:gd name="connsiteX0" fmla="*/ 0 w 3086100"/>
              <a:gd name="connsiteY0" fmla="*/ 0 h 666750"/>
              <a:gd name="connsiteX1" fmla="*/ 3086100 w 3086100"/>
              <a:gd name="connsiteY1" fmla="*/ 0 h 666750"/>
              <a:gd name="connsiteX2" fmla="*/ 3086100 w 3086100"/>
              <a:gd name="connsiteY2" fmla="*/ 666750 h 666750"/>
              <a:gd name="connsiteX3" fmla="*/ 0 w 3086100"/>
              <a:gd name="connsiteY3" fmla="*/ 666750 h 666750"/>
              <a:gd name="connsiteX4" fmla="*/ 0 w 3086100"/>
              <a:gd name="connsiteY4" fmla="*/ 0 h 666750"/>
              <a:gd name="connsiteX0-1" fmla="*/ -33824 w 3086100"/>
              <a:gd name="connsiteY0-2" fmla="*/ 309619 h 666750"/>
              <a:gd name="connsiteX1-3" fmla="*/ -25990 w 3086100"/>
              <a:gd name="connsiteY1-4" fmla="*/ 308679 h 666750"/>
              <a:gd name="connsiteX2-5" fmla="*/ -16996 w 3086100"/>
              <a:gd name="connsiteY2-6" fmla="*/ 329937 h 666750"/>
              <a:gd name="connsiteX3-7" fmla="*/ -686609 w 3086100"/>
              <a:gd name="connsiteY3-8" fmla="*/ 416733 h 666750"/>
              <a:gd name="connsiteX4-9" fmla="*/ -688312 w 3086100"/>
              <a:gd name="connsiteY4-10" fmla="*/ 402548 h 666750"/>
              <a:gd name="connsiteX5" fmla="*/ -684672 w 3086100"/>
              <a:gd name="connsiteY5" fmla="*/ 416364 h 666750"/>
              <a:gd name="connsiteX6" fmla="*/ -2876344 w 3086100"/>
              <a:gd name="connsiteY6" fmla="*/ 993810 h 666750"/>
              <a:gd name="connsiteX7" fmla="*/ -2883975 w 3086100"/>
              <a:gd name="connsiteY7" fmla="*/ 995821 h 666750"/>
              <a:gd name="connsiteX8" fmla="*/ -2895811 w 3086100"/>
              <a:gd name="connsiteY8" fmla="*/ 976004 h 666750"/>
              <a:gd name="connsiteX9" fmla="*/ -691952 w 3086100"/>
              <a:gd name="connsiteY9" fmla="*/ 388732 h 666750"/>
              <a:gd name="connsiteX10" fmla="*/ -690014 w 3086100"/>
              <a:gd name="connsiteY10" fmla="*/ 388362 h 666750"/>
              <a:gd name="connsiteX11" fmla="*/ -33824 w 3086100"/>
              <a:gd name="connsiteY11" fmla="*/ 309619 h 666750"/>
            </a:gdLst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980375" h="994285">
                <a:moveTo>
                  <a:pt x="0" y="0"/>
                </a:moveTo>
                <a:lnTo>
                  <a:pt x="3086100" y="0"/>
                </a:lnTo>
                <a:lnTo>
                  <a:pt x="3086100" y="666750"/>
                </a:lnTo>
                <a:lnTo>
                  <a:pt x="0" y="666750"/>
                </a:lnTo>
                <a:lnTo>
                  <a:pt x="0" y="0"/>
                </a:lnTo>
                <a:close/>
              </a:path>
              <a:path w="5980375" h="994285">
                <a:moveTo>
                  <a:pt x="-33824" y="309619"/>
                </a:moveTo>
                <a:cubicBezTo>
                  <a:pt x="-25990" y="308679"/>
                  <a:pt x="-18877" y="314268"/>
                  <a:pt x="-17936" y="322103"/>
                </a:cubicBezTo>
                <a:cubicBezTo>
                  <a:pt x="-16996" y="329937"/>
                  <a:pt x="-22585" y="337051"/>
                  <a:pt x="-30420" y="337991"/>
                </a:cubicBezTo>
                <a:lnTo>
                  <a:pt x="-686609" y="416733"/>
                </a:lnTo>
                <a:lnTo>
                  <a:pt x="-688312" y="402548"/>
                </a:lnTo>
                <a:lnTo>
                  <a:pt x="-684672" y="416364"/>
                </a:lnTo>
                <a:lnTo>
                  <a:pt x="-2876344" y="993810"/>
                </a:lnTo>
                <a:cubicBezTo>
                  <a:pt x="-2883975" y="995821"/>
                  <a:pt x="-2891790" y="991265"/>
                  <a:pt x="-2893800" y="983635"/>
                </a:cubicBezTo>
                <a:cubicBezTo>
                  <a:pt x="-2895811" y="976004"/>
                  <a:pt x="-2891255" y="968189"/>
                  <a:pt x="-2883625" y="966178"/>
                </a:cubicBezTo>
                <a:lnTo>
                  <a:pt x="-691952" y="388732"/>
                </a:lnTo>
                <a:lnTo>
                  <a:pt x="-690014" y="388362"/>
                </a:lnTo>
                <a:lnTo>
                  <a:pt x="-33824" y="309619"/>
                </a:lnTo>
                <a:close/>
              </a:path>
            </a:pathLst>
          </a:custGeom>
          <a:solidFill>
            <a:srgbClr val="E4E4E6">
              <a:alpha val="100000"/>
            </a:srgbClr>
          </a:solidFill>
          <a:ln w="28575">
            <a:solidFill>
              <a:srgbClr val="00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3000" b="1" i="0">
                <a:solidFill>
                  <a:srgbClr val="FF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不一定正在做功</a:t>
            </a:r>
            <a:endParaRPr lang="zh-CN" altLang="en-US" sz="3000" b="1" i="0">
              <a:solidFill>
                <a:srgbClr val="FF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4" name="组合3" title=""/>
          <p:cNvGrpSpPr/>
          <p:nvPr/>
        </p:nvGrpSpPr>
        <p:grpSpPr>
          <a:xfrm>
            <a:off x="984137" y="1078278"/>
            <a:ext cx="1725528" cy="731063"/>
            <a:chExt cx="1725528" cy="731063"/>
          </a:xfrm>
        </p:grpSpPr>
        <p:sp>
          <p:nvSpPr>
            <p:cNvPr id="15" name="形状12"/>
            <p:cNvSpPr txBox="1"/>
            <p:nvPr/>
          </p:nvSpPr>
          <p:spPr>
            <a:xfrm flipV="1">
              <a:off x="342541" y="712013"/>
              <a:ext cx="1007739" cy="19050"/>
            </a:xfrm>
            <a:prstGeom prst="line">
              <a:avLst/>
            </a:prstGeom>
            <a:ln w="47625">
              <a:solidFill>
                <a:srgbClr val="FF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6" name="形状13"/>
            <p:cNvSpPr txBox="1"/>
            <p:nvPr/>
          </p:nvSpPr>
          <p:spPr>
            <a:xfrm>
              <a:off x="357125" y="0"/>
              <a:ext cx="975915" cy="19050"/>
            </a:xfrm>
            <a:prstGeom prst="line">
              <a:avLst/>
            </a:prstGeom>
            <a:ln w="47625">
              <a:solidFill>
                <a:srgbClr val="FF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7" name="形状14"/>
            <p:cNvSpPr txBox="1"/>
            <p:nvPr/>
          </p:nvSpPr>
          <p:spPr>
            <a:xfrm rot="5400000">
              <a:off x="0" y="360664"/>
              <a:ext cx="753152" cy="19050"/>
            </a:xfrm>
            <a:prstGeom prst="line">
              <a:avLst/>
            </a:prstGeom>
            <a:ln w="47625">
              <a:solidFill>
                <a:srgbClr val="FF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8" name="形状15"/>
            <p:cNvSpPr txBox="1"/>
            <p:nvPr/>
          </p:nvSpPr>
          <p:spPr>
            <a:xfrm rot="5400000">
              <a:off x="961768" y="360663"/>
              <a:ext cx="763760" cy="19050"/>
            </a:xfrm>
            <a:prstGeom prst="line">
              <a:avLst/>
            </a:prstGeom>
            <a:ln w="47625">
              <a:solidFill>
                <a:srgbClr val="FF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19" name="形状3" title=""/>
          <p:cNvSpPr txBox="1"/>
          <p:nvPr/>
        </p:nvSpPr>
        <p:spPr>
          <a:xfrm>
            <a:off x="8889159" y="374171"/>
            <a:ext cx="1914525" cy="666750"/>
          </a:xfrm>
          <a:custGeom>
            <a:gdLst>
              <a:gd name="connsiteX0" fmla="*/ 133350 w 1914525"/>
              <a:gd name="connsiteY0" fmla="*/ 0 h 666750"/>
              <a:gd name="connsiteX1" fmla="*/ 1914525 w 1914525"/>
              <a:gd name="connsiteY1" fmla="*/ 0 h 666750"/>
              <a:gd name="connsiteX2" fmla="*/ 1914525 w 1914525"/>
              <a:gd name="connsiteY2" fmla="*/ 533400 h 666750"/>
              <a:gd name="connsiteX3" fmla="*/ 1914525 w 1914525"/>
              <a:gd name="connsiteY3" fmla="*/ 607047 h 666750"/>
              <a:gd name="connsiteX4" fmla="*/ 0 w 1914525"/>
              <a:gd name="connsiteY4" fmla="*/ 666750 h 666750"/>
              <a:gd name="connsiteX5" fmla="*/ 0 w 1914525"/>
              <a:gd name="connsiteY5" fmla="*/ 133350 h 666750"/>
              <a:gd name="connsiteX6" fmla="*/ 0 w 1914525"/>
              <a:gd name="connsiteY6" fmla="*/ 59703 h 66675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4525" h="666750">
                <a:moveTo>
                  <a:pt x="133350" y="0"/>
                </a:moveTo>
                <a:lnTo>
                  <a:pt x="1914525" y="0"/>
                </a:lnTo>
                <a:lnTo>
                  <a:pt x="1914525" y="533400"/>
                </a:lnTo>
                <a:cubicBezTo>
                  <a:pt x="1914525" y="607047"/>
                  <a:pt x="1854822" y="666750"/>
                  <a:pt x="1781175" y="666750"/>
                </a:cubicBezTo>
                <a:lnTo>
                  <a:pt x="0" y="666750"/>
                </a:lnTo>
                <a:lnTo>
                  <a:pt x="0" y="133350"/>
                </a:lnTo>
                <a:cubicBezTo>
                  <a:pt x="0" y="59703"/>
                  <a:pt x="59703" y="0"/>
                  <a:pt x="133350" y="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28575">
            <a:solidFill>
              <a:srgbClr val="FF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单位：焦</a:t>
            </a: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J</a:t>
            </a:r>
            <a:endParaRPr lang="zh-CN" altLang="en-US" sz="2800" b="1" i="0">
              <a:solidFill>
                <a:srgbClr val="FF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形状4" title=""/>
          <p:cNvSpPr txBox="1"/>
          <p:nvPr/>
        </p:nvSpPr>
        <p:spPr>
          <a:xfrm>
            <a:off x="3726475" y="1833324"/>
            <a:ext cx="7077075" cy="855345"/>
          </a:xfrm>
          <a:prstGeom prst="rect">
            <a:avLst/>
          </a:prstGeom>
          <a:solidFill>
            <a:srgbClr val="FFE1C2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l"/>
            <a:r>
              <a:rPr lang="zh-CN" altLang="en-US" sz="30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1.有能量不一定做功；做功一定有能量。</a:t>
            </a:r>
            <a:endParaRPr lang="zh-CN" altLang="en-US" sz="3000" b="1" i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形状5" title=""/>
          <p:cNvSpPr txBox="1"/>
          <p:nvPr/>
        </p:nvSpPr>
        <p:spPr>
          <a:xfrm>
            <a:off x="3726418" y="2756630"/>
            <a:ext cx="8170545" cy="855345"/>
          </a:xfrm>
          <a:prstGeom prst="rect">
            <a:avLst/>
          </a:prstGeom>
          <a:solidFill>
            <a:srgbClr val="FFE1C2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l"/>
            <a:r>
              <a:rPr lang="zh-CN" altLang="en-US" sz="30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2.一个物体能够做的功越多，它具有的能越大。</a:t>
            </a:r>
            <a:endParaRPr lang="zh-CN" altLang="en-US" sz="3000" b="1" i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2" name="组合4" title=""/>
          <p:cNvGrpSpPr/>
          <p:nvPr/>
        </p:nvGrpSpPr>
        <p:grpSpPr>
          <a:xfrm>
            <a:off x="810054" y="2030578"/>
            <a:ext cx="2916537" cy="1312379"/>
            <a:chExt cx="2916537" cy="1312379"/>
          </a:xfrm>
        </p:grpSpPr>
        <p:sp>
          <p:nvSpPr>
            <p:cNvPr id="23" name="形状16"/>
            <p:cNvSpPr txBox="1"/>
            <p:nvPr/>
          </p:nvSpPr>
          <p:spPr>
            <a:xfrm>
              <a:off x="0" y="380714"/>
              <a:ext cx="2732484" cy="551202"/>
            </a:xfrm>
            <a:custGeom>
              <a:gdLst>
                <a:gd name="connsiteX0" fmla="*/ 91867 w 2732484"/>
                <a:gd name="connsiteY0" fmla="*/ 0 h 551202"/>
                <a:gd name="connsiteX1" fmla="*/ 2640617 w 2732484"/>
                <a:gd name="connsiteY1" fmla="*/ 0 h 551202"/>
                <a:gd name="connsiteX2" fmla="*/ 2664982 w 2732484"/>
                <a:gd name="connsiteY2" fmla="*/ 0 h 551202"/>
                <a:gd name="connsiteX3" fmla="*/ 2722806 w 2732484"/>
                <a:gd name="connsiteY3" fmla="*/ 44136 h 551202"/>
                <a:gd name="connsiteX4" fmla="*/ 2732484 w 2732484"/>
                <a:gd name="connsiteY4" fmla="*/ 459335 h 551202"/>
                <a:gd name="connsiteX5" fmla="*/ 2732484 w 2732484"/>
                <a:gd name="connsiteY5" fmla="*/ 483700 h 551202"/>
                <a:gd name="connsiteX6" fmla="*/ 2688349 w 2732484"/>
                <a:gd name="connsiteY6" fmla="*/ 541523 h 551202"/>
                <a:gd name="connsiteX7" fmla="*/ 91867 w 2732484"/>
                <a:gd name="connsiteY7" fmla="*/ 551202 h 551202"/>
                <a:gd name="connsiteX8" fmla="*/ 41130 w 2732484"/>
                <a:gd name="connsiteY8" fmla="*/ 551202 h 551202"/>
                <a:gd name="connsiteX9" fmla="*/ 0 w 2732484"/>
                <a:gd name="connsiteY9" fmla="*/ 91867 h 551202"/>
                <a:gd name="connsiteX10" fmla="*/ 0 w 2732484"/>
                <a:gd name="connsiteY10" fmla="*/ 41130 h 55120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32484" h="551202">
                  <a:moveTo>
                    <a:pt x="91867" y="0"/>
                  </a:moveTo>
                  <a:lnTo>
                    <a:pt x="2640617" y="0"/>
                  </a:lnTo>
                  <a:cubicBezTo>
                    <a:pt x="2664982" y="0"/>
                    <a:pt x="2688349" y="9679"/>
                    <a:pt x="2705577" y="26907"/>
                  </a:cubicBezTo>
                  <a:cubicBezTo>
                    <a:pt x="2722806" y="44136"/>
                    <a:pt x="2732484" y="67502"/>
                    <a:pt x="2732484" y="91867"/>
                  </a:cubicBezTo>
                  <a:lnTo>
                    <a:pt x="2732484" y="459335"/>
                  </a:lnTo>
                  <a:cubicBezTo>
                    <a:pt x="2732484" y="483700"/>
                    <a:pt x="2722806" y="507067"/>
                    <a:pt x="2705577" y="524295"/>
                  </a:cubicBezTo>
                  <a:cubicBezTo>
                    <a:pt x="2688349" y="541523"/>
                    <a:pt x="2664982" y="551202"/>
                    <a:pt x="2640617" y="551202"/>
                  </a:cubicBezTo>
                  <a:lnTo>
                    <a:pt x="91867" y="551202"/>
                  </a:lnTo>
                  <a:cubicBezTo>
                    <a:pt x="41130" y="551202"/>
                    <a:pt x="0" y="510072"/>
                    <a:pt x="0" y="459335"/>
                  </a:cubicBezTo>
                  <a:lnTo>
                    <a:pt x="0" y="91867"/>
                  </a:lnTo>
                  <a:cubicBezTo>
                    <a:pt x="0" y="41130"/>
                    <a:pt x="41130" y="0"/>
                    <a:pt x="91867" y="0"/>
                  </a:cubicBezTo>
                  <a:close/>
                </a:path>
              </a:pathLst>
            </a:custGeom>
            <a:solidFill>
              <a:srgbClr val="79AEF3">
                <a:alpha val="100000"/>
              </a:srgbClr>
            </a:solidFill>
            <a:ln w="9525">
              <a:solidFill>
                <a:srgbClr val="00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2800" b="1" i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功与能量关系：</a:t>
              </a:r>
              <a:endParaRPr lang="zh-CN" altLang="en-US" sz="28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24" name="形状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49071" y="0"/>
              <a:ext cx="367466" cy="1312379"/>
            </a:xfrm>
            <a:prstGeom prst="rect">
              <a:avLst/>
            </a:prstGeom>
          </p:spPr>
        </p:pic>
      </p:grpSp>
      <p:pic>
        <p:nvPicPr>
          <p:cNvPr id="25" name="图片1" titl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3840" y="3600136"/>
            <a:ext cx="3750878" cy="2588657"/>
          </a:xfrm>
          <a:prstGeom prst="rect">
            <a:avLst/>
          </a:prstGeom>
        </p:spPr>
      </p:pic>
      <p:pic>
        <p:nvPicPr>
          <p:cNvPr id="26" name="图片2" titl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873" y="3561217"/>
            <a:ext cx="3545996" cy="266607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4" grpId="0" animBg="1"/>
      <p:bldP spid="13" grpId="0" animBg="1"/>
      <p:bldP spid="22" grpId="0" animBg="1"/>
      <p:bldP spid="20" grpId="0" animBg="1"/>
      <p:bldP spid="21" grpId="0" animBg="1"/>
      <p:bldP spid="26" grpId="0" animBg="1"/>
      <p:bldP spid="2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2" y="6379845"/>
            <a:ext cx="12172950" cy="478155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3" name="组合1" title=""/>
          <p:cNvGrpSpPr/>
          <p:nvPr/>
        </p:nvGrpSpPr>
        <p:grpSpPr>
          <a:xfrm>
            <a:off x="-4666" y="-438"/>
            <a:ext cx="12202249" cy="957891"/>
            <a:chExt cx="12202249" cy="957891"/>
          </a:xfrm>
        </p:grpSpPr>
        <p:sp>
          <p:nvSpPr>
            <p:cNvPr id="4" name="形状3"/>
            <p:cNvSpPr txBox="1"/>
            <p:nvPr/>
          </p:nvSpPr>
          <p:spPr>
            <a:xfrm>
              <a:off x="0" y="0"/>
              <a:ext cx="12202249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4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5"/>
            <p:cNvSpPr txBox="1"/>
            <p:nvPr/>
          </p:nvSpPr>
          <p:spPr>
            <a:xfrm>
              <a:off x="989562" y="180861"/>
              <a:ext cx="2886561" cy="660949"/>
            </a:xfrm>
            <a:custGeom>
              <a:gdLst>
                <a:gd name="connsiteX0" fmla="*/ 110158 w 2886561"/>
                <a:gd name="connsiteY0" fmla="*/ 0 h 660949"/>
                <a:gd name="connsiteX1" fmla="*/ 2776403 w 2886561"/>
                <a:gd name="connsiteY1" fmla="*/ 0 h 660949"/>
                <a:gd name="connsiteX2" fmla="*/ 2837241 w 2886561"/>
                <a:gd name="connsiteY2" fmla="*/ 0 h 660949"/>
                <a:gd name="connsiteX3" fmla="*/ 2886561 w 2886561"/>
                <a:gd name="connsiteY3" fmla="*/ 550791 h 660949"/>
                <a:gd name="connsiteX4" fmla="*/ 2886561 w 2886561"/>
                <a:gd name="connsiteY4" fmla="*/ 611630 h 660949"/>
                <a:gd name="connsiteX5" fmla="*/ 110158 w 2886561"/>
                <a:gd name="connsiteY5" fmla="*/ 660949 h 660949"/>
                <a:gd name="connsiteX6" fmla="*/ 49320 w 2886561"/>
                <a:gd name="connsiteY6" fmla="*/ 660949 h 660949"/>
                <a:gd name="connsiteX7" fmla="*/ 0 w 2886561"/>
                <a:gd name="connsiteY7" fmla="*/ 110158 h 660949"/>
                <a:gd name="connsiteX8" fmla="*/ 0 w 2886561"/>
                <a:gd name="connsiteY8" fmla="*/ 49320 h 6609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6561" h="660949">
                  <a:moveTo>
                    <a:pt x="110158" y="0"/>
                  </a:moveTo>
                  <a:lnTo>
                    <a:pt x="2776403" y="0"/>
                  </a:lnTo>
                  <a:cubicBezTo>
                    <a:pt x="2837241" y="0"/>
                    <a:pt x="2886561" y="49320"/>
                    <a:pt x="2886561" y="110158"/>
                  </a:cubicBezTo>
                  <a:lnTo>
                    <a:pt x="2886561" y="550791"/>
                  </a:lnTo>
                  <a:cubicBezTo>
                    <a:pt x="2886561" y="611630"/>
                    <a:pt x="2837241" y="660949"/>
                    <a:pt x="2776403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F0EA90">
                <a:alpha val="100000"/>
              </a:srgbClr>
            </a:solidFill>
            <a:ln w="47625">
              <a:solidFill>
                <a:srgbClr val="6037E6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200" b="1" i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动能</a:t>
              </a:r>
              <a:endParaRPr lang="zh-CN" altLang="en-US" sz="32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形状6"/>
            <p:cNvSpPr txBox="1"/>
            <p:nvPr/>
          </p:nvSpPr>
          <p:spPr>
            <a:xfrm>
              <a:off x="297314" y="53759"/>
              <a:ext cx="828359" cy="838004"/>
            </a:xfrm>
            <a:custGeom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6037E6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4000" b="1" i="0">
                  <a:solidFill>
                    <a:srgbClr val="FFFFFF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二</a:t>
              </a:r>
              <a:endParaRPr lang="zh-CN" altLang="en-US" sz="4000" b="1" i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8" name="形状2" title=""/>
          <p:cNvSpPr txBox="1"/>
          <p:nvPr/>
        </p:nvSpPr>
        <p:spPr>
          <a:xfrm>
            <a:off x="355616" y="1169870"/>
            <a:ext cx="6851618" cy="661683"/>
          </a:xfrm>
          <a:custGeom>
            <a:gdLst>
              <a:gd name="connsiteX0" fmla="*/ 110280 w 6851618"/>
              <a:gd name="connsiteY0" fmla="*/ 0 h 661683"/>
              <a:gd name="connsiteX1" fmla="*/ 6741338 w 6851618"/>
              <a:gd name="connsiteY1" fmla="*/ 0 h 661683"/>
              <a:gd name="connsiteX2" fmla="*/ 6770586 w 6851618"/>
              <a:gd name="connsiteY2" fmla="*/ 0 h 661683"/>
              <a:gd name="connsiteX3" fmla="*/ 6839999 w 6851618"/>
              <a:gd name="connsiteY3" fmla="*/ 52982 h 661683"/>
              <a:gd name="connsiteX4" fmla="*/ 6851618 w 6851618"/>
              <a:gd name="connsiteY4" fmla="*/ 551402 h 661683"/>
              <a:gd name="connsiteX5" fmla="*/ 6851618 w 6851618"/>
              <a:gd name="connsiteY5" fmla="*/ 580650 h 661683"/>
              <a:gd name="connsiteX6" fmla="*/ 6798636 w 6851618"/>
              <a:gd name="connsiteY6" fmla="*/ 650064 h 661683"/>
              <a:gd name="connsiteX7" fmla="*/ 110280 w 6851618"/>
              <a:gd name="connsiteY7" fmla="*/ 661683 h 661683"/>
              <a:gd name="connsiteX8" fmla="*/ 81032 w 6851618"/>
              <a:gd name="connsiteY8" fmla="*/ 661683 h 661683"/>
              <a:gd name="connsiteX9" fmla="*/ 11619 w 6851618"/>
              <a:gd name="connsiteY9" fmla="*/ 608701 h 661683"/>
              <a:gd name="connsiteX10" fmla="*/ 0 w 6851618"/>
              <a:gd name="connsiteY10" fmla="*/ 110280 h 661683"/>
              <a:gd name="connsiteX11" fmla="*/ 0 w 6851618"/>
              <a:gd name="connsiteY11" fmla="*/ 49374 h 66168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1618" h="661683">
                <a:moveTo>
                  <a:pt x="110280" y="0"/>
                </a:moveTo>
                <a:lnTo>
                  <a:pt x="6741338" y="0"/>
                </a:lnTo>
                <a:cubicBezTo>
                  <a:pt x="6770586" y="0"/>
                  <a:pt x="6798636" y="11619"/>
                  <a:pt x="6819318" y="32300"/>
                </a:cubicBezTo>
                <a:cubicBezTo>
                  <a:pt x="6839999" y="52982"/>
                  <a:pt x="6851618" y="81032"/>
                  <a:pt x="6851618" y="110280"/>
                </a:cubicBezTo>
                <a:lnTo>
                  <a:pt x="6851618" y="551402"/>
                </a:lnTo>
                <a:cubicBezTo>
                  <a:pt x="6851618" y="580650"/>
                  <a:pt x="6839999" y="608701"/>
                  <a:pt x="6819318" y="629382"/>
                </a:cubicBezTo>
                <a:cubicBezTo>
                  <a:pt x="6798636" y="650064"/>
                  <a:pt x="6770586" y="661683"/>
                  <a:pt x="6741338" y="661683"/>
                </a:cubicBezTo>
                <a:lnTo>
                  <a:pt x="110280" y="661683"/>
                </a:lnTo>
                <a:cubicBezTo>
                  <a:pt x="81032" y="661683"/>
                  <a:pt x="52982" y="650064"/>
                  <a:pt x="32300" y="629382"/>
                </a:cubicBezTo>
                <a:cubicBezTo>
                  <a:pt x="11619" y="608701"/>
                  <a:pt x="0" y="580650"/>
                  <a:pt x="0" y="551402"/>
                </a:cubicBezTo>
                <a:lnTo>
                  <a:pt x="0" y="110280"/>
                </a:lnTo>
                <a:cubicBezTo>
                  <a:pt x="0" y="49374"/>
                  <a:pt x="49374" y="0"/>
                  <a:pt x="110280" y="0"/>
                </a:cubicBezTo>
                <a:close/>
              </a:path>
            </a:pathLst>
          </a:custGeom>
          <a:solidFill>
            <a:srgbClr val="F5F0AC">
              <a:alpha val="100000"/>
            </a:srgbClr>
          </a:solidFill>
          <a:ln w="9525">
            <a:solidFill>
              <a:srgbClr val="3B00FF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32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1.动能：物体由于</a:t>
            </a:r>
            <a:r>
              <a:rPr lang="zh-CN" altLang="en-US" sz="3200" b="1" i="0">
                <a:solidFill>
                  <a:srgbClr val="FF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运动</a:t>
            </a:r>
            <a:r>
              <a:rPr lang="zh-CN" altLang="en-US" sz="32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而具有的能</a:t>
            </a:r>
            <a:endParaRPr lang="zh-CN" altLang="en-US" sz="3200" b="1" i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9" name="组合2" title=""/>
          <p:cNvGrpSpPr/>
          <p:nvPr/>
        </p:nvGrpSpPr>
        <p:grpSpPr>
          <a:xfrm>
            <a:off x="7113108" y="319068"/>
            <a:ext cx="3224022" cy="2363470"/>
            <a:chExt cx="3224022" cy="2363470"/>
          </a:xfrm>
        </p:grpSpPr>
        <p:sp>
          <p:nvSpPr>
            <p:cNvPr id="10" name="文本3"/>
            <p:cNvSpPr txBox="1"/>
            <p:nvPr/>
          </p:nvSpPr>
          <p:spPr>
            <a:xfrm>
              <a:off x="747522" y="0"/>
              <a:ext cx="2476500" cy="236347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000" b="0" i="0">
                  <a:solidFill>
                    <a:srgbClr val="FF0000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</a:rPr>
                <a:t>奔跑</a:t>
              </a:r>
              <a:r>
                <a:rPr lang="zh-CN" altLang="en-US" sz="3000" b="0" i="0">
                  <a:solidFill>
                    <a:srgbClr val="000000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</a:rPr>
                <a:t>的运动员</a:t>
              </a:r>
              <a:endParaRPr lang="zh-CN" altLang="en-US" sz="3000" b="0" i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endParaRPr>
            </a:p>
            <a:p>
              <a:pPr marL="0" algn="l"/>
              <a:r>
                <a:rPr lang="zh-CN" altLang="en-US" sz="3000" b="0" i="0">
                  <a:solidFill>
                    <a:srgbClr val="FF0000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</a:rPr>
                <a:t>行驶</a:t>
              </a:r>
              <a:r>
                <a:rPr lang="zh-CN" altLang="en-US" sz="3000" b="0" i="0">
                  <a:solidFill>
                    <a:srgbClr val="000000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</a:rPr>
                <a:t>的汽车</a:t>
              </a:r>
              <a:endParaRPr lang="zh-CN" altLang="en-US" sz="3000" b="0" i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endParaRPr>
            </a:p>
            <a:p>
              <a:pPr marL="0" algn="l"/>
              <a:r>
                <a:rPr lang="zh-CN" altLang="en-US" sz="3000" b="0" i="0">
                  <a:solidFill>
                    <a:srgbClr val="FF0000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</a:rPr>
                <a:t>流动</a:t>
              </a:r>
              <a:r>
                <a:rPr lang="zh-CN" altLang="en-US" sz="3000" b="0" i="0">
                  <a:solidFill>
                    <a:srgbClr val="000000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</a:rPr>
                <a:t>的河水</a:t>
              </a:r>
              <a:endParaRPr lang="zh-CN" altLang="en-US" sz="3000" b="0" i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endParaRPr>
            </a:p>
            <a:p>
              <a:pPr marL="0" algn="l"/>
              <a:r>
                <a:rPr lang="zh-CN" altLang="en-US" sz="3000" b="0" i="0">
                  <a:solidFill>
                    <a:srgbClr val="FF0000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</a:rPr>
                <a:t>飞行</a:t>
              </a:r>
              <a:r>
                <a:rPr lang="zh-CN" altLang="en-US" sz="3000" b="0" i="0">
                  <a:solidFill>
                    <a:srgbClr val="000000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</a:rPr>
                <a:t>的小鸟</a:t>
              </a:r>
              <a:endParaRPr lang="zh-CN" altLang="en-US" sz="3000" b="0" i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endParaRPr>
            </a:p>
            <a:p>
              <a:pPr marL="0" algn="l"/>
              <a:r>
                <a:rPr lang="zh-CN" altLang="en-US" sz="3000" b="0" i="0">
                  <a:solidFill>
                    <a:srgbClr val="FF0000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</a:rPr>
                <a:t>滚动</a:t>
              </a:r>
              <a:r>
                <a:rPr lang="zh-CN" altLang="en-US" sz="3000" b="0" i="0">
                  <a:solidFill>
                    <a:srgbClr val="000000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</a:rPr>
                <a:t>的足球</a:t>
              </a:r>
              <a:endParaRPr lang="zh-CN" altLang="en-US" sz="3000" b="0" i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pic>
          <p:nvPicPr>
            <p:cNvPr id="11" name="形状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51010"/>
              <a:ext cx="590569" cy="2061010"/>
            </a:xfrm>
            <a:prstGeom prst="rect">
              <a:avLst/>
            </a:prstGeom>
          </p:spPr>
        </p:pic>
      </p:grpSp>
      <p:sp>
        <p:nvSpPr>
          <p:cNvPr id="12" name="文本1" title=""/>
          <p:cNvSpPr txBox="1"/>
          <p:nvPr/>
        </p:nvSpPr>
        <p:spPr>
          <a:xfrm>
            <a:off x="738721" y="2278256"/>
            <a:ext cx="5417820" cy="68199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100"/>
              </a:lnSpc>
            </a:pPr>
            <a:r>
              <a:rPr lang="zh-CN" altLang="en-US" sz="2600" b="1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2.</a:t>
            </a:r>
            <a:r>
              <a:rPr lang="zh-CN" altLang="en-US" sz="26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影响物体动能大小的因素</a:t>
            </a:r>
            <a:endParaRPr lang="zh-CN" altLang="en-US" sz="2600" b="1" i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3" name="组合3" title=""/>
          <p:cNvGrpSpPr/>
          <p:nvPr/>
        </p:nvGrpSpPr>
        <p:grpSpPr>
          <a:xfrm>
            <a:off x="1401928" y="3573818"/>
            <a:ext cx="4302862" cy="2750839"/>
            <a:chExt cx="4302862" cy="2750839"/>
          </a:xfrm>
        </p:grpSpPr>
        <p:pic>
          <p:nvPicPr>
            <p:cNvPr id="14" name="图片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332" y="0"/>
              <a:ext cx="4209550" cy="2679609"/>
            </a:xfrm>
            <a:prstGeom prst="rect">
              <a:avLst/>
            </a:prstGeom>
          </p:spPr>
        </p:pic>
        <p:sp>
          <p:nvSpPr>
            <p:cNvPr id="15" name="文本4"/>
            <p:cNvSpPr txBox="1"/>
            <p:nvPr/>
          </p:nvSpPr>
          <p:spPr>
            <a:xfrm>
              <a:off x="0" y="2232207"/>
              <a:ext cx="4302862" cy="518632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2400"/>
                </a:lnSpc>
              </a:pPr>
              <a:r>
                <a:rPr lang="zh-CN" altLang="en-US" sz="2000" b="0" i="0">
                  <a:solidFill>
                    <a:srgbClr val="FF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微风吹拂，给人舒适的感受</a:t>
              </a:r>
              <a:endParaRPr lang="zh-CN" altLang="en-US" sz="2000" b="0" i="0">
                <a:solidFill>
                  <a:srgbClr val="FF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6" name="组合4" title=""/>
          <p:cNvGrpSpPr/>
          <p:nvPr/>
        </p:nvGrpSpPr>
        <p:grpSpPr>
          <a:xfrm>
            <a:off x="6518339" y="3518192"/>
            <a:ext cx="4128602" cy="2862292"/>
            <a:chExt cx="4128602" cy="2862292"/>
          </a:xfrm>
        </p:grpSpPr>
        <p:pic>
          <p:nvPicPr>
            <p:cNvPr id="17" name="图片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4128602" cy="2786805"/>
            </a:xfrm>
            <a:prstGeom prst="rect">
              <a:avLst/>
            </a:prstGeom>
          </p:spPr>
        </p:pic>
        <p:sp>
          <p:nvSpPr>
            <p:cNvPr id="18" name="文本5"/>
            <p:cNvSpPr txBox="1"/>
            <p:nvPr/>
          </p:nvSpPr>
          <p:spPr>
            <a:xfrm>
              <a:off x="41538" y="2365658"/>
              <a:ext cx="4071080" cy="49663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2400"/>
                </a:lnSpc>
              </a:pPr>
              <a:r>
                <a:rPr lang="zh-CN" altLang="en-US" sz="2000" b="0" i="0">
                  <a:solidFill>
                    <a:srgbClr val="FF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狂风袭圈，甚至将大树连根拔起</a:t>
              </a:r>
              <a:r>
                <a:rPr lang="zh-CN" altLang="en-US" sz="2000" b="0" i="0">
                  <a:solidFill>
                    <a:srgbClr val="FF0000">
                      <a:alpha val="100000"/>
                    </a:srgbClr>
                  </a:solidFill>
                  <a:latin typeface="Arial"/>
                  <a:ea typeface="Arial"/>
                </a:rPr>
                <a:t>.</a:t>
              </a:r>
              <a:endParaRPr lang="zh-CN" altLang="en-US" sz="2000" b="0" i="0">
                <a:solidFill>
                  <a:srgbClr val="FF0000">
                    <a:alpha val="100000"/>
                  </a:srgbClr>
                </a:solidFill>
                <a:latin typeface="Arial"/>
                <a:ea typeface="Arial"/>
              </a:endParaRPr>
            </a:p>
          </p:txBody>
        </p:sp>
      </p:grpSp>
      <p:sp>
        <p:nvSpPr>
          <p:cNvPr id="19" name="文本2" title=""/>
          <p:cNvSpPr txBox="1"/>
          <p:nvPr/>
        </p:nvSpPr>
        <p:spPr>
          <a:xfrm>
            <a:off x="1980228" y="2830382"/>
            <a:ext cx="7543800" cy="588452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3100"/>
              </a:lnSpc>
            </a:pPr>
            <a:r>
              <a:rPr lang="zh-CN" altLang="en-US" sz="2600" b="0" i="0">
                <a:solidFill>
                  <a:srgbClr val="166EE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运动的风，都具有动能，但情况为什么不同呢？</a:t>
            </a:r>
            <a:endParaRPr lang="zh-CN" altLang="en-US" sz="2600" b="0" i="0">
              <a:solidFill>
                <a:srgbClr val="166EE1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9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2" y="6379845"/>
            <a:ext cx="12172950" cy="478155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3" name="组合1" title=""/>
          <p:cNvGrpSpPr/>
          <p:nvPr/>
        </p:nvGrpSpPr>
        <p:grpSpPr>
          <a:xfrm>
            <a:off x="-4666" y="-438"/>
            <a:ext cx="12202249" cy="957891"/>
            <a:chExt cx="12202249" cy="957891"/>
          </a:xfrm>
        </p:grpSpPr>
        <p:sp>
          <p:nvSpPr>
            <p:cNvPr id="4" name="形状2"/>
            <p:cNvSpPr txBox="1"/>
            <p:nvPr/>
          </p:nvSpPr>
          <p:spPr>
            <a:xfrm>
              <a:off x="0" y="0"/>
              <a:ext cx="12202249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4"/>
            <p:cNvSpPr txBox="1"/>
            <p:nvPr/>
          </p:nvSpPr>
          <p:spPr>
            <a:xfrm>
              <a:off x="989562" y="180861"/>
              <a:ext cx="2886561" cy="660949"/>
            </a:xfrm>
            <a:custGeom>
              <a:gdLst>
                <a:gd name="connsiteX0" fmla="*/ 110158 w 2886561"/>
                <a:gd name="connsiteY0" fmla="*/ 0 h 660949"/>
                <a:gd name="connsiteX1" fmla="*/ 2776403 w 2886561"/>
                <a:gd name="connsiteY1" fmla="*/ 0 h 660949"/>
                <a:gd name="connsiteX2" fmla="*/ 2837241 w 2886561"/>
                <a:gd name="connsiteY2" fmla="*/ 0 h 660949"/>
                <a:gd name="connsiteX3" fmla="*/ 2886561 w 2886561"/>
                <a:gd name="connsiteY3" fmla="*/ 550791 h 660949"/>
                <a:gd name="connsiteX4" fmla="*/ 2886561 w 2886561"/>
                <a:gd name="connsiteY4" fmla="*/ 611630 h 660949"/>
                <a:gd name="connsiteX5" fmla="*/ 110158 w 2886561"/>
                <a:gd name="connsiteY5" fmla="*/ 660949 h 660949"/>
                <a:gd name="connsiteX6" fmla="*/ 49320 w 2886561"/>
                <a:gd name="connsiteY6" fmla="*/ 660949 h 660949"/>
                <a:gd name="connsiteX7" fmla="*/ 0 w 2886561"/>
                <a:gd name="connsiteY7" fmla="*/ 110158 h 660949"/>
                <a:gd name="connsiteX8" fmla="*/ 0 w 2886561"/>
                <a:gd name="connsiteY8" fmla="*/ 49320 h 6609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6561" h="660949">
                  <a:moveTo>
                    <a:pt x="110158" y="0"/>
                  </a:moveTo>
                  <a:lnTo>
                    <a:pt x="2776403" y="0"/>
                  </a:lnTo>
                  <a:cubicBezTo>
                    <a:pt x="2837241" y="0"/>
                    <a:pt x="2886561" y="49320"/>
                    <a:pt x="2886561" y="110158"/>
                  </a:cubicBezTo>
                  <a:lnTo>
                    <a:pt x="2886561" y="550791"/>
                  </a:lnTo>
                  <a:cubicBezTo>
                    <a:pt x="2886561" y="611630"/>
                    <a:pt x="2837241" y="660949"/>
                    <a:pt x="2776403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F0EA90">
                <a:alpha val="100000"/>
              </a:srgbClr>
            </a:solidFill>
            <a:ln w="47625">
              <a:solidFill>
                <a:srgbClr val="6037E6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200" b="1" i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动能</a:t>
              </a:r>
              <a:endParaRPr lang="zh-CN" altLang="en-US" sz="32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形状5"/>
            <p:cNvSpPr txBox="1"/>
            <p:nvPr/>
          </p:nvSpPr>
          <p:spPr>
            <a:xfrm>
              <a:off x="297314" y="53759"/>
              <a:ext cx="828359" cy="838004"/>
            </a:xfrm>
            <a:custGeom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6037E6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4000" b="1" i="0">
                  <a:solidFill>
                    <a:srgbClr val="FFFFFF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二</a:t>
              </a:r>
              <a:endParaRPr lang="zh-CN" altLang="en-US" sz="4000" b="1" i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8" name="文本1" title=""/>
          <p:cNvSpPr txBox="1"/>
          <p:nvPr/>
        </p:nvSpPr>
        <p:spPr>
          <a:xfrm>
            <a:off x="878338" y="1132684"/>
            <a:ext cx="10438133" cy="619069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0000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猜想：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动能大小可能与物体</a:t>
            </a: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运动速度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、物体</a:t>
            </a: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质量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……有关。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9" name="图片1" title=""/>
          <p:cNvPicPr>
            <a:picLocks noChangeAspect="1"/>
          </p:cNvPicPr>
          <p:nvPr/>
        </p:nvPicPr>
        <p:blipFill>
          <a:blip r:embed="rId2"/>
          <a:srcRect b="57403"/>
          <a:stretch>
            <a:fillRect/>
          </a:stretch>
        </p:blipFill>
        <p:spPr>
          <a:xfrm>
            <a:off x="1260691" y="1814836"/>
            <a:ext cx="5824861" cy="1499235"/>
          </a:xfrm>
          <a:prstGeom prst="rect">
            <a:avLst/>
          </a:prstGeom>
        </p:spPr>
      </p:pic>
      <p:grpSp>
        <p:nvGrpSpPr>
          <p:cNvPr id="10" name="组合2" title=""/>
          <p:cNvGrpSpPr/>
          <p:nvPr/>
        </p:nvGrpSpPr>
        <p:grpSpPr>
          <a:xfrm>
            <a:off x="863841" y="5376272"/>
            <a:ext cx="9810208" cy="619069"/>
            <a:chExt cx="9810208" cy="619069"/>
          </a:xfrm>
        </p:grpSpPr>
        <p:sp>
          <p:nvSpPr>
            <p:cNvPr id="11" name="形状6"/>
            <p:cNvSpPr txBox="1"/>
            <p:nvPr/>
          </p:nvSpPr>
          <p:spPr>
            <a:xfrm>
              <a:off x="4922" y="49530"/>
              <a:ext cx="9805286" cy="461662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2" name="文本4"/>
            <p:cNvSpPr txBox="1"/>
            <p:nvPr/>
          </p:nvSpPr>
          <p:spPr>
            <a:xfrm>
              <a:off x="0" y="0"/>
              <a:ext cx="9805286" cy="619069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300"/>
                </a:lnSpc>
              </a:pPr>
              <a:r>
                <a:rPr lang="zh-CN" altLang="en-US" sz="2800" b="1" i="0">
                  <a:solidFill>
                    <a:srgbClr val="FF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木块B被推得越远，A对B做的功就越多，A的动能也就越大。</a:t>
              </a:r>
              <a:endParaRPr lang="zh-CN" altLang="en-US" sz="2800" b="1" i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3" name="组合3" title=""/>
          <p:cNvGrpSpPr/>
          <p:nvPr/>
        </p:nvGrpSpPr>
        <p:grpSpPr>
          <a:xfrm>
            <a:off x="8972346" y="4762071"/>
            <a:ext cx="1579091" cy="603771"/>
            <a:chExt cx="1579091" cy="603771"/>
          </a:xfrm>
        </p:grpSpPr>
        <p:sp>
          <p:nvSpPr>
            <p:cNvPr id="14" name="形状7"/>
            <p:cNvSpPr txBox="1"/>
            <p:nvPr/>
          </p:nvSpPr>
          <p:spPr>
            <a:xfrm>
              <a:off x="5160" y="49530"/>
              <a:ext cx="1573931" cy="460375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25400">
              <a:solidFill>
                <a:srgbClr val="FFBF53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5" name="文本5"/>
            <p:cNvSpPr txBox="1"/>
            <p:nvPr/>
          </p:nvSpPr>
          <p:spPr>
            <a:xfrm>
              <a:off x="0" y="0"/>
              <a:ext cx="1573931" cy="603771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200"/>
                </a:lnSpc>
              </a:pPr>
              <a:r>
                <a:rPr lang="zh-CN" altLang="en-US" sz="2700" b="1" i="0">
                  <a:solidFill>
                    <a:srgbClr val="3B00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转换法</a:t>
              </a:r>
              <a:endParaRPr lang="zh-CN" altLang="en-US" sz="2700" b="1" i="0">
                <a:solidFill>
                  <a:srgbClr val="3B00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6" name="组合4" title=""/>
          <p:cNvGrpSpPr/>
          <p:nvPr/>
        </p:nvGrpSpPr>
        <p:grpSpPr>
          <a:xfrm>
            <a:off x="7860119" y="2231279"/>
            <a:ext cx="2349450" cy="925192"/>
            <a:chExt cx="2349450" cy="925192"/>
          </a:xfrm>
        </p:grpSpPr>
        <p:sp>
          <p:nvSpPr>
            <p:cNvPr id="17" name="形状8"/>
            <p:cNvSpPr txBox="1"/>
            <p:nvPr/>
          </p:nvSpPr>
          <p:spPr>
            <a:xfrm>
              <a:off x="5124" y="49530"/>
              <a:ext cx="2344326" cy="460376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25400">
              <a:solidFill>
                <a:srgbClr val="FFBF53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8" name="文本6"/>
            <p:cNvSpPr txBox="1"/>
            <p:nvPr/>
          </p:nvSpPr>
          <p:spPr>
            <a:xfrm>
              <a:off x="0" y="0"/>
              <a:ext cx="2344326" cy="925192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200"/>
                </a:lnSpc>
              </a:pPr>
              <a:r>
                <a:rPr lang="zh-CN" altLang="en-US" sz="2700" b="1" i="0">
                  <a:solidFill>
                    <a:srgbClr val="3B00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控制变量法</a:t>
              </a:r>
              <a:endParaRPr lang="zh-CN" altLang="en-US" sz="2700" b="1" i="0">
                <a:solidFill>
                  <a:srgbClr val="3B00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9" name="文本2" title=""/>
          <p:cNvSpPr txBox="1"/>
          <p:nvPr/>
        </p:nvSpPr>
        <p:spPr>
          <a:xfrm>
            <a:off x="878310" y="3525317"/>
            <a:ext cx="10437533" cy="123750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000"/>
              </a:lnSpc>
            </a:pPr>
            <a:r>
              <a:rPr lang="zh-CN" altLang="en-US" sz="2800" b="1" i="0">
                <a:solidFill>
                  <a:srgbClr val="0000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实验设计：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钢球从高为</a:t>
            </a:r>
            <a:r>
              <a:rPr lang="zh-CN" altLang="en-US" sz="2800" b="1" i="1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h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的斜槽上由静止滚下，在水平面上运动。运动的钢球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A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碰上木块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B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后，能将木块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B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推动一段距离。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0" name="文本3" title=""/>
          <p:cNvSpPr txBox="1"/>
          <p:nvPr/>
        </p:nvSpPr>
        <p:spPr>
          <a:xfrm>
            <a:off x="864165" y="4798657"/>
            <a:ext cx="4851654" cy="625094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怎么判断钢球动能大小呢？</a:t>
            </a:r>
            <a:endParaRPr lang="zh-CN" altLang="en-US" sz="3000" b="1" i="0">
              <a:solidFill>
                <a:srgbClr val="000000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9" grpId="0" animBg="1"/>
      <p:bldP spid="19" grpId="0" animBg="1"/>
      <p:bldP spid="20" grpId="0" animBg="1"/>
      <p:bldP spid="10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形状1" title=""/>
          <p:cNvSpPr txBox="1"/>
          <p:nvPr/>
        </p:nvSpPr>
        <p:spPr>
          <a:xfrm>
            <a:off x="18412" y="6379845"/>
            <a:ext cx="12172950" cy="478155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3" name="组合1" title=""/>
          <p:cNvGrpSpPr/>
          <p:nvPr/>
        </p:nvGrpSpPr>
        <p:grpSpPr>
          <a:xfrm>
            <a:off x="-4666" y="-438"/>
            <a:ext cx="12202249" cy="957891"/>
            <a:chExt cx="12202249" cy="957891"/>
          </a:xfrm>
        </p:grpSpPr>
        <p:sp>
          <p:nvSpPr>
            <p:cNvPr id="4" name="形状3"/>
            <p:cNvSpPr txBox="1"/>
            <p:nvPr/>
          </p:nvSpPr>
          <p:spPr>
            <a:xfrm>
              <a:off x="0" y="0"/>
              <a:ext cx="12202249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4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5"/>
            <p:cNvSpPr txBox="1"/>
            <p:nvPr/>
          </p:nvSpPr>
          <p:spPr>
            <a:xfrm>
              <a:off x="989562" y="180861"/>
              <a:ext cx="2886561" cy="660949"/>
            </a:xfrm>
            <a:custGeom>
              <a:gdLst>
                <a:gd name="connsiteX0" fmla="*/ 110158 w 2886561"/>
                <a:gd name="connsiteY0" fmla="*/ 0 h 660949"/>
                <a:gd name="connsiteX1" fmla="*/ 2776403 w 2886561"/>
                <a:gd name="connsiteY1" fmla="*/ 0 h 660949"/>
                <a:gd name="connsiteX2" fmla="*/ 2837241 w 2886561"/>
                <a:gd name="connsiteY2" fmla="*/ 0 h 660949"/>
                <a:gd name="connsiteX3" fmla="*/ 2886561 w 2886561"/>
                <a:gd name="connsiteY3" fmla="*/ 550791 h 660949"/>
                <a:gd name="connsiteX4" fmla="*/ 2886561 w 2886561"/>
                <a:gd name="connsiteY4" fmla="*/ 611630 h 660949"/>
                <a:gd name="connsiteX5" fmla="*/ 110158 w 2886561"/>
                <a:gd name="connsiteY5" fmla="*/ 660949 h 660949"/>
                <a:gd name="connsiteX6" fmla="*/ 49320 w 2886561"/>
                <a:gd name="connsiteY6" fmla="*/ 660949 h 660949"/>
                <a:gd name="connsiteX7" fmla="*/ 0 w 2886561"/>
                <a:gd name="connsiteY7" fmla="*/ 110158 h 660949"/>
                <a:gd name="connsiteX8" fmla="*/ 0 w 2886561"/>
                <a:gd name="connsiteY8" fmla="*/ 49320 h 6609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6561" h="660949">
                  <a:moveTo>
                    <a:pt x="110158" y="0"/>
                  </a:moveTo>
                  <a:lnTo>
                    <a:pt x="2776403" y="0"/>
                  </a:lnTo>
                  <a:cubicBezTo>
                    <a:pt x="2837241" y="0"/>
                    <a:pt x="2886561" y="49320"/>
                    <a:pt x="2886561" y="110158"/>
                  </a:cubicBezTo>
                  <a:lnTo>
                    <a:pt x="2886561" y="550791"/>
                  </a:lnTo>
                  <a:cubicBezTo>
                    <a:pt x="2886561" y="611630"/>
                    <a:pt x="2837241" y="660949"/>
                    <a:pt x="2776403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F0EA90">
                <a:alpha val="100000"/>
              </a:srgbClr>
            </a:solidFill>
            <a:ln w="47625">
              <a:solidFill>
                <a:srgbClr val="6037E6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200" b="1" i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动能</a:t>
              </a:r>
              <a:endParaRPr lang="zh-CN" altLang="en-US" sz="32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形状6"/>
            <p:cNvSpPr txBox="1"/>
            <p:nvPr/>
          </p:nvSpPr>
          <p:spPr>
            <a:xfrm>
              <a:off x="297314" y="53759"/>
              <a:ext cx="828359" cy="838004"/>
            </a:xfrm>
            <a:custGeom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6037E6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4000" b="1" i="0">
                  <a:solidFill>
                    <a:srgbClr val="FFFFFF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二</a:t>
              </a:r>
              <a:endParaRPr lang="zh-CN" altLang="en-US" sz="4000" b="1" i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8" name="文本1" title=""/>
          <p:cNvSpPr txBox="1"/>
          <p:nvPr/>
        </p:nvSpPr>
        <p:spPr>
          <a:xfrm>
            <a:off x="797938" y="4978489"/>
            <a:ext cx="10598153" cy="1261316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200"/>
              </a:lnSpc>
            </a:pP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质量相同的小球，从斜面的</a:t>
            </a:r>
            <a:r>
              <a:rPr lang="zh-CN" altLang="en-US" sz="2800" b="1" i="0" u="sng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              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滚落下来时，到达水平面的速度______，质量相同时，小球的</a:t>
            </a:r>
            <a:r>
              <a:rPr lang="zh-CN" altLang="en-US" sz="2800" b="1" i="0" u="sng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          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越大，动能越______。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2" title=""/>
          <p:cNvSpPr txBox="1"/>
          <p:nvPr/>
        </p:nvSpPr>
        <p:spPr>
          <a:xfrm>
            <a:off x="203111" y="787546"/>
            <a:ext cx="6178553" cy="725908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200"/>
              </a:lnSpc>
            </a:pP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实验一：动能与速度的关系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3" title=""/>
          <p:cNvSpPr txBox="1"/>
          <p:nvPr/>
        </p:nvSpPr>
        <p:spPr>
          <a:xfrm>
            <a:off x="1334919" y="5461178"/>
            <a:ext cx="1136647" cy="725908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2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不同</a:t>
            </a:r>
            <a:endParaRPr lang="zh-CN" altLang="en-US" sz="2800" b="1" i="0">
              <a:solidFill>
                <a:srgbClr val="FF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4" title=""/>
          <p:cNvSpPr txBox="1"/>
          <p:nvPr/>
        </p:nvSpPr>
        <p:spPr>
          <a:xfrm>
            <a:off x="9223381" y="5512689"/>
            <a:ext cx="685800" cy="86677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2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大</a:t>
            </a:r>
            <a:endParaRPr lang="zh-CN" altLang="en-US" sz="2800" b="1" i="0">
              <a:solidFill>
                <a:srgbClr val="FF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1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750" y="1750362"/>
            <a:ext cx="5559466" cy="3358525"/>
          </a:xfrm>
          <a:prstGeom prst="rect">
            <a:avLst/>
          </a:prstGeom>
        </p:spPr>
      </p:pic>
      <p:sp>
        <p:nvSpPr>
          <p:cNvPr id="13" name="形状2" title=""/>
          <p:cNvSpPr txBox="1"/>
          <p:nvPr/>
        </p:nvSpPr>
        <p:spPr>
          <a:xfrm>
            <a:off x="7201795" y="811120"/>
            <a:ext cx="4170550" cy="1311735"/>
          </a:xfrm>
          <a:custGeom>
            <a:gdLst>
              <a:gd name="connsiteX0" fmla="*/ 0 w 4170550"/>
              <a:gd name="connsiteY0" fmla="*/ 0 h 1311735"/>
              <a:gd name="connsiteX1" fmla="*/ 4170550 w 4170550"/>
              <a:gd name="connsiteY1" fmla="*/ 0 h 1311735"/>
              <a:gd name="connsiteX2" fmla="*/ 4170550 w 4170550"/>
              <a:gd name="connsiteY2" fmla="*/ 1311735 h 1311735"/>
              <a:gd name="connsiteX3" fmla="*/ 0 w 4170550"/>
              <a:gd name="connsiteY3" fmla="*/ 1311735 h 1311735"/>
              <a:gd name="connsiteX4" fmla="*/ 0 w 4170550"/>
              <a:gd name="connsiteY4" fmla="*/ 163967 h 1311735"/>
              <a:gd name="connsiteX5" fmla="*/ 0 w 4170550"/>
              <a:gd name="connsiteY5" fmla="*/ 0 h 1311735"/>
              <a:gd name="connsiteX0-1" fmla="*/ -977 w 4170550"/>
              <a:gd name="connsiteY0-2" fmla="*/ 140174 h 1311735"/>
              <a:gd name="connsiteX1-3" fmla="*/ 12163 w 4170550"/>
              <a:gd name="connsiteY1-4" fmla="*/ 139635 h 1311735"/>
              <a:gd name="connsiteX2-5" fmla="*/ 24332 w 4170550"/>
              <a:gd name="connsiteY2-6" fmla="*/ 176130 h 1311735"/>
              <a:gd name="connsiteX3-7" fmla="*/ -1176999 w 4170550"/>
              <a:gd name="connsiteY3-8" fmla="*/ 236153 h 1311735"/>
              <a:gd name="connsiteX4-9" fmla="*/ -1177976 w 4170550"/>
              <a:gd name="connsiteY4-10" fmla="*/ 212361 h 1311735"/>
              <a:gd name="connsiteX5-11" fmla="*/ -1167520 w 4170550"/>
              <a:gd name="connsiteY5-12" fmla="*/ 233755 h 1311735"/>
              <a:gd name="connsiteX6" fmla="*/ -3503554 w 4170550"/>
              <a:gd name="connsiteY6" fmla="*/ 1375524 h 1311735"/>
              <a:gd name="connsiteX7" fmla="*/ -3515369 w 4170550"/>
              <a:gd name="connsiteY7" fmla="*/ 1381299 h 1311735"/>
              <a:gd name="connsiteX8" fmla="*/ -3541179 w 4170550"/>
              <a:gd name="connsiteY8" fmla="*/ 1352771 h 1311735"/>
              <a:gd name="connsiteX9" fmla="*/ -1188433 w 4170550"/>
              <a:gd name="connsiteY9" fmla="*/ 190967 h 1311735"/>
              <a:gd name="connsiteX10" fmla="*/ -1178954 w 4170550"/>
              <a:gd name="connsiteY10" fmla="*/ 188568 h 1311735"/>
              <a:gd name="connsiteX11" fmla="*/ -977 w 4170550"/>
              <a:gd name="connsiteY11" fmla="*/ 140174 h 1311735"/>
            </a:gdLst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708378" h="1377948">
                <a:moveTo>
                  <a:pt x="0" y="0"/>
                </a:moveTo>
                <a:lnTo>
                  <a:pt x="4170550" y="0"/>
                </a:lnTo>
                <a:lnTo>
                  <a:pt x="4170550" y="1311735"/>
                </a:lnTo>
                <a:lnTo>
                  <a:pt x="0" y="1311735"/>
                </a:lnTo>
                <a:lnTo>
                  <a:pt x="0" y="163967"/>
                </a:lnTo>
                <a:lnTo>
                  <a:pt x="0" y="0"/>
                </a:lnTo>
                <a:close/>
              </a:path>
              <a:path w="7708378" h="1377948">
                <a:moveTo>
                  <a:pt x="-977" y="140174"/>
                </a:moveTo>
                <a:cubicBezTo>
                  <a:pt x="12163" y="139635"/>
                  <a:pt x="23253" y="149849"/>
                  <a:pt x="23792" y="162989"/>
                </a:cubicBezTo>
                <a:cubicBezTo>
                  <a:pt x="24332" y="176130"/>
                  <a:pt x="14118" y="187220"/>
                  <a:pt x="977" y="187759"/>
                </a:cubicBezTo>
                <a:lnTo>
                  <a:pt x="-1176999" y="236153"/>
                </a:lnTo>
                <a:lnTo>
                  <a:pt x="-1177976" y="212361"/>
                </a:lnTo>
                <a:lnTo>
                  <a:pt x="-1167520" y="233755"/>
                </a:lnTo>
                <a:lnTo>
                  <a:pt x="-3503554" y="1375524"/>
                </a:lnTo>
                <a:cubicBezTo>
                  <a:pt x="-3515369" y="1381299"/>
                  <a:pt x="-3529629" y="1376402"/>
                  <a:pt x="-3535404" y="1364587"/>
                </a:cubicBezTo>
                <a:cubicBezTo>
                  <a:pt x="-3541179" y="1352771"/>
                  <a:pt x="-3536282" y="1338512"/>
                  <a:pt x="-3524467" y="1332737"/>
                </a:cubicBezTo>
                <a:lnTo>
                  <a:pt x="-1188433" y="190967"/>
                </a:lnTo>
                <a:lnTo>
                  <a:pt x="-1178954" y="188568"/>
                </a:lnTo>
                <a:lnTo>
                  <a:pt x="-977" y="140174"/>
                </a:lnTo>
                <a:close/>
              </a:path>
            </a:pathLst>
          </a:custGeom>
          <a:solidFill>
            <a:srgbClr val="F5F0AC">
              <a:alpha val="100000"/>
            </a:srgbClr>
          </a:solidFill>
          <a:ln w="47625">
            <a:solidFill>
              <a:srgbClr val="FF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l"/>
            <a:r>
              <a:rPr lang="zh-CN" altLang="en-US" sz="3000" b="0" i="0">
                <a:solidFill>
                  <a:srgbClr val="3B00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小球所处高度决定着到达水平面的速度大小。</a:t>
            </a:r>
            <a:endParaRPr lang="zh-CN" altLang="en-US" sz="3000" b="0" i="0">
              <a:solidFill>
                <a:srgbClr val="3B00FF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文本5" title=""/>
          <p:cNvSpPr txBox="1"/>
          <p:nvPr/>
        </p:nvSpPr>
        <p:spPr>
          <a:xfrm>
            <a:off x="5009531" y="4978575"/>
            <a:ext cx="1844678" cy="725908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2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不同高度</a:t>
            </a:r>
            <a:endParaRPr lang="zh-CN" altLang="en-US" sz="2800" b="1" i="0">
              <a:solidFill>
                <a:srgbClr val="FF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6" title=""/>
          <p:cNvSpPr txBox="1"/>
          <p:nvPr/>
        </p:nvSpPr>
        <p:spPr>
          <a:xfrm>
            <a:off x="5813841" y="5461083"/>
            <a:ext cx="901700" cy="725908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2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速度</a:t>
            </a:r>
            <a:endParaRPr lang="zh-CN" altLang="en-US" sz="2800" b="1" i="0">
              <a:solidFill>
                <a:srgbClr val="FF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0" grpId="0" animBg="1"/>
      <p:bldP spid="15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1" title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080" y="1513142"/>
            <a:ext cx="5873782" cy="3457499"/>
          </a:xfrm>
          <a:prstGeom prst="rect">
            <a:avLst/>
          </a:prstGeom>
        </p:spPr>
      </p:pic>
      <p:pic>
        <p:nvPicPr>
          <p:cNvPr id="3" name="视频1" title="">
            <a:hlinkClick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020220" y="1470393"/>
            <a:ext cx="4981575" cy="3113484"/>
          </a:xfrm>
          <a:prstGeom prst="rect">
            <a:avLst/>
          </a:prstGeom>
        </p:spPr>
      </p:pic>
      <p:sp>
        <p:nvSpPr>
          <p:cNvPr id="4" name="形状1" title=""/>
          <p:cNvSpPr txBox="1"/>
          <p:nvPr/>
        </p:nvSpPr>
        <p:spPr>
          <a:xfrm>
            <a:off x="18412" y="6379845"/>
            <a:ext cx="12172950" cy="478155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5" name="组合1" title=""/>
          <p:cNvGrpSpPr/>
          <p:nvPr/>
        </p:nvGrpSpPr>
        <p:grpSpPr>
          <a:xfrm>
            <a:off x="-4666" y="-438"/>
            <a:ext cx="12202249" cy="957891"/>
            <a:chExt cx="12202249" cy="957891"/>
          </a:xfrm>
        </p:grpSpPr>
        <p:sp>
          <p:nvSpPr>
            <p:cNvPr id="6" name="形状2"/>
            <p:cNvSpPr txBox="1"/>
            <p:nvPr/>
          </p:nvSpPr>
          <p:spPr>
            <a:xfrm>
              <a:off x="0" y="0"/>
              <a:ext cx="12202249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7" name="形状3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8" name="形状4"/>
            <p:cNvSpPr txBox="1"/>
            <p:nvPr/>
          </p:nvSpPr>
          <p:spPr>
            <a:xfrm>
              <a:off x="989562" y="180861"/>
              <a:ext cx="2886561" cy="660949"/>
            </a:xfrm>
            <a:custGeom>
              <a:gdLst>
                <a:gd name="connsiteX0" fmla="*/ 110158 w 2886561"/>
                <a:gd name="connsiteY0" fmla="*/ 0 h 660949"/>
                <a:gd name="connsiteX1" fmla="*/ 2776403 w 2886561"/>
                <a:gd name="connsiteY1" fmla="*/ 0 h 660949"/>
                <a:gd name="connsiteX2" fmla="*/ 2837241 w 2886561"/>
                <a:gd name="connsiteY2" fmla="*/ 0 h 660949"/>
                <a:gd name="connsiteX3" fmla="*/ 2886561 w 2886561"/>
                <a:gd name="connsiteY3" fmla="*/ 550791 h 660949"/>
                <a:gd name="connsiteX4" fmla="*/ 2886561 w 2886561"/>
                <a:gd name="connsiteY4" fmla="*/ 611630 h 660949"/>
                <a:gd name="connsiteX5" fmla="*/ 110158 w 2886561"/>
                <a:gd name="connsiteY5" fmla="*/ 660949 h 660949"/>
                <a:gd name="connsiteX6" fmla="*/ 49320 w 2886561"/>
                <a:gd name="connsiteY6" fmla="*/ 660949 h 660949"/>
                <a:gd name="connsiteX7" fmla="*/ 0 w 2886561"/>
                <a:gd name="connsiteY7" fmla="*/ 110158 h 660949"/>
                <a:gd name="connsiteX8" fmla="*/ 0 w 2886561"/>
                <a:gd name="connsiteY8" fmla="*/ 49320 h 6609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6561" h="660949">
                  <a:moveTo>
                    <a:pt x="110158" y="0"/>
                  </a:moveTo>
                  <a:lnTo>
                    <a:pt x="2776403" y="0"/>
                  </a:lnTo>
                  <a:cubicBezTo>
                    <a:pt x="2837241" y="0"/>
                    <a:pt x="2886561" y="49320"/>
                    <a:pt x="2886561" y="110158"/>
                  </a:cubicBezTo>
                  <a:lnTo>
                    <a:pt x="2886561" y="550791"/>
                  </a:lnTo>
                  <a:cubicBezTo>
                    <a:pt x="2886561" y="611630"/>
                    <a:pt x="2837241" y="660949"/>
                    <a:pt x="2776403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F0EA90">
                <a:alpha val="100000"/>
              </a:srgbClr>
            </a:solidFill>
            <a:ln w="47625">
              <a:solidFill>
                <a:srgbClr val="6037E6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200" b="1" i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动能</a:t>
              </a:r>
              <a:endParaRPr lang="zh-CN" altLang="en-US" sz="32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形状5"/>
            <p:cNvSpPr txBox="1"/>
            <p:nvPr/>
          </p:nvSpPr>
          <p:spPr>
            <a:xfrm>
              <a:off x="297314" y="53759"/>
              <a:ext cx="828359" cy="838004"/>
            </a:xfrm>
            <a:custGeom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6037E6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4000" b="1" i="0">
                  <a:solidFill>
                    <a:srgbClr val="FFFFFF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二</a:t>
              </a:r>
              <a:endParaRPr lang="zh-CN" altLang="en-US" sz="4000" b="1" i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10" name="文本1" title=""/>
          <p:cNvSpPr txBox="1"/>
          <p:nvPr/>
        </p:nvSpPr>
        <p:spPr>
          <a:xfrm>
            <a:off x="632003" y="5016332"/>
            <a:ext cx="10131428" cy="1363311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600"/>
              </a:lnSpc>
            </a:pP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 小球从</a:t>
            </a:r>
            <a:r>
              <a:rPr lang="zh-CN" altLang="en-US" sz="3065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相同高度滚下时到达水平面的</a:t>
            </a:r>
            <a:r>
              <a:rPr lang="zh-CN" altLang="en-US" sz="3065" b="1" i="0" u="sng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         </a:t>
            </a:r>
            <a:r>
              <a:rPr lang="zh-CN" altLang="en-US" sz="3065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 相同，由实验可知，小球速度相同时，</a:t>
            </a:r>
            <a:r>
              <a:rPr lang="zh-CN" altLang="en-US" sz="3065" b="1" i="0" u="sng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         </a:t>
            </a:r>
            <a:r>
              <a:rPr lang="zh-CN" altLang="en-US" sz="3065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越大，动能越_______。</a:t>
            </a:r>
            <a:endParaRPr lang="zh-CN" altLang="en-US" sz="3065" b="1" i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2" title=""/>
          <p:cNvSpPr txBox="1"/>
          <p:nvPr/>
        </p:nvSpPr>
        <p:spPr>
          <a:xfrm>
            <a:off x="8773030" y="5689816"/>
            <a:ext cx="898522" cy="87630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2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大</a:t>
            </a:r>
            <a:endParaRPr lang="zh-CN" altLang="en-US" sz="2800" b="1" i="0">
              <a:solidFill>
                <a:srgbClr val="FF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3" title=""/>
          <p:cNvSpPr txBox="1"/>
          <p:nvPr/>
        </p:nvSpPr>
        <p:spPr>
          <a:xfrm>
            <a:off x="7090267" y="5016236"/>
            <a:ext cx="1524000" cy="86677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2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速度</a:t>
            </a:r>
            <a:endParaRPr lang="zh-CN" altLang="en-US" sz="2800" b="1" i="0">
              <a:solidFill>
                <a:srgbClr val="FF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4" title=""/>
          <p:cNvSpPr txBox="1"/>
          <p:nvPr/>
        </p:nvSpPr>
        <p:spPr>
          <a:xfrm>
            <a:off x="203111" y="787546"/>
            <a:ext cx="6178553" cy="725908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200"/>
              </a:lnSpc>
            </a:pP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实验二：动能与质量的关系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5" title=""/>
          <p:cNvSpPr txBox="1"/>
          <p:nvPr/>
        </p:nvSpPr>
        <p:spPr>
          <a:xfrm>
            <a:off x="4987042" y="5602491"/>
            <a:ext cx="969455" cy="77690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600"/>
              </a:lnSpc>
            </a:pPr>
            <a:r>
              <a:rPr lang="zh-CN" altLang="en-US" sz="3065" b="1" i="0">
                <a:solidFill>
                  <a:srgbClr val="FF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质量</a:t>
            </a:r>
            <a:endParaRPr lang="zh-CN" altLang="en-US" sz="3065" b="1" i="0">
              <a:solidFill>
                <a:srgbClr val="FF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2" grpId="0" animBg="1"/>
      <p:bldP spid="14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1" title=""/>
          <p:cNvPicPr>
            <a:picLocks noChangeAspect="1"/>
          </p:cNvPicPr>
          <p:nvPr/>
        </p:nvPicPr>
        <p:blipFill>
          <a:blip r:embed="rId2"/>
          <a:srcRect b="47471"/>
          <a:stretch>
            <a:fillRect/>
          </a:stretch>
        </p:blipFill>
        <p:spPr>
          <a:xfrm>
            <a:off x="5564648" y="1680096"/>
            <a:ext cx="6435757" cy="2471271"/>
          </a:xfrm>
          <a:prstGeom prst="rect">
            <a:avLst/>
          </a:prstGeom>
        </p:spPr>
      </p:pic>
      <p:sp>
        <p:nvSpPr>
          <p:cNvPr id="3" name="形状1" title=""/>
          <p:cNvSpPr txBox="1"/>
          <p:nvPr/>
        </p:nvSpPr>
        <p:spPr>
          <a:xfrm>
            <a:off x="18412" y="6379845"/>
            <a:ext cx="12172950" cy="478155"/>
          </a:xfrm>
          <a:prstGeom prst="rect">
            <a:avLst/>
          </a:prstGeom>
          <a:solidFill>
            <a:srgbClr val="F6F9FD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4" name="组合1" title=""/>
          <p:cNvGrpSpPr/>
          <p:nvPr/>
        </p:nvGrpSpPr>
        <p:grpSpPr>
          <a:xfrm>
            <a:off x="-4666" y="-438"/>
            <a:ext cx="12202249" cy="957891"/>
            <a:chExt cx="12202249" cy="957891"/>
          </a:xfrm>
        </p:grpSpPr>
        <p:sp>
          <p:nvSpPr>
            <p:cNvPr id="5" name="形状2"/>
            <p:cNvSpPr txBox="1"/>
            <p:nvPr/>
          </p:nvSpPr>
          <p:spPr>
            <a:xfrm>
              <a:off x="0" y="0"/>
              <a:ext cx="12202249" cy="866261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3"/>
            <p:cNvSpPr txBox="1"/>
            <p:nvPr/>
          </p:nvSpPr>
          <p:spPr>
            <a:xfrm rot="10800000">
              <a:off x="6458" y="862641"/>
              <a:ext cx="7089505" cy="95250"/>
            </a:xfrm>
            <a:prstGeom prst="rect">
              <a:avLst/>
            </a:prstGeom>
            <a:solidFill>
              <a:srgbClr val="F6F9FD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7" name="形状4"/>
            <p:cNvSpPr txBox="1"/>
            <p:nvPr/>
          </p:nvSpPr>
          <p:spPr>
            <a:xfrm>
              <a:off x="989562" y="180861"/>
              <a:ext cx="2886561" cy="660949"/>
            </a:xfrm>
            <a:custGeom>
              <a:gdLst>
                <a:gd name="connsiteX0" fmla="*/ 110158 w 2886561"/>
                <a:gd name="connsiteY0" fmla="*/ 0 h 660949"/>
                <a:gd name="connsiteX1" fmla="*/ 2776403 w 2886561"/>
                <a:gd name="connsiteY1" fmla="*/ 0 h 660949"/>
                <a:gd name="connsiteX2" fmla="*/ 2837241 w 2886561"/>
                <a:gd name="connsiteY2" fmla="*/ 0 h 660949"/>
                <a:gd name="connsiteX3" fmla="*/ 2886561 w 2886561"/>
                <a:gd name="connsiteY3" fmla="*/ 550791 h 660949"/>
                <a:gd name="connsiteX4" fmla="*/ 2886561 w 2886561"/>
                <a:gd name="connsiteY4" fmla="*/ 611630 h 660949"/>
                <a:gd name="connsiteX5" fmla="*/ 110158 w 2886561"/>
                <a:gd name="connsiteY5" fmla="*/ 660949 h 660949"/>
                <a:gd name="connsiteX6" fmla="*/ 49320 w 2886561"/>
                <a:gd name="connsiteY6" fmla="*/ 660949 h 660949"/>
                <a:gd name="connsiteX7" fmla="*/ 0 w 2886561"/>
                <a:gd name="connsiteY7" fmla="*/ 110158 h 660949"/>
                <a:gd name="connsiteX8" fmla="*/ 0 w 2886561"/>
                <a:gd name="connsiteY8" fmla="*/ 49320 h 66094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6561" h="660949">
                  <a:moveTo>
                    <a:pt x="110158" y="0"/>
                  </a:moveTo>
                  <a:lnTo>
                    <a:pt x="2776403" y="0"/>
                  </a:lnTo>
                  <a:cubicBezTo>
                    <a:pt x="2837241" y="0"/>
                    <a:pt x="2886561" y="49320"/>
                    <a:pt x="2886561" y="110158"/>
                  </a:cubicBezTo>
                  <a:lnTo>
                    <a:pt x="2886561" y="550791"/>
                  </a:lnTo>
                  <a:cubicBezTo>
                    <a:pt x="2886561" y="611630"/>
                    <a:pt x="2837241" y="660949"/>
                    <a:pt x="2776403" y="660949"/>
                  </a:cubicBezTo>
                  <a:lnTo>
                    <a:pt x="110158" y="660949"/>
                  </a:lnTo>
                  <a:cubicBezTo>
                    <a:pt x="49320" y="660949"/>
                    <a:pt x="0" y="611630"/>
                    <a:pt x="0" y="550791"/>
                  </a:cubicBezTo>
                  <a:lnTo>
                    <a:pt x="0" y="110158"/>
                  </a:lnTo>
                  <a:cubicBezTo>
                    <a:pt x="0" y="49320"/>
                    <a:pt x="49320" y="0"/>
                    <a:pt x="110158" y="0"/>
                  </a:cubicBezTo>
                  <a:close/>
                </a:path>
              </a:pathLst>
            </a:custGeom>
            <a:solidFill>
              <a:srgbClr val="F0EA90">
                <a:alpha val="100000"/>
              </a:srgbClr>
            </a:solidFill>
            <a:ln w="47625">
              <a:solidFill>
                <a:srgbClr val="6037E6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200" b="1" i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动能</a:t>
              </a:r>
              <a:endParaRPr lang="zh-CN" altLang="en-US" sz="32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" name="形状5"/>
            <p:cNvSpPr txBox="1"/>
            <p:nvPr/>
          </p:nvSpPr>
          <p:spPr>
            <a:xfrm>
              <a:off x="297314" y="53759"/>
              <a:ext cx="828359" cy="838004"/>
            </a:xfrm>
            <a:custGeom>
              <a:gdLst>
                <a:gd name="connsiteX0" fmla="*/ 414180 w 828359"/>
                <a:gd name="connsiteY0" fmla="*/ 0 h 838004"/>
                <a:gd name="connsiteX1" fmla="*/ 642925 w 828359"/>
                <a:gd name="connsiteY1" fmla="*/ 0 h 838004"/>
                <a:gd name="connsiteX2" fmla="*/ 828359 w 828359"/>
                <a:gd name="connsiteY2" fmla="*/ 650411 h 838004"/>
                <a:gd name="connsiteX3" fmla="*/ 185435 w 828359"/>
                <a:gd name="connsiteY3" fmla="*/ 838004 h 838004"/>
                <a:gd name="connsiteX4" fmla="*/ 0 w 828359"/>
                <a:gd name="connsiteY4" fmla="*/ 187594 h 8380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359" h="838004">
                  <a:moveTo>
                    <a:pt x="414180" y="0"/>
                  </a:moveTo>
                  <a:cubicBezTo>
                    <a:pt x="642925" y="0"/>
                    <a:pt x="828359" y="187594"/>
                    <a:pt x="828359" y="419002"/>
                  </a:cubicBezTo>
                  <a:cubicBezTo>
                    <a:pt x="828359" y="650411"/>
                    <a:pt x="642925" y="838004"/>
                    <a:pt x="414180" y="838004"/>
                  </a:cubicBezTo>
                  <a:cubicBezTo>
                    <a:pt x="185435" y="838004"/>
                    <a:pt x="0" y="650411"/>
                    <a:pt x="0" y="419002"/>
                  </a:cubicBezTo>
                  <a:cubicBezTo>
                    <a:pt x="0" y="187594"/>
                    <a:pt x="185435" y="0"/>
                    <a:pt x="414180" y="0"/>
                  </a:cubicBezTo>
                  <a:close/>
                </a:path>
              </a:pathLst>
            </a:custGeom>
            <a:solidFill>
              <a:srgbClr val="F36161">
                <a:alpha val="100000"/>
              </a:srgbClr>
            </a:solidFill>
            <a:ln w="28575">
              <a:solidFill>
                <a:srgbClr val="6037E6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4000" b="1" i="0">
                  <a:solidFill>
                    <a:srgbClr val="FFFFFF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二</a:t>
              </a:r>
              <a:endParaRPr lang="zh-CN" altLang="en-US" sz="4000" b="1" i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9" name="文本1" title=""/>
          <p:cNvSpPr txBox="1"/>
          <p:nvPr/>
        </p:nvSpPr>
        <p:spPr>
          <a:xfrm>
            <a:off x="1312240" y="2957979"/>
            <a:ext cx="4427858" cy="619068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00206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①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假设水平面绝对光滑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2" title=""/>
          <p:cNvSpPr txBox="1"/>
          <p:nvPr/>
        </p:nvSpPr>
        <p:spPr>
          <a:xfrm>
            <a:off x="1312278" y="3768376"/>
            <a:ext cx="9164317" cy="588452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100"/>
              </a:lnSpc>
            </a:pPr>
            <a:r>
              <a:rPr lang="zh-CN" altLang="en-US" sz="2600" b="0" i="0">
                <a:solidFill>
                  <a:srgbClr val="3B00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钢球撞击木块后木块将做匀速直线运动，无法比较动能大小。</a:t>
            </a:r>
            <a:endParaRPr lang="zh-CN" altLang="en-US" sz="2600" b="0" i="0">
              <a:solidFill>
                <a:srgbClr val="3B00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3" title=""/>
          <p:cNvSpPr txBox="1"/>
          <p:nvPr/>
        </p:nvSpPr>
        <p:spPr>
          <a:xfrm>
            <a:off x="1312688" y="5227149"/>
            <a:ext cx="8546468" cy="588452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100"/>
              </a:lnSpc>
            </a:pPr>
            <a:r>
              <a:rPr lang="zh-CN" altLang="en-US" sz="2600" b="0" i="0">
                <a:solidFill>
                  <a:srgbClr val="3B00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换质量更大的木块；换质量更小的钢球；换更长的木板。</a:t>
            </a:r>
            <a:endParaRPr lang="zh-CN" altLang="en-US" sz="2600" b="0" i="0">
              <a:solidFill>
                <a:srgbClr val="3B00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4" title=""/>
          <p:cNvSpPr txBox="1"/>
          <p:nvPr/>
        </p:nvSpPr>
        <p:spPr>
          <a:xfrm>
            <a:off x="1155459" y="4499191"/>
            <a:ext cx="6286500" cy="65087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00206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②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若木块被撞后滑出木板如何解决？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5" title=""/>
          <p:cNvSpPr txBox="1"/>
          <p:nvPr/>
        </p:nvSpPr>
        <p:spPr>
          <a:xfrm>
            <a:off x="820845" y="2219725"/>
            <a:ext cx="2603497" cy="619068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交流与合作：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6" title=""/>
          <p:cNvSpPr txBox="1"/>
          <p:nvPr/>
        </p:nvSpPr>
        <p:spPr>
          <a:xfrm>
            <a:off x="712470" y="1150715"/>
            <a:ext cx="5670823" cy="696959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400"/>
              </a:lnSpc>
            </a:pPr>
            <a:r>
              <a:rPr lang="zh-CN" altLang="en-US" sz="2900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2.</a:t>
            </a:r>
            <a:r>
              <a:rPr lang="zh-CN" altLang="en-US" sz="2900" b="1" i="0">
                <a:solidFill>
                  <a:srgbClr val="FF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动能大小与质量和速度有关</a:t>
            </a:r>
            <a:endParaRPr lang="zh-CN" altLang="en-US" sz="2900" b="1" i="0">
              <a:solidFill>
                <a:srgbClr val="FF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  <p:bldP spid="9" grpId="0" animBg="1"/>
      <p:bldP spid="10" grpId="0" animBg="1"/>
      <p:bldP spid="12" grpId="0" animBg="1"/>
      <p:bldP spid="11" grpId="0" animBg="1"/>
    </p:bldLst>
  </p:timing>
</p:sld>
</file>

<file path=ppt/tags/tag1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heme/theme1.xml><?xml version="1.0" encoding="utf-8"?>
<a:theme xmlns:r="http://schemas.openxmlformats.org/officeDocument/2006/relationships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aragraphs>160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等线 Light</vt:lpstr>
      <vt:lpstr>等线</vt:lpstr>
      <vt:lpstr>微软雅黑</vt:lpstr>
      <vt:lpstr>楷体</vt:lpstr>
      <vt:lpstr>黑体</vt:lpstr>
      <vt:lpstr>Times New Roman</vt:lpstr>
      <vt:lpstr>宋体</vt:lpstr>
      <vt:lpstr>新宋体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2025-04-15T19:01:12Z</cp:lastPrinted>
  <dcterms:created xsi:type="dcterms:W3CDTF">2025-04-15T19:01:12Z</dcterms:created>
  <dcterms:modified xsi:type="dcterms:W3CDTF">2025-04-15T11:01:12Z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