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1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6.png" /><Relationship Id="rId3" Type="http://schemas.openxmlformats.org/officeDocument/2006/relationships/image" Target="../media/image2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gif" /><Relationship Id="rId3" Type="http://schemas.openxmlformats.org/officeDocument/2006/relationships/image" Target="../media/image5.gi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Relationship Id="rId6" Type="http://schemas.openxmlformats.org/officeDocument/2006/relationships/image" Target="../media/image1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Relationship Id="rId4" Type="http://schemas.openxmlformats.org/officeDocument/2006/relationships/image" Target="../media/image1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22.png" /><Relationship Id="rId6" Type="http://schemas.openxmlformats.org/officeDocument/2006/relationships/image" Target="../media/image2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2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-83429" y="-15415"/>
            <a:ext cx="12275969" cy="6881222"/>
            <a:chExt cx="12275969" cy="6881222"/>
          </a:xfrm>
        </p:grpSpPr>
        <p:sp>
          <p:nvSpPr>
            <p:cNvPr id="3" name="形状1"/>
            <p:cNvSpPr txBox="1"/>
            <p:nvPr/>
          </p:nvSpPr>
          <p:spPr>
            <a:xfrm>
              <a:off x="103019" y="15682"/>
              <a:ext cx="12172950" cy="287083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文本1"/>
            <p:cNvSpPr txBox="1"/>
            <p:nvPr/>
          </p:nvSpPr>
          <p:spPr>
            <a:xfrm>
              <a:off x="4833239" y="376298"/>
              <a:ext cx="5788028" cy="7505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4000"/>
                </a:lnSpc>
              </a:pPr>
              <a:r>
                <a:rPr lang="zh-CN" altLang="en-US" sz="3399" b="0" i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第十一章——功和机械能</a:t>
              </a:r>
            </a:p>
          </p:txBody>
        </p:sp>
        <p:sp>
          <p:nvSpPr>
            <p:cNvPr id="5" name="形状2"/>
            <p:cNvSpPr txBox="1"/>
            <p:nvPr/>
          </p:nvSpPr>
          <p:spPr>
            <a:xfrm>
              <a:off x="5429456" y="2154949"/>
              <a:ext cx="4619625" cy="1905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000000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文本2"/>
            <p:cNvSpPr txBox="1"/>
            <p:nvPr/>
          </p:nvSpPr>
          <p:spPr>
            <a:xfrm>
              <a:off x="4158888" y="1060422"/>
              <a:ext cx="7292975" cy="98640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6200"/>
                </a:lnSpc>
              </a:pPr>
              <a:r>
                <a:rPr lang="zh-CN" altLang="en-US" sz="5199" b="1" i="0">
                  <a:solidFill>
                    <a:srgbClr val="3B00FF">
                      <a:alpha val="100000"/>
                    </a:srgbClr>
                  </a:solidFill>
                  <a:latin typeface="微软雅黑"/>
                  <a:ea typeface="微软雅黑"/>
                </a:rPr>
                <a:t>第2节  功率</a:t>
              </a:r>
            </a:p>
          </p:txBody>
        </p:sp>
        <p:sp>
          <p:nvSpPr>
            <p:cNvPr id="7" name="文本3"/>
            <p:cNvSpPr txBox="1"/>
            <p:nvPr/>
          </p:nvSpPr>
          <p:spPr>
            <a:xfrm>
              <a:off x="5220706" y="2220148"/>
              <a:ext cx="5401313" cy="55783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0" i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八年级物理下册 •人教版（2024新版）</a:t>
              </a:r>
            </a:p>
          </p:txBody>
        </p:sp>
        <p:pic>
          <p:nvPicPr>
            <p:cNvPr id="8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1932"/>
            <a:stretch>
              <a:fillRect/>
            </a:stretch>
          </p:blipFill>
          <p:spPr>
            <a:xfrm>
              <a:off x="0" y="0"/>
              <a:ext cx="4606881" cy="6881222"/>
            </a:xfrm>
            <a:prstGeom prst="rect">
              <a:avLst/>
            </a:prstGeom>
          </p:spPr>
        </p:pic>
      </p:grpSp>
      <p:pic>
        <p:nvPicPr>
          <p:cNvPr id="9" name="图片1" title="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971"/>
          <a:stretch>
            <a:fillRect/>
          </a:stretch>
        </p:blipFill>
        <p:spPr>
          <a:xfrm>
            <a:off x="4888506" y="3387681"/>
            <a:ext cx="5511746" cy="2851080"/>
          </a:xfrm>
          <a:prstGeom prst="rect">
            <a:avLst/>
          </a:prstGeom>
          <a:ln w="9525">
            <a:solidFill>
              <a:srgbClr val="FFFFFF">
                <a:alpha val="0"/>
              </a:srgbClr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908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3999" b="1" i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课堂习题</a:t>
              </a:r>
            </a:p>
          </p:txBody>
        </p:sp>
        <p:pic>
          <p:nvPicPr>
            <p:cNvPr id="5" name="图片1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1" title=""/>
          <p:cNvSpPr txBox="1"/>
          <p:nvPr/>
        </p:nvSpPr>
        <p:spPr>
          <a:xfrm>
            <a:off x="1134161" y="1186586"/>
            <a:ext cx="5958205" cy="83566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1.</a:t>
            </a: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机器的功率越大，做的功越多</a:t>
            </a:r>
          </a:p>
        </p:txBody>
      </p:sp>
      <p:sp>
        <p:nvSpPr>
          <p:cNvPr id="8" name="文本2" title=""/>
          <p:cNvSpPr txBox="1"/>
          <p:nvPr/>
        </p:nvSpPr>
        <p:spPr>
          <a:xfrm>
            <a:off x="1134161" y="1744751"/>
            <a:ext cx="5958205" cy="83566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2.</a:t>
            </a: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物体做功时间越短，功率越大</a:t>
            </a:r>
          </a:p>
        </p:txBody>
      </p:sp>
      <p:sp>
        <p:nvSpPr>
          <p:cNvPr id="9" name="文本3" title=""/>
          <p:cNvSpPr txBox="1"/>
          <p:nvPr/>
        </p:nvSpPr>
        <p:spPr>
          <a:xfrm>
            <a:off x="1134161" y="2302916"/>
            <a:ext cx="5958205" cy="83566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3.</a:t>
            </a: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机器的功率越小，做功越慢</a:t>
            </a:r>
          </a:p>
        </p:txBody>
      </p:sp>
      <p:sp>
        <p:nvSpPr>
          <p:cNvPr id="10" name="文本4" title=""/>
          <p:cNvSpPr txBox="1"/>
          <p:nvPr/>
        </p:nvSpPr>
        <p:spPr>
          <a:xfrm>
            <a:off x="1134161" y="2861081"/>
            <a:ext cx="5958205" cy="83566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4.</a:t>
            </a: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做相同的功，时间越短，功率越大</a:t>
            </a:r>
          </a:p>
        </p:txBody>
      </p:sp>
      <p:sp>
        <p:nvSpPr>
          <p:cNvPr id="11" name="文本5" title=""/>
          <p:cNvSpPr txBox="1"/>
          <p:nvPr/>
        </p:nvSpPr>
        <p:spPr>
          <a:xfrm>
            <a:off x="1134161" y="3419246"/>
            <a:ext cx="5958205" cy="83566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5.</a:t>
            </a: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抽水机的功率越大，抽的水越多</a:t>
            </a:r>
          </a:p>
        </p:txBody>
      </p:sp>
      <p:sp>
        <p:nvSpPr>
          <p:cNvPr id="12" name="文本6" title=""/>
          <p:cNvSpPr txBox="1"/>
          <p:nvPr/>
        </p:nvSpPr>
        <p:spPr>
          <a:xfrm>
            <a:off x="1134161" y="4155215"/>
            <a:ext cx="8883653" cy="104704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6.</a:t>
            </a: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甲、乙二人同时从山底登同一座山，甲先到达山顶，则甲的功率一定大</a:t>
            </a:r>
          </a:p>
        </p:txBody>
      </p:sp>
      <p:sp>
        <p:nvSpPr>
          <p:cNvPr id="13" name="文本7" title=""/>
          <p:cNvSpPr txBox="1"/>
          <p:nvPr/>
        </p:nvSpPr>
        <p:spPr>
          <a:xfrm>
            <a:off x="1134161" y="5040401"/>
            <a:ext cx="8360369" cy="105320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7.</a:t>
            </a: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某优秀运动员骑自行车的功率是</a:t>
            </a: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1000W</a:t>
            </a: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，它表示运动员每秒做功</a:t>
            </a: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1000W</a:t>
            </a:r>
            <a:r>
              <a:rPr lang="zh-CN" altLang="en-US" sz="2799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。</a:t>
            </a:r>
          </a:p>
        </p:txBody>
      </p:sp>
      <p:sp>
        <p:nvSpPr>
          <p:cNvPr id="14" name="文本8" title=""/>
          <p:cNvSpPr txBox="1"/>
          <p:nvPr/>
        </p:nvSpPr>
        <p:spPr>
          <a:xfrm>
            <a:off x="6289196" y="2474700"/>
            <a:ext cx="80327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√</a:t>
            </a:r>
          </a:p>
        </p:txBody>
      </p:sp>
      <p:sp>
        <p:nvSpPr>
          <p:cNvPr id="15" name="文本9" title=""/>
          <p:cNvSpPr txBox="1"/>
          <p:nvPr/>
        </p:nvSpPr>
        <p:spPr>
          <a:xfrm>
            <a:off x="7288416" y="2922613"/>
            <a:ext cx="80327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√</a:t>
            </a:r>
          </a:p>
        </p:txBody>
      </p:sp>
      <p:sp>
        <p:nvSpPr>
          <p:cNvPr id="16" name="文本10" title=""/>
          <p:cNvSpPr txBox="1"/>
          <p:nvPr/>
        </p:nvSpPr>
        <p:spPr>
          <a:xfrm>
            <a:off x="6289138" y="1217247"/>
            <a:ext cx="803275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×</a:t>
            </a:r>
          </a:p>
        </p:txBody>
      </p:sp>
      <p:sp>
        <p:nvSpPr>
          <p:cNvPr id="17" name="文本11" title=""/>
          <p:cNvSpPr txBox="1"/>
          <p:nvPr/>
        </p:nvSpPr>
        <p:spPr>
          <a:xfrm>
            <a:off x="6289167" y="1805778"/>
            <a:ext cx="803275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×</a:t>
            </a:r>
          </a:p>
        </p:txBody>
      </p:sp>
      <p:sp>
        <p:nvSpPr>
          <p:cNvPr id="18" name="文本12" title=""/>
          <p:cNvSpPr txBox="1"/>
          <p:nvPr/>
        </p:nvSpPr>
        <p:spPr>
          <a:xfrm>
            <a:off x="7288978" y="3634816"/>
            <a:ext cx="803275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×</a:t>
            </a:r>
          </a:p>
        </p:txBody>
      </p:sp>
      <p:sp>
        <p:nvSpPr>
          <p:cNvPr id="19" name="文本13" title=""/>
          <p:cNvSpPr txBox="1"/>
          <p:nvPr/>
        </p:nvSpPr>
        <p:spPr>
          <a:xfrm>
            <a:off x="4263476" y="4535529"/>
            <a:ext cx="803275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×</a:t>
            </a:r>
          </a:p>
        </p:txBody>
      </p:sp>
      <p:sp>
        <p:nvSpPr>
          <p:cNvPr id="20" name="文本14" title=""/>
          <p:cNvSpPr txBox="1"/>
          <p:nvPr/>
        </p:nvSpPr>
        <p:spPr>
          <a:xfrm>
            <a:off x="5363518" y="5403875"/>
            <a:ext cx="803275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908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3999" b="1" i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课堂习题</a:t>
              </a:r>
            </a:p>
          </p:txBody>
        </p:sp>
        <p:pic>
          <p:nvPicPr>
            <p:cNvPr id="5" name="图片1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1" title=""/>
          <p:cNvSpPr txBox="1"/>
          <p:nvPr/>
        </p:nvSpPr>
        <p:spPr>
          <a:xfrm>
            <a:off x="390992" y="1112787"/>
            <a:ext cx="11430000" cy="236337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1、2016年3月7日，三明沙县机场成功首航，许多市民乘坐新能源公</a:t>
            </a:r>
          </a:p>
          <a:p>
            <a:pPr marL="0" algn="l"/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交车去看几场。若该车在5</a:t>
            </a:r>
            <a:r>
              <a:rPr lang="zh-CN" altLang="en-US" sz="2999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×10</a:t>
            </a:r>
            <a:r>
              <a:rPr lang="zh-CN" altLang="en-US" sz="2999" b="0" i="0" baseline="3000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3</a:t>
            </a:r>
            <a:r>
              <a:rPr lang="zh-CN" altLang="en-US" sz="2999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N牵引力的作用下，沿平直路面匀速</a:t>
            </a:r>
          </a:p>
          <a:p>
            <a:pPr marL="0" algn="l"/>
            <a:r>
              <a:rPr lang="zh-CN" altLang="en-US" sz="2999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行驶，40s内通过了600m。求：</a:t>
            </a:r>
          </a:p>
          <a:p>
            <a:pPr marL="0" algn="l"/>
            <a:r>
              <a:rPr lang="zh-CN" altLang="en-US" sz="2999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（1）牵引力所做的功；</a:t>
            </a:r>
          </a:p>
          <a:p>
            <a:pPr marL="0" algn="l"/>
            <a:r>
              <a:rPr lang="zh-CN" altLang="en-US" sz="2999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（2）牵引力的功率。</a:t>
            </a:r>
          </a:p>
        </p:txBody>
      </p:sp>
      <p:sp>
        <p:nvSpPr>
          <p:cNvPr id="8" name="文本2" title=""/>
          <p:cNvSpPr txBox="1"/>
          <p:nvPr/>
        </p:nvSpPr>
        <p:spPr>
          <a:xfrm>
            <a:off x="469468" y="4015769"/>
            <a:ext cx="11430000" cy="192878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2、</a:t>
            </a:r>
            <a:r>
              <a:rPr lang="zh-CN" altLang="en-US" sz="2999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600N的小胖子做引体向上，在1min内完成了10个，每次上拉，</a:t>
            </a:r>
          </a:p>
          <a:p>
            <a:pPr marL="0" algn="l"/>
            <a:r>
              <a:rPr lang="zh-CN" altLang="en-US" sz="2999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身体重心上升0.3m，求：</a:t>
            </a:r>
          </a:p>
          <a:p>
            <a:pPr marL="0" algn="l"/>
            <a:r>
              <a:rPr lang="zh-CN" altLang="en-US" sz="2999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（1）做一次引体向上他对自己所做的功；</a:t>
            </a:r>
          </a:p>
          <a:p>
            <a:pPr marL="0" algn="l"/>
            <a:r>
              <a:rPr lang="zh-CN" altLang="en-US" sz="2999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（2）1min内他的平均功率是多少？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26700" y="10490200"/>
            <a:ext cx="0" cy="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1" title=""/>
          <p:cNvGrpSpPr/>
          <p:nvPr/>
        </p:nvGrpSpPr>
        <p:grpSpPr>
          <a:xfrm>
            <a:off x="19088" y="-43024"/>
            <a:ext cx="12172950" cy="1156076"/>
            <a:chExt cx="12172950" cy="1156076"/>
          </a:xfrm>
        </p:grpSpPr>
        <p:sp>
          <p:nvSpPr>
            <p:cNvPr id="3" name="形状2"/>
            <p:cNvSpPr txBox="1"/>
            <p:nvPr/>
          </p:nvSpPr>
          <p:spPr>
            <a:xfrm>
              <a:off x="0" y="43462"/>
              <a:ext cx="12172950" cy="934755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1133151" y="250612"/>
              <a:ext cx="2413968" cy="603171"/>
            </a:xfrm>
            <a:custGeom>
              <a:gdLst>
                <a:gd name="connsiteX0" fmla="*/ 100528 w 2413968"/>
                <a:gd name="connsiteY0" fmla="*/ 0 h 603171"/>
                <a:gd name="connsiteX1" fmla="*/ 2313440 w 2413968"/>
                <a:gd name="connsiteY1" fmla="*/ 0 h 603171"/>
                <a:gd name="connsiteX2" fmla="*/ 2340102 w 2413968"/>
                <a:gd name="connsiteY2" fmla="*/ 0 h 603171"/>
                <a:gd name="connsiteX3" fmla="*/ 2403377 w 2413968"/>
                <a:gd name="connsiteY3" fmla="*/ 48297 h 603171"/>
                <a:gd name="connsiteX4" fmla="*/ 2413968 w 2413968"/>
                <a:gd name="connsiteY4" fmla="*/ 502642 h 603171"/>
                <a:gd name="connsiteX5" fmla="*/ 2413968 w 2413968"/>
                <a:gd name="connsiteY5" fmla="*/ 529304 h 603171"/>
                <a:gd name="connsiteX6" fmla="*/ 2365671 w 2413968"/>
                <a:gd name="connsiteY6" fmla="*/ 592579 h 603171"/>
                <a:gd name="connsiteX7" fmla="*/ 100528 w 2413968"/>
                <a:gd name="connsiteY7" fmla="*/ 603171 h 603171"/>
                <a:gd name="connsiteX8" fmla="*/ 73867 w 2413968"/>
                <a:gd name="connsiteY8" fmla="*/ 603171 h 603171"/>
                <a:gd name="connsiteX9" fmla="*/ 10591 w 2413968"/>
                <a:gd name="connsiteY9" fmla="*/ 554874 h 603171"/>
                <a:gd name="connsiteX10" fmla="*/ 0 w 2413968"/>
                <a:gd name="connsiteY10" fmla="*/ 100528 h 603171"/>
                <a:gd name="connsiteX11" fmla="*/ 0 w 2413968"/>
                <a:gd name="connsiteY11" fmla="*/ 45008 h 603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3968" h="603171">
                  <a:moveTo>
                    <a:pt x="100528" y="0"/>
                  </a:moveTo>
                  <a:lnTo>
                    <a:pt x="2313440" y="0"/>
                  </a:lnTo>
                  <a:cubicBezTo>
                    <a:pt x="2340102" y="0"/>
                    <a:pt x="2365671" y="10591"/>
                    <a:pt x="2384524" y="29444"/>
                  </a:cubicBezTo>
                  <a:cubicBezTo>
                    <a:pt x="2403377" y="48297"/>
                    <a:pt x="2413968" y="73867"/>
                    <a:pt x="2413968" y="100528"/>
                  </a:cubicBezTo>
                  <a:lnTo>
                    <a:pt x="2413968" y="502642"/>
                  </a:lnTo>
                  <a:cubicBezTo>
                    <a:pt x="2413968" y="529304"/>
                    <a:pt x="2403377" y="554874"/>
                    <a:pt x="2384524" y="573727"/>
                  </a:cubicBezTo>
                  <a:cubicBezTo>
                    <a:pt x="2365671" y="592579"/>
                    <a:pt x="2340102" y="603171"/>
                    <a:pt x="2313440" y="603171"/>
                  </a:cubicBezTo>
                  <a:lnTo>
                    <a:pt x="100528" y="603171"/>
                  </a:lnTo>
                  <a:cubicBezTo>
                    <a:pt x="73867" y="603171"/>
                    <a:pt x="48297" y="592579"/>
                    <a:pt x="29444" y="573727"/>
                  </a:cubicBezTo>
                  <a:cubicBezTo>
                    <a:pt x="10591" y="554874"/>
                    <a:pt x="0" y="529304"/>
                    <a:pt x="0" y="502642"/>
                  </a:cubicBezTo>
                  <a:lnTo>
                    <a:pt x="0" y="100528"/>
                  </a:lnTo>
                  <a:cubicBezTo>
                    <a:pt x="0" y="45008"/>
                    <a:pt x="45008" y="0"/>
                    <a:pt x="100528" y="0"/>
                  </a:cubicBezTo>
                  <a:close/>
                </a:path>
              </a:pathLst>
            </a:custGeom>
            <a:solidFill>
              <a:srgbClr val="F5AC62">
                <a:alpha val="100000"/>
              </a:srgbClr>
            </a:solidFill>
            <a:ln w="9525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l"/>
              <a:r>
                <a:rPr lang="zh-CN" altLang="en-US" sz="3999" b="1" i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课堂习题</a:t>
              </a:r>
            </a:p>
          </p:txBody>
        </p:sp>
        <p:pic>
          <p:nvPicPr>
            <p:cNvPr id="5" name="图片1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9" y="0"/>
              <a:ext cx="1219200" cy="1156076"/>
            </a:xfrm>
            <a:prstGeom prst="rect">
              <a:avLst/>
            </a:prstGeom>
          </p:spPr>
        </p:pic>
      </p:grpSp>
      <p:sp>
        <p:nvSpPr>
          <p:cNvPr id="6" name="形状1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1" title=""/>
          <p:cNvSpPr txBox="1"/>
          <p:nvPr/>
        </p:nvSpPr>
        <p:spPr>
          <a:xfrm>
            <a:off x="705879" y="1221391"/>
            <a:ext cx="11306175" cy="194913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3、小杰用</a:t>
            </a:r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F=100N</a:t>
            </a:r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的力拉着重</a:t>
            </a:r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80N</a:t>
            </a:r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的玩具车在水平路面上以</a:t>
            </a:r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0.5m/s</a:t>
            </a:r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的速度匀速行驶，求：</a:t>
            </a:r>
          </a:p>
          <a:p>
            <a:pPr marL="0" algn="l">
              <a:buFont typeface="Arial"/>
              <a:buAutoNum type="arabicParenBoth"/>
            </a:pPr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小杰拉力做功的功率；</a:t>
            </a:r>
          </a:p>
          <a:p>
            <a:pPr marL="0" algn="l">
              <a:buFont typeface="Arial"/>
              <a:buAutoNum type="arabicParenBoth"/>
            </a:pPr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10s</a:t>
            </a:r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内拉力</a:t>
            </a:r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F</a:t>
            </a:r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做了多少功？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5296" y="-22860"/>
            <a:ext cx="12172950" cy="981151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 title=""/>
          <p:cNvSpPr txBox="1"/>
          <p:nvPr/>
        </p:nvSpPr>
        <p:spPr>
          <a:xfrm>
            <a:off x="18415" y="6650144"/>
            <a:ext cx="12172950" cy="22098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形状3" title=""/>
          <p:cNvSpPr txBox="1"/>
          <p:nvPr/>
        </p:nvSpPr>
        <p:spPr>
          <a:xfrm>
            <a:off x="481822" y="120148"/>
            <a:ext cx="2360428" cy="743179"/>
          </a:xfrm>
          <a:custGeom>
            <a:gdLst>
              <a:gd name="connsiteX0" fmla="*/ 123863 w 2360428"/>
              <a:gd name="connsiteY0" fmla="*/ 0 h 743179"/>
              <a:gd name="connsiteX1" fmla="*/ 2236565 w 2360428"/>
              <a:gd name="connsiteY1" fmla="*/ 0 h 743179"/>
              <a:gd name="connsiteX2" fmla="*/ 2304973 w 2360428"/>
              <a:gd name="connsiteY2" fmla="*/ 0 h 743179"/>
              <a:gd name="connsiteX3" fmla="*/ 2360428 w 2360428"/>
              <a:gd name="connsiteY3" fmla="*/ 619315 h 743179"/>
              <a:gd name="connsiteX4" fmla="*/ 2360428 w 2360428"/>
              <a:gd name="connsiteY4" fmla="*/ 652166 h 743179"/>
              <a:gd name="connsiteX5" fmla="*/ 2300921 w 2360428"/>
              <a:gd name="connsiteY5" fmla="*/ 730129 h 743179"/>
              <a:gd name="connsiteX6" fmla="*/ 123863 w 2360428"/>
              <a:gd name="connsiteY6" fmla="*/ 743179 h 743179"/>
              <a:gd name="connsiteX7" fmla="*/ 91013 w 2360428"/>
              <a:gd name="connsiteY7" fmla="*/ 743179 h 743179"/>
              <a:gd name="connsiteX8" fmla="*/ 13050 w 2360428"/>
              <a:gd name="connsiteY8" fmla="*/ 683671 h 743179"/>
              <a:gd name="connsiteX9" fmla="*/ 0 w 2360428"/>
              <a:gd name="connsiteY9" fmla="*/ 123863 h 743179"/>
              <a:gd name="connsiteX10" fmla="*/ 0 w 2360428"/>
              <a:gd name="connsiteY10" fmla="*/ 55455 h 74317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0428" h="743179">
                <a:moveTo>
                  <a:pt x="123863" y="0"/>
                </a:moveTo>
                <a:lnTo>
                  <a:pt x="2236565" y="0"/>
                </a:lnTo>
                <a:cubicBezTo>
                  <a:pt x="2304973" y="0"/>
                  <a:pt x="2360428" y="55455"/>
                  <a:pt x="2360428" y="123863"/>
                </a:cubicBezTo>
                <a:lnTo>
                  <a:pt x="2360428" y="619315"/>
                </a:lnTo>
                <a:cubicBezTo>
                  <a:pt x="2360428" y="652166"/>
                  <a:pt x="2347379" y="683671"/>
                  <a:pt x="2324150" y="706900"/>
                </a:cubicBezTo>
                <a:cubicBezTo>
                  <a:pt x="2300921" y="730129"/>
                  <a:pt x="2269416" y="743179"/>
                  <a:pt x="2236565" y="743179"/>
                </a:cubicBezTo>
                <a:lnTo>
                  <a:pt x="123863" y="743179"/>
                </a:lnTo>
                <a:cubicBezTo>
                  <a:pt x="91013" y="743179"/>
                  <a:pt x="59507" y="730129"/>
                  <a:pt x="36279" y="706900"/>
                </a:cubicBezTo>
                <a:cubicBezTo>
                  <a:pt x="13050" y="683671"/>
                  <a:pt x="0" y="652166"/>
                  <a:pt x="0" y="619315"/>
                </a:cubicBezTo>
                <a:lnTo>
                  <a:pt x="0" y="123863"/>
                </a:lnTo>
                <a:cubicBezTo>
                  <a:pt x="0" y="55455"/>
                  <a:pt x="55455" y="0"/>
                  <a:pt x="123863" y="0"/>
                </a:cubicBezTo>
                <a:close/>
              </a:path>
            </a:pathLst>
          </a:custGeom>
          <a:solidFill>
            <a:srgbClr val="F0EA90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3999" b="1" i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学习目标</a:t>
            </a:r>
          </a:p>
        </p:txBody>
      </p:sp>
      <p:sp>
        <p:nvSpPr>
          <p:cNvPr id="5" name="形状4" title=""/>
          <p:cNvSpPr txBox="1"/>
          <p:nvPr/>
        </p:nvSpPr>
        <p:spPr>
          <a:xfrm rot="10800000">
            <a:off x="1114" y="862879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形状5" title=""/>
          <p:cNvSpPr txBox="1"/>
          <p:nvPr/>
        </p:nvSpPr>
        <p:spPr>
          <a:xfrm>
            <a:off x="7063140" y="1767135"/>
            <a:ext cx="954005" cy="954005"/>
          </a:xfrm>
          <a:custGeom>
            <a:gdLst>
              <a:gd name="connsiteX0" fmla="*/ 477002 w 954005"/>
              <a:gd name="connsiteY0" fmla="*/ 0 h 954005"/>
              <a:gd name="connsiteX1" fmla="*/ 740444 w 954005"/>
              <a:gd name="connsiteY1" fmla="*/ 0 h 954005"/>
              <a:gd name="connsiteX2" fmla="*/ 954005 w 954005"/>
              <a:gd name="connsiteY2" fmla="*/ 740444 h 954005"/>
              <a:gd name="connsiteX3" fmla="*/ 213561 w 954005"/>
              <a:gd name="connsiteY3" fmla="*/ 954005 h 954005"/>
              <a:gd name="connsiteX4" fmla="*/ 0 w 954005"/>
              <a:gd name="connsiteY4" fmla="*/ 213561 h 9540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005" h="954005">
                <a:moveTo>
                  <a:pt x="477002" y="0"/>
                </a:moveTo>
                <a:cubicBezTo>
                  <a:pt x="740444" y="0"/>
                  <a:pt x="954005" y="213561"/>
                  <a:pt x="954005" y="477002"/>
                </a:cubicBezTo>
                <a:cubicBezTo>
                  <a:pt x="954005" y="740444"/>
                  <a:pt x="740444" y="954005"/>
                  <a:pt x="477002" y="954005"/>
                </a:cubicBezTo>
                <a:cubicBezTo>
                  <a:pt x="213561" y="954005"/>
                  <a:pt x="0" y="740444"/>
                  <a:pt x="0" y="477002"/>
                </a:cubicBezTo>
                <a:cubicBezTo>
                  <a:pt x="0" y="213561"/>
                  <a:pt x="213561" y="0"/>
                  <a:pt x="477002" y="0"/>
                </a:cubicBezTo>
                <a:close/>
              </a:path>
            </a:pathLst>
          </a:custGeom>
          <a:solidFill>
            <a:srgbClr val="C72727">
              <a:alpha val="100000"/>
            </a:srgbClr>
          </a:solidFill>
          <a:ln w="9525">
            <a:solidFill>
              <a:srgbClr val="1A5CB3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形状6" title=""/>
          <p:cNvSpPr txBox="1"/>
          <p:nvPr/>
        </p:nvSpPr>
        <p:spPr>
          <a:xfrm>
            <a:off x="4202154" y="1734283"/>
            <a:ext cx="954005" cy="954005"/>
          </a:xfrm>
          <a:custGeom>
            <a:gdLst>
              <a:gd name="connsiteX0" fmla="*/ 477002 w 954005"/>
              <a:gd name="connsiteY0" fmla="*/ 0 h 954005"/>
              <a:gd name="connsiteX1" fmla="*/ 740444 w 954005"/>
              <a:gd name="connsiteY1" fmla="*/ 0 h 954005"/>
              <a:gd name="connsiteX2" fmla="*/ 954005 w 954005"/>
              <a:gd name="connsiteY2" fmla="*/ 740444 h 954005"/>
              <a:gd name="connsiteX3" fmla="*/ 213561 w 954005"/>
              <a:gd name="connsiteY3" fmla="*/ 954005 h 954005"/>
              <a:gd name="connsiteX4" fmla="*/ 0 w 954005"/>
              <a:gd name="connsiteY4" fmla="*/ 213561 h 9540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005" h="954005">
                <a:moveTo>
                  <a:pt x="477002" y="0"/>
                </a:moveTo>
                <a:cubicBezTo>
                  <a:pt x="740444" y="0"/>
                  <a:pt x="954005" y="213561"/>
                  <a:pt x="954005" y="477002"/>
                </a:cubicBezTo>
                <a:cubicBezTo>
                  <a:pt x="954005" y="740444"/>
                  <a:pt x="740444" y="954005"/>
                  <a:pt x="477002" y="954005"/>
                </a:cubicBezTo>
                <a:cubicBezTo>
                  <a:pt x="213561" y="954005"/>
                  <a:pt x="0" y="740444"/>
                  <a:pt x="0" y="477002"/>
                </a:cubicBezTo>
                <a:cubicBezTo>
                  <a:pt x="0" y="213561"/>
                  <a:pt x="213561" y="0"/>
                  <a:pt x="477002" y="0"/>
                </a:cubicBezTo>
                <a:close/>
              </a:path>
            </a:pathLst>
          </a:custGeom>
          <a:solidFill>
            <a:srgbClr val="1A5CB3">
              <a:alpha val="100000"/>
            </a:srgbClr>
          </a:solidFill>
          <a:ln w="9525">
            <a:solidFill>
              <a:srgbClr val="1A5CB3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8" name="形状7" title=""/>
          <p:cNvSpPr txBox="1"/>
          <p:nvPr/>
        </p:nvSpPr>
        <p:spPr>
          <a:xfrm>
            <a:off x="1412729" y="1832800"/>
            <a:ext cx="954005" cy="954005"/>
          </a:xfrm>
          <a:custGeom>
            <a:gdLst>
              <a:gd name="connsiteX0" fmla="*/ 477002 w 954005"/>
              <a:gd name="connsiteY0" fmla="*/ 0 h 954005"/>
              <a:gd name="connsiteX1" fmla="*/ 740444 w 954005"/>
              <a:gd name="connsiteY1" fmla="*/ 0 h 954005"/>
              <a:gd name="connsiteX2" fmla="*/ 954005 w 954005"/>
              <a:gd name="connsiteY2" fmla="*/ 740444 h 954005"/>
              <a:gd name="connsiteX3" fmla="*/ 213561 w 954005"/>
              <a:gd name="connsiteY3" fmla="*/ 954005 h 954005"/>
              <a:gd name="connsiteX4" fmla="*/ 0 w 954005"/>
              <a:gd name="connsiteY4" fmla="*/ 213561 h 9540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005" h="954005">
                <a:moveTo>
                  <a:pt x="477002" y="0"/>
                </a:moveTo>
                <a:cubicBezTo>
                  <a:pt x="740444" y="0"/>
                  <a:pt x="954005" y="213561"/>
                  <a:pt x="954005" y="477002"/>
                </a:cubicBezTo>
                <a:cubicBezTo>
                  <a:pt x="954005" y="740444"/>
                  <a:pt x="740444" y="954005"/>
                  <a:pt x="477002" y="954005"/>
                </a:cubicBezTo>
                <a:cubicBezTo>
                  <a:pt x="213561" y="954005"/>
                  <a:pt x="0" y="740444"/>
                  <a:pt x="0" y="477002"/>
                </a:cubicBezTo>
                <a:cubicBezTo>
                  <a:pt x="0" y="213561"/>
                  <a:pt x="213561" y="0"/>
                  <a:pt x="477002" y="0"/>
                </a:cubicBezTo>
                <a:close/>
              </a:path>
            </a:pathLst>
          </a:custGeom>
          <a:solidFill>
            <a:srgbClr val="2A8C51">
              <a:alpha val="100000"/>
            </a:srgbClr>
          </a:solidFill>
          <a:ln w="9525">
            <a:solidFill>
              <a:srgbClr val="1A5CB3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9" name="形状8" title=""/>
          <p:cNvSpPr txBox="1"/>
          <p:nvPr/>
        </p:nvSpPr>
        <p:spPr>
          <a:xfrm rot="10800000">
            <a:off x="565214" y="2104644"/>
            <a:ext cx="2478701" cy="3122953"/>
          </a:xfrm>
          <a:prstGeom prst="flowChartPunchedCard">
            <a:avLst/>
          </a:prstGeom>
          <a:solidFill>
            <a:srgbClr val="2A8C51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文本1" title=""/>
          <p:cNvSpPr txBox="1"/>
          <p:nvPr/>
        </p:nvSpPr>
        <p:spPr>
          <a:xfrm>
            <a:off x="1107072" y="1900438"/>
            <a:ext cx="1329938" cy="859346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4800"/>
              </a:lnSpc>
            </a:pPr>
            <a:r>
              <a:rPr lang="zh-CN" altLang="en-US" sz="4000" b="1" i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01</a:t>
            </a:r>
          </a:p>
        </p:txBody>
      </p:sp>
      <p:sp>
        <p:nvSpPr>
          <p:cNvPr id="11" name="文本2" title=""/>
          <p:cNvSpPr txBox="1"/>
          <p:nvPr/>
        </p:nvSpPr>
        <p:spPr>
          <a:xfrm>
            <a:off x="601437" y="2613755"/>
            <a:ext cx="2442181" cy="239353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400"/>
              </a:lnSpc>
            </a:pPr>
            <a:r>
              <a:rPr lang="zh-CN" altLang="en-US" sz="2399" b="1" i="0">
                <a:solidFill>
                  <a:srgbClr val="FFFFFF">
                    <a:alpha val="100000"/>
                  </a:srgbClr>
                </a:solidFill>
                <a:latin typeface="新宋体"/>
                <a:ea typeface="新宋体"/>
              </a:rPr>
              <a:t>知道功率的定义及物理意义；掌握功率的定义式、推导式及单位</a:t>
            </a:r>
          </a:p>
        </p:txBody>
      </p:sp>
      <p:sp>
        <p:nvSpPr>
          <p:cNvPr id="12" name="形状9" title=""/>
          <p:cNvSpPr txBox="1"/>
          <p:nvPr/>
        </p:nvSpPr>
        <p:spPr>
          <a:xfrm rot="10800000">
            <a:off x="3423657" y="2104587"/>
            <a:ext cx="2478703" cy="3122953"/>
          </a:xfrm>
          <a:prstGeom prst="flowChartPunchedCard">
            <a:avLst/>
          </a:prstGeom>
          <a:solidFill>
            <a:srgbClr val="1A5CB3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3" name="文本3" title=""/>
          <p:cNvSpPr txBox="1"/>
          <p:nvPr/>
        </p:nvSpPr>
        <p:spPr>
          <a:xfrm>
            <a:off x="4070490" y="1861004"/>
            <a:ext cx="1139439" cy="802736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4800"/>
              </a:lnSpc>
            </a:pPr>
            <a:r>
              <a:rPr lang="zh-CN" altLang="en-US" sz="4000" b="1" i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02</a:t>
            </a:r>
          </a:p>
        </p:txBody>
      </p:sp>
      <p:sp>
        <p:nvSpPr>
          <p:cNvPr id="14" name="文本4" title=""/>
          <p:cNvSpPr txBox="1"/>
          <p:nvPr/>
        </p:nvSpPr>
        <p:spPr>
          <a:xfrm>
            <a:off x="3458261" y="2451011"/>
            <a:ext cx="2441781" cy="239353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400"/>
              </a:lnSpc>
            </a:pPr>
            <a:r>
              <a:rPr lang="zh-CN" altLang="en-US" sz="2399" b="1" i="0">
                <a:solidFill>
                  <a:srgbClr val="FFFFFF">
                    <a:alpha val="100000"/>
                  </a:srgbClr>
                </a:solidFill>
                <a:latin typeface="新宋体"/>
                <a:ea typeface="新宋体"/>
              </a:rPr>
              <a:t>通过功率的教学，理解类比的物理方法；能结合生活中的实例说明功率的含义</a:t>
            </a:r>
          </a:p>
        </p:txBody>
      </p:sp>
      <p:sp>
        <p:nvSpPr>
          <p:cNvPr id="15" name="形状10" title=""/>
          <p:cNvSpPr txBox="1"/>
          <p:nvPr/>
        </p:nvSpPr>
        <p:spPr>
          <a:xfrm rot="10800000">
            <a:off x="6265231" y="2045466"/>
            <a:ext cx="2478701" cy="3122953"/>
          </a:xfrm>
          <a:prstGeom prst="flowChartPunchedCard">
            <a:avLst/>
          </a:prstGeom>
          <a:solidFill>
            <a:srgbClr val="C72727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6" name="文本5" title=""/>
          <p:cNvSpPr txBox="1"/>
          <p:nvPr/>
        </p:nvSpPr>
        <p:spPr>
          <a:xfrm>
            <a:off x="6767713" y="1841259"/>
            <a:ext cx="1329938" cy="859346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4800"/>
              </a:lnSpc>
            </a:pPr>
            <a:r>
              <a:rPr lang="zh-CN" altLang="en-US" sz="4000" b="1" i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03</a:t>
            </a:r>
          </a:p>
        </p:txBody>
      </p:sp>
      <p:sp>
        <p:nvSpPr>
          <p:cNvPr id="17" name="文本6" title=""/>
          <p:cNvSpPr txBox="1"/>
          <p:nvPr/>
        </p:nvSpPr>
        <p:spPr>
          <a:xfrm>
            <a:off x="6365996" y="2451240"/>
            <a:ext cx="2394790" cy="283414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400"/>
              </a:lnSpc>
            </a:pPr>
            <a:r>
              <a:rPr lang="zh-CN" altLang="en-US" sz="2399" b="1" i="0">
                <a:solidFill>
                  <a:srgbClr val="FFFFFF">
                    <a:alpha val="100000"/>
                  </a:srgbClr>
                </a:solidFill>
                <a:latin typeface="新宋体"/>
                <a:ea typeface="新宋体"/>
              </a:rPr>
              <a:t>能应用功率的定义进行简单计算，并能利用功率的概念设计测量生活中功率的大小</a:t>
            </a:r>
          </a:p>
        </p:txBody>
      </p:sp>
      <p:sp>
        <p:nvSpPr>
          <p:cNvPr id="18" name="形状11" title=""/>
          <p:cNvSpPr txBox="1"/>
          <p:nvPr/>
        </p:nvSpPr>
        <p:spPr>
          <a:xfrm>
            <a:off x="9832172" y="1686535"/>
            <a:ext cx="954005" cy="981389"/>
          </a:xfrm>
          <a:custGeom>
            <a:gdLst>
              <a:gd name="connsiteX0" fmla="*/ 477002 w 954005"/>
              <a:gd name="connsiteY0" fmla="*/ 0 h 981389"/>
              <a:gd name="connsiteX1" fmla="*/ 740444 w 954005"/>
              <a:gd name="connsiteY1" fmla="*/ 0 h 981389"/>
              <a:gd name="connsiteX2" fmla="*/ 954005 w 954005"/>
              <a:gd name="connsiteY2" fmla="*/ 761698 h 981389"/>
              <a:gd name="connsiteX3" fmla="*/ 213561 w 954005"/>
              <a:gd name="connsiteY3" fmla="*/ 981389 h 981389"/>
              <a:gd name="connsiteX4" fmla="*/ 0 w 954005"/>
              <a:gd name="connsiteY4" fmla="*/ 219691 h 9813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005" h="981389">
                <a:moveTo>
                  <a:pt x="477002" y="0"/>
                </a:moveTo>
                <a:cubicBezTo>
                  <a:pt x="740444" y="0"/>
                  <a:pt x="954005" y="219691"/>
                  <a:pt x="954005" y="490695"/>
                </a:cubicBezTo>
                <a:cubicBezTo>
                  <a:pt x="954005" y="761698"/>
                  <a:pt x="740444" y="981389"/>
                  <a:pt x="477002" y="981389"/>
                </a:cubicBezTo>
                <a:cubicBezTo>
                  <a:pt x="213561" y="981389"/>
                  <a:pt x="0" y="761698"/>
                  <a:pt x="0" y="490695"/>
                </a:cubicBezTo>
                <a:cubicBezTo>
                  <a:pt x="0" y="219691"/>
                  <a:pt x="213561" y="0"/>
                  <a:pt x="477002" y="0"/>
                </a:cubicBezTo>
                <a:close/>
              </a:path>
            </a:pathLst>
          </a:custGeom>
          <a:solidFill>
            <a:srgbClr val="471ECC">
              <a:alpha val="100000"/>
            </a:srgbClr>
          </a:solidFill>
          <a:ln w="9525">
            <a:solidFill>
              <a:srgbClr val="1A5CB3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9" name="形状12" title=""/>
          <p:cNvSpPr txBox="1"/>
          <p:nvPr/>
        </p:nvSpPr>
        <p:spPr>
          <a:xfrm rot="10800000">
            <a:off x="9112996" y="2012385"/>
            <a:ext cx="2478701" cy="3122953"/>
          </a:xfrm>
          <a:prstGeom prst="flowChartPunchedCard">
            <a:avLst/>
          </a:prstGeom>
          <a:solidFill>
            <a:srgbClr val="471ECC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0" name="文本7" title=""/>
          <p:cNvSpPr txBox="1"/>
          <p:nvPr/>
        </p:nvSpPr>
        <p:spPr>
          <a:xfrm>
            <a:off x="9562986" y="1729435"/>
            <a:ext cx="1329938" cy="859346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4800"/>
              </a:lnSpc>
            </a:pPr>
            <a:r>
              <a:rPr lang="zh-CN" altLang="en-US" sz="4000" b="1" i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</a:rPr>
              <a:t>04</a:t>
            </a:r>
          </a:p>
        </p:txBody>
      </p:sp>
      <p:sp>
        <p:nvSpPr>
          <p:cNvPr id="21" name="文本8" title=""/>
          <p:cNvSpPr txBox="1"/>
          <p:nvPr/>
        </p:nvSpPr>
        <p:spPr>
          <a:xfrm>
            <a:off x="9242098" y="2704929"/>
            <a:ext cx="2338388" cy="195292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400"/>
              </a:lnSpc>
            </a:pPr>
            <a:r>
              <a:rPr lang="zh-CN" altLang="en-US" sz="2399" b="1" i="0">
                <a:solidFill>
                  <a:srgbClr val="FFFFFF">
                    <a:alpha val="100000"/>
                  </a:srgbClr>
                </a:solidFill>
                <a:latin typeface="新宋体"/>
                <a:ea typeface="新宋体"/>
              </a:rPr>
              <a:t>培养将科学技术应用于日常生活、社会实践的意识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18415" y="6650144"/>
            <a:ext cx="12172950" cy="22098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 title=""/>
          <p:cNvSpPr txBox="1"/>
          <p:nvPr/>
        </p:nvSpPr>
        <p:spPr>
          <a:xfrm>
            <a:off x="5288" y="-22860"/>
            <a:ext cx="12172950" cy="885901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形状3" title=""/>
          <p:cNvSpPr txBox="1"/>
          <p:nvPr/>
        </p:nvSpPr>
        <p:spPr>
          <a:xfrm>
            <a:off x="499053" y="167383"/>
            <a:ext cx="2347331" cy="695554"/>
          </a:xfrm>
          <a:custGeom>
            <a:gdLst>
              <a:gd name="connsiteX0" fmla="*/ 115926 w 2347331"/>
              <a:gd name="connsiteY0" fmla="*/ 0 h 695554"/>
              <a:gd name="connsiteX1" fmla="*/ 2231406 w 2347331"/>
              <a:gd name="connsiteY1" fmla="*/ 0 h 695554"/>
              <a:gd name="connsiteX2" fmla="*/ 2262151 w 2347331"/>
              <a:gd name="connsiteY2" fmla="*/ 0 h 695554"/>
              <a:gd name="connsiteX3" fmla="*/ 2335118 w 2347331"/>
              <a:gd name="connsiteY3" fmla="*/ 55694 h 695554"/>
              <a:gd name="connsiteX4" fmla="*/ 2347331 w 2347331"/>
              <a:gd name="connsiteY4" fmla="*/ 579628 h 695554"/>
              <a:gd name="connsiteX5" fmla="*/ 2347332 w 2347331"/>
              <a:gd name="connsiteY5" fmla="*/ 610373 h 695554"/>
              <a:gd name="connsiteX6" fmla="*/ 2291637 w 2347331"/>
              <a:gd name="connsiteY6" fmla="*/ 683340 h 695554"/>
              <a:gd name="connsiteX7" fmla="*/ 115926 w 2347331"/>
              <a:gd name="connsiteY7" fmla="*/ 695554 h 695554"/>
              <a:gd name="connsiteX8" fmla="*/ 85180 w 2347331"/>
              <a:gd name="connsiteY8" fmla="*/ 695554 h 695554"/>
              <a:gd name="connsiteX9" fmla="*/ 12214 w 2347331"/>
              <a:gd name="connsiteY9" fmla="*/ 639860 h 695554"/>
              <a:gd name="connsiteX10" fmla="*/ 0 w 2347331"/>
              <a:gd name="connsiteY10" fmla="*/ 115926 h 695554"/>
              <a:gd name="connsiteX11" fmla="*/ 0 w 2347331"/>
              <a:gd name="connsiteY11" fmla="*/ 51902 h 6955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7331" h="695554">
                <a:moveTo>
                  <a:pt x="115926" y="0"/>
                </a:moveTo>
                <a:lnTo>
                  <a:pt x="2231406" y="0"/>
                </a:lnTo>
                <a:cubicBezTo>
                  <a:pt x="2262151" y="0"/>
                  <a:pt x="2291637" y="12214"/>
                  <a:pt x="2313378" y="33954"/>
                </a:cubicBezTo>
                <a:cubicBezTo>
                  <a:pt x="2335118" y="55694"/>
                  <a:pt x="2347332" y="85180"/>
                  <a:pt x="2347331" y="115926"/>
                </a:cubicBezTo>
                <a:lnTo>
                  <a:pt x="2347331" y="579628"/>
                </a:lnTo>
                <a:cubicBezTo>
                  <a:pt x="2347332" y="610373"/>
                  <a:pt x="2335118" y="639859"/>
                  <a:pt x="2313378" y="661600"/>
                </a:cubicBezTo>
                <a:cubicBezTo>
                  <a:pt x="2291637" y="683340"/>
                  <a:pt x="2262151" y="695554"/>
                  <a:pt x="2231406" y="695554"/>
                </a:cubicBezTo>
                <a:lnTo>
                  <a:pt x="115926" y="695554"/>
                </a:lnTo>
                <a:cubicBezTo>
                  <a:pt x="85180" y="695554"/>
                  <a:pt x="55694" y="683340"/>
                  <a:pt x="33954" y="661600"/>
                </a:cubicBezTo>
                <a:cubicBezTo>
                  <a:pt x="12214" y="639860"/>
                  <a:pt x="0" y="610373"/>
                  <a:pt x="0" y="579628"/>
                </a:cubicBezTo>
                <a:lnTo>
                  <a:pt x="0" y="115926"/>
                </a:lnTo>
                <a:cubicBezTo>
                  <a:pt x="0" y="51902"/>
                  <a:pt x="51902" y="0"/>
                  <a:pt x="115926" y="0"/>
                </a:cubicBezTo>
                <a:close/>
              </a:path>
            </a:pathLst>
          </a:custGeom>
          <a:solidFill>
            <a:srgbClr val="F0EA90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3999" b="1" i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新课引入</a:t>
            </a:r>
          </a:p>
        </p:txBody>
      </p:sp>
      <p:sp>
        <p:nvSpPr>
          <p:cNvPr id="5" name="形状4" title=""/>
          <p:cNvSpPr txBox="1"/>
          <p:nvPr/>
        </p:nvSpPr>
        <p:spPr>
          <a:xfrm rot="10800000">
            <a:off x="1116" y="862879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6" name="组合1" title=""/>
          <p:cNvGrpSpPr/>
          <p:nvPr/>
        </p:nvGrpSpPr>
        <p:grpSpPr>
          <a:xfrm>
            <a:off x="4749908" y="2654370"/>
            <a:ext cx="5372090" cy="2994527"/>
            <a:chExt cx="5372090" cy="2994527"/>
          </a:xfrm>
        </p:grpSpPr>
        <p:pic>
          <p:nvPicPr>
            <p:cNvPr id="7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50" y="37626"/>
              <a:ext cx="5361040" cy="2897190"/>
            </a:xfrm>
            <a:prstGeom prst="rect">
              <a:avLst/>
            </a:prstGeom>
          </p:spPr>
        </p:pic>
        <p:sp>
          <p:nvSpPr>
            <p:cNvPr id="8" name="形状5"/>
            <p:cNvSpPr txBox="1"/>
            <p:nvPr/>
          </p:nvSpPr>
          <p:spPr>
            <a:xfrm>
              <a:off x="0" y="0"/>
              <a:ext cx="669811" cy="2994527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9" name="文本1" title=""/>
          <p:cNvSpPr txBox="1"/>
          <p:nvPr/>
        </p:nvSpPr>
        <p:spPr>
          <a:xfrm>
            <a:off x="7089905" y="5208461"/>
            <a:ext cx="1799330" cy="46601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0" i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吊车起重机</a:t>
            </a:r>
          </a:p>
        </p:txBody>
      </p:sp>
      <p:pic>
        <p:nvPicPr>
          <p:cNvPr id="10" name="图片1" title="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40" y="2716454"/>
            <a:ext cx="2545061" cy="2870159"/>
          </a:xfrm>
          <a:prstGeom prst="rect">
            <a:avLst/>
          </a:prstGeom>
        </p:spPr>
      </p:pic>
      <p:sp>
        <p:nvSpPr>
          <p:cNvPr id="11" name="文本2" title=""/>
          <p:cNvSpPr txBox="1"/>
          <p:nvPr/>
        </p:nvSpPr>
        <p:spPr>
          <a:xfrm>
            <a:off x="2432961" y="5168779"/>
            <a:ext cx="1537335" cy="5588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100"/>
              </a:lnSpc>
            </a:pPr>
            <a:r>
              <a:rPr lang="zh-CN" altLang="en-US" sz="1800" b="0" i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</a:rPr>
              <a:t>人力背砖块</a:t>
            </a:r>
          </a:p>
        </p:txBody>
      </p:sp>
      <p:sp>
        <p:nvSpPr>
          <p:cNvPr id="12" name="文本3" title=""/>
          <p:cNvSpPr txBox="1"/>
          <p:nvPr/>
        </p:nvSpPr>
        <p:spPr>
          <a:xfrm>
            <a:off x="905018" y="957863"/>
            <a:ext cx="10648950" cy="149428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要把几百块砖从地面送到房顶，工人搬运可能需要几小时，如果用起重机搬运，几分钟就可以完成。看来做功有快慢之分。你觉得应该怎样表示做功的快慢呢?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5288" y="6392969"/>
            <a:ext cx="12172950" cy="478155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 title=""/>
          <p:cNvGrpSpPr/>
          <p:nvPr/>
        </p:nvGrpSpPr>
        <p:grpSpPr>
          <a:xfrm>
            <a:off x="-4666" y="-438"/>
            <a:ext cx="12192724" cy="957891"/>
            <a:chExt cx="12192724" cy="957891"/>
          </a:xfrm>
        </p:grpSpPr>
        <p:sp>
          <p:nvSpPr>
            <p:cNvPr id="4" name="形状2"/>
            <p:cNvSpPr txBox="1"/>
            <p:nvPr/>
          </p:nvSpPr>
          <p:spPr>
            <a:xfrm>
              <a:off x="0" y="0"/>
              <a:ext cx="12192724" cy="866261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3"/>
            <p:cNvSpPr txBox="1"/>
            <p:nvPr/>
          </p:nvSpPr>
          <p:spPr>
            <a:xfrm rot="10800000">
              <a:off x="6458" y="862641"/>
              <a:ext cx="7089505" cy="95250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4"/>
            <p:cNvSpPr txBox="1"/>
            <p:nvPr/>
          </p:nvSpPr>
          <p:spPr>
            <a:xfrm>
              <a:off x="989562" y="180861"/>
              <a:ext cx="2886561" cy="660949"/>
            </a:xfrm>
            <a:custGeom>
              <a:gdLst>
                <a:gd name="connsiteX0" fmla="*/ 110158 w 2886561"/>
                <a:gd name="connsiteY0" fmla="*/ 0 h 660949"/>
                <a:gd name="connsiteX1" fmla="*/ 2776403 w 2886561"/>
                <a:gd name="connsiteY1" fmla="*/ 0 h 660949"/>
                <a:gd name="connsiteX2" fmla="*/ 2837241 w 2886561"/>
                <a:gd name="connsiteY2" fmla="*/ 0 h 660949"/>
                <a:gd name="connsiteX3" fmla="*/ 2886561 w 2886561"/>
                <a:gd name="connsiteY3" fmla="*/ 550791 h 660949"/>
                <a:gd name="connsiteX4" fmla="*/ 2886561 w 2886561"/>
                <a:gd name="connsiteY4" fmla="*/ 611630 h 660949"/>
                <a:gd name="connsiteX5" fmla="*/ 110158 w 2886561"/>
                <a:gd name="connsiteY5" fmla="*/ 660949 h 660949"/>
                <a:gd name="connsiteX6" fmla="*/ 49320 w 2886561"/>
                <a:gd name="connsiteY6" fmla="*/ 660949 h 660949"/>
                <a:gd name="connsiteX7" fmla="*/ 0 w 2886561"/>
                <a:gd name="connsiteY7" fmla="*/ 110158 h 660949"/>
                <a:gd name="connsiteX8" fmla="*/ 0 w 2886561"/>
                <a:gd name="connsiteY8" fmla="*/ 49320 h 6609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6561" h="660949">
                  <a:moveTo>
                    <a:pt x="110158" y="0"/>
                  </a:moveTo>
                  <a:lnTo>
                    <a:pt x="2776403" y="0"/>
                  </a:lnTo>
                  <a:cubicBezTo>
                    <a:pt x="2837241" y="0"/>
                    <a:pt x="2886561" y="49320"/>
                    <a:pt x="2886561" y="110158"/>
                  </a:cubicBezTo>
                  <a:lnTo>
                    <a:pt x="2886561" y="550791"/>
                  </a:lnTo>
                  <a:cubicBezTo>
                    <a:pt x="2886561" y="611630"/>
                    <a:pt x="2837241" y="660949"/>
                    <a:pt x="2776403" y="660949"/>
                  </a:cubicBezTo>
                  <a:lnTo>
                    <a:pt x="110158" y="660949"/>
                  </a:lnTo>
                  <a:cubicBezTo>
                    <a:pt x="49320" y="660949"/>
                    <a:pt x="0" y="611630"/>
                    <a:pt x="0" y="550791"/>
                  </a:cubicBezTo>
                  <a:lnTo>
                    <a:pt x="0" y="110158"/>
                  </a:lnTo>
                  <a:cubicBezTo>
                    <a:pt x="0" y="49320"/>
                    <a:pt x="49320" y="0"/>
                    <a:pt x="110158" y="0"/>
                  </a:cubicBezTo>
                  <a:close/>
                </a:path>
              </a:pathLst>
            </a:custGeom>
            <a:solidFill>
              <a:srgbClr val="F0EA90">
                <a:alpha val="100000"/>
              </a:srgbClr>
            </a:solidFill>
            <a:ln w="47625">
              <a:solidFill>
                <a:srgbClr val="6037E6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999" b="1" i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功率</a:t>
              </a:r>
            </a:p>
          </p:txBody>
        </p:sp>
        <p:sp>
          <p:nvSpPr>
            <p:cNvPr id="7" name="形状5"/>
            <p:cNvSpPr txBox="1"/>
            <p:nvPr/>
          </p:nvSpPr>
          <p:spPr>
            <a:xfrm>
              <a:off x="297314" y="53759"/>
              <a:ext cx="828359" cy="838004"/>
            </a:xfrm>
            <a:custGeom>
              <a:gdLst>
                <a:gd name="connsiteX0" fmla="*/ 414180 w 828359"/>
                <a:gd name="connsiteY0" fmla="*/ 0 h 838004"/>
                <a:gd name="connsiteX1" fmla="*/ 642925 w 828359"/>
                <a:gd name="connsiteY1" fmla="*/ 0 h 838004"/>
                <a:gd name="connsiteX2" fmla="*/ 828359 w 828359"/>
                <a:gd name="connsiteY2" fmla="*/ 650411 h 838004"/>
                <a:gd name="connsiteX3" fmla="*/ 185435 w 828359"/>
                <a:gd name="connsiteY3" fmla="*/ 838004 h 838004"/>
                <a:gd name="connsiteX4" fmla="*/ 0 w 828359"/>
                <a:gd name="connsiteY4" fmla="*/ 187594 h 83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359" h="838004">
                  <a:moveTo>
                    <a:pt x="414180" y="0"/>
                  </a:moveTo>
                  <a:cubicBezTo>
                    <a:pt x="642925" y="0"/>
                    <a:pt x="828359" y="187594"/>
                    <a:pt x="828359" y="419002"/>
                  </a:cubicBezTo>
                  <a:cubicBezTo>
                    <a:pt x="828359" y="650411"/>
                    <a:pt x="642925" y="838004"/>
                    <a:pt x="414180" y="838004"/>
                  </a:cubicBezTo>
                  <a:cubicBezTo>
                    <a:pt x="185435" y="838004"/>
                    <a:pt x="0" y="650411"/>
                    <a:pt x="0" y="419002"/>
                  </a:cubicBezTo>
                  <a:cubicBezTo>
                    <a:pt x="0" y="187594"/>
                    <a:pt x="185435" y="0"/>
                    <a:pt x="414180" y="0"/>
                  </a:cubicBezTo>
                  <a:close/>
                </a:path>
              </a:pathLst>
            </a:custGeom>
            <a:solidFill>
              <a:srgbClr val="F36161">
                <a:alpha val="100000"/>
              </a:srgbClr>
            </a:solidFill>
            <a:ln w="28575">
              <a:solidFill>
                <a:srgbClr val="6037E6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999" b="1" i="0">
                  <a:solidFill>
                    <a:srgbClr val="FFFFFF">
                      <a:alpha val="100000"/>
                    </a:srgbClr>
                  </a:solidFill>
                  <a:latin typeface="楷体"/>
                  <a:ea typeface="楷体"/>
                </a:rPr>
                <a:t>一</a:t>
              </a:r>
            </a:p>
          </p:txBody>
        </p:sp>
      </p:grpSp>
      <p:sp>
        <p:nvSpPr>
          <p:cNvPr id="8" name="文本1" title=""/>
          <p:cNvSpPr txBox="1"/>
          <p:nvPr/>
        </p:nvSpPr>
        <p:spPr>
          <a:xfrm>
            <a:off x="275225" y="1053903"/>
            <a:ext cx="358013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0" i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比较做功快慢的方法</a:t>
            </a:r>
          </a:p>
        </p:txBody>
      </p:sp>
      <p:pic>
        <p:nvPicPr>
          <p:cNvPr id="9" name="公式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084" y="4317416"/>
            <a:ext cx="2234470" cy="1057275"/>
          </a:xfrm>
          <a:prstGeom prst="rect">
            <a:avLst/>
          </a:prstGeom>
        </p:spPr>
      </p:pic>
      <p:grpSp>
        <p:nvGrpSpPr>
          <p:cNvPr id="10" name="组合2" title=""/>
          <p:cNvGrpSpPr/>
          <p:nvPr/>
        </p:nvGrpSpPr>
        <p:grpSpPr>
          <a:xfrm>
            <a:off x="3980433" y="1060104"/>
            <a:ext cx="7677208" cy="709927"/>
            <a:chExt cx="7677208" cy="709927"/>
          </a:xfrm>
        </p:grpSpPr>
        <p:sp>
          <p:nvSpPr>
            <p:cNvPr id="11" name="形状6"/>
            <p:cNvSpPr txBox="1"/>
            <p:nvPr/>
          </p:nvSpPr>
          <p:spPr>
            <a:xfrm>
              <a:off x="3040" y="0"/>
              <a:ext cx="7674168" cy="63754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0"/>
              </a:srgbClr>
            </a:solidFill>
            <a:ln w="19050">
              <a:solidFill>
                <a:srgbClr val="0070C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4"/>
            <p:cNvSpPr txBox="1"/>
            <p:nvPr/>
          </p:nvSpPr>
          <p:spPr>
            <a:xfrm>
              <a:off x="0" y="27937"/>
              <a:ext cx="7509243" cy="68199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100"/>
                </a:lnSpc>
              </a:pPr>
              <a:r>
                <a:rPr lang="zh-CN" altLang="en-US" sz="2600" b="0" i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①时间相同，比较做功的多少，做功多的做功快。</a:t>
              </a:r>
            </a:p>
          </p:txBody>
        </p:sp>
      </p:grpSp>
      <p:grpSp>
        <p:nvGrpSpPr>
          <p:cNvPr id="13" name="组合3" title=""/>
          <p:cNvGrpSpPr/>
          <p:nvPr/>
        </p:nvGrpSpPr>
        <p:grpSpPr>
          <a:xfrm>
            <a:off x="3980847" y="1918840"/>
            <a:ext cx="7676515" cy="709930"/>
            <a:chExt cx="7676515" cy="709930"/>
          </a:xfrm>
        </p:grpSpPr>
        <p:sp>
          <p:nvSpPr>
            <p:cNvPr id="14" name="形状7"/>
            <p:cNvSpPr txBox="1"/>
            <p:nvPr/>
          </p:nvSpPr>
          <p:spPr>
            <a:xfrm>
              <a:off x="3175" y="0"/>
              <a:ext cx="7673340" cy="63754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0"/>
              </a:srgbClr>
            </a:solidFill>
            <a:ln w="19050">
              <a:solidFill>
                <a:srgbClr val="7030A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5"/>
            <p:cNvSpPr txBox="1"/>
            <p:nvPr/>
          </p:nvSpPr>
          <p:spPr>
            <a:xfrm>
              <a:off x="0" y="27940"/>
              <a:ext cx="7550150" cy="68199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100"/>
                </a:lnSpc>
              </a:pPr>
              <a:r>
                <a:rPr lang="zh-CN" altLang="en-US" sz="2600" b="0" i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②做功相同，比较做功的时间，时间短的做功快。</a:t>
              </a:r>
            </a:p>
          </p:txBody>
        </p:sp>
      </p:grpSp>
      <p:grpSp>
        <p:nvGrpSpPr>
          <p:cNvPr id="16" name="组合4" title=""/>
          <p:cNvGrpSpPr/>
          <p:nvPr/>
        </p:nvGrpSpPr>
        <p:grpSpPr>
          <a:xfrm>
            <a:off x="3990496" y="3287697"/>
            <a:ext cx="7656830" cy="712470"/>
            <a:chExt cx="7656830" cy="712470"/>
          </a:xfrm>
        </p:grpSpPr>
        <p:sp>
          <p:nvSpPr>
            <p:cNvPr id="17" name="形状8"/>
            <p:cNvSpPr txBox="1"/>
            <p:nvPr/>
          </p:nvSpPr>
          <p:spPr>
            <a:xfrm>
              <a:off x="3175" y="0"/>
              <a:ext cx="7653655" cy="71247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0"/>
              </a:srgbClr>
            </a:solidFill>
            <a:ln w="19050">
              <a:solidFill>
                <a:srgbClr val="C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文本6"/>
            <p:cNvSpPr txBox="1"/>
            <p:nvPr/>
          </p:nvSpPr>
          <p:spPr>
            <a:xfrm>
              <a:off x="0" y="27940"/>
              <a:ext cx="7206615" cy="68199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100"/>
                </a:lnSpc>
              </a:pPr>
              <a:r>
                <a:rPr lang="zh-CN" altLang="en-US" sz="2600" b="0" i="0">
                  <a:solidFill>
                    <a:srgbClr val="C00000">
                      <a:alpha val="100000"/>
                    </a:srgbClr>
                  </a:solidFill>
                  <a:latin typeface="微软雅黑"/>
                  <a:ea typeface="微软雅黑"/>
                </a:rPr>
                <a:t>③功与时间都不相同，用　　比较做功的快慢。</a:t>
              </a:r>
            </a:p>
          </p:txBody>
        </p:sp>
        <p:pic>
          <p:nvPicPr>
            <p:cNvPr id="19" name="图片1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1260" y="9525"/>
              <a:ext cx="645795" cy="687705"/>
            </a:xfrm>
            <a:prstGeom prst="rect">
              <a:avLst/>
            </a:prstGeom>
          </p:spPr>
        </p:pic>
      </p:grpSp>
      <p:sp>
        <p:nvSpPr>
          <p:cNvPr id="20" name="文本2" title=""/>
          <p:cNvSpPr txBox="1"/>
          <p:nvPr/>
        </p:nvSpPr>
        <p:spPr>
          <a:xfrm>
            <a:off x="590102" y="2628700"/>
            <a:ext cx="6141720" cy="55783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0" i="0">
                <a:solidFill>
                  <a:srgbClr val="3B00FF">
                    <a:alpha val="100000"/>
                  </a:srgbClr>
                </a:solidFill>
                <a:latin typeface="微软雅黑"/>
                <a:ea typeface="微软雅黑"/>
              </a:rPr>
              <a:t>做功和时间都不相同，如何比较做功快慢？</a:t>
            </a:r>
          </a:p>
        </p:txBody>
      </p:sp>
      <p:sp>
        <p:nvSpPr>
          <p:cNvPr id="21" name="文本3" title=""/>
          <p:cNvSpPr txBox="1"/>
          <p:nvPr/>
        </p:nvSpPr>
        <p:spPr>
          <a:xfrm>
            <a:off x="275558" y="4384081"/>
            <a:ext cx="7105650" cy="573143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000"/>
              </a:lnSpc>
            </a:pPr>
            <a:r>
              <a:rPr lang="zh-CN" altLang="en-US" sz="2499" b="0" i="0">
                <a:solidFill>
                  <a:srgbClr val="3B00FF">
                    <a:alpha val="100000"/>
                  </a:srgbClr>
                </a:solidFill>
                <a:latin typeface="微软雅黑"/>
                <a:ea typeface="微软雅黑"/>
              </a:rPr>
              <a:t>路程和时间都不相同，如何比较运动的快慢？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  <p:bldP spid="9" grpId="0" animBg="1"/>
      <p:bldP spid="2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5288" y="6392969"/>
            <a:ext cx="12172950" cy="478155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 title=""/>
          <p:cNvGrpSpPr/>
          <p:nvPr/>
        </p:nvGrpSpPr>
        <p:grpSpPr>
          <a:xfrm>
            <a:off x="-4666" y="-438"/>
            <a:ext cx="12192724" cy="957891"/>
            <a:chExt cx="12192724" cy="957891"/>
          </a:xfrm>
        </p:grpSpPr>
        <p:sp>
          <p:nvSpPr>
            <p:cNvPr id="4" name="形状5"/>
            <p:cNvSpPr txBox="1"/>
            <p:nvPr/>
          </p:nvSpPr>
          <p:spPr>
            <a:xfrm>
              <a:off x="0" y="0"/>
              <a:ext cx="12192724" cy="866261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6"/>
            <p:cNvSpPr txBox="1"/>
            <p:nvPr/>
          </p:nvSpPr>
          <p:spPr>
            <a:xfrm rot="10800000">
              <a:off x="6458" y="862641"/>
              <a:ext cx="7089505" cy="95250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7"/>
            <p:cNvSpPr txBox="1"/>
            <p:nvPr/>
          </p:nvSpPr>
          <p:spPr>
            <a:xfrm>
              <a:off x="989562" y="180861"/>
              <a:ext cx="2886561" cy="660949"/>
            </a:xfrm>
            <a:custGeom>
              <a:gdLst>
                <a:gd name="connsiteX0" fmla="*/ 110158 w 2886561"/>
                <a:gd name="connsiteY0" fmla="*/ 0 h 660949"/>
                <a:gd name="connsiteX1" fmla="*/ 2776403 w 2886561"/>
                <a:gd name="connsiteY1" fmla="*/ 0 h 660949"/>
                <a:gd name="connsiteX2" fmla="*/ 2837241 w 2886561"/>
                <a:gd name="connsiteY2" fmla="*/ 0 h 660949"/>
                <a:gd name="connsiteX3" fmla="*/ 2886561 w 2886561"/>
                <a:gd name="connsiteY3" fmla="*/ 550791 h 660949"/>
                <a:gd name="connsiteX4" fmla="*/ 2886561 w 2886561"/>
                <a:gd name="connsiteY4" fmla="*/ 611630 h 660949"/>
                <a:gd name="connsiteX5" fmla="*/ 110158 w 2886561"/>
                <a:gd name="connsiteY5" fmla="*/ 660949 h 660949"/>
                <a:gd name="connsiteX6" fmla="*/ 49320 w 2886561"/>
                <a:gd name="connsiteY6" fmla="*/ 660949 h 660949"/>
                <a:gd name="connsiteX7" fmla="*/ 0 w 2886561"/>
                <a:gd name="connsiteY7" fmla="*/ 110158 h 660949"/>
                <a:gd name="connsiteX8" fmla="*/ 0 w 2886561"/>
                <a:gd name="connsiteY8" fmla="*/ 49320 h 6609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6561" h="660949">
                  <a:moveTo>
                    <a:pt x="110158" y="0"/>
                  </a:moveTo>
                  <a:lnTo>
                    <a:pt x="2776403" y="0"/>
                  </a:lnTo>
                  <a:cubicBezTo>
                    <a:pt x="2837241" y="0"/>
                    <a:pt x="2886561" y="49320"/>
                    <a:pt x="2886561" y="110158"/>
                  </a:cubicBezTo>
                  <a:lnTo>
                    <a:pt x="2886561" y="550791"/>
                  </a:lnTo>
                  <a:cubicBezTo>
                    <a:pt x="2886561" y="611630"/>
                    <a:pt x="2837241" y="660949"/>
                    <a:pt x="2776403" y="660949"/>
                  </a:cubicBezTo>
                  <a:lnTo>
                    <a:pt x="110158" y="660949"/>
                  </a:lnTo>
                  <a:cubicBezTo>
                    <a:pt x="49320" y="660949"/>
                    <a:pt x="0" y="611630"/>
                    <a:pt x="0" y="550791"/>
                  </a:cubicBezTo>
                  <a:lnTo>
                    <a:pt x="0" y="110158"/>
                  </a:lnTo>
                  <a:cubicBezTo>
                    <a:pt x="0" y="49320"/>
                    <a:pt x="49320" y="0"/>
                    <a:pt x="110158" y="0"/>
                  </a:cubicBezTo>
                  <a:close/>
                </a:path>
              </a:pathLst>
            </a:custGeom>
            <a:solidFill>
              <a:srgbClr val="F0EA90">
                <a:alpha val="100000"/>
              </a:srgbClr>
            </a:solidFill>
            <a:ln w="47625">
              <a:solidFill>
                <a:srgbClr val="6037E6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999" b="1" i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功率</a:t>
              </a:r>
            </a:p>
          </p:txBody>
        </p:sp>
        <p:sp>
          <p:nvSpPr>
            <p:cNvPr id="7" name="形状8"/>
            <p:cNvSpPr txBox="1"/>
            <p:nvPr/>
          </p:nvSpPr>
          <p:spPr>
            <a:xfrm>
              <a:off x="297314" y="53759"/>
              <a:ext cx="828359" cy="838004"/>
            </a:xfrm>
            <a:custGeom>
              <a:gdLst>
                <a:gd name="connsiteX0" fmla="*/ 414180 w 828359"/>
                <a:gd name="connsiteY0" fmla="*/ 0 h 838004"/>
                <a:gd name="connsiteX1" fmla="*/ 642925 w 828359"/>
                <a:gd name="connsiteY1" fmla="*/ 0 h 838004"/>
                <a:gd name="connsiteX2" fmla="*/ 828359 w 828359"/>
                <a:gd name="connsiteY2" fmla="*/ 650411 h 838004"/>
                <a:gd name="connsiteX3" fmla="*/ 185435 w 828359"/>
                <a:gd name="connsiteY3" fmla="*/ 838004 h 838004"/>
                <a:gd name="connsiteX4" fmla="*/ 0 w 828359"/>
                <a:gd name="connsiteY4" fmla="*/ 187594 h 83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359" h="838004">
                  <a:moveTo>
                    <a:pt x="414180" y="0"/>
                  </a:moveTo>
                  <a:cubicBezTo>
                    <a:pt x="642925" y="0"/>
                    <a:pt x="828359" y="187594"/>
                    <a:pt x="828359" y="419002"/>
                  </a:cubicBezTo>
                  <a:cubicBezTo>
                    <a:pt x="828359" y="650411"/>
                    <a:pt x="642925" y="838004"/>
                    <a:pt x="414180" y="838004"/>
                  </a:cubicBezTo>
                  <a:cubicBezTo>
                    <a:pt x="185435" y="838004"/>
                    <a:pt x="0" y="650411"/>
                    <a:pt x="0" y="419002"/>
                  </a:cubicBezTo>
                  <a:cubicBezTo>
                    <a:pt x="0" y="187594"/>
                    <a:pt x="185435" y="0"/>
                    <a:pt x="414180" y="0"/>
                  </a:cubicBezTo>
                  <a:close/>
                </a:path>
              </a:pathLst>
            </a:custGeom>
            <a:solidFill>
              <a:srgbClr val="F36161">
                <a:alpha val="100000"/>
              </a:srgbClr>
            </a:solidFill>
            <a:ln w="28575">
              <a:solidFill>
                <a:srgbClr val="6037E6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999" b="1" i="0">
                  <a:solidFill>
                    <a:srgbClr val="FFFFFF">
                      <a:alpha val="100000"/>
                    </a:srgbClr>
                  </a:solidFill>
                  <a:latin typeface="楷体"/>
                  <a:ea typeface="楷体"/>
                </a:rPr>
                <a:t>一</a:t>
              </a:r>
            </a:p>
          </p:txBody>
        </p:sp>
      </p:grpSp>
      <p:sp>
        <p:nvSpPr>
          <p:cNvPr id="8" name="文本1" title=""/>
          <p:cNvSpPr txBox="1"/>
          <p:nvPr/>
        </p:nvSpPr>
        <p:spPr>
          <a:xfrm>
            <a:off x="4055574" y="333346"/>
            <a:ext cx="7896225" cy="62509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物理学中，用功率表示</a:t>
            </a:r>
            <a:r>
              <a:rPr lang="zh-CN" altLang="en-US" sz="3000" b="1" i="0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做功快慢</a:t>
            </a:r>
            <a:r>
              <a:rPr lang="zh-CN" altLang="en-US" sz="3000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的物理量。</a:t>
            </a:r>
          </a:p>
        </p:txBody>
      </p:sp>
      <p:sp>
        <p:nvSpPr>
          <p:cNvPr id="9" name="文本2" title=""/>
          <p:cNvSpPr txBox="1"/>
          <p:nvPr/>
        </p:nvSpPr>
        <p:spPr>
          <a:xfrm>
            <a:off x="591960" y="1228639"/>
            <a:ext cx="6743700" cy="62509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1.定义：</a:t>
            </a:r>
            <a:r>
              <a:rPr lang="zh-CN" altLang="en-US" sz="3000" b="1" i="0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功</a:t>
            </a:r>
            <a:r>
              <a:rPr lang="zh-CN" altLang="en-US" sz="3000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与</a:t>
            </a:r>
            <a:r>
              <a:rPr lang="zh-CN" altLang="en-US" sz="3000" b="1" i="0">
                <a:solidFill>
                  <a:srgbClr val="FF0000">
                    <a:alpha val="100000"/>
                  </a:srgbClr>
                </a:solidFill>
                <a:latin typeface="楷体"/>
                <a:ea typeface="楷体"/>
              </a:rPr>
              <a:t>做功时间</a:t>
            </a:r>
            <a:r>
              <a:rPr lang="zh-CN" altLang="en-US" sz="3000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之比叫做功率</a:t>
            </a:r>
          </a:p>
        </p:txBody>
      </p:sp>
      <p:sp>
        <p:nvSpPr>
          <p:cNvPr id="10" name="文本3" title=""/>
          <p:cNvSpPr txBox="1"/>
          <p:nvPr/>
        </p:nvSpPr>
        <p:spPr>
          <a:xfrm>
            <a:off x="415461" y="4459796"/>
            <a:ext cx="2867025" cy="62509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3.单位：</a:t>
            </a:r>
          </a:p>
        </p:txBody>
      </p:sp>
      <p:pic>
        <p:nvPicPr>
          <p:cNvPr id="11" name="公式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66" y="3012367"/>
            <a:ext cx="1230373" cy="1095661"/>
          </a:xfrm>
          <a:prstGeom prst="rect">
            <a:avLst/>
          </a:prstGeom>
        </p:spPr>
      </p:pic>
      <p:sp>
        <p:nvSpPr>
          <p:cNvPr id="12" name="形状2" title=""/>
          <p:cNvSpPr txBox="1"/>
          <p:nvPr/>
        </p:nvSpPr>
        <p:spPr>
          <a:xfrm>
            <a:off x="3380480" y="3208725"/>
            <a:ext cx="539153" cy="19050"/>
          </a:xfrm>
          <a:custGeom>
            <a:gdLst>
              <a:gd name="connsiteX0" fmla="*/ 0 w 539153"/>
              <a:gd name="connsiteY0" fmla="*/ 19050 h 19050"/>
              <a:gd name="connsiteX1" fmla="*/ 4547 w 539153"/>
              <a:gd name="connsiteY1" fmla="*/ 11512 h 19050"/>
              <a:gd name="connsiteX2" fmla="*/ 162514 w 539153"/>
              <a:gd name="connsiteY2" fmla="*/ 2904 h 190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153" h="19050" fill="none">
                <a:moveTo>
                  <a:pt x="0" y="19050"/>
                </a:moveTo>
                <a:quadBezTo>
                  <a:pt x="4547" y="11512"/>
                  <a:pt x="83531" y="7208"/>
                </a:quadBezTo>
                <a:quadBezTo>
                  <a:pt x="162514" y="2904"/>
                  <a:pt x="539153" y="0"/>
                </a:quadBezTo>
              </a:path>
            </a:pathLst>
          </a:custGeom>
          <a:ln w="38100">
            <a:solidFill>
              <a:srgbClr val="D92B93">
                <a:alpha val="100000"/>
              </a:srgbClr>
            </a:solidFill>
            <a:prstDash val="solid"/>
            <a:tailEnd type="arrow" w="sm" len="sm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3" name="文本4" title=""/>
          <p:cNvSpPr txBox="1"/>
          <p:nvPr/>
        </p:nvSpPr>
        <p:spPr>
          <a:xfrm>
            <a:off x="3855425" y="2952131"/>
            <a:ext cx="1361186" cy="51403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99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焦耳(</a:t>
            </a:r>
            <a:r>
              <a:rPr lang="zh-CN" altLang="en-US" sz="2199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 J </a:t>
            </a:r>
            <a:r>
              <a:rPr lang="zh-CN" altLang="en-US" sz="2199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)</a:t>
            </a:r>
          </a:p>
        </p:txBody>
      </p:sp>
      <p:sp>
        <p:nvSpPr>
          <p:cNvPr id="14" name="形状3" title=""/>
          <p:cNvSpPr txBox="1"/>
          <p:nvPr/>
        </p:nvSpPr>
        <p:spPr>
          <a:xfrm>
            <a:off x="3371098" y="3846519"/>
            <a:ext cx="549772" cy="1191"/>
          </a:xfrm>
          <a:custGeom>
            <a:gdLst>
              <a:gd name="connsiteX0" fmla="*/ 0 w 549772"/>
              <a:gd name="connsiteY0" fmla="*/ 0 h 1191"/>
              <a:gd name="connsiteX1" fmla="*/ 549772 w 549772"/>
              <a:gd name="connsiteY1" fmla="*/ 0 h 11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9772" fill="none">
                <a:moveTo>
                  <a:pt x="0" y="0"/>
                </a:moveTo>
                <a:lnTo>
                  <a:pt x="549772" y="0"/>
                </a:lnTo>
              </a:path>
            </a:pathLst>
          </a:custGeom>
          <a:ln w="38100">
            <a:solidFill>
              <a:srgbClr val="D92B93">
                <a:alpha val="100000"/>
              </a:srgbClr>
            </a:solidFill>
            <a:prstDash val="solid"/>
            <a:tailEnd type="arrow" w="sm" len="sm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5" name="文本5" title=""/>
          <p:cNvSpPr txBox="1"/>
          <p:nvPr/>
        </p:nvSpPr>
        <p:spPr>
          <a:xfrm>
            <a:off x="3941312" y="3592068"/>
            <a:ext cx="1190244" cy="50917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199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秒（s）</a:t>
            </a:r>
          </a:p>
        </p:txBody>
      </p:sp>
      <p:grpSp>
        <p:nvGrpSpPr>
          <p:cNvPr id="16" name="组合2" title=""/>
          <p:cNvGrpSpPr/>
          <p:nvPr/>
        </p:nvGrpSpPr>
        <p:grpSpPr>
          <a:xfrm>
            <a:off x="5134670" y="2881522"/>
            <a:ext cx="1914309" cy="1358260"/>
            <a:chExt cx="1914309" cy="1358260"/>
          </a:xfrm>
        </p:grpSpPr>
        <p:pic>
          <p:nvPicPr>
            <p:cNvPr id="17" name="形状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37156" cy="1358260"/>
            </a:xfrm>
            <a:prstGeom prst="rect">
              <a:avLst/>
            </a:prstGeom>
          </p:spPr>
        </p:pic>
        <p:sp>
          <p:nvSpPr>
            <p:cNvPr id="18" name="文本10"/>
            <p:cNvSpPr txBox="1"/>
            <p:nvPr/>
          </p:nvSpPr>
          <p:spPr>
            <a:xfrm>
              <a:off x="325412" y="294570"/>
              <a:ext cx="1588897" cy="97275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699" b="1" i="0">
                  <a:solidFill>
                    <a:srgbClr val="000000">
                      <a:alpha val="100000"/>
                    </a:srgbClr>
                  </a:solidFill>
                  <a:latin typeface="楷体"/>
                  <a:ea typeface="楷体"/>
                </a:rPr>
                <a:t>J/S</a:t>
              </a:r>
            </a:p>
            <a:p>
              <a:pPr marL="0" algn="l"/>
              <a:r>
                <a:rPr lang="zh-CN" altLang="en-US" sz="2699" b="1" i="0">
                  <a:solidFill>
                    <a:srgbClr val="000000">
                      <a:alpha val="100000"/>
                    </a:srgbClr>
                  </a:solidFill>
                  <a:latin typeface="楷体"/>
                  <a:ea typeface="楷体"/>
                </a:rPr>
                <a:t>焦耳每秒</a:t>
              </a:r>
            </a:p>
          </p:txBody>
        </p:sp>
      </p:grpSp>
      <p:grpSp>
        <p:nvGrpSpPr>
          <p:cNvPr id="19" name="组合3" title=""/>
          <p:cNvGrpSpPr/>
          <p:nvPr/>
        </p:nvGrpSpPr>
        <p:grpSpPr>
          <a:xfrm>
            <a:off x="2106054" y="4006585"/>
            <a:ext cx="4388422" cy="1080201"/>
            <a:chExt cx="4388422" cy="1080201"/>
          </a:xfrm>
        </p:grpSpPr>
        <p:sp>
          <p:nvSpPr>
            <p:cNvPr id="20" name="形状10"/>
            <p:cNvSpPr txBox="1"/>
            <p:nvPr/>
          </p:nvSpPr>
          <p:spPr>
            <a:xfrm flipH="1">
              <a:off x="169364" y="0"/>
              <a:ext cx="1191" cy="624805"/>
            </a:xfrm>
            <a:prstGeom prst="line">
              <a:avLst/>
            </a:prstGeom>
            <a:ln w="38100">
              <a:solidFill>
                <a:srgbClr val="D92B93">
                  <a:alpha val="100000"/>
                </a:srgbClr>
              </a:solidFill>
              <a:prstDash val="solid"/>
              <a:tailEnd type="arrow" w="sm" len="sm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1" name="文本11"/>
            <p:cNvSpPr txBox="1"/>
            <p:nvPr/>
          </p:nvSpPr>
          <p:spPr>
            <a:xfrm>
              <a:off x="0" y="542039"/>
              <a:ext cx="4388422" cy="53816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399" b="1" i="0">
                  <a:solidFill>
                    <a:srgbClr val="000000">
                      <a:alpha val="100000"/>
                    </a:srgbClr>
                  </a:solidFill>
                  <a:latin typeface="楷体"/>
                  <a:ea typeface="楷体"/>
                </a:rPr>
                <a:t>国际单位：W（瓦特，简称瓦）</a:t>
              </a:r>
            </a:p>
          </p:txBody>
        </p:sp>
      </p:grpSp>
      <p:sp>
        <p:nvSpPr>
          <p:cNvPr id="22" name="文本6" title=""/>
          <p:cNvSpPr txBox="1"/>
          <p:nvPr/>
        </p:nvSpPr>
        <p:spPr>
          <a:xfrm>
            <a:off x="922106" y="5675386"/>
            <a:ext cx="4209926" cy="66128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499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常用单位：千瓦KW </a:t>
            </a:r>
          </a:p>
        </p:txBody>
      </p:sp>
      <p:sp>
        <p:nvSpPr>
          <p:cNvPr id="23" name="文本7" title=""/>
          <p:cNvSpPr txBox="1"/>
          <p:nvPr/>
        </p:nvSpPr>
        <p:spPr>
          <a:xfrm>
            <a:off x="4205049" y="5728202"/>
            <a:ext cx="4209926" cy="66512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499" b="1" i="0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进率：1KW=10</a:t>
            </a:r>
            <a:r>
              <a:rPr lang="zh-CN" altLang="en-US" sz="2499" b="1" i="0" baseline="30000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3</a:t>
            </a:r>
            <a:r>
              <a:rPr lang="zh-CN" altLang="en-US" sz="2499" b="1" i="0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W              </a:t>
            </a:r>
          </a:p>
        </p:txBody>
      </p:sp>
      <p:sp>
        <p:nvSpPr>
          <p:cNvPr id="24" name="文本8" title=""/>
          <p:cNvSpPr txBox="1"/>
          <p:nvPr/>
        </p:nvSpPr>
        <p:spPr>
          <a:xfrm>
            <a:off x="6096562" y="4472807"/>
            <a:ext cx="2701785" cy="599408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2799" b="1" i="1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1 </a:t>
            </a:r>
            <a:r>
              <a:rPr lang="zh-CN" altLang="en-US" sz="2799" b="1" i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W = </a:t>
            </a:r>
            <a:r>
              <a:rPr lang="zh-CN" altLang="en-US" sz="2799" b="1" i="1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1 </a:t>
            </a:r>
            <a:r>
              <a:rPr lang="zh-CN" altLang="en-US" sz="2799" b="1" i="0">
                <a:solidFill>
                  <a:srgbClr val="FF0000">
                    <a:alpha val="100000"/>
                  </a:srgbClr>
                </a:solidFill>
                <a:latin typeface="Times New Roman"/>
                <a:ea typeface="Times New Roman"/>
              </a:rPr>
              <a:t>J/s</a:t>
            </a:r>
          </a:p>
        </p:txBody>
      </p:sp>
      <p:pic>
        <p:nvPicPr>
          <p:cNvPr id="25" name="图片1" title="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347" y="3107712"/>
            <a:ext cx="3068507" cy="3524841"/>
          </a:xfrm>
          <a:prstGeom prst="ellipse">
            <a:avLst/>
          </a:prstGeom>
          <a:ln w="95250">
            <a:solidFill>
              <a:srgbClr val="FFFFFF">
                <a:alpha val="100000"/>
              </a:srgbClr>
            </a:solidFill>
          </a:ln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公式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589" y="1899733"/>
            <a:ext cx="2234470" cy="1057275"/>
          </a:xfrm>
          <a:prstGeom prst="rect">
            <a:avLst/>
          </a:prstGeom>
        </p:spPr>
      </p:pic>
      <p:sp>
        <p:nvSpPr>
          <p:cNvPr id="27" name="文本9" title=""/>
          <p:cNvSpPr txBox="1"/>
          <p:nvPr/>
        </p:nvSpPr>
        <p:spPr>
          <a:xfrm>
            <a:off x="591645" y="2115388"/>
            <a:ext cx="1760334" cy="62509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2.公式：</a:t>
            </a:r>
          </a:p>
        </p:txBody>
      </p:sp>
      <p:sp>
        <p:nvSpPr>
          <p:cNvPr id="28" name="形状4" title=""/>
          <p:cNvSpPr txBox="1"/>
          <p:nvPr/>
        </p:nvSpPr>
        <p:spPr>
          <a:xfrm>
            <a:off x="773459" y="5064223"/>
            <a:ext cx="6380798" cy="651558"/>
          </a:xfrm>
          <a:custGeom>
            <a:gdLst>
              <a:gd name="connsiteX0" fmla="*/ 5752663 w 6380798"/>
              <a:gd name="connsiteY0" fmla="*/ -221720 h 651558"/>
              <a:gd name="connsiteX1" fmla="*/ 5044682 w 6380798"/>
              <a:gd name="connsiteY1" fmla="*/ 0 h 651558"/>
              <a:gd name="connsiteX2" fmla="*/ 6272204 w 6380798"/>
              <a:gd name="connsiteY2" fmla="*/ 0 h 651558"/>
              <a:gd name="connsiteX3" fmla="*/ 6301005 w 6380798"/>
              <a:gd name="connsiteY3" fmla="*/ 0 h 651558"/>
              <a:gd name="connsiteX4" fmla="*/ 6369357 w 6380798"/>
              <a:gd name="connsiteY4" fmla="*/ 52171 h 651558"/>
              <a:gd name="connsiteX5" fmla="*/ 6380798 w 6380798"/>
              <a:gd name="connsiteY5" fmla="*/ 542965 h 651558"/>
              <a:gd name="connsiteX6" fmla="*/ 6380798 w 6380798"/>
              <a:gd name="connsiteY6" fmla="*/ 571765 h 651558"/>
              <a:gd name="connsiteX7" fmla="*/ 6328626 w 6380798"/>
              <a:gd name="connsiteY7" fmla="*/ 640117 h 651558"/>
              <a:gd name="connsiteX8" fmla="*/ 108593 w 6380798"/>
              <a:gd name="connsiteY8" fmla="*/ 651558 h 651558"/>
              <a:gd name="connsiteX9" fmla="*/ 48619 w 6380798"/>
              <a:gd name="connsiteY9" fmla="*/ 651558 h 651558"/>
              <a:gd name="connsiteX10" fmla="*/ 0 w 6380798"/>
              <a:gd name="connsiteY10" fmla="*/ 108593 h 651558"/>
              <a:gd name="connsiteX11" fmla="*/ 0 w 6380798"/>
              <a:gd name="connsiteY11" fmla="*/ 48619 h 651558"/>
              <a:gd name="connsiteX12" fmla="*/ 3874819 w 6380798"/>
              <a:gd name="connsiteY12" fmla="*/ 0 h 651558"/>
              <a:gd name="connsiteX13" fmla="*/ 5752663 w 6380798"/>
              <a:gd name="connsiteY13" fmla="*/ -221720 h 6515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80798" h="873277">
                <a:moveTo>
                  <a:pt x="5752663" y="-221720"/>
                </a:moveTo>
                <a:lnTo>
                  <a:pt x="5044682" y="0"/>
                </a:lnTo>
                <a:lnTo>
                  <a:pt x="6272204" y="0"/>
                </a:lnTo>
                <a:cubicBezTo>
                  <a:pt x="6301005" y="0"/>
                  <a:pt x="6328626" y="11441"/>
                  <a:pt x="6348992" y="31806"/>
                </a:cubicBezTo>
                <a:cubicBezTo>
                  <a:pt x="6369357" y="52171"/>
                  <a:pt x="6380798" y="79792"/>
                  <a:pt x="6380798" y="108593"/>
                </a:cubicBezTo>
                <a:lnTo>
                  <a:pt x="6380798" y="542965"/>
                </a:lnTo>
                <a:cubicBezTo>
                  <a:pt x="6380798" y="571765"/>
                  <a:pt x="6369357" y="599386"/>
                  <a:pt x="6348992" y="619752"/>
                </a:cubicBezTo>
                <a:cubicBezTo>
                  <a:pt x="6328626" y="640117"/>
                  <a:pt x="6301006" y="651558"/>
                  <a:pt x="6272204" y="651558"/>
                </a:cubicBezTo>
                <a:lnTo>
                  <a:pt x="108593" y="651558"/>
                </a:lnTo>
                <a:cubicBezTo>
                  <a:pt x="48619" y="651558"/>
                  <a:pt x="0" y="602939"/>
                  <a:pt x="0" y="542965"/>
                </a:cubicBezTo>
                <a:lnTo>
                  <a:pt x="0" y="108593"/>
                </a:lnTo>
                <a:cubicBezTo>
                  <a:pt x="0" y="48619"/>
                  <a:pt x="48619" y="0"/>
                  <a:pt x="108593" y="0"/>
                </a:cubicBezTo>
                <a:lnTo>
                  <a:pt x="3874819" y="0"/>
                </a:lnTo>
                <a:lnTo>
                  <a:pt x="5752663" y="-221720"/>
                </a:lnTo>
                <a:close/>
              </a:path>
            </a:pathLst>
          </a:custGeom>
          <a:solidFill>
            <a:srgbClr val="9DF5C0">
              <a:alpha val="100000"/>
            </a:srgbClr>
          </a:solidFill>
          <a:ln w="38100">
            <a:solidFill>
              <a:srgbClr val="F3616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l">
              <a:lnSpc>
                <a:spcPts val="3900"/>
              </a:lnSpc>
            </a:pPr>
            <a:r>
              <a:rPr lang="zh-CN" altLang="en-US" sz="2699" b="1" i="0">
                <a:solidFill>
                  <a:srgbClr val="000808">
                    <a:alpha val="100000"/>
                  </a:srgbClr>
                </a:solidFill>
                <a:latin typeface="宋体"/>
                <a:ea typeface="宋体"/>
              </a:rPr>
              <a:t>物理意义：1秒内做了1焦耳的功</a:t>
            </a:r>
          </a:p>
        </p:txBody>
      </p:sp>
      <p:grpSp>
        <p:nvGrpSpPr>
          <p:cNvPr id="29" name="组合4" title=""/>
          <p:cNvGrpSpPr/>
          <p:nvPr/>
        </p:nvGrpSpPr>
        <p:grpSpPr>
          <a:xfrm>
            <a:off x="6316466" y="2062915"/>
            <a:ext cx="3076194" cy="1671114"/>
            <a:chExt cx="3076194" cy="1671114"/>
          </a:xfrm>
        </p:grpSpPr>
        <p:sp>
          <p:nvSpPr>
            <p:cNvPr id="30" name="文本12"/>
            <p:cNvSpPr txBox="1"/>
            <p:nvPr/>
          </p:nvSpPr>
          <p:spPr>
            <a:xfrm>
              <a:off x="0" y="0"/>
              <a:ext cx="3076194" cy="61906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799" b="0" i="0">
                  <a:solidFill>
                    <a:srgbClr val="000000">
                      <a:alpha val="100000"/>
                    </a:srgbClr>
                  </a:solidFill>
                  <a:latin typeface="Microsoft YaHei"/>
                  <a:ea typeface="Microsoft YaHei"/>
                </a:rPr>
                <a:t>公式变形：</a:t>
              </a:r>
              <a:r>
                <a:rPr lang="zh-CN" altLang="en-US" sz="2799" b="0" i="1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W</a:t>
              </a:r>
              <a:r>
                <a:rPr lang="zh-CN" altLang="en-US" sz="2799" b="0" i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=</a:t>
              </a:r>
              <a:r>
                <a:rPr lang="zh-CN" altLang="en-US" sz="2799" b="0" i="1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Pt</a:t>
              </a:r>
            </a:p>
          </p:txBody>
        </p:sp>
        <p:pic>
          <p:nvPicPr>
            <p:cNvPr id="31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8998" y="634451"/>
              <a:ext cx="1158359" cy="1036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2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9" grpId="0" animBg="1"/>
      <p:bldP spid="25" grpId="0" animBg="1"/>
      <p:bldP spid="24" grpId="0" animBg="1"/>
      <p:bldP spid="28" grpId="0" animBg="1"/>
      <p:bldP spid="22" grpId="0" animBg="1"/>
      <p:bldP spid="23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5288" y="6392969"/>
            <a:ext cx="12172950" cy="478155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 title=""/>
          <p:cNvGrpSpPr/>
          <p:nvPr/>
        </p:nvGrpSpPr>
        <p:grpSpPr>
          <a:xfrm>
            <a:off x="-4666" y="-438"/>
            <a:ext cx="12192724" cy="957891"/>
            <a:chExt cx="12192724" cy="957891"/>
          </a:xfrm>
        </p:grpSpPr>
        <p:sp>
          <p:nvSpPr>
            <p:cNvPr id="4" name="形状2"/>
            <p:cNvSpPr txBox="1"/>
            <p:nvPr/>
          </p:nvSpPr>
          <p:spPr>
            <a:xfrm>
              <a:off x="0" y="0"/>
              <a:ext cx="12192724" cy="866261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3"/>
            <p:cNvSpPr txBox="1"/>
            <p:nvPr/>
          </p:nvSpPr>
          <p:spPr>
            <a:xfrm rot="10800000">
              <a:off x="6458" y="862641"/>
              <a:ext cx="7089505" cy="95250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4"/>
            <p:cNvSpPr txBox="1"/>
            <p:nvPr/>
          </p:nvSpPr>
          <p:spPr>
            <a:xfrm>
              <a:off x="989562" y="180861"/>
              <a:ext cx="2886561" cy="660949"/>
            </a:xfrm>
            <a:custGeom>
              <a:gdLst>
                <a:gd name="connsiteX0" fmla="*/ 110158 w 2886561"/>
                <a:gd name="connsiteY0" fmla="*/ 0 h 660949"/>
                <a:gd name="connsiteX1" fmla="*/ 2776403 w 2886561"/>
                <a:gd name="connsiteY1" fmla="*/ 0 h 660949"/>
                <a:gd name="connsiteX2" fmla="*/ 2837241 w 2886561"/>
                <a:gd name="connsiteY2" fmla="*/ 0 h 660949"/>
                <a:gd name="connsiteX3" fmla="*/ 2886561 w 2886561"/>
                <a:gd name="connsiteY3" fmla="*/ 550791 h 660949"/>
                <a:gd name="connsiteX4" fmla="*/ 2886561 w 2886561"/>
                <a:gd name="connsiteY4" fmla="*/ 611630 h 660949"/>
                <a:gd name="connsiteX5" fmla="*/ 110158 w 2886561"/>
                <a:gd name="connsiteY5" fmla="*/ 660949 h 660949"/>
                <a:gd name="connsiteX6" fmla="*/ 49320 w 2886561"/>
                <a:gd name="connsiteY6" fmla="*/ 660949 h 660949"/>
                <a:gd name="connsiteX7" fmla="*/ 0 w 2886561"/>
                <a:gd name="connsiteY7" fmla="*/ 110158 h 660949"/>
                <a:gd name="connsiteX8" fmla="*/ 0 w 2886561"/>
                <a:gd name="connsiteY8" fmla="*/ 49320 h 6609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6561" h="660949">
                  <a:moveTo>
                    <a:pt x="110158" y="0"/>
                  </a:moveTo>
                  <a:lnTo>
                    <a:pt x="2776403" y="0"/>
                  </a:lnTo>
                  <a:cubicBezTo>
                    <a:pt x="2837241" y="0"/>
                    <a:pt x="2886561" y="49320"/>
                    <a:pt x="2886561" y="110158"/>
                  </a:cubicBezTo>
                  <a:lnTo>
                    <a:pt x="2886561" y="550791"/>
                  </a:lnTo>
                  <a:cubicBezTo>
                    <a:pt x="2886561" y="611630"/>
                    <a:pt x="2837241" y="660949"/>
                    <a:pt x="2776403" y="660949"/>
                  </a:cubicBezTo>
                  <a:lnTo>
                    <a:pt x="110158" y="660949"/>
                  </a:lnTo>
                  <a:cubicBezTo>
                    <a:pt x="49320" y="660949"/>
                    <a:pt x="0" y="611630"/>
                    <a:pt x="0" y="550791"/>
                  </a:cubicBezTo>
                  <a:lnTo>
                    <a:pt x="0" y="110158"/>
                  </a:lnTo>
                  <a:cubicBezTo>
                    <a:pt x="0" y="49320"/>
                    <a:pt x="49320" y="0"/>
                    <a:pt x="110158" y="0"/>
                  </a:cubicBezTo>
                  <a:close/>
                </a:path>
              </a:pathLst>
            </a:custGeom>
            <a:solidFill>
              <a:srgbClr val="F0EA90">
                <a:alpha val="100000"/>
              </a:srgbClr>
            </a:solidFill>
            <a:ln w="47625">
              <a:solidFill>
                <a:srgbClr val="6037E6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999" b="1" i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功率的计算</a:t>
              </a:r>
            </a:p>
          </p:txBody>
        </p:sp>
        <p:sp>
          <p:nvSpPr>
            <p:cNvPr id="7" name="形状5"/>
            <p:cNvSpPr txBox="1"/>
            <p:nvPr/>
          </p:nvSpPr>
          <p:spPr>
            <a:xfrm>
              <a:off x="297314" y="53759"/>
              <a:ext cx="828359" cy="838004"/>
            </a:xfrm>
            <a:custGeom>
              <a:gdLst>
                <a:gd name="connsiteX0" fmla="*/ 414180 w 828359"/>
                <a:gd name="connsiteY0" fmla="*/ 0 h 838004"/>
                <a:gd name="connsiteX1" fmla="*/ 642925 w 828359"/>
                <a:gd name="connsiteY1" fmla="*/ 0 h 838004"/>
                <a:gd name="connsiteX2" fmla="*/ 828359 w 828359"/>
                <a:gd name="connsiteY2" fmla="*/ 650411 h 838004"/>
                <a:gd name="connsiteX3" fmla="*/ 185435 w 828359"/>
                <a:gd name="connsiteY3" fmla="*/ 838004 h 838004"/>
                <a:gd name="connsiteX4" fmla="*/ 0 w 828359"/>
                <a:gd name="connsiteY4" fmla="*/ 187594 h 83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359" h="838004">
                  <a:moveTo>
                    <a:pt x="414180" y="0"/>
                  </a:moveTo>
                  <a:cubicBezTo>
                    <a:pt x="642925" y="0"/>
                    <a:pt x="828359" y="187594"/>
                    <a:pt x="828359" y="419002"/>
                  </a:cubicBezTo>
                  <a:cubicBezTo>
                    <a:pt x="828359" y="650411"/>
                    <a:pt x="642925" y="838004"/>
                    <a:pt x="414180" y="838004"/>
                  </a:cubicBezTo>
                  <a:cubicBezTo>
                    <a:pt x="185435" y="838004"/>
                    <a:pt x="0" y="650411"/>
                    <a:pt x="0" y="419002"/>
                  </a:cubicBezTo>
                  <a:cubicBezTo>
                    <a:pt x="0" y="187594"/>
                    <a:pt x="185435" y="0"/>
                    <a:pt x="414180" y="0"/>
                  </a:cubicBezTo>
                  <a:close/>
                </a:path>
              </a:pathLst>
            </a:custGeom>
            <a:solidFill>
              <a:srgbClr val="F36161">
                <a:alpha val="100000"/>
              </a:srgbClr>
            </a:solidFill>
            <a:ln w="28575">
              <a:solidFill>
                <a:srgbClr val="6037E6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999" b="1" i="0">
                  <a:solidFill>
                    <a:srgbClr val="FFFFFF">
                      <a:alpha val="100000"/>
                    </a:srgbClr>
                  </a:solidFill>
                  <a:latin typeface="楷体"/>
                  <a:ea typeface="楷体"/>
                </a:rPr>
                <a:t>二</a:t>
              </a:r>
            </a:p>
          </p:txBody>
        </p:sp>
      </p:grpSp>
      <p:sp>
        <p:nvSpPr>
          <p:cNvPr id="8" name="文本1" title=""/>
          <p:cNvSpPr txBox="1"/>
          <p:nvPr/>
        </p:nvSpPr>
        <p:spPr>
          <a:xfrm>
            <a:off x="783984" y="896741"/>
            <a:ext cx="10120789" cy="105092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699" b="1" i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【例题】大石头的质量为6t，起重机在15s内将大石头沿竖直方向匀速提升1m，起重机提升大石头的功率是多少?</a:t>
            </a:r>
            <a:r>
              <a:rPr lang="zh-CN" altLang="en-US" sz="2699" b="1" i="1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g</a:t>
            </a:r>
            <a:r>
              <a:rPr lang="zh-CN" altLang="en-US" sz="2699" b="1" i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</a:rPr>
              <a:t>取10N/kg。</a:t>
            </a:r>
          </a:p>
        </p:txBody>
      </p:sp>
      <p:sp>
        <p:nvSpPr>
          <p:cNvPr id="9" name="文本2" title=""/>
          <p:cNvSpPr txBox="1"/>
          <p:nvPr/>
        </p:nvSpPr>
        <p:spPr>
          <a:xfrm>
            <a:off x="516887" y="2557431"/>
            <a:ext cx="8639810" cy="63563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300"/>
              </a:lnSpc>
            </a:pPr>
            <a:r>
              <a:rPr lang="zh-CN" altLang="en-US" sz="2300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解 :因起重机匀速，石头受拉力与所受的重力为一对平衡力，即</a:t>
            </a:r>
          </a:p>
        </p:txBody>
      </p:sp>
      <p:sp>
        <p:nvSpPr>
          <p:cNvPr id="10" name="文本3" title=""/>
          <p:cNvSpPr txBox="1"/>
          <p:nvPr/>
        </p:nvSpPr>
        <p:spPr>
          <a:xfrm>
            <a:off x="1206522" y="2988840"/>
            <a:ext cx="7054853" cy="56039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2400" b="1" i="1">
                <a:solidFill>
                  <a:srgbClr val="3B00FF">
                    <a:alpha val="100000"/>
                  </a:srgbClr>
                </a:solidFill>
                <a:latin typeface="楷体"/>
                <a:ea typeface="楷体"/>
              </a:rPr>
              <a:t>F</a:t>
            </a:r>
            <a:r>
              <a:rPr lang="zh-CN" altLang="en-US" sz="2400" b="1" i="0">
                <a:solidFill>
                  <a:srgbClr val="3B00FF">
                    <a:alpha val="100000"/>
                  </a:srgbClr>
                </a:solidFill>
                <a:latin typeface="楷体"/>
                <a:ea typeface="楷体"/>
              </a:rPr>
              <a:t>=</a:t>
            </a:r>
            <a:r>
              <a:rPr lang="zh-CN" altLang="en-US" sz="2400" b="1" i="1">
                <a:solidFill>
                  <a:srgbClr val="3B00FF">
                    <a:alpha val="100000"/>
                  </a:srgbClr>
                </a:solidFill>
                <a:latin typeface="楷体"/>
                <a:ea typeface="楷体"/>
              </a:rPr>
              <a:t>G</a:t>
            </a:r>
            <a:r>
              <a:rPr lang="zh-CN" altLang="en-US" sz="2400" b="1" i="0">
                <a:solidFill>
                  <a:srgbClr val="3B00FF">
                    <a:alpha val="100000"/>
                  </a:srgbClr>
                </a:solidFill>
                <a:latin typeface="楷体"/>
                <a:ea typeface="楷体"/>
              </a:rPr>
              <a:t>=</a:t>
            </a:r>
            <a:r>
              <a:rPr lang="zh-CN" altLang="en-US" sz="2400" b="1" i="1">
                <a:solidFill>
                  <a:srgbClr val="3B00FF">
                    <a:alpha val="100000"/>
                  </a:srgbClr>
                </a:solidFill>
                <a:latin typeface="楷体"/>
                <a:ea typeface="楷体"/>
              </a:rPr>
              <a:t>mg</a:t>
            </a:r>
            <a:r>
              <a:rPr lang="zh-CN" altLang="en-US" sz="2400" b="1" i="0">
                <a:solidFill>
                  <a:srgbClr val="3B00FF">
                    <a:alpha val="100000"/>
                  </a:srgbClr>
                </a:solidFill>
                <a:latin typeface="楷体"/>
                <a:ea typeface="楷体"/>
              </a:rPr>
              <a:t>=6×10</a:t>
            </a:r>
            <a:r>
              <a:rPr lang="zh-CN" altLang="en-US" sz="3192" b="1" i="0" baseline="30000">
                <a:solidFill>
                  <a:srgbClr val="3B00FF">
                    <a:alpha val="100000"/>
                  </a:srgbClr>
                </a:solidFill>
                <a:latin typeface="楷体"/>
                <a:ea typeface="楷体"/>
              </a:rPr>
              <a:t>3</a:t>
            </a:r>
            <a:r>
              <a:rPr lang="zh-CN" altLang="en-US" sz="2400" b="1" i="0">
                <a:solidFill>
                  <a:srgbClr val="3B00FF">
                    <a:alpha val="100000"/>
                  </a:srgbClr>
                </a:solidFill>
                <a:latin typeface="楷体"/>
                <a:ea typeface="楷体"/>
              </a:rPr>
              <a:t> kg×10 N/kg = 6×10</a:t>
            </a:r>
            <a:r>
              <a:rPr lang="zh-CN" altLang="en-US" sz="3192" b="1" i="0" baseline="30000">
                <a:solidFill>
                  <a:srgbClr val="3B00FF">
                    <a:alpha val="100000"/>
                  </a:srgbClr>
                </a:solidFill>
                <a:latin typeface="楷体"/>
                <a:ea typeface="楷体"/>
              </a:rPr>
              <a:t>4</a:t>
            </a:r>
            <a:r>
              <a:rPr lang="zh-CN" altLang="en-US" sz="2400" b="1" i="0">
                <a:solidFill>
                  <a:srgbClr val="3B00FF">
                    <a:alpha val="100000"/>
                  </a:srgbClr>
                </a:solidFill>
                <a:latin typeface="楷体"/>
                <a:ea typeface="楷体"/>
              </a:rPr>
              <a:t> N</a:t>
            </a:r>
          </a:p>
        </p:txBody>
      </p:sp>
      <p:sp>
        <p:nvSpPr>
          <p:cNvPr id="11" name="文本4" title=""/>
          <p:cNvSpPr txBox="1"/>
          <p:nvPr/>
        </p:nvSpPr>
        <p:spPr>
          <a:xfrm>
            <a:off x="923544" y="3548758"/>
            <a:ext cx="628650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700"/>
              </a:lnSpc>
            </a:pPr>
            <a:r>
              <a:rPr lang="zh-CN" altLang="en-US" sz="2599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石头在拉力方向上移动的距离 　　</a:t>
            </a:r>
            <a:r>
              <a:rPr lang="zh-CN" altLang="en-US" sz="2599" b="1" i="1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s</a:t>
            </a:r>
            <a:r>
              <a:rPr lang="zh-CN" altLang="en-US" sz="2599" b="1" i="0">
                <a:solidFill>
                  <a:srgbClr val="000000">
                    <a:alpha val="100000"/>
                  </a:srgbClr>
                </a:solidFill>
                <a:latin typeface="楷体"/>
                <a:ea typeface="楷体"/>
              </a:rPr>
              <a:t>=1m</a:t>
            </a:r>
          </a:p>
        </p:txBody>
      </p:sp>
      <p:sp>
        <p:nvSpPr>
          <p:cNvPr id="12" name="文本5" title=""/>
          <p:cNvSpPr txBox="1"/>
          <p:nvPr/>
        </p:nvSpPr>
        <p:spPr>
          <a:xfrm>
            <a:off x="3156633" y="4129945"/>
            <a:ext cx="4702807" cy="66764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200"/>
              </a:lnSpc>
            </a:pPr>
            <a:r>
              <a:rPr lang="zh-CN" altLang="en-US" sz="2699" b="0" i="1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W</a:t>
            </a:r>
            <a:r>
              <a:rPr lang="zh-CN" altLang="en-US" sz="2699" b="0" i="0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=</a:t>
            </a:r>
            <a:r>
              <a:rPr lang="zh-CN" altLang="en-US" sz="2699" b="0" i="1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Fs</a:t>
            </a:r>
            <a:r>
              <a:rPr lang="zh-CN" altLang="en-US" sz="2699" b="0" i="0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=6</a:t>
            </a:r>
            <a:r>
              <a:rPr lang="zh-CN" altLang="en-US" sz="2699" b="0" i="0">
                <a:solidFill>
                  <a:srgbClr val="3B00FF">
                    <a:alpha val="100000"/>
                  </a:srgbClr>
                </a:solidFill>
                <a:latin typeface="微软雅黑"/>
                <a:ea typeface="微软雅黑"/>
              </a:rPr>
              <a:t>×</a:t>
            </a:r>
            <a:r>
              <a:rPr lang="zh-CN" altLang="en-US" sz="2699" b="0" i="0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10</a:t>
            </a:r>
            <a:r>
              <a:rPr lang="zh-CN" altLang="en-US" sz="3499" b="0" i="0" baseline="30000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4</a:t>
            </a:r>
            <a:r>
              <a:rPr lang="zh-CN" altLang="en-US" sz="2699" b="0" i="0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 N</a:t>
            </a:r>
            <a:r>
              <a:rPr lang="zh-CN" altLang="en-US" sz="2699" b="0" i="0">
                <a:solidFill>
                  <a:srgbClr val="3B00FF">
                    <a:alpha val="100000"/>
                  </a:srgbClr>
                </a:solidFill>
                <a:latin typeface="微软雅黑"/>
                <a:ea typeface="微软雅黑"/>
              </a:rPr>
              <a:t>×</a:t>
            </a:r>
            <a:r>
              <a:rPr lang="zh-CN" altLang="en-US" sz="2699" b="0" i="0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1m=6</a:t>
            </a:r>
            <a:r>
              <a:rPr lang="zh-CN" altLang="en-US" sz="2699" b="0" i="0">
                <a:solidFill>
                  <a:srgbClr val="3B00FF">
                    <a:alpha val="100000"/>
                  </a:srgbClr>
                </a:solidFill>
                <a:latin typeface="微软雅黑"/>
                <a:ea typeface="微软雅黑"/>
              </a:rPr>
              <a:t>×</a:t>
            </a:r>
            <a:r>
              <a:rPr lang="zh-CN" altLang="en-US" sz="2699" b="0" i="0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10</a:t>
            </a:r>
            <a:r>
              <a:rPr lang="zh-CN" altLang="en-US" sz="3499" b="0" i="0" baseline="30000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4</a:t>
            </a:r>
            <a:r>
              <a:rPr lang="zh-CN" altLang="en-US" sz="2699" b="0" i="0">
                <a:solidFill>
                  <a:srgbClr val="3B00FF">
                    <a:alpha val="100000"/>
                  </a:srgbClr>
                </a:solidFill>
                <a:latin typeface="Times New Roman"/>
                <a:ea typeface="Times New Roman"/>
              </a:rPr>
              <a:t> J</a:t>
            </a:r>
          </a:p>
        </p:txBody>
      </p:sp>
      <p:sp>
        <p:nvSpPr>
          <p:cNvPr id="13" name="文本6" title=""/>
          <p:cNvSpPr txBox="1"/>
          <p:nvPr/>
        </p:nvSpPr>
        <p:spPr>
          <a:xfrm>
            <a:off x="923763" y="5050526"/>
            <a:ext cx="423672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起重机提升大石头的功率是</a:t>
            </a:r>
          </a:p>
        </p:txBody>
      </p:sp>
      <p:pic>
        <p:nvPicPr>
          <p:cNvPr id="14" name="公式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45" y="4452233"/>
            <a:ext cx="4503496" cy="1847288"/>
          </a:xfrm>
          <a:prstGeom prst="rect">
            <a:avLst/>
          </a:prstGeom>
        </p:spPr>
      </p:pic>
      <p:sp>
        <p:nvSpPr>
          <p:cNvPr id="15" name="文本7" title=""/>
          <p:cNvSpPr txBox="1"/>
          <p:nvPr/>
        </p:nvSpPr>
        <p:spPr>
          <a:xfrm>
            <a:off x="1010012" y="4185866"/>
            <a:ext cx="2285365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拉力做的功是</a:t>
            </a:r>
          </a:p>
        </p:txBody>
      </p:sp>
      <p:pic>
        <p:nvPicPr>
          <p:cNvPr id="16" name="图片1" title="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536" y="2401634"/>
            <a:ext cx="2581837" cy="2556872"/>
          </a:xfrm>
          <a:prstGeom prst="rect">
            <a:avLst/>
          </a:prstGeom>
        </p:spPr>
      </p:pic>
      <p:pic>
        <p:nvPicPr>
          <p:cNvPr id="17" name="图片2" title="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17" y="1682191"/>
            <a:ext cx="1016635" cy="875665"/>
          </a:xfrm>
          <a:prstGeom prst="rect">
            <a:avLst/>
          </a:prstGeom>
        </p:spPr>
      </p:pic>
      <p:grpSp>
        <p:nvGrpSpPr>
          <p:cNvPr id="18" name="组合2" title=""/>
          <p:cNvGrpSpPr/>
          <p:nvPr/>
        </p:nvGrpSpPr>
        <p:grpSpPr>
          <a:xfrm>
            <a:off x="2257292" y="1702403"/>
            <a:ext cx="2833595" cy="835660"/>
            <a:chExt cx="2833595" cy="835660"/>
          </a:xfrm>
        </p:grpSpPr>
        <p:sp>
          <p:nvSpPr>
            <p:cNvPr id="19" name="文本8"/>
            <p:cNvSpPr txBox="1"/>
            <p:nvPr/>
          </p:nvSpPr>
          <p:spPr>
            <a:xfrm>
              <a:off x="1312135" y="0"/>
              <a:ext cx="1521460" cy="83566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2400" b="1" i="1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W=Fs</a:t>
              </a:r>
            </a:p>
          </p:txBody>
        </p:sp>
        <p:sp>
          <p:nvSpPr>
            <p:cNvPr id="20" name="形状6"/>
            <p:cNvSpPr txBox="1"/>
            <p:nvPr/>
          </p:nvSpPr>
          <p:spPr>
            <a:xfrm>
              <a:off x="0" y="183305"/>
              <a:ext cx="1299255" cy="240172"/>
            </a:xfrm>
            <a:custGeom>
              <a:gdLst>
                <a:gd name="connsiteX0" fmla="*/ 0 w 1299255"/>
                <a:gd name="connsiteY0" fmla="*/ 43315 h 240172"/>
                <a:gd name="connsiteX1" fmla="*/ 175361 w 1299255"/>
                <a:gd name="connsiteY1" fmla="*/ -13069 h 240172"/>
                <a:gd name="connsiteX2" fmla="*/ 612066 w 1299255"/>
                <a:gd name="connsiteY2" fmla="*/ 20956 h 2401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9255" h="240170" fill="none">
                  <a:moveTo>
                    <a:pt x="0" y="43315"/>
                  </a:moveTo>
                  <a:quadBezTo>
                    <a:pt x="175361" y="-13069"/>
                    <a:pt x="393714" y="3943"/>
                  </a:quadBezTo>
                  <a:cubicBezTo>
                    <a:pt x="612066" y="20956"/>
                    <a:pt x="1175553" y="139900"/>
                    <a:pt x="1299255" y="240172"/>
                  </a:cubicBezTo>
                </a:path>
              </a:pathLst>
            </a:custGeom>
            <a:solidFill>
              <a:srgbClr val="166EE1">
                <a:alpha val="100000"/>
              </a:srgbClr>
            </a:solidFill>
            <a:ln w="38100">
              <a:solidFill>
                <a:srgbClr val="AA00FF">
                  <a:alpha val="100000"/>
                </a:srgbClr>
              </a:solidFill>
              <a:tailEnd type="arrow" w="sm" len="sm"/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21" name="组合3" title=""/>
          <p:cNvGrpSpPr/>
          <p:nvPr/>
        </p:nvGrpSpPr>
        <p:grpSpPr>
          <a:xfrm>
            <a:off x="4212736" y="1722120"/>
            <a:ext cx="3309995" cy="835660"/>
            <a:chExt cx="3309995" cy="835660"/>
          </a:xfrm>
        </p:grpSpPr>
        <p:sp>
          <p:nvSpPr>
            <p:cNvPr id="22" name="文本9"/>
            <p:cNvSpPr txBox="1"/>
            <p:nvPr/>
          </p:nvSpPr>
          <p:spPr>
            <a:xfrm>
              <a:off x="1378325" y="0"/>
              <a:ext cx="1931670" cy="83566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2400" b="1" i="1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F=G=mg</a:t>
              </a:r>
            </a:p>
          </p:txBody>
        </p:sp>
        <p:sp>
          <p:nvSpPr>
            <p:cNvPr id="23" name="形状7"/>
            <p:cNvSpPr txBox="1"/>
            <p:nvPr/>
          </p:nvSpPr>
          <p:spPr>
            <a:xfrm>
              <a:off x="0" y="69365"/>
              <a:ext cx="1391122" cy="308147"/>
            </a:xfrm>
            <a:custGeom>
              <a:gdLst>
                <a:gd name="connsiteX0" fmla="*/ 0 w 1391122"/>
                <a:gd name="connsiteY0" fmla="*/ 203156 h 308147"/>
                <a:gd name="connsiteX1" fmla="*/ 158168 w 1391122"/>
                <a:gd name="connsiteY1" fmla="*/ 50268 h 308147"/>
                <a:gd name="connsiteX2" fmla="*/ 366784 w 1391122"/>
                <a:gd name="connsiteY2" fmla="*/ -11421 h 308147"/>
                <a:gd name="connsiteX3" fmla="*/ 820556 w 1391122"/>
                <a:gd name="connsiteY3" fmla="*/ 69511 h 3081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122" h="308147" fill="none">
                  <a:moveTo>
                    <a:pt x="0" y="203156"/>
                  </a:moveTo>
                  <a:quadBezTo>
                    <a:pt x="158168" y="50268"/>
                    <a:pt x="262476" y="19423"/>
                  </a:quadBezTo>
                  <a:cubicBezTo>
                    <a:pt x="366784" y="-11421"/>
                    <a:pt x="439328" y="-4417"/>
                    <a:pt x="629942" y="32547"/>
                  </a:cubicBezTo>
                  <a:quadBezTo>
                    <a:pt x="820556" y="69511"/>
                    <a:pt x="1391122" y="308147"/>
                  </a:quadBezTo>
                </a:path>
              </a:pathLst>
            </a:custGeom>
            <a:solidFill>
              <a:srgbClr val="166EE1">
                <a:alpha val="100000"/>
              </a:srgbClr>
            </a:solidFill>
            <a:ln w="38100">
              <a:solidFill>
                <a:srgbClr val="AA00FF">
                  <a:alpha val="100000"/>
                </a:srgbClr>
              </a:solidFill>
              <a:tailEnd type="arrow" w="sm" len="sm"/>
            </a:ln>
          </p:spPr>
          <p:txBody>
            <a:bodyPr anchor="ctr"/>
            <a:lstStyle/>
            <a:p>
              <a:pPr marL="0" algn="ctr"/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9" grpId="0" animBg="1"/>
      <p:bldP spid="10" grpId="0" animBg="1"/>
      <p:bldP spid="11" grpId="0" animBg="1"/>
      <p:bldP spid="15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18412" y="6379845"/>
            <a:ext cx="12172950" cy="478155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 title=""/>
          <p:cNvGrpSpPr/>
          <p:nvPr/>
        </p:nvGrpSpPr>
        <p:grpSpPr>
          <a:xfrm>
            <a:off x="-4666" y="-438"/>
            <a:ext cx="12202249" cy="957891"/>
            <a:chExt cx="12202249" cy="957891"/>
          </a:xfrm>
        </p:grpSpPr>
        <p:sp>
          <p:nvSpPr>
            <p:cNvPr id="4" name="形状2"/>
            <p:cNvSpPr txBox="1"/>
            <p:nvPr/>
          </p:nvSpPr>
          <p:spPr>
            <a:xfrm>
              <a:off x="0" y="0"/>
              <a:ext cx="12202249" cy="866261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3"/>
            <p:cNvSpPr txBox="1"/>
            <p:nvPr/>
          </p:nvSpPr>
          <p:spPr>
            <a:xfrm rot="10800000">
              <a:off x="6458" y="862641"/>
              <a:ext cx="7089505" cy="95250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4"/>
            <p:cNvSpPr txBox="1"/>
            <p:nvPr/>
          </p:nvSpPr>
          <p:spPr>
            <a:xfrm>
              <a:off x="989562" y="180861"/>
              <a:ext cx="2886561" cy="660949"/>
            </a:xfrm>
            <a:custGeom>
              <a:gdLst>
                <a:gd name="connsiteX0" fmla="*/ 110158 w 2886561"/>
                <a:gd name="connsiteY0" fmla="*/ 0 h 660949"/>
                <a:gd name="connsiteX1" fmla="*/ 2776403 w 2886561"/>
                <a:gd name="connsiteY1" fmla="*/ 0 h 660949"/>
                <a:gd name="connsiteX2" fmla="*/ 2837241 w 2886561"/>
                <a:gd name="connsiteY2" fmla="*/ 0 h 660949"/>
                <a:gd name="connsiteX3" fmla="*/ 2886561 w 2886561"/>
                <a:gd name="connsiteY3" fmla="*/ 550791 h 660949"/>
                <a:gd name="connsiteX4" fmla="*/ 2886561 w 2886561"/>
                <a:gd name="connsiteY4" fmla="*/ 611630 h 660949"/>
                <a:gd name="connsiteX5" fmla="*/ 110158 w 2886561"/>
                <a:gd name="connsiteY5" fmla="*/ 660949 h 660949"/>
                <a:gd name="connsiteX6" fmla="*/ 49320 w 2886561"/>
                <a:gd name="connsiteY6" fmla="*/ 660949 h 660949"/>
                <a:gd name="connsiteX7" fmla="*/ 0 w 2886561"/>
                <a:gd name="connsiteY7" fmla="*/ 110158 h 660949"/>
                <a:gd name="connsiteX8" fmla="*/ 0 w 2886561"/>
                <a:gd name="connsiteY8" fmla="*/ 49320 h 6609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6561" h="660949">
                  <a:moveTo>
                    <a:pt x="110158" y="0"/>
                  </a:moveTo>
                  <a:lnTo>
                    <a:pt x="2776403" y="0"/>
                  </a:lnTo>
                  <a:cubicBezTo>
                    <a:pt x="2837241" y="0"/>
                    <a:pt x="2886561" y="49320"/>
                    <a:pt x="2886561" y="110158"/>
                  </a:cubicBezTo>
                  <a:lnTo>
                    <a:pt x="2886561" y="550791"/>
                  </a:lnTo>
                  <a:cubicBezTo>
                    <a:pt x="2886561" y="611630"/>
                    <a:pt x="2837241" y="660949"/>
                    <a:pt x="2776403" y="660949"/>
                  </a:cubicBezTo>
                  <a:lnTo>
                    <a:pt x="110158" y="660949"/>
                  </a:lnTo>
                  <a:cubicBezTo>
                    <a:pt x="49320" y="660949"/>
                    <a:pt x="0" y="611630"/>
                    <a:pt x="0" y="550791"/>
                  </a:cubicBezTo>
                  <a:lnTo>
                    <a:pt x="0" y="110158"/>
                  </a:lnTo>
                  <a:cubicBezTo>
                    <a:pt x="0" y="49320"/>
                    <a:pt x="49320" y="0"/>
                    <a:pt x="110158" y="0"/>
                  </a:cubicBezTo>
                  <a:close/>
                </a:path>
              </a:pathLst>
            </a:custGeom>
            <a:solidFill>
              <a:srgbClr val="F0EA90">
                <a:alpha val="100000"/>
              </a:srgbClr>
            </a:solidFill>
            <a:ln w="47625">
              <a:solidFill>
                <a:srgbClr val="6037E6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199" b="1" i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功率的计算</a:t>
              </a:r>
            </a:p>
          </p:txBody>
        </p:sp>
        <p:sp>
          <p:nvSpPr>
            <p:cNvPr id="7" name="形状5"/>
            <p:cNvSpPr txBox="1"/>
            <p:nvPr/>
          </p:nvSpPr>
          <p:spPr>
            <a:xfrm>
              <a:off x="297314" y="53759"/>
              <a:ext cx="828359" cy="838004"/>
            </a:xfrm>
            <a:custGeom>
              <a:gdLst>
                <a:gd name="connsiteX0" fmla="*/ 414180 w 828359"/>
                <a:gd name="connsiteY0" fmla="*/ 0 h 838004"/>
                <a:gd name="connsiteX1" fmla="*/ 642925 w 828359"/>
                <a:gd name="connsiteY1" fmla="*/ 0 h 838004"/>
                <a:gd name="connsiteX2" fmla="*/ 828359 w 828359"/>
                <a:gd name="connsiteY2" fmla="*/ 650411 h 838004"/>
                <a:gd name="connsiteX3" fmla="*/ 185435 w 828359"/>
                <a:gd name="connsiteY3" fmla="*/ 838004 h 838004"/>
                <a:gd name="connsiteX4" fmla="*/ 0 w 828359"/>
                <a:gd name="connsiteY4" fmla="*/ 187594 h 83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359" h="838004">
                  <a:moveTo>
                    <a:pt x="414180" y="0"/>
                  </a:moveTo>
                  <a:cubicBezTo>
                    <a:pt x="642925" y="0"/>
                    <a:pt x="828359" y="187594"/>
                    <a:pt x="828359" y="419002"/>
                  </a:cubicBezTo>
                  <a:cubicBezTo>
                    <a:pt x="828359" y="650411"/>
                    <a:pt x="642925" y="838004"/>
                    <a:pt x="414180" y="838004"/>
                  </a:cubicBezTo>
                  <a:cubicBezTo>
                    <a:pt x="185435" y="838004"/>
                    <a:pt x="0" y="650411"/>
                    <a:pt x="0" y="419002"/>
                  </a:cubicBezTo>
                  <a:cubicBezTo>
                    <a:pt x="0" y="187594"/>
                    <a:pt x="185435" y="0"/>
                    <a:pt x="414180" y="0"/>
                  </a:cubicBezTo>
                  <a:close/>
                </a:path>
              </a:pathLst>
            </a:custGeom>
            <a:solidFill>
              <a:srgbClr val="F36161">
                <a:alpha val="100000"/>
              </a:srgbClr>
            </a:solidFill>
            <a:ln w="28575">
              <a:solidFill>
                <a:srgbClr val="6037E6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999" b="1" i="0">
                  <a:solidFill>
                    <a:srgbClr val="FFFFFF">
                      <a:alpha val="100000"/>
                    </a:srgbClr>
                  </a:solidFill>
                  <a:latin typeface="楷体"/>
                  <a:ea typeface="楷体"/>
                </a:rPr>
                <a:t>二</a:t>
              </a:r>
            </a:p>
          </p:txBody>
        </p:sp>
      </p:grpSp>
      <p:sp>
        <p:nvSpPr>
          <p:cNvPr id="8" name="文本1" title=""/>
          <p:cNvSpPr txBox="1"/>
          <p:nvPr/>
        </p:nvSpPr>
        <p:spPr>
          <a:xfrm>
            <a:off x="685333" y="984333"/>
            <a:ext cx="11364592" cy="93027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2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起重机以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0.1m/s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的速度将重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400N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的物体匀速提高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5m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，起重机做功的功率是多少？</a:t>
            </a:r>
          </a:p>
        </p:txBody>
      </p:sp>
      <p:sp>
        <p:nvSpPr>
          <p:cNvPr id="9" name="文本2" title=""/>
          <p:cNvSpPr txBox="1"/>
          <p:nvPr/>
        </p:nvSpPr>
        <p:spPr>
          <a:xfrm>
            <a:off x="1883959" y="1560128"/>
            <a:ext cx="8427082" cy="129841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解：起重机做功</a:t>
            </a:r>
          </a:p>
          <a:p>
            <a:pPr marL="0" algn="l">
              <a:lnSpc>
                <a:spcPts val="43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W=Fs=Gh=400N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×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5m=2000J</a:t>
            </a:r>
          </a:p>
        </p:txBody>
      </p:sp>
      <p:grpSp>
        <p:nvGrpSpPr>
          <p:cNvPr id="10" name="组合2" title=""/>
          <p:cNvGrpSpPr/>
          <p:nvPr/>
        </p:nvGrpSpPr>
        <p:grpSpPr>
          <a:xfrm>
            <a:off x="1367838" y="2710510"/>
            <a:ext cx="4879118" cy="1158240"/>
            <a:chExt cx="4879118" cy="1158240"/>
          </a:xfrm>
        </p:grpSpPr>
        <p:sp>
          <p:nvSpPr>
            <p:cNvPr id="11" name="文本3"/>
            <p:cNvSpPr txBox="1"/>
            <p:nvPr/>
          </p:nvSpPr>
          <p:spPr>
            <a:xfrm>
              <a:off x="0" y="206493"/>
              <a:ext cx="4879118" cy="74627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由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</a:rPr>
                <a:t>               </a:t>
              </a: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得，提升物体所用时间</a:t>
              </a:r>
            </a:p>
          </p:txBody>
        </p:sp>
        <p:pic>
          <p:nvPicPr>
            <p:cNvPr id="12" name="图片2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387" y="0"/>
              <a:ext cx="1045845" cy="1158240"/>
            </a:xfrm>
            <a:prstGeom prst="rect">
              <a:avLst/>
            </a:prstGeom>
          </p:spPr>
        </p:pic>
      </p:grpSp>
      <p:pic>
        <p:nvPicPr>
          <p:cNvPr id="13" name="图片1" title="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074" y="3735114"/>
            <a:ext cx="3229610" cy="953135"/>
          </a:xfrm>
          <a:prstGeom prst="rect">
            <a:avLst/>
          </a:prstGeom>
        </p:spPr>
      </p:pic>
      <p:grpSp>
        <p:nvGrpSpPr>
          <p:cNvPr id="14" name="组合3" title=""/>
          <p:cNvGrpSpPr/>
          <p:nvPr/>
        </p:nvGrpSpPr>
        <p:grpSpPr>
          <a:xfrm>
            <a:off x="9181100" y="2874921"/>
            <a:ext cx="2446223" cy="1695407"/>
            <a:chExt cx="2446223" cy="1695407"/>
          </a:xfrm>
        </p:grpSpPr>
        <p:sp>
          <p:nvSpPr>
            <p:cNvPr id="15" name="形状6"/>
            <p:cNvSpPr txBox="1"/>
            <p:nvPr/>
          </p:nvSpPr>
          <p:spPr>
            <a:xfrm rot="10584000" flipH="1">
              <a:off x="0" y="0"/>
              <a:ext cx="2446223" cy="1556915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F9F8CA">
                <a:alpha val="100000"/>
              </a:srgbClr>
            </a:solidFill>
            <a:ln w="28575">
              <a:solidFill>
                <a:srgbClr val="00B0F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4"/>
            <p:cNvSpPr txBox="1"/>
            <p:nvPr/>
          </p:nvSpPr>
          <p:spPr>
            <a:xfrm>
              <a:off x="309161" y="163135"/>
              <a:ext cx="1979904" cy="153227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600"/>
                </a:lnSpc>
              </a:pPr>
              <a:r>
                <a:rPr lang="zh-CN" altLang="en-US" sz="2000" b="1" i="0">
                  <a:solidFill>
                    <a:srgbClr val="FF0000">
                      <a:alpha val="100000"/>
                    </a:srgbClr>
                  </a:solidFill>
                  <a:latin typeface="新宋体"/>
                  <a:ea typeface="新宋体"/>
                </a:rPr>
                <a:t>你有什么简便的方法吗？</a:t>
              </a:r>
            </a:p>
          </p:txBody>
        </p:sp>
      </p:grpSp>
      <p:grpSp>
        <p:nvGrpSpPr>
          <p:cNvPr id="17" name="组合4" title=""/>
          <p:cNvGrpSpPr/>
          <p:nvPr/>
        </p:nvGrpSpPr>
        <p:grpSpPr>
          <a:xfrm>
            <a:off x="1997783" y="4874314"/>
            <a:ext cx="5470646" cy="903948"/>
            <a:chExt cx="5470646" cy="903948"/>
          </a:xfrm>
        </p:grpSpPr>
        <p:pic>
          <p:nvPicPr>
            <p:cNvPr id="18" name="图片3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981" y="99403"/>
              <a:ext cx="3034665" cy="804545"/>
            </a:xfrm>
            <a:prstGeom prst="rect">
              <a:avLst/>
            </a:prstGeom>
          </p:spPr>
        </p:pic>
        <p:sp>
          <p:nvSpPr>
            <p:cNvPr id="19" name="文本5"/>
            <p:cNvSpPr txBox="1"/>
            <p:nvPr/>
          </p:nvSpPr>
          <p:spPr>
            <a:xfrm>
              <a:off x="0" y="0"/>
              <a:ext cx="2055114" cy="74099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起重机的功率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18412" y="6379845"/>
            <a:ext cx="12172950" cy="478155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 title=""/>
          <p:cNvGrpSpPr/>
          <p:nvPr/>
        </p:nvGrpSpPr>
        <p:grpSpPr>
          <a:xfrm>
            <a:off x="-4666" y="-438"/>
            <a:ext cx="12202249" cy="957891"/>
            <a:chExt cx="12202249" cy="957891"/>
          </a:xfrm>
        </p:grpSpPr>
        <p:sp>
          <p:nvSpPr>
            <p:cNvPr id="4" name="形状3"/>
            <p:cNvSpPr txBox="1"/>
            <p:nvPr/>
          </p:nvSpPr>
          <p:spPr>
            <a:xfrm>
              <a:off x="0" y="0"/>
              <a:ext cx="12202249" cy="866261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4"/>
            <p:cNvSpPr txBox="1"/>
            <p:nvPr/>
          </p:nvSpPr>
          <p:spPr>
            <a:xfrm rot="10800000">
              <a:off x="6458" y="862641"/>
              <a:ext cx="7089505" cy="95250"/>
            </a:xfrm>
            <a:prstGeom prst="rect">
              <a:avLst/>
            </a:prstGeom>
            <a:solidFill>
              <a:srgbClr val="F6F9FD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5"/>
            <p:cNvSpPr txBox="1"/>
            <p:nvPr/>
          </p:nvSpPr>
          <p:spPr>
            <a:xfrm>
              <a:off x="989562" y="180861"/>
              <a:ext cx="2886561" cy="660949"/>
            </a:xfrm>
            <a:custGeom>
              <a:gdLst>
                <a:gd name="connsiteX0" fmla="*/ 110158 w 2886561"/>
                <a:gd name="connsiteY0" fmla="*/ 0 h 660949"/>
                <a:gd name="connsiteX1" fmla="*/ 2776403 w 2886561"/>
                <a:gd name="connsiteY1" fmla="*/ 0 h 660949"/>
                <a:gd name="connsiteX2" fmla="*/ 2837241 w 2886561"/>
                <a:gd name="connsiteY2" fmla="*/ 0 h 660949"/>
                <a:gd name="connsiteX3" fmla="*/ 2886561 w 2886561"/>
                <a:gd name="connsiteY3" fmla="*/ 550791 h 660949"/>
                <a:gd name="connsiteX4" fmla="*/ 2886561 w 2886561"/>
                <a:gd name="connsiteY4" fmla="*/ 611630 h 660949"/>
                <a:gd name="connsiteX5" fmla="*/ 110158 w 2886561"/>
                <a:gd name="connsiteY5" fmla="*/ 660949 h 660949"/>
                <a:gd name="connsiteX6" fmla="*/ 49320 w 2886561"/>
                <a:gd name="connsiteY6" fmla="*/ 660949 h 660949"/>
                <a:gd name="connsiteX7" fmla="*/ 0 w 2886561"/>
                <a:gd name="connsiteY7" fmla="*/ 110158 h 660949"/>
                <a:gd name="connsiteX8" fmla="*/ 0 w 2886561"/>
                <a:gd name="connsiteY8" fmla="*/ 49320 h 6609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6561" h="660949">
                  <a:moveTo>
                    <a:pt x="110158" y="0"/>
                  </a:moveTo>
                  <a:lnTo>
                    <a:pt x="2776403" y="0"/>
                  </a:lnTo>
                  <a:cubicBezTo>
                    <a:pt x="2837241" y="0"/>
                    <a:pt x="2886561" y="49320"/>
                    <a:pt x="2886561" y="110158"/>
                  </a:cubicBezTo>
                  <a:lnTo>
                    <a:pt x="2886561" y="550791"/>
                  </a:lnTo>
                  <a:cubicBezTo>
                    <a:pt x="2886561" y="611630"/>
                    <a:pt x="2837241" y="660949"/>
                    <a:pt x="2776403" y="660949"/>
                  </a:cubicBezTo>
                  <a:lnTo>
                    <a:pt x="110158" y="660949"/>
                  </a:lnTo>
                  <a:cubicBezTo>
                    <a:pt x="49320" y="660949"/>
                    <a:pt x="0" y="611630"/>
                    <a:pt x="0" y="550791"/>
                  </a:cubicBezTo>
                  <a:lnTo>
                    <a:pt x="0" y="110158"/>
                  </a:lnTo>
                  <a:cubicBezTo>
                    <a:pt x="0" y="49320"/>
                    <a:pt x="49320" y="0"/>
                    <a:pt x="110158" y="0"/>
                  </a:cubicBezTo>
                  <a:close/>
                </a:path>
              </a:pathLst>
            </a:custGeom>
            <a:solidFill>
              <a:srgbClr val="F0EA90">
                <a:alpha val="100000"/>
              </a:srgbClr>
            </a:solidFill>
            <a:ln w="47625">
              <a:solidFill>
                <a:srgbClr val="6037E6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199" b="1" i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功率的计算</a:t>
              </a:r>
            </a:p>
          </p:txBody>
        </p:sp>
        <p:sp>
          <p:nvSpPr>
            <p:cNvPr id="7" name="形状6"/>
            <p:cNvSpPr txBox="1"/>
            <p:nvPr/>
          </p:nvSpPr>
          <p:spPr>
            <a:xfrm>
              <a:off x="297314" y="53759"/>
              <a:ext cx="828359" cy="838004"/>
            </a:xfrm>
            <a:custGeom>
              <a:gdLst>
                <a:gd name="connsiteX0" fmla="*/ 414180 w 828359"/>
                <a:gd name="connsiteY0" fmla="*/ 0 h 838004"/>
                <a:gd name="connsiteX1" fmla="*/ 642925 w 828359"/>
                <a:gd name="connsiteY1" fmla="*/ 0 h 838004"/>
                <a:gd name="connsiteX2" fmla="*/ 828359 w 828359"/>
                <a:gd name="connsiteY2" fmla="*/ 650411 h 838004"/>
                <a:gd name="connsiteX3" fmla="*/ 185435 w 828359"/>
                <a:gd name="connsiteY3" fmla="*/ 838004 h 838004"/>
                <a:gd name="connsiteX4" fmla="*/ 0 w 828359"/>
                <a:gd name="connsiteY4" fmla="*/ 187594 h 83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359" h="838004">
                  <a:moveTo>
                    <a:pt x="414180" y="0"/>
                  </a:moveTo>
                  <a:cubicBezTo>
                    <a:pt x="642925" y="0"/>
                    <a:pt x="828359" y="187594"/>
                    <a:pt x="828359" y="419002"/>
                  </a:cubicBezTo>
                  <a:cubicBezTo>
                    <a:pt x="828359" y="650411"/>
                    <a:pt x="642925" y="838004"/>
                    <a:pt x="414180" y="838004"/>
                  </a:cubicBezTo>
                  <a:cubicBezTo>
                    <a:pt x="185435" y="838004"/>
                    <a:pt x="0" y="650411"/>
                    <a:pt x="0" y="419002"/>
                  </a:cubicBezTo>
                  <a:cubicBezTo>
                    <a:pt x="0" y="187594"/>
                    <a:pt x="185435" y="0"/>
                    <a:pt x="414180" y="0"/>
                  </a:cubicBezTo>
                  <a:close/>
                </a:path>
              </a:pathLst>
            </a:custGeom>
            <a:solidFill>
              <a:srgbClr val="F36161">
                <a:alpha val="100000"/>
              </a:srgbClr>
            </a:solidFill>
            <a:ln w="28575">
              <a:solidFill>
                <a:srgbClr val="6037E6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  <a:r>
                <a:rPr lang="zh-CN" altLang="en-US" sz="3999" b="1" i="0">
                  <a:solidFill>
                    <a:srgbClr val="FFFFFF">
                      <a:alpha val="100000"/>
                    </a:srgbClr>
                  </a:solidFill>
                  <a:latin typeface="楷体"/>
                  <a:ea typeface="楷体"/>
                </a:rPr>
                <a:t>二</a:t>
              </a:r>
            </a:p>
          </p:txBody>
        </p:sp>
      </p:grpSp>
      <p:sp>
        <p:nvSpPr>
          <p:cNvPr id="8" name="文本1" title=""/>
          <p:cNvSpPr txBox="1"/>
          <p:nvPr/>
        </p:nvSpPr>
        <p:spPr>
          <a:xfrm>
            <a:off x="977481" y="2571537"/>
            <a:ext cx="2115820" cy="83566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4.</a:t>
            </a: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简便计算：</a:t>
            </a:r>
          </a:p>
        </p:txBody>
      </p:sp>
      <p:pic>
        <p:nvPicPr>
          <p:cNvPr id="9" name="图片1" title="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972" y="2439600"/>
            <a:ext cx="2233930" cy="1099820"/>
          </a:xfrm>
          <a:prstGeom prst="rect">
            <a:avLst/>
          </a:prstGeom>
        </p:spPr>
      </p:pic>
      <p:sp>
        <p:nvSpPr>
          <p:cNvPr id="10" name="形状2" title=""/>
          <p:cNvSpPr txBox="1"/>
          <p:nvPr/>
        </p:nvSpPr>
        <p:spPr>
          <a:xfrm rot="480000">
            <a:off x="4499800" y="2385193"/>
            <a:ext cx="356235" cy="129159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>
                <a:alpha val="100000"/>
              </a:srgbClr>
            </a:solidFill>
            <a:prstDash val="sysDash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11" name="图片2" title="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96" y="2784262"/>
            <a:ext cx="922020" cy="495300"/>
          </a:xfrm>
          <a:prstGeom prst="rect">
            <a:avLst/>
          </a:prstGeom>
        </p:spPr>
      </p:pic>
      <p:grpSp>
        <p:nvGrpSpPr>
          <p:cNvPr id="12" name="组合2" title=""/>
          <p:cNvGrpSpPr/>
          <p:nvPr/>
        </p:nvGrpSpPr>
        <p:grpSpPr>
          <a:xfrm>
            <a:off x="6825674" y="1341653"/>
            <a:ext cx="3966833" cy="1259192"/>
            <a:chExt cx="3966833" cy="1259192"/>
          </a:xfrm>
        </p:grpSpPr>
        <p:sp>
          <p:nvSpPr>
            <p:cNvPr id="13" name="形状7"/>
            <p:cNvSpPr txBox="1"/>
            <p:nvPr/>
          </p:nvSpPr>
          <p:spPr>
            <a:xfrm>
              <a:off x="0" y="93334"/>
              <a:ext cx="3966833" cy="1165858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F9F8CA">
                <a:alpha val="100000"/>
              </a:srgbClr>
            </a:solidFill>
            <a:ln w="28575">
              <a:solidFill>
                <a:srgbClr val="00B0F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4"/>
            <p:cNvSpPr txBox="1"/>
            <p:nvPr/>
          </p:nvSpPr>
          <p:spPr>
            <a:xfrm>
              <a:off x="403828" y="0"/>
              <a:ext cx="2591297" cy="110799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600"/>
                </a:lnSpc>
              </a:pPr>
              <a:r>
                <a:rPr lang="zh-CN" altLang="en-US" sz="2000" b="1" i="0">
                  <a:solidFill>
                    <a:srgbClr val="FF0000">
                      <a:alpha val="100000"/>
                    </a:srgbClr>
                  </a:solidFill>
                  <a:latin typeface="新宋体"/>
                  <a:ea typeface="新宋体"/>
                </a:rPr>
                <a:t>条件：匀速直线运动</a:t>
              </a:r>
            </a:p>
            <a:p>
              <a:pPr marL="0" algn="ctr">
                <a:lnSpc>
                  <a:spcPts val="3600"/>
                </a:lnSpc>
              </a:pPr>
              <a:r>
                <a:rPr lang="zh-CN" altLang="en-US" sz="2000" b="1" i="0">
                  <a:solidFill>
                    <a:srgbClr val="FF0000">
                      <a:alpha val="100000"/>
                    </a:srgbClr>
                  </a:solidFill>
                  <a:latin typeface="新宋体"/>
                  <a:ea typeface="新宋体"/>
                </a:rPr>
                <a:t>力与速度在同一直线</a:t>
              </a:r>
            </a:p>
          </p:txBody>
        </p:sp>
      </p:grpSp>
      <p:sp>
        <p:nvSpPr>
          <p:cNvPr id="15" name="文本2" title=""/>
          <p:cNvSpPr txBox="1"/>
          <p:nvPr/>
        </p:nvSpPr>
        <p:spPr>
          <a:xfrm>
            <a:off x="856488" y="5021342"/>
            <a:ext cx="6461760" cy="648967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1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P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恒定时，</a:t>
            </a:r>
            <a:r>
              <a:rPr lang="zh-CN" altLang="en-US" sz="2400" b="1" i="1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v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越大，</a:t>
            </a:r>
            <a:r>
              <a:rPr lang="zh-CN" altLang="en-US" sz="2400" b="1" i="1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F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越小；</a:t>
            </a:r>
            <a:r>
              <a:rPr lang="zh-CN" altLang="en-US" sz="2400" b="1" i="1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v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越小，</a:t>
            </a:r>
            <a:r>
              <a:rPr lang="zh-CN" altLang="en-US" sz="2400" b="1" i="1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F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越大</a:t>
            </a:r>
          </a:p>
        </p:txBody>
      </p:sp>
      <p:sp>
        <p:nvSpPr>
          <p:cNvPr id="16" name="文本3" title=""/>
          <p:cNvSpPr txBox="1"/>
          <p:nvPr/>
        </p:nvSpPr>
        <p:spPr>
          <a:xfrm>
            <a:off x="3955399" y="1139885"/>
            <a:ext cx="2050694" cy="8102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800"/>
              </a:lnSpc>
            </a:pPr>
            <a:r>
              <a:rPr lang="zh-CN" altLang="en-US" sz="3899" b="1" i="1">
                <a:solidFill>
                  <a:srgbClr val="CC0000">
                    <a:alpha val="100000"/>
                  </a:srgbClr>
                </a:solidFill>
                <a:latin typeface="Times New Roman"/>
                <a:ea typeface="Times New Roman"/>
              </a:rPr>
              <a:t>W</a:t>
            </a:r>
            <a:r>
              <a:rPr lang="zh-CN" altLang="en-US" sz="3899" b="1" i="0">
                <a:solidFill>
                  <a:srgbClr val="CC0000">
                    <a:alpha val="100000"/>
                  </a:srgbClr>
                </a:solidFill>
                <a:latin typeface="Times New Roman"/>
                <a:ea typeface="Times New Roman"/>
              </a:rPr>
              <a:t> = </a:t>
            </a:r>
            <a:r>
              <a:rPr lang="zh-CN" altLang="en-US" sz="3899" b="1" i="1">
                <a:solidFill>
                  <a:srgbClr val="CC0000">
                    <a:alpha val="100000"/>
                  </a:srgbClr>
                </a:solidFill>
                <a:latin typeface="Times New Roman"/>
                <a:ea typeface="Times New Roman"/>
              </a:rPr>
              <a:t>Fs</a:t>
            </a:r>
            <a:r>
              <a:rPr lang="zh-CN" altLang="en-US" sz="3899" b="1" i="0">
                <a:solidFill>
                  <a:srgbClr val="CC0000">
                    <a:alpha val="100000"/>
                  </a:srgbClr>
                </a:solidFill>
                <a:latin typeface="Times New Roman"/>
                <a:ea typeface="Times New Roman"/>
              </a:rPr>
              <a:t> </a:t>
            </a:r>
          </a:p>
        </p:txBody>
      </p:sp>
      <p:grpSp>
        <p:nvGrpSpPr>
          <p:cNvPr id="17" name="组合3" title=""/>
          <p:cNvGrpSpPr/>
          <p:nvPr/>
        </p:nvGrpSpPr>
        <p:grpSpPr>
          <a:xfrm>
            <a:off x="7835827" y="3406750"/>
            <a:ext cx="3769234" cy="2754103"/>
            <a:chExt cx="3769234" cy="2754103"/>
          </a:xfrm>
        </p:grpSpPr>
        <p:pic>
          <p:nvPicPr>
            <p:cNvPr id="18" name="图片5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769234" cy="2181471"/>
            </a:xfrm>
            <a:prstGeom prst="rect">
              <a:avLst/>
            </a:prstGeom>
          </p:spPr>
        </p:pic>
        <p:sp>
          <p:nvSpPr>
            <p:cNvPr id="19" name="文本5"/>
            <p:cNvSpPr txBox="1"/>
            <p:nvPr/>
          </p:nvSpPr>
          <p:spPr>
            <a:xfrm>
              <a:off x="519007" y="2163493"/>
              <a:ext cx="3072703" cy="59061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133350" algn="l">
                <a:lnSpc>
                  <a:spcPts val="2400"/>
                </a:lnSpc>
              </a:pPr>
              <a:r>
                <a:rPr lang="zh-CN" altLang="en-US" sz="2000" b="0" i="0">
                  <a:solidFill>
                    <a:srgbClr val="0D0D0D">
                      <a:alpha val="100000"/>
                    </a:srgbClr>
                  </a:solidFill>
                  <a:latin typeface="宋体"/>
                  <a:ea typeface="宋体"/>
                </a:rPr>
                <a:t>汽车上坡减小速度</a:t>
              </a:r>
            </a:p>
          </p:txBody>
        </p:sp>
      </p:grpSp>
      <p:pic>
        <p:nvPicPr>
          <p:cNvPr id="20" name="图片3" title="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2304"/>
          <a:stretch>
            <a:fillRect/>
          </a:stretch>
        </p:blipFill>
        <p:spPr>
          <a:xfrm>
            <a:off x="1537630" y="1139752"/>
            <a:ext cx="1289017" cy="1099820"/>
          </a:xfrm>
          <a:prstGeom prst="rect">
            <a:avLst/>
          </a:prstGeom>
        </p:spPr>
      </p:pic>
      <p:pic>
        <p:nvPicPr>
          <p:cNvPr id="21" name="图片4" title="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432" y="3708873"/>
            <a:ext cx="6070425" cy="95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8" grpId="0" animBg="1"/>
      <p:bldP spid="9" grpId="0" animBg="1"/>
      <p:bldP spid="10" grpId="0" animBg="1"/>
      <p:bldP spid="11" grpId="0" animBg="1"/>
      <p:bldP spid="21" grpId="0" animBg="1"/>
      <p:bldP spid="12" grpId="0" animBg="1"/>
      <p:bldP spid="1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形状1" title=""/>
          <p:cNvSpPr txBox="1"/>
          <p:nvPr/>
        </p:nvSpPr>
        <p:spPr>
          <a:xfrm>
            <a:off x="18412" y="6392970"/>
            <a:ext cx="12172950" cy="478155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形状2" title=""/>
          <p:cNvSpPr txBox="1"/>
          <p:nvPr/>
        </p:nvSpPr>
        <p:spPr>
          <a:xfrm>
            <a:off x="-5920" y="-9732"/>
            <a:ext cx="12172950" cy="885901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形状3" title=""/>
          <p:cNvSpPr txBox="1"/>
          <p:nvPr/>
        </p:nvSpPr>
        <p:spPr>
          <a:xfrm>
            <a:off x="514093" y="206730"/>
            <a:ext cx="2347331" cy="695554"/>
          </a:xfrm>
          <a:custGeom>
            <a:gdLst>
              <a:gd name="connsiteX0" fmla="*/ 115926 w 2347331"/>
              <a:gd name="connsiteY0" fmla="*/ 0 h 695554"/>
              <a:gd name="connsiteX1" fmla="*/ 2231406 w 2347331"/>
              <a:gd name="connsiteY1" fmla="*/ 0 h 695554"/>
              <a:gd name="connsiteX2" fmla="*/ 2262151 w 2347331"/>
              <a:gd name="connsiteY2" fmla="*/ 0 h 695554"/>
              <a:gd name="connsiteX3" fmla="*/ 2335118 w 2347331"/>
              <a:gd name="connsiteY3" fmla="*/ 55694 h 695554"/>
              <a:gd name="connsiteX4" fmla="*/ 2347331 w 2347331"/>
              <a:gd name="connsiteY4" fmla="*/ 579628 h 695554"/>
              <a:gd name="connsiteX5" fmla="*/ 2347332 w 2347331"/>
              <a:gd name="connsiteY5" fmla="*/ 610373 h 695554"/>
              <a:gd name="connsiteX6" fmla="*/ 2291637 w 2347331"/>
              <a:gd name="connsiteY6" fmla="*/ 683340 h 695554"/>
              <a:gd name="connsiteX7" fmla="*/ 115926 w 2347331"/>
              <a:gd name="connsiteY7" fmla="*/ 695554 h 695554"/>
              <a:gd name="connsiteX8" fmla="*/ 85180 w 2347331"/>
              <a:gd name="connsiteY8" fmla="*/ 695554 h 695554"/>
              <a:gd name="connsiteX9" fmla="*/ 12214 w 2347331"/>
              <a:gd name="connsiteY9" fmla="*/ 639860 h 695554"/>
              <a:gd name="connsiteX10" fmla="*/ 0 w 2347331"/>
              <a:gd name="connsiteY10" fmla="*/ 115926 h 695554"/>
              <a:gd name="connsiteX11" fmla="*/ 0 w 2347331"/>
              <a:gd name="connsiteY11" fmla="*/ 51902 h 6955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7331" h="695554">
                <a:moveTo>
                  <a:pt x="115926" y="0"/>
                </a:moveTo>
                <a:lnTo>
                  <a:pt x="2231406" y="0"/>
                </a:lnTo>
                <a:cubicBezTo>
                  <a:pt x="2262151" y="0"/>
                  <a:pt x="2291637" y="12214"/>
                  <a:pt x="2313378" y="33954"/>
                </a:cubicBezTo>
                <a:cubicBezTo>
                  <a:pt x="2335118" y="55694"/>
                  <a:pt x="2347332" y="85180"/>
                  <a:pt x="2347331" y="115926"/>
                </a:cubicBezTo>
                <a:lnTo>
                  <a:pt x="2347331" y="579628"/>
                </a:lnTo>
                <a:cubicBezTo>
                  <a:pt x="2347332" y="610373"/>
                  <a:pt x="2335118" y="639859"/>
                  <a:pt x="2313378" y="661600"/>
                </a:cubicBezTo>
                <a:cubicBezTo>
                  <a:pt x="2291637" y="683340"/>
                  <a:pt x="2262151" y="695554"/>
                  <a:pt x="2231406" y="695554"/>
                </a:cubicBezTo>
                <a:lnTo>
                  <a:pt x="115926" y="695554"/>
                </a:lnTo>
                <a:cubicBezTo>
                  <a:pt x="85180" y="695554"/>
                  <a:pt x="55694" y="683340"/>
                  <a:pt x="33954" y="661600"/>
                </a:cubicBezTo>
                <a:cubicBezTo>
                  <a:pt x="12214" y="639860"/>
                  <a:pt x="0" y="610373"/>
                  <a:pt x="0" y="579628"/>
                </a:cubicBezTo>
                <a:lnTo>
                  <a:pt x="0" y="115926"/>
                </a:lnTo>
                <a:cubicBezTo>
                  <a:pt x="0" y="51902"/>
                  <a:pt x="51902" y="0"/>
                  <a:pt x="115926" y="0"/>
                </a:cubicBezTo>
                <a:close/>
              </a:path>
            </a:pathLst>
          </a:custGeom>
          <a:solidFill>
            <a:srgbClr val="F59DD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  <a:r>
              <a:rPr lang="zh-CN" altLang="en-US" sz="3999" b="1" i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课堂小结</a:t>
            </a:r>
          </a:p>
        </p:txBody>
      </p:sp>
      <p:sp>
        <p:nvSpPr>
          <p:cNvPr id="5" name="形状4" title=""/>
          <p:cNvSpPr txBox="1"/>
          <p:nvPr/>
        </p:nvSpPr>
        <p:spPr>
          <a:xfrm rot="10800000">
            <a:off x="3032" y="889131"/>
            <a:ext cx="7089505" cy="95250"/>
          </a:xfrm>
          <a:prstGeom prst="rect">
            <a:avLst/>
          </a:prstGeom>
          <a:solidFill>
            <a:srgbClr val="F6F9FD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6" name="思维导图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73" y="1496987"/>
            <a:ext cx="115919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等线 Light</vt:lpstr>
      <vt:lpstr>等线</vt:lpstr>
      <vt:lpstr>微软雅黑</vt:lpstr>
      <vt:lpstr>新宋体</vt:lpstr>
      <vt:lpstr>楷体</vt:lpstr>
      <vt:lpstr>Times New Roman</vt:lpstr>
      <vt:lpstr>宋体</vt:lpstr>
      <vt:lpstr>Microsoft YaHei</vt:lpstr>
      <vt:lpstr>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2025-03-31T12:11:25Z</cp:lastPrinted>
  <dcterms:created xsi:type="dcterms:W3CDTF">2025-03-31T12:11:25Z</dcterms:created>
  <dcterms:modified xsi:type="dcterms:W3CDTF">2025-03-31T04:11:25Z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