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tags" Target="tags/tag1.xml" /><Relationship Id="rId21" Type="http://schemas.openxmlformats.org/officeDocument/2006/relationships/presProps" Target="presProps.xml" /><Relationship Id="rId22" Type="http://schemas.openxmlformats.org/officeDocument/2006/relationships/viewProps" Target="viewProps.xml" /><Relationship Id="rId23" Type="http://schemas.openxmlformats.org/officeDocument/2006/relationships/theme" Target="theme/theme1.xml" /><Relationship Id="rId24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gif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2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3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31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32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33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34.png" /><Relationship Id="rId3" Type="http://schemas.openxmlformats.org/officeDocument/2006/relationships/image" Target="../media/image35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image" Target="../media/image36.png" /><Relationship Id="rId3" Type="http://schemas.openxmlformats.org/officeDocument/2006/relationships/image" Target="../media/image3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8.png" /><Relationship Id="rId3" Type="http://schemas.openxmlformats.org/officeDocument/2006/relationships/image" Target="../media/image3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gif" /><Relationship Id="rId3" Type="http://schemas.openxmlformats.org/officeDocument/2006/relationships/image" Target="../media/image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.gif" /><Relationship Id="rId3" Type="http://schemas.openxmlformats.org/officeDocument/2006/relationships/image" Target="../media/image7.gif" /><Relationship Id="rId4" Type="http://schemas.openxmlformats.org/officeDocument/2006/relationships/image" Target="../media/image8.jpeg" /><Relationship Id="rId5" Type="http://schemas.openxmlformats.org/officeDocument/2006/relationships/image" Target="../media/image9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0.png" /><Relationship Id="rId3" Type="http://schemas.openxmlformats.org/officeDocument/2006/relationships/image" Target="../media/image11.png" /><Relationship Id="rId4" Type="http://schemas.openxmlformats.org/officeDocument/2006/relationships/image" Target="../media/image12.gif" /><Relationship Id="rId5" Type="http://schemas.openxmlformats.org/officeDocument/2006/relationships/image" Target="../media/image1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gif" /><Relationship Id="rId3" Type="http://schemas.openxmlformats.org/officeDocument/2006/relationships/image" Target="../media/image19.png" /><Relationship Id="rId4" Type="http://schemas.openxmlformats.org/officeDocument/2006/relationships/image" Target="../media/image20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Relationship Id="rId6" Type="http://schemas.openxmlformats.org/officeDocument/2006/relationships/image" Target="../media/image25.png" /><Relationship Id="rId7" Type="http://schemas.openxmlformats.org/officeDocument/2006/relationships/image" Target="../media/image26.png" /><Relationship Id="rId8" Type="http://schemas.openxmlformats.org/officeDocument/2006/relationships/image" Target="../media/image27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2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83429" y="-15415"/>
            <a:ext cx="12275969" cy="6881222"/>
            <a:chExt cx="12275969" cy="6881222"/>
          </a:xfrm>
        </p:grpSpPr>
        <p:sp>
          <p:nvSpPr>
            <p:cNvPr id="3" name="形状1"/>
            <p:cNvSpPr txBox="1"/>
            <p:nvPr/>
          </p:nvSpPr>
          <p:spPr>
            <a:xfrm>
              <a:off x="103019" y="15682"/>
              <a:ext cx="12172950" cy="287083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833239" y="376298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第十一章——功和机械能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429456" y="2154949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158888" y="1060422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第1节  功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220706" y="2220148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0"/>
              <a:ext cx="4606881" cy="6881222"/>
            </a:xfrm>
            <a:prstGeom prst="rect">
              <a:avLst/>
            </a:prstGeom>
          </p:spPr>
        </p:pic>
      </p:grp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85" y="3012719"/>
            <a:ext cx="6906256" cy="3601015"/>
          </a:xfrm>
          <a:prstGeom prst="ellipse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62" y="957920"/>
            <a:ext cx="2524125" cy="2976077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734939" y="1082888"/>
            <a:ext cx="8656434" cy="27254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目前，我国正在大力推广装配式建筑。这种建筑方式不仅施工效率高，还能大幅降低能耗，避免现场粉尘、泥浆等的污染，实现绿色施工。</a:t>
            </a:r>
            <a:r>
              <a:rPr lang="zh-CN" altLang="en-US" sz="24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g取10 N/kg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。</a:t>
            </a:r>
          </a:p>
          <a:p>
            <a:pPr marL="0" algn="l"/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(1)把质量为</a:t>
            </a:r>
            <a:r>
              <a:rPr lang="zh-CN" altLang="en-US" sz="24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1.5t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的构件匀速提升到</a:t>
            </a:r>
            <a:r>
              <a:rPr lang="zh-CN" altLang="en-US" sz="24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30m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高的楼顶，竖直向上的拉力做了多少功?</a:t>
            </a:r>
          </a:p>
          <a:p>
            <a:pPr marL="0" algn="l"/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(2)依据需要，又将这个构件沿水平方向匀速移动了</a:t>
            </a:r>
            <a:r>
              <a:rPr lang="zh-CN" altLang="en-US" sz="24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3 m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。在水平运动阶段，竖直向上的拉力又做了多少功?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839943" y="4121296"/>
            <a:ext cx="10306050" cy="187083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解： (1)构件在竖直方向上做匀速直线运动，构件所受的拉力与重力大小相等，即F=G=mg =1.5 x10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3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kgx10 N/kg=1.5x10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4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N</a:t>
            </a:r>
          </a:p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构件在竖直方向上移动的距离s=30m</a:t>
            </a:r>
          </a:p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所以，拉力做的功W=Fs=1.5 x10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4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Nx30m=4.5x10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5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74306" y="1194092"/>
            <a:ext cx="8601075" cy="323265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(2)拉力的方向竖直向上。构件在水平方向上移动了3m，但在竖直方向上没有移动距离，即s'=0。</a:t>
            </a:r>
          </a:p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所以，拉力做的功</a:t>
            </a:r>
          </a:p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W'=Fs'=0</a:t>
            </a: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楷体"/>
              <a:ea typeface="楷体"/>
            </a:endParaRPr>
          </a:p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在竖直上升阶段，拉力做的功为4.5x10</a:t>
            </a:r>
            <a:r>
              <a:rPr lang="zh-CN" altLang="en-US" sz="3000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5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J。在水平运动阶段，拉力做的功为0。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687" y="774697"/>
            <a:ext cx="2524125" cy="29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135" y="2721302"/>
            <a:ext cx="9797177" cy="1668885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919372" y="957882"/>
            <a:ext cx="10370934" cy="18854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1.冰壶比赛场地的示意图。运动员从A点推动冰壶前进，到B点时松手，冰壶滑行到C点静止。在冰壶由A到B、由B到C的过程中，运动员对冰壶是否做功?为什么?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1255605" y="4206678"/>
            <a:ext cx="10034206" cy="18854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由A到B的过程中，运动员对冰壶做功，</a:t>
            </a:r>
          </a:p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由B到C的过程中，运动员对冰壶不做功，B到C过程中运动员对冰壶没有力的作用，由于惯性滑行。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1179386" y="1167841"/>
            <a:ext cx="10296525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2.马拉着质量为2000kg的车在水平路面上前进400m，如果马的水平拉力做了3 x10</a:t>
            </a:r>
            <a:r>
              <a:rPr lang="zh-CN" altLang="en-US" sz="3000" b="0" i="0" baseline="3000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5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J的功，那么马的水平拉力是多少?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704785" y="2665771"/>
            <a:ext cx="10034206" cy="13204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解：根据做功的公式：W=FS</a:t>
            </a:r>
          </a:p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</a:t>
            </a:r>
          </a:p>
        </p:txBody>
      </p:sp>
      <p:pic>
        <p:nvPicPr>
          <p:cNvPr id="10" name="公式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37" y="2120132"/>
            <a:ext cx="4358202" cy="41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857660" y="958272"/>
            <a:ext cx="10887075" cy="471620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3.叉车把质量为200kg的货物缓慢举高0.8m，然后又沿水平方向缓慢移动2m到车厢旁。请分析整个过程中叉车对货物做功的情况并计算功的大小。g取10 N/kg。</a:t>
            </a: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Microsoft YaHei"/>
              <a:ea typeface="Microsoft YaHei"/>
            </a:endParaRP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Microsoft YaHei"/>
              <a:ea typeface="Microsoft YaHei"/>
            </a:endParaRP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Microsoft YaHei"/>
              <a:ea typeface="Microsoft YaHei"/>
            </a:endParaRPr>
          </a:p>
          <a:p>
            <a:pPr marL="0" algn="l"/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Microsoft YaHei"/>
              <a:ea typeface="Microsoft YaHei"/>
            </a:endParaRPr>
          </a:p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4.一枚鸡蛋从2m高处落到地面，重力大约做了多少功?写出你是怎样估算的。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710709" y="2652674"/>
            <a:ext cx="10034206" cy="188540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解：举高0.8m做功：G=mg=200kg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x10N/kg=2000N</a:t>
            </a:r>
          </a:p>
          <a:p>
            <a:pPr marL="0" algn="l">
              <a:lnSpc>
                <a:spcPts val="4400"/>
              </a:lnSpc>
            </a:pP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                   W=Gh=2000Nx0.8m=1600J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     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1791167" y="3782520"/>
            <a:ext cx="10034206" cy="75546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举力向上，所以水平方向移动2m的过程中不做功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3866407" y="5333619"/>
            <a:ext cx="4719256" cy="75546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宋体"/>
                <a:ea typeface="宋体"/>
              </a:rPr>
              <a:t>W=FS=Gh=0.5N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x2m=1J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92970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59DD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837" y="1397718"/>
            <a:ext cx="96869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77634" y="889321"/>
            <a:ext cx="11245851" cy="313217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如图所示的四种情形中，判断是面对力（做/不做）功？</a:t>
            </a:r>
          </a:p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甲图中人提着滑板在平直的路上匀速行走，人对滑板</a:t>
            </a:r>
            <a:r>
              <a:rPr lang="zh-CN" altLang="en-US" sz="2700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功</a:t>
            </a:r>
          </a:p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乙图中人推着车在平直的道路上匀速行走，人对货车</a:t>
            </a:r>
            <a:r>
              <a:rPr lang="zh-CN" altLang="en-US" sz="2700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功</a:t>
            </a:r>
          </a:p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丙图中人用力搬石头但石头未被搬动，人对石头</a:t>
            </a:r>
            <a:r>
              <a:rPr lang="zh-CN" altLang="en-US" sz="2700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功</a:t>
            </a:r>
          </a:p>
          <a:p>
            <a:pPr marL="0" algn="l">
              <a:lnSpc>
                <a:spcPts val="4600"/>
              </a:lnSpc>
              <a:buFont typeface="Arial"/>
              <a:buChar char=" "/>
            </a:pP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丁图中足球离开脚后继续在空中飞行时，人对足球</a:t>
            </a:r>
            <a:r>
              <a:rPr lang="zh-CN" altLang="en-US" sz="2700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</a:t>
            </a:r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功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567" y="3891382"/>
            <a:ext cx="7493051" cy="2411149"/>
          </a:xfrm>
          <a:prstGeom prst="rect">
            <a:avLst/>
          </a:prstGeom>
        </p:spPr>
      </p:pic>
      <p:sp>
        <p:nvSpPr>
          <p:cNvPr id="9" name="文本2" title=""/>
          <p:cNvSpPr txBox="1"/>
          <p:nvPr/>
        </p:nvSpPr>
        <p:spPr>
          <a:xfrm>
            <a:off x="9286037" y="1524124"/>
            <a:ext cx="89718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不做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9286123" y="2114140"/>
            <a:ext cx="89718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做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8597656" y="2797112"/>
            <a:ext cx="89718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不做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8960253" y="3338303"/>
            <a:ext cx="89718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不做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847677" y="889187"/>
            <a:ext cx="10489340" cy="175327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2.  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在水平地面上，用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50 N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的力沿水平方向拉着重为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100 N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的小车前进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5 m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，拉力做的功等于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_____J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，重力做的功等于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______J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888106" y="1684458"/>
            <a:ext cx="1450340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250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9192273" y="1841544"/>
            <a:ext cx="1358900" cy="7341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0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41" y="4542425"/>
            <a:ext cx="7079184" cy="2036703"/>
          </a:xfrm>
          <a:prstGeom prst="rect">
            <a:avLst/>
          </a:prstGeom>
        </p:spPr>
      </p:pic>
      <p:sp>
        <p:nvSpPr>
          <p:cNvPr id="11" name="文本4" title=""/>
          <p:cNvSpPr txBox="1"/>
          <p:nvPr/>
        </p:nvSpPr>
        <p:spPr>
          <a:xfrm>
            <a:off x="646843" y="2733151"/>
            <a:ext cx="10919012" cy="19148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3.  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一人用同样大小的力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 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将质量为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的物体分别在光滑水平面、粗糙水平面和粗糙斜面上沿力的方向移动相同的距离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s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，该力在这三个过程中所做的功分别为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371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371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371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535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，则它们之间的大小关系是</a:t>
            </a:r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192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400" b="0" i="0" u="sng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  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192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400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</a:t>
            </a:r>
            <a:r>
              <a:rPr lang="zh-CN" altLang="en-US" sz="2535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192" b="0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7995771" y="3913870"/>
            <a:ext cx="573681" cy="7341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</a:p>
        </p:txBody>
      </p:sp>
      <p:sp>
        <p:nvSpPr>
          <p:cNvPr id="13" name="文本6" title=""/>
          <p:cNvSpPr txBox="1"/>
          <p:nvPr/>
        </p:nvSpPr>
        <p:spPr>
          <a:xfrm>
            <a:off x="9192425" y="3913937"/>
            <a:ext cx="573681" cy="7341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935" b="1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4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5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80053" y="1112663"/>
            <a:ext cx="11100397" cy="41487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4.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用弹簧测力计沿水平方向两次拉着同一物体在同一水平面上运动，两次运动的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s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-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t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图象分别如图中的①②所示。其对应的弹簧测力计示数分别为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、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相同时间内所做的功分别为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、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，则它们的关系正确的是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(　　)</a:t>
            </a:r>
          </a:p>
          <a:p>
            <a:pPr marL="0" algn="l">
              <a:lnSpc>
                <a:spcPts val="38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A. 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　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  <a:p>
            <a:pPr marL="0" algn="l">
              <a:lnSpc>
                <a:spcPts val="38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B. 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　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&gt;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  <a:p>
            <a:pPr marL="0" algn="l">
              <a:lnSpc>
                <a:spcPts val="38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C. 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=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　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&lt;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  <a:p>
            <a:pPr marL="0" algn="l">
              <a:lnSpc>
                <a:spcPts val="38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D. 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&lt;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　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&lt;</a:t>
            </a:r>
            <a:r>
              <a:rPr lang="zh-CN" altLang="en-US" sz="2999" b="1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2999" b="1" i="0" baseline="-25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713237" y="2473909"/>
            <a:ext cx="576580" cy="9023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62" y="2965828"/>
            <a:ext cx="3144050" cy="2755182"/>
          </a:xfrm>
          <a:prstGeom prst="rect">
            <a:avLst/>
          </a:prstGeom>
        </p:spPr>
      </p:pic>
      <p:grpSp>
        <p:nvGrpSpPr>
          <p:cNvPr id="10" name="组合2" title=""/>
          <p:cNvGrpSpPr/>
          <p:nvPr/>
        </p:nvGrpSpPr>
        <p:grpSpPr>
          <a:xfrm>
            <a:off x="9293702" y="3218602"/>
            <a:ext cx="2007870" cy="925190"/>
            <a:chExt cx="2007870" cy="925190"/>
          </a:xfrm>
        </p:grpSpPr>
        <p:sp>
          <p:nvSpPr>
            <p:cNvPr id="11" name="形状6"/>
            <p:cNvSpPr txBox="1"/>
            <p:nvPr/>
          </p:nvSpPr>
          <p:spPr>
            <a:xfrm>
              <a:off x="0" y="156525"/>
              <a:ext cx="2007870" cy="711200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rgbClr val="FFFFFF">
                <a:alpha val="100000"/>
              </a:srgbClr>
            </a:solidFill>
            <a:ln w="25400">
              <a:solidFill>
                <a:srgbClr val="01839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3"/>
            <p:cNvSpPr txBox="1"/>
            <p:nvPr/>
          </p:nvSpPr>
          <p:spPr>
            <a:xfrm>
              <a:off x="30907" y="0"/>
              <a:ext cx="1938434" cy="92519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0000FF">
                      <a:alpha val="100000"/>
                    </a:srgbClr>
                  </a:solidFill>
                  <a:latin typeface="楷体"/>
                  <a:ea typeface="楷体"/>
                </a:rPr>
                <a:t>两次均做匀速直线运动</a:t>
              </a:r>
            </a:p>
          </p:txBody>
        </p:sp>
      </p:grpSp>
      <p:grpSp>
        <p:nvGrpSpPr>
          <p:cNvPr id="13" name="组合3" title=""/>
          <p:cNvGrpSpPr/>
          <p:nvPr/>
        </p:nvGrpSpPr>
        <p:grpSpPr>
          <a:xfrm>
            <a:off x="9940976" y="4271982"/>
            <a:ext cx="1441450" cy="505662"/>
            <a:chExt cx="1441450" cy="505662"/>
          </a:xfrm>
        </p:grpSpPr>
        <p:sp>
          <p:nvSpPr>
            <p:cNvPr id="14" name="形状7"/>
            <p:cNvSpPr txBox="1"/>
            <p:nvPr/>
          </p:nvSpPr>
          <p:spPr>
            <a:xfrm>
              <a:off x="3810" y="49530"/>
              <a:ext cx="1437640" cy="39878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4"/>
            <p:cNvSpPr txBox="1"/>
            <p:nvPr/>
          </p:nvSpPr>
          <p:spPr>
            <a:xfrm>
              <a:off x="0" y="0"/>
              <a:ext cx="1437640" cy="5056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000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因此</a:t>
              </a:r>
              <a:r>
                <a:rPr lang="zh-CN" altLang="en-US" sz="20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2660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1</a:t>
              </a:r>
              <a:r>
                <a:rPr lang="zh-CN" altLang="en-US" sz="2000" b="1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=</a:t>
              </a:r>
              <a:r>
                <a:rPr lang="zh-CN" altLang="en-US" sz="20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  <a:r>
                <a:rPr lang="zh-CN" altLang="en-US" sz="2660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2</a:t>
              </a:r>
            </a:p>
          </p:txBody>
        </p:sp>
      </p:grpSp>
      <p:sp>
        <p:nvSpPr>
          <p:cNvPr id="16" name="形状2" title=""/>
          <p:cNvSpPr txBox="1"/>
          <p:nvPr/>
        </p:nvSpPr>
        <p:spPr>
          <a:xfrm>
            <a:off x="6980911" y="2260387"/>
            <a:ext cx="1621955" cy="398783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7" name="组合4" title=""/>
          <p:cNvGrpSpPr/>
          <p:nvPr/>
        </p:nvGrpSpPr>
        <p:grpSpPr>
          <a:xfrm>
            <a:off x="5487696" y="3248863"/>
            <a:ext cx="1019324" cy="563405"/>
            <a:chExt cx="1019324" cy="563405"/>
          </a:xfrm>
        </p:grpSpPr>
        <p:sp>
          <p:nvSpPr>
            <p:cNvPr id="18" name="形状8"/>
            <p:cNvSpPr txBox="1"/>
            <p:nvPr/>
          </p:nvSpPr>
          <p:spPr>
            <a:xfrm>
              <a:off x="0" y="80430"/>
              <a:ext cx="1019324" cy="394361"/>
            </a:xfrm>
            <a:prstGeom prst="wedgeRoundRectCallout">
              <a:avLst>
                <a:gd name="adj1" fmla="val -20833"/>
                <a:gd name="adj2" fmla="val 62500"/>
                <a:gd name="adj3" fmla="val 16667"/>
              </a:avLst>
            </a:prstGeom>
            <a:solidFill>
              <a:srgbClr val="FFFFFF">
                <a:alpha val="100000"/>
              </a:srgbClr>
            </a:solidFill>
            <a:ln w="25400">
              <a:solidFill>
                <a:srgbClr val="01839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5"/>
            <p:cNvSpPr txBox="1"/>
            <p:nvPr/>
          </p:nvSpPr>
          <p:spPr>
            <a:xfrm>
              <a:off x="19933" y="0"/>
              <a:ext cx="971532" cy="56340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3800"/>
                </a:lnSpc>
              </a:pPr>
              <a:r>
                <a:rPr lang="zh-CN" altLang="en-US" sz="2400" b="1" i="1">
                  <a:solidFill>
                    <a:srgbClr val="0000FF">
                      <a:alpha val="100000"/>
                    </a:srgbClr>
                  </a:solidFill>
                  <a:latin typeface="Times New Roman"/>
                  <a:ea typeface="Times New Roman"/>
                </a:rPr>
                <a:t>s</a:t>
              </a:r>
              <a:r>
                <a:rPr lang="zh-CN" altLang="en-US" sz="3192" b="1" i="0" baseline="-25000">
                  <a:solidFill>
                    <a:srgbClr val="0000FF">
                      <a:alpha val="100000"/>
                    </a:srgbClr>
                  </a:solidFill>
                  <a:latin typeface="Times New Roman"/>
                  <a:ea typeface="Times New Roman"/>
                </a:rPr>
                <a:t>1</a:t>
              </a:r>
              <a:r>
                <a:rPr lang="zh-CN" altLang="en-US" sz="2400" b="1" i="0">
                  <a:solidFill>
                    <a:srgbClr val="0000FF">
                      <a:alpha val="100000"/>
                    </a:srgbClr>
                  </a:solidFill>
                  <a:latin typeface="Times New Roman"/>
                  <a:ea typeface="Times New Roman"/>
                </a:rPr>
                <a:t>&gt;</a:t>
              </a:r>
              <a:r>
                <a:rPr lang="zh-CN" altLang="en-US" sz="2400" b="1" i="1">
                  <a:solidFill>
                    <a:srgbClr val="0000FF">
                      <a:alpha val="100000"/>
                    </a:srgbClr>
                  </a:solidFill>
                  <a:latin typeface="Times New Roman"/>
                  <a:ea typeface="Times New Roman"/>
                </a:rPr>
                <a:t>s</a:t>
              </a:r>
              <a:r>
                <a:rPr lang="zh-CN" altLang="en-US" sz="3192" b="1" i="0" baseline="-25000">
                  <a:solidFill>
                    <a:srgbClr val="0000FF">
                      <a:alpha val="100000"/>
                    </a:srgbClr>
                  </a:solidFill>
                  <a:latin typeface="Times New Roman"/>
                  <a:ea typeface="Times New Roman"/>
                </a:rPr>
                <a:t>2</a:t>
              </a:r>
            </a:p>
          </p:txBody>
        </p:sp>
      </p:grpSp>
      <p:grpSp>
        <p:nvGrpSpPr>
          <p:cNvPr id="20" name="组合5" title=""/>
          <p:cNvGrpSpPr/>
          <p:nvPr/>
        </p:nvGrpSpPr>
        <p:grpSpPr>
          <a:xfrm>
            <a:off x="5175561" y="4469178"/>
            <a:ext cx="1597025" cy="909955"/>
            <a:chExt cx="1597025" cy="909955"/>
          </a:xfrm>
        </p:grpSpPr>
        <p:sp>
          <p:nvSpPr>
            <p:cNvPr id="21" name="形状9"/>
            <p:cNvSpPr txBox="1"/>
            <p:nvPr/>
          </p:nvSpPr>
          <p:spPr>
            <a:xfrm>
              <a:off x="3810" y="49530"/>
              <a:ext cx="1593215" cy="86042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C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文本6"/>
            <p:cNvSpPr txBox="1"/>
            <p:nvPr/>
          </p:nvSpPr>
          <p:spPr>
            <a:xfrm>
              <a:off x="0" y="0"/>
              <a:ext cx="1593215" cy="86042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1" i="0">
                  <a:solidFill>
                    <a:srgbClr val="CC0000">
                      <a:alpha val="100000"/>
                    </a:srgbClr>
                  </a:solidFill>
                  <a:latin typeface="Microsoft YaHei"/>
                  <a:ea typeface="Microsoft YaHei"/>
                </a:rPr>
                <a:t>由</a:t>
              </a:r>
              <a:r>
                <a:rPr lang="zh-CN" altLang="en-US" sz="2000" b="1" i="1">
                  <a:solidFill>
                    <a:srgbClr val="CC0000">
                      <a:alpha val="100000"/>
                    </a:srgbClr>
                  </a:solidFill>
                  <a:latin typeface="Times New Roman"/>
                  <a:ea typeface="Times New Roman"/>
                </a:rPr>
                <a:t>W</a:t>
              </a:r>
              <a:r>
                <a:rPr lang="zh-CN" altLang="en-US" sz="2000" b="1" i="0">
                  <a:solidFill>
                    <a:srgbClr val="CC0000">
                      <a:alpha val="100000"/>
                    </a:srgbClr>
                  </a:solidFill>
                  <a:latin typeface="Times New Roman"/>
                  <a:ea typeface="Times New Roman"/>
                </a:rPr>
                <a:t>=</a:t>
              </a:r>
              <a:r>
                <a:rPr lang="zh-CN" altLang="en-US" sz="2000" b="1" i="1">
                  <a:solidFill>
                    <a:srgbClr val="CC0000">
                      <a:alpha val="100000"/>
                    </a:srgbClr>
                  </a:solidFill>
                  <a:latin typeface="Times New Roman"/>
                  <a:ea typeface="Times New Roman"/>
                </a:rPr>
                <a:t>Fs</a:t>
              </a:r>
            </a:p>
            <a:p>
              <a:pPr marL="0" algn="l">
                <a:lnSpc>
                  <a:spcPts val="3200"/>
                </a:lnSpc>
              </a:pPr>
              <a:r>
                <a:rPr lang="zh-CN" altLang="en-US" sz="2000" b="1" i="0">
                  <a:solidFill>
                    <a:srgbClr val="CC0000">
                      <a:alpha val="100000"/>
                    </a:srgbClr>
                  </a:solidFill>
                  <a:latin typeface="Microsoft YaHei"/>
                  <a:ea typeface="Microsoft YaHei"/>
                </a:rPr>
                <a:t>可知</a:t>
              </a:r>
              <a:r>
                <a:rPr lang="zh-CN" altLang="en-US" sz="20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W</a:t>
              </a:r>
              <a:r>
                <a:rPr lang="zh-CN" altLang="en-US" sz="2660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1</a:t>
              </a:r>
              <a:r>
                <a:rPr lang="zh-CN" altLang="en-US" sz="2000" b="1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&gt;</a:t>
              </a:r>
              <a:r>
                <a:rPr lang="zh-CN" altLang="en-US" sz="2000" b="1" i="1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W</a:t>
              </a:r>
              <a:r>
                <a:rPr lang="zh-CN" altLang="en-US" sz="2660" b="1" i="0" baseline="-2500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2</a:t>
              </a:r>
            </a:p>
          </p:txBody>
        </p:sp>
      </p:grpSp>
      <p:sp>
        <p:nvSpPr>
          <p:cNvPr id="23" name="形状3" title=""/>
          <p:cNvSpPr txBox="1"/>
          <p:nvPr/>
        </p:nvSpPr>
        <p:spPr>
          <a:xfrm>
            <a:off x="6896224" y="1127122"/>
            <a:ext cx="3850805" cy="617858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13" grpId="0" animBg="1"/>
      <p:bldP spid="16" grpId="0" animBg="1"/>
      <p:bldP spid="17" grpId="0" animBg="1"/>
      <p:bldP spid="20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F0EA9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 title=""/>
          <p:cNvSpPr txBox="1"/>
          <p:nvPr/>
        </p:nvSpPr>
        <p:spPr>
          <a:xfrm>
            <a:off x="7063140" y="1767135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6" title=""/>
          <p:cNvSpPr txBox="1"/>
          <p:nvPr/>
        </p:nvSpPr>
        <p:spPr>
          <a:xfrm>
            <a:off x="4202154" y="1734283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7" title=""/>
          <p:cNvSpPr txBox="1"/>
          <p:nvPr/>
        </p:nvSpPr>
        <p:spPr>
          <a:xfrm>
            <a:off x="1412729" y="1832800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8" title=""/>
          <p:cNvSpPr txBox="1"/>
          <p:nvPr/>
        </p:nvSpPr>
        <p:spPr>
          <a:xfrm rot="10800000">
            <a:off x="565214" y="2104644"/>
            <a:ext cx="2478701" cy="3122953"/>
          </a:xfrm>
          <a:prstGeom prst="flowChartPunchedCard">
            <a:avLst/>
          </a:prstGeom>
          <a:solidFill>
            <a:srgbClr val="2A8C5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1" title=""/>
          <p:cNvSpPr txBox="1"/>
          <p:nvPr/>
        </p:nvSpPr>
        <p:spPr>
          <a:xfrm>
            <a:off x="1107072" y="1900438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01</a:t>
            </a:r>
          </a:p>
        </p:txBody>
      </p:sp>
      <p:sp>
        <p:nvSpPr>
          <p:cNvPr id="11" name="文本2" title=""/>
          <p:cNvSpPr txBox="1"/>
          <p:nvPr/>
        </p:nvSpPr>
        <p:spPr>
          <a:xfrm>
            <a:off x="719576" y="2767698"/>
            <a:ext cx="2340980" cy="22098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了解功的含义，通过分析，明确功的两个必要因素；理解功的计算公式和单位</a:t>
            </a:r>
          </a:p>
        </p:txBody>
      </p:sp>
      <p:sp>
        <p:nvSpPr>
          <p:cNvPr id="12" name="形状9" title=""/>
          <p:cNvSpPr txBox="1"/>
          <p:nvPr/>
        </p:nvSpPr>
        <p:spPr>
          <a:xfrm rot="10800000">
            <a:off x="3423657" y="2104587"/>
            <a:ext cx="2478703" cy="3122953"/>
          </a:xfrm>
          <a:prstGeom prst="flowChartPunchedCard">
            <a:avLst/>
          </a:prstGeom>
          <a:solidFill>
            <a:srgbClr val="1A5CB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3" title=""/>
          <p:cNvSpPr txBox="1"/>
          <p:nvPr/>
        </p:nvSpPr>
        <p:spPr>
          <a:xfrm>
            <a:off x="4070490" y="1861004"/>
            <a:ext cx="1139439" cy="80273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02</a:t>
            </a:r>
          </a:p>
        </p:txBody>
      </p:sp>
      <p:sp>
        <p:nvSpPr>
          <p:cNvPr id="14" name="文本4" title=""/>
          <p:cNvSpPr txBox="1"/>
          <p:nvPr/>
        </p:nvSpPr>
        <p:spPr>
          <a:xfrm>
            <a:off x="3541195" y="2875598"/>
            <a:ext cx="2360219" cy="199464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通过观察、思考具体情境，能够判断力是否做了功</a:t>
            </a:r>
          </a:p>
        </p:txBody>
      </p:sp>
      <p:sp>
        <p:nvSpPr>
          <p:cNvPr id="15" name="形状10" title=""/>
          <p:cNvSpPr txBox="1"/>
          <p:nvPr/>
        </p:nvSpPr>
        <p:spPr>
          <a:xfrm rot="10800000">
            <a:off x="6265231" y="2045466"/>
            <a:ext cx="2478701" cy="3122953"/>
          </a:xfrm>
          <a:prstGeom prst="flowChartPunchedCard">
            <a:avLst/>
          </a:prstGeom>
          <a:solidFill>
            <a:srgbClr val="C7272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文本5" title=""/>
          <p:cNvSpPr txBox="1"/>
          <p:nvPr/>
        </p:nvSpPr>
        <p:spPr>
          <a:xfrm>
            <a:off x="6767713" y="1841259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03</a:t>
            </a:r>
          </a:p>
        </p:txBody>
      </p:sp>
      <p:sp>
        <p:nvSpPr>
          <p:cNvPr id="17" name="文本6" title=""/>
          <p:cNvSpPr txBox="1"/>
          <p:nvPr/>
        </p:nvSpPr>
        <p:spPr>
          <a:xfrm>
            <a:off x="6387236" y="2791168"/>
            <a:ext cx="2394790" cy="24002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能够利用功的公式进行简单计算</a:t>
            </a:r>
          </a:p>
        </p:txBody>
      </p:sp>
      <p:sp>
        <p:nvSpPr>
          <p:cNvPr id="18" name="形状11" title=""/>
          <p:cNvSpPr txBox="1"/>
          <p:nvPr/>
        </p:nvSpPr>
        <p:spPr>
          <a:xfrm>
            <a:off x="9832172" y="1686535"/>
            <a:ext cx="954005" cy="981389"/>
          </a:xfrm>
          <a:custGeom>
            <a:gdLst>
              <a:gd name="connsiteX0" fmla="*/ 477002 w 954005"/>
              <a:gd name="connsiteY0" fmla="*/ 0 h 981389"/>
              <a:gd name="connsiteX1" fmla="*/ 740444 w 954005"/>
              <a:gd name="connsiteY1" fmla="*/ 0 h 981389"/>
              <a:gd name="connsiteX2" fmla="*/ 954005 w 954005"/>
              <a:gd name="connsiteY2" fmla="*/ 761698 h 981389"/>
              <a:gd name="connsiteX3" fmla="*/ 213561 w 954005"/>
              <a:gd name="connsiteY3" fmla="*/ 981389 h 981389"/>
              <a:gd name="connsiteX4" fmla="*/ 0 w 954005"/>
              <a:gd name="connsiteY4" fmla="*/ 219691 h 9813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81389">
                <a:moveTo>
                  <a:pt x="477002" y="0"/>
                </a:moveTo>
                <a:cubicBezTo>
                  <a:pt x="740444" y="0"/>
                  <a:pt x="954005" y="219691"/>
                  <a:pt x="954005" y="490695"/>
                </a:cubicBezTo>
                <a:cubicBezTo>
                  <a:pt x="954005" y="761698"/>
                  <a:pt x="740444" y="981389"/>
                  <a:pt x="477002" y="981389"/>
                </a:cubicBezTo>
                <a:cubicBezTo>
                  <a:pt x="213561" y="981389"/>
                  <a:pt x="0" y="761698"/>
                  <a:pt x="0" y="490695"/>
                </a:cubicBezTo>
                <a:cubicBezTo>
                  <a:pt x="0" y="219691"/>
                  <a:pt x="213561" y="0"/>
                  <a:pt x="477002" y="0"/>
                </a:cubicBezTo>
                <a:close/>
              </a:path>
            </a:pathLst>
          </a:custGeom>
          <a:solidFill>
            <a:srgbClr val="471ECC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2" title=""/>
          <p:cNvSpPr txBox="1"/>
          <p:nvPr/>
        </p:nvSpPr>
        <p:spPr>
          <a:xfrm rot="10800000">
            <a:off x="9112996" y="2012385"/>
            <a:ext cx="2478701" cy="3122953"/>
          </a:xfrm>
          <a:prstGeom prst="flowChartPunchedCard">
            <a:avLst/>
          </a:prstGeom>
          <a:solidFill>
            <a:srgbClr val="471EC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文本7" title=""/>
          <p:cNvSpPr txBox="1"/>
          <p:nvPr/>
        </p:nvSpPr>
        <p:spPr>
          <a:xfrm>
            <a:off x="9562986" y="1729435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04</a:t>
            </a:r>
          </a:p>
        </p:txBody>
      </p:sp>
      <p:sp>
        <p:nvSpPr>
          <p:cNvPr id="21" name="文本8" title=""/>
          <p:cNvSpPr txBox="1"/>
          <p:nvPr/>
        </p:nvSpPr>
        <p:spPr>
          <a:xfrm>
            <a:off x="9252785" y="2768165"/>
            <a:ext cx="2338388" cy="22098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199" b="1" i="0">
                <a:solidFill>
                  <a:srgbClr val="FFFFFF">
                    <a:alpha val="100000"/>
                  </a:srgbClr>
                </a:solidFill>
                <a:latin typeface="新宋体"/>
                <a:ea typeface="新宋体"/>
              </a:rPr>
              <a:t>具有对科学的求知欲，乐于探索自然现象和日常生活中的物理学现象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0EA9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6" name="组合1" title=""/>
          <p:cNvGrpSpPr/>
          <p:nvPr/>
        </p:nvGrpSpPr>
        <p:grpSpPr>
          <a:xfrm>
            <a:off x="949338" y="1595352"/>
            <a:ext cx="6906256" cy="3721350"/>
            <a:chExt cx="6906256" cy="3721350"/>
          </a:xfrm>
        </p:grpSpPr>
        <p:pic>
          <p:nvPicPr>
            <p:cNvPr id="7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906256" cy="3601015"/>
            </a:xfrm>
            <a:prstGeom prst="rect">
              <a:avLst/>
            </a:prstGeom>
          </p:spPr>
        </p:pic>
        <p:sp>
          <p:nvSpPr>
            <p:cNvPr id="8" name="文本2"/>
            <p:cNvSpPr txBox="1"/>
            <p:nvPr/>
          </p:nvSpPr>
          <p:spPr>
            <a:xfrm>
              <a:off x="514465" y="3096256"/>
              <a:ext cx="3904719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托举的力使货物上升</a:t>
              </a:r>
            </a:p>
          </p:txBody>
        </p:sp>
      </p:grpSp>
      <p:sp>
        <p:nvSpPr>
          <p:cNvPr id="9" name="文本1" title=""/>
          <p:cNvSpPr txBox="1"/>
          <p:nvPr/>
        </p:nvSpPr>
        <p:spPr>
          <a:xfrm>
            <a:off x="518551" y="947023"/>
            <a:ext cx="10382250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叉车要把货物从地面搬到车上。在这个过程中，叉车除了要对货物施加力，还需要怎样做才能完成这个任务?</a:t>
            </a:r>
          </a:p>
        </p:txBody>
      </p:sp>
      <p:grpSp>
        <p:nvGrpSpPr>
          <p:cNvPr id="10" name="组合2" title=""/>
          <p:cNvGrpSpPr/>
          <p:nvPr/>
        </p:nvGrpSpPr>
        <p:grpSpPr>
          <a:xfrm>
            <a:off x="7962084" y="3395243"/>
            <a:ext cx="2777551" cy="1775107"/>
            <a:chExt cx="2777551" cy="1775107"/>
          </a:xfrm>
        </p:grpSpPr>
        <p:sp>
          <p:nvSpPr>
            <p:cNvPr id="11" name="形状5"/>
            <p:cNvSpPr txBox="1"/>
            <p:nvPr/>
          </p:nvSpPr>
          <p:spPr>
            <a:xfrm>
              <a:off x="639258" y="753618"/>
              <a:ext cx="1499551" cy="88669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6"/>
            <p:cNvSpPr txBox="1"/>
            <p:nvPr/>
          </p:nvSpPr>
          <p:spPr>
            <a:xfrm>
              <a:off x="0" y="1644712"/>
              <a:ext cx="2777551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7"/>
            <p:cNvSpPr txBox="1"/>
            <p:nvPr/>
          </p:nvSpPr>
          <p:spPr>
            <a:xfrm>
              <a:off x="13040" y="1657751"/>
              <a:ext cx="2751350" cy="117356"/>
            </a:xfrm>
            <a:prstGeom prst="rect">
              <a:avLst/>
            </a:prstGeom>
            <a:solidFill>
              <a:srgbClr val="805326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8"/>
            <p:cNvSpPr txBox="1"/>
            <p:nvPr/>
          </p:nvSpPr>
          <p:spPr>
            <a:xfrm>
              <a:off x="1369158" y="1181528"/>
              <a:ext cx="91277" cy="91277"/>
            </a:xfrm>
            <a:custGeom>
              <a:gdLst>
                <a:gd name="connsiteX0" fmla="*/ 45639 w 91277"/>
                <a:gd name="connsiteY0" fmla="*/ 0 h 91277"/>
                <a:gd name="connsiteX1" fmla="*/ 70844 w 91277"/>
                <a:gd name="connsiteY1" fmla="*/ 0 h 91277"/>
                <a:gd name="connsiteX2" fmla="*/ 91277 w 91277"/>
                <a:gd name="connsiteY2" fmla="*/ 70844 h 91277"/>
                <a:gd name="connsiteX3" fmla="*/ 20433 w 91277"/>
                <a:gd name="connsiteY3" fmla="*/ 91277 h 91277"/>
                <a:gd name="connsiteX4" fmla="*/ 0 w 91277"/>
                <a:gd name="connsiteY4" fmla="*/ 20433 h 912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7" h="91277">
                  <a:moveTo>
                    <a:pt x="45639" y="0"/>
                  </a:moveTo>
                  <a:cubicBezTo>
                    <a:pt x="70844" y="0"/>
                    <a:pt x="91277" y="20433"/>
                    <a:pt x="91277" y="45639"/>
                  </a:cubicBezTo>
                  <a:cubicBezTo>
                    <a:pt x="91277" y="70844"/>
                    <a:pt x="70844" y="91277"/>
                    <a:pt x="45639" y="91277"/>
                  </a:cubicBezTo>
                  <a:cubicBezTo>
                    <a:pt x="20433" y="91277"/>
                    <a:pt x="0" y="70844"/>
                    <a:pt x="0" y="45639"/>
                  </a:cubicBezTo>
                  <a:cubicBezTo>
                    <a:pt x="0" y="20433"/>
                    <a:pt x="20433" y="0"/>
                    <a:pt x="4563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9"/>
            <p:cNvSpPr txBox="1"/>
            <p:nvPr/>
          </p:nvSpPr>
          <p:spPr>
            <a:xfrm flipV="1">
              <a:off x="1421312" y="184280"/>
              <a:ext cx="1191" cy="1049407"/>
            </a:xfrm>
            <a:prstGeom prst="line">
              <a:avLst/>
            </a:prstGeom>
            <a:solidFill>
              <a:srgbClr val="FF0000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3"/>
            <p:cNvSpPr txBox="1"/>
            <p:nvPr/>
          </p:nvSpPr>
          <p:spPr>
            <a:xfrm>
              <a:off x="1450969" y="0"/>
              <a:ext cx="402400" cy="62861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</p:grpSp>
      <p:grpSp>
        <p:nvGrpSpPr>
          <p:cNvPr id="17" name="组合3" title=""/>
          <p:cNvGrpSpPr/>
          <p:nvPr/>
        </p:nvGrpSpPr>
        <p:grpSpPr>
          <a:xfrm>
            <a:off x="8601456" y="3351590"/>
            <a:ext cx="1499551" cy="1683487"/>
            <a:chExt cx="1499551" cy="1683487"/>
          </a:xfrm>
        </p:grpSpPr>
        <p:sp>
          <p:nvSpPr>
            <p:cNvPr id="18" name="形状10"/>
            <p:cNvSpPr txBox="1"/>
            <p:nvPr/>
          </p:nvSpPr>
          <p:spPr>
            <a:xfrm>
              <a:off x="0" y="796796"/>
              <a:ext cx="1499551" cy="88669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0000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1"/>
            <p:cNvSpPr txBox="1"/>
            <p:nvPr/>
          </p:nvSpPr>
          <p:spPr>
            <a:xfrm>
              <a:off x="729958" y="1181528"/>
              <a:ext cx="91277" cy="91277"/>
            </a:xfrm>
            <a:custGeom>
              <a:gdLst>
                <a:gd name="connsiteX0" fmla="*/ 45639 w 91277"/>
                <a:gd name="connsiteY0" fmla="*/ 0 h 91277"/>
                <a:gd name="connsiteX1" fmla="*/ 70844 w 91277"/>
                <a:gd name="connsiteY1" fmla="*/ 0 h 91277"/>
                <a:gd name="connsiteX2" fmla="*/ 91277 w 91277"/>
                <a:gd name="connsiteY2" fmla="*/ 70844 h 91277"/>
                <a:gd name="connsiteX3" fmla="*/ 20433 w 91277"/>
                <a:gd name="connsiteY3" fmla="*/ 91277 h 91277"/>
                <a:gd name="connsiteX4" fmla="*/ 0 w 91277"/>
                <a:gd name="connsiteY4" fmla="*/ 20433 h 912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277" h="91277">
                  <a:moveTo>
                    <a:pt x="45639" y="0"/>
                  </a:moveTo>
                  <a:cubicBezTo>
                    <a:pt x="70844" y="0"/>
                    <a:pt x="91277" y="20433"/>
                    <a:pt x="91277" y="45639"/>
                  </a:cubicBezTo>
                  <a:cubicBezTo>
                    <a:pt x="91277" y="70844"/>
                    <a:pt x="70844" y="91277"/>
                    <a:pt x="45639" y="91277"/>
                  </a:cubicBezTo>
                  <a:cubicBezTo>
                    <a:pt x="20433" y="91277"/>
                    <a:pt x="0" y="70844"/>
                    <a:pt x="0" y="45639"/>
                  </a:cubicBezTo>
                  <a:cubicBezTo>
                    <a:pt x="0" y="20433"/>
                    <a:pt x="20433" y="0"/>
                    <a:pt x="4563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12"/>
            <p:cNvSpPr txBox="1"/>
            <p:nvPr/>
          </p:nvSpPr>
          <p:spPr>
            <a:xfrm flipV="1">
              <a:off x="782111" y="184280"/>
              <a:ext cx="1191" cy="1049407"/>
            </a:xfrm>
            <a:prstGeom prst="line">
              <a:avLst/>
            </a:prstGeom>
            <a:solidFill>
              <a:srgbClr val="FF0000">
                <a:alpha val="100000"/>
              </a:srgbClr>
            </a:solidFill>
            <a:ln w="1905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4"/>
            <p:cNvSpPr txBox="1"/>
            <p:nvPr/>
          </p:nvSpPr>
          <p:spPr>
            <a:xfrm>
              <a:off x="811768" y="0"/>
              <a:ext cx="402400" cy="62861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</p:grpSp>
      <p:grpSp>
        <p:nvGrpSpPr>
          <p:cNvPr id="22" name="组合4" title=""/>
          <p:cNvGrpSpPr/>
          <p:nvPr/>
        </p:nvGrpSpPr>
        <p:grpSpPr>
          <a:xfrm>
            <a:off x="7422728" y="2291497"/>
            <a:ext cx="1243793" cy="1858303"/>
            <a:chExt cx="1243793" cy="1858303"/>
          </a:xfrm>
        </p:grpSpPr>
        <p:sp>
          <p:nvSpPr>
            <p:cNvPr id="23" name="形状13"/>
            <p:cNvSpPr txBox="1"/>
            <p:nvPr/>
          </p:nvSpPr>
          <p:spPr>
            <a:xfrm>
              <a:off x="213312" y="9359"/>
              <a:ext cx="952243" cy="19050"/>
            </a:xfrm>
            <a:prstGeom prst="line">
              <a:avLst/>
            </a:prstGeom>
            <a:solidFill>
              <a:srgbClr val="FF0000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4"/>
            <p:cNvSpPr txBox="1"/>
            <p:nvPr/>
          </p:nvSpPr>
          <p:spPr>
            <a:xfrm>
              <a:off x="291550" y="1839253"/>
              <a:ext cx="952243" cy="19050"/>
            </a:xfrm>
            <a:prstGeom prst="line">
              <a:avLst/>
            </a:prstGeom>
            <a:solidFill>
              <a:srgbClr val="FF0000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5"/>
            <p:cNvSpPr txBox="1"/>
            <p:nvPr/>
          </p:nvSpPr>
          <p:spPr>
            <a:xfrm flipH="1">
              <a:off x="305238" y="0"/>
              <a:ext cx="19050" cy="1830325"/>
            </a:xfrm>
            <a:prstGeom prst="line">
              <a:avLst/>
            </a:prstGeom>
            <a:solidFill>
              <a:srgbClr val="FF0000">
                <a:alpha val="100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headEnd type="arrow" w="sm" len="sm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5"/>
            <p:cNvSpPr txBox="1"/>
            <p:nvPr/>
          </p:nvSpPr>
          <p:spPr>
            <a:xfrm>
              <a:off x="0" y="568728"/>
              <a:ext cx="371475" cy="62861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Times New Roman"/>
                  <a:ea typeface="Times New Roman"/>
                </a:rPr>
                <a:t>s</a:t>
              </a:r>
            </a:p>
          </p:txBody>
        </p:sp>
      </p:grpSp>
      <p:grpSp>
        <p:nvGrpSpPr>
          <p:cNvPr id="27" name="组合5" title=""/>
          <p:cNvGrpSpPr/>
          <p:nvPr/>
        </p:nvGrpSpPr>
        <p:grpSpPr>
          <a:xfrm>
            <a:off x="1052265" y="5240769"/>
            <a:ext cx="10338149" cy="1091917"/>
            <a:chExt cx="10338149" cy="1091917"/>
          </a:xfrm>
        </p:grpSpPr>
        <p:sp>
          <p:nvSpPr>
            <p:cNvPr id="28" name="形状16"/>
            <p:cNvSpPr txBox="1"/>
            <p:nvPr/>
          </p:nvSpPr>
          <p:spPr>
            <a:xfrm>
              <a:off x="0" y="46244"/>
              <a:ext cx="10162156" cy="1028443"/>
            </a:xfrm>
            <a:custGeom>
              <a:gdLst>
                <a:gd name="connsiteX0" fmla="*/ 171407 w 10162156"/>
                <a:gd name="connsiteY0" fmla="*/ 0 h 1028443"/>
                <a:gd name="connsiteX1" fmla="*/ 9990748 w 10162156"/>
                <a:gd name="connsiteY1" fmla="*/ 0 h 1028443"/>
                <a:gd name="connsiteX2" fmla="*/ 10085413 w 10162156"/>
                <a:gd name="connsiteY2" fmla="*/ 0 h 1028443"/>
                <a:gd name="connsiteX3" fmla="*/ 10162155 w 10162156"/>
                <a:gd name="connsiteY3" fmla="*/ 857036 h 1028443"/>
                <a:gd name="connsiteX4" fmla="*/ 10162155 w 10162156"/>
                <a:gd name="connsiteY4" fmla="*/ 951701 h 1028443"/>
                <a:gd name="connsiteX5" fmla="*/ 171407 w 10162156"/>
                <a:gd name="connsiteY5" fmla="*/ 1028443 h 1028443"/>
                <a:gd name="connsiteX6" fmla="*/ 76742 w 10162156"/>
                <a:gd name="connsiteY6" fmla="*/ 1028443 h 1028443"/>
                <a:gd name="connsiteX7" fmla="*/ 0 w 10162156"/>
                <a:gd name="connsiteY7" fmla="*/ 171407 h 1028443"/>
                <a:gd name="connsiteX8" fmla="*/ 0 w 10162156"/>
                <a:gd name="connsiteY8" fmla="*/ 76742 h 102844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2155" h="1028443">
                  <a:moveTo>
                    <a:pt x="171407" y="0"/>
                  </a:moveTo>
                  <a:lnTo>
                    <a:pt x="9990748" y="0"/>
                  </a:lnTo>
                  <a:cubicBezTo>
                    <a:pt x="10085413" y="0"/>
                    <a:pt x="10162155" y="76742"/>
                    <a:pt x="10162155" y="171407"/>
                  </a:cubicBezTo>
                  <a:lnTo>
                    <a:pt x="10162155" y="857036"/>
                  </a:lnTo>
                  <a:cubicBezTo>
                    <a:pt x="10162155" y="951701"/>
                    <a:pt x="10085413" y="1028443"/>
                    <a:pt x="9990748" y="1028443"/>
                  </a:cubicBezTo>
                  <a:lnTo>
                    <a:pt x="171407" y="1028443"/>
                  </a:lnTo>
                  <a:cubicBezTo>
                    <a:pt x="76742" y="1028443"/>
                    <a:pt x="0" y="951701"/>
                    <a:pt x="0" y="857036"/>
                  </a:cubicBezTo>
                  <a:lnTo>
                    <a:pt x="0" y="171407"/>
                  </a:lnTo>
                  <a:cubicBezTo>
                    <a:pt x="0" y="76742"/>
                    <a:pt x="76742" y="0"/>
                    <a:pt x="171407" y="0"/>
                  </a:cubicBezTo>
                  <a:close/>
                </a:path>
              </a:pathLst>
            </a:custGeom>
            <a:solidFill>
              <a:srgbClr val="F36DBD">
                <a:alpha val="3200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6"/>
            <p:cNvSpPr txBox="1"/>
            <p:nvPr/>
          </p:nvSpPr>
          <p:spPr>
            <a:xfrm>
              <a:off x="273091" y="0"/>
              <a:ext cx="10065058" cy="10919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除了用力托起物体上，还需要使物体在这个力的方向上移动了一段距离，就说这个力对物体做了功。</a:t>
              </a:r>
            </a:p>
          </p:txBody>
        </p:sp>
      </p:grpSp>
      <p:pic>
        <p:nvPicPr>
          <p:cNvPr id="3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23" t="11068" r="5238" b="8396"/>
          <a:stretch>
            <a:fillRect/>
          </a:stretch>
        </p:blipFill>
        <p:spPr>
          <a:xfrm>
            <a:off x="1337386" y="2028844"/>
            <a:ext cx="5125079" cy="28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1875E-06 -1.184238E-16 L -1.171875E-06 -0.2666737 E" pathEditMode="relative" ptsTypes="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7" grpId="0" animBg="1"/>
      <p:bldP spid="17" grpId="1" animBg="1"/>
      <p:bldP spid="2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88" y="6392969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力学中的</a:t>
              </a:r>
              <a:r>
                <a:rPr lang="zh-CN" altLang="en-US" sz="46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功</a:t>
              </a: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92871" y="986742"/>
            <a:ext cx="9131932" cy="972756"/>
          </a:xfrm>
          <a:prstGeom prst="rect">
            <a:avLst/>
          </a:prstGeom>
          <a:noFill/>
        </p:spPr>
        <p:txBody>
          <a:bodyPr anchor="t"/>
          <a:lstStyle/>
          <a:p>
            <a:pPr marL="34290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通常而言，如果</a:t>
            </a:r>
            <a:r>
              <a:rPr lang="zh-CN" altLang="en-US" sz="26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一个力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作用在物体上，</a:t>
            </a:r>
            <a:r>
              <a:rPr lang="zh-CN" altLang="en-US" sz="26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物体在这个力的方向移动了一段距离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，我们就说</a:t>
            </a:r>
            <a:r>
              <a:rPr lang="zh-CN" altLang="en-US" sz="26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这个力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对物体做了</a:t>
            </a:r>
            <a:r>
              <a:rPr lang="zh-CN" altLang="en-US" sz="2699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功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。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1244584" y="3357077"/>
            <a:ext cx="6935435" cy="3310739"/>
            <a:chExt cx="6935435" cy="3310739"/>
          </a:xfrm>
        </p:grpSpPr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863851" cy="2863851"/>
            </a:xfrm>
            <a:prstGeom prst="rect">
              <a:avLst/>
            </a:prstGeom>
          </p:spPr>
        </p:pic>
        <p:sp>
          <p:nvSpPr>
            <p:cNvPr id="11" name="文本3"/>
            <p:cNvSpPr txBox="1"/>
            <p:nvPr/>
          </p:nvSpPr>
          <p:spPr>
            <a:xfrm>
              <a:off x="1200356" y="2667538"/>
              <a:ext cx="912720" cy="63677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700"/>
                </a:lnSpc>
              </a:pPr>
              <a:r>
                <a:rPr lang="zh-CN" altLang="en-US" sz="23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甲</a:t>
              </a:r>
            </a:p>
          </p:txBody>
        </p:sp>
        <p:sp>
          <p:nvSpPr>
            <p:cNvPr id="12" name="文本4"/>
            <p:cNvSpPr txBox="1"/>
            <p:nvPr/>
          </p:nvSpPr>
          <p:spPr>
            <a:xfrm>
              <a:off x="6022715" y="2673963"/>
              <a:ext cx="912720" cy="63677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700"/>
                </a:lnSpc>
              </a:pPr>
              <a:r>
                <a:rPr lang="zh-CN" altLang="en-US" sz="23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乙</a:t>
              </a:r>
            </a:p>
          </p:txBody>
        </p:sp>
      </p:grpSp>
      <p:grpSp>
        <p:nvGrpSpPr>
          <p:cNvPr id="13" name="组合3" title=""/>
          <p:cNvGrpSpPr/>
          <p:nvPr/>
        </p:nvGrpSpPr>
        <p:grpSpPr>
          <a:xfrm>
            <a:off x="3369374" y="1894027"/>
            <a:ext cx="2304296" cy="619913"/>
            <a:chExt cx="2304296" cy="619913"/>
          </a:xfrm>
        </p:grpSpPr>
        <p:sp>
          <p:nvSpPr>
            <p:cNvPr id="14" name="形状7"/>
            <p:cNvSpPr txBox="1"/>
            <p:nvPr/>
          </p:nvSpPr>
          <p:spPr>
            <a:xfrm>
              <a:off x="0" y="36983"/>
              <a:ext cx="2279650" cy="582930"/>
            </a:xfrm>
            <a:prstGeom prst="roundRect">
              <a:avLst>
                <a:gd name="adj" fmla="val 16667"/>
              </a:avLst>
            </a:prstGeom>
            <a:solidFill>
              <a:srgbClr val="E68A2E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24646" y="0"/>
              <a:ext cx="2279650" cy="55783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物体受到了力</a:t>
              </a:r>
            </a:p>
          </p:txBody>
        </p:sp>
      </p:grpSp>
      <p:grpSp>
        <p:nvGrpSpPr>
          <p:cNvPr id="16" name="组合4" title=""/>
          <p:cNvGrpSpPr/>
          <p:nvPr/>
        </p:nvGrpSpPr>
        <p:grpSpPr>
          <a:xfrm>
            <a:off x="3369374" y="2671902"/>
            <a:ext cx="3831471" cy="619913"/>
            <a:chExt cx="3831471" cy="619913"/>
          </a:xfrm>
        </p:grpSpPr>
        <p:sp>
          <p:nvSpPr>
            <p:cNvPr id="17" name="形状8"/>
            <p:cNvSpPr txBox="1"/>
            <p:nvPr/>
          </p:nvSpPr>
          <p:spPr>
            <a:xfrm>
              <a:off x="0" y="36983"/>
              <a:ext cx="3806825" cy="582930"/>
            </a:xfrm>
            <a:prstGeom prst="roundRect">
              <a:avLst>
                <a:gd name="adj" fmla="val 16667"/>
              </a:avLst>
            </a:prstGeom>
            <a:solidFill>
              <a:srgbClr val="2A8C5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6"/>
            <p:cNvSpPr txBox="1"/>
            <p:nvPr/>
          </p:nvSpPr>
          <p:spPr>
            <a:xfrm>
              <a:off x="24646" y="0"/>
              <a:ext cx="3806825" cy="55783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在力的方向上移动了距离</a:t>
              </a:r>
            </a:p>
          </p:txBody>
        </p:sp>
      </p:grpSp>
      <p:sp>
        <p:nvSpPr>
          <p:cNvPr id="19" name="文本2" title=""/>
          <p:cNvSpPr txBox="1"/>
          <p:nvPr/>
        </p:nvSpPr>
        <p:spPr>
          <a:xfrm>
            <a:off x="1416114" y="2388210"/>
            <a:ext cx="151384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共同点</a:t>
            </a:r>
          </a:p>
        </p:txBody>
      </p:sp>
      <p:sp>
        <p:nvSpPr>
          <p:cNvPr id="20" name="形状2" title=""/>
          <p:cNvSpPr txBox="1"/>
          <p:nvPr/>
        </p:nvSpPr>
        <p:spPr>
          <a:xfrm>
            <a:off x="2892488" y="2200885"/>
            <a:ext cx="189865" cy="949325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>
              <a:alpha val="0"/>
            </a:srgbClr>
          </a:solidFill>
          <a:ln w="19050">
            <a:solidFill>
              <a:srgbClr val="7030A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866" y="3612051"/>
            <a:ext cx="3831822" cy="2312775"/>
          </a:xfrm>
          <a:prstGeom prst="rect">
            <a:avLst/>
          </a:prstGeom>
        </p:spPr>
      </p:pic>
      <p:grpSp>
        <p:nvGrpSpPr>
          <p:cNvPr id="22" name="组合5" title=""/>
          <p:cNvGrpSpPr/>
          <p:nvPr/>
        </p:nvGrpSpPr>
        <p:grpSpPr>
          <a:xfrm>
            <a:off x="7488123" y="2080365"/>
            <a:ext cx="3870853" cy="1036779"/>
            <a:chExt cx="3870853" cy="1036779"/>
          </a:xfrm>
        </p:grpSpPr>
        <p:sp>
          <p:nvSpPr>
            <p:cNvPr id="23" name="形状9"/>
            <p:cNvSpPr txBox="1"/>
            <p:nvPr/>
          </p:nvSpPr>
          <p:spPr>
            <a:xfrm>
              <a:off x="1272343" y="0"/>
              <a:ext cx="2598510" cy="1036779"/>
            </a:xfrm>
            <a:custGeom>
              <a:gdLst>
                <a:gd name="connsiteX0" fmla="*/ 172797 w 2598510"/>
                <a:gd name="connsiteY0" fmla="*/ 0 h 1036779"/>
                <a:gd name="connsiteX1" fmla="*/ 2425714 w 2598510"/>
                <a:gd name="connsiteY1" fmla="*/ 0 h 1036779"/>
                <a:gd name="connsiteX2" fmla="*/ 2471542 w 2598510"/>
                <a:gd name="connsiteY2" fmla="*/ 0 h 1036779"/>
                <a:gd name="connsiteX3" fmla="*/ 2580305 w 2598510"/>
                <a:gd name="connsiteY3" fmla="*/ 83017 h 1036779"/>
                <a:gd name="connsiteX4" fmla="*/ 2598510 w 2598510"/>
                <a:gd name="connsiteY4" fmla="*/ 863983 h 1036779"/>
                <a:gd name="connsiteX5" fmla="*/ 2598510 w 2598510"/>
                <a:gd name="connsiteY5" fmla="*/ 959416 h 1036779"/>
                <a:gd name="connsiteX6" fmla="*/ 172797 w 2598510"/>
                <a:gd name="connsiteY6" fmla="*/ 1036779 h 1036779"/>
                <a:gd name="connsiteX7" fmla="*/ 77364 w 2598510"/>
                <a:gd name="connsiteY7" fmla="*/ 1036779 h 1036779"/>
                <a:gd name="connsiteX8" fmla="*/ 0 w 2598510"/>
                <a:gd name="connsiteY8" fmla="*/ 696743 h 1036779"/>
                <a:gd name="connsiteX9" fmla="*/ -944910 w 2598510"/>
                <a:gd name="connsiteY9" fmla="*/ 544241 h 1036779"/>
                <a:gd name="connsiteX10" fmla="*/ 0 w 2598510"/>
                <a:gd name="connsiteY10" fmla="*/ 369316 h 1036779"/>
                <a:gd name="connsiteX11" fmla="*/ 0 w 2598510"/>
                <a:gd name="connsiteY11" fmla="*/ 172797 h 1036779"/>
                <a:gd name="connsiteX12" fmla="*/ 0 w 2598510"/>
                <a:gd name="connsiteY12" fmla="*/ 77364 h 103677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43420" h="1036779">
                  <a:moveTo>
                    <a:pt x="172797" y="0"/>
                  </a:moveTo>
                  <a:lnTo>
                    <a:pt x="2425714" y="0"/>
                  </a:lnTo>
                  <a:cubicBezTo>
                    <a:pt x="2471542" y="0"/>
                    <a:pt x="2515494" y="18205"/>
                    <a:pt x="2547899" y="50611"/>
                  </a:cubicBezTo>
                  <a:cubicBezTo>
                    <a:pt x="2580305" y="83017"/>
                    <a:pt x="2598510" y="126968"/>
                    <a:pt x="2598510" y="172797"/>
                  </a:cubicBezTo>
                  <a:lnTo>
                    <a:pt x="2598510" y="863983"/>
                  </a:lnTo>
                  <a:cubicBezTo>
                    <a:pt x="2598510" y="959416"/>
                    <a:pt x="2521147" y="1036779"/>
                    <a:pt x="2425714" y="1036779"/>
                  </a:cubicBezTo>
                  <a:lnTo>
                    <a:pt x="172797" y="1036779"/>
                  </a:lnTo>
                  <a:cubicBezTo>
                    <a:pt x="77364" y="1036779"/>
                    <a:pt x="0" y="959416"/>
                    <a:pt x="0" y="863983"/>
                  </a:cubicBezTo>
                  <a:lnTo>
                    <a:pt x="0" y="696743"/>
                  </a:lnTo>
                  <a:lnTo>
                    <a:pt x="-944910" y="544241"/>
                  </a:lnTo>
                  <a:lnTo>
                    <a:pt x="0" y="369316"/>
                  </a:lnTo>
                  <a:lnTo>
                    <a:pt x="0" y="172797"/>
                  </a:lnTo>
                  <a:cubicBezTo>
                    <a:pt x="0" y="77364"/>
                    <a:pt x="77364" y="0"/>
                    <a:pt x="172797" y="0"/>
                  </a:cubicBezTo>
                  <a:close/>
                </a:path>
              </a:pathLst>
            </a:custGeom>
            <a:solidFill>
              <a:srgbClr val="00E6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22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做功的两个必要因素</a:t>
              </a:r>
            </a:p>
          </p:txBody>
        </p:sp>
        <p:sp>
          <p:nvSpPr>
            <p:cNvPr id="24" name="形状10"/>
            <p:cNvSpPr txBox="1"/>
            <p:nvPr/>
          </p:nvSpPr>
          <p:spPr>
            <a:xfrm rot="10800000">
              <a:off x="0" y="85242"/>
              <a:ext cx="189865" cy="949325"/>
            </a:xfrm>
            <a:prstGeom prst="leftBrace">
              <a:avLst>
                <a:gd name="adj1" fmla="val 8333"/>
                <a:gd name="adj2" fmla="val 50000"/>
              </a:avLst>
            </a:prstGeom>
            <a:solidFill>
              <a:srgbClr val="FFFFFF">
                <a:alpha val="0"/>
              </a:srgbClr>
            </a:solidFill>
            <a:ln w="19050">
              <a:solidFill>
                <a:srgbClr val="7030A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25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009" y="3357077"/>
            <a:ext cx="4009977" cy="24270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600" y="119380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6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1687 -0.02747314 E" pathEditMode="relative" ptsTypes="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8" grpId="0" animBg="1"/>
      <p:bldP spid="13" grpId="0" animBg="1"/>
      <p:bldP spid="16" grpId="0" animBg="1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88" y="6392969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7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8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9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力学中的</a:t>
              </a:r>
              <a:r>
                <a:rPr lang="zh-CN" altLang="en-US" sz="46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功</a:t>
              </a:r>
            </a:p>
          </p:txBody>
        </p:sp>
        <p:sp>
          <p:nvSpPr>
            <p:cNvPr id="7" name="形状10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4804524" y="97374"/>
            <a:ext cx="2771775" cy="1021080"/>
            <a:chExt cx="2771775" cy="1021080"/>
          </a:xfrm>
        </p:grpSpPr>
        <p:sp>
          <p:nvSpPr>
            <p:cNvPr id="9" name="文本5"/>
            <p:cNvSpPr txBox="1"/>
            <p:nvPr/>
          </p:nvSpPr>
          <p:spPr>
            <a:xfrm>
              <a:off x="46990" y="0"/>
              <a:ext cx="800100" cy="92520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4800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？</a:t>
              </a:r>
            </a:p>
          </p:txBody>
        </p:sp>
        <p:sp>
          <p:nvSpPr>
            <p:cNvPr id="10" name="形状11"/>
            <p:cNvSpPr txBox="1"/>
            <p:nvPr/>
          </p:nvSpPr>
          <p:spPr>
            <a:xfrm>
              <a:off x="0" y="332740"/>
              <a:ext cx="638175" cy="547370"/>
            </a:xfrm>
            <a:custGeom>
              <a:rect l="l" t="t" r="r" b="b"/>
              <a:pathLst>
                <a:path w="1004" h="862">
                  <a:moveTo>
                    <a:pt x="218" y="0"/>
                  </a:moveTo>
                  <a:lnTo>
                    <a:pt x="218" y="180"/>
                  </a:lnTo>
                  <a:lnTo>
                    <a:pt x="213" y="186"/>
                  </a:lnTo>
                  <a:cubicBezTo>
                    <a:pt x="168" y="242"/>
                    <a:pt x="141" y="313"/>
                    <a:pt x="141" y="390"/>
                  </a:cubicBezTo>
                  <a:cubicBezTo>
                    <a:pt x="141" y="578"/>
                    <a:pt x="303" y="731"/>
                    <a:pt x="504" y="731"/>
                  </a:cubicBezTo>
                  <a:cubicBezTo>
                    <a:pt x="704" y="731"/>
                    <a:pt x="866" y="578"/>
                    <a:pt x="866" y="390"/>
                  </a:cubicBezTo>
                  <a:cubicBezTo>
                    <a:pt x="866" y="313"/>
                    <a:pt x="839" y="242"/>
                    <a:pt x="794" y="186"/>
                  </a:cubicBezTo>
                  <a:lnTo>
                    <a:pt x="788" y="178"/>
                  </a:lnTo>
                  <a:lnTo>
                    <a:pt x="788" y="0"/>
                  </a:lnTo>
                  <a:lnTo>
                    <a:pt x="803" y="10"/>
                  </a:lnTo>
                  <a:cubicBezTo>
                    <a:pt x="926" y="97"/>
                    <a:pt x="1005" y="234"/>
                    <a:pt x="1005" y="389"/>
                  </a:cubicBezTo>
                  <a:cubicBezTo>
                    <a:pt x="1005" y="650"/>
                    <a:pt x="780" y="862"/>
                    <a:pt x="503" y="862"/>
                  </a:cubicBezTo>
                  <a:cubicBezTo>
                    <a:pt x="225" y="862"/>
                    <a:pt x="0" y="650"/>
                    <a:pt x="0" y="389"/>
                  </a:cubicBezTo>
                  <a:cubicBezTo>
                    <a:pt x="0" y="234"/>
                    <a:pt x="79" y="97"/>
                    <a:pt x="202" y="10"/>
                  </a:cubicBezTo>
                  <a:lnTo>
                    <a:pt x="218" y="0"/>
                  </a:lnTo>
                </a:path>
              </a:pathLst>
            </a:custGeom>
            <a:solidFill>
              <a:srgbClr val="3B00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659130" y="247015"/>
              <a:ext cx="2112645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想想议议</a:t>
              </a:r>
            </a:p>
          </p:txBody>
        </p:sp>
      </p:grpSp>
      <p:sp>
        <p:nvSpPr>
          <p:cNvPr id="12" name="文本1" title=""/>
          <p:cNvSpPr txBox="1"/>
          <p:nvPr/>
        </p:nvSpPr>
        <p:spPr>
          <a:xfrm>
            <a:off x="504177" y="1029538"/>
            <a:ext cx="9180830" cy="11614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600" b="0" i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一个人搬石头时，搬而未起，人对石头的力是否做功</a:t>
            </a:r>
            <a:r>
              <a:rPr lang="zh-CN" altLang="en-US" sz="2600" b="0" i="0">
                <a:solidFill>
                  <a:srgbClr val="002060">
                    <a:alpha val="100000"/>
                  </a:srgbClr>
                </a:solidFill>
                <a:latin typeface="Arial"/>
                <a:ea typeface="Arial"/>
              </a:rPr>
              <a:t>?</a:t>
            </a:r>
          </a:p>
          <a:p>
            <a:pPr marL="0" algn="l">
              <a:lnSpc>
                <a:spcPts val="3400"/>
              </a:lnSpc>
            </a:pPr>
            <a:r>
              <a:rPr lang="zh-CN" altLang="en-US" sz="2600" b="0" i="0">
                <a:solidFill>
                  <a:srgbClr val="002060">
                    <a:alpha val="100000"/>
                  </a:srgbClr>
                </a:solidFill>
                <a:latin typeface="微软雅黑"/>
                <a:ea typeface="微软雅黑"/>
              </a:rPr>
              <a:t>一个人推车在水平方向上前行，人对车的推力是否做功</a:t>
            </a:r>
            <a:r>
              <a:rPr lang="zh-CN" altLang="en-US" sz="2600" b="0" i="0">
                <a:solidFill>
                  <a:srgbClr val="002060">
                    <a:alpha val="100000"/>
                  </a:srgbClr>
                </a:solidFill>
                <a:latin typeface="Arial"/>
                <a:ea typeface="Arial"/>
              </a:rPr>
              <a:t>?</a:t>
            </a:r>
          </a:p>
        </p:txBody>
      </p:sp>
      <p:grpSp>
        <p:nvGrpSpPr>
          <p:cNvPr id="13" name="组合3" title=""/>
          <p:cNvGrpSpPr/>
          <p:nvPr/>
        </p:nvGrpSpPr>
        <p:grpSpPr>
          <a:xfrm>
            <a:off x="3906364" y="2278885"/>
            <a:ext cx="3670300" cy="2404495"/>
            <a:chExt cx="3670300" cy="2404495"/>
          </a:xfrm>
        </p:grpSpPr>
        <p:pic>
          <p:nvPicPr>
            <p:cNvPr id="1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670300" cy="1864427"/>
            </a:xfrm>
            <a:prstGeom prst="rect">
              <a:avLst/>
            </a:prstGeom>
          </p:spPr>
        </p:pic>
        <p:sp>
          <p:nvSpPr>
            <p:cNvPr id="15" name="文本6"/>
            <p:cNvSpPr txBox="1"/>
            <p:nvPr/>
          </p:nvSpPr>
          <p:spPr>
            <a:xfrm>
              <a:off x="1574317" y="1815434"/>
              <a:ext cx="1411964" cy="58906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推车前进</a:t>
              </a:r>
            </a:p>
          </p:txBody>
        </p:sp>
      </p:grpSp>
      <p:grpSp>
        <p:nvGrpSpPr>
          <p:cNvPr id="16" name="组合4" title=""/>
          <p:cNvGrpSpPr/>
          <p:nvPr/>
        </p:nvGrpSpPr>
        <p:grpSpPr>
          <a:xfrm>
            <a:off x="977027" y="1992439"/>
            <a:ext cx="2657475" cy="2438353"/>
            <a:chExt cx="2657475" cy="2438353"/>
          </a:xfrm>
        </p:grpSpPr>
        <p:pic>
          <p:nvPicPr>
            <p:cNvPr id="17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57475" cy="2133600"/>
            </a:xfrm>
            <a:prstGeom prst="rect">
              <a:avLst/>
            </a:prstGeom>
          </p:spPr>
        </p:pic>
        <p:sp>
          <p:nvSpPr>
            <p:cNvPr id="18" name="文本7"/>
            <p:cNvSpPr txBox="1"/>
            <p:nvPr/>
          </p:nvSpPr>
          <p:spPr>
            <a:xfrm>
              <a:off x="634736" y="1941719"/>
              <a:ext cx="1591199" cy="49663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搬而未起</a:t>
              </a:r>
            </a:p>
          </p:txBody>
        </p:sp>
      </p:grpSp>
      <p:pic>
        <p:nvPicPr>
          <p:cNvPr id="1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71" y="1992192"/>
            <a:ext cx="3064669" cy="2043103"/>
          </a:xfrm>
          <a:prstGeom prst="rect">
            <a:avLst/>
          </a:prstGeom>
        </p:spPr>
      </p:pic>
      <p:sp>
        <p:nvSpPr>
          <p:cNvPr id="20" name="文本2" title=""/>
          <p:cNvSpPr txBox="1"/>
          <p:nvPr/>
        </p:nvSpPr>
        <p:spPr>
          <a:xfrm>
            <a:off x="8429082" y="4034447"/>
            <a:ext cx="27305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91F4D">
                    <a:alpha val="100000"/>
                  </a:srgbClr>
                </a:solidFill>
                <a:latin typeface="楷体"/>
                <a:ea typeface="楷体"/>
              </a:rPr>
              <a:t>冰壶</a:t>
            </a:r>
            <a:r>
              <a:rPr lang="zh-CN" altLang="en-US" sz="24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离开手之后</a:t>
            </a:r>
            <a:endParaRPr lang="zh-CN" altLang="en-US" sz="2499" b="0" i="0">
              <a:solidFill>
                <a:srgbClr val="291F4D">
                  <a:alpha val="100000"/>
                </a:srgbClr>
              </a:solidFill>
              <a:latin typeface="楷体"/>
              <a:ea typeface="楷体"/>
            </a:endParaRPr>
          </a:p>
          <a:p>
            <a:pPr marL="0" algn="ctr"/>
            <a:r>
              <a:rPr lang="zh-CN" altLang="en-US" sz="2499" b="0" i="0">
                <a:solidFill>
                  <a:srgbClr val="291F4D">
                    <a:alpha val="100000"/>
                  </a:srgbClr>
                </a:solidFill>
                <a:latin typeface="楷体"/>
                <a:ea typeface="楷体"/>
              </a:rPr>
              <a:t>人对冰壶是否做功</a:t>
            </a:r>
          </a:p>
        </p:txBody>
      </p:sp>
      <p:sp>
        <p:nvSpPr>
          <p:cNvPr id="21" name="形状2" title=""/>
          <p:cNvSpPr txBox="1"/>
          <p:nvPr/>
        </p:nvSpPr>
        <p:spPr>
          <a:xfrm>
            <a:off x="10173376" y="4364212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E68A2E">
              <a:alpha val="100000"/>
            </a:srgbClr>
          </a:solidFill>
          <a:ln w="28575">
            <a:solidFill>
              <a:srgbClr val="00E6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不做功</a:t>
            </a:r>
          </a:p>
        </p:txBody>
      </p:sp>
      <p:sp>
        <p:nvSpPr>
          <p:cNvPr id="22" name="形状3" title=""/>
          <p:cNvSpPr txBox="1"/>
          <p:nvPr/>
        </p:nvSpPr>
        <p:spPr>
          <a:xfrm>
            <a:off x="4159720" y="4268000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F5F0AC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pic>
        <p:nvPicPr>
          <p:cNvPr id="2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435" y="2079708"/>
            <a:ext cx="1108575" cy="2263523"/>
          </a:xfrm>
          <a:prstGeom prst="rect">
            <a:avLst/>
          </a:prstGeom>
        </p:spPr>
      </p:pic>
      <p:sp>
        <p:nvSpPr>
          <p:cNvPr id="24" name="文本3" title=""/>
          <p:cNvSpPr txBox="1"/>
          <p:nvPr/>
        </p:nvSpPr>
        <p:spPr>
          <a:xfrm>
            <a:off x="5058804" y="4034761"/>
            <a:ext cx="3038599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楷体"/>
                <a:ea typeface="楷体"/>
              </a:rPr>
              <a:t>手的提力对滑板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楷体"/>
                <a:ea typeface="楷体"/>
              </a:rPr>
              <a:t>是否做功</a:t>
            </a:r>
          </a:p>
        </p:txBody>
      </p:sp>
      <p:grpSp>
        <p:nvGrpSpPr>
          <p:cNvPr id="25" name="组合5" title=""/>
          <p:cNvGrpSpPr/>
          <p:nvPr/>
        </p:nvGrpSpPr>
        <p:grpSpPr>
          <a:xfrm>
            <a:off x="7083571" y="2084051"/>
            <a:ext cx="1683263" cy="1592263"/>
            <a:chExt cx="1683263" cy="1592263"/>
          </a:xfrm>
        </p:grpSpPr>
        <p:sp>
          <p:nvSpPr>
            <p:cNvPr id="26" name="文本8"/>
            <p:cNvSpPr txBox="1"/>
            <p:nvPr/>
          </p:nvSpPr>
          <p:spPr>
            <a:xfrm>
              <a:off x="0" y="0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拉力</a:t>
              </a:r>
              <a:r>
                <a:rPr lang="zh-CN" altLang="en-US" sz="2400" b="0" i="1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27" name="形状12"/>
            <p:cNvSpPr txBox="1"/>
            <p:nvPr/>
          </p:nvSpPr>
          <p:spPr>
            <a:xfrm flipV="1">
              <a:off x="74809" y="1490743"/>
              <a:ext cx="815493" cy="1191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38100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形状13"/>
            <p:cNvSpPr txBox="1"/>
            <p:nvPr/>
          </p:nvSpPr>
          <p:spPr>
            <a:xfrm flipH="1" flipV="1">
              <a:off x="61017" y="344072"/>
              <a:ext cx="1191" cy="1133092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28575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9"/>
            <p:cNvSpPr txBox="1"/>
            <p:nvPr/>
          </p:nvSpPr>
          <p:spPr>
            <a:xfrm>
              <a:off x="144447" y="940098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距离S</a:t>
              </a:r>
            </a:p>
          </p:txBody>
        </p:sp>
      </p:grpSp>
      <p:sp>
        <p:nvSpPr>
          <p:cNvPr id="30" name="形状4" title=""/>
          <p:cNvSpPr txBox="1"/>
          <p:nvPr/>
        </p:nvSpPr>
        <p:spPr>
          <a:xfrm>
            <a:off x="4160720" y="4267733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E68A2E">
              <a:alpha val="100000"/>
            </a:srgbClr>
          </a:solidFill>
          <a:ln w="28575">
            <a:solidFill>
              <a:srgbClr val="00E6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不做功</a:t>
            </a:r>
          </a:p>
        </p:txBody>
      </p:sp>
      <p:sp>
        <p:nvSpPr>
          <p:cNvPr id="31" name="形状5" title=""/>
          <p:cNvSpPr txBox="1"/>
          <p:nvPr/>
        </p:nvSpPr>
        <p:spPr>
          <a:xfrm>
            <a:off x="4500410" y="5314131"/>
            <a:ext cx="3597383" cy="459334"/>
          </a:xfrm>
          <a:custGeom>
            <a:gdLst>
              <a:gd name="connsiteX0" fmla="*/ 76556 w 3597383"/>
              <a:gd name="connsiteY0" fmla="*/ 0 h 459334"/>
              <a:gd name="connsiteX1" fmla="*/ 3520827 w 3597383"/>
              <a:gd name="connsiteY1" fmla="*/ 0 h 459334"/>
              <a:gd name="connsiteX2" fmla="*/ 3541131 w 3597383"/>
              <a:gd name="connsiteY2" fmla="*/ 0 h 459334"/>
              <a:gd name="connsiteX3" fmla="*/ 3589318 w 3597383"/>
              <a:gd name="connsiteY3" fmla="*/ 36780 h 459334"/>
              <a:gd name="connsiteX4" fmla="*/ 3597383 w 3597383"/>
              <a:gd name="connsiteY4" fmla="*/ 382778 h 459334"/>
              <a:gd name="connsiteX5" fmla="*/ 3597383 w 3597383"/>
              <a:gd name="connsiteY5" fmla="*/ 403082 h 459334"/>
              <a:gd name="connsiteX6" fmla="*/ 3560603 w 3597383"/>
              <a:gd name="connsiteY6" fmla="*/ 451268 h 459334"/>
              <a:gd name="connsiteX7" fmla="*/ 76556 w 3597383"/>
              <a:gd name="connsiteY7" fmla="*/ 459334 h 459334"/>
              <a:gd name="connsiteX8" fmla="*/ 34275 w 3597383"/>
              <a:gd name="connsiteY8" fmla="*/ 459334 h 459334"/>
              <a:gd name="connsiteX9" fmla="*/ 0 w 3597383"/>
              <a:gd name="connsiteY9" fmla="*/ 76556 h 459334"/>
              <a:gd name="connsiteX10" fmla="*/ 0 w 3597383"/>
              <a:gd name="connsiteY10" fmla="*/ 34275 h 4593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7383" h="459334">
                <a:moveTo>
                  <a:pt x="76556" y="0"/>
                </a:moveTo>
                <a:lnTo>
                  <a:pt x="3520827" y="0"/>
                </a:lnTo>
                <a:cubicBezTo>
                  <a:pt x="3541131" y="0"/>
                  <a:pt x="3560604" y="8066"/>
                  <a:pt x="3574961" y="22423"/>
                </a:cubicBezTo>
                <a:cubicBezTo>
                  <a:pt x="3589318" y="36780"/>
                  <a:pt x="3597383" y="56252"/>
                  <a:pt x="3597383" y="76556"/>
                </a:cubicBezTo>
                <a:lnTo>
                  <a:pt x="3597383" y="382778"/>
                </a:lnTo>
                <a:cubicBezTo>
                  <a:pt x="3597383" y="403082"/>
                  <a:pt x="3589318" y="422554"/>
                  <a:pt x="3574961" y="436911"/>
                </a:cubicBezTo>
                <a:cubicBezTo>
                  <a:pt x="3560603" y="451268"/>
                  <a:pt x="3541131" y="459334"/>
                  <a:pt x="3520827" y="459334"/>
                </a:cubicBezTo>
                <a:lnTo>
                  <a:pt x="76556" y="459334"/>
                </a:lnTo>
                <a:cubicBezTo>
                  <a:pt x="34275" y="459334"/>
                  <a:pt x="0" y="425059"/>
                  <a:pt x="0" y="382778"/>
                </a:cubicBezTo>
                <a:lnTo>
                  <a:pt x="0" y="76556"/>
                </a:lnTo>
                <a:cubicBezTo>
                  <a:pt x="0" y="34275"/>
                  <a:pt x="34275" y="0"/>
                  <a:pt x="76556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力距垂直（垂直无功）</a:t>
            </a:r>
          </a:p>
        </p:txBody>
      </p:sp>
      <p:sp>
        <p:nvSpPr>
          <p:cNvPr id="32" name="形状6" title=""/>
          <p:cNvSpPr txBox="1"/>
          <p:nvPr/>
        </p:nvSpPr>
        <p:spPr>
          <a:xfrm>
            <a:off x="8262204" y="5314731"/>
            <a:ext cx="3597383" cy="459334"/>
          </a:xfrm>
          <a:custGeom>
            <a:gdLst>
              <a:gd name="connsiteX0" fmla="*/ 76556 w 3597383"/>
              <a:gd name="connsiteY0" fmla="*/ 0 h 459334"/>
              <a:gd name="connsiteX1" fmla="*/ 3520827 w 3597383"/>
              <a:gd name="connsiteY1" fmla="*/ 0 h 459334"/>
              <a:gd name="connsiteX2" fmla="*/ 3541131 w 3597383"/>
              <a:gd name="connsiteY2" fmla="*/ 0 h 459334"/>
              <a:gd name="connsiteX3" fmla="*/ 3589318 w 3597383"/>
              <a:gd name="connsiteY3" fmla="*/ 36780 h 459334"/>
              <a:gd name="connsiteX4" fmla="*/ 3597383 w 3597383"/>
              <a:gd name="connsiteY4" fmla="*/ 382778 h 459334"/>
              <a:gd name="connsiteX5" fmla="*/ 3597383 w 3597383"/>
              <a:gd name="connsiteY5" fmla="*/ 403082 h 459334"/>
              <a:gd name="connsiteX6" fmla="*/ 3560603 w 3597383"/>
              <a:gd name="connsiteY6" fmla="*/ 451268 h 459334"/>
              <a:gd name="connsiteX7" fmla="*/ 76556 w 3597383"/>
              <a:gd name="connsiteY7" fmla="*/ 459334 h 459334"/>
              <a:gd name="connsiteX8" fmla="*/ 34275 w 3597383"/>
              <a:gd name="connsiteY8" fmla="*/ 459334 h 459334"/>
              <a:gd name="connsiteX9" fmla="*/ 0 w 3597383"/>
              <a:gd name="connsiteY9" fmla="*/ 76556 h 459334"/>
              <a:gd name="connsiteX10" fmla="*/ 0 w 3597383"/>
              <a:gd name="connsiteY10" fmla="*/ 34275 h 4593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7383" h="459334">
                <a:moveTo>
                  <a:pt x="76556" y="0"/>
                </a:moveTo>
                <a:lnTo>
                  <a:pt x="3520827" y="0"/>
                </a:lnTo>
                <a:cubicBezTo>
                  <a:pt x="3541131" y="0"/>
                  <a:pt x="3560604" y="8066"/>
                  <a:pt x="3574961" y="22423"/>
                </a:cubicBezTo>
                <a:cubicBezTo>
                  <a:pt x="3589318" y="36780"/>
                  <a:pt x="3597383" y="56252"/>
                  <a:pt x="3597383" y="76556"/>
                </a:cubicBezTo>
                <a:lnTo>
                  <a:pt x="3597383" y="382778"/>
                </a:lnTo>
                <a:cubicBezTo>
                  <a:pt x="3597383" y="403082"/>
                  <a:pt x="3589318" y="422554"/>
                  <a:pt x="3574961" y="436911"/>
                </a:cubicBezTo>
                <a:cubicBezTo>
                  <a:pt x="3560603" y="451268"/>
                  <a:pt x="3541131" y="459334"/>
                  <a:pt x="3520827" y="459334"/>
                </a:cubicBezTo>
                <a:lnTo>
                  <a:pt x="76556" y="459334"/>
                </a:lnTo>
                <a:cubicBezTo>
                  <a:pt x="34275" y="459334"/>
                  <a:pt x="0" y="425059"/>
                  <a:pt x="0" y="382778"/>
                </a:cubicBezTo>
                <a:lnTo>
                  <a:pt x="0" y="76556"/>
                </a:lnTo>
                <a:cubicBezTo>
                  <a:pt x="0" y="34275"/>
                  <a:pt x="34275" y="0"/>
                  <a:pt x="76556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无力有距（惯性无功）</a:t>
            </a:r>
          </a:p>
        </p:txBody>
      </p:sp>
      <p:grpSp>
        <p:nvGrpSpPr>
          <p:cNvPr id="33" name="组合6" title=""/>
          <p:cNvGrpSpPr/>
          <p:nvPr/>
        </p:nvGrpSpPr>
        <p:grpSpPr>
          <a:xfrm>
            <a:off x="5647039" y="1991935"/>
            <a:ext cx="1862661" cy="559037"/>
            <a:chExt cx="1862661" cy="559037"/>
          </a:xfrm>
        </p:grpSpPr>
        <p:sp>
          <p:nvSpPr>
            <p:cNvPr id="34" name="形状14"/>
            <p:cNvSpPr txBox="1"/>
            <p:nvPr/>
          </p:nvSpPr>
          <p:spPr>
            <a:xfrm flipV="1">
              <a:off x="183566" y="557846"/>
              <a:ext cx="796151" cy="1191"/>
            </a:xfrm>
            <a:prstGeom prst="line">
              <a:avLst/>
            </a:prstGeom>
            <a:solidFill>
              <a:srgbClr val="F0EA90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文本10"/>
            <p:cNvSpPr txBox="1"/>
            <p:nvPr/>
          </p:nvSpPr>
          <p:spPr>
            <a:xfrm>
              <a:off x="0" y="0"/>
              <a:ext cx="1862661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移动距离S</a:t>
              </a:r>
            </a:p>
          </p:txBody>
        </p:sp>
      </p:grpSp>
      <p:grpSp>
        <p:nvGrpSpPr>
          <p:cNvPr id="36" name="组合7" title=""/>
          <p:cNvGrpSpPr/>
          <p:nvPr/>
        </p:nvGrpSpPr>
        <p:grpSpPr>
          <a:xfrm>
            <a:off x="468944" y="4451213"/>
            <a:ext cx="3636207" cy="1322138"/>
            <a:chExt cx="3636207" cy="1322138"/>
          </a:xfrm>
        </p:grpSpPr>
        <p:sp>
          <p:nvSpPr>
            <p:cNvPr id="37" name="形状15"/>
            <p:cNvSpPr txBox="1"/>
            <p:nvPr/>
          </p:nvSpPr>
          <p:spPr>
            <a:xfrm>
              <a:off x="0" y="0"/>
              <a:ext cx="1617825" cy="839512"/>
            </a:xfrm>
            <a:custGeom>
              <a:gdLst>
                <a:gd name="connsiteX0" fmla="*/ 682520 w 1617825"/>
                <a:gd name="connsiteY0" fmla="*/ 0 h 839512"/>
                <a:gd name="connsiteX1" fmla="*/ 898283 w 1617825"/>
                <a:gd name="connsiteY1" fmla="*/ 147283 h 839512"/>
                <a:gd name="connsiteX2" fmla="*/ 1049059 w 1617825"/>
                <a:gd name="connsiteY2" fmla="*/ 22093 h 839512"/>
                <a:gd name="connsiteX3" fmla="*/ 1121121 w 1617825"/>
                <a:gd name="connsiteY3" fmla="*/ 173057 h 839512"/>
                <a:gd name="connsiteX4" fmla="*/ 1407627 w 1617825"/>
                <a:gd name="connsiteY4" fmla="*/ 47867 h 839512"/>
                <a:gd name="connsiteX5" fmla="*/ 1273923 w 1617825"/>
                <a:gd name="connsiteY5" fmla="*/ 243017 h 839512"/>
                <a:gd name="connsiteX6" fmla="*/ 1523030 w 1617825"/>
                <a:gd name="connsiteY6" fmla="*/ 217242 h 839512"/>
                <a:gd name="connsiteX7" fmla="*/ 1407627 w 1617825"/>
                <a:gd name="connsiteY7" fmla="*/ 357161 h 839512"/>
                <a:gd name="connsiteX8" fmla="*/ 1617825 w 1617825"/>
                <a:gd name="connsiteY8" fmla="*/ 471305 h 839512"/>
                <a:gd name="connsiteX9" fmla="*/ 1305757 w 1617825"/>
                <a:gd name="connsiteY9" fmla="*/ 452895 h 839512"/>
                <a:gd name="connsiteX10" fmla="*/ 1346081 w 1617825"/>
                <a:gd name="connsiteY10" fmla="*/ 570721 h 839512"/>
                <a:gd name="connsiteX11" fmla="*/ 1140221 w 1617825"/>
                <a:gd name="connsiteY11" fmla="*/ 548629 h 839512"/>
                <a:gd name="connsiteX12" fmla="*/ 1200730 w 1617825"/>
                <a:gd name="connsiteY12" fmla="*/ 710640 h 839512"/>
                <a:gd name="connsiteX13" fmla="*/ 898283 w 1617825"/>
                <a:gd name="connsiteY13" fmla="*/ 640680 h 839512"/>
                <a:gd name="connsiteX14" fmla="*/ 720013 w 1617825"/>
                <a:gd name="connsiteY14" fmla="*/ 821102 h 839512"/>
                <a:gd name="connsiteX15" fmla="*/ 625643 w 1617825"/>
                <a:gd name="connsiteY15" fmla="*/ 710640 h 839512"/>
                <a:gd name="connsiteX16" fmla="*/ 280705 w 1617825"/>
                <a:gd name="connsiteY16" fmla="*/ 839512 h 839512"/>
                <a:gd name="connsiteX17" fmla="*/ 344373 w 1617825"/>
                <a:gd name="connsiteY17" fmla="*/ 640680 h 839512"/>
                <a:gd name="connsiteX18" fmla="*/ 102435 w 1617825"/>
                <a:gd name="connsiteY18" fmla="*/ 618588 h 839512"/>
                <a:gd name="connsiteX19" fmla="*/ 267971 w 1617825"/>
                <a:gd name="connsiteY19" fmla="*/ 497080 h 839512"/>
                <a:gd name="connsiteX20" fmla="*/ 0 w 1617825"/>
                <a:gd name="connsiteY20" fmla="*/ 393982 h 839512"/>
                <a:gd name="connsiteX21" fmla="*/ 280705 w 1617825"/>
                <a:gd name="connsiteY21" fmla="*/ 342433 h 839512"/>
                <a:gd name="connsiteX22" fmla="*/ 166103 w 1617825"/>
                <a:gd name="connsiteY22" fmla="*/ 125190 h 839512"/>
                <a:gd name="connsiteX23" fmla="*/ 586311 w 1617825"/>
                <a:gd name="connsiteY23" fmla="*/ 195150 h 839512"/>
                <a:gd name="connsiteX24" fmla="*/ 682520 w 1617825"/>
                <a:gd name="connsiteY24" fmla="*/ 0 h 83951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825" h="839512">
                  <a:moveTo>
                    <a:pt x="682520" y="0"/>
                  </a:moveTo>
                  <a:lnTo>
                    <a:pt x="898283" y="147283"/>
                  </a:lnTo>
                  <a:lnTo>
                    <a:pt x="1049059" y="22093"/>
                  </a:lnTo>
                  <a:lnTo>
                    <a:pt x="1121121" y="173057"/>
                  </a:lnTo>
                  <a:lnTo>
                    <a:pt x="1407627" y="47867"/>
                  </a:lnTo>
                  <a:lnTo>
                    <a:pt x="1273923" y="243017"/>
                  </a:lnTo>
                  <a:lnTo>
                    <a:pt x="1523030" y="217242"/>
                  </a:lnTo>
                  <a:lnTo>
                    <a:pt x="1407627" y="357161"/>
                  </a:lnTo>
                  <a:lnTo>
                    <a:pt x="1617825" y="471305"/>
                  </a:lnTo>
                  <a:lnTo>
                    <a:pt x="1305757" y="452895"/>
                  </a:lnTo>
                  <a:lnTo>
                    <a:pt x="1346081" y="570721"/>
                  </a:lnTo>
                  <a:lnTo>
                    <a:pt x="1140221" y="548629"/>
                  </a:lnTo>
                  <a:lnTo>
                    <a:pt x="1200730" y="710640"/>
                  </a:lnTo>
                  <a:lnTo>
                    <a:pt x="898283" y="640680"/>
                  </a:lnTo>
                  <a:lnTo>
                    <a:pt x="720013" y="821102"/>
                  </a:lnTo>
                  <a:lnTo>
                    <a:pt x="625643" y="710640"/>
                  </a:lnTo>
                  <a:lnTo>
                    <a:pt x="280705" y="839512"/>
                  </a:lnTo>
                  <a:lnTo>
                    <a:pt x="344373" y="640680"/>
                  </a:lnTo>
                  <a:lnTo>
                    <a:pt x="102435" y="618588"/>
                  </a:lnTo>
                  <a:lnTo>
                    <a:pt x="267971" y="497080"/>
                  </a:lnTo>
                  <a:lnTo>
                    <a:pt x="0" y="393982"/>
                  </a:lnTo>
                  <a:lnTo>
                    <a:pt x="280705" y="342433"/>
                  </a:lnTo>
                  <a:lnTo>
                    <a:pt x="166103" y="125190"/>
                  </a:lnTo>
                  <a:lnTo>
                    <a:pt x="586311" y="195150"/>
                  </a:lnTo>
                  <a:lnTo>
                    <a:pt x="682520" y="0"/>
                  </a:lnTo>
                  <a:close/>
                </a:path>
              </a:pathLst>
            </a:custGeom>
            <a:solidFill>
              <a:srgbClr val="E68A2E">
                <a:alpha val="100000"/>
              </a:srgbClr>
            </a:solidFill>
            <a:ln w="28575">
              <a:solidFill>
                <a:srgbClr val="00E6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不做功</a:t>
              </a:r>
            </a:p>
          </p:txBody>
        </p:sp>
        <p:sp>
          <p:nvSpPr>
            <p:cNvPr id="38" name="形状16"/>
            <p:cNvSpPr txBox="1"/>
            <p:nvPr/>
          </p:nvSpPr>
          <p:spPr>
            <a:xfrm>
              <a:off x="38824" y="862804"/>
              <a:ext cx="3597383" cy="459334"/>
            </a:xfrm>
            <a:custGeom>
              <a:gdLst>
                <a:gd name="connsiteX0" fmla="*/ 76556 w 3597383"/>
                <a:gd name="connsiteY0" fmla="*/ 0 h 459334"/>
                <a:gd name="connsiteX1" fmla="*/ 3520827 w 3597383"/>
                <a:gd name="connsiteY1" fmla="*/ 0 h 459334"/>
                <a:gd name="connsiteX2" fmla="*/ 3541131 w 3597383"/>
                <a:gd name="connsiteY2" fmla="*/ 0 h 459334"/>
                <a:gd name="connsiteX3" fmla="*/ 3589318 w 3597383"/>
                <a:gd name="connsiteY3" fmla="*/ 36780 h 459334"/>
                <a:gd name="connsiteX4" fmla="*/ 3597383 w 3597383"/>
                <a:gd name="connsiteY4" fmla="*/ 382778 h 459334"/>
                <a:gd name="connsiteX5" fmla="*/ 3597383 w 3597383"/>
                <a:gd name="connsiteY5" fmla="*/ 403082 h 459334"/>
                <a:gd name="connsiteX6" fmla="*/ 3560603 w 3597383"/>
                <a:gd name="connsiteY6" fmla="*/ 451268 h 459334"/>
                <a:gd name="connsiteX7" fmla="*/ 76556 w 3597383"/>
                <a:gd name="connsiteY7" fmla="*/ 459334 h 459334"/>
                <a:gd name="connsiteX8" fmla="*/ 34275 w 3597383"/>
                <a:gd name="connsiteY8" fmla="*/ 459334 h 459334"/>
                <a:gd name="connsiteX9" fmla="*/ 0 w 3597383"/>
                <a:gd name="connsiteY9" fmla="*/ 76556 h 459334"/>
                <a:gd name="connsiteX10" fmla="*/ 0 w 3597383"/>
                <a:gd name="connsiteY10" fmla="*/ 34275 h 4593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7383" h="459334">
                  <a:moveTo>
                    <a:pt x="76556" y="0"/>
                  </a:moveTo>
                  <a:lnTo>
                    <a:pt x="3520827" y="0"/>
                  </a:lnTo>
                  <a:cubicBezTo>
                    <a:pt x="3541131" y="0"/>
                    <a:pt x="3560604" y="8066"/>
                    <a:pt x="3574961" y="22423"/>
                  </a:cubicBezTo>
                  <a:cubicBezTo>
                    <a:pt x="3589318" y="36780"/>
                    <a:pt x="3597383" y="56252"/>
                    <a:pt x="3597383" y="76556"/>
                  </a:cubicBezTo>
                  <a:lnTo>
                    <a:pt x="3597383" y="382778"/>
                  </a:lnTo>
                  <a:cubicBezTo>
                    <a:pt x="3597383" y="403082"/>
                    <a:pt x="3589318" y="422554"/>
                    <a:pt x="3574961" y="436911"/>
                  </a:cubicBezTo>
                  <a:cubicBezTo>
                    <a:pt x="3560603" y="451268"/>
                    <a:pt x="3541131" y="459334"/>
                    <a:pt x="3520827" y="459334"/>
                  </a:cubicBezTo>
                  <a:lnTo>
                    <a:pt x="76556" y="459334"/>
                  </a:lnTo>
                  <a:cubicBezTo>
                    <a:pt x="34275" y="459334"/>
                    <a:pt x="0" y="425059"/>
                    <a:pt x="0" y="382778"/>
                  </a:cubicBezTo>
                  <a:lnTo>
                    <a:pt x="0" y="76556"/>
                  </a:lnTo>
                  <a:cubicBezTo>
                    <a:pt x="0" y="34275"/>
                    <a:pt x="34275" y="0"/>
                    <a:pt x="76556" y="0"/>
                  </a:cubicBezTo>
                  <a:close/>
                </a:path>
              </a:pathLst>
            </a:custGeom>
            <a:solidFill>
              <a:srgbClr val="9DF5C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/>
              <a:r>
                <a:rPr lang="zh-CN" altLang="en-US" sz="2599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有力无距（劳而无功）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9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9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3E-17 -6.944445E-07 L 0.1411582 -6.944445E-07 E" pathEditMode="relative" ptsTypes="">
                                      <p:cBhvr>
                                        <p:cTn id="46" dur="3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99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99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9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3" grpId="0" animBg="1"/>
      <p:bldP spid="22" grpId="0" animBg="1"/>
      <p:bldP spid="13" grpId="0" animBg="1"/>
      <p:bldP spid="33" grpId="1" animBg="1"/>
      <p:bldP spid="22" grpId="1" animBg="1"/>
      <p:bldP spid="23" grpId="0" animBg="1"/>
      <p:bldP spid="24" grpId="0" animBg="1"/>
      <p:bldP spid="23" grpId="1" animBg="1"/>
      <p:bldP spid="30" grpId="0" animBg="1"/>
      <p:bldP spid="25" grpId="0" animBg="1"/>
      <p:bldP spid="31" grpId="0" animBg="1"/>
      <p:bldP spid="19" grpId="0" animBg="1"/>
      <p:bldP spid="20" grpId="0" animBg="1"/>
      <p:bldP spid="2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88" y="6392969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力学中的</a:t>
              </a:r>
              <a:r>
                <a:rPr lang="zh-CN" altLang="en-US" sz="46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功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124" y="1045550"/>
            <a:ext cx="2986678" cy="2935691"/>
          </a:xfrm>
          <a:prstGeom prst="rect">
            <a:avLst/>
          </a:prstGeom>
        </p:spPr>
      </p:pic>
      <p:grpSp>
        <p:nvGrpSpPr>
          <p:cNvPr id="9" name="组合2" title=""/>
          <p:cNvGrpSpPr/>
          <p:nvPr/>
        </p:nvGrpSpPr>
        <p:grpSpPr>
          <a:xfrm>
            <a:off x="10753792" y="1579921"/>
            <a:ext cx="614629" cy="1426846"/>
            <a:chExt cx="614629" cy="1426846"/>
          </a:xfrm>
        </p:grpSpPr>
        <p:sp>
          <p:nvSpPr>
            <p:cNvPr id="10" name="形状6"/>
            <p:cNvSpPr txBox="1"/>
            <p:nvPr/>
          </p:nvSpPr>
          <p:spPr>
            <a:xfrm flipH="1" flipV="1">
              <a:off x="245189" y="122271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7"/>
            <p:cNvSpPr txBox="1"/>
            <p:nvPr/>
          </p:nvSpPr>
          <p:spPr>
            <a:xfrm flipH="1" flipV="1">
              <a:off x="358447" y="122197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8"/>
            <p:cNvSpPr txBox="1"/>
            <p:nvPr/>
          </p:nvSpPr>
          <p:spPr>
            <a:xfrm>
              <a:off x="107150" y="0"/>
              <a:ext cx="400059" cy="120062"/>
            </a:xfrm>
            <a:prstGeom prst="rect">
              <a:avLst/>
            </a:prstGeom>
            <a:solidFill>
              <a:srgbClr val="6F6F7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13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1987"/>
              <a:ext cx="614629" cy="934859"/>
            </a:xfrm>
            <a:prstGeom prst="rect">
              <a:avLst/>
            </a:prstGeom>
          </p:spPr>
        </p:pic>
      </p:grpSp>
      <p:sp>
        <p:nvSpPr>
          <p:cNvPr id="14" name="文本1" title=""/>
          <p:cNvSpPr txBox="1"/>
          <p:nvPr/>
        </p:nvSpPr>
        <p:spPr>
          <a:xfrm>
            <a:off x="8626250" y="3981136"/>
            <a:ext cx="30480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0F2C52">
                    <a:alpha val="100000"/>
                  </a:srgbClr>
                </a:solidFill>
                <a:latin typeface="黑体"/>
                <a:ea typeface="黑体"/>
              </a:rPr>
              <a:t>起重机对货物的拉力</a:t>
            </a:r>
          </a:p>
          <a:p>
            <a:pPr marL="0" algn="ctr"/>
            <a:r>
              <a:rPr lang="zh-CN" altLang="en-US" sz="2499" b="0" i="0">
                <a:solidFill>
                  <a:srgbClr val="0F2C52">
                    <a:alpha val="100000"/>
                  </a:srgbClr>
                </a:solidFill>
                <a:latin typeface="黑体"/>
                <a:ea typeface="黑体"/>
              </a:rPr>
              <a:t>是否做功</a:t>
            </a:r>
          </a:p>
        </p:txBody>
      </p:sp>
      <p:grpSp>
        <p:nvGrpSpPr>
          <p:cNvPr id="15" name="组合3" title=""/>
          <p:cNvGrpSpPr/>
          <p:nvPr/>
        </p:nvGrpSpPr>
        <p:grpSpPr>
          <a:xfrm>
            <a:off x="10303659" y="787956"/>
            <a:ext cx="1761834" cy="1592273"/>
            <a:chExt cx="1761834" cy="1592273"/>
          </a:xfrm>
        </p:grpSpPr>
        <p:sp>
          <p:nvSpPr>
            <p:cNvPr id="16" name="文本2"/>
            <p:cNvSpPr txBox="1"/>
            <p:nvPr/>
          </p:nvSpPr>
          <p:spPr>
            <a:xfrm>
              <a:off x="223018" y="0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拉力</a:t>
              </a:r>
              <a:r>
                <a:rPr lang="zh-CN" altLang="en-US" sz="2400" b="0" i="1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7" name="形状9"/>
            <p:cNvSpPr txBox="1"/>
            <p:nvPr/>
          </p:nvSpPr>
          <p:spPr>
            <a:xfrm flipH="1">
              <a:off x="259615" y="1583798"/>
              <a:ext cx="746901" cy="1191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38100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0"/>
            <p:cNvSpPr txBox="1"/>
            <p:nvPr/>
          </p:nvSpPr>
          <p:spPr>
            <a:xfrm flipH="1" flipV="1">
              <a:off x="992723" y="435940"/>
              <a:ext cx="1191" cy="1133092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28575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3"/>
            <p:cNvSpPr txBox="1"/>
            <p:nvPr/>
          </p:nvSpPr>
          <p:spPr>
            <a:xfrm>
              <a:off x="0" y="940108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距离S</a:t>
              </a:r>
            </a:p>
          </p:txBody>
        </p:sp>
      </p:grpSp>
      <p:grpSp>
        <p:nvGrpSpPr>
          <p:cNvPr id="20" name="组合4" title=""/>
          <p:cNvGrpSpPr/>
          <p:nvPr/>
        </p:nvGrpSpPr>
        <p:grpSpPr>
          <a:xfrm>
            <a:off x="8468154" y="4577267"/>
            <a:ext cx="3597383" cy="1322509"/>
            <a:chExt cx="3597383" cy="1322509"/>
          </a:xfrm>
        </p:grpSpPr>
        <p:sp>
          <p:nvSpPr>
            <p:cNvPr id="21" name="形状11"/>
            <p:cNvSpPr txBox="1"/>
            <p:nvPr/>
          </p:nvSpPr>
          <p:spPr>
            <a:xfrm>
              <a:off x="167059" y="0"/>
              <a:ext cx="1617825" cy="839512"/>
            </a:xfrm>
            <a:custGeom>
              <a:gdLst>
                <a:gd name="connsiteX0" fmla="*/ 682520 w 1617825"/>
                <a:gd name="connsiteY0" fmla="*/ 0 h 839512"/>
                <a:gd name="connsiteX1" fmla="*/ 898283 w 1617825"/>
                <a:gd name="connsiteY1" fmla="*/ 147283 h 839512"/>
                <a:gd name="connsiteX2" fmla="*/ 1049059 w 1617825"/>
                <a:gd name="connsiteY2" fmla="*/ 22093 h 839512"/>
                <a:gd name="connsiteX3" fmla="*/ 1121121 w 1617825"/>
                <a:gd name="connsiteY3" fmla="*/ 173057 h 839512"/>
                <a:gd name="connsiteX4" fmla="*/ 1407627 w 1617825"/>
                <a:gd name="connsiteY4" fmla="*/ 47867 h 839512"/>
                <a:gd name="connsiteX5" fmla="*/ 1273923 w 1617825"/>
                <a:gd name="connsiteY5" fmla="*/ 243017 h 839512"/>
                <a:gd name="connsiteX6" fmla="*/ 1523030 w 1617825"/>
                <a:gd name="connsiteY6" fmla="*/ 217242 h 839512"/>
                <a:gd name="connsiteX7" fmla="*/ 1407627 w 1617825"/>
                <a:gd name="connsiteY7" fmla="*/ 357161 h 839512"/>
                <a:gd name="connsiteX8" fmla="*/ 1617825 w 1617825"/>
                <a:gd name="connsiteY8" fmla="*/ 471305 h 839512"/>
                <a:gd name="connsiteX9" fmla="*/ 1305757 w 1617825"/>
                <a:gd name="connsiteY9" fmla="*/ 452895 h 839512"/>
                <a:gd name="connsiteX10" fmla="*/ 1346081 w 1617825"/>
                <a:gd name="connsiteY10" fmla="*/ 570721 h 839512"/>
                <a:gd name="connsiteX11" fmla="*/ 1140221 w 1617825"/>
                <a:gd name="connsiteY11" fmla="*/ 548629 h 839512"/>
                <a:gd name="connsiteX12" fmla="*/ 1200730 w 1617825"/>
                <a:gd name="connsiteY12" fmla="*/ 710640 h 839512"/>
                <a:gd name="connsiteX13" fmla="*/ 898283 w 1617825"/>
                <a:gd name="connsiteY13" fmla="*/ 640680 h 839512"/>
                <a:gd name="connsiteX14" fmla="*/ 720013 w 1617825"/>
                <a:gd name="connsiteY14" fmla="*/ 821102 h 839512"/>
                <a:gd name="connsiteX15" fmla="*/ 625643 w 1617825"/>
                <a:gd name="connsiteY15" fmla="*/ 710640 h 839512"/>
                <a:gd name="connsiteX16" fmla="*/ 280705 w 1617825"/>
                <a:gd name="connsiteY16" fmla="*/ 839512 h 839512"/>
                <a:gd name="connsiteX17" fmla="*/ 344373 w 1617825"/>
                <a:gd name="connsiteY17" fmla="*/ 640680 h 839512"/>
                <a:gd name="connsiteX18" fmla="*/ 102435 w 1617825"/>
                <a:gd name="connsiteY18" fmla="*/ 618588 h 839512"/>
                <a:gd name="connsiteX19" fmla="*/ 267971 w 1617825"/>
                <a:gd name="connsiteY19" fmla="*/ 497080 h 839512"/>
                <a:gd name="connsiteX20" fmla="*/ 0 w 1617825"/>
                <a:gd name="connsiteY20" fmla="*/ 393982 h 839512"/>
                <a:gd name="connsiteX21" fmla="*/ 280705 w 1617825"/>
                <a:gd name="connsiteY21" fmla="*/ 342433 h 839512"/>
                <a:gd name="connsiteX22" fmla="*/ 166103 w 1617825"/>
                <a:gd name="connsiteY22" fmla="*/ 125190 h 839512"/>
                <a:gd name="connsiteX23" fmla="*/ 586311 w 1617825"/>
                <a:gd name="connsiteY23" fmla="*/ 195150 h 839512"/>
                <a:gd name="connsiteX24" fmla="*/ 682520 w 1617825"/>
                <a:gd name="connsiteY24" fmla="*/ 0 h 83951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825" h="839512">
                  <a:moveTo>
                    <a:pt x="682520" y="0"/>
                  </a:moveTo>
                  <a:lnTo>
                    <a:pt x="898283" y="147283"/>
                  </a:lnTo>
                  <a:lnTo>
                    <a:pt x="1049059" y="22093"/>
                  </a:lnTo>
                  <a:lnTo>
                    <a:pt x="1121121" y="173057"/>
                  </a:lnTo>
                  <a:lnTo>
                    <a:pt x="1407627" y="47867"/>
                  </a:lnTo>
                  <a:lnTo>
                    <a:pt x="1273923" y="243017"/>
                  </a:lnTo>
                  <a:lnTo>
                    <a:pt x="1523030" y="217242"/>
                  </a:lnTo>
                  <a:lnTo>
                    <a:pt x="1407627" y="357161"/>
                  </a:lnTo>
                  <a:lnTo>
                    <a:pt x="1617825" y="471305"/>
                  </a:lnTo>
                  <a:lnTo>
                    <a:pt x="1305757" y="452895"/>
                  </a:lnTo>
                  <a:lnTo>
                    <a:pt x="1346081" y="570721"/>
                  </a:lnTo>
                  <a:lnTo>
                    <a:pt x="1140221" y="548629"/>
                  </a:lnTo>
                  <a:lnTo>
                    <a:pt x="1200730" y="710640"/>
                  </a:lnTo>
                  <a:lnTo>
                    <a:pt x="898283" y="640680"/>
                  </a:lnTo>
                  <a:lnTo>
                    <a:pt x="720013" y="821102"/>
                  </a:lnTo>
                  <a:lnTo>
                    <a:pt x="625643" y="710640"/>
                  </a:lnTo>
                  <a:lnTo>
                    <a:pt x="280705" y="839512"/>
                  </a:lnTo>
                  <a:lnTo>
                    <a:pt x="344373" y="640680"/>
                  </a:lnTo>
                  <a:lnTo>
                    <a:pt x="102435" y="618588"/>
                  </a:lnTo>
                  <a:lnTo>
                    <a:pt x="267971" y="497080"/>
                  </a:lnTo>
                  <a:lnTo>
                    <a:pt x="0" y="393982"/>
                  </a:lnTo>
                  <a:lnTo>
                    <a:pt x="280705" y="342433"/>
                  </a:lnTo>
                  <a:lnTo>
                    <a:pt x="166103" y="125190"/>
                  </a:lnTo>
                  <a:lnTo>
                    <a:pt x="586311" y="195150"/>
                  </a:lnTo>
                  <a:lnTo>
                    <a:pt x="682520" y="0"/>
                  </a:lnTo>
                  <a:close/>
                </a:path>
              </a:pathLst>
            </a:custGeom>
            <a:solidFill>
              <a:srgbClr val="E68A2E">
                <a:alpha val="100000"/>
              </a:srgbClr>
            </a:solidFill>
            <a:ln w="28575">
              <a:solidFill>
                <a:srgbClr val="00E6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不做功</a:t>
              </a:r>
            </a:p>
          </p:txBody>
        </p:sp>
        <p:sp>
          <p:nvSpPr>
            <p:cNvPr id="22" name="形状12"/>
            <p:cNvSpPr txBox="1"/>
            <p:nvPr/>
          </p:nvSpPr>
          <p:spPr>
            <a:xfrm>
              <a:off x="0" y="863175"/>
              <a:ext cx="3597383" cy="459334"/>
            </a:xfrm>
            <a:custGeom>
              <a:gdLst>
                <a:gd name="connsiteX0" fmla="*/ 76556 w 3597383"/>
                <a:gd name="connsiteY0" fmla="*/ 0 h 459334"/>
                <a:gd name="connsiteX1" fmla="*/ 3520827 w 3597383"/>
                <a:gd name="connsiteY1" fmla="*/ 0 h 459334"/>
                <a:gd name="connsiteX2" fmla="*/ 3541131 w 3597383"/>
                <a:gd name="connsiteY2" fmla="*/ 0 h 459334"/>
                <a:gd name="connsiteX3" fmla="*/ 3589318 w 3597383"/>
                <a:gd name="connsiteY3" fmla="*/ 36780 h 459334"/>
                <a:gd name="connsiteX4" fmla="*/ 3597383 w 3597383"/>
                <a:gd name="connsiteY4" fmla="*/ 382778 h 459334"/>
                <a:gd name="connsiteX5" fmla="*/ 3597383 w 3597383"/>
                <a:gd name="connsiteY5" fmla="*/ 403082 h 459334"/>
                <a:gd name="connsiteX6" fmla="*/ 3560603 w 3597383"/>
                <a:gd name="connsiteY6" fmla="*/ 451268 h 459334"/>
                <a:gd name="connsiteX7" fmla="*/ 76556 w 3597383"/>
                <a:gd name="connsiteY7" fmla="*/ 459334 h 459334"/>
                <a:gd name="connsiteX8" fmla="*/ 34275 w 3597383"/>
                <a:gd name="connsiteY8" fmla="*/ 459334 h 459334"/>
                <a:gd name="connsiteX9" fmla="*/ 0 w 3597383"/>
                <a:gd name="connsiteY9" fmla="*/ 76556 h 459334"/>
                <a:gd name="connsiteX10" fmla="*/ 0 w 3597383"/>
                <a:gd name="connsiteY10" fmla="*/ 34275 h 4593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7383" h="459334">
                  <a:moveTo>
                    <a:pt x="76556" y="0"/>
                  </a:moveTo>
                  <a:lnTo>
                    <a:pt x="3520827" y="0"/>
                  </a:lnTo>
                  <a:cubicBezTo>
                    <a:pt x="3541131" y="0"/>
                    <a:pt x="3560604" y="8066"/>
                    <a:pt x="3574961" y="22423"/>
                  </a:cubicBezTo>
                  <a:cubicBezTo>
                    <a:pt x="3589318" y="36780"/>
                    <a:pt x="3597383" y="56252"/>
                    <a:pt x="3597383" y="76556"/>
                  </a:cubicBezTo>
                  <a:lnTo>
                    <a:pt x="3597383" y="382778"/>
                  </a:lnTo>
                  <a:cubicBezTo>
                    <a:pt x="3597383" y="403082"/>
                    <a:pt x="3589318" y="422554"/>
                    <a:pt x="3574961" y="436911"/>
                  </a:cubicBezTo>
                  <a:cubicBezTo>
                    <a:pt x="3560603" y="451268"/>
                    <a:pt x="3541131" y="459334"/>
                    <a:pt x="3520827" y="459334"/>
                  </a:cubicBezTo>
                  <a:lnTo>
                    <a:pt x="76556" y="459334"/>
                  </a:lnTo>
                  <a:cubicBezTo>
                    <a:pt x="34275" y="459334"/>
                    <a:pt x="0" y="425059"/>
                    <a:pt x="0" y="382778"/>
                  </a:cubicBezTo>
                  <a:lnTo>
                    <a:pt x="0" y="76556"/>
                  </a:lnTo>
                  <a:cubicBezTo>
                    <a:pt x="0" y="34275"/>
                    <a:pt x="34275" y="0"/>
                    <a:pt x="76556" y="0"/>
                  </a:cubicBezTo>
                  <a:close/>
                </a:path>
              </a:pathLst>
            </a:custGeom>
            <a:solidFill>
              <a:srgbClr val="9DF5C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/>
              <a:r>
                <a:rPr lang="zh-CN" altLang="en-US" sz="2599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力距垂直（垂直无功）</a:t>
              </a:r>
            </a:p>
          </p:txBody>
        </p:sp>
      </p:grpSp>
      <p:grpSp>
        <p:nvGrpSpPr>
          <p:cNvPr id="23" name="组合5" title=""/>
          <p:cNvGrpSpPr/>
          <p:nvPr/>
        </p:nvGrpSpPr>
        <p:grpSpPr>
          <a:xfrm>
            <a:off x="526075" y="1484824"/>
            <a:ext cx="3308642" cy="3262755"/>
            <a:chExt cx="3308642" cy="3262755"/>
          </a:xfrm>
        </p:grpSpPr>
        <p:pic>
          <p:nvPicPr>
            <p:cNvPr id="24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308642" cy="2577465"/>
            </a:xfrm>
            <a:prstGeom prst="rect">
              <a:avLst/>
            </a:prstGeom>
          </p:spPr>
        </p:pic>
        <p:sp>
          <p:nvSpPr>
            <p:cNvPr id="25" name="文本4"/>
            <p:cNvSpPr txBox="1"/>
            <p:nvPr/>
          </p:nvSpPr>
          <p:spPr>
            <a:xfrm>
              <a:off x="115272" y="2576960"/>
              <a:ext cx="3077845" cy="68579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900"/>
                </a:lnSpc>
              </a:pPr>
              <a:r>
                <a:rPr lang="zh-CN" altLang="en-US" sz="26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足球在空中飞行时</a:t>
              </a:r>
            </a:p>
          </p:txBody>
        </p:sp>
      </p:grpSp>
      <p:grpSp>
        <p:nvGrpSpPr>
          <p:cNvPr id="26" name="组合6" title=""/>
          <p:cNvGrpSpPr/>
          <p:nvPr/>
        </p:nvGrpSpPr>
        <p:grpSpPr>
          <a:xfrm>
            <a:off x="4299775" y="1278598"/>
            <a:ext cx="3537595" cy="3503290"/>
            <a:chExt cx="3537595" cy="3503290"/>
          </a:xfrm>
        </p:grpSpPr>
        <p:pic>
          <p:nvPicPr>
            <p:cNvPr id="27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627" y="0"/>
              <a:ext cx="3252968" cy="2702719"/>
            </a:xfrm>
            <a:prstGeom prst="rect">
              <a:avLst/>
            </a:prstGeom>
          </p:spPr>
        </p:pic>
        <p:sp>
          <p:nvSpPr>
            <p:cNvPr id="28" name="文本5"/>
            <p:cNvSpPr txBox="1"/>
            <p:nvPr/>
          </p:nvSpPr>
          <p:spPr>
            <a:xfrm>
              <a:off x="0" y="2817495"/>
              <a:ext cx="3492500" cy="68579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900"/>
                </a:lnSpc>
              </a:pPr>
              <a:r>
                <a:rPr lang="zh-CN" altLang="en-US" sz="26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运动员将杠铃举着不动</a:t>
              </a:r>
            </a:p>
          </p:txBody>
        </p:sp>
      </p:grpSp>
      <p:grpSp>
        <p:nvGrpSpPr>
          <p:cNvPr id="29" name="组合7" title=""/>
          <p:cNvGrpSpPr/>
          <p:nvPr/>
        </p:nvGrpSpPr>
        <p:grpSpPr>
          <a:xfrm>
            <a:off x="4419609" y="4577210"/>
            <a:ext cx="3636206" cy="1322137"/>
            <a:chExt cx="3636206" cy="1322137"/>
          </a:xfrm>
        </p:grpSpPr>
        <p:sp>
          <p:nvSpPr>
            <p:cNvPr id="30" name="形状13"/>
            <p:cNvSpPr txBox="1"/>
            <p:nvPr/>
          </p:nvSpPr>
          <p:spPr>
            <a:xfrm>
              <a:off x="0" y="0"/>
              <a:ext cx="1617825" cy="839512"/>
            </a:xfrm>
            <a:custGeom>
              <a:gdLst>
                <a:gd name="connsiteX0" fmla="*/ 682520 w 1617825"/>
                <a:gd name="connsiteY0" fmla="*/ 0 h 839512"/>
                <a:gd name="connsiteX1" fmla="*/ 898283 w 1617825"/>
                <a:gd name="connsiteY1" fmla="*/ 147283 h 839512"/>
                <a:gd name="connsiteX2" fmla="*/ 1049059 w 1617825"/>
                <a:gd name="connsiteY2" fmla="*/ 22093 h 839512"/>
                <a:gd name="connsiteX3" fmla="*/ 1121121 w 1617825"/>
                <a:gd name="connsiteY3" fmla="*/ 173057 h 839512"/>
                <a:gd name="connsiteX4" fmla="*/ 1407627 w 1617825"/>
                <a:gd name="connsiteY4" fmla="*/ 47867 h 839512"/>
                <a:gd name="connsiteX5" fmla="*/ 1273923 w 1617825"/>
                <a:gd name="connsiteY5" fmla="*/ 243017 h 839512"/>
                <a:gd name="connsiteX6" fmla="*/ 1523030 w 1617825"/>
                <a:gd name="connsiteY6" fmla="*/ 217242 h 839512"/>
                <a:gd name="connsiteX7" fmla="*/ 1407627 w 1617825"/>
                <a:gd name="connsiteY7" fmla="*/ 357161 h 839512"/>
                <a:gd name="connsiteX8" fmla="*/ 1617825 w 1617825"/>
                <a:gd name="connsiteY8" fmla="*/ 471305 h 839512"/>
                <a:gd name="connsiteX9" fmla="*/ 1305757 w 1617825"/>
                <a:gd name="connsiteY9" fmla="*/ 452895 h 839512"/>
                <a:gd name="connsiteX10" fmla="*/ 1346081 w 1617825"/>
                <a:gd name="connsiteY10" fmla="*/ 570721 h 839512"/>
                <a:gd name="connsiteX11" fmla="*/ 1140221 w 1617825"/>
                <a:gd name="connsiteY11" fmla="*/ 548629 h 839512"/>
                <a:gd name="connsiteX12" fmla="*/ 1200730 w 1617825"/>
                <a:gd name="connsiteY12" fmla="*/ 710640 h 839512"/>
                <a:gd name="connsiteX13" fmla="*/ 898283 w 1617825"/>
                <a:gd name="connsiteY13" fmla="*/ 640680 h 839512"/>
                <a:gd name="connsiteX14" fmla="*/ 720013 w 1617825"/>
                <a:gd name="connsiteY14" fmla="*/ 821102 h 839512"/>
                <a:gd name="connsiteX15" fmla="*/ 625643 w 1617825"/>
                <a:gd name="connsiteY15" fmla="*/ 710640 h 839512"/>
                <a:gd name="connsiteX16" fmla="*/ 280705 w 1617825"/>
                <a:gd name="connsiteY16" fmla="*/ 839512 h 839512"/>
                <a:gd name="connsiteX17" fmla="*/ 344373 w 1617825"/>
                <a:gd name="connsiteY17" fmla="*/ 640680 h 839512"/>
                <a:gd name="connsiteX18" fmla="*/ 102435 w 1617825"/>
                <a:gd name="connsiteY18" fmla="*/ 618588 h 839512"/>
                <a:gd name="connsiteX19" fmla="*/ 267971 w 1617825"/>
                <a:gd name="connsiteY19" fmla="*/ 497080 h 839512"/>
                <a:gd name="connsiteX20" fmla="*/ 0 w 1617825"/>
                <a:gd name="connsiteY20" fmla="*/ 393982 h 839512"/>
                <a:gd name="connsiteX21" fmla="*/ 280705 w 1617825"/>
                <a:gd name="connsiteY21" fmla="*/ 342433 h 839512"/>
                <a:gd name="connsiteX22" fmla="*/ 166103 w 1617825"/>
                <a:gd name="connsiteY22" fmla="*/ 125190 h 839512"/>
                <a:gd name="connsiteX23" fmla="*/ 586311 w 1617825"/>
                <a:gd name="connsiteY23" fmla="*/ 195150 h 839512"/>
                <a:gd name="connsiteX24" fmla="*/ 682520 w 1617825"/>
                <a:gd name="connsiteY24" fmla="*/ 0 h 83951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825" h="839512">
                  <a:moveTo>
                    <a:pt x="682520" y="0"/>
                  </a:moveTo>
                  <a:lnTo>
                    <a:pt x="898283" y="147283"/>
                  </a:lnTo>
                  <a:lnTo>
                    <a:pt x="1049059" y="22093"/>
                  </a:lnTo>
                  <a:lnTo>
                    <a:pt x="1121121" y="173057"/>
                  </a:lnTo>
                  <a:lnTo>
                    <a:pt x="1407627" y="47867"/>
                  </a:lnTo>
                  <a:lnTo>
                    <a:pt x="1273923" y="243017"/>
                  </a:lnTo>
                  <a:lnTo>
                    <a:pt x="1523030" y="217242"/>
                  </a:lnTo>
                  <a:lnTo>
                    <a:pt x="1407627" y="357161"/>
                  </a:lnTo>
                  <a:lnTo>
                    <a:pt x="1617825" y="471305"/>
                  </a:lnTo>
                  <a:lnTo>
                    <a:pt x="1305757" y="452895"/>
                  </a:lnTo>
                  <a:lnTo>
                    <a:pt x="1346081" y="570721"/>
                  </a:lnTo>
                  <a:lnTo>
                    <a:pt x="1140221" y="548629"/>
                  </a:lnTo>
                  <a:lnTo>
                    <a:pt x="1200730" y="710640"/>
                  </a:lnTo>
                  <a:lnTo>
                    <a:pt x="898283" y="640680"/>
                  </a:lnTo>
                  <a:lnTo>
                    <a:pt x="720013" y="821102"/>
                  </a:lnTo>
                  <a:lnTo>
                    <a:pt x="625643" y="710640"/>
                  </a:lnTo>
                  <a:lnTo>
                    <a:pt x="280705" y="839512"/>
                  </a:lnTo>
                  <a:lnTo>
                    <a:pt x="344373" y="640680"/>
                  </a:lnTo>
                  <a:lnTo>
                    <a:pt x="102435" y="618588"/>
                  </a:lnTo>
                  <a:lnTo>
                    <a:pt x="267971" y="497080"/>
                  </a:lnTo>
                  <a:lnTo>
                    <a:pt x="0" y="393982"/>
                  </a:lnTo>
                  <a:lnTo>
                    <a:pt x="280705" y="342433"/>
                  </a:lnTo>
                  <a:lnTo>
                    <a:pt x="166103" y="125190"/>
                  </a:lnTo>
                  <a:lnTo>
                    <a:pt x="586311" y="195150"/>
                  </a:lnTo>
                  <a:lnTo>
                    <a:pt x="682520" y="0"/>
                  </a:lnTo>
                  <a:close/>
                </a:path>
              </a:pathLst>
            </a:custGeom>
            <a:solidFill>
              <a:srgbClr val="E68A2E">
                <a:alpha val="100000"/>
              </a:srgbClr>
            </a:solidFill>
            <a:ln w="28575">
              <a:solidFill>
                <a:srgbClr val="00E6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不做功</a:t>
              </a:r>
            </a:p>
          </p:txBody>
        </p:sp>
        <p:sp>
          <p:nvSpPr>
            <p:cNvPr id="31" name="形状14"/>
            <p:cNvSpPr txBox="1"/>
            <p:nvPr/>
          </p:nvSpPr>
          <p:spPr>
            <a:xfrm>
              <a:off x="38823" y="862803"/>
              <a:ext cx="3597383" cy="459334"/>
            </a:xfrm>
            <a:custGeom>
              <a:gdLst>
                <a:gd name="connsiteX0" fmla="*/ 76556 w 3597383"/>
                <a:gd name="connsiteY0" fmla="*/ 0 h 459334"/>
                <a:gd name="connsiteX1" fmla="*/ 3520827 w 3597383"/>
                <a:gd name="connsiteY1" fmla="*/ 0 h 459334"/>
                <a:gd name="connsiteX2" fmla="*/ 3541131 w 3597383"/>
                <a:gd name="connsiteY2" fmla="*/ 0 h 459334"/>
                <a:gd name="connsiteX3" fmla="*/ 3589318 w 3597383"/>
                <a:gd name="connsiteY3" fmla="*/ 36780 h 459334"/>
                <a:gd name="connsiteX4" fmla="*/ 3597383 w 3597383"/>
                <a:gd name="connsiteY4" fmla="*/ 382778 h 459334"/>
                <a:gd name="connsiteX5" fmla="*/ 3597383 w 3597383"/>
                <a:gd name="connsiteY5" fmla="*/ 403082 h 459334"/>
                <a:gd name="connsiteX6" fmla="*/ 3560603 w 3597383"/>
                <a:gd name="connsiteY6" fmla="*/ 451268 h 459334"/>
                <a:gd name="connsiteX7" fmla="*/ 76556 w 3597383"/>
                <a:gd name="connsiteY7" fmla="*/ 459334 h 459334"/>
                <a:gd name="connsiteX8" fmla="*/ 34275 w 3597383"/>
                <a:gd name="connsiteY8" fmla="*/ 459334 h 459334"/>
                <a:gd name="connsiteX9" fmla="*/ 0 w 3597383"/>
                <a:gd name="connsiteY9" fmla="*/ 76556 h 459334"/>
                <a:gd name="connsiteX10" fmla="*/ 0 w 3597383"/>
                <a:gd name="connsiteY10" fmla="*/ 34275 h 4593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7383" h="459334">
                  <a:moveTo>
                    <a:pt x="76556" y="0"/>
                  </a:moveTo>
                  <a:lnTo>
                    <a:pt x="3520827" y="0"/>
                  </a:lnTo>
                  <a:cubicBezTo>
                    <a:pt x="3541131" y="0"/>
                    <a:pt x="3560604" y="8066"/>
                    <a:pt x="3574961" y="22423"/>
                  </a:cubicBezTo>
                  <a:cubicBezTo>
                    <a:pt x="3589318" y="36780"/>
                    <a:pt x="3597383" y="56252"/>
                    <a:pt x="3597383" y="76556"/>
                  </a:cubicBezTo>
                  <a:lnTo>
                    <a:pt x="3597383" y="382778"/>
                  </a:lnTo>
                  <a:cubicBezTo>
                    <a:pt x="3597383" y="403082"/>
                    <a:pt x="3589318" y="422554"/>
                    <a:pt x="3574961" y="436911"/>
                  </a:cubicBezTo>
                  <a:cubicBezTo>
                    <a:pt x="3560603" y="451268"/>
                    <a:pt x="3541131" y="459334"/>
                    <a:pt x="3520827" y="459334"/>
                  </a:cubicBezTo>
                  <a:lnTo>
                    <a:pt x="76556" y="459334"/>
                  </a:lnTo>
                  <a:cubicBezTo>
                    <a:pt x="34275" y="459334"/>
                    <a:pt x="0" y="425059"/>
                    <a:pt x="0" y="382778"/>
                  </a:cubicBezTo>
                  <a:lnTo>
                    <a:pt x="0" y="76556"/>
                  </a:lnTo>
                  <a:cubicBezTo>
                    <a:pt x="0" y="34275"/>
                    <a:pt x="34275" y="0"/>
                    <a:pt x="76556" y="0"/>
                  </a:cubicBezTo>
                  <a:close/>
                </a:path>
              </a:pathLst>
            </a:custGeom>
            <a:solidFill>
              <a:srgbClr val="9DF5C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/>
              <a:r>
                <a:rPr lang="zh-CN" altLang="en-US" sz="2599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有力无距（劳而无功）</a:t>
              </a:r>
            </a:p>
          </p:txBody>
        </p:sp>
      </p:grpSp>
      <p:grpSp>
        <p:nvGrpSpPr>
          <p:cNvPr id="32" name="组合8" title=""/>
          <p:cNvGrpSpPr/>
          <p:nvPr/>
        </p:nvGrpSpPr>
        <p:grpSpPr>
          <a:xfrm>
            <a:off x="505644" y="4577201"/>
            <a:ext cx="3597383" cy="1322775"/>
            <a:chExt cx="3597383" cy="1322775"/>
          </a:xfrm>
        </p:grpSpPr>
        <p:sp>
          <p:nvSpPr>
            <p:cNvPr id="33" name="形状15"/>
            <p:cNvSpPr txBox="1"/>
            <p:nvPr/>
          </p:nvSpPr>
          <p:spPr>
            <a:xfrm>
              <a:off x="1306906" y="0"/>
              <a:ext cx="1617825" cy="839512"/>
            </a:xfrm>
            <a:custGeom>
              <a:gdLst>
                <a:gd name="connsiteX0" fmla="*/ 682520 w 1617825"/>
                <a:gd name="connsiteY0" fmla="*/ 0 h 839512"/>
                <a:gd name="connsiteX1" fmla="*/ 898283 w 1617825"/>
                <a:gd name="connsiteY1" fmla="*/ 147283 h 839512"/>
                <a:gd name="connsiteX2" fmla="*/ 1049059 w 1617825"/>
                <a:gd name="connsiteY2" fmla="*/ 22093 h 839512"/>
                <a:gd name="connsiteX3" fmla="*/ 1121121 w 1617825"/>
                <a:gd name="connsiteY3" fmla="*/ 173057 h 839512"/>
                <a:gd name="connsiteX4" fmla="*/ 1407627 w 1617825"/>
                <a:gd name="connsiteY4" fmla="*/ 47867 h 839512"/>
                <a:gd name="connsiteX5" fmla="*/ 1273923 w 1617825"/>
                <a:gd name="connsiteY5" fmla="*/ 243017 h 839512"/>
                <a:gd name="connsiteX6" fmla="*/ 1523030 w 1617825"/>
                <a:gd name="connsiteY6" fmla="*/ 217242 h 839512"/>
                <a:gd name="connsiteX7" fmla="*/ 1407627 w 1617825"/>
                <a:gd name="connsiteY7" fmla="*/ 357161 h 839512"/>
                <a:gd name="connsiteX8" fmla="*/ 1617825 w 1617825"/>
                <a:gd name="connsiteY8" fmla="*/ 471305 h 839512"/>
                <a:gd name="connsiteX9" fmla="*/ 1305757 w 1617825"/>
                <a:gd name="connsiteY9" fmla="*/ 452895 h 839512"/>
                <a:gd name="connsiteX10" fmla="*/ 1346081 w 1617825"/>
                <a:gd name="connsiteY10" fmla="*/ 570721 h 839512"/>
                <a:gd name="connsiteX11" fmla="*/ 1140221 w 1617825"/>
                <a:gd name="connsiteY11" fmla="*/ 548629 h 839512"/>
                <a:gd name="connsiteX12" fmla="*/ 1200730 w 1617825"/>
                <a:gd name="connsiteY12" fmla="*/ 710640 h 839512"/>
                <a:gd name="connsiteX13" fmla="*/ 898283 w 1617825"/>
                <a:gd name="connsiteY13" fmla="*/ 640680 h 839512"/>
                <a:gd name="connsiteX14" fmla="*/ 720013 w 1617825"/>
                <a:gd name="connsiteY14" fmla="*/ 821102 h 839512"/>
                <a:gd name="connsiteX15" fmla="*/ 625643 w 1617825"/>
                <a:gd name="connsiteY15" fmla="*/ 710640 h 839512"/>
                <a:gd name="connsiteX16" fmla="*/ 280705 w 1617825"/>
                <a:gd name="connsiteY16" fmla="*/ 839512 h 839512"/>
                <a:gd name="connsiteX17" fmla="*/ 344373 w 1617825"/>
                <a:gd name="connsiteY17" fmla="*/ 640680 h 839512"/>
                <a:gd name="connsiteX18" fmla="*/ 102435 w 1617825"/>
                <a:gd name="connsiteY18" fmla="*/ 618588 h 839512"/>
                <a:gd name="connsiteX19" fmla="*/ 267971 w 1617825"/>
                <a:gd name="connsiteY19" fmla="*/ 497080 h 839512"/>
                <a:gd name="connsiteX20" fmla="*/ 0 w 1617825"/>
                <a:gd name="connsiteY20" fmla="*/ 393982 h 839512"/>
                <a:gd name="connsiteX21" fmla="*/ 280705 w 1617825"/>
                <a:gd name="connsiteY21" fmla="*/ 342433 h 839512"/>
                <a:gd name="connsiteX22" fmla="*/ 166103 w 1617825"/>
                <a:gd name="connsiteY22" fmla="*/ 125190 h 839512"/>
                <a:gd name="connsiteX23" fmla="*/ 586311 w 1617825"/>
                <a:gd name="connsiteY23" fmla="*/ 195150 h 839512"/>
                <a:gd name="connsiteX24" fmla="*/ 682520 w 1617825"/>
                <a:gd name="connsiteY24" fmla="*/ 0 h 83951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825" h="839512">
                  <a:moveTo>
                    <a:pt x="682520" y="0"/>
                  </a:moveTo>
                  <a:lnTo>
                    <a:pt x="898283" y="147283"/>
                  </a:lnTo>
                  <a:lnTo>
                    <a:pt x="1049059" y="22093"/>
                  </a:lnTo>
                  <a:lnTo>
                    <a:pt x="1121121" y="173057"/>
                  </a:lnTo>
                  <a:lnTo>
                    <a:pt x="1407627" y="47867"/>
                  </a:lnTo>
                  <a:lnTo>
                    <a:pt x="1273923" y="243017"/>
                  </a:lnTo>
                  <a:lnTo>
                    <a:pt x="1523030" y="217242"/>
                  </a:lnTo>
                  <a:lnTo>
                    <a:pt x="1407627" y="357161"/>
                  </a:lnTo>
                  <a:lnTo>
                    <a:pt x="1617825" y="471305"/>
                  </a:lnTo>
                  <a:lnTo>
                    <a:pt x="1305757" y="452895"/>
                  </a:lnTo>
                  <a:lnTo>
                    <a:pt x="1346081" y="570721"/>
                  </a:lnTo>
                  <a:lnTo>
                    <a:pt x="1140221" y="548629"/>
                  </a:lnTo>
                  <a:lnTo>
                    <a:pt x="1200730" y="710640"/>
                  </a:lnTo>
                  <a:lnTo>
                    <a:pt x="898283" y="640680"/>
                  </a:lnTo>
                  <a:lnTo>
                    <a:pt x="720013" y="821102"/>
                  </a:lnTo>
                  <a:lnTo>
                    <a:pt x="625643" y="710640"/>
                  </a:lnTo>
                  <a:lnTo>
                    <a:pt x="280705" y="839512"/>
                  </a:lnTo>
                  <a:lnTo>
                    <a:pt x="344373" y="640680"/>
                  </a:lnTo>
                  <a:lnTo>
                    <a:pt x="102435" y="618588"/>
                  </a:lnTo>
                  <a:lnTo>
                    <a:pt x="267971" y="497080"/>
                  </a:lnTo>
                  <a:lnTo>
                    <a:pt x="0" y="393982"/>
                  </a:lnTo>
                  <a:lnTo>
                    <a:pt x="280705" y="342433"/>
                  </a:lnTo>
                  <a:lnTo>
                    <a:pt x="166103" y="125190"/>
                  </a:lnTo>
                  <a:lnTo>
                    <a:pt x="586311" y="195150"/>
                  </a:lnTo>
                  <a:lnTo>
                    <a:pt x="682520" y="0"/>
                  </a:lnTo>
                  <a:close/>
                </a:path>
              </a:pathLst>
            </a:custGeom>
            <a:solidFill>
              <a:srgbClr val="E68A2E">
                <a:alpha val="100000"/>
              </a:srgbClr>
            </a:solidFill>
            <a:ln w="28575">
              <a:solidFill>
                <a:srgbClr val="00E6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不做功</a:t>
              </a:r>
            </a:p>
          </p:txBody>
        </p:sp>
        <p:sp>
          <p:nvSpPr>
            <p:cNvPr id="34" name="形状16"/>
            <p:cNvSpPr txBox="1"/>
            <p:nvPr/>
          </p:nvSpPr>
          <p:spPr>
            <a:xfrm>
              <a:off x="0" y="863441"/>
              <a:ext cx="3597383" cy="459334"/>
            </a:xfrm>
            <a:custGeom>
              <a:gdLst>
                <a:gd name="connsiteX0" fmla="*/ 76556 w 3597383"/>
                <a:gd name="connsiteY0" fmla="*/ 0 h 459334"/>
                <a:gd name="connsiteX1" fmla="*/ 3520827 w 3597383"/>
                <a:gd name="connsiteY1" fmla="*/ 0 h 459334"/>
                <a:gd name="connsiteX2" fmla="*/ 3541131 w 3597383"/>
                <a:gd name="connsiteY2" fmla="*/ 0 h 459334"/>
                <a:gd name="connsiteX3" fmla="*/ 3589318 w 3597383"/>
                <a:gd name="connsiteY3" fmla="*/ 36780 h 459334"/>
                <a:gd name="connsiteX4" fmla="*/ 3597383 w 3597383"/>
                <a:gd name="connsiteY4" fmla="*/ 382778 h 459334"/>
                <a:gd name="connsiteX5" fmla="*/ 3597383 w 3597383"/>
                <a:gd name="connsiteY5" fmla="*/ 403082 h 459334"/>
                <a:gd name="connsiteX6" fmla="*/ 3560603 w 3597383"/>
                <a:gd name="connsiteY6" fmla="*/ 451268 h 459334"/>
                <a:gd name="connsiteX7" fmla="*/ 76556 w 3597383"/>
                <a:gd name="connsiteY7" fmla="*/ 459334 h 459334"/>
                <a:gd name="connsiteX8" fmla="*/ 34275 w 3597383"/>
                <a:gd name="connsiteY8" fmla="*/ 459334 h 459334"/>
                <a:gd name="connsiteX9" fmla="*/ 0 w 3597383"/>
                <a:gd name="connsiteY9" fmla="*/ 76556 h 459334"/>
                <a:gd name="connsiteX10" fmla="*/ 0 w 3597383"/>
                <a:gd name="connsiteY10" fmla="*/ 34275 h 4593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7383" h="459334">
                  <a:moveTo>
                    <a:pt x="76556" y="0"/>
                  </a:moveTo>
                  <a:lnTo>
                    <a:pt x="3520827" y="0"/>
                  </a:lnTo>
                  <a:cubicBezTo>
                    <a:pt x="3541131" y="0"/>
                    <a:pt x="3560604" y="8066"/>
                    <a:pt x="3574961" y="22423"/>
                  </a:cubicBezTo>
                  <a:cubicBezTo>
                    <a:pt x="3589318" y="36780"/>
                    <a:pt x="3597383" y="56252"/>
                    <a:pt x="3597383" y="76556"/>
                  </a:cubicBezTo>
                  <a:lnTo>
                    <a:pt x="3597383" y="382778"/>
                  </a:lnTo>
                  <a:cubicBezTo>
                    <a:pt x="3597383" y="403082"/>
                    <a:pt x="3589318" y="422554"/>
                    <a:pt x="3574961" y="436911"/>
                  </a:cubicBezTo>
                  <a:cubicBezTo>
                    <a:pt x="3560603" y="451268"/>
                    <a:pt x="3541131" y="459334"/>
                    <a:pt x="3520827" y="459334"/>
                  </a:cubicBezTo>
                  <a:lnTo>
                    <a:pt x="76556" y="459334"/>
                  </a:lnTo>
                  <a:cubicBezTo>
                    <a:pt x="34275" y="459334"/>
                    <a:pt x="0" y="425059"/>
                    <a:pt x="0" y="382778"/>
                  </a:cubicBezTo>
                  <a:lnTo>
                    <a:pt x="0" y="76556"/>
                  </a:lnTo>
                  <a:cubicBezTo>
                    <a:pt x="0" y="34275"/>
                    <a:pt x="34275" y="0"/>
                    <a:pt x="76556" y="0"/>
                  </a:cubicBezTo>
                  <a:close/>
                </a:path>
              </a:pathLst>
            </a:custGeom>
            <a:solidFill>
              <a:srgbClr val="9DF5C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/>
              <a:r>
                <a:rPr lang="zh-CN" altLang="en-US" sz="2599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无力有距（惯性无功）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9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1338E-17 -3.472222E-06 L -0.08282642 -3.472222E-06 E" pathEditMode="relative" ptsTypes="">
                                      <p:cBhvr>
                                        <p:cTn id="16" dur="2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 animBg="1"/>
      <p:bldP spid="9" grpId="0" animBg="1"/>
      <p:bldP spid="15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/>
        </p:nvSpPr>
        <p:spPr>
          <a:xfrm>
            <a:off x="479517" y="3825164"/>
            <a:ext cx="30480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起重机对货物的拉力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是否做功</a:t>
            </a:r>
          </a:p>
        </p:txBody>
      </p:sp>
      <p:grpSp>
        <p:nvGrpSpPr>
          <p:cNvPr id="3" name="组合1" title=""/>
          <p:cNvGrpSpPr/>
          <p:nvPr/>
        </p:nvGrpSpPr>
        <p:grpSpPr>
          <a:xfrm>
            <a:off x="8197729" y="1262043"/>
            <a:ext cx="3663429" cy="3356725"/>
            <a:chExt cx="3663429" cy="3356725"/>
          </a:xfrm>
        </p:grpSpPr>
        <p:pic>
          <p:nvPicPr>
            <p:cNvPr id="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663429" cy="3086100"/>
            </a:xfrm>
            <a:prstGeom prst="rect">
              <a:avLst/>
            </a:prstGeom>
          </p:spPr>
        </p:pic>
        <p:sp>
          <p:nvSpPr>
            <p:cNvPr id="5" name="文本3"/>
            <p:cNvSpPr txBox="1"/>
            <p:nvPr/>
          </p:nvSpPr>
          <p:spPr>
            <a:xfrm>
              <a:off x="180525" y="2441944"/>
              <a:ext cx="2730500" cy="91478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99" b="0" i="0">
                  <a:solidFill>
                    <a:srgbClr val="0F2C52">
                      <a:alpha val="100000"/>
                    </a:srgbClr>
                  </a:solidFill>
                  <a:latin typeface="黑体"/>
                  <a:ea typeface="黑体"/>
                </a:rPr>
                <a:t>人向上爬楼梯</a:t>
              </a:r>
            </a:p>
            <a:p>
              <a:pPr marL="0" algn="ctr"/>
              <a:r>
                <a:rPr lang="zh-CN" altLang="en-US" sz="2499" b="0" i="0">
                  <a:solidFill>
                    <a:srgbClr val="0F2C52">
                      <a:alpha val="100000"/>
                    </a:srgbClr>
                  </a:solidFill>
                  <a:latin typeface="黑体"/>
                  <a:ea typeface="黑体"/>
                </a:rPr>
                <a:t>重力是否对人做功</a:t>
              </a:r>
            </a:p>
          </p:txBody>
        </p:sp>
      </p:grpSp>
      <p:sp>
        <p:nvSpPr>
          <p:cNvPr id="6" name="形状1" title=""/>
          <p:cNvSpPr txBox="1"/>
          <p:nvPr/>
        </p:nvSpPr>
        <p:spPr>
          <a:xfrm>
            <a:off x="4320902" y="2221135"/>
            <a:ext cx="3542443" cy="1188291"/>
          </a:xfrm>
          <a:custGeom>
            <a:gdLst>
              <a:gd name="connsiteX0" fmla="*/ 0 w 3542443"/>
              <a:gd name="connsiteY0" fmla="*/ 0 h 1188291"/>
              <a:gd name="connsiteX1" fmla="*/ 3542443 w 3542443"/>
              <a:gd name="connsiteY1" fmla="*/ 1188291 h 1188291"/>
              <a:gd name="connsiteX2" fmla="*/ 0 w 3542443"/>
              <a:gd name="connsiteY2" fmla="*/ 1188291 h 1188291"/>
              <a:gd name="connsiteX3" fmla="*/ 0 w 3542443"/>
              <a:gd name="connsiteY3" fmla="*/ 0 h 118829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443" h="1188291">
                <a:moveTo>
                  <a:pt x="0" y="0"/>
                </a:moveTo>
                <a:lnTo>
                  <a:pt x="3542443" y="1188291"/>
                </a:lnTo>
                <a:lnTo>
                  <a:pt x="0" y="1188291"/>
                </a:lnTo>
                <a:lnTo>
                  <a:pt x="0" y="0"/>
                </a:lnTo>
                <a:close/>
              </a:path>
            </a:pathLst>
          </a:custGeom>
          <a:solidFill>
            <a:srgbClr val="6F6F73">
              <a:alpha val="100000"/>
            </a:srgbClr>
          </a:solidFill>
          <a:ln w="19050">
            <a:solidFill>
              <a:srgbClr val="6F6F7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2" title=""/>
          <p:cNvSpPr txBox="1"/>
          <p:nvPr/>
        </p:nvSpPr>
        <p:spPr>
          <a:xfrm>
            <a:off x="5288" y="6392969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8" name="组合2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9" name="形状7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力学中的</a:t>
              </a:r>
              <a:r>
                <a:rPr lang="zh-CN" altLang="en-US" sz="46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功</a:t>
              </a:r>
            </a:p>
          </p:txBody>
        </p:sp>
        <p:sp>
          <p:nvSpPr>
            <p:cNvPr id="12" name="形状10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13" name="形状3" title=""/>
          <p:cNvSpPr txBox="1"/>
          <p:nvPr/>
        </p:nvSpPr>
        <p:spPr>
          <a:xfrm rot="1110000">
            <a:off x="4509354" y="1872301"/>
            <a:ext cx="1212680" cy="586781"/>
          </a:xfrm>
          <a:prstGeom prst="rect">
            <a:avLst/>
          </a:prstGeom>
          <a:solidFill>
            <a:srgbClr val="E68A2E">
              <a:alpha val="100000"/>
            </a:srgbClr>
          </a:solidFill>
          <a:ln w="19050">
            <a:solidFill>
              <a:srgbClr val="CC701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2" title=""/>
          <p:cNvSpPr txBox="1"/>
          <p:nvPr/>
        </p:nvSpPr>
        <p:spPr>
          <a:xfrm>
            <a:off x="4218807" y="3782835"/>
            <a:ext cx="33655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物体沿斜面下滑时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哪些力对物体是否做功</a:t>
            </a:r>
          </a:p>
        </p:txBody>
      </p:sp>
      <p:sp>
        <p:nvSpPr>
          <p:cNvPr id="15" name="形状4" title=""/>
          <p:cNvSpPr txBox="1"/>
          <p:nvPr/>
        </p:nvSpPr>
        <p:spPr>
          <a:xfrm>
            <a:off x="1913639" y="3238748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sp>
        <p:nvSpPr>
          <p:cNvPr id="16" name="形状5" title=""/>
          <p:cNvSpPr txBox="1"/>
          <p:nvPr/>
        </p:nvSpPr>
        <p:spPr>
          <a:xfrm>
            <a:off x="4485827" y="912019"/>
            <a:ext cx="2551271" cy="1484233"/>
          </a:xfrm>
          <a:custGeom>
            <a:gdLst>
              <a:gd name="connsiteX0" fmla="*/ 1076318 w 2551271"/>
              <a:gd name="connsiteY0" fmla="*/ 0 h 1484233"/>
              <a:gd name="connsiteX1" fmla="*/ 1416571 w 2551271"/>
              <a:gd name="connsiteY1" fmla="*/ 260392 h 1484233"/>
              <a:gd name="connsiteX2" fmla="*/ 1654341 w 2551271"/>
              <a:gd name="connsiteY2" fmla="*/ 39059 h 1484233"/>
              <a:gd name="connsiteX3" fmla="*/ 1767981 w 2551271"/>
              <a:gd name="connsiteY3" fmla="*/ 305960 h 1484233"/>
              <a:gd name="connsiteX4" fmla="*/ 2219794 w 2551271"/>
              <a:gd name="connsiteY4" fmla="*/ 84627 h 1484233"/>
              <a:gd name="connsiteX5" fmla="*/ 2008947 w 2551271"/>
              <a:gd name="connsiteY5" fmla="*/ 429646 h 1484233"/>
              <a:gd name="connsiteX6" fmla="*/ 2401782 w 2551271"/>
              <a:gd name="connsiteY6" fmla="*/ 384078 h 1484233"/>
              <a:gd name="connsiteX7" fmla="*/ 2219794 w 2551271"/>
              <a:gd name="connsiteY7" fmla="*/ 631450 h 1484233"/>
              <a:gd name="connsiteX8" fmla="*/ 2551271 w 2551271"/>
              <a:gd name="connsiteY8" fmla="*/ 833254 h 1484233"/>
              <a:gd name="connsiteX9" fmla="*/ 2059148 w 2551271"/>
              <a:gd name="connsiteY9" fmla="*/ 800704 h 1484233"/>
              <a:gd name="connsiteX10" fmla="*/ 2122737 w 2551271"/>
              <a:gd name="connsiteY10" fmla="*/ 1009018 h 1484233"/>
              <a:gd name="connsiteX11" fmla="*/ 1798102 w 2551271"/>
              <a:gd name="connsiteY11" fmla="*/ 969960 h 1484233"/>
              <a:gd name="connsiteX12" fmla="*/ 1893523 w 2551271"/>
              <a:gd name="connsiteY12" fmla="*/ 1256390 h 1484233"/>
              <a:gd name="connsiteX13" fmla="*/ 1416571 w 2551271"/>
              <a:gd name="connsiteY13" fmla="*/ 1132704 h 1484233"/>
              <a:gd name="connsiteX14" fmla="*/ 1135443 w 2551271"/>
              <a:gd name="connsiteY14" fmla="*/ 1451685 h 1484233"/>
              <a:gd name="connsiteX15" fmla="*/ 986625 w 2551271"/>
              <a:gd name="connsiteY15" fmla="*/ 1256390 h 1484233"/>
              <a:gd name="connsiteX16" fmla="*/ 442665 w 2551271"/>
              <a:gd name="connsiteY16" fmla="*/ 1484233 h 1484233"/>
              <a:gd name="connsiteX17" fmla="*/ 543067 w 2551271"/>
              <a:gd name="connsiteY17" fmla="*/ 1132704 h 1484233"/>
              <a:gd name="connsiteX18" fmla="*/ 161537 w 2551271"/>
              <a:gd name="connsiteY18" fmla="*/ 1093646 h 1484233"/>
              <a:gd name="connsiteX19" fmla="*/ 422584 w 2551271"/>
              <a:gd name="connsiteY19" fmla="*/ 878822 h 1484233"/>
              <a:gd name="connsiteX20" fmla="*/ 0 w 2551271"/>
              <a:gd name="connsiteY20" fmla="*/ 696548 h 1484233"/>
              <a:gd name="connsiteX21" fmla="*/ 442665 w 2551271"/>
              <a:gd name="connsiteY21" fmla="*/ 605411 h 1484233"/>
              <a:gd name="connsiteX22" fmla="*/ 261940 w 2551271"/>
              <a:gd name="connsiteY22" fmla="*/ 221333 h 1484233"/>
              <a:gd name="connsiteX23" fmla="*/ 924598 w 2551271"/>
              <a:gd name="connsiteY23" fmla="*/ 345019 h 1484233"/>
              <a:gd name="connsiteX24" fmla="*/ 1076318 w 2551271"/>
              <a:gd name="connsiteY24" fmla="*/ 0 h 14842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1271" h="1484233">
                <a:moveTo>
                  <a:pt x="1076318" y="0"/>
                </a:moveTo>
                <a:lnTo>
                  <a:pt x="1416571" y="260392"/>
                </a:lnTo>
                <a:lnTo>
                  <a:pt x="1654341" y="39059"/>
                </a:lnTo>
                <a:lnTo>
                  <a:pt x="1767981" y="305960"/>
                </a:lnTo>
                <a:lnTo>
                  <a:pt x="2219794" y="84627"/>
                </a:lnTo>
                <a:lnTo>
                  <a:pt x="2008947" y="429646"/>
                </a:lnTo>
                <a:lnTo>
                  <a:pt x="2401782" y="384078"/>
                </a:lnTo>
                <a:lnTo>
                  <a:pt x="2219794" y="631450"/>
                </a:lnTo>
                <a:lnTo>
                  <a:pt x="2551271" y="833254"/>
                </a:lnTo>
                <a:lnTo>
                  <a:pt x="2059148" y="800704"/>
                </a:lnTo>
                <a:lnTo>
                  <a:pt x="2122737" y="1009018"/>
                </a:lnTo>
                <a:lnTo>
                  <a:pt x="1798102" y="969960"/>
                </a:lnTo>
                <a:lnTo>
                  <a:pt x="1893523" y="1256390"/>
                </a:lnTo>
                <a:lnTo>
                  <a:pt x="1416571" y="1132704"/>
                </a:lnTo>
                <a:lnTo>
                  <a:pt x="1135443" y="1451685"/>
                </a:lnTo>
                <a:lnTo>
                  <a:pt x="986625" y="1256390"/>
                </a:lnTo>
                <a:lnTo>
                  <a:pt x="442665" y="1484233"/>
                </a:lnTo>
                <a:lnTo>
                  <a:pt x="543067" y="1132704"/>
                </a:lnTo>
                <a:lnTo>
                  <a:pt x="161537" y="1093646"/>
                </a:lnTo>
                <a:lnTo>
                  <a:pt x="422584" y="878822"/>
                </a:lnTo>
                <a:lnTo>
                  <a:pt x="0" y="696548"/>
                </a:lnTo>
                <a:lnTo>
                  <a:pt x="442665" y="605411"/>
                </a:lnTo>
                <a:lnTo>
                  <a:pt x="261940" y="221333"/>
                </a:lnTo>
                <a:lnTo>
                  <a:pt x="924598" y="345019"/>
                </a:lnTo>
                <a:lnTo>
                  <a:pt x="1076318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重力和摩擦力做功</a:t>
            </a:r>
          </a:p>
        </p:txBody>
      </p:sp>
      <p:grpSp>
        <p:nvGrpSpPr>
          <p:cNvPr id="17" name="组合3" title=""/>
          <p:cNvGrpSpPr/>
          <p:nvPr/>
        </p:nvGrpSpPr>
        <p:grpSpPr>
          <a:xfrm>
            <a:off x="2213934" y="1615288"/>
            <a:ext cx="614629" cy="1426845"/>
            <a:chExt cx="614629" cy="1426845"/>
          </a:xfrm>
        </p:grpSpPr>
        <p:sp>
          <p:nvSpPr>
            <p:cNvPr id="18" name="形状11"/>
            <p:cNvSpPr txBox="1"/>
            <p:nvPr/>
          </p:nvSpPr>
          <p:spPr>
            <a:xfrm flipH="1" flipV="1">
              <a:off x="245189" y="122271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2"/>
            <p:cNvSpPr txBox="1"/>
            <p:nvPr/>
          </p:nvSpPr>
          <p:spPr>
            <a:xfrm flipH="1" flipV="1">
              <a:off x="358447" y="122197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13"/>
            <p:cNvSpPr txBox="1"/>
            <p:nvPr/>
          </p:nvSpPr>
          <p:spPr>
            <a:xfrm>
              <a:off x="107150" y="0"/>
              <a:ext cx="400059" cy="120062"/>
            </a:xfrm>
            <a:prstGeom prst="rect">
              <a:avLst/>
            </a:prstGeom>
            <a:solidFill>
              <a:srgbClr val="6F6F7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21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91986"/>
              <a:ext cx="614629" cy="934859"/>
            </a:xfrm>
            <a:prstGeom prst="rect">
              <a:avLst/>
            </a:prstGeom>
          </p:spPr>
        </p:pic>
      </p:grpSp>
      <p:grpSp>
        <p:nvGrpSpPr>
          <p:cNvPr id="22" name="组合4" title=""/>
          <p:cNvGrpSpPr/>
          <p:nvPr/>
        </p:nvGrpSpPr>
        <p:grpSpPr>
          <a:xfrm>
            <a:off x="608105" y="1153704"/>
            <a:ext cx="2986678" cy="2596953"/>
            <a:chExt cx="2986678" cy="2596953"/>
          </a:xfrm>
        </p:grpSpPr>
        <p:pic>
          <p:nvPicPr>
            <p:cNvPr id="23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986678" cy="2596953"/>
            </a:xfrm>
            <a:prstGeom prst="rect">
              <a:avLst/>
            </a:prstGeom>
          </p:spPr>
        </p:pic>
        <p:sp>
          <p:nvSpPr>
            <p:cNvPr id="24" name="形状14"/>
            <p:cNvSpPr txBox="1"/>
            <p:nvPr/>
          </p:nvSpPr>
          <p:spPr>
            <a:xfrm>
              <a:off x="1969027" y="519472"/>
              <a:ext cx="19050" cy="483979"/>
            </a:xfrm>
            <a:prstGeom prst="line">
              <a:avLst/>
            </a:prstGeom>
            <a:solidFill>
              <a:srgbClr val="F0EA90">
                <a:alpha val="100000"/>
              </a:srgbClr>
            </a:solidFill>
            <a:ln w="28575">
              <a:solidFill>
                <a:srgbClr val="30303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5"/>
            <p:cNvSpPr txBox="1"/>
            <p:nvPr/>
          </p:nvSpPr>
          <p:spPr>
            <a:xfrm>
              <a:off x="1851474" y="519548"/>
              <a:ext cx="20848" cy="507008"/>
            </a:xfrm>
            <a:prstGeom prst="line">
              <a:avLst/>
            </a:prstGeom>
            <a:solidFill>
              <a:srgbClr val="F0EA90">
                <a:alpha val="100000"/>
              </a:srgbClr>
            </a:solidFill>
            <a:ln w="28575">
              <a:solidFill>
                <a:srgbClr val="30303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6" name="形状6" title=""/>
          <p:cNvSpPr txBox="1"/>
          <p:nvPr/>
        </p:nvSpPr>
        <p:spPr>
          <a:xfrm>
            <a:off x="10180282" y="2876074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grpSp>
        <p:nvGrpSpPr>
          <p:cNvPr id="27" name="组合5" title=""/>
          <p:cNvGrpSpPr/>
          <p:nvPr/>
        </p:nvGrpSpPr>
        <p:grpSpPr>
          <a:xfrm>
            <a:off x="1739198" y="1807626"/>
            <a:ext cx="2386536" cy="1767497"/>
            <a:chExt cx="2386536" cy="1767497"/>
          </a:xfrm>
        </p:grpSpPr>
        <p:sp>
          <p:nvSpPr>
            <p:cNvPr id="28" name="形状17"/>
            <p:cNvSpPr txBox="1"/>
            <p:nvPr/>
          </p:nvSpPr>
          <p:spPr>
            <a:xfrm rot="10800000" flipH="1">
              <a:off x="426368" y="560327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文本4"/>
            <p:cNvSpPr txBox="1"/>
            <p:nvPr/>
          </p:nvSpPr>
          <p:spPr>
            <a:xfrm>
              <a:off x="0" y="0"/>
              <a:ext cx="23865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拉力   移动距离</a:t>
              </a:r>
            </a:p>
          </p:txBody>
        </p:sp>
        <p:sp>
          <p:nvSpPr>
            <p:cNvPr id="30" name="形状16"/>
            <p:cNvSpPr txBox="1"/>
            <p:nvPr/>
          </p:nvSpPr>
          <p:spPr>
            <a:xfrm flipH="1">
              <a:off x="1371276" y="586064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1" name="组合6" title=""/>
          <p:cNvGrpSpPr/>
          <p:nvPr/>
        </p:nvGrpSpPr>
        <p:grpSpPr>
          <a:xfrm>
            <a:off x="1186612" y="4876629"/>
            <a:ext cx="8935400" cy="634368"/>
            <a:chExt cx="8935400" cy="634368"/>
          </a:xfrm>
        </p:grpSpPr>
        <p:sp>
          <p:nvSpPr>
            <p:cNvPr id="32" name="形状18"/>
            <p:cNvSpPr txBox="1"/>
            <p:nvPr/>
          </p:nvSpPr>
          <p:spPr>
            <a:xfrm>
              <a:off x="0" y="49530"/>
              <a:ext cx="8935400" cy="584838"/>
            </a:xfrm>
            <a:prstGeom prst="rect">
              <a:avLst/>
            </a:prstGeom>
            <a:solidFill>
              <a:srgbClr val="AEA311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文本5"/>
            <p:cNvSpPr txBox="1"/>
            <p:nvPr/>
          </p:nvSpPr>
          <p:spPr>
            <a:xfrm>
              <a:off x="15776" y="0"/>
              <a:ext cx="7754303" cy="58483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①力的方向与物体移动方向一致，称为力对物体做功</a:t>
              </a:r>
            </a:p>
          </p:txBody>
        </p:sp>
      </p:grpSp>
      <p:grpSp>
        <p:nvGrpSpPr>
          <p:cNvPr id="34" name="组合7" title=""/>
          <p:cNvGrpSpPr/>
          <p:nvPr/>
        </p:nvGrpSpPr>
        <p:grpSpPr>
          <a:xfrm>
            <a:off x="1180167" y="5517204"/>
            <a:ext cx="8947670" cy="670560"/>
            <a:chExt cx="8947670" cy="670560"/>
          </a:xfrm>
        </p:grpSpPr>
        <p:sp>
          <p:nvSpPr>
            <p:cNvPr id="35" name="形状19"/>
            <p:cNvSpPr txBox="1"/>
            <p:nvPr/>
          </p:nvSpPr>
          <p:spPr>
            <a:xfrm>
              <a:off x="3843" y="49530"/>
              <a:ext cx="8943827" cy="621030"/>
            </a:xfrm>
            <a:prstGeom prst="rect">
              <a:avLst/>
            </a:prstGeom>
            <a:solidFill>
              <a:srgbClr val="E6454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文本6"/>
            <p:cNvSpPr txBox="1"/>
            <p:nvPr/>
          </p:nvSpPr>
          <p:spPr>
            <a:xfrm>
              <a:off x="0" y="0"/>
              <a:ext cx="8943827" cy="62103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②力的方向与物体运动方向相反，可以称为克服某个力做功。</a:t>
              </a:r>
            </a:p>
          </p:txBody>
        </p:sp>
      </p:grpSp>
      <p:grpSp>
        <p:nvGrpSpPr>
          <p:cNvPr id="37" name="组合8" title=""/>
          <p:cNvGrpSpPr/>
          <p:nvPr/>
        </p:nvGrpSpPr>
        <p:grpSpPr>
          <a:xfrm>
            <a:off x="6803365" y="2780399"/>
            <a:ext cx="1478671" cy="1321764"/>
            <a:chExt cx="1478671" cy="1321764"/>
          </a:xfrm>
        </p:grpSpPr>
        <p:sp>
          <p:nvSpPr>
            <p:cNvPr id="38" name="形状21"/>
            <p:cNvSpPr txBox="1"/>
            <p:nvPr/>
          </p:nvSpPr>
          <p:spPr>
            <a:xfrm flipH="1">
              <a:off x="6573" y="24998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9" name="文本8"/>
            <p:cNvSpPr txBox="1"/>
            <p:nvPr/>
          </p:nvSpPr>
          <p:spPr>
            <a:xfrm>
              <a:off x="197035" y="763929"/>
              <a:ext cx="12816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重力G</a:t>
              </a:r>
            </a:p>
          </p:txBody>
        </p:sp>
        <p:sp>
          <p:nvSpPr>
            <p:cNvPr id="40" name="形状20"/>
            <p:cNvSpPr txBox="1"/>
            <p:nvPr/>
          </p:nvSpPr>
          <p:spPr>
            <a:xfrm flipH="1">
              <a:off x="0" y="0"/>
              <a:ext cx="1300559" cy="327334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1" name="文本7"/>
            <p:cNvSpPr txBox="1"/>
            <p:nvPr/>
          </p:nvSpPr>
          <p:spPr>
            <a:xfrm>
              <a:off x="196986" y="370433"/>
              <a:ext cx="12816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摩擦力f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1875E-06 -3.472222E-06 L -1.171875E-06 0.07760705 E" pathEditMode="relative" ptsTypes="">
                                      <p:cBhvr>
                                        <p:cTn id="6" dur="2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9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3E-16 0 L 0.1413798 0.08318596 E" pathEditMode="relative" ptsTypes="">
                                      <p:cBhvr>
                                        <p:cTn id="30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9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9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27" grpId="0" animBg="1"/>
      <p:bldP spid="31" grpId="0" animBg="1"/>
      <p:bldP spid="34" grpId="0" animBg="1"/>
      <p:bldP spid="13" grpId="0" animBg="1"/>
      <p:bldP spid="37" grpId="0" animBg="1"/>
      <p:bldP spid="16" grpId="0" animBg="1"/>
      <p:bldP spid="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4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53" y="1350759"/>
            <a:ext cx="1574816" cy="1247775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29" y="2598620"/>
            <a:ext cx="8162925" cy="428625"/>
          </a:xfrm>
          <a:prstGeom prst="rect">
            <a:avLst/>
          </a:prstGeom>
        </p:spPr>
      </p:pic>
      <p:pic>
        <p:nvPicPr>
          <p:cNvPr id="10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0" y="3027436"/>
            <a:ext cx="1574816" cy="1247775"/>
          </a:xfrm>
          <a:prstGeom prst="rect">
            <a:avLst/>
          </a:prstGeom>
        </p:spPr>
      </p:pic>
      <p:pic>
        <p:nvPicPr>
          <p:cNvPr id="11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86" y="4275296"/>
            <a:ext cx="8162925" cy="428625"/>
          </a:xfrm>
          <a:prstGeom prst="rect">
            <a:avLst/>
          </a:prstGeom>
        </p:spPr>
      </p:pic>
      <p:pic>
        <p:nvPicPr>
          <p:cNvPr id="12" name="图片5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53" y="5951382"/>
            <a:ext cx="8162925" cy="428625"/>
          </a:xfrm>
          <a:prstGeom prst="rect">
            <a:avLst/>
          </a:prstGeom>
        </p:spPr>
      </p:pic>
      <p:sp>
        <p:nvSpPr>
          <p:cNvPr id="13" name="文本1" title=""/>
          <p:cNvSpPr txBox="1"/>
          <p:nvPr/>
        </p:nvSpPr>
        <p:spPr>
          <a:xfrm>
            <a:off x="814292" y="809663"/>
            <a:ext cx="9229134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思考：小明对物体的三次做功中，哪次做的功较多？</a:t>
            </a:r>
          </a:p>
          <a:p>
            <a:pPr marL="0" algn="r"/>
            <a:r>
              <a:rPr lang="zh-CN" altLang="en-US" sz="29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做功的多少与什么有关？</a:t>
            </a:r>
          </a:p>
        </p:txBody>
      </p:sp>
      <p:sp>
        <p:nvSpPr>
          <p:cNvPr id="14" name="形状2" title=""/>
          <p:cNvSpPr txBox="1"/>
          <p:nvPr/>
        </p:nvSpPr>
        <p:spPr>
          <a:xfrm>
            <a:off x="7940497" y="2033407"/>
            <a:ext cx="19050" cy="4078058"/>
          </a:xfrm>
          <a:prstGeom prst="line">
            <a:avLst/>
          </a:prstGeom>
          <a:ln w="28575">
            <a:solidFill>
              <a:srgbClr val="000000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5" name="组合2" title=""/>
          <p:cNvGrpSpPr/>
          <p:nvPr/>
        </p:nvGrpSpPr>
        <p:grpSpPr>
          <a:xfrm>
            <a:off x="2453950" y="2518539"/>
            <a:ext cx="2889721" cy="552640"/>
            <a:chExt cx="2889721" cy="552640"/>
          </a:xfrm>
        </p:grpSpPr>
        <p:sp>
          <p:nvSpPr>
            <p:cNvPr id="16" name="文本6"/>
            <p:cNvSpPr txBox="1"/>
            <p:nvPr/>
          </p:nvSpPr>
          <p:spPr>
            <a:xfrm>
              <a:off x="360349" y="0"/>
              <a:ext cx="1715433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移动距离S</a:t>
              </a:r>
            </a:p>
          </p:txBody>
        </p:sp>
        <p:sp>
          <p:nvSpPr>
            <p:cNvPr id="17" name="形状8"/>
            <p:cNvSpPr txBox="1"/>
            <p:nvPr/>
          </p:nvSpPr>
          <p:spPr>
            <a:xfrm>
              <a:off x="0" y="113222"/>
              <a:ext cx="2889721" cy="19050"/>
            </a:xfrm>
            <a:prstGeom prst="line">
              <a:avLst/>
            </a:prstGeom>
            <a:solidFill>
              <a:srgbClr val="9DF5C0">
                <a:alpha val="100000"/>
              </a:srgbClr>
            </a:solidFill>
            <a:ln w="38100">
              <a:solidFill>
                <a:srgbClr val="8323B3">
                  <a:alpha val="100000"/>
                </a:srgbClr>
              </a:solidFill>
              <a:prstDash val="solid"/>
              <a:headEnd type="arrow" w="sm" len="sm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8" name="组合3" title=""/>
          <p:cNvGrpSpPr/>
          <p:nvPr/>
        </p:nvGrpSpPr>
        <p:grpSpPr>
          <a:xfrm>
            <a:off x="2498937" y="4273773"/>
            <a:ext cx="5368503" cy="552640"/>
            <a:chExt cx="5368503" cy="552640"/>
          </a:xfrm>
        </p:grpSpPr>
        <p:sp>
          <p:nvSpPr>
            <p:cNvPr id="19" name="文本7"/>
            <p:cNvSpPr txBox="1"/>
            <p:nvPr/>
          </p:nvSpPr>
          <p:spPr>
            <a:xfrm>
              <a:off x="1647386" y="0"/>
              <a:ext cx="2019938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移动距离2S</a:t>
              </a:r>
            </a:p>
          </p:txBody>
        </p:sp>
        <p:sp>
          <p:nvSpPr>
            <p:cNvPr id="20" name="形状9"/>
            <p:cNvSpPr txBox="1"/>
            <p:nvPr/>
          </p:nvSpPr>
          <p:spPr>
            <a:xfrm>
              <a:off x="0" y="44004"/>
              <a:ext cx="5368503" cy="19050"/>
            </a:xfrm>
            <a:prstGeom prst="line">
              <a:avLst/>
            </a:prstGeom>
            <a:solidFill>
              <a:srgbClr val="9DF5C0">
                <a:alpha val="100000"/>
              </a:srgbClr>
            </a:solidFill>
            <a:ln w="38100">
              <a:solidFill>
                <a:srgbClr val="8323B3">
                  <a:alpha val="100000"/>
                </a:srgbClr>
              </a:solidFill>
              <a:prstDash val="solid"/>
              <a:headEnd type="arrow" w="sm" len="sm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1" name="形状3" title=""/>
          <p:cNvSpPr txBox="1"/>
          <p:nvPr/>
        </p:nvSpPr>
        <p:spPr>
          <a:xfrm>
            <a:off x="2402862" y="1764982"/>
            <a:ext cx="19050" cy="4078058"/>
          </a:xfrm>
          <a:prstGeom prst="line">
            <a:avLst/>
          </a:prstGeom>
          <a:ln w="28575">
            <a:solidFill>
              <a:srgbClr val="D92B93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22" name="组合4" title=""/>
          <p:cNvGrpSpPr/>
          <p:nvPr/>
        </p:nvGrpSpPr>
        <p:grpSpPr>
          <a:xfrm>
            <a:off x="7909970" y="3109958"/>
            <a:ext cx="987650" cy="580686"/>
            <a:chExt cx="987650" cy="580686"/>
          </a:xfrm>
        </p:grpSpPr>
        <p:sp>
          <p:nvSpPr>
            <p:cNvPr id="23" name="文本8"/>
            <p:cNvSpPr txBox="1"/>
            <p:nvPr/>
          </p:nvSpPr>
          <p:spPr>
            <a:xfrm>
              <a:off x="386937" y="0"/>
              <a:ext cx="600713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F</a:t>
              </a:r>
            </a:p>
          </p:txBody>
        </p:sp>
        <p:sp>
          <p:nvSpPr>
            <p:cNvPr id="24" name="形状10"/>
            <p:cNvSpPr txBox="1"/>
            <p:nvPr/>
          </p:nvSpPr>
          <p:spPr>
            <a:xfrm>
              <a:off x="0" y="561636"/>
              <a:ext cx="945277" cy="19050"/>
            </a:xfrm>
            <a:prstGeom prst="line">
              <a:avLst/>
            </a:prstGeom>
            <a:solidFill>
              <a:srgbClr val="9DF5C0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5" name="组合5" title=""/>
          <p:cNvGrpSpPr/>
          <p:nvPr/>
        </p:nvGrpSpPr>
        <p:grpSpPr>
          <a:xfrm>
            <a:off x="7954890" y="4990748"/>
            <a:ext cx="1464393" cy="562822"/>
            <a:chExt cx="1464393" cy="562822"/>
          </a:xfrm>
        </p:grpSpPr>
        <p:sp>
          <p:nvSpPr>
            <p:cNvPr id="26" name="文本9"/>
            <p:cNvSpPr txBox="1"/>
            <p:nvPr/>
          </p:nvSpPr>
          <p:spPr>
            <a:xfrm>
              <a:off x="386937" y="0"/>
              <a:ext cx="600713" cy="55264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2F</a:t>
              </a:r>
            </a:p>
          </p:txBody>
        </p:sp>
        <p:sp>
          <p:nvSpPr>
            <p:cNvPr id="27" name="形状11"/>
            <p:cNvSpPr txBox="1"/>
            <p:nvPr/>
          </p:nvSpPr>
          <p:spPr>
            <a:xfrm>
              <a:off x="0" y="561631"/>
              <a:ext cx="1464393" cy="1191"/>
            </a:xfrm>
            <a:prstGeom prst="line">
              <a:avLst/>
            </a:prstGeom>
            <a:solidFill>
              <a:srgbClr val="9DF5C0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8" name="组合6" title=""/>
          <p:cNvGrpSpPr/>
          <p:nvPr/>
        </p:nvGrpSpPr>
        <p:grpSpPr>
          <a:xfrm>
            <a:off x="813949" y="4703588"/>
            <a:ext cx="1574816" cy="1247775"/>
            <a:chExt cx="1574816" cy="1247775"/>
          </a:xfrm>
        </p:grpSpPr>
        <p:pic>
          <p:nvPicPr>
            <p:cNvPr id="29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574816" cy="1247775"/>
            </a:xfrm>
            <a:prstGeom prst="rect">
              <a:avLst/>
            </a:prstGeom>
          </p:spPr>
        </p:pic>
        <p:pic>
          <p:nvPicPr>
            <p:cNvPr id="30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4776" y="191700"/>
              <a:ext cx="453038" cy="478203"/>
            </a:xfrm>
            <a:prstGeom prst="rect">
              <a:avLst/>
            </a:prstGeom>
          </p:spPr>
        </p:pic>
      </p:grpSp>
      <p:sp>
        <p:nvSpPr>
          <p:cNvPr id="31" name="文本2" title=""/>
          <p:cNvSpPr txBox="1"/>
          <p:nvPr/>
        </p:nvSpPr>
        <p:spPr>
          <a:xfrm>
            <a:off x="738635" y="2529116"/>
            <a:ext cx="1650206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24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第1次做功</a:t>
            </a:r>
          </a:p>
        </p:txBody>
      </p:sp>
      <p:sp>
        <p:nvSpPr>
          <p:cNvPr id="32" name="文本3" title=""/>
          <p:cNvSpPr txBox="1"/>
          <p:nvPr/>
        </p:nvSpPr>
        <p:spPr>
          <a:xfrm>
            <a:off x="738426" y="4239282"/>
            <a:ext cx="1650206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24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第2次做功</a:t>
            </a:r>
          </a:p>
        </p:txBody>
      </p:sp>
      <p:sp>
        <p:nvSpPr>
          <p:cNvPr id="33" name="文本4" title=""/>
          <p:cNvSpPr txBox="1"/>
          <p:nvPr/>
        </p:nvSpPr>
        <p:spPr>
          <a:xfrm>
            <a:off x="790061" y="5889574"/>
            <a:ext cx="1650206" cy="552640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24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第3次做功</a:t>
            </a:r>
          </a:p>
        </p:txBody>
      </p:sp>
      <p:sp>
        <p:nvSpPr>
          <p:cNvPr id="34" name="文本5" title=""/>
          <p:cNvSpPr txBox="1"/>
          <p:nvPr/>
        </p:nvSpPr>
        <p:spPr>
          <a:xfrm>
            <a:off x="9370390" y="3108569"/>
            <a:ext cx="2521077" cy="192874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做功的多少与作用力F的大小和移动距离S有关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3E-16 -4.861111E-06 L 0.2430406 -4.861111E-06 E" pathEditMode="relative" ptsTypes="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892E-17 -2.083333E-06 L 0.4550878 -2.083333E-06 E" pathEditMode="relative" ptsTypes="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0892E-17 -2.083333E-06 L 0.4560997 -2.083333E-06 E" pathEditMode="relative" ptsTypes="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8" grpId="0" animBg="1"/>
      <p:bldP spid="14" grpId="0" animBg="1"/>
      <p:bldP spid="15" grpId="0" animBg="1"/>
      <p:bldP spid="18" grpId="0" animBg="1"/>
      <p:bldP spid="22" grpId="0" animBg="1"/>
      <p:bldP spid="25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4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功的计算</a:t>
              </a:r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407051" y="958396"/>
            <a:ext cx="9374295" cy="15673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作用在物体上的力越大、物体在力的方向上移动的距离越大，力所做的功也就越多。</a:t>
            </a:r>
          </a:p>
          <a:p>
            <a:pPr marL="0" algn="l">
              <a:lnSpc>
                <a:spcPts val="3600"/>
              </a:lnSpc>
            </a:pP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力学中，</a:t>
            </a:r>
            <a:r>
              <a:rPr lang="zh-CN" altLang="en-US" sz="24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功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等于</a:t>
            </a:r>
            <a:r>
              <a:rPr lang="zh-CN" altLang="en-US" sz="24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力与物体在力的方向上移动的距离的乘积</a:t>
            </a: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9" name="形状2" title=""/>
          <p:cNvSpPr txBox="1"/>
          <p:nvPr/>
        </p:nvSpPr>
        <p:spPr>
          <a:xfrm>
            <a:off x="1078592" y="2586961"/>
            <a:ext cx="3416779" cy="874281"/>
          </a:xfrm>
          <a:custGeom>
            <a:gdLst>
              <a:gd name="connsiteX0" fmla="*/ 145713 w 3416779"/>
              <a:gd name="connsiteY0" fmla="*/ 0 h 874281"/>
              <a:gd name="connsiteX1" fmla="*/ 3271066 w 3416779"/>
              <a:gd name="connsiteY1" fmla="*/ 0 h 874281"/>
              <a:gd name="connsiteX2" fmla="*/ 3309712 w 3416779"/>
              <a:gd name="connsiteY2" fmla="*/ 0 h 874281"/>
              <a:gd name="connsiteX3" fmla="*/ 3401428 w 3416779"/>
              <a:gd name="connsiteY3" fmla="*/ 70005 h 874281"/>
              <a:gd name="connsiteX4" fmla="*/ 3416780 w 3416779"/>
              <a:gd name="connsiteY4" fmla="*/ 728567 h 874281"/>
              <a:gd name="connsiteX5" fmla="*/ 3416780 w 3416779"/>
              <a:gd name="connsiteY5" fmla="*/ 767213 h 874281"/>
              <a:gd name="connsiteX6" fmla="*/ 3346774 w 3416779"/>
              <a:gd name="connsiteY6" fmla="*/ 858929 h 874281"/>
              <a:gd name="connsiteX7" fmla="*/ 145713 w 3416779"/>
              <a:gd name="connsiteY7" fmla="*/ 874281 h 874281"/>
              <a:gd name="connsiteX8" fmla="*/ 107068 w 3416779"/>
              <a:gd name="connsiteY8" fmla="*/ 874281 h 874281"/>
              <a:gd name="connsiteX9" fmla="*/ 15352 w 3416779"/>
              <a:gd name="connsiteY9" fmla="*/ 804276 h 874281"/>
              <a:gd name="connsiteX10" fmla="*/ 0 w 3416779"/>
              <a:gd name="connsiteY10" fmla="*/ 145713 h 874281"/>
              <a:gd name="connsiteX11" fmla="*/ 0 w 3416779"/>
              <a:gd name="connsiteY11" fmla="*/ 65238 h 87428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6780" h="874281">
                <a:moveTo>
                  <a:pt x="145713" y="0"/>
                </a:moveTo>
                <a:lnTo>
                  <a:pt x="3271066" y="0"/>
                </a:lnTo>
                <a:cubicBezTo>
                  <a:pt x="3309712" y="0"/>
                  <a:pt x="3346774" y="15352"/>
                  <a:pt x="3374101" y="42678"/>
                </a:cubicBezTo>
                <a:cubicBezTo>
                  <a:pt x="3401428" y="70005"/>
                  <a:pt x="3416780" y="107068"/>
                  <a:pt x="3416780" y="145713"/>
                </a:cubicBezTo>
                <a:lnTo>
                  <a:pt x="3416780" y="728567"/>
                </a:lnTo>
                <a:cubicBezTo>
                  <a:pt x="3416780" y="767213"/>
                  <a:pt x="3401428" y="804276"/>
                  <a:pt x="3374101" y="831602"/>
                </a:cubicBezTo>
                <a:cubicBezTo>
                  <a:pt x="3346774" y="858929"/>
                  <a:pt x="3309712" y="874281"/>
                  <a:pt x="3271066" y="874281"/>
                </a:cubicBezTo>
                <a:lnTo>
                  <a:pt x="145713" y="874281"/>
                </a:lnTo>
                <a:cubicBezTo>
                  <a:pt x="107068" y="874281"/>
                  <a:pt x="70005" y="858929"/>
                  <a:pt x="42678" y="831602"/>
                </a:cubicBezTo>
                <a:cubicBezTo>
                  <a:pt x="15352" y="804276"/>
                  <a:pt x="0" y="767213"/>
                  <a:pt x="0" y="728567"/>
                </a:cubicBezTo>
                <a:lnTo>
                  <a:pt x="0" y="145713"/>
                </a:lnTo>
                <a:cubicBezTo>
                  <a:pt x="0" y="65238"/>
                  <a:pt x="65238" y="0"/>
                  <a:pt x="145713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19050">
            <a:solidFill>
              <a:srgbClr val="A7C9F5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公式：功=力</a:t>
            </a:r>
            <a:r>
              <a:rPr lang="zh-CN" altLang="en-US" sz="2400" b="1" i="0">
                <a:solidFill>
                  <a:srgbClr val="CC0000">
                    <a:alpha val="100000"/>
                  </a:srgbClr>
                </a:solidFill>
                <a:latin typeface="宋体"/>
                <a:ea typeface="宋体"/>
              </a:rPr>
              <a:t>×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距离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W=Fs</a:t>
            </a:r>
          </a:p>
        </p:txBody>
      </p:sp>
      <p:grpSp>
        <p:nvGrpSpPr>
          <p:cNvPr id="10" name="组合2" title=""/>
          <p:cNvGrpSpPr/>
          <p:nvPr/>
        </p:nvGrpSpPr>
        <p:grpSpPr>
          <a:xfrm>
            <a:off x="4848254" y="2587142"/>
            <a:ext cx="6064729" cy="1556386"/>
            <a:chExt cx="6064729" cy="1556386"/>
          </a:xfrm>
        </p:grpSpPr>
        <p:sp>
          <p:nvSpPr>
            <p:cNvPr id="11" name="形状8"/>
            <p:cNvSpPr txBox="1"/>
            <p:nvPr/>
          </p:nvSpPr>
          <p:spPr>
            <a:xfrm>
              <a:off x="0" y="0"/>
              <a:ext cx="6064729" cy="730206"/>
            </a:xfrm>
            <a:custGeom>
              <a:gdLst>
                <a:gd name="connsiteX0" fmla="*/ 121701 w 6064729"/>
                <a:gd name="connsiteY0" fmla="*/ 0 h 730206"/>
                <a:gd name="connsiteX1" fmla="*/ 5943029 w 6064729"/>
                <a:gd name="connsiteY1" fmla="*/ 0 h 730206"/>
                <a:gd name="connsiteX2" fmla="*/ 6010242 w 6064729"/>
                <a:gd name="connsiteY2" fmla="*/ 0 h 730206"/>
                <a:gd name="connsiteX3" fmla="*/ 6064729 w 6064729"/>
                <a:gd name="connsiteY3" fmla="*/ 608505 h 730206"/>
                <a:gd name="connsiteX4" fmla="*/ 6064729 w 6064729"/>
                <a:gd name="connsiteY4" fmla="*/ 675718 h 730206"/>
                <a:gd name="connsiteX5" fmla="*/ 121701 w 6064729"/>
                <a:gd name="connsiteY5" fmla="*/ 730206 h 730206"/>
                <a:gd name="connsiteX6" fmla="*/ 89424 w 6064729"/>
                <a:gd name="connsiteY6" fmla="*/ 730206 h 730206"/>
                <a:gd name="connsiteX7" fmla="*/ 12822 w 6064729"/>
                <a:gd name="connsiteY7" fmla="*/ 671737 h 730206"/>
                <a:gd name="connsiteX8" fmla="*/ 0 w 6064729"/>
                <a:gd name="connsiteY8" fmla="*/ 121701 h 730206"/>
                <a:gd name="connsiteX9" fmla="*/ 0 w 6064729"/>
                <a:gd name="connsiteY9" fmla="*/ 54487 h 7302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64729" h="730206">
                  <a:moveTo>
                    <a:pt x="121701" y="0"/>
                  </a:moveTo>
                  <a:lnTo>
                    <a:pt x="5943029" y="0"/>
                  </a:lnTo>
                  <a:cubicBezTo>
                    <a:pt x="6010242" y="0"/>
                    <a:pt x="6064729" y="54487"/>
                    <a:pt x="6064729" y="121701"/>
                  </a:cubicBezTo>
                  <a:lnTo>
                    <a:pt x="6064729" y="608505"/>
                  </a:lnTo>
                  <a:cubicBezTo>
                    <a:pt x="6064729" y="675718"/>
                    <a:pt x="6010242" y="730205"/>
                    <a:pt x="5943029" y="730206"/>
                  </a:cubicBezTo>
                  <a:lnTo>
                    <a:pt x="121701" y="730206"/>
                  </a:lnTo>
                  <a:cubicBezTo>
                    <a:pt x="89424" y="730206"/>
                    <a:pt x="58469" y="717384"/>
                    <a:pt x="35645" y="694560"/>
                  </a:cubicBezTo>
                  <a:cubicBezTo>
                    <a:pt x="12822" y="671737"/>
                    <a:pt x="0" y="640782"/>
                    <a:pt x="0" y="608505"/>
                  </a:cubicBezTo>
                  <a:lnTo>
                    <a:pt x="0" y="121701"/>
                  </a:lnTo>
                  <a:cubicBezTo>
                    <a:pt x="0" y="54487"/>
                    <a:pt x="54487" y="0"/>
                    <a:pt x="121701" y="0"/>
                  </a:cubicBezTo>
                  <a:close/>
                </a:path>
              </a:pathLst>
            </a:custGeom>
            <a:solidFill>
              <a:srgbClr val="CCE2FF">
                <a:alpha val="100000"/>
              </a:srgbClr>
            </a:solidFill>
            <a:ln w="19050">
              <a:solidFill>
                <a:srgbClr val="A7C9F5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专用单位：焦耳，简称焦，符号：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J</a:t>
              </a:r>
            </a:p>
          </p:txBody>
        </p:sp>
        <p:sp>
          <p:nvSpPr>
            <p:cNvPr id="12" name="形状9"/>
            <p:cNvSpPr txBox="1"/>
            <p:nvPr/>
          </p:nvSpPr>
          <p:spPr>
            <a:xfrm>
              <a:off x="551926" y="826180"/>
              <a:ext cx="3835879" cy="730206"/>
            </a:xfrm>
            <a:custGeom>
              <a:gdLst>
                <a:gd name="connsiteX0" fmla="*/ 121701 w 3835879"/>
                <a:gd name="connsiteY0" fmla="*/ 0 h 730206"/>
                <a:gd name="connsiteX1" fmla="*/ 3714179 w 3835879"/>
                <a:gd name="connsiteY1" fmla="*/ 0 h 730206"/>
                <a:gd name="connsiteX2" fmla="*/ 3746456 w 3835879"/>
                <a:gd name="connsiteY2" fmla="*/ 0 h 730206"/>
                <a:gd name="connsiteX3" fmla="*/ 3823057 w 3835879"/>
                <a:gd name="connsiteY3" fmla="*/ 58469 h 730206"/>
                <a:gd name="connsiteX4" fmla="*/ 3835880 w 3835879"/>
                <a:gd name="connsiteY4" fmla="*/ 608505 h 730206"/>
                <a:gd name="connsiteX5" fmla="*/ 3835880 w 3835879"/>
                <a:gd name="connsiteY5" fmla="*/ 640782 h 730206"/>
                <a:gd name="connsiteX6" fmla="*/ 3777411 w 3835879"/>
                <a:gd name="connsiteY6" fmla="*/ 717384 h 730206"/>
                <a:gd name="connsiteX7" fmla="*/ 121701 w 3835879"/>
                <a:gd name="connsiteY7" fmla="*/ 730206 h 730206"/>
                <a:gd name="connsiteX8" fmla="*/ 89424 w 3835879"/>
                <a:gd name="connsiteY8" fmla="*/ 730206 h 730206"/>
                <a:gd name="connsiteX9" fmla="*/ 12822 w 3835879"/>
                <a:gd name="connsiteY9" fmla="*/ 671737 h 730206"/>
                <a:gd name="connsiteX10" fmla="*/ 0 w 3835879"/>
                <a:gd name="connsiteY10" fmla="*/ 121701 h 730206"/>
                <a:gd name="connsiteX11" fmla="*/ 0 w 3835879"/>
                <a:gd name="connsiteY11" fmla="*/ 54487 h 7302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5880" h="730206">
                  <a:moveTo>
                    <a:pt x="121701" y="0"/>
                  </a:moveTo>
                  <a:lnTo>
                    <a:pt x="3714179" y="0"/>
                  </a:lnTo>
                  <a:cubicBezTo>
                    <a:pt x="3746456" y="0"/>
                    <a:pt x="3777411" y="12822"/>
                    <a:pt x="3800234" y="35645"/>
                  </a:cubicBezTo>
                  <a:cubicBezTo>
                    <a:pt x="3823057" y="58469"/>
                    <a:pt x="3835880" y="89424"/>
                    <a:pt x="3835880" y="121701"/>
                  </a:cubicBezTo>
                  <a:lnTo>
                    <a:pt x="3835880" y="608505"/>
                  </a:lnTo>
                  <a:cubicBezTo>
                    <a:pt x="3835880" y="640782"/>
                    <a:pt x="3823057" y="671737"/>
                    <a:pt x="3800234" y="694560"/>
                  </a:cubicBezTo>
                  <a:cubicBezTo>
                    <a:pt x="3777411" y="717384"/>
                    <a:pt x="3746456" y="730206"/>
                    <a:pt x="3714179" y="730206"/>
                  </a:cubicBezTo>
                  <a:lnTo>
                    <a:pt x="121701" y="730206"/>
                  </a:lnTo>
                  <a:cubicBezTo>
                    <a:pt x="89424" y="730206"/>
                    <a:pt x="58469" y="717384"/>
                    <a:pt x="35645" y="694560"/>
                  </a:cubicBezTo>
                  <a:cubicBezTo>
                    <a:pt x="12822" y="671737"/>
                    <a:pt x="0" y="640782"/>
                    <a:pt x="0" y="608505"/>
                  </a:cubicBezTo>
                  <a:lnTo>
                    <a:pt x="0" y="121701"/>
                  </a:lnTo>
                  <a:cubicBezTo>
                    <a:pt x="0" y="54487"/>
                    <a:pt x="54487" y="0"/>
                    <a:pt x="121701" y="0"/>
                  </a:cubicBezTo>
                  <a:close/>
                </a:path>
              </a:pathLst>
            </a:custGeom>
            <a:solidFill>
              <a:srgbClr val="CCE2FF">
                <a:alpha val="100000"/>
              </a:srgbClr>
            </a:solidFill>
            <a:ln w="19050">
              <a:solidFill>
                <a:srgbClr val="A7C9F5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1J=1N·m</a:t>
              </a:r>
            </a:p>
          </p:txBody>
        </p:sp>
      </p:grpSp>
      <p:grpSp>
        <p:nvGrpSpPr>
          <p:cNvPr id="13" name="组合3" title=""/>
          <p:cNvGrpSpPr/>
          <p:nvPr/>
        </p:nvGrpSpPr>
        <p:grpSpPr>
          <a:xfrm>
            <a:off x="774106" y="3483798"/>
            <a:ext cx="4820745" cy="1440551"/>
            <a:chExt cx="4820745" cy="1440551"/>
          </a:xfrm>
        </p:grpSpPr>
        <p:sp>
          <p:nvSpPr>
            <p:cNvPr id="14" name="形状10"/>
            <p:cNvSpPr txBox="1"/>
            <p:nvPr/>
          </p:nvSpPr>
          <p:spPr>
            <a:xfrm flipH="1">
              <a:off x="1931077" y="25730"/>
              <a:ext cx="223104" cy="445993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38100">
              <a:solidFill>
                <a:srgbClr val="471ECC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11"/>
            <p:cNvSpPr txBox="1"/>
            <p:nvPr/>
          </p:nvSpPr>
          <p:spPr>
            <a:xfrm>
              <a:off x="2377286" y="0"/>
              <a:ext cx="446209" cy="454570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38100">
              <a:solidFill>
                <a:srgbClr val="3511AE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3"/>
            <p:cNvSpPr txBox="1"/>
            <p:nvPr/>
          </p:nvSpPr>
          <p:spPr>
            <a:xfrm>
              <a:off x="1550489" y="382847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牛</a:t>
              </a:r>
            </a:p>
          </p:txBody>
        </p:sp>
        <p:sp>
          <p:nvSpPr>
            <p:cNvPr id="17" name="文本4"/>
            <p:cNvSpPr txBox="1"/>
            <p:nvPr/>
          </p:nvSpPr>
          <p:spPr>
            <a:xfrm>
              <a:off x="2663524" y="395992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米</a:t>
              </a:r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0" y="805329"/>
              <a:ext cx="4820745" cy="63522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功的单位：牛米（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N·m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）</a:t>
              </a:r>
            </a:p>
          </p:txBody>
        </p:sp>
      </p:grpSp>
      <p:sp>
        <p:nvSpPr>
          <p:cNvPr id="19" name="形状3" title=""/>
          <p:cNvSpPr txBox="1"/>
          <p:nvPr/>
        </p:nvSpPr>
        <p:spPr>
          <a:xfrm>
            <a:off x="1350340" y="4931350"/>
            <a:ext cx="6380798" cy="1308783"/>
          </a:xfrm>
          <a:custGeom>
            <a:gdLst>
              <a:gd name="connsiteX0" fmla="*/ 5434659 w 6380798"/>
              <a:gd name="connsiteY0" fmla="*/ -863149 h 1308783"/>
              <a:gd name="connsiteX1" fmla="*/ 4551218 w 6380798"/>
              <a:gd name="connsiteY1" fmla="*/ 0 h 1308783"/>
              <a:gd name="connsiteX2" fmla="*/ 6162667 w 6380798"/>
              <a:gd name="connsiteY2" fmla="*/ 0 h 1308783"/>
              <a:gd name="connsiteX3" fmla="*/ 6220519 w 6380798"/>
              <a:gd name="connsiteY3" fmla="*/ 0 h 1308783"/>
              <a:gd name="connsiteX4" fmla="*/ 6357817 w 6380798"/>
              <a:gd name="connsiteY4" fmla="*/ 104796 h 1308783"/>
              <a:gd name="connsiteX5" fmla="*/ 6380798 w 6380798"/>
              <a:gd name="connsiteY5" fmla="*/ 1090652 h 1308783"/>
              <a:gd name="connsiteX6" fmla="*/ 6380798 w 6380798"/>
              <a:gd name="connsiteY6" fmla="*/ 1148504 h 1308783"/>
              <a:gd name="connsiteX7" fmla="*/ 6276001 w 6380798"/>
              <a:gd name="connsiteY7" fmla="*/ 1285801 h 1308783"/>
              <a:gd name="connsiteX8" fmla="*/ 218130 w 6380798"/>
              <a:gd name="connsiteY8" fmla="*/ 1308783 h 1308783"/>
              <a:gd name="connsiteX9" fmla="*/ 97660 w 6380798"/>
              <a:gd name="connsiteY9" fmla="*/ 1308783 h 1308783"/>
              <a:gd name="connsiteX10" fmla="*/ 0 w 6380798"/>
              <a:gd name="connsiteY10" fmla="*/ 218130 h 1308783"/>
              <a:gd name="connsiteX11" fmla="*/ 0 w 6380798"/>
              <a:gd name="connsiteY11" fmla="*/ 97660 h 1308783"/>
              <a:gd name="connsiteX12" fmla="*/ 3477429 w 6380798"/>
              <a:gd name="connsiteY12" fmla="*/ 0 h 1308783"/>
              <a:gd name="connsiteX13" fmla="*/ 5434659 w 6380798"/>
              <a:gd name="connsiteY13" fmla="*/ -863149 h 13087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80798" h="2171932">
                <a:moveTo>
                  <a:pt x="5434659" y="-863149"/>
                </a:moveTo>
                <a:lnTo>
                  <a:pt x="4551218" y="0"/>
                </a:lnTo>
                <a:lnTo>
                  <a:pt x="6162667" y="0"/>
                </a:lnTo>
                <a:cubicBezTo>
                  <a:pt x="6220519" y="0"/>
                  <a:pt x="6276001" y="22981"/>
                  <a:pt x="6316909" y="63889"/>
                </a:cubicBezTo>
                <a:cubicBezTo>
                  <a:pt x="6357817" y="104796"/>
                  <a:pt x="6380798" y="160279"/>
                  <a:pt x="6380798" y="218130"/>
                </a:cubicBezTo>
                <a:lnTo>
                  <a:pt x="6380798" y="1090652"/>
                </a:lnTo>
                <a:cubicBezTo>
                  <a:pt x="6380798" y="1148504"/>
                  <a:pt x="6357817" y="1203986"/>
                  <a:pt x="6316909" y="1244894"/>
                </a:cubicBezTo>
                <a:cubicBezTo>
                  <a:pt x="6276001" y="1285801"/>
                  <a:pt x="6220519" y="1308783"/>
                  <a:pt x="6162667" y="1308783"/>
                </a:cubicBezTo>
                <a:lnTo>
                  <a:pt x="218130" y="1308783"/>
                </a:lnTo>
                <a:cubicBezTo>
                  <a:pt x="97660" y="1308783"/>
                  <a:pt x="0" y="1211122"/>
                  <a:pt x="0" y="1090652"/>
                </a:cubicBezTo>
                <a:lnTo>
                  <a:pt x="0" y="218130"/>
                </a:lnTo>
                <a:cubicBezTo>
                  <a:pt x="0" y="97660"/>
                  <a:pt x="97660" y="0"/>
                  <a:pt x="218130" y="0"/>
                </a:cubicBezTo>
                <a:lnTo>
                  <a:pt x="3477429" y="0"/>
                </a:lnTo>
                <a:lnTo>
                  <a:pt x="5434659" y="-863149"/>
                </a:lnTo>
                <a:close/>
              </a:path>
            </a:pathLst>
          </a:custGeom>
          <a:solidFill>
            <a:srgbClr val="9DF5C0">
              <a:alpha val="100000"/>
            </a:srgbClr>
          </a:solidFill>
          <a:ln w="38100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>
              <a:lnSpc>
                <a:spcPts val="3900"/>
              </a:lnSpc>
            </a:pP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宋体"/>
                <a:ea typeface="宋体"/>
              </a:rPr>
              <a:t>物理意义：用</a:t>
            </a: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Times New Roman"/>
                <a:ea typeface="Times New Roman"/>
              </a:rPr>
              <a:t>1 N</a:t>
            </a: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宋体"/>
                <a:ea typeface="宋体"/>
              </a:rPr>
              <a:t>的力使物体在力的方向上通过1 m的距离时所做的功为1 J。</a:t>
            </a:r>
          </a:p>
        </p:txBody>
      </p:sp>
      <p:grpSp>
        <p:nvGrpSpPr>
          <p:cNvPr id="20" name="组合4" title=""/>
          <p:cNvGrpSpPr/>
          <p:nvPr/>
        </p:nvGrpSpPr>
        <p:grpSpPr>
          <a:xfrm>
            <a:off x="8299618" y="3124057"/>
            <a:ext cx="3441907" cy="3400558"/>
            <a:chExt cx="3441907" cy="3400558"/>
          </a:xfrm>
        </p:grpSpPr>
        <p:sp>
          <p:nvSpPr>
            <p:cNvPr id="21" name="文本5"/>
            <p:cNvSpPr txBox="1"/>
            <p:nvPr/>
          </p:nvSpPr>
          <p:spPr>
            <a:xfrm>
              <a:off x="0" y="2790968"/>
              <a:ext cx="3441510" cy="60959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詹姆斯</a:t>
              </a: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·</a:t>
              </a: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普雷斯科特</a:t>
              </a: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Times New Roman"/>
                  <a:ea typeface="Times New Roman"/>
                </a:rPr>
                <a:t>·</a:t>
              </a: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焦耳</a:t>
              </a:r>
            </a:p>
          </p:txBody>
        </p:sp>
        <p:pic>
          <p:nvPicPr>
            <p:cNvPr id="22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279" t="1777" r="1691" b="30611"/>
            <a:stretch>
              <a:fillRect/>
            </a:stretch>
          </p:blipFill>
          <p:spPr>
            <a:xfrm>
              <a:off x="945309" y="0"/>
              <a:ext cx="2496598" cy="2938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20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等线 Light</vt:lpstr>
      <vt:lpstr>等线</vt:lpstr>
      <vt:lpstr>微软雅黑</vt:lpstr>
      <vt:lpstr>新宋体</vt:lpstr>
      <vt:lpstr>楷体</vt:lpstr>
      <vt:lpstr>Times New Roman</vt:lpstr>
      <vt:lpstr>宋体</vt:lpstr>
      <vt:lpstr>黑体</vt:lpstr>
      <vt:lpstr>Microsoft YaHei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2025-03-31T12:10:22Z</cp:lastPrinted>
  <dcterms:created xsi:type="dcterms:W3CDTF">2025-03-31T12:10:22Z</dcterms:created>
  <dcterms:modified xsi:type="dcterms:W3CDTF">2025-03-31T04:10:22Z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