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tags" Target="tags/tag1.xml" /><Relationship Id="rId4" Type="http://schemas.openxmlformats.org/officeDocument/2006/relationships/slide" Target="slides/slide3.xml" /><Relationship Id="rId40" Type="http://schemas.openxmlformats.org/officeDocument/2006/relationships/presProps" Target="presProps.xml" /><Relationship Id="rId41" Type="http://schemas.openxmlformats.org/officeDocument/2006/relationships/viewProps" Target="viewProps.xml" /><Relationship Id="rId42" Type="http://schemas.openxmlformats.org/officeDocument/2006/relationships/theme" Target="theme/theme1.xml" /><Relationship Id="rId43" Type="http://schemas.openxmlformats.org/officeDocument/2006/relationships/tableStyles" Target="tableStyles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slideLayout" Target="../slideLayouts/slideLayout23.xml" /><Relationship Id="rId24" Type="http://schemas.openxmlformats.org/officeDocument/2006/relationships/slideLayout" Target="../slideLayouts/slideLayout24.xml" /><Relationship Id="rId25" Type="http://schemas.openxmlformats.org/officeDocument/2006/relationships/slideLayout" Target="../slideLayouts/slideLayout25.xml" /><Relationship Id="rId26" Type="http://schemas.openxmlformats.org/officeDocument/2006/relationships/slideLayout" Target="../slideLayouts/slideLayout26.xml" /><Relationship Id="rId27" Type="http://schemas.openxmlformats.org/officeDocument/2006/relationships/slideLayout" Target="../slideLayouts/slideLayout27.xml" /><Relationship Id="rId28" Type="http://schemas.openxmlformats.org/officeDocument/2006/relationships/slideLayout" Target="../slideLayouts/slideLayout28.xml" /><Relationship Id="rId29" Type="http://schemas.openxmlformats.org/officeDocument/2006/relationships/slideLayout" Target="../slideLayouts/slideLayout29.xml" /><Relationship Id="rId3" Type="http://schemas.openxmlformats.org/officeDocument/2006/relationships/slideLayout" Target="../slideLayouts/slideLayout3.xml" /><Relationship Id="rId30" Type="http://schemas.openxmlformats.org/officeDocument/2006/relationships/slideLayout" Target="../slideLayouts/slideLayout30.xml" /><Relationship Id="rId31" Type="http://schemas.openxmlformats.org/officeDocument/2006/relationships/slideLayout" Target="../slideLayouts/slideLayout31.xml" /><Relationship Id="rId32" Type="http://schemas.openxmlformats.org/officeDocument/2006/relationships/slideLayout" Target="../slideLayouts/slideLayout32.xml" /><Relationship Id="rId33" Type="http://schemas.openxmlformats.org/officeDocument/2006/relationships/slideLayout" Target="../slideLayouts/slideLayout33.xml" /><Relationship Id="rId34" Type="http://schemas.openxmlformats.org/officeDocument/2006/relationships/slideLayout" Target="../slideLayouts/slideLayout34.xml" /><Relationship Id="rId35" Type="http://schemas.openxmlformats.org/officeDocument/2006/relationships/slideLayout" Target="../slideLayouts/slideLayout35.xml" /><Relationship Id="rId36" Type="http://schemas.openxmlformats.org/officeDocument/2006/relationships/slideLayout" Target="../slideLayouts/slideLayout36.xml" /><Relationship Id="rId37" Type="http://schemas.openxmlformats.org/officeDocument/2006/relationships/slideLayout" Target="../slideLayouts/slideLayout37.xml" /><Relationship Id="rId38" Type="http://schemas.openxmlformats.org/officeDocument/2006/relationships/image" Target="file:///D:\qq&#25991;&#20214;\712321467\Image\C2C\Image2\%7b75232B38-A165-1FB7-499C-2E1C792CACB5%7d.png" TargetMode="External" /><Relationship Id="rId3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40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39" r:link="rId3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36.png" /><Relationship Id="rId3" Type="http://schemas.openxmlformats.org/officeDocument/2006/relationships/image" Target="../media/image37.png" /><Relationship Id="rId4" Type="http://schemas.openxmlformats.org/officeDocument/2006/relationships/image" Target="../media/image38.gif" /><Relationship Id="rId5" Type="http://schemas.openxmlformats.org/officeDocument/2006/relationships/image" Target="../media/image39.png" /><Relationship Id="rId6" Type="http://schemas.openxmlformats.org/officeDocument/2006/relationships/image" Target="../media/image40.png" /><Relationship Id="rId7" Type="http://schemas.openxmlformats.org/officeDocument/2006/relationships/image" Target="../media/image41.png" /><Relationship Id="rId8" Type="http://schemas.openxmlformats.org/officeDocument/2006/relationships/image" Target="../media/image4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43.png" /><Relationship Id="rId3" Type="http://schemas.openxmlformats.org/officeDocument/2006/relationships/image" Target="../media/image44.png" /><Relationship Id="rId4" Type="http://schemas.openxmlformats.org/officeDocument/2006/relationships/image" Target="../media/image45.png" /><Relationship Id="rId5" Type="http://schemas.openxmlformats.org/officeDocument/2006/relationships/image" Target="../media/image46.png" /><Relationship Id="rId6" Type="http://schemas.openxmlformats.org/officeDocument/2006/relationships/image" Target="../media/image47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56.gif" /><Relationship Id="rId11" Type="http://schemas.openxmlformats.org/officeDocument/2006/relationships/image" Target="../media/image57.jpeg" /><Relationship Id="rId2" Type="http://schemas.openxmlformats.org/officeDocument/2006/relationships/image" Target="../media/image48.png" /><Relationship Id="rId3" Type="http://schemas.openxmlformats.org/officeDocument/2006/relationships/image" Target="../media/image49.png" /><Relationship Id="rId4" Type="http://schemas.openxmlformats.org/officeDocument/2006/relationships/image" Target="../media/image50.png" /><Relationship Id="rId5" Type="http://schemas.openxmlformats.org/officeDocument/2006/relationships/image" Target="../media/image51.png" /><Relationship Id="rId6" Type="http://schemas.openxmlformats.org/officeDocument/2006/relationships/image" Target="../media/image52.png" /><Relationship Id="rId7" Type="http://schemas.openxmlformats.org/officeDocument/2006/relationships/image" Target="../media/image53.png" /><Relationship Id="rId8" Type="http://schemas.openxmlformats.org/officeDocument/2006/relationships/image" Target="../media/image54.png" /><Relationship Id="rId9" Type="http://schemas.openxmlformats.org/officeDocument/2006/relationships/image" Target="../media/image55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58.png" /><Relationship Id="rId3" Type="http://schemas.openxmlformats.org/officeDocument/2006/relationships/image" Target="../media/image59.png" /><Relationship Id="rId4" Type="http://schemas.openxmlformats.org/officeDocument/2006/relationships/image" Target="../media/image60.png" /><Relationship Id="rId5" Type="http://schemas.openxmlformats.org/officeDocument/2006/relationships/image" Target="../media/image61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image" Target="../media/image62.png" /><Relationship Id="rId3" Type="http://schemas.openxmlformats.org/officeDocument/2006/relationships/image" Target="../media/image63.png" /><Relationship Id="rId4" Type="http://schemas.openxmlformats.org/officeDocument/2006/relationships/image" Target="../media/image64.png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image" Target="../media/image65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66.png" /><Relationship Id="rId3" Type="http://schemas.openxmlformats.org/officeDocument/2006/relationships/image" Target="../media/image67.png" /><Relationship Id="rId4" Type="http://schemas.openxmlformats.org/officeDocument/2006/relationships/image" Target="../media/image68.png" /><Relationship Id="rId5" Type="http://schemas.openxmlformats.org/officeDocument/2006/relationships/image" Target="../media/image69.png" /><Relationship Id="rId6" Type="http://schemas.openxmlformats.org/officeDocument/2006/relationships/image" Target="../media/image70.png" /><Relationship Id="rId7" Type="http://schemas.openxmlformats.org/officeDocument/2006/relationships/image" Target="../media/image71.png" /><Relationship Id="rId8" Type="http://schemas.openxmlformats.org/officeDocument/2006/relationships/image" Target="../media/image72.png" /><Relationship Id="rId9" Type="http://schemas.openxmlformats.org/officeDocument/2006/relationships/image" Target="../media/image73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74.png" /><Relationship Id="rId3" Type="http://schemas.openxmlformats.org/officeDocument/2006/relationships/image" Target="../media/image75.jpeg" /><Relationship Id="rId4" Type="http://schemas.openxmlformats.org/officeDocument/2006/relationships/image" Target="../media/image76.png" /><Relationship Id="rId5" Type="http://schemas.openxmlformats.org/officeDocument/2006/relationships/image" Target="../media/image77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image" Target="../media/image78.png" /><Relationship Id="rId3" Type="http://schemas.openxmlformats.org/officeDocument/2006/relationships/image" Target="../media/image79.png" /><Relationship Id="rId4" Type="http://schemas.openxmlformats.org/officeDocument/2006/relationships/image" Target="../media/image80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81.png" /><Relationship Id="rId3" Type="http://schemas.openxmlformats.org/officeDocument/2006/relationships/image" Target="../media/image82.png" /><Relationship Id="rId4" Type="http://schemas.openxmlformats.org/officeDocument/2006/relationships/image" Target="../media/image83.png" /><Relationship Id="rId5" Type="http://schemas.openxmlformats.org/officeDocument/2006/relationships/image" Target="../media/image84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image" Target="../media/image85.png" /><Relationship Id="rId3" Type="http://schemas.openxmlformats.org/officeDocument/2006/relationships/image" Target="../media/image86.png" /><Relationship Id="rId4" Type="http://schemas.openxmlformats.org/officeDocument/2006/relationships/image" Target="../media/image8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Relationship Id="rId3" Type="http://schemas.openxmlformats.org/officeDocument/2006/relationships/image" Target="../media/image5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 /><Relationship Id="rId2" Type="http://schemas.openxmlformats.org/officeDocument/2006/relationships/image" Target="../media/image88.png" /><Relationship Id="rId3" Type="http://schemas.openxmlformats.org/officeDocument/2006/relationships/image" Target="../media/image89.png" /><Relationship Id="rId4" Type="http://schemas.openxmlformats.org/officeDocument/2006/relationships/image" Target="../media/image90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image" Target="../media/image91.png" /><Relationship Id="rId3" Type="http://schemas.openxmlformats.org/officeDocument/2006/relationships/image" Target="../media/image92.png" /><Relationship Id="rId4" Type="http://schemas.openxmlformats.org/officeDocument/2006/relationships/image" Target="../media/image93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image" Target="../media/image94.png" /><Relationship Id="rId3" Type="http://schemas.openxmlformats.org/officeDocument/2006/relationships/image" Target="../media/image95.png" /><Relationship Id="rId4" Type="http://schemas.openxmlformats.org/officeDocument/2006/relationships/image" Target="../media/image96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2" Type="http://schemas.openxmlformats.org/officeDocument/2006/relationships/image" Target="../media/image97.png" /><Relationship Id="rId3" Type="http://schemas.openxmlformats.org/officeDocument/2006/relationships/image" Target="../media/image98.png" /><Relationship Id="rId4" Type="http://schemas.openxmlformats.org/officeDocument/2006/relationships/image" Target="../media/image99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image" Target="../media/image100.png" /><Relationship Id="rId3" Type="http://schemas.openxmlformats.org/officeDocument/2006/relationships/image" Target="../media/image101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2" Type="http://schemas.openxmlformats.org/officeDocument/2006/relationships/image" Target="../media/image102.png" /><Relationship Id="rId3" Type="http://schemas.openxmlformats.org/officeDocument/2006/relationships/image" Target="../media/image103.png" /><Relationship Id="rId4" Type="http://schemas.openxmlformats.org/officeDocument/2006/relationships/image" Target="../media/image104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 /><Relationship Id="rId2" Type="http://schemas.openxmlformats.org/officeDocument/2006/relationships/image" Target="../media/image105.png" /><Relationship Id="rId3" Type="http://schemas.openxmlformats.org/officeDocument/2006/relationships/image" Target="../media/image106.png" /><Relationship Id="rId4" Type="http://schemas.openxmlformats.org/officeDocument/2006/relationships/image" Target="../media/image107.png" /><Relationship Id="rId5" Type="http://schemas.openxmlformats.org/officeDocument/2006/relationships/image" Target="../media/image108.png" /><Relationship Id="rId6" Type="http://schemas.openxmlformats.org/officeDocument/2006/relationships/image" Target="../media/image109.png" /><Relationship Id="rId7" Type="http://schemas.openxmlformats.org/officeDocument/2006/relationships/image" Target="../media/image110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 /><Relationship Id="rId2" Type="http://schemas.openxmlformats.org/officeDocument/2006/relationships/image" Target="../media/image111.png" /><Relationship Id="rId3" Type="http://schemas.openxmlformats.org/officeDocument/2006/relationships/image" Target="../media/image112.png" /><Relationship Id="rId4" Type="http://schemas.openxmlformats.org/officeDocument/2006/relationships/image" Target="../media/image113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 /><Relationship Id="rId2" Type="http://schemas.openxmlformats.org/officeDocument/2006/relationships/image" Target="../media/image114.png" /><Relationship Id="rId3" Type="http://schemas.openxmlformats.org/officeDocument/2006/relationships/image" Target="../media/image115.png" /><Relationship Id="rId4" Type="http://schemas.openxmlformats.org/officeDocument/2006/relationships/image" Target="../media/image116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 /><Relationship Id="rId2" Type="http://schemas.openxmlformats.org/officeDocument/2006/relationships/image" Target="../media/image117.png" /><Relationship Id="rId3" Type="http://schemas.openxmlformats.org/officeDocument/2006/relationships/image" Target="../media/image118.png" /><Relationship Id="rId4" Type="http://schemas.openxmlformats.org/officeDocument/2006/relationships/image" Target="../media/image119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png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jpeg" /><Relationship Id="rId6" Type="http://schemas.openxmlformats.org/officeDocument/2006/relationships/image" Target="../media/image10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 /><Relationship Id="rId2" Type="http://schemas.openxmlformats.org/officeDocument/2006/relationships/image" Target="../media/image120.png" /><Relationship Id="rId3" Type="http://schemas.openxmlformats.org/officeDocument/2006/relationships/image" Target="../media/image121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 /><Relationship Id="rId2" Type="http://schemas.openxmlformats.org/officeDocument/2006/relationships/image" Target="../media/image122.png" /><Relationship Id="rId3" Type="http://schemas.openxmlformats.org/officeDocument/2006/relationships/image" Target="../media/image123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2" Type="http://schemas.openxmlformats.org/officeDocument/2006/relationships/image" Target="../media/image124.png" /><Relationship Id="rId3" Type="http://schemas.openxmlformats.org/officeDocument/2006/relationships/image" Target="../media/image125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3.xml" /><Relationship Id="rId2" Type="http://schemas.openxmlformats.org/officeDocument/2006/relationships/image" Target="../media/image126.png" /><Relationship Id="rId3" Type="http://schemas.openxmlformats.org/officeDocument/2006/relationships/image" Target="../media/image127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Relationship Id="rId2" Type="http://schemas.openxmlformats.org/officeDocument/2006/relationships/image" Target="../media/image128.png" /><Relationship Id="rId3" Type="http://schemas.openxmlformats.org/officeDocument/2006/relationships/image" Target="../media/image12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 /><Relationship Id="rId2" Type="http://schemas.openxmlformats.org/officeDocument/2006/relationships/image" Target="../media/image130.png" /><Relationship Id="rId3" Type="http://schemas.openxmlformats.org/officeDocument/2006/relationships/image" Target="../media/image131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 /><Relationship Id="rId2" Type="http://schemas.openxmlformats.org/officeDocument/2006/relationships/image" Target="../media/image132.png" /><Relationship Id="rId3" Type="http://schemas.openxmlformats.org/officeDocument/2006/relationships/image" Target="../media/image133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 /><Relationship Id="rId2" Type="http://schemas.openxmlformats.org/officeDocument/2006/relationships/image" Target="../media/image134.png" /><Relationship Id="rId3" Type="http://schemas.openxmlformats.org/officeDocument/2006/relationships/image" Target="../media/image135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1.png" /><Relationship Id="rId3" Type="http://schemas.openxmlformats.org/officeDocument/2006/relationships/image" Target="../media/image12.png" /><Relationship Id="rId4" Type="http://schemas.openxmlformats.org/officeDocument/2006/relationships/image" Target="../media/image1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Relationship Id="rId5" Type="http://schemas.openxmlformats.org/officeDocument/2006/relationships/image" Target="../media/image17.png" /><Relationship Id="rId6" Type="http://schemas.openxmlformats.org/officeDocument/2006/relationships/image" Target="../media/image18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9.png" /><Relationship Id="rId3" Type="http://schemas.openxmlformats.org/officeDocument/2006/relationships/image" Target="../media/image20.png" /><Relationship Id="rId4" Type="http://schemas.openxmlformats.org/officeDocument/2006/relationships/image" Target="../media/image21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2.png" /><Relationship Id="rId3" Type="http://schemas.openxmlformats.org/officeDocument/2006/relationships/image" Target="../media/image23.png" /><Relationship Id="rId4" Type="http://schemas.openxmlformats.org/officeDocument/2006/relationships/image" Target="../media/image24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25.png" /><Relationship Id="rId3" Type="http://schemas.openxmlformats.org/officeDocument/2006/relationships/image" Target="../media/image26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31.png" /><Relationship Id="rId3" Type="http://schemas.openxmlformats.org/officeDocument/2006/relationships/image" Target="../media/image32.png" /><Relationship Id="rId4" Type="http://schemas.openxmlformats.org/officeDocument/2006/relationships/image" Target="../media/image33.png" /><Relationship Id="rId5" Type="http://schemas.openxmlformats.org/officeDocument/2006/relationships/image" Target="../media/image34.png" /><Relationship Id="rId6" Type="http://schemas.openxmlformats.org/officeDocument/2006/relationships/image" Target="../media/image35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-84049" y="-23746"/>
            <a:ext cx="12275970" cy="6881222"/>
            <a:chExt cx="12275970" cy="6881222"/>
          </a:xfrm>
        </p:grpSpPr>
        <p:sp>
          <p:nvSpPr>
            <p:cNvPr id="3" name="形状1"/>
            <p:cNvSpPr txBox="1"/>
            <p:nvPr/>
          </p:nvSpPr>
          <p:spPr>
            <a:xfrm>
              <a:off x="103020" y="15682"/>
              <a:ext cx="12172950" cy="287083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4715123" y="1281837"/>
              <a:ext cx="5788028" cy="78742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700"/>
                </a:lnSpc>
              </a:pPr>
              <a:r>
                <a:rPr lang="zh-CN" altLang="en-US" sz="38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第九章——压强</a:t>
              </a:r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5429457" y="2154949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4263886" y="482975"/>
              <a:ext cx="7292975" cy="9864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5000"/>
                </a:lnSpc>
              </a:pPr>
              <a:r>
                <a:rPr lang="zh-CN" altLang="en-US" sz="4199" b="0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章节复习  </a:t>
              </a:r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5220707" y="2220148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八年级物理下册 •人教版（2024新版）</a:t>
              </a:r>
            </a:p>
          </p:txBody>
        </p:sp>
        <p:pic>
          <p:nvPicPr>
            <p:cNvPr id="8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1932"/>
            <a:stretch>
              <a:fillRect/>
            </a:stretch>
          </p:blipFill>
          <p:spPr>
            <a:xfrm>
              <a:off x="0" y="0"/>
              <a:ext cx="4606881" cy="6881222"/>
            </a:xfrm>
            <a:prstGeom prst="rect">
              <a:avLst/>
            </a:prstGeom>
          </p:spPr>
        </p:pic>
      </p:grp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186" y="3114465"/>
            <a:ext cx="6008741" cy="3378270"/>
          </a:xfrm>
          <a:prstGeom prst="ellipse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连通器特点</a:t>
              </a:r>
            </a:p>
          </p:txBody>
        </p:sp>
        <p:pic>
          <p:nvPicPr>
            <p:cNvPr id="6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812082" y="1035968"/>
            <a:ext cx="9356788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物理学中，把上端开口，下端连通的容器叫做</a:t>
            </a:r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连通器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812187" y="1778413"/>
            <a:ext cx="9496425" cy="105968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连通器的特点：连通器里装同种液体，当液体不流动时，各容器中的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液面总是相平的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。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408" y="1660912"/>
            <a:ext cx="1875520" cy="1956787"/>
          </a:xfrm>
          <a:prstGeom prst="rect">
            <a:avLst/>
          </a:prstGeom>
        </p:spPr>
      </p:pic>
      <p:sp>
        <p:nvSpPr>
          <p:cNvPr id="10" name="文本3" title=""/>
          <p:cNvSpPr txBox="1"/>
          <p:nvPr/>
        </p:nvSpPr>
        <p:spPr>
          <a:xfrm>
            <a:off x="295523" y="3176130"/>
            <a:ext cx="7971758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连通器的应用：茶壶、U型排水管、水位计、自动供水槽、水塔、船闸</a:t>
            </a:r>
          </a:p>
        </p:txBody>
      </p:sp>
      <p:pic>
        <p:nvPicPr>
          <p:cNvPr id="11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1075" y="4064451"/>
            <a:ext cx="3894239" cy="2596153"/>
          </a:xfrm>
          <a:prstGeom prst="rect">
            <a:avLst/>
          </a:prstGeom>
        </p:spPr>
      </p:pic>
      <p:pic>
        <p:nvPicPr>
          <p:cNvPr id="12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103" y="4291774"/>
            <a:ext cx="2117007" cy="2141782"/>
          </a:xfrm>
          <a:prstGeom prst="rect">
            <a:avLst/>
          </a:prstGeom>
        </p:spPr>
      </p:pic>
      <p:grpSp>
        <p:nvGrpSpPr>
          <p:cNvPr id="13" name="组合2" title=""/>
          <p:cNvGrpSpPr/>
          <p:nvPr/>
        </p:nvGrpSpPr>
        <p:grpSpPr>
          <a:xfrm>
            <a:off x="2610536" y="4384472"/>
            <a:ext cx="2712444" cy="2030063"/>
            <a:chExt cx="2712444" cy="2030063"/>
          </a:xfrm>
        </p:grpSpPr>
        <p:pic>
          <p:nvPicPr>
            <p:cNvPr id="14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785" y="0"/>
              <a:ext cx="1940998" cy="1710815"/>
            </a:xfrm>
            <a:prstGeom prst="rect">
              <a:avLst/>
            </a:prstGeom>
          </p:spPr>
        </p:pic>
        <p:sp>
          <p:nvSpPr>
            <p:cNvPr id="15" name="形状4"/>
            <p:cNvSpPr txBox="1"/>
            <p:nvPr/>
          </p:nvSpPr>
          <p:spPr>
            <a:xfrm>
              <a:off x="1147077" y="1017025"/>
              <a:ext cx="620688" cy="798609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C00000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4"/>
            <p:cNvSpPr txBox="1"/>
            <p:nvPr/>
          </p:nvSpPr>
          <p:spPr>
            <a:xfrm>
              <a:off x="0" y="1477423"/>
              <a:ext cx="2712444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U型排水管防臭气</a:t>
              </a:r>
            </a:p>
          </p:txBody>
        </p:sp>
      </p:grpSp>
      <p:pic>
        <p:nvPicPr>
          <p:cNvPr id="17" name="图片4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276" y="4170569"/>
            <a:ext cx="3373887" cy="224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3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大气压强的存在</a:t>
              </a:r>
            </a:p>
          </p:txBody>
        </p:sp>
        <p:pic>
          <p:nvPicPr>
            <p:cNvPr id="6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774544" y="1067152"/>
            <a:ext cx="10662647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大气压产生的原因：大气受重力且具有流动性。</a:t>
            </a:r>
          </a:p>
        </p:txBody>
      </p:sp>
      <p:sp>
        <p:nvSpPr>
          <p:cNvPr id="8" name="形状1" title=""/>
          <p:cNvSpPr txBox="1"/>
          <p:nvPr/>
        </p:nvSpPr>
        <p:spPr>
          <a:xfrm>
            <a:off x="915791" y="3972668"/>
            <a:ext cx="9550108" cy="958253"/>
          </a:xfrm>
          <a:custGeom>
            <a:gdLst>
              <a:gd name="connsiteX0" fmla="*/ 159709 w 9550108"/>
              <a:gd name="connsiteY0" fmla="*/ 0 h 958253"/>
              <a:gd name="connsiteX1" fmla="*/ 9390399 w 9550108"/>
              <a:gd name="connsiteY1" fmla="*/ 0 h 958253"/>
              <a:gd name="connsiteX2" fmla="*/ 9478603 w 9550108"/>
              <a:gd name="connsiteY2" fmla="*/ 0 h 958253"/>
              <a:gd name="connsiteX3" fmla="*/ 9550108 w 9550108"/>
              <a:gd name="connsiteY3" fmla="*/ 798544 h 958253"/>
              <a:gd name="connsiteX4" fmla="*/ 9550108 w 9550108"/>
              <a:gd name="connsiteY4" fmla="*/ 886749 h 958253"/>
              <a:gd name="connsiteX5" fmla="*/ 159709 w 9550108"/>
              <a:gd name="connsiteY5" fmla="*/ 958253 h 958253"/>
              <a:gd name="connsiteX6" fmla="*/ 71504 w 9550108"/>
              <a:gd name="connsiteY6" fmla="*/ 958253 h 958253"/>
              <a:gd name="connsiteX7" fmla="*/ 0 w 9550108"/>
              <a:gd name="connsiteY7" fmla="*/ 159709 h 958253"/>
              <a:gd name="connsiteX8" fmla="*/ 0 w 9550108"/>
              <a:gd name="connsiteY8" fmla="*/ 71504 h 9582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0108" h="958253">
                <a:moveTo>
                  <a:pt x="159709" y="0"/>
                </a:moveTo>
                <a:lnTo>
                  <a:pt x="9390399" y="0"/>
                </a:lnTo>
                <a:cubicBezTo>
                  <a:pt x="9478603" y="0"/>
                  <a:pt x="9550108" y="71504"/>
                  <a:pt x="9550108" y="159709"/>
                </a:cubicBezTo>
                <a:lnTo>
                  <a:pt x="9550108" y="798544"/>
                </a:lnTo>
                <a:cubicBezTo>
                  <a:pt x="9550108" y="886749"/>
                  <a:pt x="9478603" y="958253"/>
                  <a:pt x="9390399" y="958253"/>
                </a:cubicBezTo>
                <a:lnTo>
                  <a:pt x="159709" y="958253"/>
                </a:lnTo>
                <a:cubicBezTo>
                  <a:pt x="71504" y="958253"/>
                  <a:pt x="0" y="886749"/>
                  <a:pt x="0" y="798544"/>
                </a:cubicBezTo>
                <a:lnTo>
                  <a:pt x="0" y="159709"/>
                </a:lnTo>
                <a:cubicBezTo>
                  <a:pt x="0" y="71504"/>
                  <a:pt x="71504" y="0"/>
                  <a:pt x="159709" y="0"/>
                </a:cubicBezTo>
                <a:close/>
              </a:path>
            </a:pathLst>
          </a:custGeom>
          <a:solidFill>
            <a:srgbClr val="F36161">
              <a:alpha val="100000"/>
            </a:srgbClr>
          </a:solidFill>
          <a:ln w="19050">
            <a:solidFill>
              <a:srgbClr val="C3C3C7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马德堡半球实验是第一个证明大气压强存在的实验。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63948" y="1946348"/>
            <a:ext cx="1663098" cy="1920357"/>
          </a:xfrm>
          <a:prstGeom prst="rect">
            <a:avLst/>
          </a:prstGeom>
        </p:spPr>
      </p:pic>
      <p:pic>
        <p:nvPicPr>
          <p:cNvPr id="10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0000">
            <a:off x="2412244" y="1946015"/>
            <a:ext cx="1663098" cy="1920357"/>
          </a:xfrm>
          <a:prstGeom prst="rect">
            <a:avLst/>
          </a:prstGeom>
        </p:spPr>
      </p:pic>
      <p:pic>
        <p:nvPicPr>
          <p:cNvPr id="11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26" y="1945738"/>
            <a:ext cx="1663098" cy="1920357"/>
          </a:xfrm>
          <a:prstGeom prst="rect">
            <a:avLst/>
          </a:prstGeom>
        </p:spPr>
      </p:pic>
      <p:sp>
        <p:nvSpPr>
          <p:cNvPr id="12" name="文本2" title=""/>
          <p:cNvSpPr txBox="1"/>
          <p:nvPr/>
        </p:nvSpPr>
        <p:spPr>
          <a:xfrm>
            <a:off x="6581213" y="2221392"/>
            <a:ext cx="5337172" cy="1054098"/>
          </a:xfrm>
          <a:prstGeom prst="rect">
            <a:avLst/>
          </a:prstGeom>
          <a:noFill/>
        </p:spPr>
        <p:txBody>
          <a:bodyPr anchor="t"/>
          <a:lstStyle/>
          <a:p>
            <a:pPr marL="107950" algn="l">
              <a:lnSpc>
                <a:spcPts val="3300"/>
              </a:lnSpc>
            </a:pPr>
            <a:r>
              <a:rPr lang="zh-CN" altLang="en-US" sz="27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现象：发现硬纸片都不会脱落。</a:t>
            </a:r>
            <a:endParaRPr lang="zh-CN" altLang="en-US" sz="2799" b="0" i="0">
              <a:solidFill>
                <a:srgbClr val="C0000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107950" algn="l">
              <a:lnSpc>
                <a:spcPts val="3300"/>
              </a:lnSpc>
            </a:pP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说明大气向各个方向都有压强。</a:t>
            </a:r>
          </a:p>
        </p:txBody>
      </p:sp>
      <p:sp>
        <p:nvSpPr>
          <p:cNvPr id="13" name="形状2" title=""/>
          <p:cNvSpPr txBox="1"/>
          <p:nvPr/>
        </p:nvSpPr>
        <p:spPr>
          <a:xfrm>
            <a:off x="981580" y="5321846"/>
            <a:ext cx="9493548" cy="891578"/>
          </a:xfrm>
          <a:custGeom>
            <a:gdLst>
              <a:gd name="connsiteX0" fmla="*/ 148596 w 9493548"/>
              <a:gd name="connsiteY0" fmla="*/ 0 h 891578"/>
              <a:gd name="connsiteX1" fmla="*/ 9344952 w 9493548"/>
              <a:gd name="connsiteY1" fmla="*/ 0 h 891578"/>
              <a:gd name="connsiteX2" fmla="*/ 9427020 w 9493548"/>
              <a:gd name="connsiteY2" fmla="*/ 0 h 891578"/>
              <a:gd name="connsiteX3" fmla="*/ 9493548 w 9493548"/>
              <a:gd name="connsiteY3" fmla="*/ 742982 h 891578"/>
              <a:gd name="connsiteX4" fmla="*/ 9493548 w 9493548"/>
              <a:gd name="connsiteY4" fmla="*/ 825049 h 891578"/>
              <a:gd name="connsiteX5" fmla="*/ 148596 w 9493548"/>
              <a:gd name="connsiteY5" fmla="*/ 891578 h 891578"/>
              <a:gd name="connsiteX6" fmla="*/ 66529 w 9493548"/>
              <a:gd name="connsiteY6" fmla="*/ 891578 h 891578"/>
              <a:gd name="connsiteX7" fmla="*/ 0 w 9493548"/>
              <a:gd name="connsiteY7" fmla="*/ 148596 h 891578"/>
              <a:gd name="connsiteX8" fmla="*/ 0 w 9493548"/>
              <a:gd name="connsiteY8" fmla="*/ 66529 h 89157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93548" h="891578">
                <a:moveTo>
                  <a:pt x="148596" y="0"/>
                </a:moveTo>
                <a:lnTo>
                  <a:pt x="9344952" y="0"/>
                </a:lnTo>
                <a:cubicBezTo>
                  <a:pt x="9427020" y="0"/>
                  <a:pt x="9493548" y="66529"/>
                  <a:pt x="9493548" y="148596"/>
                </a:cubicBezTo>
                <a:lnTo>
                  <a:pt x="9493548" y="742982"/>
                </a:lnTo>
                <a:cubicBezTo>
                  <a:pt x="9493548" y="825049"/>
                  <a:pt x="9427020" y="891578"/>
                  <a:pt x="9344952" y="891578"/>
                </a:cubicBezTo>
                <a:lnTo>
                  <a:pt x="148596" y="891578"/>
                </a:lnTo>
                <a:cubicBezTo>
                  <a:pt x="66529" y="891578"/>
                  <a:pt x="0" y="825049"/>
                  <a:pt x="0" y="742982"/>
                </a:cubicBezTo>
                <a:lnTo>
                  <a:pt x="0" y="148596"/>
                </a:lnTo>
                <a:cubicBezTo>
                  <a:pt x="0" y="66529"/>
                  <a:pt x="66529" y="0"/>
                  <a:pt x="148596" y="0"/>
                </a:cubicBezTo>
                <a:close/>
              </a:path>
            </a:pathLst>
          </a:custGeom>
          <a:solidFill>
            <a:srgbClr val="F36161">
              <a:alpha val="100000"/>
            </a:srgbClr>
          </a:solidFill>
          <a:ln w="19050">
            <a:solidFill>
              <a:srgbClr val="C3C3C7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l"/>
            <a:r>
              <a:rPr lang="zh-CN" altLang="en-US" sz="32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第一个测量大气值的实验托里拆利实验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0" grpId="0" animBg="1"/>
      <p:bldP spid="9" grpId="0" animBg="1"/>
      <p:bldP spid="12" grpId="0" animBg="1"/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1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大气压应用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grpSp>
        <p:nvGrpSpPr>
          <p:cNvPr id="7" name="组合2" title=""/>
          <p:cNvGrpSpPr/>
          <p:nvPr/>
        </p:nvGrpSpPr>
        <p:grpSpPr>
          <a:xfrm>
            <a:off x="2678468" y="1637548"/>
            <a:ext cx="1892846" cy="2761472"/>
            <a:chExt cx="1892846" cy="2761472"/>
          </a:xfrm>
        </p:grpSpPr>
        <p:pic>
          <p:nvPicPr>
            <p:cNvPr id="8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2718"/>
            <a:stretch>
              <a:fillRect/>
            </a:stretch>
          </p:blipFill>
          <p:spPr>
            <a:xfrm>
              <a:off x="0" y="0"/>
              <a:ext cx="1871472" cy="2271773"/>
            </a:xfrm>
            <a:prstGeom prst="rect">
              <a:avLst/>
            </a:prstGeom>
          </p:spPr>
        </p:pic>
        <p:sp>
          <p:nvSpPr>
            <p:cNvPr id="9" name="文本2"/>
            <p:cNvSpPr txBox="1"/>
            <p:nvPr/>
          </p:nvSpPr>
          <p:spPr>
            <a:xfrm>
              <a:off x="101498" y="2203637"/>
              <a:ext cx="1791348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针管吸药液</a:t>
              </a:r>
            </a:p>
          </p:txBody>
        </p:sp>
      </p:grpSp>
      <p:grpSp>
        <p:nvGrpSpPr>
          <p:cNvPr id="10" name="组合3" title=""/>
          <p:cNvGrpSpPr/>
          <p:nvPr/>
        </p:nvGrpSpPr>
        <p:grpSpPr>
          <a:xfrm>
            <a:off x="6813223" y="1637509"/>
            <a:ext cx="2206848" cy="2783043"/>
            <a:chExt cx="2206848" cy="2783043"/>
          </a:xfrm>
        </p:grpSpPr>
        <p:pic>
          <p:nvPicPr>
            <p:cNvPr id="11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92222" cy="2270248"/>
            </a:xfrm>
            <a:prstGeom prst="rect">
              <a:avLst/>
            </a:prstGeom>
          </p:spPr>
        </p:pic>
        <p:sp>
          <p:nvSpPr>
            <p:cNvPr id="12" name="文本3"/>
            <p:cNvSpPr txBox="1"/>
            <p:nvPr/>
          </p:nvSpPr>
          <p:spPr>
            <a:xfrm>
              <a:off x="118300" y="2225208"/>
              <a:ext cx="2088548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 钢笔吸墨水</a:t>
              </a:r>
            </a:p>
          </p:txBody>
        </p:sp>
      </p:grpSp>
      <p:grpSp>
        <p:nvGrpSpPr>
          <p:cNvPr id="13" name="组合4" title=""/>
          <p:cNvGrpSpPr/>
          <p:nvPr/>
        </p:nvGrpSpPr>
        <p:grpSpPr>
          <a:xfrm>
            <a:off x="515855" y="872661"/>
            <a:ext cx="10571961" cy="739824"/>
            <a:chExt cx="10571961" cy="739824"/>
          </a:xfrm>
        </p:grpSpPr>
        <p:sp>
          <p:nvSpPr>
            <p:cNvPr id="14" name="形状4"/>
            <p:cNvSpPr txBox="1"/>
            <p:nvPr/>
          </p:nvSpPr>
          <p:spPr>
            <a:xfrm>
              <a:off x="3810" y="49530"/>
              <a:ext cx="10568151" cy="690294"/>
            </a:xfrm>
            <a:prstGeom prst="rect">
              <a:avLst/>
            </a:prstGeom>
            <a:solidFill>
              <a:srgbClr val="46A2D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4"/>
            <p:cNvSpPr txBox="1"/>
            <p:nvPr/>
          </p:nvSpPr>
          <p:spPr>
            <a:xfrm>
              <a:off x="0" y="0"/>
              <a:ext cx="10568151" cy="690294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一切吸液体的过程都是靠管内外气体</a:t>
              </a:r>
              <a:r>
                <a:rPr lang="zh-CN" altLang="en-US" sz="2800" b="0" i="0">
                  <a:solidFill>
                    <a:srgbClr val="FFFF00">
                      <a:alpha val="100000"/>
                    </a:srgbClr>
                  </a:solidFill>
                  <a:latin typeface="微软雅黑"/>
                  <a:ea typeface="微软雅黑"/>
                </a:rPr>
                <a:t>压强差</a:t>
              </a:r>
              <a:r>
                <a:rPr lang="zh-CN" altLang="en-US" sz="28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将液体“压”的过程</a:t>
              </a:r>
            </a:p>
          </p:txBody>
        </p:sp>
      </p:grpSp>
      <p:grpSp>
        <p:nvGrpSpPr>
          <p:cNvPr id="16" name="组合5" title=""/>
          <p:cNvGrpSpPr/>
          <p:nvPr/>
        </p:nvGrpSpPr>
        <p:grpSpPr>
          <a:xfrm>
            <a:off x="515569" y="1637433"/>
            <a:ext cx="2162861" cy="2709818"/>
            <a:chExt cx="2162861" cy="2709818"/>
          </a:xfrm>
        </p:grpSpPr>
        <p:sp>
          <p:nvSpPr>
            <p:cNvPr id="17" name="文本5"/>
            <p:cNvSpPr txBox="1"/>
            <p:nvPr/>
          </p:nvSpPr>
          <p:spPr>
            <a:xfrm>
              <a:off x="312363" y="2151983"/>
              <a:ext cx="1850498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吸饮料 </a:t>
              </a:r>
            </a:p>
          </p:txBody>
        </p:sp>
        <p:pic>
          <p:nvPicPr>
            <p:cNvPr id="18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55006" cy="2193917"/>
            </a:xfrm>
            <a:prstGeom prst="rect">
              <a:avLst/>
            </a:prstGeom>
          </p:spPr>
        </p:pic>
      </p:grpSp>
      <p:grpSp>
        <p:nvGrpSpPr>
          <p:cNvPr id="19" name="组合6" title=""/>
          <p:cNvGrpSpPr/>
          <p:nvPr/>
        </p:nvGrpSpPr>
        <p:grpSpPr>
          <a:xfrm>
            <a:off x="4570581" y="1611897"/>
            <a:ext cx="2116465" cy="2761291"/>
            <a:chExt cx="2116465" cy="2761291"/>
          </a:xfrm>
        </p:grpSpPr>
        <p:pic>
          <p:nvPicPr>
            <p:cNvPr id="20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58" y="0"/>
              <a:ext cx="1892726" cy="2296092"/>
            </a:xfrm>
            <a:prstGeom prst="rect">
              <a:avLst/>
            </a:prstGeom>
          </p:spPr>
        </p:pic>
        <p:sp>
          <p:nvSpPr>
            <p:cNvPr id="21" name="文本6"/>
            <p:cNvSpPr txBox="1"/>
            <p:nvPr/>
          </p:nvSpPr>
          <p:spPr>
            <a:xfrm>
              <a:off x="0" y="2203456"/>
              <a:ext cx="2116465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 滴管吸取液体</a:t>
              </a:r>
            </a:p>
          </p:txBody>
        </p:sp>
      </p:grpSp>
      <p:grpSp>
        <p:nvGrpSpPr>
          <p:cNvPr id="22" name="组合7" title=""/>
          <p:cNvGrpSpPr/>
          <p:nvPr/>
        </p:nvGrpSpPr>
        <p:grpSpPr>
          <a:xfrm>
            <a:off x="9019994" y="1745761"/>
            <a:ext cx="3578743" cy="2674309"/>
            <a:chExt cx="3578743" cy="2674309"/>
          </a:xfrm>
        </p:grpSpPr>
        <p:sp>
          <p:nvSpPr>
            <p:cNvPr id="23" name="文本7"/>
            <p:cNvSpPr txBox="1"/>
            <p:nvPr/>
          </p:nvSpPr>
          <p:spPr>
            <a:xfrm>
              <a:off x="0" y="1967956"/>
              <a:ext cx="3578743" cy="706353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3600"/>
                </a:lnSpc>
              </a:pPr>
              <a:r>
                <a:rPr lang="zh-CN" altLang="en-US" sz="2500" b="0" i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  </a:t>
              </a:r>
              <a:r>
                <a:rPr lang="zh-CN" altLang="en-US" sz="25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吸盘 “吸”在墙上</a:t>
              </a:r>
            </a:p>
          </p:txBody>
        </p:sp>
        <p:pic>
          <p:nvPicPr>
            <p:cNvPr id="24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39" y="0"/>
              <a:ext cx="3072229" cy="2011896"/>
            </a:xfrm>
            <a:prstGeom prst="rect">
              <a:avLst/>
            </a:prstGeom>
          </p:spPr>
        </p:pic>
      </p:grpSp>
      <p:grpSp>
        <p:nvGrpSpPr>
          <p:cNvPr id="25" name="组合8" title=""/>
          <p:cNvGrpSpPr/>
          <p:nvPr/>
        </p:nvGrpSpPr>
        <p:grpSpPr>
          <a:xfrm>
            <a:off x="871328" y="4453414"/>
            <a:ext cx="3106664" cy="2405567"/>
            <a:chExt cx="3106664" cy="2405567"/>
          </a:xfrm>
        </p:grpSpPr>
        <p:pic>
          <p:nvPicPr>
            <p:cNvPr id="26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9586" t="14814"/>
            <a:stretch>
              <a:fillRect/>
            </a:stretch>
          </p:blipFill>
          <p:spPr>
            <a:xfrm>
              <a:off x="0" y="0"/>
              <a:ext cx="3106664" cy="1851201"/>
            </a:xfrm>
            <a:prstGeom prst="rect">
              <a:avLst/>
            </a:prstGeom>
          </p:spPr>
        </p:pic>
        <p:sp>
          <p:nvSpPr>
            <p:cNvPr id="27" name="文本8"/>
            <p:cNvSpPr txBox="1"/>
            <p:nvPr/>
          </p:nvSpPr>
          <p:spPr>
            <a:xfrm>
              <a:off x="1006389" y="1806773"/>
              <a:ext cx="1525197" cy="5987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000"/>
                </a:lnSpc>
              </a:pPr>
              <a:r>
                <a:rPr lang="zh-CN" altLang="en-US" sz="25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拔火罐</a:t>
              </a:r>
            </a:p>
          </p:txBody>
        </p:sp>
      </p:grpSp>
      <p:grpSp>
        <p:nvGrpSpPr>
          <p:cNvPr id="28" name="组合9" title=""/>
          <p:cNvGrpSpPr/>
          <p:nvPr/>
        </p:nvGrpSpPr>
        <p:grpSpPr>
          <a:xfrm>
            <a:off x="4276877" y="4398616"/>
            <a:ext cx="2703624" cy="2361110"/>
            <a:chExt cx="2703624" cy="2361110"/>
          </a:xfrm>
        </p:grpSpPr>
        <p:sp>
          <p:nvSpPr>
            <p:cNvPr id="29" name="文本9"/>
            <p:cNvSpPr txBox="1"/>
            <p:nvPr/>
          </p:nvSpPr>
          <p:spPr>
            <a:xfrm>
              <a:off x="630136" y="1787967"/>
              <a:ext cx="1281699" cy="5731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000"/>
                </a:lnSpc>
              </a:pPr>
              <a:r>
                <a:rPr lang="zh-CN" altLang="en-US" sz="25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吸尘器</a:t>
              </a:r>
            </a:p>
          </p:txBody>
        </p:sp>
        <p:pic>
          <p:nvPicPr>
            <p:cNvPr id="30" name="图片9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703624" cy="1922096"/>
            </a:xfrm>
            <a:prstGeom prst="rect">
              <a:avLst/>
            </a:prstGeom>
          </p:spPr>
        </p:pic>
      </p:grpSp>
      <p:pic>
        <p:nvPicPr>
          <p:cNvPr id="31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624" y="4420000"/>
            <a:ext cx="3579009" cy="2013204"/>
          </a:xfrm>
          <a:prstGeom prst="rect">
            <a:avLst/>
          </a:prstGeom>
        </p:spPr>
      </p:pic>
      <p:sp>
        <p:nvSpPr>
          <p:cNvPr id="32" name="文本1" title=""/>
          <p:cNvSpPr txBox="1"/>
          <p:nvPr/>
        </p:nvSpPr>
        <p:spPr>
          <a:xfrm>
            <a:off x="10858014" y="5292814"/>
            <a:ext cx="1281699" cy="5731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000"/>
              </a:lnSpc>
            </a:pPr>
            <a:r>
              <a:rPr lang="zh-CN" altLang="en-US" sz="25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抽水机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大气压的测量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946" y="2070830"/>
            <a:ext cx="7475506" cy="3095825"/>
          </a:xfrm>
          <a:prstGeom prst="rect">
            <a:avLst/>
          </a:prstGeom>
        </p:spPr>
      </p:pic>
      <p:sp>
        <p:nvSpPr>
          <p:cNvPr id="8" name="形状1" title=""/>
          <p:cNvSpPr txBox="1"/>
          <p:nvPr/>
        </p:nvSpPr>
        <p:spPr>
          <a:xfrm>
            <a:off x="429082" y="918124"/>
            <a:ext cx="6873583" cy="539153"/>
          </a:xfrm>
          <a:custGeom>
            <a:gdLst>
              <a:gd name="connsiteX0" fmla="*/ 89859 w 6873583"/>
              <a:gd name="connsiteY0" fmla="*/ 0 h 539153"/>
              <a:gd name="connsiteX1" fmla="*/ 6783724 w 6873583"/>
              <a:gd name="connsiteY1" fmla="*/ 0 h 539153"/>
              <a:gd name="connsiteX2" fmla="*/ 6833352 w 6873583"/>
              <a:gd name="connsiteY2" fmla="*/ 0 h 539153"/>
              <a:gd name="connsiteX3" fmla="*/ 6873583 w 6873583"/>
              <a:gd name="connsiteY3" fmla="*/ 449294 h 539153"/>
              <a:gd name="connsiteX4" fmla="*/ 6873583 w 6873583"/>
              <a:gd name="connsiteY4" fmla="*/ 498922 h 539153"/>
              <a:gd name="connsiteX5" fmla="*/ 89859 w 6873583"/>
              <a:gd name="connsiteY5" fmla="*/ 539153 h 539153"/>
              <a:gd name="connsiteX6" fmla="*/ 66027 w 6873583"/>
              <a:gd name="connsiteY6" fmla="*/ 539153 h 539153"/>
              <a:gd name="connsiteX7" fmla="*/ 9467 w 6873583"/>
              <a:gd name="connsiteY7" fmla="*/ 495982 h 539153"/>
              <a:gd name="connsiteX8" fmla="*/ 0 w 6873583"/>
              <a:gd name="connsiteY8" fmla="*/ 89859 h 539153"/>
              <a:gd name="connsiteX9" fmla="*/ 0 w 6873583"/>
              <a:gd name="connsiteY9" fmla="*/ 40231 h 53915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583" h="539153">
                <a:moveTo>
                  <a:pt x="89859" y="0"/>
                </a:moveTo>
                <a:lnTo>
                  <a:pt x="6783724" y="0"/>
                </a:lnTo>
                <a:cubicBezTo>
                  <a:pt x="6833352" y="0"/>
                  <a:pt x="6873583" y="40231"/>
                  <a:pt x="6873583" y="89859"/>
                </a:cubicBezTo>
                <a:lnTo>
                  <a:pt x="6873583" y="449294"/>
                </a:lnTo>
                <a:cubicBezTo>
                  <a:pt x="6873583" y="498922"/>
                  <a:pt x="6833352" y="539153"/>
                  <a:pt x="6783724" y="539153"/>
                </a:cubicBezTo>
                <a:lnTo>
                  <a:pt x="89859" y="539153"/>
                </a:lnTo>
                <a:cubicBezTo>
                  <a:pt x="66027" y="539153"/>
                  <a:pt x="43171" y="529686"/>
                  <a:pt x="26319" y="512834"/>
                </a:cubicBezTo>
                <a:cubicBezTo>
                  <a:pt x="9467" y="495982"/>
                  <a:pt x="0" y="473126"/>
                  <a:pt x="0" y="449294"/>
                </a:cubicBezTo>
                <a:lnTo>
                  <a:pt x="0" y="89859"/>
                </a:lnTo>
                <a:cubicBezTo>
                  <a:pt x="0" y="40231"/>
                  <a:pt x="40231" y="0"/>
                  <a:pt x="89859" y="0"/>
                </a:cubicBezTo>
                <a:close/>
              </a:path>
            </a:pathLst>
          </a:custGeom>
          <a:solidFill>
            <a:srgbClr val="F36161">
              <a:alpha val="100000"/>
            </a:srgbClr>
          </a:solidFill>
          <a:ln w="19050">
            <a:solidFill>
              <a:srgbClr val="C3C3C7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第一个测量大气值的实验托里拆利实验</a:t>
            </a:r>
          </a:p>
        </p:txBody>
      </p:sp>
      <p:pic>
        <p:nvPicPr>
          <p:cNvPr id="9" name="公式1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30" y="5258705"/>
            <a:ext cx="3789302" cy="1600752"/>
          </a:xfrm>
          <a:prstGeom prst="rect">
            <a:avLst/>
          </a:prstGeom>
        </p:spPr>
      </p:pic>
      <p:sp>
        <p:nvSpPr>
          <p:cNvPr id="10" name="文本1" title=""/>
          <p:cNvSpPr txBox="1"/>
          <p:nvPr/>
        </p:nvSpPr>
        <p:spPr>
          <a:xfrm>
            <a:off x="635794" y="1613059"/>
            <a:ext cx="5143500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原理：二力平衡（F</a:t>
            </a:r>
            <a:r>
              <a:rPr lang="zh-CN" altLang="en-US" sz="2999" b="0" i="0" baseline="-25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大气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=F</a:t>
            </a:r>
            <a:r>
              <a:rPr lang="zh-CN" altLang="en-US" sz="2999" b="0" i="0" baseline="-25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水银柱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）</a:t>
            </a:r>
          </a:p>
        </p:txBody>
      </p:sp>
      <p:sp>
        <p:nvSpPr>
          <p:cNvPr id="11" name="文本2" title=""/>
          <p:cNvSpPr txBox="1"/>
          <p:nvPr/>
        </p:nvSpPr>
        <p:spPr>
          <a:xfrm>
            <a:off x="5267601" y="5529034"/>
            <a:ext cx="6543675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标准大气压 </a:t>
            </a:r>
            <a:r>
              <a:rPr lang="zh-CN" altLang="en-US" sz="2999" b="0" i="1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p</a:t>
            </a:r>
            <a:r>
              <a:rPr lang="zh-CN" altLang="en-US" sz="2999" b="0" i="0" baseline="-25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0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= 1.013×10</a:t>
            </a:r>
            <a:r>
              <a:rPr lang="zh-CN" altLang="en-US" sz="2999" b="0" i="0" baseline="30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5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 Pa</a:t>
            </a:r>
          </a:p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粗略计算标准大气压可取为10</a:t>
            </a:r>
            <a:r>
              <a:rPr lang="zh-CN" altLang="en-US" sz="2999" b="0" i="0" baseline="3000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5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 Pa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大气压的变化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4183580" y="1124455"/>
            <a:ext cx="7219950" cy="192874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向瓶内吹气，瓶内气压</a:t>
            </a:r>
            <a:r>
              <a:rPr lang="zh-CN" altLang="en-US" sz="2999" b="0" i="0" u="sng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 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瓶外界气压，当自制的气压计随电梯上升后，观察到玻璃管中液柱</a:t>
            </a:r>
            <a:r>
              <a:rPr lang="zh-CN" altLang="en-US" sz="2999" b="0" i="0" u="sng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，由此可知外界气压在</a:t>
            </a:r>
            <a:r>
              <a:rPr lang="zh-CN" altLang="en-US" sz="2999" b="0" i="0" u="sng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 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678375" y="3052562"/>
            <a:ext cx="6855619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Wingdings"/>
              <a:buChar char="n"/>
            </a:pP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大气压随海拔高度的增加而减小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923" y="1772422"/>
            <a:ext cx="3043866" cy="4298032"/>
          </a:xfrm>
          <a:prstGeom prst="rect">
            <a:avLst/>
          </a:prstGeom>
        </p:spPr>
      </p:pic>
      <p:pic>
        <p:nvPicPr>
          <p:cNvPr id="10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506" y="1456658"/>
            <a:ext cx="2773089" cy="4929940"/>
          </a:xfrm>
          <a:prstGeom prst="rect">
            <a:avLst/>
          </a:prstGeom>
        </p:spPr>
      </p:pic>
      <p:sp>
        <p:nvSpPr>
          <p:cNvPr id="11" name="文本3" title=""/>
          <p:cNvSpPr txBox="1"/>
          <p:nvPr/>
        </p:nvSpPr>
        <p:spPr>
          <a:xfrm>
            <a:off x="4531014" y="4576582"/>
            <a:ext cx="7150303" cy="149418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Wingdings"/>
              <a:buChar char="n"/>
            </a:pP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大气压还与天气有关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（一般情况下晴天比阴雨天气压高，夜间比白天高，冬天比夏天气压高）。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【晴夜冬】气压高</a:t>
            </a:r>
          </a:p>
        </p:txBody>
      </p:sp>
      <p:sp>
        <p:nvSpPr>
          <p:cNvPr id="12" name="文本4" title=""/>
          <p:cNvSpPr txBox="1"/>
          <p:nvPr/>
        </p:nvSpPr>
        <p:spPr>
          <a:xfrm>
            <a:off x="8275168" y="1036730"/>
            <a:ext cx="1333500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大于</a:t>
            </a:r>
          </a:p>
        </p:txBody>
      </p:sp>
      <p:sp>
        <p:nvSpPr>
          <p:cNvPr id="13" name="文本5" title=""/>
          <p:cNvSpPr txBox="1"/>
          <p:nvPr/>
        </p:nvSpPr>
        <p:spPr>
          <a:xfrm>
            <a:off x="7126938" y="2060258"/>
            <a:ext cx="1333500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上升</a:t>
            </a:r>
          </a:p>
        </p:txBody>
      </p:sp>
      <p:sp>
        <p:nvSpPr>
          <p:cNvPr id="14" name="文本6" title=""/>
          <p:cNvSpPr txBox="1"/>
          <p:nvPr/>
        </p:nvSpPr>
        <p:spPr>
          <a:xfrm>
            <a:off x="5139814" y="2427894"/>
            <a:ext cx="1333500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降低</a:t>
            </a:r>
          </a:p>
        </p:txBody>
      </p:sp>
      <p:sp>
        <p:nvSpPr>
          <p:cNvPr id="15" name="文本7" title=""/>
          <p:cNvSpPr txBox="1"/>
          <p:nvPr/>
        </p:nvSpPr>
        <p:spPr>
          <a:xfrm>
            <a:off x="5570144" y="3677231"/>
            <a:ext cx="4038600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气压增大，沸点升高；</a:t>
            </a:r>
          </a:p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气压减小，沸点降低。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3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  <p:bldP spid="10" grpId="0" animBg="1"/>
      <p:bldP spid="13" grpId="0" animBg="1"/>
      <p:bldP spid="14" grpId="0" animBg="1"/>
      <p:bldP spid="8" grpId="0" animBg="1"/>
      <p:bldP spid="1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9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5338143" cy="603171"/>
            </a:xfrm>
            <a:custGeom>
              <a:gdLst>
                <a:gd name="connsiteX0" fmla="*/ 100528 w 5338143"/>
                <a:gd name="connsiteY0" fmla="*/ 0 h 603171"/>
                <a:gd name="connsiteX1" fmla="*/ 5237615 w 5338143"/>
                <a:gd name="connsiteY1" fmla="*/ 0 h 603171"/>
                <a:gd name="connsiteX2" fmla="*/ 5293136 w 5338143"/>
                <a:gd name="connsiteY2" fmla="*/ 0 h 603171"/>
                <a:gd name="connsiteX3" fmla="*/ 5338143 w 5338143"/>
                <a:gd name="connsiteY3" fmla="*/ 502642 h 603171"/>
                <a:gd name="connsiteX4" fmla="*/ 5338143 w 5338143"/>
                <a:gd name="connsiteY4" fmla="*/ 558162 h 603171"/>
                <a:gd name="connsiteX5" fmla="*/ 100528 w 5338143"/>
                <a:gd name="connsiteY5" fmla="*/ 603171 h 603171"/>
                <a:gd name="connsiteX6" fmla="*/ 73867 w 5338143"/>
                <a:gd name="connsiteY6" fmla="*/ 603171 h 603171"/>
                <a:gd name="connsiteX7" fmla="*/ 10591 w 5338143"/>
                <a:gd name="connsiteY7" fmla="*/ 554874 h 603171"/>
                <a:gd name="connsiteX8" fmla="*/ 0 w 5338143"/>
                <a:gd name="connsiteY8" fmla="*/ 100528 h 603171"/>
                <a:gd name="connsiteX9" fmla="*/ 0 w 5338143"/>
                <a:gd name="connsiteY9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8143" h="603171">
                  <a:moveTo>
                    <a:pt x="100528" y="0"/>
                  </a:moveTo>
                  <a:lnTo>
                    <a:pt x="5237615" y="0"/>
                  </a:lnTo>
                  <a:cubicBezTo>
                    <a:pt x="5293136" y="0"/>
                    <a:pt x="5338143" y="45008"/>
                    <a:pt x="5338143" y="100528"/>
                  </a:cubicBezTo>
                  <a:lnTo>
                    <a:pt x="5338143" y="502642"/>
                  </a:lnTo>
                  <a:cubicBezTo>
                    <a:pt x="5338143" y="558162"/>
                    <a:pt x="5293136" y="603171"/>
                    <a:pt x="5237615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6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流体压强与流速的关系</a:t>
              </a:r>
            </a:p>
          </p:txBody>
        </p:sp>
        <p:pic>
          <p:nvPicPr>
            <p:cNvPr id="6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301847" y="919143"/>
            <a:ext cx="8334375" cy="73660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  <a:buFont typeface="Arial"/>
              <a:buChar char=" "/>
            </a:pP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在流体中，流速越大的位置，压强越小。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182" y="1655207"/>
            <a:ext cx="2200570" cy="2474214"/>
          </a:xfrm>
          <a:prstGeom prst="rect">
            <a:avLst/>
          </a:prstGeom>
        </p:spPr>
      </p:pic>
      <p:pic>
        <p:nvPicPr>
          <p:cNvPr id="9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528" y="2271646"/>
            <a:ext cx="4019340" cy="1590913"/>
          </a:xfrm>
          <a:prstGeom prst="rect">
            <a:avLst/>
          </a:prstGeom>
        </p:spPr>
      </p:pic>
      <p:grpSp>
        <p:nvGrpSpPr>
          <p:cNvPr id="10" name="组合2" title=""/>
          <p:cNvGrpSpPr/>
          <p:nvPr/>
        </p:nvGrpSpPr>
        <p:grpSpPr>
          <a:xfrm>
            <a:off x="1820913" y="4129392"/>
            <a:ext cx="9330774" cy="2412673"/>
            <a:chExt cx="9330774" cy="2412673"/>
          </a:xfrm>
        </p:grpSpPr>
        <p:pic>
          <p:nvPicPr>
            <p:cNvPr id="11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94671" cy="2412673"/>
            </a:xfrm>
            <a:prstGeom prst="rect">
              <a:avLst/>
            </a:prstGeom>
          </p:spPr>
        </p:pic>
        <p:pic>
          <p:nvPicPr>
            <p:cNvPr id="12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3583" y="354778"/>
              <a:ext cx="2649047" cy="1951531"/>
            </a:xfrm>
            <a:prstGeom prst="rect">
              <a:avLst/>
            </a:prstGeom>
          </p:spPr>
        </p:pic>
        <p:pic>
          <p:nvPicPr>
            <p:cNvPr id="13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9380" y="291770"/>
              <a:ext cx="3241394" cy="2026363"/>
            </a:xfrm>
            <a:prstGeom prst="rect">
              <a:avLst/>
            </a:prstGeom>
          </p:spPr>
        </p:pic>
      </p:grpSp>
      <p:pic>
        <p:nvPicPr>
          <p:cNvPr id="14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906" y="1808026"/>
            <a:ext cx="2992660" cy="232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5338143" cy="603171"/>
            </a:xfrm>
            <a:custGeom>
              <a:gdLst>
                <a:gd name="connsiteX0" fmla="*/ 100528 w 5338143"/>
                <a:gd name="connsiteY0" fmla="*/ 0 h 603171"/>
                <a:gd name="connsiteX1" fmla="*/ 5237615 w 5338143"/>
                <a:gd name="connsiteY1" fmla="*/ 0 h 603171"/>
                <a:gd name="connsiteX2" fmla="*/ 5293136 w 5338143"/>
                <a:gd name="connsiteY2" fmla="*/ 0 h 603171"/>
                <a:gd name="connsiteX3" fmla="*/ 5338143 w 5338143"/>
                <a:gd name="connsiteY3" fmla="*/ 502642 h 603171"/>
                <a:gd name="connsiteX4" fmla="*/ 5338143 w 5338143"/>
                <a:gd name="connsiteY4" fmla="*/ 558162 h 603171"/>
                <a:gd name="connsiteX5" fmla="*/ 100528 w 5338143"/>
                <a:gd name="connsiteY5" fmla="*/ 603171 h 603171"/>
                <a:gd name="connsiteX6" fmla="*/ 73867 w 5338143"/>
                <a:gd name="connsiteY6" fmla="*/ 603171 h 603171"/>
                <a:gd name="connsiteX7" fmla="*/ 10591 w 5338143"/>
                <a:gd name="connsiteY7" fmla="*/ 554874 h 603171"/>
                <a:gd name="connsiteX8" fmla="*/ 0 w 5338143"/>
                <a:gd name="connsiteY8" fmla="*/ 100528 h 603171"/>
                <a:gd name="connsiteX9" fmla="*/ 0 w 5338143"/>
                <a:gd name="connsiteY9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8143" h="603171">
                  <a:moveTo>
                    <a:pt x="100528" y="0"/>
                  </a:moveTo>
                  <a:lnTo>
                    <a:pt x="5237615" y="0"/>
                  </a:lnTo>
                  <a:cubicBezTo>
                    <a:pt x="5293136" y="0"/>
                    <a:pt x="5338143" y="45008"/>
                    <a:pt x="5338143" y="100528"/>
                  </a:cubicBezTo>
                  <a:lnTo>
                    <a:pt x="5338143" y="502642"/>
                  </a:lnTo>
                  <a:cubicBezTo>
                    <a:pt x="5338143" y="558162"/>
                    <a:pt x="5293136" y="603171"/>
                    <a:pt x="5237615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6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流体压强与流速的关系</a:t>
              </a:r>
            </a:p>
          </p:txBody>
        </p:sp>
        <p:pic>
          <p:nvPicPr>
            <p:cNvPr id="6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49" y="1156030"/>
            <a:ext cx="4957782" cy="3143260"/>
          </a:xfrm>
          <a:prstGeom prst="rect">
            <a:avLst/>
          </a:prstGeom>
        </p:spPr>
      </p:pic>
      <p:sp>
        <p:nvSpPr>
          <p:cNvPr id="8" name="文本1" title=""/>
          <p:cNvSpPr txBox="1"/>
          <p:nvPr/>
        </p:nvSpPr>
        <p:spPr>
          <a:xfrm>
            <a:off x="642566" y="4452195"/>
            <a:ext cx="11334750" cy="149428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机翼上方气流的速度较大，对机翼上表面的压强较小；下方气流的速度较小，对机翼下表面的压强较大。这样，</a:t>
            </a: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机翼上下表面就存在着压强差，因而有压力差，这就是产生升力的原因。</a:t>
            </a:r>
          </a:p>
        </p:txBody>
      </p:sp>
      <p:pic>
        <p:nvPicPr>
          <p:cNvPr id="9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643" y="1544250"/>
            <a:ext cx="4497648" cy="1780232"/>
          </a:xfrm>
          <a:prstGeom prst="rect">
            <a:avLst/>
          </a:prstGeom>
        </p:spPr>
      </p:pic>
      <p:sp>
        <p:nvSpPr>
          <p:cNvPr id="10" name="文本2" title=""/>
          <p:cNvSpPr txBox="1"/>
          <p:nvPr/>
        </p:nvSpPr>
        <p:spPr>
          <a:xfrm>
            <a:off x="5923721" y="2577389"/>
            <a:ext cx="1451135" cy="1170823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endParaRPr lang="zh-CN" altLang="en-US" sz="2135" b="0" i="0">
              <a:solidFill>
                <a:srgbClr val="00B0F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0" algn="ctr"/>
            <a:endParaRPr lang="zh-CN" altLang="en-US" sz="2135" b="0" i="0">
              <a:solidFill>
                <a:srgbClr val="00B0F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0" algn="ctr">
              <a:lnSpc>
                <a:spcPts val="2500"/>
              </a:lnSpc>
            </a:pPr>
            <a:r>
              <a:rPr lang="zh-CN" altLang="en-US" sz="2135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流速小</a:t>
            </a:r>
          </a:p>
        </p:txBody>
      </p:sp>
      <p:grpSp>
        <p:nvGrpSpPr>
          <p:cNvPr id="11" name="组合2" title=""/>
          <p:cNvGrpSpPr/>
          <p:nvPr/>
        </p:nvGrpSpPr>
        <p:grpSpPr>
          <a:xfrm>
            <a:off x="7816139" y="2945876"/>
            <a:ext cx="1082882" cy="611746"/>
            <a:chExt cx="1082882" cy="611746"/>
          </a:xfrm>
        </p:grpSpPr>
        <p:sp>
          <p:nvSpPr>
            <p:cNvPr id="12" name="文本8"/>
            <p:cNvSpPr txBox="1"/>
            <p:nvPr/>
          </p:nvSpPr>
          <p:spPr>
            <a:xfrm>
              <a:off x="0" y="94472"/>
              <a:ext cx="1082882" cy="51727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500"/>
                </a:lnSpc>
              </a:pPr>
              <a:r>
                <a:rPr lang="zh-CN" altLang="en-US" sz="2135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流速大</a:t>
              </a:r>
            </a:p>
          </p:txBody>
        </p:sp>
        <p:sp>
          <p:nvSpPr>
            <p:cNvPr id="13" name="形状4"/>
            <p:cNvSpPr txBox="1"/>
            <p:nvPr/>
          </p:nvSpPr>
          <p:spPr>
            <a:xfrm>
              <a:off x="256617" y="0"/>
              <a:ext cx="355585" cy="23279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FF000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4" name="文本3" title=""/>
          <p:cNvSpPr txBox="1"/>
          <p:nvPr/>
        </p:nvSpPr>
        <p:spPr>
          <a:xfrm>
            <a:off x="9103528" y="2577398"/>
            <a:ext cx="1451135" cy="1170823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endParaRPr lang="zh-CN" altLang="en-US" sz="2135" b="0" i="0">
              <a:solidFill>
                <a:srgbClr val="00B0F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0" algn="ctr"/>
            <a:endParaRPr lang="zh-CN" altLang="en-US" sz="2135" b="0" i="0">
              <a:solidFill>
                <a:srgbClr val="00B0F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0" algn="ctr">
              <a:lnSpc>
                <a:spcPts val="2500"/>
              </a:lnSpc>
            </a:pPr>
            <a:r>
              <a:rPr lang="zh-CN" altLang="en-US" sz="2135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流速小</a:t>
            </a:r>
          </a:p>
        </p:txBody>
      </p:sp>
      <p:sp>
        <p:nvSpPr>
          <p:cNvPr id="15" name="文本4" title=""/>
          <p:cNvSpPr txBox="1"/>
          <p:nvPr/>
        </p:nvSpPr>
        <p:spPr>
          <a:xfrm>
            <a:off x="7582976" y="1356989"/>
            <a:ext cx="1178791" cy="549727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500"/>
              </a:lnSpc>
            </a:pPr>
            <a:r>
              <a:rPr lang="zh-CN" altLang="en-US" sz="2135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压强小</a:t>
            </a:r>
          </a:p>
        </p:txBody>
      </p:sp>
      <p:sp>
        <p:nvSpPr>
          <p:cNvPr id="16" name="文本5" title=""/>
          <p:cNvSpPr txBox="1"/>
          <p:nvPr/>
        </p:nvSpPr>
        <p:spPr>
          <a:xfrm>
            <a:off x="5658622" y="1533620"/>
            <a:ext cx="1602502" cy="549727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500"/>
              </a:lnSpc>
            </a:pPr>
            <a:r>
              <a:rPr lang="zh-CN" altLang="en-US" sz="2135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压强大</a:t>
            </a:r>
          </a:p>
        </p:txBody>
      </p:sp>
      <p:sp>
        <p:nvSpPr>
          <p:cNvPr id="17" name="文本6" title=""/>
          <p:cNvSpPr txBox="1"/>
          <p:nvPr/>
        </p:nvSpPr>
        <p:spPr>
          <a:xfrm>
            <a:off x="9028424" y="1533563"/>
            <a:ext cx="1602502" cy="549727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500"/>
              </a:lnSpc>
            </a:pPr>
            <a:r>
              <a:rPr lang="zh-CN" altLang="en-US" sz="2135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压强大</a:t>
            </a:r>
          </a:p>
        </p:txBody>
      </p:sp>
      <p:sp>
        <p:nvSpPr>
          <p:cNvPr id="18" name="文本7" title=""/>
          <p:cNvSpPr txBox="1"/>
          <p:nvPr/>
        </p:nvSpPr>
        <p:spPr>
          <a:xfrm>
            <a:off x="5889612" y="3825812"/>
            <a:ext cx="5143500" cy="62630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0" i="0">
                <a:solidFill>
                  <a:srgbClr val="3B00FF">
                    <a:alpha val="100000"/>
                  </a:srgbClr>
                </a:solidFill>
                <a:latin typeface="Microsoft YaHei"/>
                <a:ea typeface="Microsoft YaHei"/>
              </a:rPr>
              <a:t>管细、凸起位置，流速大，压强小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0" grpId="0" animBg="1"/>
      <p:bldP spid="14" grpId="0" animBg="1"/>
      <p:bldP spid="16" grpId="0" animBg="1"/>
      <p:bldP spid="15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840990" y="874744"/>
            <a:ext cx="10692900" cy="34588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7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</a:t>
            </a:r>
            <a:r>
              <a:rPr lang="zh-CN" altLang="en-US" sz="27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7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】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实验小组利用小桌、海绵、长方体肥皂及砝码，探究压力的作用效果跟什么因素有关，探究过程如下：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）小强通过观察海绵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___________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来比较压力的作用效果，这种研究方法叫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__________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）通过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两图说明：压力一定时，受力面积越小，压力作用效果越明显；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75" y="4200898"/>
            <a:ext cx="10794607" cy="2112412"/>
          </a:xfrm>
          <a:prstGeom prst="rect">
            <a:avLst/>
          </a:prstGeom>
        </p:spPr>
      </p:pic>
      <p:sp>
        <p:nvSpPr>
          <p:cNvPr id="9" name="文本2" title=""/>
          <p:cNvSpPr txBox="1"/>
          <p:nvPr/>
        </p:nvSpPr>
        <p:spPr>
          <a:xfrm>
            <a:off x="2963096" y="3064515"/>
            <a:ext cx="3237614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乙、丙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5143632" y="2001110"/>
            <a:ext cx="2339339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凹陷程度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3188708" y="2513580"/>
            <a:ext cx="1752862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转换法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462067" y="1089889"/>
            <a:ext cx="10816459" cy="30902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  <a:buFont typeface="Arial"/>
              <a:buChar char=" "/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）甲、乙两图实验说明：受力面积一定时，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__________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，压力作用效果越明显；下列实例中，涉及该结论的是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 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；（填序号）</a:t>
            </a:r>
          </a:p>
          <a:p>
            <a:pPr marL="0" algn="l">
              <a:lnSpc>
                <a:spcPts val="3600"/>
              </a:lnSpc>
              <a:buFont typeface="Arial"/>
              <a:buChar char=" "/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①为了保护公路，推土机上路时要装上履带</a:t>
            </a:r>
          </a:p>
          <a:p>
            <a:pPr marL="0" algn="l">
              <a:lnSpc>
                <a:spcPts val="3600"/>
              </a:lnSpc>
              <a:buFont typeface="Arial"/>
              <a:buChar char=" "/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②小小的蚊子能轻而易举地用口器把皮肤刺破</a:t>
            </a:r>
          </a:p>
          <a:p>
            <a:pPr marL="0" algn="l">
              <a:lnSpc>
                <a:spcPts val="3600"/>
              </a:lnSpc>
              <a:buFont typeface="Arial"/>
              <a:buChar char=" "/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③书包要用宽的背带</a:t>
            </a:r>
          </a:p>
          <a:p>
            <a:pPr marL="0" algn="l">
              <a:lnSpc>
                <a:spcPts val="3600"/>
              </a:lnSpc>
              <a:buFont typeface="Arial"/>
              <a:buChar char=" "/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④把钉子钉进木板里时要用重锤敲打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7071830" y="1659842"/>
            <a:ext cx="1229429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④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7788148" y="1165746"/>
            <a:ext cx="2005110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压力越大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121"/>
          <a:stretch>
            <a:fillRect/>
          </a:stretch>
        </p:blipFill>
        <p:spPr>
          <a:xfrm>
            <a:off x="8151666" y="2255970"/>
            <a:ext cx="3127097" cy="1496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36200" y="121158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657568" y="1025966"/>
            <a:ext cx="10897212" cy="45279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【例题2】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如图所示，一质量均匀的长方体木板放在水平桌面上静止，①②③各为其中的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1/3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，此时它对桌面的压强为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。小明首先只切除①，余下的木板对桌面的压强为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，然后再切除③，余下的木板对桌面的压强为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。则（　　）</a:t>
            </a:r>
          </a:p>
          <a:p>
            <a:pPr marL="190500" algn="l">
              <a:lnSpc>
                <a:spcPts val="4800"/>
              </a:lnSpc>
            </a:pP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A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．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&gt;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&gt;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           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．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、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  <a:p>
            <a:pPr marL="190500" algn="l">
              <a:lnSpc>
                <a:spcPts val="4800"/>
              </a:lnSpc>
            </a:pP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C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．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&gt;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、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≠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．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、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&gt;</a:t>
            </a:r>
            <a:r>
              <a:rPr lang="zh-CN" altLang="en-US" sz="30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990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487" y="4178456"/>
            <a:ext cx="3650268" cy="2329005"/>
          </a:xfrm>
          <a:prstGeom prst="rect">
            <a:avLst/>
          </a:prstGeom>
        </p:spPr>
      </p:pic>
      <p:sp>
        <p:nvSpPr>
          <p:cNvPr id="9" name="文本2" title=""/>
          <p:cNvSpPr txBox="1"/>
          <p:nvPr/>
        </p:nvSpPr>
        <p:spPr>
          <a:xfrm>
            <a:off x="6890156" y="2794121"/>
            <a:ext cx="1178997" cy="75988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31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0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章节目录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grpSp>
        <p:nvGrpSpPr>
          <p:cNvPr id="7" name="组合2" title=""/>
          <p:cNvGrpSpPr/>
          <p:nvPr/>
        </p:nvGrpSpPr>
        <p:grpSpPr>
          <a:xfrm>
            <a:off x="1190758" y="1429931"/>
            <a:ext cx="6066336" cy="862858"/>
            <a:chExt cx="6066336" cy="862858"/>
          </a:xfrm>
        </p:grpSpPr>
        <p:sp>
          <p:nvSpPr>
            <p:cNvPr id="8" name="形状4"/>
            <p:cNvSpPr txBox="1"/>
            <p:nvPr/>
          </p:nvSpPr>
          <p:spPr>
            <a:xfrm>
              <a:off x="0" y="0"/>
              <a:ext cx="5413543" cy="849468"/>
            </a:xfrm>
            <a:prstGeom prst="roundRect">
              <a:avLst>
                <a:gd name="adj" fmla="val 16667"/>
              </a:avLst>
            </a:prstGeom>
            <a:solidFill>
              <a:srgbClr val="E2BAF5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文本1"/>
            <p:cNvSpPr txBox="1"/>
            <p:nvPr/>
          </p:nvSpPr>
          <p:spPr>
            <a:xfrm>
              <a:off x="1149255" y="129121"/>
              <a:ext cx="4917081" cy="71372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000000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黑体"/>
                  <a:ea typeface="思源黑体"/>
                </a:rPr>
                <a:t>第1节 压强</a:t>
              </a:r>
            </a:p>
          </p:txBody>
        </p:sp>
        <p:sp>
          <p:nvSpPr>
            <p:cNvPr id="10" name="形状5"/>
            <p:cNvSpPr txBox="1"/>
            <p:nvPr/>
          </p:nvSpPr>
          <p:spPr>
            <a:xfrm rot="3030775">
              <a:off x="203446" y="42938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6"/>
            <p:cNvSpPr txBox="1"/>
            <p:nvPr/>
          </p:nvSpPr>
          <p:spPr>
            <a:xfrm>
              <a:off x="329882" y="169375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文本2"/>
            <p:cNvSpPr txBox="1"/>
            <p:nvPr/>
          </p:nvSpPr>
          <p:spPr>
            <a:xfrm>
              <a:off x="328248" y="171758"/>
              <a:ext cx="750268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01</a:t>
              </a:r>
            </a:p>
          </p:txBody>
        </p:sp>
      </p:grpSp>
      <p:grpSp>
        <p:nvGrpSpPr>
          <p:cNvPr id="13" name="组合3" title=""/>
          <p:cNvGrpSpPr/>
          <p:nvPr/>
        </p:nvGrpSpPr>
        <p:grpSpPr>
          <a:xfrm>
            <a:off x="1914830" y="2383431"/>
            <a:ext cx="6066334" cy="858993"/>
            <a:chExt cx="6066334" cy="858993"/>
          </a:xfrm>
        </p:grpSpPr>
        <p:sp>
          <p:nvSpPr>
            <p:cNvPr id="14" name="形状7"/>
            <p:cNvSpPr txBox="1"/>
            <p:nvPr/>
          </p:nvSpPr>
          <p:spPr>
            <a:xfrm>
              <a:off x="0" y="0"/>
              <a:ext cx="5080168" cy="858993"/>
            </a:xfrm>
            <a:prstGeom prst="roundRect">
              <a:avLst>
                <a:gd name="adj" fmla="val 16667"/>
              </a:avLst>
            </a:prstGeom>
            <a:solidFill>
              <a:srgbClr val="C1AE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3"/>
            <p:cNvSpPr txBox="1"/>
            <p:nvPr/>
          </p:nvSpPr>
          <p:spPr>
            <a:xfrm>
              <a:off x="1149253" y="118218"/>
              <a:ext cx="4917081" cy="71372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000000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黑体"/>
                  <a:ea typeface="思源黑体"/>
                </a:rPr>
                <a:t>第2节 液体压强</a:t>
              </a:r>
            </a:p>
          </p:txBody>
        </p:sp>
        <p:sp>
          <p:nvSpPr>
            <p:cNvPr id="16" name="形状8"/>
            <p:cNvSpPr txBox="1"/>
            <p:nvPr/>
          </p:nvSpPr>
          <p:spPr>
            <a:xfrm rot="3030775">
              <a:off x="203444" y="18907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9"/>
            <p:cNvSpPr txBox="1"/>
            <p:nvPr/>
          </p:nvSpPr>
          <p:spPr>
            <a:xfrm>
              <a:off x="329881" y="158473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4"/>
            <p:cNvSpPr txBox="1"/>
            <p:nvPr/>
          </p:nvSpPr>
          <p:spPr>
            <a:xfrm>
              <a:off x="328246" y="160855"/>
              <a:ext cx="750268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02</a:t>
              </a:r>
            </a:p>
          </p:txBody>
        </p:sp>
      </p:grpSp>
      <p:grpSp>
        <p:nvGrpSpPr>
          <p:cNvPr id="19" name="组合4" title=""/>
          <p:cNvGrpSpPr/>
          <p:nvPr/>
        </p:nvGrpSpPr>
        <p:grpSpPr>
          <a:xfrm>
            <a:off x="2638949" y="3338179"/>
            <a:ext cx="5734850" cy="838086"/>
            <a:chExt cx="5734850" cy="838086"/>
          </a:xfrm>
        </p:grpSpPr>
        <p:sp>
          <p:nvSpPr>
            <p:cNvPr id="20" name="形状10"/>
            <p:cNvSpPr txBox="1"/>
            <p:nvPr/>
          </p:nvSpPr>
          <p:spPr>
            <a:xfrm>
              <a:off x="0" y="0"/>
              <a:ext cx="4871971" cy="838086"/>
            </a:xfrm>
            <a:prstGeom prst="roundRect">
              <a:avLst>
                <a:gd name="adj" fmla="val 16667"/>
              </a:avLst>
            </a:prstGeom>
            <a:solidFill>
              <a:srgbClr val="79AEF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文本5"/>
            <p:cNvSpPr txBox="1"/>
            <p:nvPr/>
          </p:nvSpPr>
          <p:spPr>
            <a:xfrm>
              <a:off x="1149253" y="93597"/>
              <a:ext cx="4585597" cy="71372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000000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黑体"/>
                  <a:ea typeface="思源黑体"/>
                </a:rPr>
                <a:t>第3节 大气压强</a:t>
              </a:r>
            </a:p>
          </p:txBody>
        </p:sp>
        <p:sp>
          <p:nvSpPr>
            <p:cNvPr id="22" name="形状11"/>
            <p:cNvSpPr txBox="1"/>
            <p:nvPr/>
          </p:nvSpPr>
          <p:spPr>
            <a:xfrm rot="3030775">
              <a:off x="203445" y="7414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形状12"/>
            <p:cNvSpPr txBox="1"/>
            <p:nvPr/>
          </p:nvSpPr>
          <p:spPr>
            <a:xfrm>
              <a:off x="329881" y="133851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文本6"/>
            <p:cNvSpPr txBox="1"/>
            <p:nvPr/>
          </p:nvSpPr>
          <p:spPr>
            <a:xfrm>
              <a:off x="328244" y="136234"/>
              <a:ext cx="750270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03</a:t>
              </a:r>
            </a:p>
          </p:txBody>
        </p:sp>
      </p:grpSp>
      <p:grpSp>
        <p:nvGrpSpPr>
          <p:cNvPr id="25" name="组合5" title=""/>
          <p:cNvGrpSpPr/>
          <p:nvPr/>
        </p:nvGrpSpPr>
        <p:grpSpPr>
          <a:xfrm>
            <a:off x="3517653" y="4276158"/>
            <a:ext cx="6176896" cy="838086"/>
            <a:chExt cx="6176896" cy="838086"/>
          </a:xfrm>
        </p:grpSpPr>
        <p:sp>
          <p:nvSpPr>
            <p:cNvPr id="26" name="形状13"/>
            <p:cNvSpPr txBox="1"/>
            <p:nvPr/>
          </p:nvSpPr>
          <p:spPr>
            <a:xfrm>
              <a:off x="0" y="0"/>
              <a:ext cx="6176896" cy="838086"/>
            </a:xfrm>
            <a:prstGeom prst="roundRect">
              <a:avLst>
                <a:gd name="adj" fmla="val 16667"/>
              </a:avLst>
            </a:prstGeom>
            <a:solidFill>
              <a:srgbClr val="73DAE6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7" name="文本7"/>
            <p:cNvSpPr txBox="1"/>
            <p:nvPr/>
          </p:nvSpPr>
          <p:spPr>
            <a:xfrm>
              <a:off x="1149258" y="93593"/>
              <a:ext cx="4903270" cy="61561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000000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黑体"/>
                  <a:ea typeface="思源黑体"/>
                </a:rPr>
                <a:t>第4节 简易活塞式抽水机</a:t>
              </a:r>
            </a:p>
          </p:txBody>
        </p:sp>
        <p:sp>
          <p:nvSpPr>
            <p:cNvPr id="28" name="形状14"/>
            <p:cNvSpPr txBox="1"/>
            <p:nvPr/>
          </p:nvSpPr>
          <p:spPr>
            <a:xfrm rot="3030775">
              <a:off x="203445" y="7414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形状15"/>
            <p:cNvSpPr txBox="1"/>
            <p:nvPr/>
          </p:nvSpPr>
          <p:spPr>
            <a:xfrm>
              <a:off x="329881" y="133851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0" name="文本8"/>
            <p:cNvSpPr txBox="1"/>
            <p:nvPr/>
          </p:nvSpPr>
          <p:spPr>
            <a:xfrm>
              <a:off x="328244" y="136234"/>
              <a:ext cx="750270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04</a:t>
              </a:r>
            </a:p>
          </p:txBody>
        </p:sp>
      </p:grpSp>
      <p:grpSp>
        <p:nvGrpSpPr>
          <p:cNvPr id="31" name="组合6" title=""/>
          <p:cNvGrpSpPr/>
          <p:nvPr/>
        </p:nvGrpSpPr>
        <p:grpSpPr>
          <a:xfrm>
            <a:off x="4066475" y="5191928"/>
            <a:ext cx="6329296" cy="840460"/>
            <a:chExt cx="6329296" cy="840460"/>
          </a:xfrm>
        </p:grpSpPr>
        <p:sp>
          <p:nvSpPr>
            <p:cNvPr id="32" name="形状16"/>
            <p:cNvSpPr txBox="1"/>
            <p:nvPr/>
          </p:nvSpPr>
          <p:spPr>
            <a:xfrm>
              <a:off x="0" y="0"/>
              <a:ext cx="6329296" cy="838086"/>
            </a:xfrm>
            <a:prstGeom prst="roundRect">
              <a:avLst>
                <a:gd name="adj" fmla="val 16667"/>
              </a:avLst>
            </a:prstGeom>
            <a:solidFill>
              <a:srgbClr val="7BE1A4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000000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黑体"/>
                  <a:ea typeface="思源黑体"/>
                </a:rPr>
                <a:t>      第5节 流体压强与流速的关系</a:t>
              </a:r>
            </a:p>
          </p:txBody>
        </p:sp>
        <p:sp>
          <p:nvSpPr>
            <p:cNvPr id="33" name="形状17"/>
            <p:cNvSpPr txBox="1"/>
            <p:nvPr/>
          </p:nvSpPr>
          <p:spPr>
            <a:xfrm rot="3030775">
              <a:off x="269063" y="20540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4" name="形状18"/>
            <p:cNvSpPr txBox="1"/>
            <p:nvPr/>
          </p:nvSpPr>
          <p:spPr>
            <a:xfrm>
              <a:off x="395499" y="146977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5" name="文本9"/>
            <p:cNvSpPr txBox="1"/>
            <p:nvPr/>
          </p:nvSpPr>
          <p:spPr>
            <a:xfrm>
              <a:off x="393862" y="149360"/>
              <a:ext cx="750270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9" grpId="0" animBg="1"/>
      <p:bldP spid="25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588826" y="1034939"/>
            <a:ext cx="10701048" cy="33333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7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【例题3】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如图是小亮同学用压强计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探究影响液体内部压强大小的因素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的实验装置。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（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）比较图乙和图丙，可以得出结论：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___________________.</a:t>
            </a:r>
          </a:p>
          <a:p>
            <a:pPr marL="0" algn="l">
              <a:lnSpc>
                <a:spcPts val="4000"/>
              </a:lnSpc>
              <a:buFont typeface="Arial"/>
              <a:buChar char=" "/>
            </a:pP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（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）比较图乙和图丁，得出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液体密度越大，液体的压强越大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的结论，你认为小亮的判断是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 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的（选填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合理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或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不合理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）。原因是没有控制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_________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相同</a:t>
            </a:r>
            <a:r>
              <a:rPr lang="zh-CN" altLang="en-US" sz="26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.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239002" y="3097003"/>
            <a:ext cx="2895600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不合理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2208409" y="3616802"/>
            <a:ext cx="1492250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深度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785" y="4434857"/>
            <a:ext cx="7895311" cy="2115490"/>
          </a:xfrm>
          <a:prstGeom prst="rect">
            <a:avLst/>
          </a:prstGeom>
        </p:spPr>
      </p:pic>
      <p:sp>
        <p:nvSpPr>
          <p:cNvPr id="11" name="文本4" title=""/>
          <p:cNvSpPr txBox="1"/>
          <p:nvPr/>
        </p:nvSpPr>
        <p:spPr>
          <a:xfrm>
            <a:off x="5191764" y="1756303"/>
            <a:ext cx="6609624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>
                <a:solidFill>
                  <a:srgbClr val="C00000">
                    <a:alpha val="100000"/>
                  </a:srgbClr>
                </a:solidFill>
                <a:latin typeface="思源黑体 CN Bold"/>
                <a:ea typeface="思源黑体 CN Bold"/>
              </a:rPr>
              <a:t>同种液体，深度越深，液体的压强越大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947518" y="1155697"/>
            <a:ext cx="10317301" cy="244752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【例题4】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如图所示，船通过船闸从上游驶向下游，则先使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_________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和闸室构成连通器，船进入闸室，再让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________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和闸室构成连通器，船就可以顺利到达</a:t>
            </a:r>
          </a:p>
          <a:p>
            <a:pPr marL="0" algn="l">
              <a:lnSpc>
                <a:spcPts val="4400"/>
              </a:lnSpc>
            </a:pP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下游水面．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8922153" y="1772126"/>
            <a:ext cx="2091650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下游河道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1359122" y="1877006"/>
            <a:ext cx="248991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上游河道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65" y="2484850"/>
            <a:ext cx="5288027" cy="15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604676" y="1155973"/>
            <a:ext cx="9916100" cy="521597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【例题5】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如图所示，水平桌面上放有底面积和质量都相同的甲、乙两平底容器，分别装有深度相同、质量相等的不同液体。下列说法正确的是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（　　）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①容器对桌面的压力：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3724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3724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②液体的密度：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ρ</a:t>
            </a:r>
            <a:r>
              <a:rPr lang="zh-CN" altLang="en-US" sz="3724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&lt;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ρ</a:t>
            </a:r>
            <a:r>
              <a:rPr lang="zh-CN" altLang="en-US" sz="3724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③液体对容器底部的压强：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724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&lt;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</a:t>
            </a:r>
            <a:r>
              <a:rPr lang="zh-CN" altLang="en-US" sz="3724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④液体对容器底部的压力：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3724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724" b="0" i="1" baseline="30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'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&gt;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3724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724" b="0" i="1" baseline="30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'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．只有①和②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B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．只有①和③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．只有②和③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D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．只有①和④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819409" y="2361397"/>
            <a:ext cx="1492250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66" y="2934147"/>
            <a:ext cx="3529505" cy="19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1130160" y="1155621"/>
            <a:ext cx="9951568" cy="301178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【例题6】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如图所示，平底茶壶的质量是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400g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，底面积是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40cm</a:t>
            </a:r>
            <a:r>
              <a:rPr lang="zh-CN" altLang="en-US" sz="3724" b="0" i="0" baseline="3000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，内盛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0.6kg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的水，放置在一水平桌面上。则茶壶对桌面的压力为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_______N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，茶壶对桌面的压强为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__________Pa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，水对茶壶底部的压强为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_______Pa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，水对茶壶底部的压力为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______N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。（</a:t>
            </a:r>
            <a:r>
              <a:rPr lang="zh-CN" altLang="en-US" sz="2800" b="0" i="1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g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＝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10N/kg</a:t>
            </a:r>
            <a:r>
              <a:rPr lang="zh-CN" altLang="en-US" sz="2800" b="0" i="0">
                <a:solidFill>
                  <a:srgbClr val="262626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728683" y="3349066"/>
            <a:ext cx="1176664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4.8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2810361" y="2304478"/>
            <a:ext cx="1128548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7851991" y="2304469"/>
            <a:ext cx="209339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2.5</a:t>
            </a: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×</a:t>
            </a: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  <a:r>
              <a:rPr lang="zh-CN" altLang="en-US" sz="3724" b="0" i="0" baseline="3000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</a:p>
        </p:txBody>
      </p:sp>
      <p:sp>
        <p:nvSpPr>
          <p:cNvPr id="11" name="文本5" title=""/>
          <p:cNvSpPr txBox="1"/>
          <p:nvPr/>
        </p:nvSpPr>
        <p:spPr>
          <a:xfrm>
            <a:off x="3938397" y="2882522"/>
            <a:ext cx="1769342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1.2</a:t>
            </a: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×</a:t>
            </a: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  <a:r>
              <a:rPr lang="zh-CN" altLang="en-US" sz="3724" b="0" i="0" baseline="3000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</a:p>
        </p:txBody>
      </p:sp>
      <p:pic>
        <p:nvPicPr>
          <p:cNvPr id="12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150" y="4062128"/>
            <a:ext cx="2791406" cy="196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521799" y="872947"/>
            <a:ext cx="11480044" cy="419072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200"/>
              </a:lnSpc>
              <a:buFont typeface="Arial"/>
              <a:buChar char=" "/>
            </a:pPr>
            <a:r>
              <a:rPr lang="zh-CN" altLang="en-US" sz="3100" b="1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【例题7】</a:t>
            </a: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不可以直接说明大气压强存在的事实是（　　）</a:t>
            </a:r>
          </a:p>
          <a:p>
            <a:pPr marL="0" algn="l">
              <a:lnSpc>
                <a:spcPts val="52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．带挂钩的塑料吸盘能吸附在光滑的玻璃上</a:t>
            </a:r>
          </a:p>
          <a:p>
            <a:pPr marL="0" algn="l">
              <a:lnSpc>
                <a:spcPts val="52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．钢笔从墨水瓶中吸取墨水</a:t>
            </a:r>
          </a:p>
          <a:p>
            <a:pPr marL="0" algn="l">
              <a:lnSpc>
                <a:spcPts val="52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．用塑料管吸取饮料瓶中的饮料</a:t>
            </a:r>
          </a:p>
          <a:p>
            <a:pPr marL="0" algn="l">
              <a:lnSpc>
                <a:spcPts val="52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31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．使用注射器注射药液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0152059" y="1038816"/>
            <a:ext cx="1566929" cy="75988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3100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592407" y="4263952"/>
            <a:ext cx="11026971" cy="23847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700" b="1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【例题8】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在托里拆利实验中，测得玻璃管内水银面比槽内水银面高出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760mm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，可以使这个高度差改变的做法是（　　）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．往槽内加入少许水银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	            B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．使玻璃管稍微倾斜一点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．把玻璃管稍微向上提一提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Times New Roman"/>
                <a:ea typeface="Times New Roman"/>
              </a:rPr>
              <a:t>	  D</a:t>
            </a:r>
            <a:r>
              <a:rPr lang="zh-CN" altLang="en-US" sz="2700" b="0" i="0">
                <a:solidFill>
                  <a:srgbClr val="262626">
                    <a:alpha val="100000"/>
                  </a:srgbClr>
                </a:solidFill>
                <a:latin typeface="思源黑体 CN Bold"/>
                <a:ea typeface="思源黑体 CN Bold"/>
              </a:rPr>
              <a:t>．把实验移到高山上去做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7827988" y="4904527"/>
            <a:ext cx="1566929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449761" y="823408"/>
            <a:ext cx="9509166" cy="53586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</a:t>
            </a: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9</a:t>
            </a: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】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.  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如图是托里拆利实验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的流程，关于托里拆利实验，说法</a:t>
            </a:r>
          </a:p>
          <a:p>
            <a:pPr marL="0" algn="l">
              <a:lnSpc>
                <a:spcPts val="4900"/>
              </a:lnSpc>
            </a:pP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正确的是（　　）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．托里拆利实验可以把水银</a:t>
            </a:r>
          </a:p>
          <a:p>
            <a:pPr marL="0" algn="l">
              <a:lnSpc>
                <a:spcPts val="4900"/>
              </a:lnSpc>
            </a:pP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替换成水，其余器材不变，由此计算大气压强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．向上移动玻璃管，水银柱的高度不变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．实验中用的玻璃管越粗，水银柱高度越低</a:t>
            </a:r>
          </a:p>
          <a:p>
            <a:pPr marL="0" algn="l">
              <a:lnSpc>
                <a:spcPts val="4900"/>
              </a:lnSpc>
              <a:buFont typeface="Arial"/>
              <a:buChar char=" "/>
            </a:pP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．标准大气压指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760mm</a:t>
            </a:r>
            <a:r>
              <a:rPr lang="zh-CN" altLang="en-US" sz="26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水银柱的压力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2330682" y="2186730"/>
            <a:ext cx="1162050" cy="7444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641" y="1218190"/>
            <a:ext cx="5567653" cy="232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767164" y="968782"/>
            <a:ext cx="10975140" cy="22028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  <a:buFont typeface="Arial"/>
              <a:buChar char=" "/>
            </a:pPr>
            <a:r>
              <a:rPr lang="zh-CN" altLang="en-US" sz="2665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</a:t>
            </a:r>
            <a:r>
              <a:rPr lang="zh-CN" altLang="en-US" sz="2665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  <a:r>
              <a:rPr lang="zh-CN" altLang="en-US" sz="2665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】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下列实验中，不能说明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流速大小对流体的压强有影响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的是（　　）</a:t>
            </a:r>
          </a:p>
          <a:p>
            <a:pPr marL="0" algn="l">
              <a:lnSpc>
                <a:spcPts val="3700"/>
              </a:lnSpc>
              <a:buFont typeface="Arial"/>
              <a:buChar char=" "/>
            </a:pP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吹气时纸条向上飘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B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用吸管从瓶中吸饮料</a:t>
            </a:r>
          </a:p>
          <a:p>
            <a:pPr marL="0" algn="l">
              <a:lnSpc>
                <a:spcPts val="3700"/>
              </a:lnSpc>
              <a:buFont typeface="Arial"/>
              <a:buChar char=" "/>
            </a:pP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吹气时纸片向下凹陷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D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吹气时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66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管中水面上升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622308" y="1468650"/>
            <a:ext cx="1490980" cy="69326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665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  B </a:t>
            </a:r>
          </a:p>
        </p:txBody>
      </p:sp>
      <p:grpSp>
        <p:nvGrpSpPr>
          <p:cNvPr id="9" name="组合2" title=""/>
          <p:cNvGrpSpPr/>
          <p:nvPr/>
        </p:nvGrpSpPr>
        <p:grpSpPr>
          <a:xfrm>
            <a:off x="885193" y="3130164"/>
            <a:ext cx="9998071" cy="2972508"/>
            <a:chExt cx="9998071" cy="2972508"/>
          </a:xfrm>
        </p:grpSpPr>
        <p:pic>
          <p:nvPicPr>
            <p:cNvPr id="10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0827"/>
              <a:ext cx="2305051" cy="2149903"/>
            </a:xfrm>
            <a:prstGeom prst="rect">
              <a:avLst/>
            </a:prstGeom>
          </p:spPr>
        </p:pic>
        <p:pic>
          <p:nvPicPr>
            <p:cNvPr id="11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3761" y="114300"/>
              <a:ext cx="1490663" cy="2166430"/>
            </a:xfrm>
            <a:prstGeom prst="rect">
              <a:avLst/>
            </a:prstGeom>
          </p:spPr>
        </p:pic>
        <p:pic>
          <p:nvPicPr>
            <p:cNvPr id="12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3004" y="299212"/>
              <a:ext cx="2345310" cy="1530414"/>
            </a:xfrm>
            <a:prstGeom prst="rect">
              <a:avLst/>
            </a:prstGeom>
          </p:spPr>
        </p:pic>
        <p:pic>
          <p:nvPicPr>
            <p:cNvPr id="13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44495" y="0"/>
              <a:ext cx="1900238" cy="1900238"/>
            </a:xfrm>
            <a:prstGeom prst="rect">
              <a:avLst/>
            </a:prstGeom>
          </p:spPr>
        </p:pic>
        <p:sp>
          <p:nvSpPr>
            <p:cNvPr id="14" name="文本3"/>
            <p:cNvSpPr txBox="1"/>
            <p:nvPr/>
          </p:nvSpPr>
          <p:spPr>
            <a:xfrm>
              <a:off x="1301746" y="2279242"/>
              <a:ext cx="8696325" cy="69326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665" b="0" i="0">
                  <a:solidFill>
                    <a:srgbClr val="002060">
                      <a:alpha val="100000"/>
                    </a:srgbClr>
                  </a:solidFill>
                  <a:latin typeface="Times New Roman"/>
                  <a:ea typeface="Times New Roman"/>
                </a:rPr>
                <a:t>A                           B                      C                              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398021" y="928002"/>
            <a:ext cx="10975140" cy="500418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【例题11】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兴趣小组利用如图所示装置探究流速与压强的关系，已知电风扇没有吹风时，托盘测力计示数等于机翼模型的重力大小。当电风扇转动对着机翼模型吹风后，下列说法正确的是（　　）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．机翼模型下方气流的速度较大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．托盘测力计的示数将变大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．机翼模型上、下表面有压力差</a:t>
            </a:r>
          </a:p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．在气体中，流速越大的位置，</a:t>
            </a:r>
          </a:p>
          <a:p>
            <a:pPr marL="0" algn="l">
              <a:lnSpc>
                <a:spcPts val="4500"/>
              </a:lnSpc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压强越大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9167965" y="2249462"/>
            <a:ext cx="1490980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  C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11" y="2962562"/>
            <a:ext cx="4725369" cy="200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726948" y="1053236"/>
            <a:ext cx="10992676" cy="310918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【例题12】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某物理课外小组制作了如图所示的实验装置，大缸内的水足够多，打开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阀门，水流入管道，当水稳定后，整个装置构成了一个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，再打开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阀门，在水向外流的过程中，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管液面高度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_______b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管液面高度（选填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大于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小于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或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等于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）原因是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___________________________________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795272" y="2141849"/>
            <a:ext cx="3480796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连通器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1487624" y="2854976"/>
            <a:ext cx="1461085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大于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1795015" y="3448783"/>
            <a:ext cx="5378450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液体在流速大的地方压强小</a:t>
            </a:r>
          </a:p>
        </p:txBody>
      </p:sp>
      <p:pic>
        <p:nvPicPr>
          <p:cNvPr id="11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60" y="4215929"/>
            <a:ext cx="4582636" cy="19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5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641956" y="888854"/>
            <a:ext cx="7933997" cy="247648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【例题13】</a:t>
            </a:r>
            <a:r>
              <a:rPr lang="zh-CN" altLang="en-US" sz="25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. 如图的活塞式抽水机是利用__________来工作的。当圆筒下部（即阀门 B 以上）充满水，活塞向下移动时，阀门 A___________（选填 “打开”或“关闭”，下空同），阀门 B__________。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6729451" y="889254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4503658" y="2083441"/>
            <a:ext cx="109651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打开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5323780" y="2651636"/>
            <a:ext cx="109651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关闭</a:t>
            </a:r>
          </a:p>
        </p:txBody>
      </p:sp>
      <p:pic>
        <p:nvPicPr>
          <p:cNvPr id="11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003" y="263585"/>
            <a:ext cx="2994955" cy="3183093"/>
          </a:xfrm>
          <a:prstGeom prst="rect">
            <a:avLst/>
          </a:prstGeom>
        </p:spPr>
      </p:pic>
      <p:sp>
        <p:nvSpPr>
          <p:cNvPr id="12" name="文本5" title=""/>
          <p:cNvSpPr txBox="1"/>
          <p:nvPr/>
        </p:nvSpPr>
        <p:spPr>
          <a:xfrm>
            <a:off x="851735" y="3554949"/>
            <a:ext cx="7953375" cy="27047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2.请根据简易活塞式抽水机的结构图。如图所示，上拉活塞时，阀门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(填“打开”或“关闭”)，瓶口的水在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的作用下顶开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________，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进入圆筒内;下压活塞时，玻璃球堵住瓶口，同时圆筒中活塞下方的水推开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涌到活塞上方。如此往复，便能把水抽上来了。</a:t>
            </a:r>
          </a:p>
        </p:txBody>
      </p:sp>
      <p:pic>
        <p:nvPicPr>
          <p:cNvPr id="13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037" y="3551825"/>
            <a:ext cx="2461984" cy="2362514"/>
          </a:xfrm>
          <a:prstGeom prst="rect">
            <a:avLst/>
          </a:prstGeom>
        </p:spPr>
      </p:pic>
      <p:sp>
        <p:nvSpPr>
          <p:cNvPr id="14" name="文本6" title=""/>
          <p:cNvSpPr txBox="1"/>
          <p:nvPr/>
        </p:nvSpPr>
        <p:spPr>
          <a:xfrm>
            <a:off x="3021168" y="3903193"/>
            <a:ext cx="109651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关闭</a:t>
            </a:r>
          </a:p>
        </p:txBody>
      </p:sp>
      <p:sp>
        <p:nvSpPr>
          <p:cNvPr id="15" name="文本7" title=""/>
          <p:cNvSpPr txBox="1"/>
          <p:nvPr/>
        </p:nvSpPr>
        <p:spPr>
          <a:xfrm>
            <a:off x="1998936" y="4303909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</a:t>
            </a:r>
          </a:p>
        </p:txBody>
      </p:sp>
      <p:sp>
        <p:nvSpPr>
          <p:cNvPr id="16" name="文本8" title=""/>
          <p:cNvSpPr txBox="1"/>
          <p:nvPr/>
        </p:nvSpPr>
        <p:spPr>
          <a:xfrm>
            <a:off x="5234569" y="4376709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玻璃球</a:t>
            </a:r>
          </a:p>
        </p:txBody>
      </p:sp>
      <p:sp>
        <p:nvSpPr>
          <p:cNvPr id="17" name="文本9" title=""/>
          <p:cNvSpPr txBox="1"/>
          <p:nvPr/>
        </p:nvSpPr>
        <p:spPr>
          <a:xfrm>
            <a:off x="1998850" y="5167122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阀门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3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 压力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545" y="1956902"/>
            <a:ext cx="1299661" cy="1468617"/>
          </a:xfrm>
          <a:prstGeom prst="rect">
            <a:avLst/>
          </a:prstGeom>
        </p:spPr>
      </p:pic>
      <p:grpSp>
        <p:nvGrpSpPr>
          <p:cNvPr id="8" name="组合2" title=""/>
          <p:cNvGrpSpPr/>
          <p:nvPr/>
        </p:nvGrpSpPr>
        <p:grpSpPr>
          <a:xfrm>
            <a:off x="1356909" y="2284495"/>
            <a:ext cx="1653270" cy="1287640"/>
            <a:chExt cx="1653270" cy="1287640"/>
          </a:xfrm>
        </p:grpSpPr>
        <p:pic>
          <p:nvPicPr>
            <p:cNvPr id="9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888" t="15333" r="19777" b="17500"/>
            <a:stretch>
              <a:fillRect/>
            </a:stretch>
          </p:blipFill>
          <p:spPr>
            <a:xfrm>
              <a:off x="273024" y="0"/>
              <a:ext cx="1007912" cy="815582"/>
            </a:xfrm>
            <a:prstGeom prst="rect">
              <a:avLst/>
            </a:prstGeom>
          </p:spPr>
        </p:pic>
        <p:sp>
          <p:nvSpPr>
            <p:cNvPr id="10" name="形状6"/>
            <p:cNvSpPr txBox="1"/>
            <p:nvPr/>
          </p:nvSpPr>
          <p:spPr>
            <a:xfrm rot="16200000" flipH="1">
              <a:off x="826635" y="398505"/>
              <a:ext cx="38100" cy="88913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7"/>
            <p:cNvSpPr txBox="1"/>
            <p:nvPr/>
          </p:nvSpPr>
          <p:spPr>
            <a:xfrm rot="21336076" flipH="1">
              <a:off x="0" y="863819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8"/>
            <p:cNvSpPr txBox="1"/>
            <p:nvPr/>
          </p:nvSpPr>
          <p:spPr>
            <a:xfrm rot="21071592" flipH="1">
              <a:off x="236181" y="863819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形状9"/>
            <p:cNvSpPr txBox="1"/>
            <p:nvPr/>
          </p:nvSpPr>
          <p:spPr>
            <a:xfrm rot="21071592" flipH="1">
              <a:off x="472363" y="863819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10"/>
            <p:cNvSpPr txBox="1"/>
            <p:nvPr/>
          </p:nvSpPr>
          <p:spPr>
            <a:xfrm rot="20705654" flipH="1">
              <a:off x="708544" y="863819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形状11"/>
            <p:cNvSpPr txBox="1"/>
            <p:nvPr/>
          </p:nvSpPr>
          <p:spPr>
            <a:xfrm rot="20712430" flipH="1">
              <a:off x="944726" y="863819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形状12"/>
            <p:cNvSpPr txBox="1"/>
            <p:nvPr/>
          </p:nvSpPr>
          <p:spPr>
            <a:xfrm rot="20874316" flipH="1">
              <a:off x="1180907" y="863819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13"/>
            <p:cNvSpPr txBox="1"/>
            <p:nvPr/>
          </p:nvSpPr>
          <p:spPr>
            <a:xfrm rot="21098740" flipH="1">
              <a:off x="1417089" y="863819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8" name="组合3" title=""/>
          <p:cNvGrpSpPr/>
          <p:nvPr/>
        </p:nvGrpSpPr>
        <p:grpSpPr>
          <a:xfrm>
            <a:off x="8523761" y="2510533"/>
            <a:ext cx="2731970" cy="2191084"/>
            <a:chExt cx="2731970" cy="2191084"/>
          </a:xfrm>
        </p:grpSpPr>
        <p:sp>
          <p:nvSpPr>
            <p:cNvPr id="19" name="形状14"/>
            <p:cNvSpPr txBox="1"/>
            <p:nvPr/>
          </p:nvSpPr>
          <p:spPr>
            <a:xfrm>
              <a:off x="1233691" y="0"/>
              <a:ext cx="104538" cy="104538"/>
            </a:xfrm>
            <a:custGeom>
              <a:gdLst>
                <a:gd name="connsiteX0" fmla="*/ 52269 w 104538"/>
                <a:gd name="connsiteY0" fmla="*/ 0 h 104538"/>
                <a:gd name="connsiteX1" fmla="*/ 81137 w 104538"/>
                <a:gd name="connsiteY1" fmla="*/ 0 h 104538"/>
                <a:gd name="connsiteX2" fmla="*/ 104538 w 104538"/>
                <a:gd name="connsiteY2" fmla="*/ 81137 h 104538"/>
                <a:gd name="connsiteX3" fmla="*/ 23402 w 104538"/>
                <a:gd name="connsiteY3" fmla="*/ 104538 h 104538"/>
                <a:gd name="connsiteX4" fmla="*/ 0 w 104538"/>
                <a:gd name="connsiteY4" fmla="*/ 23402 h 10453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38" h="104538">
                  <a:moveTo>
                    <a:pt x="52269" y="0"/>
                  </a:moveTo>
                  <a:cubicBezTo>
                    <a:pt x="81137" y="0"/>
                    <a:pt x="104538" y="23402"/>
                    <a:pt x="104538" y="52269"/>
                  </a:cubicBezTo>
                  <a:cubicBezTo>
                    <a:pt x="104538" y="81137"/>
                    <a:pt x="81137" y="104538"/>
                    <a:pt x="52269" y="104538"/>
                  </a:cubicBezTo>
                  <a:cubicBezTo>
                    <a:pt x="23402" y="104538"/>
                    <a:pt x="0" y="81137"/>
                    <a:pt x="0" y="52269"/>
                  </a:cubicBezTo>
                  <a:cubicBezTo>
                    <a:pt x="0" y="23402"/>
                    <a:pt x="23402" y="0"/>
                    <a:pt x="52269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6"/>
            <p:cNvSpPr txBox="1"/>
            <p:nvPr/>
          </p:nvSpPr>
          <p:spPr>
            <a:xfrm>
              <a:off x="0" y="1638443"/>
              <a:ext cx="2731970" cy="55264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图钉对墙面的压力</a:t>
              </a:r>
            </a:p>
          </p:txBody>
        </p:sp>
      </p:grpSp>
      <p:sp>
        <p:nvSpPr>
          <p:cNvPr id="21" name="形状1" title=""/>
          <p:cNvSpPr txBox="1"/>
          <p:nvPr/>
        </p:nvSpPr>
        <p:spPr>
          <a:xfrm rot="19800000">
            <a:off x="5004768" y="2100701"/>
            <a:ext cx="1036130" cy="7323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>
            <a:solidFill>
              <a:srgbClr val="0000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2" name="形状2" title=""/>
          <p:cNvSpPr txBox="1"/>
          <p:nvPr/>
        </p:nvSpPr>
        <p:spPr>
          <a:xfrm>
            <a:off x="5624160" y="2761562"/>
            <a:ext cx="107950" cy="107950"/>
          </a:xfrm>
          <a:custGeom>
            <a:gdLst>
              <a:gd name="connsiteX0" fmla="*/ 53975 w 107950"/>
              <a:gd name="connsiteY0" fmla="*/ 0 h 107950"/>
              <a:gd name="connsiteX1" fmla="*/ 83785 w 107950"/>
              <a:gd name="connsiteY1" fmla="*/ 0 h 107950"/>
              <a:gd name="connsiteX2" fmla="*/ 107950 w 107950"/>
              <a:gd name="connsiteY2" fmla="*/ 83785 h 107950"/>
              <a:gd name="connsiteX3" fmla="*/ 24165 w 107950"/>
              <a:gd name="connsiteY3" fmla="*/ 107950 h 107950"/>
              <a:gd name="connsiteX4" fmla="*/ 0 w 107950"/>
              <a:gd name="connsiteY4" fmla="*/ 24165 h 1079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50" h="107950">
                <a:moveTo>
                  <a:pt x="53975" y="0"/>
                </a:moveTo>
                <a:cubicBezTo>
                  <a:pt x="83785" y="0"/>
                  <a:pt x="107950" y="24165"/>
                  <a:pt x="107950" y="53975"/>
                </a:cubicBezTo>
                <a:cubicBezTo>
                  <a:pt x="107950" y="83785"/>
                  <a:pt x="83785" y="107950"/>
                  <a:pt x="53975" y="107950"/>
                </a:cubicBezTo>
                <a:cubicBezTo>
                  <a:pt x="24165" y="107950"/>
                  <a:pt x="0" y="83785"/>
                  <a:pt x="0" y="53975"/>
                </a:cubicBezTo>
                <a:cubicBezTo>
                  <a:pt x="0" y="24165"/>
                  <a:pt x="24165" y="0"/>
                  <a:pt x="53975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3" name="组合4" title=""/>
          <p:cNvGrpSpPr/>
          <p:nvPr/>
        </p:nvGrpSpPr>
        <p:grpSpPr>
          <a:xfrm>
            <a:off x="5670197" y="2700145"/>
            <a:ext cx="831850" cy="1134217"/>
            <a:chExt cx="831850" cy="1134217"/>
          </a:xfrm>
        </p:grpSpPr>
        <p:sp>
          <p:nvSpPr>
            <p:cNvPr id="24" name="形状15"/>
            <p:cNvSpPr txBox="1"/>
            <p:nvPr/>
          </p:nvSpPr>
          <p:spPr>
            <a:xfrm>
              <a:off x="0" y="118567"/>
              <a:ext cx="431800" cy="792162"/>
            </a:xfrm>
            <a:prstGeom prst="line">
              <a:avLst/>
            </a:prstGeom>
            <a:ln w="38100">
              <a:solidFill>
                <a:srgbClr val="FF0000">
                  <a:alpha val="100000"/>
                </a:srgbClr>
              </a:solidFill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文本7"/>
            <p:cNvSpPr txBox="1"/>
            <p:nvPr/>
          </p:nvSpPr>
          <p:spPr>
            <a:xfrm>
              <a:off x="332105" y="417969"/>
              <a:ext cx="499745" cy="71624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26" name="形状16"/>
            <p:cNvSpPr txBox="1"/>
            <p:nvPr/>
          </p:nvSpPr>
          <p:spPr>
            <a:xfrm rot="19800000">
              <a:off x="215972" y="0"/>
              <a:ext cx="1191" cy="215900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7" name="形状17"/>
            <p:cNvSpPr txBox="1"/>
            <p:nvPr/>
          </p:nvSpPr>
          <p:spPr>
            <a:xfrm rot="14400000">
              <a:off x="181690" y="127945"/>
              <a:ext cx="1191" cy="215900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8" name="组合5" title=""/>
          <p:cNvGrpSpPr/>
          <p:nvPr/>
        </p:nvGrpSpPr>
        <p:grpSpPr>
          <a:xfrm>
            <a:off x="4609569" y="2181349"/>
            <a:ext cx="2815774" cy="1740480"/>
            <a:chExt cx="2815774" cy="1740480"/>
          </a:xfrm>
        </p:grpSpPr>
        <p:sp>
          <p:nvSpPr>
            <p:cNvPr id="29" name="形状18"/>
            <p:cNvSpPr txBox="1"/>
            <p:nvPr/>
          </p:nvSpPr>
          <p:spPr>
            <a:xfrm flipV="1">
              <a:off x="9616" y="0"/>
              <a:ext cx="2105857" cy="1217071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0" name="形状19"/>
            <p:cNvSpPr txBox="1"/>
            <p:nvPr/>
          </p:nvSpPr>
          <p:spPr>
            <a:xfrm rot="19800000">
              <a:off x="0" y="598927"/>
              <a:ext cx="2469377" cy="70462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形状20"/>
            <p:cNvSpPr txBox="1"/>
            <p:nvPr/>
          </p:nvSpPr>
          <p:spPr>
            <a:xfrm rot="1812000" flipV="1">
              <a:off x="152696" y="672627"/>
              <a:ext cx="1847675" cy="1067853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形状21"/>
            <p:cNvSpPr txBox="1"/>
            <p:nvPr/>
          </p:nvSpPr>
          <p:spPr>
            <a:xfrm rot="11999">
              <a:off x="112514" y="1271084"/>
              <a:ext cx="2166628" cy="6182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3" name="形状22"/>
            <p:cNvSpPr txBox="1"/>
            <p:nvPr/>
          </p:nvSpPr>
          <p:spPr>
            <a:xfrm rot="17886000" flipV="1">
              <a:off x="1610463" y="329688"/>
              <a:ext cx="1061418" cy="613437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4" name="形状23"/>
            <p:cNvSpPr txBox="1"/>
            <p:nvPr/>
          </p:nvSpPr>
          <p:spPr>
            <a:xfrm rot="16086000">
              <a:off x="1571131" y="548156"/>
              <a:ext cx="1244643" cy="35515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35" name="组合6" title=""/>
          <p:cNvGrpSpPr/>
          <p:nvPr/>
        </p:nvGrpSpPr>
        <p:grpSpPr>
          <a:xfrm>
            <a:off x="8447228" y="1798625"/>
            <a:ext cx="1388630" cy="1206629"/>
            <a:chExt cx="1388630" cy="1206629"/>
          </a:xfrm>
        </p:grpSpPr>
        <p:sp>
          <p:nvSpPr>
            <p:cNvPr id="36" name="形状24"/>
            <p:cNvSpPr txBox="1"/>
            <p:nvPr/>
          </p:nvSpPr>
          <p:spPr>
            <a:xfrm flipH="1">
              <a:off x="0" y="770182"/>
              <a:ext cx="1212452" cy="19050"/>
            </a:xfrm>
            <a:prstGeom prst="line">
              <a:avLst/>
            </a:prstGeom>
            <a:ln w="38100">
              <a:solidFill>
                <a:srgbClr val="FF0000">
                  <a:alpha val="100000"/>
                </a:srgbClr>
              </a:solidFill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7" name="形状25"/>
            <p:cNvSpPr txBox="1"/>
            <p:nvPr/>
          </p:nvSpPr>
          <p:spPr>
            <a:xfrm>
              <a:off x="1237352" y="691890"/>
              <a:ext cx="151278" cy="151279"/>
            </a:xfrm>
            <a:custGeom>
              <a:gdLst>
                <a:gd name="connsiteX0" fmla="*/ 75639 w 151278"/>
                <a:gd name="connsiteY0" fmla="*/ 0 h 151279"/>
                <a:gd name="connsiteX1" fmla="*/ 117414 w 151278"/>
                <a:gd name="connsiteY1" fmla="*/ 0 h 151279"/>
                <a:gd name="connsiteX2" fmla="*/ 151278 w 151278"/>
                <a:gd name="connsiteY2" fmla="*/ 117414 h 151279"/>
                <a:gd name="connsiteX3" fmla="*/ 33865 w 151278"/>
                <a:gd name="connsiteY3" fmla="*/ 151279 h 151279"/>
                <a:gd name="connsiteX4" fmla="*/ 0 w 151278"/>
                <a:gd name="connsiteY4" fmla="*/ 33865 h 15127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78" h="151279">
                  <a:moveTo>
                    <a:pt x="75639" y="0"/>
                  </a:moveTo>
                  <a:cubicBezTo>
                    <a:pt x="117414" y="0"/>
                    <a:pt x="151278" y="33865"/>
                    <a:pt x="151278" y="75640"/>
                  </a:cubicBezTo>
                  <a:cubicBezTo>
                    <a:pt x="151278" y="117414"/>
                    <a:pt x="117414" y="151279"/>
                    <a:pt x="75639" y="151279"/>
                  </a:cubicBezTo>
                  <a:cubicBezTo>
                    <a:pt x="33865" y="151279"/>
                    <a:pt x="0" y="117414"/>
                    <a:pt x="0" y="75640"/>
                  </a:cubicBezTo>
                  <a:cubicBezTo>
                    <a:pt x="0" y="33865"/>
                    <a:pt x="33865" y="0"/>
                    <a:pt x="75639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8" name="文本8"/>
            <p:cNvSpPr txBox="1"/>
            <p:nvPr/>
          </p:nvSpPr>
          <p:spPr>
            <a:xfrm>
              <a:off x="625002" y="0"/>
              <a:ext cx="700330" cy="100373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39" name="形状26"/>
            <p:cNvSpPr txBox="1"/>
            <p:nvPr/>
          </p:nvSpPr>
          <p:spPr>
            <a:xfrm rot="5400000">
              <a:off x="1156637" y="904071"/>
              <a:ext cx="19050" cy="302558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0" name="形状27"/>
            <p:cNvSpPr txBox="1"/>
            <p:nvPr/>
          </p:nvSpPr>
          <p:spPr>
            <a:xfrm>
              <a:off x="1025381" y="772814"/>
              <a:ext cx="19050" cy="302558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41" name="文本1" title=""/>
          <p:cNvSpPr txBox="1"/>
          <p:nvPr/>
        </p:nvSpPr>
        <p:spPr>
          <a:xfrm>
            <a:off x="1355207" y="1174194"/>
            <a:ext cx="8829866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1.定义：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垂直作用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在物体表面上的力叫做压力（F）</a:t>
            </a:r>
          </a:p>
        </p:txBody>
      </p:sp>
      <p:grpSp>
        <p:nvGrpSpPr>
          <p:cNvPr id="42" name="组合7" title=""/>
          <p:cNvGrpSpPr/>
          <p:nvPr/>
        </p:nvGrpSpPr>
        <p:grpSpPr>
          <a:xfrm>
            <a:off x="1954222" y="3049111"/>
            <a:ext cx="1454843" cy="1177688"/>
            <a:chExt cx="1454843" cy="1177688"/>
          </a:xfrm>
        </p:grpSpPr>
        <p:sp>
          <p:nvSpPr>
            <p:cNvPr id="43" name="文本9"/>
            <p:cNvSpPr txBox="1"/>
            <p:nvPr/>
          </p:nvSpPr>
          <p:spPr>
            <a:xfrm>
              <a:off x="225515" y="484421"/>
              <a:ext cx="1229328" cy="69326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665" b="1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44" name="形状29"/>
            <p:cNvSpPr txBox="1"/>
            <p:nvPr/>
          </p:nvSpPr>
          <p:spPr>
            <a:xfrm flipH="1">
              <a:off x="65762" y="86702"/>
              <a:ext cx="1191" cy="101099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5" name="形状30"/>
            <p:cNvSpPr txBox="1"/>
            <p:nvPr/>
          </p:nvSpPr>
          <p:spPr>
            <a:xfrm>
              <a:off x="93719" y="206198"/>
              <a:ext cx="152024" cy="2857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6" name="形状31"/>
            <p:cNvSpPr txBox="1"/>
            <p:nvPr/>
          </p:nvSpPr>
          <p:spPr>
            <a:xfrm rot="10800000">
              <a:off x="261399" y="65608"/>
              <a:ext cx="28575" cy="152024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7" name="形状28"/>
            <p:cNvSpPr txBox="1"/>
            <p:nvPr/>
          </p:nvSpPr>
          <p:spPr>
            <a:xfrm>
              <a:off x="0" y="0"/>
              <a:ext cx="146847" cy="152021"/>
            </a:xfrm>
            <a:prstGeom prst="flowChartConnector">
              <a:avLst/>
            </a:prstGeom>
            <a:solidFill>
              <a:srgbClr val="E46C0A">
                <a:alpha val="10000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48" name="文本2" title=""/>
          <p:cNvSpPr txBox="1"/>
          <p:nvPr/>
        </p:nvSpPr>
        <p:spPr>
          <a:xfrm>
            <a:off x="1171680" y="4297023"/>
            <a:ext cx="4041572" cy="18668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）压力大小：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）压力的方向：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）压力的作用点：</a:t>
            </a:r>
          </a:p>
        </p:txBody>
      </p:sp>
      <p:sp>
        <p:nvSpPr>
          <p:cNvPr id="49" name="文本3" title=""/>
          <p:cNvSpPr txBox="1"/>
          <p:nvPr/>
        </p:nvSpPr>
        <p:spPr>
          <a:xfrm>
            <a:off x="4876686" y="5414591"/>
            <a:ext cx="3642995" cy="7492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受压的物体表面。</a:t>
            </a:r>
          </a:p>
        </p:txBody>
      </p:sp>
      <p:sp>
        <p:nvSpPr>
          <p:cNvPr id="50" name="文本4" title=""/>
          <p:cNvSpPr txBox="1"/>
          <p:nvPr/>
        </p:nvSpPr>
        <p:spPr>
          <a:xfrm>
            <a:off x="4246045" y="4856274"/>
            <a:ext cx="5065395" cy="7492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垂直并指向受力物体表面。</a:t>
            </a:r>
          </a:p>
        </p:txBody>
      </p:sp>
      <p:sp>
        <p:nvSpPr>
          <p:cNvPr id="51" name="文本5" title=""/>
          <p:cNvSpPr txBox="1"/>
          <p:nvPr/>
        </p:nvSpPr>
        <p:spPr>
          <a:xfrm>
            <a:off x="4368603" y="4298594"/>
            <a:ext cx="3581686" cy="7492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水平放置时F=G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1" grpId="0" animBg="1"/>
      <p:bldP spid="50" grpId="0" animBg="1"/>
      <p:bldP spid="4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590579" y="984104"/>
            <a:ext cx="11096625" cy="30479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【例题14】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图甲中，提起活塞时，阀门A关闭，管外的水在_______的作用下推开阀门_______，进入圆筒。图乙中，下压活塞时，阀门B关闭，同时圆筒中活塞下方的水推开阀门_______涌到活塞上方。图丙中，再次提起活塞时，圆筒中活塞上方的水从出水管流出。如此往复，便能把水抽上来了。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08"/>
          <a:stretch>
            <a:fillRect/>
          </a:stretch>
        </p:blipFill>
        <p:spPr>
          <a:xfrm>
            <a:off x="2061239" y="3360658"/>
            <a:ext cx="7575328" cy="3253102"/>
          </a:xfrm>
          <a:prstGeom prst="rect">
            <a:avLst/>
          </a:prstGeom>
        </p:spPr>
      </p:pic>
      <p:sp>
        <p:nvSpPr>
          <p:cNvPr id="9" name="文本2" title=""/>
          <p:cNvSpPr txBox="1"/>
          <p:nvPr/>
        </p:nvSpPr>
        <p:spPr>
          <a:xfrm>
            <a:off x="9768135" y="984171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3439449" y="1595037"/>
            <a:ext cx="857117" cy="7137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B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7055587" y="2082517"/>
            <a:ext cx="857117" cy="7137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534257" y="1681667"/>
            <a:ext cx="11750040" cy="41211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【例1】</a:t>
            </a:r>
            <a:r>
              <a:rPr lang="zh-CN" altLang="en-US" sz="3200" b="0" i="0">
                <a:solidFill>
                  <a:srgbClr val="50C1ED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【科学思维】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如图1-9-4所示，放在水平地面上的立方体、长方体和圆柱体都是由铁制成的实心物体，其高度从左到右逐步增大，对地面的压强分别为p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和p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，则下列关系正确的是(         )</a:t>
            </a:r>
          </a:p>
          <a:p>
            <a:pPr marL="0" algn="l">
              <a:lnSpc>
                <a:spcPts val="6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=p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=p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		B. 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＜p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＜p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</a:t>
            </a:r>
          </a:p>
          <a:p>
            <a:pPr marL="0" algn="l">
              <a:lnSpc>
                <a:spcPts val="6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＞p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＞p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		D. 缺少条件，无法判断</a:t>
            </a:r>
          </a:p>
        </p:txBody>
      </p:sp>
      <p:grpSp>
        <p:nvGrpSpPr>
          <p:cNvPr id="8" name="组合2" title=""/>
          <p:cNvGrpSpPr/>
          <p:nvPr/>
        </p:nvGrpSpPr>
        <p:grpSpPr>
          <a:xfrm>
            <a:off x="498697" y="1063177"/>
            <a:ext cx="7317105" cy="781050"/>
            <a:chExt cx="7317105" cy="781050"/>
          </a:xfrm>
        </p:grpSpPr>
        <p:sp>
          <p:nvSpPr>
            <p:cNvPr id="9" name="形状4"/>
            <p:cNvSpPr txBox="1"/>
            <p:nvPr/>
          </p:nvSpPr>
          <p:spPr>
            <a:xfrm>
              <a:off x="39370" y="87630"/>
              <a:ext cx="1548765" cy="572135"/>
            </a:xfrm>
            <a:prstGeom prst="rect">
              <a:avLst/>
            </a:prstGeom>
            <a:solidFill>
              <a:srgbClr val="50C1E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0" y="6985"/>
              <a:ext cx="1830705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易错点1</a:t>
              </a:r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1660525" y="0"/>
              <a:ext cx="5656580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>
                  <a:solidFill>
                    <a:srgbClr val="50C1ED">
                      <a:alpha val="100000"/>
                    </a:srgbClr>
                  </a:solidFill>
                  <a:effectLst>
                    <a:outerShdw blurRad="38100" dist="25400" dir="5400000" rotWithShape="0">
                      <a:srgbClr val="6E747A">
                        <a:alpha val="43137"/>
                      </a:srgbClr>
                    </a:outerShdw>
                  </a:effectLst>
                  <a:latin typeface="微软雅黑"/>
                  <a:ea typeface="微软雅黑"/>
                </a:rPr>
                <a:t>规则柱状固体（柱体）的压强</a:t>
              </a:r>
            </a:p>
          </p:txBody>
        </p:sp>
      </p:grpSp>
      <p:sp>
        <p:nvSpPr>
          <p:cNvPr id="12" name="文本2" title=""/>
          <p:cNvSpPr txBox="1"/>
          <p:nvPr/>
        </p:nvSpPr>
        <p:spPr>
          <a:xfrm>
            <a:off x="2276697" y="3691442"/>
            <a:ext cx="74866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 B</a:t>
            </a:r>
          </a:p>
        </p:txBody>
      </p:sp>
      <p:pic>
        <p:nvPicPr>
          <p:cNvPr id="13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322" y="3765102"/>
            <a:ext cx="1821815" cy="18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618077" y="889368"/>
            <a:ext cx="11323320" cy="62571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【变式1】如图1-9-5所示，将放在水平桌面上的实心均匀正方体沿竖直方向截成大小不同的甲、乙两块，若甲、乙的密度、对水平桌面的压力和压强分别为ρ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和ρ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和F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和p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，则下列说法正确的是（       ）</a:t>
            </a:r>
          </a:p>
          <a:p>
            <a:pPr marL="0" algn="l">
              <a:lnSpc>
                <a:spcPts val="6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ρ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＞ρ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6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B. 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=F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6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＞p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6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D. 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=p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/>
            <a:endParaRPr lang="zh-CN" altLang="en-US" sz="4256" b="0" i="0" baseline="-25000">
              <a:solidFill>
                <a:srgbClr val="000000">
                  <a:alpha val="100000"/>
                </a:srgbClr>
              </a:solidFill>
              <a:latin typeface="微软雅黑"/>
              <a:ea typeface="微软雅黑"/>
            </a:endParaRPr>
          </a:p>
        </p:txBody>
      </p:sp>
      <p:sp>
        <p:nvSpPr>
          <p:cNvPr id="8" name="文本2" title=""/>
          <p:cNvSpPr txBox="1"/>
          <p:nvPr/>
        </p:nvSpPr>
        <p:spPr>
          <a:xfrm>
            <a:off x="5456158" y="3129896"/>
            <a:ext cx="80327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 D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762" y="3500517"/>
            <a:ext cx="1714500" cy="29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450180" y="1784995"/>
            <a:ext cx="11742420" cy="41211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【例2】</a:t>
            </a:r>
            <a:r>
              <a:rPr lang="zh-CN" altLang="en-US" sz="3200" b="0" i="0">
                <a:solidFill>
                  <a:srgbClr val="50C1ED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【科学推理】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如图1-9-6所示，一名重为500 N的中学生站在沙地上，在他身旁的沙地上还放有一个木箱。已知他一只鞋底的面积约为200 cm</a:t>
            </a:r>
            <a:r>
              <a:rPr lang="zh-CN" altLang="en-US" sz="4256" b="0" i="0" baseline="30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，请你根据图中的信息，推算木箱对沙地的压强约为（        ）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20 000 Pa		B. 12 500 Pa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2.5 Pa			D. 1.25 Pa</a:t>
            </a:r>
          </a:p>
        </p:txBody>
      </p:sp>
      <p:grpSp>
        <p:nvGrpSpPr>
          <p:cNvPr id="8" name="组合2" title=""/>
          <p:cNvGrpSpPr/>
          <p:nvPr/>
        </p:nvGrpSpPr>
        <p:grpSpPr>
          <a:xfrm>
            <a:off x="395570" y="1198890"/>
            <a:ext cx="4945380" cy="776605"/>
            <a:chExt cx="4945380" cy="776605"/>
          </a:xfrm>
        </p:grpSpPr>
        <p:sp>
          <p:nvSpPr>
            <p:cNvPr id="9" name="形状4"/>
            <p:cNvSpPr txBox="1"/>
            <p:nvPr/>
          </p:nvSpPr>
          <p:spPr>
            <a:xfrm>
              <a:off x="58420" y="80645"/>
              <a:ext cx="1548765" cy="572135"/>
            </a:xfrm>
            <a:prstGeom prst="rect">
              <a:avLst/>
            </a:prstGeom>
            <a:solidFill>
              <a:srgbClr val="50C1E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0" y="0"/>
              <a:ext cx="1830705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易错点2</a:t>
              </a:r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1727200" y="2540"/>
              <a:ext cx="3218180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>
                  <a:solidFill>
                    <a:srgbClr val="50C1ED">
                      <a:alpha val="100000"/>
                    </a:srgbClr>
                  </a:solidFill>
                  <a:effectLst>
                    <a:outerShdw blurRad="38100" dist="25400" dir="5400000" rotWithShape="0">
                      <a:srgbClr val="6E747A">
                        <a:alpha val="43137"/>
                      </a:srgbClr>
                    </a:outerShdw>
                  </a:effectLst>
                  <a:latin typeface="微软雅黑"/>
                  <a:ea typeface="微软雅黑"/>
                </a:rPr>
                <a:t>压强大小的计算</a:t>
              </a:r>
            </a:p>
          </p:txBody>
        </p:sp>
      </p:grpSp>
      <p:sp>
        <p:nvSpPr>
          <p:cNvPr id="12" name="文本2" title=""/>
          <p:cNvSpPr txBox="1"/>
          <p:nvPr/>
        </p:nvSpPr>
        <p:spPr>
          <a:xfrm>
            <a:off x="3992210" y="3773180"/>
            <a:ext cx="65913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A</a:t>
            </a:r>
          </a:p>
        </p:txBody>
      </p:sp>
      <p:pic>
        <p:nvPicPr>
          <p:cNvPr id="13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420" y="4164340"/>
            <a:ext cx="2613025" cy="21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618077" y="888883"/>
            <a:ext cx="11075670" cy="545898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【变式2】如图1-9-7所示，水平地面上放置一底面积为20 cm</a:t>
            </a:r>
            <a:r>
              <a:rPr lang="zh-CN" altLang="en-US" sz="4256" b="0" i="0" baseline="30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、重为20 N的长方体，现对其施加一个竖直向上、大小为10 N的拉力F，下列说法正确的是（        ）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物体对地面的压力为20 N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B. 物体受到的支持力为20 N</a:t>
            </a:r>
          </a:p>
          <a:p>
            <a:pPr marL="0" algn="l">
              <a:lnSpc>
                <a:spcPts val="7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物体对地面的压强为1×10</a:t>
            </a:r>
            <a:r>
              <a:rPr lang="zh-CN" altLang="en-US" sz="4256" b="0" i="0" baseline="30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4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Pa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D. 若减小F，物体对地面的压强变大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7558897" y="2603592"/>
            <a:ext cx="644464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D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157" y="3305058"/>
            <a:ext cx="1554259" cy="20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709946" y="1806969"/>
            <a:ext cx="11742420" cy="51523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【例3】</a:t>
            </a:r>
            <a:r>
              <a:rPr lang="zh-CN" altLang="en-US" sz="3200" b="0" i="0">
                <a:solidFill>
                  <a:srgbClr val="50C1ED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【物理观念】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太极拳是国家级非物质文化遗产。一位太极拳爱好者在打拳过程中出现如图1-9-8甲、乙所示的两种站姿，在保持这两种姿态静止时，他对地面的压力和压强分别为F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和F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和p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，则下列关系正确的是（        ）</a:t>
            </a:r>
          </a:p>
          <a:p>
            <a:pPr marL="0" algn="l">
              <a:lnSpc>
                <a:spcPts val="5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＞F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＞p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5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B. 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＞F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＜p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5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＝F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＞p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>
              <a:lnSpc>
                <a:spcPts val="5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D. 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＝F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＜p</a:t>
            </a:r>
            <a:r>
              <a:rPr lang="zh-CN" altLang="en-US" sz="4256" b="0" i="0" baseline="-2500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</a:t>
            </a:r>
          </a:p>
          <a:p>
            <a:pPr marL="0" algn="l"/>
            <a:endParaRPr lang="zh-CN" altLang="en-US" sz="4256" b="0" i="0" baseline="-25000">
              <a:solidFill>
                <a:srgbClr val="000000">
                  <a:alpha val="100000"/>
                </a:srgbClr>
              </a:solidFill>
              <a:latin typeface="微软雅黑"/>
              <a:ea typeface="微软雅黑"/>
            </a:endParaRPr>
          </a:p>
        </p:txBody>
      </p:sp>
      <p:grpSp>
        <p:nvGrpSpPr>
          <p:cNvPr id="8" name="组合2" title=""/>
          <p:cNvGrpSpPr/>
          <p:nvPr/>
        </p:nvGrpSpPr>
        <p:grpSpPr>
          <a:xfrm>
            <a:off x="640731" y="1063384"/>
            <a:ext cx="4954905" cy="795655"/>
            <a:chExt cx="4954905" cy="795655"/>
          </a:xfrm>
        </p:grpSpPr>
        <p:sp>
          <p:nvSpPr>
            <p:cNvPr id="9" name="形状4"/>
            <p:cNvSpPr txBox="1"/>
            <p:nvPr/>
          </p:nvSpPr>
          <p:spPr>
            <a:xfrm>
              <a:off x="67945" y="80645"/>
              <a:ext cx="1548765" cy="572135"/>
            </a:xfrm>
            <a:prstGeom prst="rect">
              <a:avLst/>
            </a:prstGeom>
            <a:solidFill>
              <a:srgbClr val="50C1E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0" y="0"/>
              <a:ext cx="1830705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易错点3</a:t>
              </a:r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1736725" y="21590"/>
              <a:ext cx="3218180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>
                  <a:solidFill>
                    <a:srgbClr val="50C1ED">
                      <a:alpha val="100000"/>
                    </a:srgbClr>
                  </a:solidFill>
                  <a:effectLst>
                    <a:outerShdw blurRad="38100" dist="25400" dir="5400000" rotWithShape="0">
                      <a:srgbClr val="6E747A">
                        <a:alpha val="43137"/>
                      </a:srgbClr>
                    </a:outerShdw>
                  </a:effectLst>
                  <a:latin typeface="微软雅黑"/>
                  <a:ea typeface="微软雅黑"/>
                </a:rPr>
                <a:t>压强大小的比较</a:t>
              </a:r>
            </a:p>
          </p:txBody>
        </p:sp>
      </p:grpSp>
      <p:sp>
        <p:nvSpPr>
          <p:cNvPr id="12" name="文本2" title=""/>
          <p:cNvSpPr txBox="1"/>
          <p:nvPr/>
        </p:nvSpPr>
        <p:spPr>
          <a:xfrm>
            <a:off x="8285312" y="3410560"/>
            <a:ext cx="64516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C</a:t>
            </a:r>
          </a:p>
        </p:txBody>
      </p:sp>
      <p:pic>
        <p:nvPicPr>
          <p:cNvPr id="13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91" y="4346334"/>
            <a:ext cx="243205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620925" y="889064"/>
            <a:ext cx="11210811" cy="604139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【变式3】【物理学与日常生活】如图1-9-9所示，水平雪地上，穿着滑雪板的小旋总质量为60 kg，没有陷入雪地，而穿着运动鞋的小凯总质量为50 kg，却深陷雪地。</a:t>
            </a:r>
          </a:p>
          <a:p>
            <a:pPr marL="0" algn="l">
              <a:lnSpc>
                <a:spcPts val="4800"/>
              </a:lnSpc>
            </a:pP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(1)小旋对雪地的压力__________小凯对雪地的压力，小旋对雪地的压强__________小凯对雪地的压强。(均填“大于”“等于”或“小于”)</a:t>
            </a:r>
          </a:p>
          <a:p>
            <a:pPr marL="0" algn="l">
              <a:lnSpc>
                <a:spcPts val="4800"/>
              </a:lnSpc>
            </a:pP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(2)穿着滑雪板能有效减小人对雪地的压强，</a:t>
            </a:r>
          </a:p>
          <a:p>
            <a:pPr marL="0" algn="l">
              <a:lnSpc>
                <a:spcPts val="4800"/>
              </a:lnSpc>
            </a:pP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其原因是在__________相同时，增大</a:t>
            </a:r>
          </a:p>
          <a:p>
            <a:pPr marL="0" algn="l">
              <a:lnSpc>
                <a:spcPts val="4800"/>
              </a:lnSpc>
            </a:pP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________________可以减小压强。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697016" y="2735332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大于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2313661" y="3417541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小于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2943149" y="5139020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压力</a:t>
            </a:r>
          </a:p>
        </p:txBody>
      </p:sp>
      <p:sp>
        <p:nvSpPr>
          <p:cNvPr id="11" name="文本5" title=""/>
          <p:cNvSpPr txBox="1"/>
          <p:nvPr/>
        </p:nvSpPr>
        <p:spPr>
          <a:xfrm>
            <a:off x="1147369" y="5796245"/>
            <a:ext cx="19989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受力面积</a:t>
            </a:r>
          </a:p>
        </p:txBody>
      </p:sp>
      <p:pic>
        <p:nvPicPr>
          <p:cNvPr id="12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589" y="4132545"/>
            <a:ext cx="3336290" cy="17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552460" y="984323"/>
            <a:ext cx="11742420" cy="54527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【变式4】（2021广州）如图1-9-10所示，甲、乙两人在完全相同的沙滩散步，留下深浅相同、大小不同的脚印。则下列说法正确的是（       ）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A． 甲对沙滩的压强较大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B． 乙对沙滩的压强较大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C． 两者对沙滩的压强相同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D． 两者的重力相同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3285500" y="2671518"/>
            <a:ext cx="76517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 C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170" y="3085471"/>
            <a:ext cx="4391025" cy="33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4080843" cy="603171"/>
            </a:xfrm>
            <a:custGeom>
              <a:gdLst>
                <a:gd name="connsiteX0" fmla="*/ 100528 w 4080843"/>
                <a:gd name="connsiteY0" fmla="*/ 0 h 603171"/>
                <a:gd name="connsiteX1" fmla="*/ 3980315 w 4080843"/>
                <a:gd name="connsiteY1" fmla="*/ 0 h 603171"/>
                <a:gd name="connsiteX2" fmla="*/ 4006977 w 4080843"/>
                <a:gd name="connsiteY2" fmla="*/ 0 h 603171"/>
                <a:gd name="connsiteX3" fmla="*/ 4070252 w 4080843"/>
                <a:gd name="connsiteY3" fmla="*/ 48297 h 603171"/>
                <a:gd name="connsiteX4" fmla="*/ 4080843 w 4080843"/>
                <a:gd name="connsiteY4" fmla="*/ 502642 h 603171"/>
                <a:gd name="connsiteX5" fmla="*/ 4080843 w 4080843"/>
                <a:gd name="connsiteY5" fmla="*/ 529304 h 603171"/>
                <a:gd name="connsiteX6" fmla="*/ 4032547 w 4080843"/>
                <a:gd name="connsiteY6" fmla="*/ 592579 h 603171"/>
                <a:gd name="connsiteX7" fmla="*/ 100528 w 4080843"/>
                <a:gd name="connsiteY7" fmla="*/ 603171 h 603171"/>
                <a:gd name="connsiteX8" fmla="*/ 73867 w 4080843"/>
                <a:gd name="connsiteY8" fmla="*/ 603171 h 603171"/>
                <a:gd name="connsiteX9" fmla="*/ 10591 w 4080843"/>
                <a:gd name="connsiteY9" fmla="*/ 554874 h 603171"/>
                <a:gd name="connsiteX10" fmla="*/ 0 w 4080843"/>
                <a:gd name="connsiteY10" fmla="*/ 100528 h 603171"/>
                <a:gd name="connsiteX11" fmla="*/ 0 w 4080843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80842" h="603171">
                  <a:moveTo>
                    <a:pt x="100528" y="0"/>
                  </a:moveTo>
                  <a:lnTo>
                    <a:pt x="3980315" y="0"/>
                  </a:lnTo>
                  <a:cubicBezTo>
                    <a:pt x="4006977" y="0"/>
                    <a:pt x="4032547" y="10591"/>
                    <a:pt x="4051399" y="29444"/>
                  </a:cubicBezTo>
                  <a:cubicBezTo>
                    <a:pt x="4070252" y="48297"/>
                    <a:pt x="4080843" y="73867"/>
                    <a:pt x="4080843" y="100528"/>
                  </a:cubicBezTo>
                  <a:lnTo>
                    <a:pt x="4080843" y="502642"/>
                  </a:lnTo>
                  <a:cubicBezTo>
                    <a:pt x="4080843" y="529304"/>
                    <a:pt x="4070252" y="554874"/>
                    <a:pt x="4051399" y="573727"/>
                  </a:cubicBezTo>
                  <a:cubicBezTo>
                    <a:pt x="4032547" y="592579"/>
                    <a:pt x="4006977" y="603171"/>
                    <a:pt x="3980315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压力的作用效果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870" y="3618890"/>
            <a:ext cx="7626688" cy="2381292"/>
          </a:xfrm>
          <a:prstGeom prst="rect">
            <a:avLst/>
          </a:prstGeom>
        </p:spPr>
      </p:pic>
      <p:sp>
        <p:nvSpPr>
          <p:cNvPr id="8" name="文本1" title=""/>
          <p:cNvSpPr txBox="1"/>
          <p:nvPr/>
        </p:nvSpPr>
        <p:spPr>
          <a:xfrm>
            <a:off x="144361" y="939651"/>
            <a:ext cx="10553700" cy="18668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实验方法：</a:t>
            </a: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①控制变量法：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探究压力的作用效果与压力的大小和受力面积的关系，采用该法进行。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②转换法：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压力的作用效果通过</a:t>
            </a: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海绵的凹陷程度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来体现。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669303" y="2805827"/>
            <a:ext cx="10864977" cy="63957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99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结论：压力越大，受力面积越小，压力的作用效果越明显。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压强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658035" y="1155792"/>
            <a:ext cx="10411206" cy="63957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物体所受压力的大小与受力面积之比</a:t>
            </a: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叫做</a:t>
            </a:r>
            <a:r>
              <a:rPr lang="zh-CN" altLang="en-US" sz="30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压强</a:t>
            </a: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658054" y="3006119"/>
            <a:ext cx="10935081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S表示物体的</a:t>
            </a:r>
            <a:r>
              <a:rPr lang="zh-CN" altLang="en-US" sz="29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受力面积单位：平方米m</a:t>
            </a:r>
            <a:r>
              <a:rPr lang="zh-CN" altLang="en-US" sz="2999" b="0" i="0" baseline="3000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2</a:t>
            </a:r>
            <a:r>
              <a:rPr lang="zh-CN" altLang="en-US" sz="29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1cm</a:t>
            </a:r>
            <a:r>
              <a:rPr lang="zh-CN" altLang="en-US" sz="29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2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=1*10</a:t>
            </a:r>
            <a:r>
              <a:rPr lang="zh-CN" altLang="en-US" sz="29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-4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m</a:t>
            </a:r>
            <a:r>
              <a:rPr lang="zh-CN" altLang="en-US" sz="29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2</a:t>
            </a:r>
          </a:p>
        </p:txBody>
      </p:sp>
      <p:pic>
        <p:nvPicPr>
          <p:cNvPr id="9" name="公式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27" y="1775136"/>
            <a:ext cx="4327884" cy="1157573"/>
          </a:xfrm>
          <a:prstGeom prst="rect">
            <a:avLst/>
          </a:prstGeom>
        </p:spPr>
      </p:pic>
      <p:sp>
        <p:nvSpPr>
          <p:cNvPr id="10" name="文本3" title=""/>
          <p:cNvSpPr txBox="1"/>
          <p:nvPr/>
        </p:nvSpPr>
        <p:spPr>
          <a:xfrm>
            <a:off x="658282" y="3787502"/>
            <a:ext cx="8617077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压强的专用单位名称：</a:t>
            </a:r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帕斯卡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，简称</a:t>
            </a:r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帕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，符号：</a:t>
            </a:r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Pa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965044" y="5587375"/>
            <a:ext cx="6377559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1</a:t>
            </a:r>
            <a:r>
              <a:rPr lang="zh-CN" altLang="en-US" sz="2999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Pa的物理意义：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3880237" y="5587355"/>
            <a:ext cx="6377559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1平方米面积上受到的压力是1牛</a:t>
            </a:r>
          </a:p>
        </p:txBody>
      </p:sp>
      <p:pic>
        <p:nvPicPr>
          <p:cNvPr id="13" name="公式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6" y="4561142"/>
            <a:ext cx="5231387" cy="869585"/>
          </a:xfrm>
          <a:prstGeom prst="rect">
            <a:avLst/>
          </a:prstGeom>
        </p:spPr>
      </p:pic>
      <p:pic>
        <p:nvPicPr>
          <p:cNvPr id="14" name="公式3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506" y="1919240"/>
            <a:ext cx="3251559" cy="8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8" grpId="0" animBg="1"/>
      <p:bldP spid="10" grpId="0" animBg="1"/>
      <p:bldP spid="13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5442918" cy="603171"/>
            </a:xfrm>
            <a:custGeom>
              <a:gdLst>
                <a:gd name="connsiteX0" fmla="*/ 100528 w 5442918"/>
                <a:gd name="connsiteY0" fmla="*/ 0 h 603171"/>
                <a:gd name="connsiteX1" fmla="*/ 5342390 w 5442918"/>
                <a:gd name="connsiteY1" fmla="*/ 0 h 603171"/>
                <a:gd name="connsiteX2" fmla="*/ 5397911 w 5442918"/>
                <a:gd name="connsiteY2" fmla="*/ 0 h 603171"/>
                <a:gd name="connsiteX3" fmla="*/ 5442918 w 5442918"/>
                <a:gd name="connsiteY3" fmla="*/ 502642 h 603171"/>
                <a:gd name="connsiteX4" fmla="*/ 5442918 w 5442918"/>
                <a:gd name="connsiteY4" fmla="*/ 558162 h 603171"/>
                <a:gd name="connsiteX5" fmla="*/ 100528 w 5442918"/>
                <a:gd name="connsiteY5" fmla="*/ 603171 h 603171"/>
                <a:gd name="connsiteX6" fmla="*/ 73867 w 5442918"/>
                <a:gd name="connsiteY6" fmla="*/ 603171 h 603171"/>
                <a:gd name="connsiteX7" fmla="*/ 10591 w 5442918"/>
                <a:gd name="connsiteY7" fmla="*/ 554874 h 603171"/>
                <a:gd name="connsiteX8" fmla="*/ 0 w 5442918"/>
                <a:gd name="connsiteY8" fmla="*/ 100528 h 603171"/>
                <a:gd name="connsiteX9" fmla="*/ 0 w 5442918"/>
                <a:gd name="connsiteY9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42918" h="603171">
                  <a:moveTo>
                    <a:pt x="100528" y="0"/>
                  </a:moveTo>
                  <a:lnTo>
                    <a:pt x="5342390" y="0"/>
                  </a:lnTo>
                  <a:cubicBezTo>
                    <a:pt x="5397911" y="0"/>
                    <a:pt x="5442918" y="45008"/>
                    <a:pt x="5442918" y="100528"/>
                  </a:cubicBezTo>
                  <a:lnTo>
                    <a:pt x="5442918" y="502642"/>
                  </a:lnTo>
                  <a:cubicBezTo>
                    <a:pt x="5442918" y="558162"/>
                    <a:pt x="5397911" y="603171"/>
                    <a:pt x="53423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6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增大减小压强的方法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grpSp>
        <p:nvGrpSpPr>
          <p:cNvPr id="7" name="组合2" title=""/>
          <p:cNvGrpSpPr/>
          <p:nvPr/>
        </p:nvGrpSpPr>
        <p:grpSpPr>
          <a:xfrm>
            <a:off x="1078059" y="2896105"/>
            <a:ext cx="1542507" cy="1361105"/>
            <a:chExt cx="1542507" cy="1361105"/>
          </a:xfrm>
        </p:grpSpPr>
        <p:sp>
          <p:nvSpPr>
            <p:cNvPr id="8" name="形状4"/>
            <p:cNvSpPr txBox="1"/>
            <p:nvPr/>
          </p:nvSpPr>
          <p:spPr>
            <a:xfrm>
              <a:off x="0" y="39454"/>
              <a:ext cx="1542507" cy="1292201"/>
            </a:xfrm>
            <a:prstGeom prst="rect">
              <a:avLst/>
            </a:prstGeom>
            <a:solidFill>
              <a:srgbClr val="9B73B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6"/>
            <p:cNvSpPr txBox="1"/>
            <p:nvPr/>
          </p:nvSpPr>
          <p:spPr>
            <a:xfrm>
              <a:off x="76349" y="364522"/>
              <a:ext cx="747320" cy="522131"/>
            </a:xfrm>
            <a:prstGeom prst="rect">
              <a:avLst/>
            </a:prstGeom>
            <a:solidFill>
              <a:srgbClr val="9B73B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1"/>
            <p:cNvSpPr txBox="1"/>
            <p:nvPr/>
          </p:nvSpPr>
          <p:spPr>
            <a:xfrm>
              <a:off x="72539" y="314992"/>
              <a:ext cx="747320" cy="10461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795" b="1" i="1">
                  <a:solidFill>
                    <a:srgbClr val="FFFFFF">
                      <a:alpha val="100000"/>
                    </a:srgbClr>
                  </a:solidFill>
                  <a:latin typeface="Times New Roman"/>
                  <a:ea typeface="Times New Roman"/>
                </a:rPr>
                <a:t>p = </a:t>
              </a:r>
            </a:p>
          </p:txBody>
        </p:sp>
        <p:sp>
          <p:nvSpPr>
            <p:cNvPr id="11" name="形状5"/>
            <p:cNvSpPr txBox="1"/>
            <p:nvPr/>
          </p:nvSpPr>
          <p:spPr>
            <a:xfrm>
              <a:off x="779397" y="640066"/>
              <a:ext cx="534444" cy="38100"/>
            </a:xfrm>
            <a:prstGeom prst="line">
              <a:avLst/>
            </a:prstGeom>
            <a:solidFill>
              <a:srgbClr val="005AA3">
                <a:alpha val="100000"/>
              </a:srgbClr>
            </a:solidFill>
            <a:ln w="381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7"/>
            <p:cNvSpPr txBox="1"/>
            <p:nvPr/>
          </p:nvSpPr>
          <p:spPr>
            <a:xfrm>
              <a:off x="855746" y="49530"/>
              <a:ext cx="423515" cy="522131"/>
            </a:xfrm>
            <a:prstGeom prst="rect">
              <a:avLst/>
            </a:prstGeom>
            <a:solidFill>
              <a:srgbClr val="9B73B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2"/>
            <p:cNvSpPr txBox="1"/>
            <p:nvPr/>
          </p:nvSpPr>
          <p:spPr>
            <a:xfrm>
              <a:off x="851936" y="0"/>
              <a:ext cx="427260" cy="61830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795" b="1" i="1">
                  <a:solidFill>
                    <a:srgbClr val="FFFFFF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14" name="形状8"/>
            <p:cNvSpPr txBox="1"/>
            <p:nvPr/>
          </p:nvSpPr>
          <p:spPr>
            <a:xfrm>
              <a:off x="855746" y="703408"/>
              <a:ext cx="383439" cy="522131"/>
            </a:xfrm>
            <a:prstGeom prst="rect">
              <a:avLst/>
            </a:prstGeom>
            <a:solidFill>
              <a:srgbClr val="9B73B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3"/>
            <p:cNvSpPr txBox="1"/>
            <p:nvPr/>
          </p:nvSpPr>
          <p:spPr>
            <a:xfrm>
              <a:off x="851936" y="653878"/>
              <a:ext cx="387922" cy="61830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795" b="1" i="1">
                  <a:solidFill>
                    <a:srgbClr val="FFFFFF">
                      <a:alpha val="100000"/>
                    </a:srgbClr>
                  </a:solidFill>
                  <a:latin typeface="Times New Roman"/>
                  <a:ea typeface="Times New Roman"/>
                </a:rPr>
                <a:t>S</a:t>
              </a:r>
            </a:p>
          </p:txBody>
        </p:sp>
      </p:grpSp>
      <p:pic>
        <p:nvPicPr>
          <p:cNvPr id="16" name="思维导图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294" y="1290066"/>
            <a:ext cx="86391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液体压强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466782" y="1155868"/>
            <a:ext cx="10906125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液体压强产生原因：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液体受重力的作用，并且具有流动性，所以液体内向各个方向都有压强。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657282" y="2214772"/>
            <a:ext cx="8334375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探究液体内部的压强的特点：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578710" y="2839622"/>
            <a:ext cx="6336687" cy="273287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  <a:buFont typeface="Arial"/>
              <a:buAutoNum type="arabicPeriod"/>
            </a:pP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液体内部各个方向都有压强，并且在液体内部同一深度，向各个方向的压强都相等；</a:t>
            </a:r>
          </a:p>
          <a:p>
            <a:pPr marL="0" algn="l">
              <a:lnSpc>
                <a:spcPts val="3300"/>
              </a:lnSpc>
              <a:buFont typeface="Arial"/>
              <a:buAutoNum type="arabicPeriod"/>
            </a:pP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深度越深，压强越大；</a:t>
            </a:r>
          </a:p>
          <a:p>
            <a:pPr marL="0" algn="l">
              <a:lnSpc>
                <a:spcPts val="3300"/>
              </a:lnSpc>
              <a:buFont typeface="Arial"/>
              <a:buAutoNum type="arabicPeriod"/>
            </a:pP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在深度相同时，液体的密度越大，压强越大。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895" y="2320109"/>
            <a:ext cx="5486752" cy="28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3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液体压强的大小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形状1" title=""/>
          <p:cNvSpPr txBox="1"/>
          <p:nvPr/>
        </p:nvSpPr>
        <p:spPr>
          <a:xfrm>
            <a:off x="6172657" y="2547556"/>
            <a:ext cx="1465859" cy="636594"/>
          </a:xfrm>
          <a:custGeom>
            <a:gdLst>
              <a:gd name="connsiteX0" fmla="*/ 1063252 w 1465859"/>
              <a:gd name="connsiteY0" fmla="*/ 0 h 636594"/>
              <a:gd name="connsiteX1" fmla="*/ 1465859 w 1465859"/>
              <a:gd name="connsiteY1" fmla="*/ 318297 h 636594"/>
              <a:gd name="connsiteX2" fmla="*/ 1063252 w 1465859"/>
              <a:gd name="connsiteY2" fmla="*/ 636594 h 636594"/>
              <a:gd name="connsiteX3" fmla="*/ 1063252 w 1465859"/>
              <a:gd name="connsiteY3" fmla="*/ 477445 h 636594"/>
              <a:gd name="connsiteX4" fmla="*/ 0 w 1465859"/>
              <a:gd name="connsiteY4" fmla="*/ 477445 h 636594"/>
              <a:gd name="connsiteX5" fmla="*/ 0 w 1465859"/>
              <a:gd name="connsiteY5" fmla="*/ 159148 h 636594"/>
              <a:gd name="connsiteX6" fmla="*/ 1063252 w 1465859"/>
              <a:gd name="connsiteY6" fmla="*/ 159148 h 636594"/>
              <a:gd name="connsiteX7" fmla="*/ 1063252 w 1465859"/>
              <a:gd name="connsiteY7" fmla="*/ 0 h 6365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5859" h="636594">
                <a:moveTo>
                  <a:pt x="1063252" y="0"/>
                </a:moveTo>
                <a:lnTo>
                  <a:pt x="1465859" y="318297"/>
                </a:lnTo>
                <a:lnTo>
                  <a:pt x="1063252" y="636594"/>
                </a:lnTo>
                <a:lnTo>
                  <a:pt x="1063252" y="477445"/>
                </a:lnTo>
                <a:lnTo>
                  <a:pt x="0" y="477445"/>
                </a:lnTo>
                <a:lnTo>
                  <a:pt x="0" y="159148"/>
                </a:lnTo>
                <a:lnTo>
                  <a:pt x="1063252" y="159148"/>
                </a:lnTo>
                <a:lnTo>
                  <a:pt x="1063252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9525">
            <a:solidFill>
              <a:srgbClr val="FF00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8" name="公式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962" y="2273084"/>
            <a:ext cx="7037708" cy="792128"/>
          </a:xfrm>
          <a:prstGeom prst="rect">
            <a:avLst/>
          </a:prstGeom>
        </p:spPr>
      </p:pic>
      <p:grpSp>
        <p:nvGrpSpPr>
          <p:cNvPr id="9" name="组合2" title=""/>
          <p:cNvGrpSpPr/>
          <p:nvPr/>
        </p:nvGrpSpPr>
        <p:grpSpPr>
          <a:xfrm>
            <a:off x="1081583" y="3072422"/>
            <a:ext cx="4615643" cy="1381522"/>
            <a:chExt cx="4615643" cy="1381522"/>
          </a:xfrm>
        </p:grpSpPr>
        <p:sp>
          <p:nvSpPr>
            <p:cNvPr id="10" name="形状6"/>
            <p:cNvSpPr txBox="1"/>
            <p:nvPr/>
          </p:nvSpPr>
          <p:spPr>
            <a:xfrm flipH="1">
              <a:off x="404226" y="78237"/>
              <a:ext cx="847572" cy="638939"/>
            </a:xfrm>
            <a:prstGeom prst="line">
              <a:avLst/>
            </a:prstGeom>
            <a:solidFill>
              <a:srgbClr val="FFFFFF">
                <a:alpha val="100000"/>
              </a:srgbClr>
            </a:solidFill>
            <a:ln w="1905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6"/>
            <p:cNvSpPr txBox="1"/>
            <p:nvPr/>
          </p:nvSpPr>
          <p:spPr>
            <a:xfrm>
              <a:off x="0" y="729795"/>
              <a:ext cx="571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Pa</a:t>
              </a:r>
            </a:p>
          </p:txBody>
        </p:sp>
        <p:sp>
          <p:nvSpPr>
            <p:cNvPr id="12" name="形状7"/>
            <p:cNvSpPr txBox="1"/>
            <p:nvPr/>
          </p:nvSpPr>
          <p:spPr>
            <a:xfrm flipH="1">
              <a:off x="1826456" y="65198"/>
              <a:ext cx="390270" cy="675968"/>
            </a:xfrm>
            <a:prstGeom prst="line">
              <a:avLst/>
            </a:prstGeom>
            <a:solidFill>
              <a:srgbClr val="FFFFFF">
                <a:alpha val="100000"/>
              </a:srgbClr>
            </a:solidFill>
            <a:ln w="1905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7"/>
            <p:cNvSpPr txBox="1"/>
            <p:nvPr/>
          </p:nvSpPr>
          <p:spPr>
            <a:xfrm>
              <a:off x="1338539" y="730158"/>
              <a:ext cx="104775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kg/m</a:t>
              </a:r>
              <a:r>
                <a:rPr lang="zh-CN" altLang="en-US" sz="3000" b="0" i="0" baseline="3000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3</a:t>
              </a:r>
            </a:p>
          </p:txBody>
        </p:sp>
        <p:sp>
          <p:nvSpPr>
            <p:cNvPr id="14" name="形状8"/>
            <p:cNvSpPr txBox="1"/>
            <p:nvPr/>
          </p:nvSpPr>
          <p:spPr>
            <a:xfrm>
              <a:off x="2620953" y="26079"/>
              <a:ext cx="382777" cy="733471"/>
            </a:xfrm>
            <a:prstGeom prst="line">
              <a:avLst/>
            </a:prstGeom>
            <a:solidFill>
              <a:srgbClr val="FFFFFF">
                <a:alpha val="100000"/>
              </a:srgbClr>
            </a:solidFill>
            <a:ln w="1905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8"/>
            <p:cNvSpPr txBox="1"/>
            <p:nvPr/>
          </p:nvSpPr>
          <p:spPr>
            <a:xfrm>
              <a:off x="2564768" y="756428"/>
              <a:ext cx="1333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10N/kg</a:t>
              </a:r>
            </a:p>
          </p:txBody>
        </p:sp>
        <p:sp>
          <p:nvSpPr>
            <p:cNvPr id="16" name="形状9"/>
            <p:cNvSpPr txBox="1"/>
            <p:nvPr/>
          </p:nvSpPr>
          <p:spPr>
            <a:xfrm>
              <a:off x="3077338" y="0"/>
              <a:ext cx="1108364" cy="782374"/>
            </a:xfrm>
            <a:prstGeom prst="line">
              <a:avLst/>
            </a:prstGeom>
            <a:solidFill>
              <a:srgbClr val="FFFFFF">
                <a:alpha val="100000"/>
              </a:srgbClr>
            </a:solidFill>
            <a:ln w="1905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9"/>
            <p:cNvSpPr txBox="1"/>
            <p:nvPr/>
          </p:nvSpPr>
          <p:spPr>
            <a:xfrm>
              <a:off x="4234643" y="729948"/>
              <a:ext cx="3810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m</a:t>
              </a:r>
            </a:p>
          </p:txBody>
        </p:sp>
      </p:grpSp>
      <p:pic>
        <p:nvPicPr>
          <p:cNvPr id="18" name="公式2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336" y="1523829"/>
            <a:ext cx="1715738" cy="1389212"/>
          </a:xfrm>
          <a:prstGeom prst="rect">
            <a:avLst/>
          </a:prstGeom>
        </p:spPr>
      </p:pic>
      <p:pic>
        <p:nvPicPr>
          <p:cNvPr id="19" name="公式3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709" y="3064878"/>
            <a:ext cx="1628223" cy="1318346"/>
          </a:xfrm>
          <a:prstGeom prst="rect">
            <a:avLst/>
          </a:prstGeom>
        </p:spPr>
      </p:pic>
      <p:sp>
        <p:nvSpPr>
          <p:cNvPr id="20" name="文本1" title=""/>
          <p:cNvSpPr txBox="1"/>
          <p:nvPr/>
        </p:nvSpPr>
        <p:spPr>
          <a:xfrm>
            <a:off x="6167685" y="2624595"/>
            <a:ext cx="1206500" cy="48256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变形公式</a:t>
            </a:r>
          </a:p>
        </p:txBody>
      </p:sp>
      <p:sp>
        <p:nvSpPr>
          <p:cNvPr id="21" name="文本2" title=""/>
          <p:cNvSpPr txBox="1"/>
          <p:nvPr/>
        </p:nvSpPr>
        <p:spPr>
          <a:xfrm>
            <a:off x="18040" y="916572"/>
            <a:ext cx="7696200" cy="78740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700"/>
              </a:lnSpc>
              <a:buFont typeface="Arial"/>
              <a:buChar char=" "/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）压强公式中的物理量及其单位</a:t>
            </a:r>
          </a:p>
        </p:txBody>
      </p:sp>
      <p:pic>
        <p:nvPicPr>
          <p:cNvPr id="22" name="公式4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9" y="1703632"/>
            <a:ext cx="5594794" cy="678732"/>
          </a:xfrm>
          <a:prstGeom prst="rect">
            <a:avLst/>
          </a:prstGeom>
        </p:spPr>
      </p:pic>
      <p:grpSp>
        <p:nvGrpSpPr>
          <p:cNvPr id="23" name="组合3" title=""/>
          <p:cNvGrpSpPr/>
          <p:nvPr/>
        </p:nvGrpSpPr>
        <p:grpSpPr>
          <a:xfrm>
            <a:off x="1077744" y="4753773"/>
            <a:ext cx="3336236" cy="1540859"/>
            <a:chExt cx="3336236" cy="1540859"/>
          </a:xfrm>
        </p:grpSpPr>
        <p:sp>
          <p:nvSpPr>
            <p:cNvPr id="24" name="文本10"/>
            <p:cNvSpPr txBox="1"/>
            <p:nvPr/>
          </p:nvSpPr>
          <p:spPr>
            <a:xfrm>
              <a:off x="2287176" y="872520"/>
              <a:ext cx="1049060" cy="63893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20cm</a:t>
              </a:r>
            </a:p>
          </p:txBody>
        </p:sp>
        <p:sp>
          <p:nvSpPr>
            <p:cNvPr id="25" name="形状10"/>
            <p:cNvSpPr txBox="1"/>
            <p:nvPr/>
          </p:nvSpPr>
          <p:spPr>
            <a:xfrm>
              <a:off x="882058" y="0"/>
              <a:ext cx="1626460" cy="1540859"/>
            </a:xfrm>
            <a:prstGeom prst="flowChartManualOperation">
              <a:avLst/>
            </a:prstGeom>
            <a:solidFill>
              <a:srgbClr val="DCE6F2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形状11"/>
            <p:cNvSpPr txBox="1"/>
            <p:nvPr/>
          </p:nvSpPr>
          <p:spPr>
            <a:xfrm>
              <a:off x="1973497" y="845331"/>
              <a:ext cx="171206" cy="149805"/>
            </a:xfrm>
            <a:prstGeom prst="ellipse">
              <a:avLst/>
            </a:prstGeom>
            <a:solidFill>
              <a:srgbClr val="DCE6F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7" name="形状12"/>
            <p:cNvSpPr txBox="1"/>
            <p:nvPr/>
          </p:nvSpPr>
          <p:spPr>
            <a:xfrm>
              <a:off x="2294509" y="951334"/>
              <a:ext cx="428017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8" name="形状13"/>
            <p:cNvSpPr txBox="1"/>
            <p:nvPr/>
          </p:nvSpPr>
          <p:spPr>
            <a:xfrm>
              <a:off x="2158877" y="1484321"/>
              <a:ext cx="577823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形状14"/>
            <p:cNvSpPr txBox="1"/>
            <p:nvPr/>
          </p:nvSpPr>
          <p:spPr>
            <a:xfrm>
              <a:off x="454041" y="7508"/>
              <a:ext cx="428017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0" name="形状15"/>
            <p:cNvSpPr txBox="1"/>
            <p:nvPr/>
          </p:nvSpPr>
          <p:spPr>
            <a:xfrm rot="10800000" flipH="1">
              <a:off x="268029" y="1475672"/>
              <a:ext cx="1001733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形状16"/>
            <p:cNvSpPr txBox="1"/>
            <p:nvPr/>
          </p:nvSpPr>
          <p:spPr>
            <a:xfrm flipH="1">
              <a:off x="567905" y="8506"/>
              <a:ext cx="19050" cy="462312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形状17"/>
            <p:cNvSpPr txBox="1"/>
            <p:nvPr/>
          </p:nvSpPr>
          <p:spPr>
            <a:xfrm rot="10800000" flipH="1">
              <a:off x="555843" y="1086809"/>
              <a:ext cx="19050" cy="410537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3" name="文本11"/>
            <p:cNvSpPr txBox="1"/>
            <p:nvPr/>
          </p:nvSpPr>
          <p:spPr>
            <a:xfrm>
              <a:off x="0" y="471917"/>
              <a:ext cx="1049060" cy="63893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50cm</a:t>
              </a:r>
            </a:p>
          </p:txBody>
        </p:sp>
        <p:sp>
          <p:nvSpPr>
            <p:cNvPr id="34" name="形状18"/>
            <p:cNvSpPr txBox="1"/>
            <p:nvPr/>
          </p:nvSpPr>
          <p:spPr>
            <a:xfrm>
              <a:off x="1474883" y="591056"/>
              <a:ext cx="389179" cy="523497"/>
            </a:xfrm>
            <a:prstGeom prst="rect">
              <a:avLst/>
            </a:prstGeom>
            <a:solidFill>
              <a:srgbClr val="DCE6F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5" name="文本12"/>
            <p:cNvSpPr txBox="1"/>
            <p:nvPr/>
          </p:nvSpPr>
          <p:spPr>
            <a:xfrm>
              <a:off x="1471472" y="546716"/>
              <a:ext cx="438753" cy="68030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A</a:t>
              </a:r>
            </a:p>
          </p:txBody>
        </p:sp>
      </p:grpSp>
      <p:sp>
        <p:nvSpPr>
          <p:cNvPr id="36" name="文本3" title=""/>
          <p:cNvSpPr txBox="1"/>
          <p:nvPr/>
        </p:nvSpPr>
        <p:spPr>
          <a:xfrm>
            <a:off x="5185086" y="4891973"/>
            <a:ext cx="3845668" cy="72910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899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点的深度为</a:t>
            </a:r>
            <a:r>
              <a:rPr lang="zh-CN" altLang="en-US" sz="28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cm</a:t>
            </a:r>
          </a:p>
        </p:txBody>
      </p:sp>
      <p:sp>
        <p:nvSpPr>
          <p:cNvPr id="37" name="文本4" title=""/>
          <p:cNvSpPr txBox="1"/>
          <p:nvPr/>
        </p:nvSpPr>
        <p:spPr>
          <a:xfrm>
            <a:off x="7514731" y="4891593"/>
            <a:ext cx="747063" cy="72910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899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30</a:t>
            </a:r>
          </a:p>
        </p:txBody>
      </p:sp>
      <p:sp>
        <p:nvSpPr>
          <p:cNvPr id="38" name="形状2" title=""/>
          <p:cNvSpPr txBox="1"/>
          <p:nvPr/>
        </p:nvSpPr>
        <p:spPr>
          <a:xfrm>
            <a:off x="2942203" y="5637403"/>
            <a:ext cx="134687" cy="154296"/>
          </a:xfrm>
          <a:prstGeom prst="flowChartConnector">
            <a:avLst/>
          </a:prstGeom>
          <a:solidFill>
            <a:srgbClr val="002060">
              <a:alpha val="10000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9" name="组合4" title=""/>
          <p:cNvGrpSpPr/>
          <p:nvPr/>
        </p:nvGrpSpPr>
        <p:grpSpPr>
          <a:xfrm>
            <a:off x="3083090" y="4761554"/>
            <a:ext cx="1276446" cy="964126"/>
            <a:chExt cx="1276446" cy="964126"/>
          </a:xfrm>
        </p:grpSpPr>
        <p:sp>
          <p:nvSpPr>
            <p:cNvPr id="40" name="形状23"/>
            <p:cNvSpPr txBox="1"/>
            <p:nvPr/>
          </p:nvSpPr>
          <p:spPr>
            <a:xfrm>
              <a:off x="201731" y="277102"/>
              <a:ext cx="1074715" cy="42981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1" name="文本13"/>
            <p:cNvSpPr txBox="1"/>
            <p:nvPr/>
          </p:nvSpPr>
          <p:spPr>
            <a:xfrm>
              <a:off x="198441" y="234334"/>
              <a:ext cx="1074715" cy="63109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400"/>
                </a:lnSpc>
              </a:pPr>
              <a:r>
                <a:rPr lang="zh-CN" altLang="en-US" sz="2400" b="0" i="0">
                  <a:solidFill>
                    <a:srgbClr val="02375B">
                      <a:alpha val="100000"/>
                    </a:srgbClr>
                  </a:solidFill>
                  <a:latin typeface="微软雅黑"/>
                  <a:ea typeface="微软雅黑"/>
                </a:rPr>
                <a:t>深度</a:t>
              </a:r>
              <a:r>
                <a:rPr lang="zh-CN" altLang="en-US" sz="2400" b="0" i="1">
                  <a:solidFill>
                    <a:srgbClr val="002060">
                      <a:alpha val="100000"/>
                    </a:srgbClr>
                  </a:solidFill>
                  <a:latin typeface="Times New Roman"/>
                  <a:ea typeface="Times New Roman"/>
                </a:rPr>
                <a:t>h</a:t>
              </a:r>
            </a:p>
          </p:txBody>
        </p:sp>
        <p:sp>
          <p:nvSpPr>
            <p:cNvPr id="42" name="形状19"/>
            <p:cNvSpPr txBox="1"/>
            <p:nvPr/>
          </p:nvSpPr>
          <p:spPr>
            <a:xfrm>
              <a:off x="0" y="942737"/>
              <a:ext cx="1062980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3" name="形状20"/>
            <p:cNvSpPr txBox="1"/>
            <p:nvPr/>
          </p:nvSpPr>
          <p:spPr>
            <a:xfrm>
              <a:off x="36855" y="19058"/>
              <a:ext cx="1078772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4" name="形状21"/>
            <p:cNvSpPr txBox="1"/>
            <p:nvPr/>
          </p:nvSpPr>
          <p:spPr>
            <a:xfrm flipH="1">
              <a:off x="544283" y="652685"/>
              <a:ext cx="19050" cy="311441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5" name="形状22"/>
            <p:cNvSpPr txBox="1"/>
            <p:nvPr/>
          </p:nvSpPr>
          <p:spPr>
            <a:xfrm rot="10800000">
              <a:off x="523813" y="0"/>
              <a:ext cx="19050" cy="354878"/>
            </a:xfrm>
            <a:prstGeom prst="straightConnector1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46" name="文本5" title=""/>
          <p:cNvSpPr txBox="1"/>
          <p:nvPr/>
        </p:nvSpPr>
        <p:spPr>
          <a:xfrm>
            <a:off x="5069596" y="5516070"/>
            <a:ext cx="6400800" cy="7492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5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h指液面到某点的竖直距离，而不是高度。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38" grpId="0" animBg="1"/>
      <p:bldP spid="36" grpId="0" animBg="1"/>
      <p:bldP spid="39" grpId="0" animBg="1"/>
      <p:bldP spid="46" grpId="0" animBg="1"/>
      <p:bldP spid="37" grpId="0" animBg="1"/>
      <p:bldP spid="20" grpId="0" animBg="1"/>
      <p:bldP spid="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液体压强</a:t>
              </a:r>
            </a:p>
          </p:txBody>
        </p:sp>
        <p:pic>
          <p:nvPicPr>
            <p:cNvPr id="6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graphicFrame>
        <p:nvGraphicFramePr>
          <p:cNvPr id="7" name="表格1" title="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530983" y="1892999"/>
          <a:ext cx="11353637" cy="1913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41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751629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608896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50670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1913809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400"/>
                        </a:lnSpc>
                      </a:pPr>
                      <a:r>
                        <a:rPr lang="zh-CN" altLang="en-US" sz="2899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容器形状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t"/>
                    <a:lstStyle/>
                    <a:p>
                      <a:pPr marL="0" algn="l"/>
                    </a:p>
                  </a:txBody>
                  <a:tcPr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t"/>
                    <a:lstStyle/>
                    <a:p>
                      <a:pPr marL="0" algn="l"/>
                    </a:p>
                  </a:txBody>
                  <a:tcPr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t"/>
                    <a:lstStyle/>
                    <a:p>
                      <a:pPr marL="0" algn="l"/>
                    </a:p>
                  </a:txBody>
                  <a:tcPr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  <p:sp>
        <p:nvSpPr>
          <p:cNvPr id="8" name="文本1" title=""/>
          <p:cNvSpPr txBox="1"/>
          <p:nvPr/>
        </p:nvSpPr>
        <p:spPr>
          <a:xfrm>
            <a:off x="999151" y="1057971"/>
            <a:ext cx="7882811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2.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液体对容器底的压力与容器形状的关系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999151" y="5525978"/>
            <a:ext cx="11286349" cy="8620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79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液柱对容器底部的压力只等于以其底面积大小形成的液柱的重力。</a:t>
            </a:r>
          </a:p>
        </p:txBody>
      </p:sp>
      <p:graphicFrame>
        <p:nvGraphicFramePr>
          <p:cNvPr id="10" name="表格2" title="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530983" y="3807590"/>
          <a:ext cx="11353637" cy="577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41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751629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608896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50670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577691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7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特点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DBEEF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7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柱形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DBEEF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7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上口大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DBEEF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7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上口小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DBEEF4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  <p:graphicFrame>
        <p:nvGraphicFramePr>
          <p:cNvPr id="11" name="表格3" title="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530983" y="4386617"/>
          <a:ext cx="11353637" cy="1080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41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751629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608896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50670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1080213"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7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容器底所受压力与</a:t>
                      </a:r>
                    </a:p>
                    <a:p>
                      <a:pPr marL="0" algn="ctr">
                        <a:lnSpc>
                          <a:spcPts val="3200"/>
                        </a:lnSpc>
                      </a:pPr>
                      <a:r>
                        <a:rPr lang="zh-CN" altLang="en-US" sz="27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液体重力的关系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5100"/>
                        </a:lnSpc>
                      </a:pPr>
                      <a:r>
                        <a:rPr lang="zh-CN" altLang="en-US" sz="3200" b="0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F</a:t>
                      </a:r>
                      <a:r>
                        <a:rPr lang="zh-CN" altLang="en-US" sz="32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=</a:t>
                      </a:r>
                      <a:r>
                        <a:rPr lang="zh-CN" altLang="en-US" sz="3200" b="0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G</a:t>
                      </a:r>
                      <a:r>
                        <a:rPr lang="zh-CN" altLang="en-US" sz="4256" b="0" i="0" baseline="-2500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液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5100"/>
                        </a:lnSpc>
                      </a:pPr>
                      <a:r>
                        <a:rPr lang="zh-CN" altLang="en-US" sz="3200" b="0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F</a:t>
                      </a:r>
                      <a:r>
                        <a:rPr lang="zh-CN" altLang="en-US" sz="32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＜</a:t>
                      </a:r>
                      <a:r>
                        <a:rPr lang="zh-CN" altLang="en-US" sz="3200" b="0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G</a:t>
                      </a:r>
                      <a:r>
                        <a:rPr lang="zh-CN" altLang="en-US" sz="4256" b="0" i="0" baseline="-2500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液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>
                  <a:txBody>
                    <a:bodyPr vert="horz" wrap="square" anchor="ctr"/>
                    <a:lstStyle/>
                    <a:p>
                      <a:pPr marL="0" algn="ctr">
                        <a:lnSpc>
                          <a:spcPts val="5100"/>
                        </a:lnSpc>
                      </a:pPr>
                      <a:r>
                        <a:rPr lang="zh-CN" altLang="en-US" sz="3200" b="0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F</a:t>
                      </a:r>
                      <a:r>
                        <a:rPr lang="zh-CN" altLang="en-US" sz="32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＞</a:t>
                      </a:r>
                      <a:r>
                        <a:rPr lang="zh-CN" altLang="en-US" sz="3200" b="0" i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Times New Roman"/>
                          <a:ea typeface="Times New Roman"/>
                        </a:rPr>
                        <a:t>G</a:t>
                      </a:r>
                      <a:r>
                        <a:rPr lang="zh-CN" altLang="en-US" sz="4256" b="0" i="0" baseline="-2500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液</a:t>
                      </a:r>
                    </a:p>
                  </a:txBody>
                  <a:tcPr anchor="ctr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  <p:pic>
        <p:nvPicPr>
          <p:cNvPr id="12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053" y="2169306"/>
            <a:ext cx="1744980" cy="1341120"/>
          </a:xfrm>
          <a:prstGeom prst="rect">
            <a:avLst/>
          </a:prstGeom>
        </p:spPr>
      </p:pic>
      <p:pic>
        <p:nvPicPr>
          <p:cNvPr id="13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332" y="2119776"/>
            <a:ext cx="1394460" cy="1440180"/>
          </a:xfrm>
          <a:prstGeom prst="rect">
            <a:avLst/>
          </a:prstGeom>
        </p:spPr>
      </p:pic>
      <p:pic>
        <p:nvPicPr>
          <p:cNvPr id="14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792" y="2055493"/>
            <a:ext cx="1574292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3" grpId="0" animBg="1"/>
      <p:bldP spid="12" grpId="0" animBg="1"/>
      <p:bldP spid="14" grpId="0" animBg="1"/>
      <p:bldP spid="10" grpId="0" animBg="1"/>
      <p:bldP spid="11" grpId="0" animBg="1"/>
      <p:bldP spid="9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266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等线 Light</vt:lpstr>
      <vt:lpstr>等线</vt:lpstr>
      <vt:lpstr>微软雅黑</vt:lpstr>
      <vt:lpstr>宋体</vt:lpstr>
      <vt:lpstr>思源黑体</vt:lpstr>
      <vt:lpstr>思源宋体 CN Heavy</vt:lpstr>
      <vt:lpstr>楷体</vt:lpstr>
      <vt:lpstr>Times New Roman</vt:lpstr>
      <vt:lpstr>黑体</vt:lpstr>
      <vt:lpstr>Wingdings</vt:lpstr>
      <vt:lpstr>Microsoft YaHei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2025-03-14T17:40:17Z</cp:lastPrinted>
  <dcterms:created xsi:type="dcterms:W3CDTF">2025-03-14T17:40:17Z</dcterms:created>
  <dcterms:modified xsi:type="dcterms:W3CDTF">2025-03-14T09:40:17Z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