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tags" Target="tags/tag1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image" Target="file:///D:\qq&#25991;&#20214;\712321467\Image\C2C\Image2\%7b75232B38-A165-1FB7-499C-2E1C792CACB5%7d.png" TargetMode="External" /><Relationship Id="rId23" Type="http://schemas.openxmlformats.org/officeDocument/2006/relationships/image" Target="../media/image1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gif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27.png" /><Relationship Id="rId3" Type="http://schemas.openxmlformats.org/officeDocument/2006/relationships/image" Target="../media/image2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29.png" /><Relationship Id="rId3" Type="http://schemas.openxmlformats.org/officeDocument/2006/relationships/image" Target="../media/image30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Relationship Id="rId4" Type="http://schemas.openxmlformats.org/officeDocument/2006/relationships/image" Target="../media/image33.png" /><Relationship Id="rId5" Type="http://schemas.openxmlformats.org/officeDocument/2006/relationships/video" Target="../media/media2.mp4" /><Relationship Id="rId6" Type="http://schemas.microsoft.com/office/2007/relationships/media" Target="../media/media2.mp4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34.png" /><Relationship Id="rId3" Type="http://schemas.openxmlformats.org/officeDocument/2006/relationships/image" Target="../media/image35.png" /><Relationship Id="rId4" Type="http://schemas.openxmlformats.org/officeDocument/2006/relationships/image" Target="../media/image36.png" /><Relationship Id="rId5" Type="http://schemas.openxmlformats.org/officeDocument/2006/relationships/image" Target="../media/image37.png" /><Relationship Id="rId6" Type="http://schemas.openxmlformats.org/officeDocument/2006/relationships/image" Target="../media/image38.png" /><Relationship Id="rId7" Type="http://schemas.openxmlformats.org/officeDocument/2006/relationships/image" Target="../media/image39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40.gif" /><Relationship Id="rId3" Type="http://schemas.openxmlformats.org/officeDocument/2006/relationships/image" Target="../media/image41.gif" /><Relationship Id="rId4" Type="http://schemas.openxmlformats.org/officeDocument/2006/relationships/image" Target="../media/image42.jpeg" /><Relationship Id="rId5" Type="http://schemas.openxmlformats.org/officeDocument/2006/relationships/image" Target="../media/image4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44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45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46.png" /><Relationship Id="rId3" Type="http://schemas.openxmlformats.org/officeDocument/2006/relationships/image" Target="../media/image4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8.png" /><Relationship Id="rId3" Type="http://schemas.openxmlformats.org/officeDocument/2006/relationships/image" Target="../media/image4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image" Target="../media/image50.png" /><Relationship Id="rId3" Type="http://schemas.openxmlformats.org/officeDocument/2006/relationships/image" Target="../media/image51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image" Target="../media/image52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53.png" /><Relationship Id="rId3" Type="http://schemas.openxmlformats.org/officeDocument/2006/relationships/image" Target="../media/image54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png" /><Relationship Id="rId3" Type="http://schemas.openxmlformats.org/officeDocument/2006/relationships/image" Target="../media/image5.png" /><Relationship Id="rId4" Type="http://schemas.openxmlformats.org/officeDocument/2006/relationships/image" Target="../media/image6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7.png" /><Relationship Id="rId3" Type="http://schemas.openxmlformats.org/officeDocument/2006/relationships/image" Target="../media/image8.gif" /><Relationship Id="rId4" Type="http://schemas.openxmlformats.org/officeDocument/2006/relationships/image" Target="../media/image9.png" /><Relationship Id="rId5" Type="http://schemas.openxmlformats.org/officeDocument/2006/relationships/image" Target="../media/image10.gi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1.png" /><Relationship Id="rId3" Type="http://schemas.openxmlformats.org/officeDocument/2006/relationships/image" Target="../media/image12.png" /><Relationship Id="rId4" Type="http://schemas.openxmlformats.org/officeDocument/2006/relationships/image" Target="../media/image1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video" Target="../media/media1.mp4" /><Relationship Id="rId6" Type="http://schemas.microsoft.com/office/2007/relationships/media" Target="../media/media1.mp4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19.png" /><Relationship Id="rId3" Type="http://schemas.openxmlformats.org/officeDocument/2006/relationships/image" Target="../media/image20.jpeg" /><Relationship Id="rId4" Type="http://schemas.openxmlformats.org/officeDocument/2006/relationships/image" Target="../media/image21.png" /><Relationship Id="rId5" Type="http://schemas.openxmlformats.org/officeDocument/2006/relationships/image" Target="../media/image22.jpeg" /><Relationship Id="rId6" Type="http://schemas.openxmlformats.org/officeDocument/2006/relationships/image" Target="../media/image23.png" /><Relationship Id="rId7" Type="http://schemas.openxmlformats.org/officeDocument/2006/relationships/image" Target="../media/image24.jpeg" /><Relationship Id="rId8" Type="http://schemas.openxmlformats.org/officeDocument/2006/relationships/image" Target="../media/image25.png" /><Relationship Id="rId9" Type="http://schemas.openxmlformats.org/officeDocument/2006/relationships/image" Target="../media/image26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8452" y="-23479"/>
            <a:ext cx="12184100" cy="6904911"/>
            <a:chExt cx="12184100" cy="6904911"/>
          </a:xfrm>
        </p:grpSpPr>
        <p:sp>
          <p:nvSpPr>
            <p:cNvPr id="3" name="形状1"/>
            <p:cNvSpPr txBox="1"/>
            <p:nvPr/>
          </p:nvSpPr>
          <p:spPr>
            <a:xfrm>
              <a:off x="11150" y="0"/>
              <a:ext cx="12172950" cy="287083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4741370" y="360616"/>
              <a:ext cx="5788028" cy="750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第八章——运动和力</a:t>
              </a: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5337588" y="2139267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4067022" y="1073296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200"/>
                </a:lnSpc>
              </a:pPr>
              <a:r>
                <a:rPr lang="zh-CN" altLang="en-US" sz="51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第3节 摩擦力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5128838" y="2204466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pic>
          <p:nvPicPr>
            <p:cNvPr id="8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23689"/>
              <a:ext cx="4606878" cy="6881222"/>
            </a:xfrm>
            <a:prstGeom prst="rect">
              <a:avLst/>
            </a:prstGeom>
          </p:spPr>
        </p:pic>
      </p:grp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321" y="3142983"/>
            <a:ext cx="3418294" cy="3345047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5563086" cy="660949"/>
            </a:xfrm>
            <a:custGeom>
              <a:gdLst>
                <a:gd name="connsiteX0" fmla="*/ 110158 w 5563086"/>
                <a:gd name="connsiteY0" fmla="*/ 0 h 660949"/>
                <a:gd name="connsiteX1" fmla="*/ 5452928 w 5563086"/>
                <a:gd name="connsiteY1" fmla="*/ 0 h 660949"/>
                <a:gd name="connsiteX2" fmla="*/ 5482143 w 5563086"/>
                <a:gd name="connsiteY2" fmla="*/ 0 h 660949"/>
                <a:gd name="connsiteX3" fmla="*/ 5551480 w 5563086"/>
                <a:gd name="connsiteY3" fmla="*/ 52923 h 660949"/>
                <a:gd name="connsiteX4" fmla="*/ 5563086 w 5563086"/>
                <a:gd name="connsiteY4" fmla="*/ 550791 h 660949"/>
                <a:gd name="connsiteX5" fmla="*/ 5563086 w 5563086"/>
                <a:gd name="connsiteY5" fmla="*/ 580007 h 660949"/>
                <a:gd name="connsiteX6" fmla="*/ 5510163 w 5563086"/>
                <a:gd name="connsiteY6" fmla="*/ 649343 h 660949"/>
                <a:gd name="connsiteX7" fmla="*/ 110158 w 5563086"/>
                <a:gd name="connsiteY7" fmla="*/ 660949 h 660949"/>
                <a:gd name="connsiteX8" fmla="*/ 49320 w 5563086"/>
                <a:gd name="connsiteY8" fmla="*/ 660949 h 660949"/>
                <a:gd name="connsiteX9" fmla="*/ 0 w 5563086"/>
                <a:gd name="connsiteY9" fmla="*/ 110158 h 660949"/>
                <a:gd name="connsiteX10" fmla="*/ 0 w 5563086"/>
                <a:gd name="connsiteY10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3086" h="660949">
                  <a:moveTo>
                    <a:pt x="110158" y="0"/>
                  </a:moveTo>
                  <a:lnTo>
                    <a:pt x="5452928" y="0"/>
                  </a:lnTo>
                  <a:cubicBezTo>
                    <a:pt x="5482143" y="0"/>
                    <a:pt x="5510163" y="11606"/>
                    <a:pt x="5530821" y="32265"/>
                  </a:cubicBezTo>
                  <a:cubicBezTo>
                    <a:pt x="5551480" y="52923"/>
                    <a:pt x="5563086" y="80942"/>
                    <a:pt x="5563086" y="110158"/>
                  </a:cubicBezTo>
                  <a:lnTo>
                    <a:pt x="5563086" y="550791"/>
                  </a:lnTo>
                  <a:cubicBezTo>
                    <a:pt x="5563086" y="580007"/>
                    <a:pt x="5551480" y="608026"/>
                    <a:pt x="5530821" y="628685"/>
                  </a:cubicBezTo>
                  <a:cubicBezTo>
                    <a:pt x="5510163" y="649343"/>
                    <a:pt x="5482143" y="660949"/>
                    <a:pt x="545292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影响摩擦力大小的因素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63" r="6458" b="33096"/>
          <a:stretch>
            <a:fillRect/>
          </a:stretch>
        </p:blipFill>
        <p:spPr>
          <a:xfrm>
            <a:off x="6603482" y="788794"/>
            <a:ext cx="5300780" cy="2365535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702621" y="1257757"/>
            <a:ext cx="5743575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1.探究滑动摩擦力大小与接触面受到的压力大小的关系；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702678" y="3550006"/>
            <a:ext cx="5743575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2.探究滑动摩擦力大小与接触面粗糙程度的关系；</a:t>
            </a:r>
          </a:p>
        </p:txBody>
      </p:sp>
      <p:pic>
        <p:nvPicPr>
          <p:cNvPr id="11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5" r="6307"/>
          <a:stretch>
            <a:fillRect/>
          </a:stretch>
        </p:blipFill>
        <p:spPr>
          <a:xfrm>
            <a:off x="6838321" y="3284030"/>
            <a:ext cx="5066509" cy="1337234"/>
          </a:xfrm>
          <a:prstGeom prst="rect">
            <a:avLst/>
          </a:prstGeom>
        </p:spPr>
      </p:pic>
      <p:sp>
        <p:nvSpPr>
          <p:cNvPr id="12" name="文本3" title=""/>
          <p:cNvSpPr txBox="1"/>
          <p:nvPr/>
        </p:nvSpPr>
        <p:spPr>
          <a:xfrm>
            <a:off x="712794" y="2316785"/>
            <a:ext cx="6007894" cy="14942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结论：接触面粗糙程度一定时，受到的压力越大，滑动摩擦力越大；</a:t>
            </a:r>
          </a:p>
          <a:p>
            <a:pPr marL="0" algn="l"/>
            <a:endParaRPr lang="zh-CN" altLang="en-US" sz="3000" b="0" i="0">
              <a:solidFill>
                <a:srgbClr val="FF0000">
                  <a:alpha val="100000"/>
                </a:srgbClr>
              </a:solidFill>
              <a:latin typeface="楷体"/>
              <a:ea typeface="楷体"/>
            </a:endParaRPr>
          </a:p>
        </p:txBody>
      </p:sp>
      <p:sp>
        <p:nvSpPr>
          <p:cNvPr id="13" name="文本4" title=""/>
          <p:cNvSpPr txBox="1"/>
          <p:nvPr/>
        </p:nvSpPr>
        <p:spPr>
          <a:xfrm>
            <a:off x="761743" y="4609433"/>
            <a:ext cx="6076359" cy="105968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结论：接触面受到的压力一定时，接触面越粗糙，滑动摩擦力越大。</a:t>
            </a:r>
          </a:p>
        </p:txBody>
      </p:sp>
      <p:sp>
        <p:nvSpPr>
          <p:cNvPr id="14" name="文本5" title=""/>
          <p:cNvSpPr txBox="1"/>
          <p:nvPr/>
        </p:nvSpPr>
        <p:spPr>
          <a:xfrm>
            <a:off x="1280741" y="5712076"/>
            <a:ext cx="9286284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另外：滑动摩擦力的大小还跟接触面的材料有关。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5563086" cy="660949"/>
            </a:xfrm>
            <a:custGeom>
              <a:gdLst>
                <a:gd name="connsiteX0" fmla="*/ 110158 w 5563086"/>
                <a:gd name="connsiteY0" fmla="*/ 0 h 660949"/>
                <a:gd name="connsiteX1" fmla="*/ 5452928 w 5563086"/>
                <a:gd name="connsiteY1" fmla="*/ 0 h 660949"/>
                <a:gd name="connsiteX2" fmla="*/ 5482143 w 5563086"/>
                <a:gd name="connsiteY2" fmla="*/ 0 h 660949"/>
                <a:gd name="connsiteX3" fmla="*/ 5551480 w 5563086"/>
                <a:gd name="connsiteY3" fmla="*/ 52923 h 660949"/>
                <a:gd name="connsiteX4" fmla="*/ 5563086 w 5563086"/>
                <a:gd name="connsiteY4" fmla="*/ 550791 h 660949"/>
                <a:gd name="connsiteX5" fmla="*/ 5563086 w 5563086"/>
                <a:gd name="connsiteY5" fmla="*/ 580007 h 660949"/>
                <a:gd name="connsiteX6" fmla="*/ 5510163 w 5563086"/>
                <a:gd name="connsiteY6" fmla="*/ 649343 h 660949"/>
                <a:gd name="connsiteX7" fmla="*/ 110158 w 5563086"/>
                <a:gd name="connsiteY7" fmla="*/ 660949 h 660949"/>
                <a:gd name="connsiteX8" fmla="*/ 49320 w 5563086"/>
                <a:gd name="connsiteY8" fmla="*/ 660949 h 660949"/>
                <a:gd name="connsiteX9" fmla="*/ 0 w 5563086"/>
                <a:gd name="connsiteY9" fmla="*/ 110158 h 660949"/>
                <a:gd name="connsiteX10" fmla="*/ 0 w 5563086"/>
                <a:gd name="connsiteY10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3086" h="660949">
                  <a:moveTo>
                    <a:pt x="110158" y="0"/>
                  </a:moveTo>
                  <a:lnTo>
                    <a:pt x="5452928" y="0"/>
                  </a:lnTo>
                  <a:cubicBezTo>
                    <a:pt x="5482143" y="0"/>
                    <a:pt x="5510163" y="11606"/>
                    <a:pt x="5530821" y="32265"/>
                  </a:cubicBezTo>
                  <a:cubicBezTo>
                    <a:pt x="5551480" y="52923"/>
                    <a:pt x="5563086" y="80942"/>
                    <a:pt x="5563086" y="110158"/>
                  </a:cubicBezTo>
                  <a:lnTo>
                    <a:pt x="5563086" y="550791"/>
                  </a:lnTo>
                  <a:cubicBezTo>
                    <a:pt x="5563086" y="580007"/>
                    <a:pt x="5551480" y="608026"/>
                    <a:pt x="5530821" y="628685"/>
                  </a:cubicBezTo>
                  <a:cubicBezTo>
                    <a:pt x="5510163" y="649343"/>
                    <a:pt x="5482143" y="660949"/>
                    <a:pt x="545292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影响摩擦力大小的因素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448" y="469563"/>
            <a:ext cx="4236263" cy="1221753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286" y="1929260"/>
            <a:ext cx="4314949" cy="1500578"/>
          </a:xfrm>
          <a:prstGeom prst="rect">
            <a:avLst/>
          </a:prstGeom>
        </p:spPr>
      </p:pic>
      <p:sp>
        <p:nvSpPr>
          <p:cNvPr id="10" name="文本1" title=""/>
          <p:cNvSpPr txBox="1"/>
          <p:nvPr/>
        </p:nvSpPr>
        <p:spPr>
          <a:xfrm>
            <a:off x="9555461" y="-20126"/>
            <a:ext cx="1926581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3192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=0.8N</a:t>
            </a:r>
          </a:p>
        </p:txBody>
      </p:sp>
      <p:sp>
        <p:nvSpPr>
          <p:cNvPr id="11" name="文本2" title=""/>
          <p:cNvSpPr txBox="1"/>
          <p:nvPr/>
        </p:nvSpPr>
        <p:spPr>
          <a:xfrm>
            <a:off x="9712290" y="1786404"/>
            <a:ext cx="1691268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3192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=0.8N</a:t>
            </a:r>
          </a:p>
        </p:txBody>
      </p:sp>
      <p:sp>
        <p:nvSpPr>
          <p:cNvPr id="12" name="文本3" title=""/>
          <p:cNvSpPr txBox="1"/>
          <p:nvPr/>
        </p:nvSpPr>
        <p:spPr>
          <a:xfrm>
            <a:off x="601799" y="1174709"/>
            <a:ext cx="5743575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3.探究滑动摩擦力大小与接触面积大小是否有关；</a:t>
            </a:r>
          </a:p>
        </p:txBody>
      </p:sp>
      <p:sp>
        <p:nvSpPr>
          <p:cNvPr id="13" name="文本4" title=""/>
          <p:cNvSpPr txBox="1"/>
          <p:nvPr/>
        </p:nvSpPr>
        <p:spPr>
          <a:xfrm>
            <a:off x="601447" y="2315080"/>
            <a:ext cx="5743575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4.探究滑动摩擦力大小与运动速度是否有关；</a:t>
            </a:r>
          </a:p>
        </p:txBody>
      </p:sp>
      <p:sp>
        <p:nvSpPr>
          <p:cNvPr id="14" name="文本5" title=""/>
          <p:cNvSpPr txBox="1"/>
          <p:nvPr/>
        </p:nvSpPr>
        <p:spPr>
          <a:xfrm>
            <a:off x="837867" y="5528110"/>
            <a:ext cx="10534059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结论：滑动摩擦力大小跟接触面积大小、运动速度等无关。</a:t>
            </a:r>
          </a:p>
        </p:txBody>
      </p:sp>
      <p:graphicFrame>
        <p:nvGraphicFramePr>
          <p:cNvPr id="15" name="表格1" title="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837952" y="3569970"/>
          <a:ext cx="9186901" cy="174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628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957743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46934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089076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202113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80627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实验次数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接触面材料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压力大小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运动速度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6B9B8">
                        <a:alpha val="54117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1" i="0">
                          <a:solidFill>
                            <a:srgbClr val="00206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摩擦力大小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AC090">
                        <a:alpha val="49803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80636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1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长木板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相同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l">
                        <a:lnSpc>
                          <a:spcPts val="2700"/>
                        </a:lnSpc>
                      </a:pPr>
                      <a:r>
                        <a:rPr lang="zh-CN" altLang="en-US" sz="2299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       </a:t>
                      </a:r>
                      <a:r>
                        <a:rPr lang="zh-CN" altLang="en-US" sz="2299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0.1m/s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6B9B8">
                        <a:alpha val="54117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1" i="0">
                          <a:solidFill>
                            <a:srgbClr val="00206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0.7N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AC090">
                        <a:alpha val="49803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80636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2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长木板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相同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0.2m/s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6B9B8">
                        <a:alpha val="54117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2700"/>
                        </a:lnSpc>
                      </a:pPr>
                      <a:r>
                        <a:rPr lang="zh-CN" altLang="en-US" sz="2299" b="1" i="0">
                          <a:solidFill>
                            <a:srgbClr val="00206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0.7N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AC090">
                        <a:alpha val="49803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1" grpId="0" animBg="1"/>
      <p:bldP spid="1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5563086" cy="660949"/>
            </a:xfrm>
            <a:custGeom>
              <a:gdLst>
                <a:gd name="connsiteX0" fmla="*/ 110158 w 5563086"/>
                <a:gd name="connsiteY0" fmla="*/ 0 h 660949"/>
                <a:gd name="connsiteX1" fmla="*/ 5452928 w 5563086"/>
                <a:gd name="connsiteY1" fmla="*/ 0 h 660949"/>
                <a:gd name="connsiteX2" fmla="*/ 5482143 w 5563086"/>
                <a:gd name="connsiteY2" fmla="*/ 0 h 660949"/>
                <a:gd name="connsiteX3" fmla="*/ 5551480 w 5563086"/>
                <a:gd name="connsiteY3" fmla="*/ 52923 h 660949"/>
                <a:gd name="connsiteX4" fmla="*/ 5563086 w 5563086"/>
                <a:gd name="connsiteY4" fmla="*/ 550791 h 660949"/>
                <a:gd name="connsiteX5" fmla="*/ 5563086 w 5563086"/>
                <a:gd name="connsiteY5" fmla="*/ 580007 h 660949"/>
                <a:gd name="connsiteX6" fmla="*/ 5510163 w 5563086"/>
                <a:gd name="connsiteY6" fmla="*/ 649343 h 660949"/>
                <a:gd name="connsiteX7" fmla="*/ 110158 w 5563086"/>
                <a:gd name="connsiteY7" fmla="*/ 660949 h 660949"/>
                <a:gd name="connsiteX8" fmla="*/ 49320 w 5563086"/>
                <a:gd name="connsiteY8" fmla="*/ 660949 h 660949"/>
                <a:gd name="connsiteX9" fmla="*/ 0 w 5563086"/>
                <a:gd name="connsiteY9" fmla="*/ 110158 h 660949"/>
                <a:gd name="connsiteX10" fmla="*/ 0 w 5563086"/>
                <a:gd name="connsiteY10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3086" h="660949">
                  <a:moveTo>
                    <a:pt x="110158" y="0"/>
                  </a:moveTo>
                  <a:lnTo>
                    <a:pt x="5452928" y="0"/>
                  </a:lnTo>
                  <a:cubicBezTo>
                    <a:pt x="5482143" y="0"/>
                    <a:pt x="5510163" y="11606"/>
                    <a:pt x="5530821" y="32265"/>
                  </a:cubicBezTo>
                  <a:cubicBezTo>
                    <a:pt x="5551480" y="52923"/>
                    <a:pt x="5563086" y="80942"/>
                    <a:pt x="5563086" y="110158"/>
                  </a:cubicBezTo>
                  <a:lnTo>
                    <a:pt x="5563086" y="550791"/>
                  </a:lnTo>
                  <a:cubicBezTo>
                    <a:pt x="5563086" y="580007"/>
                    <a:pt x="5551480" y="608026"/>
                    <a:pt x="5530821" y="628685"/>
                  </a:cubicBezTo>
                  <a:cubicBezTo>
                    <a:pt x="5510163" y="649343"/>
                    <a:pt x="5482143" y="660949"/>
                    <a:pt x="545292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影响摩擦力大小的因素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48" y="3942998"/>
            <a:ext cx="6072143" cy="1780187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771468" y="1100366"/>
            <a:ext cx="11206724" cy="12587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【实验反思】：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实验中很难控制水平匀速拉动弹簧测力计，所以会导致弹簧测力计的示数不稳定。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2031702" y="2798969"/>
            <a:ext cx="7229618" cy="11053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5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木板可以不做匀速直线运动，物体始终保持静止状态，便于读数。</a:t>
            </a:r>
          </a:p>
        </p:txBody>
      </p:sp>
      <p:grpSp>
        <p:nvGrpSpPr>
          <p:cNvPr id="11" name="组合2" title=""/>
          <p:cNvGrpSpPr/>
          <p:nvPr/>
        </p:nvGrpSpPr>
        <p:grpSpPr>
          <a:xfrm>
            <a:off x="7638985" y="4815419"/>
            <a:ext cx="1490396" cy="693266"/>
            <a:chExt cx="1490396" cy="693266"/>
          </a:xfrm>
        </p:grpSpPr>
        <p:sp>
          <p:nvSpPr>
            <p:cNvPr id="12" name="文本3"/>
            <p:cNvSpPr txBox="1"/>
            <p:nvPr/>
          </p:nvSpPr>
          <p:spPr>
            <a:xfrm>
              <a:off x="626113" y="0"/>
              <a:ext cx="791633" cy="69326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667" b="1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13" name="形状6"/>
            <p:cNvSpPr txBox="1"/>
            <p:nvPr/>
          </p:nvSpPr>
          <p:spPr>
            <a:xfrm>
              <a:off x="0" y="583468"/>
              <a:ext cx="1490396" cy="2924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57150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14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67" y="4357540"/>
            <a:ext cx="1422523" cy="951059"/>
          </a:xfrm>
          <a:prstGeom prst="rect">
            <a:avLst/>
          </a:prstGeom>
        </p:spPr>
      </p:pic>
      <p:pic>
        <p:nvPicPr>
          <p:cNvPr id="15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346" y="2282781"/>
            <a:ext cx="7741577" cy="43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4515336" cy="660949"/>
            </a:xfrm>
            <a:custGeom>
              <a:gdLst>
                <a:gd name="connsiteX0" fmla="*/ 110158 w 4515336"/>
                <a:gd name="connsiteY0" fmla="*/ 0 h 660949"/>
                <a:gd name="connsiteX1" fmla="*/ 4405178 w 4515336"/>
                <a:gd name="connsiteY1" fmla="*/ 0 h 660949"/>
                <a:gd name="connsiteX2" fmla="*/ 4466016 w 4515336"/>
                <a:gd name="connsiteY2" fmla="*/ 0 h 660949"/>
                <a:gd name="connsiteX3" fmla="*/ 4515336 w 4515336"/>
                <a:gd name="connsiteY3" fmla="*/ 550791 h 660949"/>
                <a:gd name="connsiteX4" fmla="*/ 4515336 w 4515336"/>
                <a:gd name="connsiteY4" fmla="*/ 611630 h 660949"/>
                <a:gd name="connsiteX5" fmla="*/ 110158 w 4515336"/>
                <a:gd name="connsiteY5" fmla="*/ 660949 h 660949"/>
                <a:gd name="connsiteX6" fmla="*/ 49320 w 4515336"/>
                <a:gd name="connsiteY6" fmla="*/ 660949 h 660949"/>
                <a:gd name="connsiteX7" fmla="*/ 0 w 4515336"/>
                <a:gd name="connsiteY7" fmla="*/ 110158 h 660949"/>
                <a:gd name="connsiteX8" fmla="*/ 0 w 45153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5336" h="660949">
                  <a:moveTo>
                    <a:pt x="110158" y="0"/>
                  </a:moveTo>
                  <a:lnTo>
                    <a:pt x="4405178" y="0"/>
                  </a:lnTo>
                  <a:cubicBezTo>
                    <a:pt x="4466016" y="0"/>
                    <a:pt x="4515336" y="49320"/>
                    <a:pt x="4515336" y="110158"/>
                  </a:cubicBezTo>
                  <a:lnTo>
                    <a:pt x="4515336" y="550791"/>
                  </a:lnTo>
                  <a:cubicBezTo>
                    <a:pt x="4515336" y="611630"/>
                    <a:pt x="4466016" y="660949"/>
                    <a:pt x="44051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摩擦的利用与防止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四</a:t>
              </a:r>
            </a:p>
          </p:txBody>
        </p:sp>
      </p:grpSp>
      <p:grpSp>
        <p:nvGrpSpPr>
          <p:cNvPr id="8" name="组合2" title=""/>
          <p:cNvGrpSpPr/>
          <p:nvPr/>
        </p:nvGrpSpPr>
        <p:grpSpPr>
          <a:xfrm>
            <a:off x="820493" y="1698393"/>
            <a:ext cx="2986048" cy="2771431"/>
            <a:chExt cx="2986048" cy="2771431"/>
          </a:xfrm>
        </p:grpSpPr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854" t="25185" r="31614" b="13981"/>
            <a:stretch>
              <a:fillRect/>
            </a:stretch>
          </p:blipFill>
          <p:spPr>
            <a:xfrm>
              <a:off x="0" y="0"/>
              <a:ext cx="2406948" cy="2134967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10" name="文本4"/>
            <p:cNvSpPr txBox="1"/>
            <p:nvPr/>
          </p:nvSpPr>
          <p:spPr>
            <a:xfrm>
              <a:off x="111891" y="2119266"/>
              <a:ext cx="2874157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宁瓶盖时用力</a:t>
              </a:r>
            </a:p>
          </p:txBody>
        </p:sp>
      </p:grpSp>
      <p:sp>
        <p:nvSpPr>
          <p:cNvPr id="11" name="文本1" title=""/>
          <p:cNvSpPr txBox="1"/>
          <p:nvPr/>
        </p:nvSpPr>
        <p:spPr>
          <a:xfrm>
            <a:off x="779478" y="958034"/>
            <a:ext cx="11201867" cy="11658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许多情况下摩擦是有用的，人们常常设法增大它。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增大摩擦的方法：</a:t>
            </a:r>
          </a:p>
        </p:txBody>
      </p:sp>
      <p:grpSp>
        <p:nvGrpSpPr>
          <p:cNvPr id="12" name="组合3" title=""/>
          <p:cNvGrpSpPr/>
          <p:nvPr/>
        </p:nvGrpSpPr>
        <p:grpSpPr>
          <a:xfrm>
            <a:off x="3758270" y="1964417"/>
            <a:ext cx="3696763" cy="2755705"/>
            <a:chExt cx="3696763" cy="2755705"/>
          </a:xfrm>
        </p:grpSpPr>
        <p:sp>
          <p:nvSpPr>
            <p:cNvPr id="13" name="文本5"/>
            <p:cNvSpPr txBox="1"/>
            <p:nvPr/>
          </p:nvSpPr>
          <p:spPr>
            <a:xfrm>
              <a:off x="194909" y="2103540"/>
              <a:ext cx="3501854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骑车刹车时用力捏闸</a:t>
              </a:r>
            </a:p>
          </p:txBody>
        </p:sp>
        <p:pic>
          <p:nvPicPr>
            <p:cNvPr id="14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23723" cy="2117259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sp>
        <p:nvSpPr>
          <p:cNvPr id="15" name="文本2" title=""/>
          <p:cNvSpPr txBox="1"/>
          <p:nvPr/>
        </p:nvSpPr>
        <p:spPr>
          <a:xfrm>
            <a:off x="7753750" y="2319842"/>
            <a:ext cx="4047725" cy="11049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）增大接触表面粗糙程度</a:t>
            </a:r>
          </a:p>
        </p:txBody>
      </p:sp>
      <p:sp>
        <p:nvSpPr>
          <p:cNvPr id="16" name="文本3" title=""/>
          <p:cNvSpPr txBox="1"/>
          <p:nvPr/>
        </p:nvSpPr>
        <p:spPr>
          <a:xfrm>
            <a:off x="7689352" y="1671876"/>
            <a:ext cx="2943225" cy="6477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）增大压力</a:t>
            </a:r>
          </a:p>
        </p:txBody>
      </p:sp>
      <p:grpSp>
        <p:nvGrpSpPr>
          <p:cNvPr id="17" name="组合4" title=""/>
          <p:cNvGrpSpPr/>
          <p:nvPr/>
        </p:nvGrpSpPr>
        <p:grpSpPr>
          <a:xfrm>
            <a:off x="7462228" y="3593173"/>
            <a:ext cx="3959295" cy="2896489"/>
            <a:chExt cx="3959295" cy="2896489"/>
          </a:xfrm>
        </p:grpSpPr>
        <p:sp>
          <p:nvSpPr>
            <p:cNvPr id="18" name="文本6"/>
            <p:cNvSpPr txBox="1"/>
            <p:nvPr/>
          </p:nvSpPr>
          <p:spPr>
            <a:xfrm>
              <a:off x="0" y="2338654"/>
              <a:ext cx="3959295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在结冰的路面车轮缠绕铁链</a:t>
              </a:r>
            </a:p>
          </p:txBody>
        </p:sp>
        <p:pic>
          <p:nvPicPr>
            <p:cNvPr id="19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06" y="0"/>
              <a:ext cx="3761984" cy="2356285"/>
            </a:xfrm>
            <a:prstGeom prst="rect">
              <a:avLst/>
            </a:prstGeom>
          </p:spPr>
        </p:pic>
      </p:grpSp>
      <p:grpSp>
        <p:nvGrpSpPr>
          <p:cNvPr id="20" name="组合5" title=""/>
          <p:cNvGrpSpPr/>
          <p:nvPr/>
        </p:nvGrpSpPr>
        <p:grpSpPr>
          <a:xfrm>
            <a:off x="3737543" y="3592039"/>
            <a:ext cx="3571437" cy="2898506"/>
            <a:chExt cx="3571437" cy="2898506"/>
          </a:xfrm>
        </p:grpSpPr>
        <p:sp>
          <p:nvSpPr>
            <p:cNvPr id="21" name="文本7"/>
            <p:cNvSpPr txBox="1"/>
            <p:nvPr/>
          </p:nvSpPr>
          <p:spPr>
            <a:xfrm>
              <a:off x="120917" y="2340671"/>
              <a:ext cx="3450520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鞋底有凹凸不平的花纹</a:t>
              </a:r>
            </a:p>
          </p:txBody>
        </p:sp>
        <p:pic>
          <p:nvPicPr>
            <p:cNvPr id="22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513938" cy="2356282"/>
            </a:xfrm>
            <a:prstGeom prst="rect">
              <a:avLst/>
            </a:prstGeom>
          </p:spPr>
        </p:pic>
      </p:grpSp>
      <p:grpSp>
        <p:nvGrpSpPr>
          <p:cNvPr id="23" name="组合6" title=""/>
          <p:cNvGrpSpPr/>
          <p:nvPr/>
        </p:nvGrpSpPr>
        <p:grpSpPr>
          <a:xfrm>
            <a:off x="351530" y="3649923"/>
            <a:ext cx="3454707" cy="2990697"/>
            <a:chExt cx="3454707" cy="2990697"/>
          </a:xfrm>
        </p:grpSpPr>
        <p:sp>
          <p:nvSpPr>
            <p:cNvPr id="24" name="文本8"/>
            <p:cNvSpPr txBox="1"/>
            <p:nvPr/>
          </p:nvSpPr>
          <p:spPr>
            <a:xfrm>
              <a:off x="9630" y="2340673"/>
              <a:ext cx="3325844" cy="65002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运动员擦镁粉，防滑粉</a:t>
              </a:r>
            </a:p>
          </p:txBody>
        </p:sp>
        <p:pic>
          <p:nvPicPr>
            <p:cNvPr id="25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810" r="7871" b="11737"/>
            <a:stretch>
              <a:fillRect/>
            </a:stretch>
          </p:blipFill>
          <p:spPr>
            <a:xfrm>
              <a:off x="0" y="0"/>
              <a:ext cx="3454707" cy="2298959"/>
            </a:xfrm>
            <a:prstGeom prst="rect">
              <a:avLst/>
            </a:prstGeom>
          </p:spPr>
        </p:pic>
      </p:grpSp>
      <p:pic>
        <p:nvPicPr>
          <p:cNvPr id="26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804" y="1446514"/>
            <a:ext cx="3363773" cy="22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2" grpId="0" animBg="1"/>
      <p:bldP spid="16" grpId="0" animBg="1"/>
      <p:bldP spid="26" grpId="0" animBg="1"/>
      <p:bldP spid="23" grpId="0" animBg="1"/>
      <p:bldP spid="20" grpId="0" animBg="1"/>
      <p:bldP spid="17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4515336" cy="660949"/>
            </a:xfrm>
            <a:custGeom>
              <a:gdLst>
                <a:gd name="connsiteX0" fmla="*/ 110158 w 4515336"/>
                <a:gd name="connsiteY0" fmla="*/ 0 h 660949"/>
                <a:gd name="connsiteX1" fmla="*/ 4405178 w 4515336"/>
                <a:gd name="connsiteY1" fmla="*/ 0 h 660949"/>
                <a:gd name="connsiteX2" fmla="*/ 4466016 w 4515336"/>
                <a:gd name="connsiteY2" fmla="*/ 0 h 660949"/>
                <a:gd name="connsiteX3" fmla="*/ 4515336 w 4515336"/>
                <a:gd name="connsiteY3" fmla="*/ 550791 h 660949"/>
                <a:gd name="connsiteX4" fmla="*/ 4515336 w 4515336"/>
                <a:gd name="connsiteY4" fmla="*/ 611630 h 660949"/>
                <a:gd name="connsiteX5" fmla="*/ 110158 w 4515336"/>
                <a:gd name="connsiteY5" fmla="*/ 660949 h 660949"/>
                <a:gd name="connsiteX6" fmla="*/ 49320 w 4515336"/>
                <a:gd name="connsiteY6" fmla="*/ 660949 h 660949"/>
                <a:gd name="connsiteX7" fmla="*/ 0 w 4515336"/>
                <a:gd name="connsiteY7" fmla="*/ 110158 h 660949"/>
                <a:gd name="connsiteX8" fmla="*/ 0 w 45153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5336" h="660949">
                  <a:moveTo>
                    <a:pt x="110158" y="0"/>
                  </a:moveTo>
                  <a:lnTo>
                    <a:pt x="4405178" y="0"/>
                  </a:lnTo>
                  <a:cubicBezTo>
                    <a:pt x="4466016" y="0"/>
                    <a:pt x="4515336" y="49320"/>
                    <a:pt x="4515336" y="110158"/>
                  </a:cubicBezTo>
                  <a:lnTo>
                    <a:pt x="4515336" y="550791"/>
                  </a:lnTo>
                  <a:cubicBezTo>
                    <a:pt x="4515336" y="611630"/>
                    <a:pt x="4466016" y="660949"/>
                    <a:pt x="44051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摩擦的利用与防止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四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647024" y="853411"/>
            <a:ext cx="11163100" cy="80394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933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也有时侯摩擦是有害的，人们常常设法减小它。减小摩擦的方法：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8294237" y="1772212"/>
            <a:ext cx="2584450" cy="6477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）减小压力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8294237" y="2348979"/>
            <a:ext cx="3321050" cy="11049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）减小接触面粗糙程度</a:t>
            </a:r>
          </a:p>
        </p:txBody>
      </p:sp>
      <p:pic>
        <p:nvPicPr>
          <p:cNvPr id="1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36" y="1656931"/>
            <a:ext cx="3985851" cy="2163966"/>
          </a:xfrm>
          <a:prstGeom prst="rect">
            <a:avLst/>
          </a:prstGeom>
        </p:spPr>
      </p:pic>
      <p:sp>
        <p:nvSpPr>
          <p:cNvPr id="12" name="文本4" title=""/>
          <p:cNvSpPr txBox="1"/>
          <p:nvPr/>
        </p:nvSpPr>
        <p:spPr>
          <a:xfrm>
            <a:off x="8279578" y="3335817"/>
            <a:ext cx="3530603" cy="6477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（3）滚动代替滑动</a:t>
            </a:r>
          </a:p>
        </p:txBody>
      </p:sp>
      <p:pic>
        <p:nvPicPr>
          <p:cNvPr id="13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55" y="3870065"/>
            <a:ext cx="3985812" cy="2242023"/>
          </a:xfrm>
          <a:prstGeom prst="rect">
            <a:avLst/>
          </a:prstGeom>
        </p:spPr>
      </p:pic>
      <p:sp>
        <p:nvSpPr>
          <p:cNvPr id="14" name="文本5" title=""/>
          <p:cNvSpPr txBox="1"/>
          <p:nvPr/>
        </p:nvSpPr>
        <p:spPr>
          <a:xfrm>
            <a:off x="8279216" y="4098379"/>
            <a:ext cx="3530603" cy="11049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（4）加润滑油，使接触面分离</a:t>
            </a:r>
          </a:p>
        </p:txBody>
      </p:sp>
      <p:pic>
        <p:nvPicPr>
          <p:cNvPr id="15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13" t="20594" r="7994" b="10693"/>
          <a:stretch>
            <a:fillRect/>
          </a:stretch>
        </p:blipFill>
        <p:spPr>
          <a:xfrm>
            <a:off x="666683" y="3831069"/>
            <a:ext cx="4066889" cy="2315356"/>
          </a:xfrm>
          <a:prstGeom prst="rect">
            <a:avLst/>
          </a:prstGeom>
          <a:ln w="9525">
            <a:solidFill>
              <a:srgbClr val="9B73B1">
                <a:alpha val="100000"/>
              </a:srgbClr>
            </a:solidFill>
            <a:prstDash val="solid"/>
          </a:ln>
        </p:spPr>
      </p:pic>
      <p:pic>
        <p:nvPicPr>
          <p:cNvPr id="16" name="图片4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61" b="8704"/>
          <a:stretch>
            <a:fillRect/>
          </a:stretch>
        </p:blipFill>
        <p:spPr>
          <a:xfrm>
            <a:off x="4750546" y="1614230"/>
            <a:ext cx="3525755" cy="22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2" grpId="0" animBg="1"/>
      <p:bldP spid="13" grpId="0" animBg="1"/>
      <p:bldP spid="1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4" y="1314907"/>
            <a:ext cx="109347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945013" y="1112682"/>
            <a:ext cx="10321834" cy="382745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1.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下面所列的摩擦中，属于滑动摩擦的有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；静摩擦的有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；滚动摩擦的有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①走路时鞋与地面之间的摩擦；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②拉动拉杆箱时，箱轮与地面间的摩擦；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③手拿瓶子时手与瓶子的摩擦；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④机器上轴与轴承间的摩擦；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⑤冰壶比赛时，冰壶与冰面的摩擦。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7971197" y="1159457"/>
            <a:ext cx="148590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⑤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1491129" y="1673295"/>
            <a:ext cx="130175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①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2014913" y="1662034"/>
            <a:ext cx="152400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③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5082052" y="1667343"/>
            <a:ext cx="124460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②</a:t>
            </a:r>
          </a:p>
        </p:txBody>
      </p:sp>
      <p:sp>
        <p:nvSpPr>
          <p:cNvPr id="12" name="文本6" title=""/>
          <p:cNvSpPr txBox="1"/>
          <p:nvPr/>
        </p:nvSpPr>
        <p:spPr>
          <a:xfrm>
            <a:off x="5625006" y="1667391"/>
            <a:ext cx="130175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724614" y="1240765"/>
            <a:ext cx="10321834" cy="382745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3.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下面所列的摩擦中，属于有益摩擦的是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；属于有害摩擦的是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①走路时鞋与地面之间的摩擦；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②汽车刹车时，车轮与地面间的摩擦；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③手握筷子时的摩擦；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④机器上轴与轴承间的摩擦；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⑤擦黑板时，板擦与黑板间的摩擦。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8793503" y="1263900"/>
            <a:ext cx="148590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⑤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7551715" y="1240765"/>
            <a:ext cx="765538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①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8339387" y="1247199"/>
            <a:ext cx="765538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③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7952037" y="1247199"/>
            <a:ext cx="671739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②</a:t>
            </a:r>
          </a:p>
        </p:txBody>
      </p:sp>
      <p:sp>
        <p:nvSpPr>
          <p:cNvPr id="12" name="文本6" title=""/>
          <p:cNvSpPr txBox="1"/>
          <p:nvPr/>
        </p:nvSpPr>
        <p:spPr>
          <a:xfrm>
            <a:off x="3298667" y="1771731"/>
            <a:ext cx="130175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④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38000" y="120269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839" y="1494571"/>
            <a:ext cx="2683389" cy="1783421"/>
          </a:xfrm>
          <a:prstGeom prst="rect">
            <a:avLst/>
          </a:prstGeom>
        </p:spPr>
      </p:pic>
      <p:sp>
        <p:nvSpPr>
          <p:cNvPr id="8" name="文本1" title=""/>
          <p:cNvSpPr txBox="1"/>
          <p:nvPr/>
        </p:nvSpPr>
        <p:spPr>
          <a:xfrm>
            <a:off x="720836" y="875377"/>
            <a:ext cx="8966505" cy="298735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4.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小华同学用用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100N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的力水平向右推木箱，结果没有推动，则此时木箱受到的静摩擦力为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____N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，方向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。小华增大推力，最后在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125N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的水平推力作用下使木箱向右做匀速直线运动，则物体受到的滑动摩擦力为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____N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，方向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6817909" y="1494758"/>
            <a:ext cx="1188398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100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1255424" y="2029901"/>
            <a:ext cx="256718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水平向左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1983048" y="3127362"/>
            <a:ext cx="1426441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125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4250655" y="3072641"/>
            <a:ext cx="256718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水平向左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4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fill="hold" tmFilter="0,0; 0.14,0.36; 0.43,0.73; 0.71,0.91; 1.0,1.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fill="hold" tmFilter="0.0,0.0; 0.25,0.07; 0.50,0.2; 0.75,0.467; 1.0,1.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fill="hold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fill="hold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fill="hold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 fill="hold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fill="hold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 fill="hold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fill="hold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 fill="hold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 fill="hold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fill="hold" tmFilter="0,0; 0.14,0.36; 0.43,0.73; 0.71,0.91; 1.0,1.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fill="hold" tmFilter="0.0,0.0; 0.25,0.07; 0.50,0.2; 0.75,0.467; 1.0,1.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fill="hold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fill="hold" tmFilter="0, 0; 0.125,0.2665; 0.25,0.4; 0.375,0.465; 0.5,0.5;  0.625,0.535; 0.75,0.6; 0.875,0.7335; 1,1">
                                          <p:stCondLst>
                                            <p:cond delay="11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3" fill="hold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2" fill="hold">
                                          <p:stCondLst>
                                            <p:cond delay="5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fill="hold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2" fill="hold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2" fill="hold">
                                          <p:stCondLst>
                                            <p:cond delay="14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fill="hold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2" fill="hold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fill="hold">
                                          <p:stCondLst>
                                            <p:cond delay="16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fill="hold" tmFilter="0,0; 0.14,0.36; 0.43,0.73; 0.71,0.91; 1.0,1.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fill="hold" tmFilter="0.0,0.0; 0.25,0.07; 0.50,0.2; 0.75,0.467; 1.0,1.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fill="hold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fill="hold" tmFilter="0, 0; 0.125,0.2665; 0.25,0.4; 0.375,0.465; 0.5,0.5;  0.625,0.535; 0.75,0.6; 0.875,0.7335; 1,1">
                                          <p:stCondLst>
                                            <p:cond delay="11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3" fill="hold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2" fill="hold">
                                          <p:stCondLst>
                                            <p:cond delay="5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fill="hold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2" fill="hold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2" fill="hold">
                                          <p:stCondLst>
                                            <p:cond delay="14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fill="hold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2" fill="hold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fill="hold">
                                          <p:stCondLst>
                                            <p:cond delay="16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fill="hold" tmFilter="0,0; 0.14,0.36; 0.43,0.73; 0.71,0.91; 1.0,1.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fill="hold" tmFilter="0.0,0.0; 0.25,0.07; 0.50,0.2; 0.75,0.467; 1.0,1.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fill="hold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fill="hold" tmFilter="0, 0; 0.125,0.2665; 0.25,0.4; 0.375,0.465; 0.5,0.5;  0.625,0.535; 0.75,0.6; 0.875,0.7335; 1,1">
                                          <p:stCondLst>
                                            <p:cond delay="11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3" fill="hold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2" fill="hold">
                                          <p:stCondLst>
                                            <p:cond delay="5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fill="hold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2" fill="hold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2" fill="hold">
                                          <p:stCondLst>
                                            <p:cond delay="14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fill="hold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2" fill="hold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fill="hold">
                                          <p:stCondLst>
                                            <p:cond delay="16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971823" y="956703"/>
            <a:ext cx="9957647" cy="203770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5. 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如图所示，在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测量滑动摩擦力大小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的实验中，应拉着木块在长木板上做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运动，此时摩擦力大小为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______N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2837910" y="1994527"/>
            <a:ext cx="1699376" cy="10214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2.2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5614386" y="1587901"/>
            <a:ext cx="3699087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匀速直线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29" y="2544525"/>
            <a:ext cx="5267351" cy="1248959"/>
          </a:xfrm>
          <a:prstGeom prst="rect">
            <a:avLst/>
          </a:prstGeom>
        </p:spPr>
      </p:pic>
      <p:sp>
        <p:nvSpPr>
          <p:cNvPr id="11" name="文本4" title=""/>
          <p:cNvSpPr txBox="1"/>
          <p:nvPr/>
        </p:nvSpPr>
        <p:spPr>
          <a:xfrm>
            <a:off x="400393" y="3696091"/>
            <a:ext cx="11392110" cy="301674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6.  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小明推静止在水平地面上的桌子，他使用的是水平向左的力，但没有推动，下列说法正确的是（　　）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A. 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推力大于摩擦力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B. 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推力等于摩擦力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C. 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推力小于摩擦力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D. </a:t>
            </a:r>
            <a:r>
              <a:rPr lang="zh-CN" altLang="en-US" sz="30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不能确定推力与摩擦力的大小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7396067" y="4425982"/>
            <a:ext cx="1206952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6" fill="hold" tmFilter="0,0; 0.14,0.36; 0.43,0.73; 0.71,0.91; 1.0,1.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fill="hold" tmFilter="0.0,0.0; 0.25,0.07; 0.50,0.2; 0.75,0.467; 1.0,1.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fill="hold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fill="hold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fill="hold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9" fill="hold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fill="hold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9" fill="hold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fill="hold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9" fill="hold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9" fill="hold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7095211" y="1481880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4089864" y="1386983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1142962" y="1462307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4" title="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5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6" title=""/>
          <p:cNvSpPr txBox="1"/>
          <p:nvPr/>
        </p:nvSpPr>
        <p:spPr>
          <a:xfrm>
            <a:off x="481822" y="120148"/>
            <a:ext cx="2360428" cy="743179"/>
          </a:xfrm>
          <a:custGeom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学习目标</a:t>
            </a:r>
          </a:p>
        </p:txBody>
      </p:sp>
      <p:grpSp>
        <p:nvGrpSpPr>
          <p:cNvPr id="8" name="组合1" title=""/>
          <p:cNvGrpSpPr/>
          <p:nvPr/>
        </p:nvGrpSpPr>
        <p:grpSpPr>
          <a:xfrm>
            <a:off x="362931" y="1537059"/>
            <a:ext cx="2478701" cy="3379461"/>
            <a:chExt cx="2478701" cy="3379461"/>
          </a:xfrm>
        </p:grpSpPr>
        <p:sp>
          <p:nvSpPr>
            <p:cNvPr id="9" name="形状9"/>
            <p:cNvSpPr txBox="1"/>
            <p:nvPr/>
          </p:nvSpPr>
          <p:spPr>
            <a:xfrm rot="10800000">
              <a:off x="0" y="256508"/>
              <a:ext cx="2478701" cy="3122953"/>
            </a:xfrm>
            <a:prstGeom prst="flowChartPunchedCard">
              <a:avLst/>
            </a:prstGeom>
            <a:solidFill>
              <a:srgbClr val="2A8C5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5"/>
            <p:cNvSpPr txBox="1"/>
            <p:nvPr/>
          </p:nvSpPr>
          <p:spPr>
            <a:xfrm>
              <a:off x="501215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01</a:t>
              </a:r>
            </a:p>
          </p:txBody>
        </p:sp>
      </p:grpSp>
      <p:grpSp>
        <p:nvGrpSpPr>
          <p:cNvPr id="11" name="组合2" title=""/>
          <p:cNvGrpSpPr/>
          <p:nvPr/>
        </p:nvGrpSpPr>
        <p:grpSpPr>
          <a:xfrm>
            <a:off x="3311366" y="1513703"/>
            <a:ext cx="2478703" cy="3366537"/>
            <a:chExt cx="2478703" cy="3366537"/>
          </a:xfrm>
        </p:grpSpPr>
        <p:sp>
          <p:nvSpPr>
            <p:cNvPr id="12" name="形状10"/>
            <p:cNvSpPr txBox="1"/>
            <p:nvPr/>
          </p:nvSpPr>
          <p:spPr>
            <a:xfrm rot="10800000">
              <a:off x="0" y="243584"/>
              <a:ext cx="2478703" cy="3122953"/>
            </a:xfrm>
            <a:prstGeom prst="flowChartPunchedCard">
              <a:avLst/>
            </a:prstGeom>
            <a:solidFill>
              <a:srgbClr val="1A5CB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6"/>
            <p:cNvSpPr txBox="1"/>
            <p:nvPr/>
          </p:nvSpPr>
          <p:spPr>
            <a:xfrm>
              <a:off x="646833" y="0"/>
              <a:ext cx="1139439" cy="80273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02</a:t>
              </a:r>
            </a:p>
          </p:txBody>
        </p:sp>
      </p:grpSp>
      <p:grpSp>
        <p:nvGrpSpPr>
          <p:cNvPr id="14" name="组合3" title=""/>
          <p:cNvGrpSpPr/>
          <p:nvPr/>
        </p:nvGrpSpPr>
        <p:grpSpPr>
          <a:xfrm>
            <a:off x="6297302" y="1529753"/>
            <a:ext cx="2478701" cy="3353411"/>
            <a:chExt cx="2478701" cy="3353411"/>
          </a:xfrm>
        </p:grpSpPr>
        <p:sp>
          <p:nvSpPr>
            <p:cNvPr id="15" name="形状11"/>
            <p:cNvSpPr txBox="1"/>
            <p:nvPr/>
          </p:nvSpPr>
          <p:spPr>
            <a:xfrm rot="10800000">
              <a:off x="0" y="230458"/>
              <a:ext cx="2478701" cy="3122953"/>
            </a:xfrm>
            <a:prstGeom prst="flowChartPunchedCard">
              <a:avLst/>
            </a:prstGeom>
            <a:solidFill>
              <a:srgbClr val="C72727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7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03</a:t>
              </a:r>
            </a:p>
          </p:txBody>
        </p:sp>
      </p:grpSp>
      <p:sp>
        <p:nvSpPr>
          <p:cNvPr id="17" name="形状7" title="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文本1" title=""/>
          <p:cNvSpPr txBox="1"/>
          <p:nvPr/>
        </p:nvSpPr>
        <p:spPr>
          <a:xfrm>
            <a:off x="477222" y="2089785"/>
            <a:ext cx="2366562" cy="26797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通过生活体验认识摩擦力;知道用弹簧测力计测量滑动摩擦力大小的方法;能运用所学知识解决增大摩擦和减少摩擦的问题。</a:t>
            </a:r>
          </a:p>
        </p:txBody>
      </p:sp>
      <p:sp>
        <p:nvSpPr>
          <p:cNvPr id="19" name="文本2" title=""/>
          <p:cNvSpPr txBox="1"/>
          <p:nvPr/>
        </p:nvSpPr>
        <p:spPr>
          <a:xfrm>
            <a:off x="6446282" y="2043560"/>
            <a:ext cx="2329453" cy="287248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通过科学探究活动，体验控制变量法在物理研究过程中的应用，培养学生乐于参与、勇于创新的意识和设计实验、分析概括的能力。</a:t>
            </a:r>
          </a:p>
        </p:txBody>
      </p:sp>
      <p:sp>
        <p:nvSpPr>
          <p:cNvPr id="20" name="文本3" title=""/>
          <p:cNvSpPr txBox="1"/>
          <p:nvPr/>
        </p:nvSpPr>
        <p:spPr>
          <a:xfrm>
            <a:off x="3519411" y="2150621"/>
            <a:ext cx="2181416" cy="25372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通过观察与实践使学生了解摩擦在实际中普遍存在，既有利也</a:t>
            </a:r>
          </a:p>
          <a:p>
            <a:pPr marL="0" algn="l"/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有弊。培养学生.思考问题的辩证观点。</a:t>
            </a:r>
          </a:p>
        </p:txBody>
      </p:sp>
      <p:sp>
        <p:nvSpPr>
          <p:cNvPr id="21" name="形状8" title=""/>
          <p:cNvSpPr txBox="1"/>
          <p:nvPr/>
        </p:nvSpPr>
        <p:spPr>
          <a:xfrm>
            <a:off x="9947310" y="1410853"/>
            <a:ext cx="954005" cy="981389"/>
          </a:xfrm>
          <a:custGeom>
            <a:gdLst>
              <a:gd name="connsiteX0" fmla="*/ 477002 w 954005"/>
              <a:gd name="connsiteY0" fmla="*/ 0 h 981389"/>
              <a:gd name="connsiteX1" fmla="*/ 740444 w 954005"/>
              <a:gd name="connsiteY1" fmla="*/ 0 h 981389"/>
              <a:gd name="connsiteX2" fmla="*/ 954005 w 954005"/>
              <a:gd name="connsiteY2" fmla="*/ 761698 h 981389"/>
              <a:gd name="connsiteX3" fmla="*/ 213561 w 954005"/>
              <a:gd name="connsiteY3" fmla="*/ 981389 h 981389"/>
              <a:gd name="connsiteX4" fmla="*/ 0 w 954005"/>
              <a:gd name="connsiteY4" fmla="*/ 219691 h 9813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81389">
                <a:moveTo>
                  <a:pt x="477002" y="0"/>
                </a:moveTo>
                <a:cubicBezTo>
                  <a:pt x="740444" y="0"/>
                  <a:pt x="954005" y="219691"/>
                  <a:pt x="954005" y="490695"/>
                </a:cubicBezTo>
                <a:cubicBezTo>
                  <a:pt x="954005" y="761698"/>
                  <a:pt x="740444" y="981389"/>
                  <a:pt x="477002" y="981389"/>
                </a:cubicBezTo>
                <a:cubicBezTo>
                  <a:pt x="213561" y="981389"/>
                  <a:pt x="0" y="761698"/>
                  <a:pt x="0" y="490695"/>
                </a:cubicBezTo>
                <a:cubicBezTo>
                  <a:pt x="0" y="219691"/>
                  <a:pt x="213561" y="0"/>
                  <a:pt x="477002" y="0"/>
                </a:cubicBezTo>
                <a:close/>
              </a:path>
            </a:pathLst>
          </a:custGeom>
          <a:solidFill>
            <a:srgbClr val="471ECC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2" name="组合4" title=""/>
          <p:cNvGrpSpPr/>
          <p:nvPr/>
        </p:nvGrpSpPr>
        <p:grpSpPr>
          <a:xfrm>
            <a:off x="9228135" y="1453753"/>
            <a:ext cx="2478701" cy="3405903"/>
            <a:chExt cx="2478701" cy="3405903"/>
          </a:xfrm>
        </p:grpSpPr>
        <p:sp>
          <p:nvSpPr>
            <p:cNvPr id="23" name="形状12"/>
            <p:cNvSpPr txBox="1"/>
            <p:nvPr/>
          </p:nvSpPr>
          <p:spPr>
            <a:xfrm rot="10800000">
              <a:off x="0" y="282950"/>
              <a:ext cx="2478701" cy="3122953"/>
            </a:xfrm>
            <a:prstGeom prst="flowChartPunchedCard">
              <a:avLst/>
            </a:prstGeom>
            <a:solidFill>
              <a:srgbClr val="471ECC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8"/>
            <p:cNvSpPr txBox="1"/>
            <p:nvPr/>
          </p:nvSpPr>
          <p:spPr>
            <a:xfrm>
              <a:off x="449989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04</a:t>
              </a:r>
            </a:p>
          </p:txBody>
        </p:sp>
      </p:grpSp>
      <p:sp>
        <p:nvSpPr>
          <p:cNvPr id="25" name="文本4" title=""/>
          <p:cNvSpPr txBox="1"/>
          <p:nvPr/>
        </p:nvSpPr>
        <p:spPr>
          <a:xfrm>
            <a:off x="9442580" y="2051866"/>
            <a:ext cx="2112759" cy="287248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通过生活中实例的研究，激发学生用所学知识解决实际问题的热情;培养对科学字</a:t>
            </a:r>
          </a:p>
          <a:p>
            <a:pPr marL="0" algn="l"/>
            <a:r>
              <a:rPr lang="zh-CN" altLang="en-US" sz="19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的热爱和好奇心;树立正确的价值观。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4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761831" y="1000862"/>
            <a:ext cx="10851216" cy="44499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7.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自行车的结构和使用涉及了许多有关摩擦力的知识，下列说法中正确的是（　　）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．在自行车转动部分添加润滑油是为了减小摩擦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．用力捏刹车闸是为了减小摩擦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．在车外胎、把手塑料套、脚蹬上都刻有花纹主要是为了外观好看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．车的前轴、中轴及后轴均采用滚动轴承是为了增大摩擦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207888" y="1632652"/>
            <a:ext cx="1308100" cy="7444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89182" y="742696"/>
            <a:ext cx="10896883" cy="133305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8.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下列四幅图是小明在探究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影响滑动摩擦力大小因素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时设计的实验方案。以下说法正确的是（　　）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5977777" y="1300478"/>
            <a:ext cx="827087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3100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734511" y="3652495"/>
            <a:ext cx="11070732" cy="272631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通过甲、乙对比，可探究压力大小对滑动摩擦力大小的影响</a:t>
            </a:r>
          </a:p>
          <a:p>
            <a:pPr marL="0" algn="l">
              <a:lnSpc>
                <a:spcPts val="4500"/>
              </a:lnSpc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通过甲、丁对比，可探究接触面积的大小对滑动摩擦力大小的影响</a:t>
            </a:r>
          </a:p>
          <a:p>
            <a:pPr marL="0" algn="l">
              <a:lnSpc>
                <a:spcPts val="4500"/>
              </a:lnSpc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通过乙、丙对比，可探究压力大小对滑动摩擦力大小的影响</a:t>
            </a:r>
          </a:p>
          <a:p>
            <a:pPr marL="0" algn="l">
              <a:lnSpc>
                <a:spcPts val="4500"/>
              </a:lnSpc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D.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通过乙、丁对比，可探究接触面的粗糙程度对滑动摩擦力大小的影响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04" y="1973490"/>
            <a:ext cx="10072966" cy="15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99053" y="167383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新课引入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文本1" title=""/>
          <p:cNvSpPr txBox="1"/>
          <p:nvPr/>
        </p:nvSpPr>
        <p:spPr>
          <a:xfrm>
            <a:off x="633374" y="1187415"/>
            <a:ext cx="11363325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如图所示，将手掌压在桌面上滑动时，你是否感到桌面对手掌有阻碍作用?你对这样的力有什么认识，大小、方向、作用点怎样的?</a:t>
            </a:r>
          </a:p>
        </p:txBody>
      </p: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50" r="17604" b="30173"/>
          <a:stretch>
            <a:fillRect/>
          </a:stretch>
        </p:blipFill>
        <p:spPr>
          <a:xfrm>
            <a:off x="865365" y="2741495"/>
            <a:ext cx="4546711" cy="2957055"/>
          </a:xfrm>
          <a:prstGeom prst="rect">
            <a:avLst/>
          </a:prstGeom>
        </p:spPr>
      </p:pic>
      <p:grpSp>
        <p:nvGrpSpPr>
          <p:cNvPr id="8" name="组合1" title=""/>
          <p:cNvGrpSpPr/>
          <p:nvPr/>
        </p:nvGrpSpPr>
        <p:grpSpPr>
          <a:xfrm>
            <a:off x="803191" y="2045860"/>
            <a:ext cx="3129010" cy="3005176"/>
            <a:chExt cx="3129010" cy="3005176"/>
          </a:xfrm>
        </p:grpSpPr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0" y="0"/>
              <a:ext cx="3129010" cy="3005176"/>
            </a:xfrm>
            <a:prstGeom prst="rect">
              <a:avLst/>
            </a:prstGeom>
          </p:spPr>
        </p:pic>
        <p:sp>
          <p:nvSpPr>
            <p:cNvPr id="10" name="形状6"/>
            <p:cNvSpPr txBox="1"/>
            <p:nvPr/>
          </p:nvSpPr>
          <p:spPr>
            <a:xfrm rot="1446000">
              <a:off x="1389465" y="1732971"/>
              <a:ext cx="1229996" cy="381801"/>
            </a:xfrm>
            <a:custGeom>
              <a:gdLst>
                <a:gd name="connsiteX0" fmla="*/ 1000916 w 1229996"/>
                <a:gd name="connsiteY0" fmla="*/ 0 h 381801"/>
                <a:gd name="connsiteX1" fmla="*/ 1229996 w 1229996"/>
                <a:gd name="connsiteY1" fmla="*/ 190901 h 381801"/>
                <a:gd name="connsiteX2" fmla="*/ 1000916 w 1229996"/>
                <a:gd name="connsiteY2" fmla="*/ 381801 h 381801"/>
                <a:gd name="connsiteX3" fmla="*/ 1000916 w 1229996"/>
                <a:gd name="connsiteY3" fmla="*/ 254534 h 381801"/>
                <a:gd name="connsiteX4" fmla="*/ 0 w 1229996"/>
                <a:gd name="connsiteY4" fmla="*/ 254534 h 381801"/>
                <a:gd name="connsiteX5" fmla="*/ 0 w 1229996"/>
                <a:gd name="connsiteY5" fmla="*/ 127267 h 381801"/>
                <a:gd name="connsiteX6" fmla="*/ 1000916 w 1229996"/>
                <a:gd name="connsiteY6" fmla="*/ 127267 h 381801"/>
                <a:gd name="connsiteX7" fmla="*/ 1000916 w 1229996"/>
                <a:gd name="connsiteY7" fmla="*/ 0 h 38180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9996" h="381801">
                  <a:moveTo>
                    <a:pt x="1000916" y="0"/>
                  </a:moveTo>
                  <a:lnTo>
                    <a:pt x="1229996" y="190901"/>
                  </a:lnTo>
                  <a:lnTo>
                    <a:pt x="1000916" y="381801"/>
                  </a:lnTo>
                  <a:lnTo>
                    <a:pt x="1000916" y="254534"/>
                  </a:lnTo>
                  <a:lnTo>
                    <a:pt x="0" y="254534"/>
                  </a:lnTo>
                  <a:lnTo>
                    <a:pt x="0" y="127267"/>
                  </a:lnTo>
                  <a:lnTo>
                    <a:pt x="1000916" y="127267"/>
                  </a:lnTo>
                  <a:lnTo>
                    <a:pt x="1000916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7"/>
            <p:cNvSpPr txBox="1"/>
            <p:nvPr/>
          </p:nvSpPr>
          <p:spPr>
            <a:xfrm rot="5400000">
              <a:off x="926571" y="1939980"/>
              <a:ext cx="1087388" cy="436737"/>
            </a:xfrm>
            <a:custGeom>
              <a:gdLst>
                <a:gd name="connsiteX0" fmla="*/ 825346 w 1087388"/>
                <a:gd name="connsiteY0" fmla="*/ 0 h 436737"/>
                <a:gd name="connsiteX1" fmla="*/ 1087388 w 1087388"/>
                <a:gd name="connsiteY1" fmla="*/ 218368 h 436737"/>
                <a:gd name="connsiteX2" fmla="*/ 825346 w 1087388"/>
                <a:gd name="connsiteY2" fmla="*/ 436737 h 436737"/>
                <a:gd name="connsiteX3" fmla="*/ 825346 w 1087388"/>
                <a:gd name="connsiteY3" fmla="*/ 291158 h 436737"/>
                <a:gd name="connsiteX4" fmla="*/ 0 w 1087388"/>
                <a:gd name="connsiteY4" fmla="*/ 291158 h 436737"/>
                <a:gd name="connsiteX5" fmla="*/ 0 w 1087388"/>
                <a:gd name="connsiteY5" fmla="*/ 145579 h 436737"/>
                <a:gd name="connsiteX6" fmla="*/ 825346 w 1087388"/>
                <a:gd name="connsiteY6" fmla="*/ 145579 h 436737"/>
                <a:gd name="connsiteX7" fmla="*/ 825346 w 1087388"/>
                <a:gd name="connsiteY7" fmla="*/ 0 h 43673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7388" h="436737">
                  <a:moveTo>
                    <a:pt x="825346" y="0"/>
                  </a:moveTo>
                  <a:lnTo>
                    <a:pt x="1087388" y="218368"/>
                  </a:lnTo>
                  <a:lnTo>
                    <a:pt x="825346" y="436737"/>
                  </a:lnTo>
                  <a:lnTo>
                    <a:pt x="825346" y="291158"/>
                  </a:lnTo>
                  <a:lnTo>
                    <a:pt x="0" y="291158"/>
                  </a:lnTo>
                  <a:lnTo>
                    <a:pt x="0" y="145579"/>
                  </a:lnTo>
                  <a:lnTo>
                    <a:pt x="825346" y="145579"/>
                  </a:lnTo>
                  <a:lnTo>
                    <a:pt x="825346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2" name="文本2" title=""/>
          <p:cNvSpPr txBox="1"/>
          <p:nvPr/>
        </p:nvSpPr>
        <p:spPr>
          <a:xfrm>
            <a:off x="970055" y="5590765"/>
            <a:ext cx="4111571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手用力向前滑动</a:t>
            </a:r>
          </a:p>
        </p:txBody>
      </p:sp>
      <p:grpSp>
        <p:nvGrpSpPr>
          <p:cNvPr id="13" name="组合2" title=""/>
          <p:cNvGrpSpPr/>
          <p:nvPr/>
        </p:nvGrpSpPr>
        <p:grpSpPr>
          <a:xfrm>
            <a:off x="5910101" y="2754163"/>
            <a:ext cx="5197030" cy="2957036"/>
            <a:chExt cx="5197030" cy="2957036"/>
          </a:xfrm>
        </p:grpSpPr>
        <p:pic>
          <p:nvPicPr>
            <p:cNvPr id="14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197030" cy="2957036"/>
            </a:xfrm>
            <a:prstGeom prst="rect">
              <a:avLst/>
            </a:prstGeom>
          </p:spPr>
        </p:pic>
        <p:sp>
          <p:nvSpPr>
            <p:cNvPr id="15" name="形状8"/>
            <p:cNvSpPr txBox="1"/>
            <p:nvPr/>
          </p:nvSpPr>
          <p:spPr>
            <a:xfrm>
              <a:off x="2883817" y="719757"/>
              <a:ext cx="1963417" cy="410375"/>
            </a:xfrm>
            <a:custGeom>
              <a:gdLst>
                <a:gd name="connsiteX0" fmla="*/ 1717192 w 1963417"/>
                <a:gd name="connsiteY0" fmla="*/ 0 h 410375"/>
                <a:gd name="connsiteX1" fmla="*/ 1963417 w 1963417"/>
                <a:gd name="connsiteY1" fmla="*/ 205188 h 410375"/>
                <a:gd name="connsiteX2" fmla="*/ 1717192 w 1963417"/>
                <a:gd name="connsiteY2" fmla="*/ 410375 h 410375"/>
                <a:gd name="connsiteX3" fmla="*/ 1717192 w 1963417"/>
                <a:gd name="connsiteY3" fmla="*/ 273583 h 410375"/>
                <a:gd name="connsiteX4" fmla="*/ 0 w 1963417"/>
                <a:gd name="connsiteY4" fmla="*/ 273583 h 410375"/>
                <a:gd name="connsiteX5" fmla="*/ 0 w 1963417"/>
                <a:gd name="connsiteY5" fmla="*/ 136792 h 410375"/>
                <a:gd name="connsiteX6" fmla="*/ 1717192 w 1963417"/>
                <a:gd name="connsiteY6" fmla="*/ 136792 h 410375"/>
                <a:gd name="connsiteX7" fmla="*/ 1717192 w 1963417"/>
                <a:gd name="connsiteY7" fmla="*/ 0 h 41037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3417" h="410375">
                  <a:moveTo>
                    <a:pt x="1717192" y="0"/>
                  </a:moveTo>
                  <a:lnTo>
                    <a:pt x="1963417" y="205188"/>
                  </a:lnTo>
                  <a:lnTo>
                    <a:pt x="1717192" y="410375"/>
                  </a:lnTo>
                  <a:lnTo>
                    <a:pt x="1717192" y="273583"/>
                  </a:lnTo>
                  <a:lnTo>
                    <a:pt x="0" y="273583"/>
                  </a:lnTo>
                  <a:lnTo>
                    <a:pt x="0" y="136792"/>
                  </a:lnTo>
                  <a:lnTo>
                    <a:pt x="1717192" y="136792"/>
                  </a:lnTo>
                  <a:lnTo>
                    <a:pt x="1717192" y="0"/>
                  </a:lnTo>
                  <a:close/>
                </a:path>
              </a:pathLst>
            </a:custGeom>
            <a:solidFill>
              <a:srgbClr val="3B00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6" name="形状5" title=""/>
          <p:cNvSpPr txBox="1"/>
          <p:nvPr/>
        </p:nvSpPr>
        <p:spPr>
          <a:xfrm rot="10800000">
            <a:off x="7105669" y="4975612"/>
            <a:ext cx="1963417" cy="410375"/>
          </a:xfrm>
          <a:custGeom>
            <a:gdLst>
              <a:gd name="connsiteX0" fmla="*/ 1717192 w 1963417"/>
              <a:gd name="connsiteY0" fmla="*/ 0 h 410375"/>
              <a:gd name="connsiteX1" fmla="*/ 1963417 w 1963417"/>
              <a:gd name="connsiteY1" fmla="*/ 205188 h 410375"/>
              <a:gd name="connsiteX2" fmla="*/ 1717192 w 1963417"/>
              <a:gd name="connsiteY2" fmla="*/ 410375 h 410375"/>
              <a:gd name="connsiteX3" fmla="*/ 1717192 w 1963417"/>
              <a:gd name="connsiteY3" fmla="*/ 273583 h 410375"/>
              <a:gd name="connsiteX4" fmla="*/ 0 w 1963417"/>
              <a:gd name="connsiteY4" fmla="*/ 273583 h 410375"/>
              <a:gd name="connsiteX5" fmla="*/ 0 w 1963417"/>
              <a:gd name="connsiteY5" fmla="*/ 136792 h 410375"/>
              <a:gd name="connsiteX6" fmla="*/ 1717192 w 1963417"/>
              <a:gd name="connsiteY6" fmla="*/ 136792 h 410375"/>
              <a:gd name="connsiteX7" fmla="*/ 1717192 w 1963417"/>
              <a:gd name="connsiteY7" fmla="*/ 0 h 41037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3417" h="410375">
                <a:moveTo>
                  <a:pt x="1717192" y="0"/>
                </a:moveTo>
                <a:lnTo>
                  <a:pt x="1963417" y="205188"/>
                </a:lnTo>
                <a:lnTo>
                  <a:pt x="1717192" y="410375"/>
                </a:lnTo>
                <a:lnTo>
                  <a:pt x="1717192" y="273583"/>
                </a:lnTo>
                <a:lnTo>
                  <a:pt x="0" y="273583"/>
                </a:lnTo>
                <a:lnTo>
                  <a:pt x="0" y="136792"/>
                </a:lnTo>
                <a:lnTo>
                  <a:pt x="1717192" y="136792"/>
                </a:lnTo>
                <a:lnTo>
                  <a:pt x="1717192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9886 0.1800031 E" pathEditMode="relative" ptsTypes="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91508" y="1115339"/>
            <a:ext cx="10601325" cy="18666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1.定义：两个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相互接触的物体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，当它们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相对滑动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时，在接触面上会产生一种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阻碍相对运动的力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，这种力叫作滑动摩擦力，符号用 </a:t>
            </a:r>
            <a:r>
              <a:rPr lang="zh-CN" altLang="en-US" sz="3999" b="0" i="0">
                <a:solidFill>
                  <a:srgbClr val="3B00FF">
                    <a:alpha val="100000"/>
                  </a:srgbClr>
                </a:solidFill>
                <a:latin typeface="Microsoft YaHei"/>
                <a:ea typeface="Microsoft YaHei"/>
              </a:rPr>
              <a:t>f 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表示。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596589" y="3694052"/>
            <a:ext cx="10796464" cy="12657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①两个物体相互接触；②相互挤压；③发生相对运动；④接触面不光滑。四个条件缺一不可。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791594" y="3142421"/>
            <a:ext cx="5304996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2.摩擦力产生的条件：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60800" y="1226887"/>
            <a:ext cx="5360194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3.</a:t>
            </a:r>
            <a:r>
              <a:rPr lang="zh-CN" altLang="en-US" sz="34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摩擦力的分类</a:t>
            </a:r>
            <a:r>
              <a:rPr lang="zh-CN" altLang="en-US" sz="34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：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8266157" y="2221182"/>
            <a:ext cx="2638139" cy="3994420"/>
            <a:chExt cx="2638139" cy="3994420"/>
          </a:xfrm>
        </p:grpSpPr>
        <p:pic>
          <p:nvPicPr>
            <p:cNvPr id="10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266" t="12043" r="31333" b="10583"/>
            <a:stretch>
              <a:fillRect/>
            </a:stretch>
          </p:blipFill>
          <p:spPr>
            <a:xfrm>
              <a:off x="0" y="0"/>
              <a:ext cx="2638139" cy="2967671"/>
            </a:xfrm>
            <a:prstGeom prst="rect">
              <a:avLst/>
            </a:prstGeom>
          </p:spPr>
        </p:pic>
        <p:sp>
          <p:nvSpPr>
            <p:cNvPr id="11" name="文本2"/>
            <p:cNvSpPr txBox="1"/>
            <p:nvPr/>
          </p:nvSpPr>
          <p:spPr>
            <a:xfrm>
              <a:off x="80734" y="2934796"/>
              <a:ext cx="2476500" cy="105962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手握住杯子</a:t>
              </a:r>
            </a:p>
            <a:p>
              <a:pPr marL="0" algn="l"/>
              <a:r>
                <a:rPr lang="zh-CN" altLang="en-US" sz="29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属于</a:t>
              </a:r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静摩擦力</a:t>
              </a:r>
            </a:p>
          </p:txBody>
        </p:sp>
      </p:grpSp>
      <p:grpSp>
        <p:nvGrpSpPr>
          <p:cNvPr id="12" name="组合3" title=""/>
          <p:cNvGrpSpPr/>
          <p:nvPr/>
        </p:nvGrpSpPr>
        <p:grpSpPr>
          <a:xfrm>
            <a:off x="435007" y="2409244"/>
            <a:ext cx="4034514" cy="3712432"/>
            <a:chExt cx="4034514" cy="3712432"/>
          </a:xfrm>
        </p:grpSpPr>
        <p:pic>
          <p:nvPicPr>
            <p:cNvPr id="13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34514" cy="2519601"/>
            </a:xfrm>
            <a:prstGeom prst="ellipse">
              <a:avLst/>
            </a:prstGeom>
            <a:ln w="95250">
              <a:solidFill>
                <a:srgbClr val="FFFFFF">
                  <a:alpha val="100000"/>
                </a:srgbClr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文本3"/>
            <p:cNvSpPr txBox="1"/>
            <p:nvPr/>
          </p:nvSpPr>
          <p:spPr>
            <a:xfrm>
              <a:off x="720861" y="2652808"/>
              <a:ext cx="2888066" cy="105962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物体表面滑动</a:t>
              </a:r>
            </a:p>
            <a:p>
              <a:pPr marL="0" algn="l"/>
              <a:r>
                <a:rPr lang="zh-CN" altLang="en-US" sz="29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属于</a:t>
              </a:r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滑动摩擦力</a:t>
              </a:r>
            </a:p>
          </p:txBody>
        </p:sp>
      </p:grpSp>
      <p:grpSp>
        <p:nvGrpSpPr>
          <p:cNvPr id="15" name="组合4" title=""/>
          <p:cNvGrpSpPr/>
          <p:nvPr/>
        </p:nvGrpSpPr>
        <p:grpSpPr>
          <a:xfrm>
            <a:off x="4842662" y="2167871"/>
            <a:ext cx="2773205" cy="4196746"/>
            <a:chExt cx="2773205" cy="4196746"/>
          </a:xfrm>
        </p:grpSpPr>
        <p:sp>
          <p:nvSpPr>
            <p:cNvPr id="16" name="文本4"/>
            <p:cNvSpPr txBox="1"/>
            <p:nvPr/>
          </p:nvSpPr>
          <p:spPr>
            <a:xfrm>
              <a:off x="291913" y="3571684"/>
              <a:ext cx="2479043" cy="6250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滚动摩擦力</a:t>
              </a:r>
            </a:p>
          </p:txBody>
        </p:sp>
        <p:sp>
          <p:nvSpPr>
            <p:cNvPr id="17" name="文本5"/>
            <p:cNvSpPr txBox="1"/>
            <p:nvPr/>
          </p:nvSpPr>
          <p:spPr>
            <a:xfrm>
              <a:off x="434678" y="3179404"/>
              <a:ext cx="2288302" cy="6110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500"/>
                </a:lnSpc>
              </a:pPr>
              <a:r>
                <a:rPr lang="zh-CN" altLang="en-US" sz="2133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拉杆箱的轮子</a:t>
              </a:r>
            </a:p>
          </p:txBody>
        </p:sp>
        <p:pic>
          <p:nvPicPr>
            <p:cNvPr id="18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773205" cy="3135926"/>
            </a:xfrm>
            <a:prstGeom prst="rect">
              <a:avLst/>
            </a:prstGeom>
            <a:ln w="95250">
              <a:solidFill>
                <a:srgbClr val="FFFFFF">
                  <a:alpha val="100000"/>
                </a:srgbClr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257" y="872919"/>
            <a:ext cx="5601757" cy="3150984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9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摩擦力</a:t>
              </a:r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668931" y="1121788"/>
            <a:ext cx="6798469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4.摩擦力：大小、方向、作用点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760457" y="1121616"/>
            <a:ext cx="10962294" cy="2268369"/>
            <a:chExt cx="10962294" cy="2268369"/>
          </a:xfrm>
        </p:grpSpPr>
        <p:sp>
          <p:nvSpPr>
            <p:cNvPr id="10" name="文本3"/>
            <p:cNvSpPr txBox="1"/>
            <p:nvPr/>
          </p:nvSpPr>
          <p:spPr>
            <a:xfrm>
              <a:off x="0" y="648605"/>
              <a:ext cx="8753475" cy="149428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799" b="1" i="0">
                  <a:solidFill>
                    <a:srgbClr val="3B00FF">
                      <a:alpha val="100000"/>
                    </a:srgbClr>
                  </a:solidFill>
                  <a:latin typeface="楷体"/>
                  <a:ea typeface="楷体"/>
                </a:rPr>
                <a:t>摩擦力的作用点：</a:t>
              </a:r>
              <a:r>
                <a:rPr lang="zh-CN" altLang="en-US" sz="27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摩擦力是</a:t>
              </a:r>
              <a:r>
                <a:rPr lang="zh-CN" altLang="en-US" sz="2799" b="0" i="0">
                  <a:solidFill>
                    <a:srgbClr val="3B00FF">
                      <a:alpha val="100000"/>
                    </a:srgbClr>
                  </a:solidFill>
                  <a:latin typeface="楷体"/>
                  <a:ea typeface="楷体"/>
                </a:rPr>
                <a:t>作用在整个接触面上</a:t>
              </a:r>
              <a:r>
                <a:rPr lang="zh-CN" altLang="en-US" sz="27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的，但</a:t>
              </a:r>
              <a:r>
                <a:rPr lang="zh-CN" altLang="en-US" sz="27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为了研究方便</a:t>
              </a:r>
              <a:r>
                <a:rPr lang="zh-CN" altLang="en-US" sz="27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，可把摩擦力的作用等效在一个点上，这个等效点</a:t>
              </a:r>
              <a:r>
                <a:rPr lang="zh-CN" altLang="en-US" sz="27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可取在接触面或重心上</a:t>
              </a:r>
              <a:r>
                <a:rPr lang="zh-CN" altLang="en-US" sz="27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。</a:t>
              </a:r>
            </a:p>
          </p:txBody>
        </p:sp>
        <p:pic>
          <p:nvPicPr>
            <p:cNvPr id="11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333" t="12043" r="26266" b="10583"/>
            <a:stretch>
              <a:fillRect/>
            </a:stretch>
          </p:blipFill>
          <p:spPr>
            <a:xfrm>
              <a:off x="8571300" y="0"/>
              <a:ext cx="2390994" cy="2268369"/>
            </a:xfrm>
            <a:prstGeom prst="rect">
              <a:avLst/>
            </a:prstGeom>
          </p:spPr>
        </p:pic>
      </p:grpSp>
      <p:sp>
        <p:nvSpPr>
          <p:cNvPr id="12" name="形状2" title=""/>
          <p:cNvSpPr txBox="1"/>
          <p:nvPr/>
        </p:nvSpPr>
        <p:spPr>
          <a:xfrm>
            <a:off x="10350446" y="2425903"/>
            <a:ext cx="220656" cy="229229"/>
          </a:xfrm>
          <a:custGeom>
            <a:gdLst>
              <a:gd name="connsiteX0" fmla="*/ 110328 w 220656"/>
              <a:gd name="connsiteY0" fmla="*/ 0 h 229229"/>
              <a:gd name="connsiteX1" fmla="*/ 171261 w 220656"/>
              <a:gd name="connsiteY1" fmla="*/ 0 h 229229"/>
              <a:gd name="connsiteX2" fmla="*/ 220656 w 220656"/>
              <a:gd name="connsiteY2" fmla="*/ 177914 h 229229"/>
              <a:gd name="connsiteX3" fmla="*/ 49396 w 220656"/>
              <a:gd name="connsiteY3" fmla="*/ 229229 h 229229"/>
              <a:gd name="connsiteX4" fmla="*/ 0 w 220656"/>
              <a:gd name="connsiteY4" fmla="*/ 51315 h 22922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656" h="229229">
                <a:moveTo>
                  <a:pt x="110328" y="0"/>
                </a:moveTo>
                <a:cubicBezTo>
                  <a:pt x="171261" y="0"/>
                  <a:pt x="220656" y="51315"/>
                  <a:pt x="220656" y="114614"/>
                </a:cubicBezTo>
                <a:cubicBezTo>
                  <a:pt x="220656" y="177914"/>
                  <a:pt x="171261" y="229229"/>
                  <a:pt x="110328" y="229229"/>
                </a:cubicBezTo>
                <a:cubicBezTo>
                  <a:pt x="49396" y="229229"/>
                  <a:pt x="0" y="177914"/>
                  <a:pt x="0" y="114614"/>
                </a:cubicBezTo>
                <a:cubicBezTo>
                  <a:pt x="0" y="51315"/>
                  <a:pt x="49396" y="0"/>
                  <a:pt x="110328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2" title=""/>
          <p:cNvSpPr txBox="1"/>
          <p:nvPr/>
        </p:nvSpPr>
        <p:spPr>
          <a:xfrm>
            <a:off x="782117" y="3275857"/>
            <a:ext cx="10919822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摩擦力的方向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：</a:t>
            </a:r>
            <a:r>
              <a:rPr lang="zh-CN" altLang="en-US" sz="27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与相对运动方向相反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（不一定与物体运动方向相反）</a:t>
            </a:r>
          </a:p>
        </p:txBody>
      </p:sp>
      <p:grpSp>
        <p:nvGrpSpPr>
          <p:cNvPr id="14" name="组合3" title=""/>
          <p:cNvGrpSpPr/>
          <p:nvPr/>
        </p:nvGrpSpPr>
        <p:grpSpPr>
          <a:xfrm>
            <a:off x="1365847" y="3871893"/>
            <a:ext cx="3247284" cy="2523221"/>
            <a:chExt cx="3247284" cy="2523221"/>
          </a:xfrm>
        </p:grpSpPr>
        <p:pic>
          <p:nvPicPr>
            <p:cNvPr id="15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430"/>
              <a:ext cx="2535049" cy="2515791"/>
            </a:xfrm>
            <a:prstGeom prst="rect">
              <a:avLst/>
            </a:prstGeom>
          </p:spPr>
        </p:pic>
        <p:sp>
          <p:nvSpPr>
            <p:cNvPr id="16" name="形状8"/>
            <p:cNvSpPr txBox="1"/>
            <p:nvPr/>
          </p:nvSpPr>
          <p:spPr>
            <a:xfrm flipH="1">
              <a:off x="1009531" y="2143911"/>
              <a:ext cx="1107090" cy="1191"/>
            </a:xfrm>
            <a:prstGeom prst="line">
              <a:avLst/>
            </a:prstGeom>
            <a:solidFill>
              <a:srgbClr val="E64545">
                <a:alpha val="10000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9"/>
            <p:cNvSpPr txBox="1"/>
            <p:nvPr/>
          </p:nvSpPr>
          <p:spPr>
            <a:xfrm>
              <a:off x="2064489" y="2052376"/>
              <a:ext cx="118255" cy="117356"/>
            </a:xfrm>
            <a:custGeom>
              <a:gdLst>
                <a:gd name="connsiteX0" fmla="*/ 59127 w 118255"/>
                <a:gd name="connsiteY0" fmla="*/ 0 h 117356"/>
                <a:gd name="connsiteX1" fmla="*/ 91782 w 118255"/>
                <a:gd name="connsiteY1" fmla="*/ 0 h 117356"/>
                <a:gd name="connsiteX2" fmla="*/ 118255 w 118255"/>
                <a:gd name="connsiteY2" fmla="*/ 91085 h 117356"/>
                <a:gd name="connsiteX3" fmla="*/ 26472 w 118255"/>
                <a:gd name="connsiteY3" fmla="*/ 117356 h 117356"/>
                <a:gd name="connsiteX4" fmla="*/ 0 w 118255"/>
                <a:gd name="connsiteY4" fmla="*/ 26271 h 11735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54" h="117356">
                  <a:moveTo>
                    <a:pt x="59127" y="0"/>
                  </a:moveTo>
                  <a:cubicBezTo>
                    <a:pt x="91782" y="0"/>
                    <a:pt x="118255" y="26271"/>
                    <a:pt x="118255" y="58678"/>
                  </a:cubicBezTo>
                  <a:cubicBezTo>
                    <a:pt x="118255" y="91085"/>
                    <a:pt x="91782" y="117356"/>
                    <a:pt x="59127" y="117356"/>
                  </a:cubicBezTo>
                  <a:cubicBezTo>
                    <a:pt x="26472" y="117356"/>
                    <a:pt x="0" y="91085"/>
                    <a:pt x="0" y="58678"/>
                  </a:cubicBezTo>
                  <a:cubicBezTo>
                    <a:pt x="0" y="26271"/>
                    <a:pt x="26472" y="0"/>
                    <a:pt x="59127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5"/>
            <p:cNvSpPr txBox="1"/>
            <p:nvPr/>
          </p:nvSpPr>
          <p:spPr>
            <a:xfrm>
              <a:off x="1053084" y="1595905"/>
              <a:ext cx="383917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华文隶书"/>
                  <a:ea typeface="华文隶书"/>
                </a:rPr>
                <a:t>f</a:t>
              </a:r>
            </a:p>
          </p:txBody>
        </p:sp>
        <p:sp>
          <p:nvSpPr>
            <p:cNvPr id="19" name="形状7"/>
            <p:cNvSpPr txBox="1"/>
            <p:nvPr/>
          </p:nvSpPr>
          <p:spPr>
            <a:xfrm>
              <a:off x="2248690" y="603628"/>
              <a:ext cx="998594" cy="19050"/>
            </a:xfrm>
            <a:prstGeom prst="line">
              <a:avLst/>
            </a:prstGeom>
            <a:solidFill>
              <a:srgbClr val="000000">
                <a:alpha val="10000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4"/>
            <p:cNvSpPr txBox="1"/>
            <p:nvPr/>
          </p:nvSpPr>
          <p:spPr>
            <a:xfrm>
              <a:off x="2590467" y="0"/>
              <a:ext cx="383917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华文隶书"/>
                  <a:ea typeface="华文隶书"/>
                </a:rPr>
                <a:t>v</a:t>
              </a:r>
            </a:p>
          </p:txBody>
        </p:sp>
      </p:grpSp>
      <p:grpSp>
        <p:nvGrpSpPr>
          <p:cNvPr id="21" name="组合4" title=""/>
          <p:cNvGrpSpPr/>
          <p:nvPr/>
        </p:nvGrpSpPr>
        <p:grpSpPr>
          <a:xfrm>
            <a:off x="5065290" y="5476728"/>
            <a:ext cx="2503527" cy="710865"/>
            <a:chExt cx="2503527" cy="710865"/>
          </a:xfrm>
        </p:grpSpPr>
        <p:sp>
          <p:nvSpPr>
            <p:cNvPr id="22" name="形状10"/>
            <p:cNvSpPr txBox="1"/>
            <p:nvPr/>
          </p:nvSpPr>
          <p:spPr>
            <a:xfrm flipH="1" flipV="1">
              <a:off x="1093152" y="709674"/>
              <a:ext cx="1410375" cy="1191"/>
            </a:xfrm>
            <a:prstGeom prst="line">
              <a:avLst/>
            </a:prstGeom>
            <a:solidFill>
              <a:srgbClr val="E64545">
                <a:alpha val="10000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6"/>
            <p:cNvSpPr txBox="1"/>
            <p:nvPr/>
          </p:nvSpPr>
          <p:spPr>
            <a:xfrm>
              <a:off x="0" y="0"/>
              <a:ext cx="2352675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华文隶书"/>
                  <a:ea typeface="华文隶书"/>
                </a:rPr>
                <a:t>脚向后用力F</a:t>
              </a:r>
            </a:p>
          </p:txBody>
        </p:sp>
      </p:grpSp>
      <p:grpSp>
        <p:nvGrpSpPr>
          <p:cNvPr id="24" name="组合5" title=""/>
          <p:cNvGrpSpPr/>
          <p:nvPr/>
        </p:nvGrpSpPr>
        <p:grpSpPr>
          <a:xfrm>
            <a:off x="7557421" y="5561529"/>
            <a:ext cx="1741706" cy="625869"/>
            <a:chExt cx="1741706" cy="625869"/>
          </a:xfrm>
        </p:grpSpPr>
        <p:sp>
          <p:nvSpPr>
            <p:cNvPr id="25" name="形状11"/>
            <p:cNvSpPr txBox="1"/>
            <p:nvPr/>
          </p:nvSpPr>
          <p:spPr>
            <a:xfrm rot="10800000" flipH="1" flipV="1">
              <a:off x="0" y="624678"/>
              <a:ext cx="1410375" cy="1191"/>
            </a:xfrm>
            <a:prstGeom prst="line">
              <a:avLst/>
            </a:prstGeom>
            <a:solidFill>
              <a:srgbClr val="E64545">
                <a:alpha val="100000"/>
              </a:srgbClr>
            </a:solidFill>
            <a:ln w="2857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7"/>
            <p:cNvSpPr txBox="1"/>
            <p:nvPr/>
          </p:nvSpPr>
          <p:spPr>
            <a:xfrm>
              <a:off x="1357789" y="0"/>
              <a:ext cx="383917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华文隶书"/>
                  <a:ea typeface="华文隶书"/>
                </a:rPr>
                <a:t>f</a:t>
              </a:r>
            </a:p>
          </p:txBody>
        </p:sp>
      </p:grpSp>
      <p:grpSp>
        <p:nvGrpSpPr>
          <p:cNvPr id="27" name="组合6" title=""/>
          <p:cNvGrpSpPr/>
          <p:nvPr/>
        </p:nvGrpSpPr>
        <p:grpSpPr>
          <a:xfrm>
            <a:off x="9480871" y="3911266"/>
            <a:ext cx="998594" cy="625094"/>
            <a:chExt cx="998594" cy="625094"/>
          </a:xfrm>
        </p:grpSpPr>
        <p:sp>
          <p:nvSpPr>
            <p:cNvPr id="28" name="形状12"/>
            <p:cNvSpPr txBox="1"/>
            <p:nvPr/>
          </p:nvSpPr>
          <p:spPr>
            <a:xfrm>
              <a:off x="0" y="524884"/>
              <a:ext cx="998594" cy="19050"/>
            </a:xfrm>
            <a:prstGeom prst="line">
              <a:avLst/>
            </a:prstGeom>
            <a:solidFill>
              <a:srgbClr val="000000">
                <a:alpha val="10000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8"/>
            <p:cNvSpPr txBox="1"/>
            <p:nvPr/>
          </p:nvSpPr>
          <p:spPr>
            <a:xfrm>
              <a:off x="267119" y="0"/>
              <a:ext cx="383917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华文隶书"/>
                  <a:ea typeface="华文隶书"/>
                </a:rPr>
                <a:t>v</a:t>
              </a:r>
            </a:p>
          </p:txBody>
        </p:sp>
      </p:grpSp>
      <p:pic>
        <p:nvPicPr>
          <p:cNvPr id="3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36" y="3911327"/>
            <a:ext cx="2073250" cy="23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30" grpId="0" animBg="1"/>
      <p:bldP spid="27" grpId="0" animBg="1"/>
      <p:bldP spid="21" grpId="0" animBg="1"/>
      <p:bldP spid="2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摩擦力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856555" y="2015900"/>
            <a:ext cx="10496550" cy="126162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测量方法：用弹簧测力计水平</a:t>
            </a:r>
            <a:r>
              <a:rPr lang="zh-CN" altLang="en-US" sz="2667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匀速</a:t>
            </a:r>
            <a:r>
              <a:rPr lang="zh-CN" altLang="en-US" sz="26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拉动木块，使它沿长木板</a:t>
            </a:r>
            <a:r>
              <a:rPr lang="zh-CN" altLang="en-US" sz="2667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做匀速直线运动</a:t>
            </a:r>
            <a:r>
              <a:rPr lang="zh-CN" altLang="en-US" sz="2667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，此时读出弹簧测力计的示数，即为滑动摩擦力的大小。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17" y="3277657"/>
            <a:ext cx="3999176" cy="1443704"/>
          </a:xfrm>
          <a:prstGeom prst="rect">
            <a:avLst/>
          </a:prstGeom>
        </p:spPr>
      </p:pic>
      <p:sp>
        <p:nvSpPr>
          <p:cNvPr id="10" name="文本2" title=""/>
          <p:cNvSpPr txBox="1"/>
          <p:nvPr/>
        </p:nvSpPr>
        <p:spPr>
          <a:xfrm>
            <a:off x="856383" y="1221743"/>
            <a:ext cx="2922984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摩擦力的大小：</a:t>
            </a:r>
          </a:p>
        </p:txBody>
      </p:sp>
      <p:grpSp>
        <p:nvGrpSpPr>
          <p:cNvPr id="11" name="组合2" title=""/>
          <p:cNvGrpSpPr/>
          <p:nvPr/>
        </p:nvGrpSpPr>
        <p:grpSpPr>
          <a:xfrm>
            <a:off x="1284341" y="5105981"/>
            <a:ext cx="2614458" cy="1531595"/>
            <a:chExt cx="2614458" cy="1531595"/>
          </a:xfrm>
        </p:grpSpPr>
        <p:pic>
          <p:nvPicPr>
            <p:cNvPr id="12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854" y="0"/>
              <a:ext cx="1569604" cy="1013516"/>
            </a:xfrm>
            <a:prstGeom prst="rect">
              <a:avLst/>
            </a:prstGeom>
          </p:spPr>
        </p:pic>
        <p:sp>
          <p:nvSpPr>
            <p:cNvPr id="13" name="文本4"/>
            <p:cNvSpPr txBox="1"/>
            <p:nvPr/>
          </p:nvSpPr>
          <p:spPr>
            <a:xfrm>
              <a:off x="0" y="592331"/>
              <a:ext cx="1930931" cy="9392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摩擦力</a:t>
              </a:r>
              <a:r>
                <a:rPr lang="zh-CN" altLang="en-US" sz="2000" b="0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14" name="形状6"/>
            <p:cNvSpPr txBox="1"/>
            <p:nvPr/>
          </p:nvSpPr>
          <p:spPr>
            <a:xfrm flipH="1">
              <a:off x="66761" y="436359"/>
              <a:ext cx="1850501" cy="19050"/>
            </a:xfrm>
            <a:prstGeom prst="line">
              <a:avLst/>
            </a:prstGeom>
            <a:solidFill>
              <a:srgbClr val="3B00FF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5" name="组合3" title=""/>
          <p:cNvGrpSpPr/>
          <p:nvPr/>
        </p:nvGrpSpPr>
        <p:grpSpPr>
          <a:xfrm>
            <a:off x="3138888" y="5451853"/>
            <a:ext cx="3096145" cy="1039722"/>
            <a:chExt cx="3096145" cy="1039722"/>
          </a:xfrm>
        </p:grpSpPr>
        <p:sp>
          <p:nvSpPr>
            <p:cNvPr id="16" name="形状8"/>
            <p:cNvSpPr txBox="1"/>
            <p:nvPr/>
          </p:nvSpPr>
          <p:spPr>
            <a:xfrm>
              <a:off x="0" y="0"/>
              <a:ext cx="231350" cy="252908"/>
            </a:xfrm>
            <a:prstGeom prst="ellipse">
              <a:avLst/>
            </a:prstGeom>
            <a:solidFill>
              <a:srgbClr val="002060">
                <a:alpha val="100000"/>
              </a:srgbClr>
            </a:solidFill>
            <a:ln w="9525">
              <a:solidFill>
                <a:srgbClr val="FFC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5"/>
            <p:cNvSpPr txBox="1"/>
            <p:nvPr/>
          </p:nvSpPr>
          <p:spPr>
            <a:xfrm>
              <a:off x="851141" y="100459"/>
              <a:ext cx="2245004" cy="93926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拉力</a:t>
              </a:r>
              <a:r>
                <a:rPr lang="zh-CN" altLang="en-US" sz="2000" b="0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18" name="形状7"/>
            <p:cNvSpPr txBox="1"/>
            <p:nvPr/>
          </p:nvSpPr>
          <p:spPr>
            <a:xfrm rot="10800000" flipH="1">
              <a:off x="122291" y="71333"/>
              <a:ext cx="1850501" cy="19050"/>
            </a:xfrm>
            <a:prstGeom prst="line">
              <a:avLst/>
            </a:prstGeom>
            <a:solidFill>
              <a:srgbClr val="3B00FF">
                <a:alpha val="100000"/>
              </a:srgbClr>
            </a:solidFill>
            <a:ln w="47625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9" name="文本3" title=""/>
          <p:cNvSpPr txBox="1"/>
          <p:nvPr/>
        </p:nvSpPr>
        <p:spPr>
          <a:xfrm>
            <a:off x="3661239" y="1185558"/>
            <a:ext cx="5921788" cy="69850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667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根据二力平衡原理可知：f=F拉</a:t>
            </a:r>
          </a:p>
        </p:txBody>
      </p:sp>
      <p:pic>
        <p:nvPicPr>
          <p:cNvPr id="20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1364" y="3261341"/>
            <a:ext cx="5036934" cy="31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9" grpId="0" animBg="1"/>
      <p:bldP spid="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5563086" cy="660949"/>
            </a:xfrm>
            <a:custGeom>
              <a:gdLst>
                <a:gd name="connsiteX0" fmla="*/ 110158 w 5563086"/>
                <a:gd name="connsiteY0" fmla="*/ 0 h 660949"/>
                <a:gd name="connsiteX1" fmla="*/ 5452928 w 5563086"/>
                <a:gd name="connsiteY1" fmla="*/ 0 h 660949"/>
                <a:gd name="connsiteX2" fmla="*/ 5482143 w 5563086"/>
                <a:gd name="connsiteY2" fmla="*/ 0 h 660949"/>
                <a:gd name="connsiteX3" fmla="*/ 5551480 w 5563086"/>
                <a:gd name="connsiteY3" fmla="*/ 52923 h 660949"/>
                <a:gd name="connsiteX4" fmla="*/ 5563086 w 5563086"/>
                <a:gd name="connsiteY4" fmla="*/ 550791 h 660949"/>
                <a:gd name="connsiteX5" fmla="*/ 5563086 w 5563086"/>
                <a:gd name="connsiteY5" fmla="*/ 580007 h 660949"/>
                <a:gd name="connsiteX6" fmla="*/ 5510163 w 5563086"/>
                <a:gd name="connsiteY6" fmla="*/ 649343 h 660949"/>
                <a:gd name="connsiteX7" fmla="*/ 110158 w 5563086"/>
                <a:gd name="connsiteY7" fmla="*/ 660949 h 660949"/>
                <a:gd name="connsiteX8" fmla="*/ 49320 w 5563086"/>
                <a:gd name="connsiteY8" fmla="*/ 660949 h 660949"/>
                <a:gd name="connsiteX9" fmla="*/ 0 w 5563086"/>
                <a:gd name="connsiteY9" fmla="*/ 110158 h 660949"/>
                <a:gd name="connsiteX10" fmla="*/ 0 w 5563086"/>
                <a:gd name="connsiteY10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3086" h="660949">
                  <a:moveTo>
                    <a:pt x="110158" y="0"/>
                  </a:moveTo>
                  <a:lnTo>
                    <a:pt x="5452928" y="0"/>
                  </a:lnTo>
                  <a:cubicBezTo>
                    <a:pt x="5482143" y="0"/>
                    <a:pt x="5510163" y="11606"/>
                    <a:pt x="5530821" y="32265"/>
                  </a:cubicBezTo>
                  <a:cubicBezTo>
                    <a:pt x="5551480" y="52923"/>
                    <a:pt x="5563086" y="80942"/>
                    <a:pt x="5563086" y="110158"/>
                  </a:cubicBezTo>
                  <a:lnTo>
                    <a:pt x="5563086" y="550791"/>
                  </a:lnTo>
                  <a:cubicBezTo>
                    <a:pt x="5563086" y="580007"/>
                    <a:pt x="5551480" y="608026"/>
                    <a:pt x="5530821" y="628685"/>
                  </a:cubicBezTo>
                  <a:cubicBezTo>
                    <a:pt x="5510163" y="649343"/>
                    <a:pt x="5482143" y="660949"/>
                    <a:pt x="545292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影响摩擦力大小的因素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497576" y="2706519"/>
            <a:ext cx="8421614" cy="178101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①滑动摩擦力的大小可能跟</a:t>
            </a:r>
            <a:r>
              <a:rPr lang="zh-CN" altLang="en-US" sz="26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压力大小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有关？</a:t>
            </a:r>
          </a:p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②滑动摩擦力的大小可能跟</a:t>
            </a:r>
            <a:r>
              <a:rPr lang="zh-CN" altLang="en-US" sz="26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接触面的粗糙程度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有关？</a:t>
            </a:r>
          </a:p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③滑动摩擦力的大小可能跟</a:t>
            </a:r>
            <a:r>
              <a:rPr lang="zh-CN" altLang="en-US" sz="26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接触面积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有关？    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………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66" y="958329"/>
            <a:ext cx="3594335" cy="2523249"/>
          </a:xfrm>
          <a:prstGeom prst="rect">
            <a:avLst/>
          </a:prstGeom>
        </p:spPr>
      </p:pic>
      <p:sp>
        <p:nvSpPr>
          <p:cNvPr id="10" name="文本2" title=""/>
          <p:cNvSpPr txBox="1"/>
          <p:nvPr/>
        </p:nvSpPr>
        <p:spPr>
          <a:xfrm>
            <a:off x="393716" y="958301"/>
            <a:ext cx="6057900" cy="743648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32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探究影响摩擦力大小的因素</a:t>
            </a:r>
          </a:p>
        </p:txBody>
      </p:sp>
      <p:sp>
        <p:nvSpPr>
          <p:cNvPr id="11" name="文本3" title=""/>
          <p:cNvSpPr txBox="1"/>
          <p:nvPr/>
        </p:nvSpPr>
        <p:spPr>
          <a:xfrm>
            <a:off x="576272" y="1530239"/>
            <a:ext cx="7575347" cy="120648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【猜想与假设】：当你推箱子时，箱子越重，推起来越费力；地面越粗糙，推起来越费力。</a:t>
            </a:r>
          </a:p>
        </p:txBody>
      </p:sp>
      <p:sp>
        <p:nvSpPr>
          <p:cNvPr id="12" name="文本4" title=""/>
          <p:cNvSpPr txBox="1"/>
          <p:nvPr/>
        </p:nvSpPr>
        <p:spPr>
          <a:xfrm>
            <a:off x="576367" y="4359745"/>
            <a:ext cx="4587878" cy="6984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【实验原理】：</a:t>
            </a:r>
            <a:r>
              <a:rPr lang="zh-CN" altLang="en-US" sz="26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二力平衡</a:t>
            </a:r>
          </a:p>
        </p:txBody>
      </p:sp>
      <p:sp>
        <p:nvSpPr>
          <p:cNvPr id="13" name="文本5" title=""/>
          <p:cNvSpPr txBox="1"/>
          <p:nvPr/>
        </p:nvSpPr>
        <p:spPr>
          <a:xfrm>
            <a:off x="576262" y="5057746"/>
            <a:ext cx="6516691" cy="6984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【实验方法】：</a:t>
            </a:r>
            <a:r>
              <a:rPr lang="zh-CN" altLang="en-US" sz="26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控制变量法和转换法</a:t>
            </a:r>
          </a:p>
        </p:txBody>
      </p:sp>
      <p:pic>
        <p:nvPicPr>
          <p:cNvPr id="14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27" b="4818"/>
          <a:stretch>
            <a:fillRect/>
          </a:stretch>
        </p:blipFill>
        <p:spPr>
          <a:xfrm>
            <a:off x="6935486" y="3740125"/>
            <a:ext cx="5167922" cy="25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6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7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8"/>
            <p:cNvSpPr txBox="1"/>
            <p:nvPr/>
          </p:nvSpPr>
          <p:spPr>
            <a:xfrm>
              <a:off x="818112" y="180861"/>
              <a:ext cx="3258036" cy="660949"/>
            </a:xfrm>
            <a:custGeom>
              <a:gdLst>
                <a:gd name="connsiteX0" fmla="*/ 110158 w 3258036"/>
                <a:gd name="connsiteY0" fmla="*/ 0 h 660949"/>
                <a:gd name="connsiteX1" fmla="*/ 3147878 w 3258036"/>
                <a:gd name="connsiteY1" fmla="*/ 0 h 660949"/>
                <a:gd name="connsiteX2" fmla="*/ 3208716 w 3258036"/>
                <a:gd name="connsiteY2" fmla="*/ 0 h 660949"/>
                <a:gd name="connsiteX3" fmla="*/ 3258036 w 3258036"/>
                <a:gd name="connsiteY3" fmla="*/ 550791 h 660949"/>
                <a:gd name="connsiteX4" fmla="*/ 3258036 w 3258036"/>
                <a:gd name="connsiteY4" fmla="*/ 611630 h 660949"/>
                <a:gd name="connsiteX5" fmla="*/ 110158 w 3258036"/>
                <a:gd name="connsiteY5" fmla="*/ 660949 h 660949"/>
                <a:gd name="connsiteX6" fmla="*/ 49320 w 3258036"/>
                <a:gd name="connsiteY6" fmla="*/ 660949 h 660949"/>
                <a:gd name="connsiteX7" fmla="*/ 0 w 3258036"/>
                <a:gd name="connsiteY7" fmla="*/ 110158 h 660949"/>
                <a:gd name="connsiteX8" fmla="*/ 0 w 3258036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8036" h="660949">
                  <a:moveTo>
                    <a:pt x="110158" y="0"/>
                  </a:moveTo>
                  <a:lnTo>
                    <a:pt x="3147878" y="0"/>
                  </a:lnTo>
                  <a:cubicBezTo>
                    <a:pt x="3208716" y="0"/>
                    <a:pt x="3258036" y="49320"/>
                    <a:pt x="3258036" y="110158"/>
                  </a:cubicBezTo>
                  <a:lnTo>
                    <a:pt x="3258036" y="550791"/>
                  </a:lnTo>
                  <a:cubicBezTo>
                    <a:pt x="3258036" y="611630"/>
                    <a:pt x="3208716" y="660949"/>
                    <a:pt x="3147878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摩擦力</a:t>
              </a:r>
            </a:p>
          </p:txBody>
        </p:sp>
        <p:sp>
          <p:nvSpPr>
            <p:cNvPr id="7" name="形状9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533190" y="1100595"/>
            <a:ext cx="11457384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摩擦力的大小：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试分析下面的几种情况下物体所受摩擦力的大小。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854354" y="5396541"/>
            <a:ext cx="6286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根据二力平衡的原理摩擦力等于拉力</a:t>
            </a:r>
          </a:p>
        </p:txBody>
      </p:sp>
      <p:sp>
        <p:nvSpPr>
          <p:cNvPr id="10" name="形状2" title=""/>
          <p:cNvSpPr txBox="1"/>
          <p:nvPr/>
        </p:nvSpPr>
        <p:spPr>
          <a:xfrm>
            <a:off x="1253623" y="4518851"/>
            <a:ext cx="1460430" cy="533048"/>
          </a:xfrm>
          <a:custGeom>
            <a:gdLst>
              <a:gd name="connsiteX0" fmla="*/ 88841 w 1460430"/>
              <a:gd name="connsiteY0" fmla="*/ 0 h 533048"/>
              <a:gd name="connsiteX1" fmla="*/ 1371589 w 1460430"/>
              <a:gd name="connsiteY1" fmla="*/ 0 h 533048"/>
              <a:gd name="connsiteX2" fmla="*/ 1420655 w 1460430"/>
              <a:gd name="connsiteY2" fmla="*/ 0 h 533048"/>
              <a:gd name="connsiteX3" fmla="*/ 1460430 w 1460430"/>
              <a:gd name="connsiteY3" fmla="*/ 444206 h 533048"/>
              <a:gd name="connsiteX4" fmla="*/ 1460430 w 1460430"/>
              <a:gd name="connsiteY4" fmla="*/ 493272 h 533048"/>
              <a:gd name="connsiteX5" fmla="*/ 88841 w 1460430"/>
              <a:gd name="connsiteY5" fmla="*/ 533048 h 533048"/>
              <a:gd name="connsiteX6" fmla="*/ 65279 w 1460430"/>
              <a:gd name="connsiteY6" fmla="*/ 533048 h 533048"/>
              <a:gd name="connsiteX7" fmla="*/ 9360 w 1460430"/>
              <a:gd name="connsiteY7" fmla="*/ 490366 h 533048"/>
              <a:gd name="connsiteX8" fmla="*/ 0 w 1460430"/>
              <a:gd name="connsiteY8" fmla="*/ 88841 h 533048"/>
              <a:gd name="connsiteX9" fmla="*/ 0 w 1460430"/>
              <a:gd name="connsiteY9" fmla="*/ 39776 h 53304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430" h="533048">
                <a:moveTo>
                  <a:pt x="88841" y="0"/>
                </a:moveTo>
                <a:lnTo>
                  <a:pt x="1371589" y="0"/>
                </a:lnTo>
                <a:cubicBezTo>
                  <a:pt x="1420655" y="0"/>
                  <a:pt x="1460430" y="39776"/>
                  <a:pt x="1460430" y="88841"/>
                </a:cubicBezTo>
                <a:lnTo>
                  <a:pt x="1460430" y="444206"/>
                </a:lnTo>
                <a:cubicBezTo>
                  <a:pt x="1460430" y="493272"/>
                  <a:pt x="1420655" y="533048"/>
                  <a:pt x="1371589" y="533048"/>
                </a:cubicBezTo>
                <a:lnTo>
                  <a:pt x="88841" y="533048"/>
                </a:lnTo>
                <a:cubicBezTo>
                  <a:pt x="65279" y="533048"/>
                  <a:pt x="42682" y="523688"/>
                  <a:pt x="26021" y="507027"/>
                </a:cubicBezTo>
                <a:cubicBezTo>
                  <a:pt x="9360" y="490366"/>
                  <a:pt x="0" y="467768"/>
                  <a:pt x="0" y="444206"/>
                </a:cubicBezTo>
                <a:lnTo>
                  <a:pt x="0" y="88841"/>
                </a:lnTo>
                <a:cubicBezTo>
                  <a:pt x="0" y="39776"/>
                  <a:pt x="39776" y="0"/>
                  <a:pt x="88841" y="0"/>
                </a:cubicBezTo>
                <a:close/>
              </a:path>
            </a:pathLst>
          </a:custGeom>
          <a:solidFill>
            <a:srgbClr val="A7C9F5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隶书"/>
                <a:ea typeface="华文隶书"/>
              </a:rPr>
              <a:t>f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=10N</a:t>
            </a:r>
          </a:p>
        </p:txBody>
      </p:sp>
      <p:sp>
        <p:nvSpPr>
          <p:cNvPr id="11" name="形状3" title=""/>
          <p:cNvSpPr txBox="1"/>
          <p:nvPr/>
        </p:nvSpPr>
        <p:spPr>
          <a:xfrm>
            <a:off x="3555511" y="4518698"/>
            <a:ext cx="1460430" cy="533048"/>
          </a:xfrm>
          <a:custGeom>
            <a:gdLst>
              <a:gd name="connsiteX0" fmla="*/ 88841 w 1460430"/>
              <a:gd name="connsiteY0" fmla="*/ 0 h 533048"/>
              <a:gd name="connsiteX1" fmla="*/ 1371589 w 1460430"/>
              <a:gd name="connsiteY1" fmla="*/ 0 h 533048"/>
              <a:gd name="connsiteX2" fmla="*/ 1420655 w 1460430"/>
              <a:gd name="connsiteY2" fmla="*/ 0 h 533048"/>
              <a:gd name="connsiteX3" fmla="*/ 1460430 w 1460430"/>
              <a:gd name="connsiteY3" fmla="*/ 444206 h 533048"/>
              <a:gd name="connsiteX4" fmla="*/ 1460430 w 1460430"/>
              <a:gd name="connsiteY4" fmla="*/ 493272 h 533048"/>
              <a:gd name="connsiteX5" fmla="*/ 88841 w 1460430"/>
              <a:gd name="connsiteY5" fmla="*/ 533048 h 533048"/>
              <a:gd name="connsiteX6" fmla="*/ 65279 w 1460430"/>
              <a:gd name="connsiteY6" fmla="*/ 533048 h 533048"/>
              <a:gd name="connsiteX7" fmla="*/ 9360 w 1460430"/>
              <a:gd name="connsiteY7" fmla="*/ 490366 h 533048"/>
              <a:gd name="connsiteX8" fmla="*/ 0 w 1460430"/>
              <a:gd name="connsiteY8" fmla="*/ 88841 h 533048"/>
              <a:gd name="connsiteX9" fmla="*/ 0 w 1460430"/>
              <a:gd name="connsiteY9" fmla="*/ 39776 h 53304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430" h="533048">
                <a:moveTo>
                  <a:pt x="88841" y="0"/>
                </a:moveTo>
                <a:lnTo>
                  <a:pt x="1371589" y="0"/>
                </a:lnTo>
                <a:cubicBezTo>
                  <a:pt x="1420655" y="0"/>
                  <a:pt x="1460430" y="39776"/>
                  <a:pt x="1460430" y="88841"/>
                </a:cubicBezTo>
                <a:lnTo>
                  <a:pt x="1460430" y="444206"/>
                </a:lnTo>
                <a:cubicBezTo>
                  <a:pt x="1460430" y="493272"/>
                  <a:pt x="1420655" y="533048"/>
                  <a:pt x="1371589" y="533048"/>
                </a:cubicBezTo>
                <a:lnTo>
                  <a:pt x="88841" y="533048"/>
                </a:lnTo>
                <a:cubicBezTo>
                  <a:pt x="65279" y="533048"/>
                  <a:pt x="42682" y="523688"/>
                  <a:pt x="26021" y="507027"/>
                </a:cubicBezTo>
                <a:cubicBezTo>
                  <a:pt x="9360" y="490366"/>
                  <a:pt x="0" y="467768"/>
                  <a:pt x="0" y="444206"/>
                </a:cubicBezTo>
                <a:lnTo>
                  <a:pt x="0" y="88841"/>
                </a:lnTo>
                <a:cubicBezTo>
                  <a:pt x="0" y="39776"/>
                  <a:pt x="39776" y="0"/>
                  <a:pt x="88841" y="0"/>
                </a:cubicBezTo>
                <a:close/>
              </a:path>
            </a:pathLst>
          </a:custGeom>
          <a:solidFill>
            <a:srgbClr val="A7C9F5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隶书"/>
                <a:ea typeface="华文隶书"/>
              </a:rPr>
              <a:t>f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=20N</a:t>
            </a:r>
          </a:p>
        </p:txBody>
      </p:sp>
      <p:sp>
        <p:nvSpPr>
          <p:cNvPr id="12" name="形状4" title=""/>
          <p:cNvSpPr txBox="1"/>
          <p:nvPr/>
        </p:nvSpPr>
        <p:spPr>
          <a:xfrm>
            <a:off x="9048188" y="4518812"/>
            <a:ext cx="1460430" cy="533048"/>
          </a:xfrm>
          <a:custGeom>
            <a:gdLst>
              <a:gd name="connsiteX0" fmla="*/ 88841 w 1460430"/>
              <a:gd name="connsiteY0" fmla="*/ 0 h 533048"/>
              <a:gd name="connsiteX1" fmla="*/ 1371589 w 1460430"/>
              <a:gd name="connsiteY1" fmla="*/ 0 h 533048"/>
              <a:gd name="connsiteX2" fmla="*/ 1420655 w 1460430"/>
              <a:gd name="connsiteY2" fmla="*/ 0 h 533048"/>
              <a:gd name="connsiteX3" fmla="*/ 1460430 w 1460430"/>
              <a:gd name="connsiteY3" fmla="*/ 444206 h 533048"/>
              <a:gd name="connsiteX4" fmla="*/ 1460430 w 1460430"/>
              <a:gd name="connsiteY4" fmla="*/ 493272 h 533048"/>
              <a:gd name="connsiteX5" fmla="*/ 88841 w 1460430"/>
              <a:gd name="connsiteY5" fmla="*/ 533048 h 533048"/>
              <a:gd name="connsiteX6" fmla="*/ 65279 w 1460430"/>
              <a:gd name="connsiteY6" fmla="*/ 533048 h 533048"/>
              <a:gd name="connsiteX7" fmla="*/ 9360 w 1460430"/>
              <a:gd name="connsiteY7" fmla="*/ 490366 h 533048"/>
              <a:gd name="connsiteX8" fmla="*/ 0 w 1460430"/>
              <a:gd name="connsiteY8" fmla="*/ 88841 h 533048"/>
              <a:gd name="connsiteX9" fmla="*/ 0 w 1460430"/>
              <a:gd name="connsiteY9" fmla="*/ 39776 h 53304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430" h="533048">
                <a:moveTo>
                  <a:pt x="88841" y="0"/>
                </a:moveTo>
                <a:lnTo>
                  <a:pt x="1371589" y="0"/>
                </a:lnTo>
                <a:cubicBezTo>
                  <a:pt x="1420655" y="0"/>
                  <a:pt x="1460430" y="39776"/>
                  <a:pt x="1460430" y="88841"/>
                </a:cubicBezTo>
                <a:lnTo>
                  <a:pt x="1460430" y="444206"/>
                </a:lnTo>
                <a:cubicBezTo>
                  <a:pt x="1460430" y="493272"/>
                  <a:pt x="1420655" y="533048"/>
                  <a:pt x="1371589" y="533048"/>
                </a:cubicBezTo>
                <a:lnTo>
                  <a:pt x="88841" y="533048"/>
                </a:lnTo>
                <a:cubicBezTo>
                  <a:pt x="65279" y="533048"/>
                  <a:pt x="42682" y="523688"/>
                  <a:pt x="26021" y="507027"/>
                </a:cubicBezTo>
                <a:cubicBezTo>
                  <a:pt x="9360" y="490366"/>
                  <a:pt x="0" y="467768"/>
                  <a:pt x="0" y="444206"/>
                </a:cubicBezTo>
                <a:lnTo>
                  <a:pt x="0" y="88841"/>
                </a:lnTo>
                <a:cubicBezTo>
                  <a:pt x="0" y="39776"/>
                  <a:pt x="39776" y="0"/>
                  <a:pt x="88841" y="0"/>
                </a:cubicBezTo>
                <a:close/>
              </a:path>
            </a:pathLst>
          </a:custGeom>
          <a:solidFill>
            <a:srgbClr val="A7C9F5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隶书"/>
                <a:ea typeface="华文隶书"/>
              </a:rPr>
              <a:t>f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=30N</a:t>
            </a:r>
          </a:p>
        </p:txBody>
      </p:sp>
      <p:grpSp>
        <p:nvGrpSpPr>
          <p:cNvPr id="13" name="组合2" title=""/>
          <p:cNvGrpSpPr/>
          <p:nvPr/>
        </p:nvGrpSpPr>
        <p:grpSpPr>
          <a:xfrm>
            <a:off x="533124" y="1985734"/>
            <a:ext cx="2503389" cy="2533526"/>
            <a:chExt cx="2503389" cy="2533526"/>
          </a:xfrm>
        </p:grpSpPr>
        <p:pic>
          <p:nvPicPr>
            <p:cNvPr id="14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6436" b="49769"/>
            <a:stretch>
              <a:fillRect/>
            </a:stretch>
          </p:blipFill>
          <p:spPr>
            <a:xfrm>
              <a:off x="0" y="867421"/>
              <a:ext cx="2503389" cy="1096085"/>
            </a:xfrm>
            <a:prstGeom prst="rect">
              <a:avLst/>
            </a:prstGeom>
          </p:spPr>
        </p:pic>
        <p:pic>
          <p:nvPicPr>
            <p:cNvPr id="1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411" y="635020"/>
              <a:ext cx="659054" cy="438825"/>
            </a:xfrm>
            <a:prstGeom prst="rect">
              <a:avLst/>
            </a:prstGeom>
          </p:spPr>
        </p:pic>
        <p:sp>
          <p:nvSpPr>
            <p:cNvPr id="16" name="形状10"/>
            <p:cNvSpPr txBox="1"/>
            <p:nvPr/>
          </p:nvSpPr>
          <p:spPr>
            <a:xfrm flipV="1">
              <a:off x="779219" y="816831"/>
              <a:ext cx="643029" cy="19050"/>
            </a:xfrm>
            <a:prstGeom prst="line">
              <a:avLst/>
            </a:prstGeom>
            <a:solidFill>
              <a:srgbClr val="79AEF3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11"/>
            <p:cNvSpPr txBox="1"/>
            <p:nvPr/>
          </p:nvSpPr>
          <p:spPr>
            <a:xfrm>
              <a:off x="737061" y="783721"/>
              <a:ext cx="84315" cy="84315"/>
            </a:xfrm>
            <a:custGeom>
              <a:gdLst>
                <a:gd name="connsiteX0" fmla="*/ 42158 w 84315"/>
                <a:gd name="connsiteY0" fmla="*/ 0 h 84315"/>
                <a:gd name="connsiteX1" fmla="*/ 65440 w 84315"/>
                <a:gd name="connsiteY1" fmla="*/ 0 h 84315"/>
                <a:gd name="connsiteX2" fmla="*/ 84315 w 84315"/>
                <a:gd name="connsiteY2" fmla="*/ 65440 h 84315"/>
                <a:gd name="connsiteX3" fmla="*/ 18875 w 84315"/>
                <a:gd name="connsiteY3" fmla="*/ 84315 h 84315"/>
                <a:gd name="connsiteX4" fmla="*/ 0 w 84315"/>
                <a:gd name="connsiteY4" fmla="*/ 18875 h 8431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15" h="84315">
                  <a:moveTo>
                    <a:pt x="42158" y="0"/>
                  </a:moveTo>
                  <a:cubicBezTo>
                    <a:pt x="65440" y="0"/>
                    <a:pt x="84315" y="18875"/>
                    <a:pt x="84315" y="42158"/>
                  </a:cubicBezTo>
                  <a:cubicBezTo>
                    <a:pt x="84315" y="65440"/>
                    <a:pt x="65440" y="84315"/>
                    <a:pt x="42158" y="84315"/>
                  </a:cubicBezTo>
                  <a:cubicBezTo>
                    <a:pt x="18875" y="84315"/>
                    <a:pt x="0" y="65440"/>
                    <a:pt x="0" y="42158"/>
                  </a:cubicBezTo>
                  <a:cubicBezTo>
                    <a:pt x="0" y="18875"/>
                    <a:pt x="18875" y="0"/>
                    <a:pt x="42158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4"/>
            <p:cNvSpPr txBox="1"/>
            <p:nvPr/>
          </p:nvSpPr>
          <p:spPr>
            <a:xfrm>
              <a:off x="791222" y="0"/>
              <a:ext cx="1205103" cy="5526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F=10N</a:t>
              </a:r>
            </a:p>
          </p:txBody>
        </p:sp>
        <p:sp>
          <p:nvSpPr>
            <p:cNvPr id="19" name="文本3"/>
            <p:cNvSpPr txBox="1"/>
            <p:nvPr/>
          </p:nvSpPr>
          <p:spPr>
            <a:xfrm>
              <a:off x="148542" y="1980886"/>
              <a:ext cx="1787938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木块未动</a:t>
              </a:r>
            </a:p>
          </p:txBody>
        </p:sp>
      </p:grpSp>
      <p:grpSp>
        <p:nvGrpSpPr>
          <p:cNvPr id="20" name="组合3" title=""/>
          <p:cNvGrpSpPr/>
          <p:nvPr/>
        </p:nvGrpSpPr>
        <p:grpSpPr>
          <a:xfrm>
            <a:off x="3274866" y="2176424"/>
            <a:ext cx="2503361" cy="2460747"/>
            <a:chExt cx="2503361" cy="2460747"/>
          </a:xfrm>
        </p:grpSpPr>
        <p:pic>
          <p:nvPicPr>
            <p:cNvPr id="21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436" b="49769"/>
            <a:stretch>
              <a:fillRect/>
            </a:stretch>
          </p:blipFill>
          <p:spPr>
            <a:xfrm>
              <a:off x="0" y="735690"/>
              <a:ext cx="2503361" cy="1113189"/>
            </a:xfrm>
            <a:prstGeom prst="rect">
              <a:avLst/>
            </a:prstGeom>
          </p:spPr>
        </p:pic>
        <p:pic>
          <p:nvPicPr>
            <p:cNvPr id="22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424" y="499664"/>
              <a:ext cx="669338" cy="445673"/>
            </a:xfrm>
            <a:prstGeom prst="rect">
              <a:avLst/>
            </a:prstGeom>
          </p:spPr>
        </p:pic>
        <p:sp>
          <p:nvSpPr>
            <p:cNvPr id="23" name="形状12"/>
            <p:cNvSpPr txBox="1"/>
            <p:nvPr/>
          </p:nvSpPr>
          <p:spPr>
            <a:xfrm>
              <a:off x="791379" y="691022"/>
              <a:ext cx="1230942" cy="20593"/>
            </a:xfrm>
            <a:prstGeom prst="line">
              <a:avLst/>
            </a:prstGeom>
            <a:solidFill>
              <a:srgbClr val="79AEF3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3"/>
            <p:cNvSpPr txBox="1"/>
            <p:nvPr/>
          </p:nvSpPr>
          <p:spPr>
            <a:xfrm>
              <a:off x="748564" y="650685"/>
              <a:ext cx="85631" cy="85631"/>
            </a:xfrm>
            <a:custGeom>
              <a:gdLst>
                <a:gd name="connsiteX0" fmla="*/ 42815 w 85631"/>
                <a:gd name="connsiteY0" fmla="*/ 0 h 85631"/>
                <a:gd name="connsiteX1" fmla="*/ 66462 w 85631"/>
                <a:gd name="connsiteY1" fmla="*/ 0 h 85631"/>
                <a:gd name="connsiteX2" fmla="*/ 85631 w 85631"/>
                <a:gd name="connsiteY2" fmla="*/ 66462 h 85631"/>
                <a:gd name="connsiteX3" fmla="*/ 19169 w 85631"/>
                <a:gd name="connsiteY3" fmla="*/ 85631 h 85631"/>
                <a:gd name="connsiteX4" fmla="*/ 0 w 85631"/>
                <a:gd name="connsiteY4" fmla="*/ 19169 h 856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1" h="85631">
                  <a:moveTo>
                    <a:pt x="42815" y="0"/>
                  </a:moveTo>
                  <a:cubicBezTo>
                    <a:pt x="66462" y="0"/>
                    <a:pt x="85631" y="19169"/>
                    <a:pt x="85631" y="42815"/>
                  </a:cubicBezTo>
                  <a:cubicBezTo>
                    <a:pt x="85631" y="66462"/>
                    <a:pt x="66462" y="85631"/>
                    <a:pt x="42815" y="85631"/>
                  </a:cubicBezTo>
                  <a:cubicBezTo>
                    <a:pt x="19169" y="85631"/>
                    <a:pt x="0" y="66462"/>
                    <a:pt x="0" y="42815"/>
                  </a:cubicBezTo>
                  <a:cubicBezTo>
                    <a:pt x="0" y="19169"/>
                    <a:pt x="19169" y="0"/>
                    <a:pt x="42815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文本6"/>
            <p:cNvSpPr txBox="1"/>
            <p:nvPr/>
          </p:nvSpPr>
          <p:spPr>
            <a:xfrm>
              <a:off x="773021" y="0"/>
              <a:ext cx="1179424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F=20N</a:t>
              </a:r>
            </a:p>
          </p:txBody>
        </p:sp>
        <p:sp>
          <p:nvSpPr>
            <p:cNvPr id="26" name="文本5"/>
            <p:cNvSpPr txBox="1"/>
            <p:nvPr/>
          </p:nvSpPr>
          <p:spPr>
            <a:xfrm>
              <a:off x="176946" y="1908106"/>
              <a:ext cx="1594009" cy="5526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木块未动</a:t>
              </a:r>
            </a:p>
          </p:txBody>
        </p:sp>
      </p:grpSp>
      <p:grpSp>
        <p:nvGrpSpPr>
          <p:cNvPr id="27" name="组合4" title=""/>
          <p:cNvGrpSpPr/>
          <p:nvPr/>
        </p:nvGrpSpPr>
        <p:grpSpPr>
          <a:xfrm>
            <a:off x="8757704" y="2238775"/>
            <a:ext cx="3061897" cy="2337177"/>
            <a:chExt cx="3061897" cy="2337177"/>
          </a:xfrm>
        </p:grpSpPr>
        <p:pic>
          <p:nvPicPr>
            <p:cNvPr id="28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436" b="49769"/>
            <a:stretch>
              <a:fillRect/>
            </a:stretch>
          </p:blipFill>
          <p:spPr>
            <a:xfrm>
              <a:off x="87934" y="690264"/>
              <a:ext cx="2568550" cy="1142180"/>
            </a:xfrm>
            <a:prstGeom prst="rect">
              <a:avLst/>
            </a:prstGeom>
          </p:spPr>
        </p:pic>
        <p:pic>
          <p:nvPicPr>
            <p:cNvPr id="29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243" y="448091"/>
              <a:ext cx="686768" cy="457279"/>
            </a:xfrm>
            <a:prstGeom prst="rect">
              <a:avLst/>
            </a:prstGeom>
          </p:spPr>
        </p:pic>
        <p:sp>
          <p:nvSpPr>
            <p:cNvPr id="30" name="形状14"/>
            <p:cNvSpPr txBox="1"/>
            <p:nvPr/>
          </p:nvSpPr>
          <p:spPr>
            <a:xfrm>
              <a:off x="899920" y="637943"/>
              <a:ext cx="1268823" cy="1191"/>
            </a:xfrm>
            <a:prstGeom prst="line">
              <a:avLst/>
            </a:prstGeom>
            <a:solidFill>
              <a:srgbClr val="79AEF3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15"/>
            <p:cNvSpPr txBox="1"/>
            <p:nvPr/>
          </p:nvSpPr>
          <p:spPr>
            <a:xfrm>
              <a:off x="855990" y="603045"/>
              <a:ext cx="87861" cy="87861"/>
            </a:xfrm>
            <a:custGeom>
              <a:gdLst>
                <a:gd name="connsiteX0" fmla="*/ 43930 w 87861"/>
                <a:gd name="connsiteY0" fmla="*/ 0 h 87861"/>
                <a:gd name="connsiteX1" fmla="*/ 68192 w 87861"/>
                <a:gd name="connsiteY1" fmla="*/ 0 h 87861"/>
                <a:gd name="connsiteX2" fmla="*/ 87861 w 87861"/>
                <a:gd name="connsiteY2" fmla="*/ 68192 h 87861"/>
                <a:gd name="connsiteX3" fmla="*/ 19668 w 87861"/>
                <a:gd name="connsiteY3" fmla="*/ 87861 h 87861"/>
                <a:gd name="connsiteX4" fmla="*/ 0 w 87861"/>
                <a:gd name="connsiteY4" fmla="*/ 19668 h 8786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1" h="87861">
                  <a:moveTo>
                    <a:pt x="43930" y="0"/>
                  </a:moveTo>
                  <a:cubicBezTo>
                    <a:pt x="68192" y="0"/>
                    <a:pt x="87861" y="19668"/>
                    <a:pt x="87861" y="43930"/>
                  </a:cubicBezTo>
                  <a:cubicBezTo>
                    <a:pt x="87861" y="68192"/>
                    <a:pt x="68192" y="87861"/>
                    <a:pt x="43930" y="87861"/>
                  </a:cubicBezTo>
                  <a:cubicBezTo>
                    <a:pt x="19668" y="87861"/>
                    <a:pt x="0" y="68192"/>
                    <a:pt x="0" y="43930"/>
                  </a:cubicBezTo>
                  <a:cubicBezTo>
                    <a:pt x="0" y="19668"/>
                    <a:pt x="19668" y="0"/>
                    <a:pt x="43930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文本8"/>
            <p:cNvSpPr txBox="1"/>
            <p:nvPr/>
          </p:nvSpPr>
          <p:spPr>
            <a:xfrm>
              <a:off x="1291295" y="0"/>
              <a:ext cx="1305230" cy="5526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F=25N</a:t>
              </a:r>
            </a:p>
          </p:txBody>
        </p:sp>
        <p:sp>
          <p:nvSpPr>
            <p:cNvPr id="33" name="文本7"/>
            <p:cNvSpPr txBox="1"/>
            <p:nvPr/>
          </p:nvSpPr>
          <p:spPr>
            <a:xfrm>
              <a:off x="0" y="1784537"/>
              <a:ext cx="3061897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恰好做匀速直线运动</a:t>
              </a:r>
            </a:p>
          </p:txBody>
        </p:sp>
      </p:grpSp>
      <p:grpSp>
        <p:nvGrpSpPr>
          <p:cNvPr id="34" name="组合5" title=""/>
          <p:cNvGrpSpPr/>
          <p:nvPr/>
        </p:nvGrpSpPr>
        <p:grpSpPr>
          <a:xfrm>
            <a:off x="6025820" y="2191169"/>
            <a:ext cx="2503361" cy="2432189"/>
            <a:chExt cx="2503361" cy="2432189"/>
          </a:xfrm>
        </p:grpSpPr>
        <p:pic>
          <p:nvPicPr>
            <p:cNvPr id="35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6436" b="49769"/>
            <a:stretch>
              <a:fillRect/>
            </a:stretch>
          </p:blipFill>
          <p:spPr>
            <a:xfrm>
              <a:off x="0" y="735690"/>
              <a:ext cx="2503361" cy="1113189"/>
            </a:xfrm>
            <a:prstGeom prst="rect">
              <a:avLst/>
            </a:prstGeom>
          </p:spPr>
        </p:pic>
        <p:pic>
          <p:nvPicPr>
            <p:cNvPr id="36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6424" y="499663"/>
              <a:ext cx="669338" cy="445673"/>
            </a:xfrm>
            <a:prstGeom prst="rect">
              <a:avLst/>
            </a:prstGeom>
          </p:spPr>
        </p:pic>
        <p:sp>
          <p:nvSpPr>
            <p:cNvPr id="37" name="形状16"/>
            <p:cNvSpPr txBox="1"/>
            <p:nvPr/>
          </p:nvSpPr>
          <p:spPr>
            <a:xfrm flipV="1">
              <a:off x="791378" y="691013"/>
              <a:ext cx="1645630" cy="1191"/>
            </a:xfrm>
            <a:prstGeom prst="line">
              <a:avLst/>
            </a:prstGeom>
            <a:solidFill>
              <a:srgbClr val="79AEF3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8" name="形状17"/>
            <p:cNvSpPr txBox="1"/>
            <p:nvPr/>
          </p:nvSpPr>
          <p:spPr>
            <a:xfrm>
              <a:off x="748563" y="650684"/>
              <a:ext cx="85631" cy="85631"/>
            </a:xfrm>
            <a:custGeom>
              <a:gdLst>
                <a:gd name="connsiteX0" fmla="*/ 42815 w 85631"/>
                <a:gd name="connsiteY0" fmla="*/ 0 h 85631"/>
                <a:gd name="connsiteX1" fmla="*/ 66462 w 85631"/>
                <a:gd name="connsiteY1" fmla="*/ 0 h 85631"/>
                <a:gd name="connsiteX2" fmla="*/ 85631 w 85631"/>
                <a:gd name="connsiteY2" fmla="*/ 66462 h 85631"/>
                <a:gd name="connsiteX3" fmla="*/ 19169 w 85631"/>
                <a:gd name="connsiteY3" fmla="*/ 85631 h 85631"/>
                <a:gd name="connsiteX4" fmla="*/ 0 w 85631"/>
                <a:gd name="connsiteY4" fmla="*/ 19169 h 856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1" h="85631">
                  <a:moveTo>
                    <a:pt x="42815" y="0"/>
                  </a:moveTo>
                  <a:cubicBezTo>
                    <a:pt x="66462" y="0"/>
                    <a:pt x="85631" y="19169"/>
                    <a:pt x="85631" y="42815"/>
                  </a:cubicBezTo>
                  <a:cubicBezTo>
                    <a:pt x="85631" y="66462"/>
                    <a:pt x="66462" y="85631"/>
                    <a:pt x="42815" y="85631"/>
                  </a:cubicBezTo>
                  <a:cubicBezTo>
                    <a:pt x="19169" y="85631"/>
                    <a:pt x="0" y="66462"/>
                    <a:pt x="0" y="42815"/>
                  </a:cubicBezTo>
                  <a:cubicBezTo>
                    <a:pt x="0" y="19169"/>
                    <a:pt x="19169" y="0"/>
                    <a:pt x="42815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9" name="文本10"/>
            <p:cNvSpPr txBox="1"/>
            <p:nvPr/>
          </p:nvSpPr>
          <p:spPr>
            <a:xfrm>
              <a:off x="773020" y="0"/>
              <a:ext cx="1179424" cy="5526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F=28N</a:t>
              </a:r>
            </a:p>
          </p:txBody>
        </p:sp>
        <p:sp>
          <p:nvSpPr>
            <p:cNvPr id="40" name="文本9"/>
            <p:cNvSpPr txBox="1"/>
            <p:nvPr/>
          </p:nvSpPr>
          <p:spPr>
            <a:xfrm>
              <a:off x="215017" y="1879549"/>
              <a:ext cx="1736884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刚好开始</a:t>
              </a:r>
            </a:p>
          </p:txBody>
        </p:sp>
      </p:grpSp>
      <p:sp>
        <p:nvSpPr>
          <p:cNvPr id="41" name="形状5" title=""/>
          <p:cNvSpPr txBox="1"/>
          <p:nvPr/>
        </p:nvSpPr>
        <p:spPr>
          <a:xfrm>
            <a:off x="5530682" y="4519108"/>
            <a:ext cx="2708205" cy="877729"/>
          </a:xfrm>
          <a:custGeom>
            <a:gdLst>
              <a:gd name="connsiteX0" fmla="*/ 146288 w 2708205"/>
              <a:gd name="connsiteY0" fmla="*/ 0 h 877729"/>
              <a:gd name="connsiteX1" fmla="*/ 2561917 w 2708205"/>
              <a:gd name="connsiteY1" fmla="*/ 0 h 877729"/>
              <a:gd name="connsiteX2" fmla="*/ 2642710 w 2708205"/>
              <a:gd name="connsiteY2" fmla="*/ 0 h 877729"/>
              <a:gd name="connsiteX3" fmla="*/ 2708205 w 2708205"/>
              <a:gd name="connsiteY3" fmla="*/ 731441 h 877729"/>
              <a:gd name="connsiteX4" fmla="*/ 2708205 w 2708205"/>
              <a:gd name="connsiteY4" fmla="*/ 812233 h 877729"/>
              <a:gd name="connsiteX5" fmla="*/ 146288 w 2708205"/>
              <a:gd name="connsiteY5" fmla="*/ 877729 h 877729"/>
              <a:gd name="connsiteX6" fmla="*/ 107490 w 2708205"/>
              <a:gd name="connsiteY6" fmla="*/ 877729 h 877729"/>
              <a:gd name="connsiteX7" fmla="*/ 15412 w 2708205"/>
              <a:gd name="connsiteY7" fmla="*/ 807448 h 877729"/>
              <a:gd name="connsiteX8" fmla="*/ 0 w 2708205"/>
              <a:gd name="connsiteY8" fmla="*/ 146288 h 877729"/>
              <a:gd name="connsiteX9" fmla="*/ 0 w 2708205"/>
              <a:gd name="connsiteY9" fmla="*/ 65495 h 87772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8205" h="877729">
                <a:moveTo>
                  <a:pt x="146288" y="0"/>
                </a:moveTo>
                <a:lnTo>
                  <a:pt x="2561917" y="0"/>
                </a:lnTo>
                <a:cubicBezTo>
                  <a:pt x="2642710" y="0"/>
                  <a:pt x="2708205" y="65496"/>
                  <a:pt x="2708205" y="146288"/>
                </a:cubicBezTo>
                <a:lnTo>
                  <a:pt x="2708205" y="731441"/>
                </a:lnTo>
                <a:cubicBezTo>
                  <a:pt x="2708205" y="812233"/>
                  <a:pt x="2642710" y="877729"/>
                  <a:pt x="2561917" y="877729"/>
                </a:cubicBezTo>
                <a:lnTo>
                  <a:pt x="146288" y="877729"/>
                </a:lnTo>
                <a:cubicBezTo>
                  <a:pt x="107490" y="877729"/>
                  <a:pt x="70281" y="862316"/>
                  <a:pt x="42847" y="834882"/>
                </a:cubicBezTo>
                <a:cubicBezTo>
                  <a:pt x="15412" y="807448"/>
                  <a:pt x="0" y="770239"/>
                  <a:pt x="0" y="731441"/>
                </a:cubicBezTo>
                <a:lnTo>
                  <a:pt x="0" y="146288"/>
                </a:lnTo>
                <a:cubicBezTo>
                  <a:pt x="0" y="65495"/>
                  <a:pt x="65495" y="0"/>
                  <a:pt x="146288" y="0"/>
                </a:cubicBezTo>
                <a:close/>
              </a:path>
            </a:pathLst>
          </a:custGeom>
          <a:solidFill>
            <a:srgbClr val="A7C9F5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隶书"/>
                <a:ea typeface="华文隶书"/>
              </a:rPr>
              <a:t>最大静摩擦力f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=28N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11" grpId="0" animBg="1"/>
      <p:bldP spid="34" grpId="0" animBg="1"/>
      <p:bldP spid="27" grpId="0" animBg="1"/>
      <p:bldP spid="12" grpId="0" animBg="1"/>
      <p:bldP spid="41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162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等线 Light</vt:lpstr>
      <vt:lpstr>等线</vt:lpstr>
      <vt:lpstr>微软雅黑</vt:lpstr>
      <vt:lpstr>思源黑体</vt:lpstr>
      <vt:lpstr>Microsoft YaHei</vt:lpstr>
      <vt:lpstr>楷体</vt:lpstr>
      <vt:lpstr>华文隶书</vt:lpstr>
      <vt:lpstr>Times New Roman</vt:lpstr>
      <vt:lpstr>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2025-03-14T17:08:09Z</cp:lastPrinted>
  <dcterms:created xsi:type="dcterms:W3CDTF">2025-03-14T17:08:09Z</dcterms:created>
  <dcterms:modified xsi:type="dcterms:W3CDTF">2025-03-14T09:08:09Z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