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2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notesSlides/notesSlide3.xml" ContentType="application/vnd.openxmlformats-officedocument.presentationml.notesSlide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notesSlides/notesSlide4.xml" ContentType="application/vnd.openxmlformats-officedocument.presentationml.notesSl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notesSlides/notesSlide5.xml" ContentType="application/vnd.openxmlformats-officedocument.presentationml.notesSlide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notesSlides/notesSlide6.xml" ContentType="application/vnd.openxmlformats-officedocument.presentationml.notesSlide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32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56" r:id="rId3"/>
  </p:sldMasterIdLst>
  <p:notesMasterIdLst>
    <p:notesMasterId r:id="rId28"/>
  </p:notesMasterIdLst>
  <p:sldIdLst>
    <p:sldId id="549" r:id="rId4"/>
    <p:sldId id="256" r:id="rId5"/>
    <p:sldId id="566" r:id="rId6"/>
    <p:sldId id="258" r:id="rId7"/>
    <p:sldId id="289" r:id="rId8"/>
    <p:sldId id="261" r:id="rId9"/>
    <p:sldId id="430" r:id="rId10"/>
    <p:sldId id="290" r:id="rId11"/>
    <p:sldId id="372" r:id="rId12"/>
    <p:sldId id="308" r:id="rId13"/>
    <p:sldId id="311" r:id="rId14"/>
    <p:sldId id="475" r:id="rId15"/>
    <p:sldId id="433" r:id="rId16"/>
    <p:sldId id="434" r:id="rId17"/>
    <p:sldId id="257" r:id="rId18"/>
    <p:sldId id="474" r:id="rId19"/>
    <p:sldId id="315" r:id="rId20"/>
    <p:sldId id="316" r:id="rId21"/>
    <p:sldId id="567" r:id="rId22"/>
    <p:sldId id="568" r:id="rId23"/>
    <p:sldId id="260" r:id="rId24"/>
    <p:sldId id="262" r:id="rId25"/>
    <p:sldId id="469" r:id="rId26"/>
    <p:sldId id="550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017360D-BD74-4CB3-ACF1-6DBE7DDF47CF}">
          <p14:sldIdLst>
            <p14:sldId id="549"/>
            <p14:sldId id="256"/>
            <p14:sldId id="566"/>
            <p14:sldId id="258"/>
            <p14:sldId id="289"/>
            <p14:sldId id="261"/>
            <p14:sldId id="430"/>
            <p14:sldId id="290"/>
            <p14:sldId id="372"/>
            <p14:sldId id="308"/>
            <p14:sldId id="311"/>
            <p14:sldId id="475"/>
            <p14:sldId id="433"/>
            <p14:sldId id="434"/>
            <p14:sldId id="257"/>
            <p14:sldId id="474"/>
            <p14:sldId id="315"/>
            <p14:sldId id="316"/>
            <p14:sldId id="567"/>
            <p14:sldId id="568"/>
            <p14:sldId id="260"/>
            <p14:sldId id="262"/>
            <p14:sldId id="469"/>
          </p14:sldIdLst>
        </p14:section>
        <p14:section name="无标题节" id="{A250D9B6-14D2-4F43-9E41-C77A8CD450AA}">
          <p14:sldIdLst>
            <p14:sldId id="5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heme" Target="../theme/theme4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5" Type="http://schemas.openxmlformats.org/officeDocument/2006/relationships/slide" Target="../slides/slide19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77.xml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5" Type="http://schemas.openxmlformats.org/officeDocument/2006/relationships/slide" Target="../slides/slide21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91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5" Type="http://schemas.openxmlformats.org/officeDocument/2006/relationships/slide" Target="../slides/slide22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3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59337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导入新知</a:t>
            </a:r>
          </a:p>
        </p:txBody>
      </p:sp>
    </p:spTree>
    <p:extLst>
      <p:ext uri="{BB962C8B-B14F-4D97-AF65-F5344CB8AC3E}">
        <p14:creationId xmlns:p14="http://schemas.microsoft.com/office/powerpoint/2010/main" val="3724884554"/>
      </p:ext>
    </p:extLst>
  </p:cSld>
  <p:clrMapOvr>
    <a:masterClrMapping/>
  </p:clrMapOvr>
  <p:transition spd="slow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TEMPLATE" hidden="1"/>
          <p:cNvSpPr/>
          <p:nvPr userDrawn="1">
            <p:custDataLst>
              <p:tags r:id="rId1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zh-CN" altLang="en-US" sz="133">
              <a:solidFill>
                <a:prstClr val="white"/>
              </a:solidFill>
            </a:endParaRPr>
          </a:p>
        </p:txBody>
      </p:sp>
      <p:sp>
        <p:nvSpPr>
          <p:cNvPr id="3" name="文本框 18"/>
          <p:cNvSpPr txBox="1"/>
          <p:nvPr userDrawn="1">
            <p:custDataLst>
              <p:tags r:id="rId2"/>
            </p:custDataLst>
          </p:nvPr>
        </p:nvSpPr>
        <p:spPr>
          <a:xfrm>
            <a:off x="645723" y="-59337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探究新知</a:t>
            </a:r>
          </a:p>
        </p:txBody>
      </p:sp>
    </p:spTree>
    <p:extLst>
      <p:ext uri="{BB962C8B-B14F-4D97-AF65-F5344CB8AC3E}">
        <p14:creationId xmlns:p14="http://schemas.microsoft.com/office/powerpoint/2010/main" val="3330656423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8"/>
          <p:cNvSpPr txBox="1"/>
          <p:nvPr userDrawn="1">
            <p:custDataLst>
              <p:tags r:id="rId1"/>
            </p:custDataLst>
          </p:nvPr>
        </p:nvSpPr>
        <p:spPr>
          <a:xfrm>
            <a:off x="645723" y="-69939"/>
            <a:ext cx="1903085" cy="6052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333" b="1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巩固练习</a:t>
            </a:r>
          </a:p>
        </p:txBody>
      </p:sp>
    </p:spTree>
    <p:extLst>
      <p:ext uri="{BB962C8B-B14F-4D97-AF65-F5344CB8AC3E}">
        <p14:creationId xmlns:p14="http://schemas.microsoft.com/office/powerpoint/2010/main" val="203755948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ags" Target="../tags/tag4.xml"/><Relationship Id="rId5" Type="http://schemas.openxmlformats.org/officeDocument/2006/relationships/theme" Target="../theme/theme2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heme" Target="../theme/theme3.xml"/><Relationship Id="rId6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4" r:id="rId2"/>
    <p:sldLayoutId id="2147483665" r:id="rId3"/>
    <p:sldLayoutId id="2147483666" r:id="rId4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85682153"/>
      </p:ext>
    </p:extLst>
  </p:cSld>
  <p:clrMap bg1="lt1" tx1="dk1" bg2="lt2" tx2="dk2" accent1="accent1" accent2="accent2" accent3="accent3" accent4="accent4" accent5="accent5" accent6="accent6" hlink="hlink" folHlink="folHlink"/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audio" Target="../media/audio1.wav"/><Relationship Id="rId2" Type="http://schemas.openxmlformats.org/officeDocument/2006/relationships/tags" Target="../tags/tag20.xml"/><Relationship Id="rId16" Type="http://schemas.openxmlformats.org/officeDocument/2006/relationships/image" Target="../media/image6.pn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2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9" Type="http://schemas.openxmlformats.org/officeDocument/2006/relationships/tags" Target="../tags/tag164.xml"/><Relationship Id="rId21" Type="http://schemas.openxmlformats.org/officeDocument/2006/relationships/tags" Target="../tags/tag146.xml"/><Relationship Id="rId34" Type="http://schemas.openxmlformats.org/officeDocument/2006/relationships/tags" Target="../tags/tag159.xml"/><Relationship Id="rId42" Type="http://schemas.openxmlformats.org/officeDocument/2006/relationships/tags" Target="../tags/tag167.xml"/><Relationship Id="rId47" Type="http://schemas.openxmlformats.org/officeDocument/2006/relationships/tags" Target="../tags/tag172.xml"/><Relationship Id="rId50" Type="http://schemas.openxmlformats.org/officeDocument/2006/relationships/tags" Target="../tags/tag175.xml"/><Relationship Id="rId55" Type="http://schemas.openxmlformats.org/officeDocument/2006/relationships/tags" Target="../tags/tag180.xml"/><Relationship Id="rId63" Type="http://schemas.openxmlformats.org/officeDocument/2006/relationships/slideLayout" Target="../slideLayouts/slideLayout4.xml"/><Relationship Id="rId7" Type="http://schemas.openxmlformats.org/officeDocument/2006/relationships/tags" Target="../tags/tag132.xml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9" Type="http://schemas.openxmlformats.org/officeDocument/2006/relationships/tags" Target="../tags/tag154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tags" Target="../tags/tag157.xml"/><Relationship Id="rId37" Type="http://schemas.openxmlformats.org/officeDocument/2006/relationships/tags" Target="../tags/tag162.xml"/><Relationship Id="rId40" Type="http://schemas.openxmlformats.org/officeDocument/2006/relationships/tags" Target="../tags/tag165.xml"/><Relationship Id="rId45" Type="http://schemas.openxmlformats.org/officeDocument/2006/relationships/tags" Target="../tags/tag170.xml"/><Relationship Id="rId53" Type="http://schemas.openxmlformats.org/officeDocument/2006/relationships/tags" Target="../tags/tag178.xml"/><Relationship Id="rId58" Type="http://schemas.openxmlformats.org/officeDocument/2006/relationships/tags" Target="../tags/tag183.xml"/><Relationship Id="rId5" Type="http://schemas.openxmlformats.org/officeDocument/2006/relationships/tags" Target="../tags/tag130.xml"/><Relationship Id="rId61" Type="http://schemas.openxmlformats.org/officeDocument/2006/relationships/tags" Target="../tags/tag186.xml"/><Relationship Id="rId19" Type="http://schemas.openxmlformats.org/officeDocument/2006/relationships/tags" Target="../tags/tag14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tags" Target="../tags/tag155.xml"/><Relationship Id="rId35" Type="http://schemas.openxmlformats.org/officeDocument/2006/relationships/tags" Target="../tags/tag160.xml"/><Relationship Id="rId43" Type="http://schemas.openxmlformats.org/officeDocument/2006/relationships/tags" Target="../tags/tag168.xml"/><Relationship Id="rId48" Type="http://schemas.openxmlformats.org/officeDocument/2006/relationships/tags" Target="../tags/tag173.xml"/><Relationship Id="rId56" Type="http://schemas.openxmlformats.org/officeDocument/2006/relationships/tags" Target="../tags/tag181.xml"/><Relationship Id="rId64" Type="http://schemas.openxmlformats.org/officeDocument/2006/relationships/image" Target="../media/image19.png"/><Relationship Id="rId8" Type="http://schemas.openxmlformats.org/officeDocument/2006/relationships/tags" Target="../tags/tag133.xml"/><Relationship Id="rId51" Type="http://schemas.openxmlformats.org/officeDocument/2006/relationships/tags" Target="../tags/tag176.xml"/><Relationship Id="rId3" Type="http://schemas.openxmlformats.org/officeDocument/2006/relationships/tags" Target="../tags/tag128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tags" Target="../tags/tag158.xml"/><Relationship Id="rId38" Type="http://schemas.openxmlformats.org/officeDocument/2006/relationships/tags" Target="../tags/tag163.xml"/><Relationship Id="rId46" Type="http://schemas.openxmlformats.org/officeDocument/2006/relationships/tags" Target="../tags/tag171.xml"/><Relationship Id="rId59" Type="http://schemas.openxmlformats.org/officeDocument/2006/relationships/tags" Target="../tags/tag184.xml"/><Relationship Id="rId20" Type="http://schemas.openxmlformats.org/officeDocument/2006/relationships/tags" Target="../tags/tag145.xml"/><Relationship Id="rId41" Type="http://schemas.openxmlformats.org/officeDocument/2006/relationships/tags" Target="../tags/tag166.xml"/><Relationship Id="rId54" Type="http://schemas.openxmlformats.org/officeDocument/2006/relationships/tags" Target="../tags/tag179.xml"/><Relationship Id="rId62" Type="http://schemas.openxmlformats.org/officeDocument/2006/relationships/tags" Target="../tags/tag18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36" Type="http://schemas.openxmlformats.org/officeDocument/2006/relationships/tags" Target="../tags/tag161.xml"/><Relationship Id="rId49" Type="http://schemas.openxmlformats.org/officeDocument/2006/relationships/tags" Target="../tags/tag174.xml"/><Relationship Id="rId57" Type="http://schemas.openxmlformats.org/officeDocument/2006/relationships/tags" Target="../tags/tag182.xml"/><Relationship Id="rId10" Type="http://schemas.openxmlformats.org/officeDocument/2006/relationships/tags" Target="../tags/tag135.xml"/><Relationship Id="rId31" Type="http://schemas.openxmlformats.org/officeDocument/2006/relationships/tags" Target="../tags/tag156.xml"/><Relationship Id="rId44" Type="http://schemas.openxmlformats.org/officeDocument/2006/relationships/tags" Target="../tags/tag169.xml"/><Relationship Id="rId52" Type="http://schemas.openxmlformats.org/officeDocument/2006/relationships/tags" Target="../tags/tag177.xml"/><Relationship Id="rId60" Type="http://schemas.openxmlformats.org/officeDocument/2006/relationships/tags" Target="../tags/tag185.xml"/><Relationship Id="rId4" Type="http://schemas.openxmlformats.org/officeDocument/2006/relationships/tags" Target="../tags/tag129.xml"/><Relationship Id="rId9" Type="http://schemas.openxmlformats.org/officeDocument/2006/relationships/tags" Target="../tags/tag1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197.xml"/><Relationship Id="rId7" Type="http://schemas.openxmlformats.org/officeDocument/2006/relationships/image" Target="../media/image23.jpe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9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26.pn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image" Target="../media/image19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212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5" Type="http://schemas.openxmlformats.org/officeDocument/2006/relationships/tags" Target="../tags/tag224.xml"/><Relationship Id="rId15" Type="http://schemas.openxmlformats.org/officeDocument/2006/relationships/image" Target="../media/image28.tiff"/><Relationship Id="rId10" Type="http://schemas.openxmlformats.org/officeDocument/2006/relationships/tags" Target="../tags/tag229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image" Target="../media/image29.tiff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237.xml"/><Relationship Id="rId10" Type="http://schemas.openxmlformats.org/officeDocument/2006/relationships/tags" Target="../tags/tag242.xml"/><Relationship Id="rId4" Type="http://schemas.openxmlformats.org/officeDocument/2006/relationships/tags" Target="../tags/tag236.xml"/><Relationship Id="rId9" Type="http://schemas.openxmlformats.org/officeDocument/2006/relationships/tags" Target="../tags/tag24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3" Type="http://schemas.openxmlformats.org/officeDocument/2006/relationships/tags" Target="../tags/tag245.xml"/><Relationship Id="rId7" Type="http://schemas.openxmlformats.org/officeDocument/2006/relationships/tags" Target="../tags/tag249.xml"/><Relationship Id="rId12" Type="http://schemas.openxmlformats.org/officeDocument/2006/relationships/image" Target="../media/image30.png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247.xml"/><Relationship Id="rId10" Type="http://schemas.openxmlformats.org/officeDocument/2006/relationships/tags" Target="../tags/tag252.xml"/><Relationship Id="rId4" Type="http://schemas.openxmlformats.org/officeDocument/2006/relationships/tags" Target="../tags/tag246.xml"/><Relationship Id="rId9" Type="http://schemas.openxmlformats.org/officeDocument/2006/relationships/tags" Target="../tags/tag25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60.xml"/><Relationship Id="rId13" Type="http://schemas.openxmlformats.org/officeDocument/2006/relationships/tags" Target="../tags/tag265.xml"/><Relationship Id="rId18" Type="http://schemas.openxmlformats.org/officeDocument/2006/relationships/slide" Target="slide2.xml"/><Relationship Id="rId3" Type="http://schemas.openxmlformats.org/officeDocument/2006/relationships/tags" Target="../tags/tag255.xml"/><Relationship Id="rId7" Type="http://schemas.openxmlformats.org/officeDocument/2006/relationships/tags" Target="../tags/tag259.xml"/><Relationship Id="rId12" Type="http://schemas.openxmlformats.org/officeDocument/2006/relationships/tags" Target="../tags/tag264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254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53.xml"/><Relationship Id="rId6" Type="http://schemas.openxmlformats.org/officeDocument/2006/relationships/tags" Target="../tags/tag258.xml"/><Relationship Id="rId11" Type="http://schemas.openxmlformats.org/officeDocument/2006/relationships/tags" Target="../tags/tag263.xml"/><Relationship Id="rId5" Type="http://schemas.openxmlformats.org/officeDocument/2006/relationships/tags" Target="../tags/tag257.xml"/><Relationship Id="rId15" Type="http://schemas.openxmlformats.org/officeDocument/2006/relationships/tags" Target="../tags/tag267.xml"/><Relationship Id="rId10" Type="http://schemas.openxmlformats.org/officeDocument/2006/relationships/tags" Target="../tags/tag262.xml"/><Relationship Id="rId4" Type="http://schemas.openxmlformats.org/officeDocument/2006/relationships/tags" Target="../tags/tag256.xml"/><Relationship Id="rId9" Type="http://schemas.openxmlformats.org/officeDocument/2006/relationships/tags" Target="../tags/tag261.xml"/><Relationship Id="rId14" Type="http://schemas.openxmlformats.org/officeDocument/2006/relationships/tags" Target="../tags/tag26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7.xml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8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7.gif"/><Relationship Id="rId5" Type="http://schemas.openxmlformats.org/officeDocument/2006/relationships/tags" Target="../tags/tag34.xml"/><Relationship Id="rId10" Type="http://schemas.openxmlformats.org/officeDocument/2006/relationships/audio" Target="../media/audio1.wav"/><Relationship Id="rId4" Type="http://schemas.openxmlformats.org/officeDocument/2006/relationships/tags" Target="../tags/tag33.xml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7" Type="http://schemas.openxmlformats.org/officeDocument/2006/relationships/image" Target="../media/image31.jpe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286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288.xml"/><Relationship Id="rId10" Type="http://schemas.openxmlformats.org/officeDocument/2006/relationships/image" Target="../media/image33.png"/><Relationship Id="rId4" Type="http://schemas.openxmlformats.org/officeDocument/2006/relationships/tags" Target="../tags/tag287.xml"/><Relationship Id="rId9" Type="http://schemas.openxmlformats.org/officeDocument/2006/relationships/tags" Target="../tags/tag3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305.xml"/><Relationship Id="rId18" Type="http://schemas.openxmlformats.org/officeDocument/2006/relationships/tags" Target="../tags/tag310.xml"/><Relationship Id="rId26" Type="http://schemas.openxmlformats.org/officeDocument/2006/relationships/image" Target="../media/image36.png"/><Relationship Id="rId39" Type="http://schemas.openxmlformats.org/officeDocument/2006/relationships/image" Target="../media/image49.png"/><Relationship Id="rId21" Type="http://schemas.openxmlformats.org/officeDocument/2006/relationships/tags" Target="../tags/tag313.xml"/><Relationship Id="rId34" Type="http://schemas.openxmlformats.org/officeDocument/2006/relationships/image" Target="../media/image44.png"/><Relationship Id="rId7" Type="http://schemas.openxmlformats.org/officeDocument/2006/relationships/tags" Target="../tags/tag299.xml"/><Relationship Id="rId2" Type="http://schemas.openxmlformats.org/officeDocument/2006/relationships/tags" Target="../tags/tag294.xml"/><Relationship Id="rId16" Type="http://schemas.openxmlformats.org/officeDocument/2006/relationships/tags" Target="../tags/tag308.xml"/><Relationship Id="rId20" Type="http://schemas.openxmlformats.org/officeDocument/2006/relationships/tags" Target="../tags/tag312.xml"/><Relationship Id="rId29" Type="http://schemas.openxmlformats.org/officeDocument/2006/relationships/image" Target="../media/image39.png"/><Relationship Id="rId41" Type="http://schemas.openxmlformats.org/officeDocument/2006/relationships/image" Target="../media/image51.png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11" Type="http://schemas.openxmlformats.org/officeDocument/2006/relationships/tags" Target="../tags/tag303.xml"/><Relationship Id="rId24" Type="http://schemas.openxmlformats.org/officeDocument/2006/relationships/slideLayout" Target="../slideLayouts/slideLayout2.xml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5" Type="http://schemas.openxmlformats.org/officeDocument/2006/relationships/tags" Target="../tags/tag297.xml"/><Relationship Id="rId15" Type="http://schemas.openxmlformats.org/officeDocument/2006/relationships/tags" Target="../tags/tag307.xml"/><Relationship Id="rId23" Type="http://schemas.openxmlformats.org/officeDocument/2006/relationships/tags" Target="../tags/tag315.xml"/><Relationship Id="rId28" Type="http://schemas.openxmlformats.org/officeDocument/2006/relationships/image" Target="../media/image38.png"/><Relationship Id="rId36" Type="http://schemas.openxmlformats.org/officeDocument/2006/relationships/image" Target="../media/image46.png"/><Relationship Id="rId10" Type="http://schemas.openxmlformats.org/officeDocument/2006/relationships/tags" Target="../tags/tag302.xml"/><Relationship Id="rId19" Type="http://schemas.openxmlformats.org/officeDocument/2006/relationships/tags" Target="../tags/tag311.xml"/><Relationship Id="rId31" Type="http://schemas.openxmlformats.org/officeDocument/2006/relationships/image" Target="../media/image41.png"/><Relationship Id="rId4" Type="http://schemas.openxmlformats.org/officeDocument/2006/relationships/tags" Target="../tags/tag296.xml"/><Relationship Id="rId9" Type="http://schemas.openxmlformats.org/officeDocument/2006/relationships/tags" Target="../tags/tag301.xml"/><Relationship Id="rId14" Type="http://schemas.openxmlformats.org/officeDocument/2006/relationships/tags" Target="../tags/tag306.xml"/><Relationship Id="rId22" Type="http://schemas.openxmlformats.org/officeDocument/2006/relationships/tags" Target="../tags/tag314.xml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8" Type="http://schemas.openxmlformats.org/officeDocument/2006/relationships/tags" Target="../tags/tag300.xml"/><Relationship Id="rId3" Type="http://schemas.openxmlformats.org/officeDocument/2006/relationships/tags" Target="../tags/tag295.xml"/><Relationship Id="rId12" Type="http://schemas.openxmlformats.org/officeDocument/2006/relationships/tags" Target="../tags/tag304.xml"/><Relationship Id="rId17" Type="http://schemas.openxmlformats.org/officeDocument/2006/relationships/tags" Target="../tags/tag309.xml"/><Relationship Id="rId25" Type="http://schemas.openxmlformats.org/officeDocument/2006/relationships/audio" Target="../media/audio1.wav"/><Relationship Id="rId33" Type="http://schemas.openxmlformats.org/officeDocument/2006/relationships/image" Target="../media/image43.png"/><Relationship Id="rId38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50.xml"/><Relationship Id="rId18" Type="http://schemas.openxmlformats.org/officeDocument/2006/relationships/tags" Target="../tags/tag55.xml"/><Relationship Id="rId26" Type="http://schemas.openxmlformats.org/officeDocument/2006/relationships/tags" Target="../tags/tag63.xml"/><Relationship Id="rId39" Type="http://schemas.openxmlformats.org/officeDocument/2006/relationships/audio" Target="../media/audio1.wav"/><Relationship Id="rId21" Type="http://schemas.openxmlformats.org/officeDocument/2006/relationships/tags" Target="../tags/tag58.xml"/><Relationship Id="rId34" Type="http://schemas.openxmlformats.org/officeDocument/2006/relationships/tags" Target="../tags/tag71.xml"/><Relationship Id="rId42" Type="http://schemas.openxmlformats.org/officeDocument/2006/relationships/image" Target="../media/image11.png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6" Type="http://schemas.openxmlformats.org/officeDocument/2006/relationships/tags" Target="../tags/tag53.xml"/><Relationship Id="rId20" Type="http://schemas.openxmlformats.org/officeDocument/2006/relationships/tags" Target="../tags/tag57.xml"/><Relationship Id="rId29" Type="http://schemas.openxmlformats.org/officeDocument/2006/relationships/tags" Target="../tags/tag66.xml"/><Relationship Id="rId41" Type="http://schemas.openxmlformats.org/officeDocument/2006/relationships/image" Target="../media/image10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24" Type="http://schemas.openxmlformats.org/officeDocument/2006/relationships/tags" Target="../tags/tag61.xml"/><Relationship Id="rId32" Type="http://schemas.openxmlformats.org/officeDocument/2006/relationships/tags" Target="../tags/tag69.xml"/><Relationship Id="rId37" Type="http://schemas.openxmlformats.org/officeDocument/2006/relationships/tags" Target="../tags/tag74.xml"/><Relationship Id="rId40" Type="http://schemas.openxmlformats.org/officeDocument/2006/relationships/image" Target="../media/image9.png"/><Relationship Id="rId5" Type="http://schemas.openxmlformats.org/officeDocument/2006/relationships/tags" Target="../tags/tag42.xml"/><Relationship Id="rId15" Type="http://schemas.openxmlformats.org/officeDocument/2006/relationships/tags" Target="../tags/tag52.xml"/><Relationship Id="rId23" Type="http://schemas.openxmlformats.org/officeDocument/2006/relationships/tags" Target="../tags/tag60.xml"/><Relationship Id="rId28" Type="http://schemas.openxmlformats.org/officeDocument/2006/relationships/tags" Target="../tags/tag65.xml"/><Relationship Id="rId36" Type="http://schemas.openxmlformats.org/officeDocument/2006/relationships/tags" Target="../tags/tag73.xml"/><Relationship Id="rId10" Type="http://schemas.openxmlformats.org/officeDocument/2006/relationships/tags" Target="../tags/tag47.xml"/><Relationship Id="rId19" Type="http://schemas.openxmlformats.org/officeDocument/2006/relationships/tags" Target="../tags/tag56.xml"/><Relationship Id="rId31" Type="http://schemas.openxmlformats.org/officeDocument/2006/relationships/tags" Target="../tags/tag68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tags" Target="../tags/tag51.xml"/><Relationship Id="rId22" Type="http://schemas.openxmlformats.org/officeDocument/2006/relationships/tags" Target="../tags/tag59.xml"/><Relationship Id="rId27" Type="http://schemas.openxmlformats.org/officeDocument/2006/relationships/tags" Target="../tags/tag64.xml"/><Relationship Id="rId30" Type="http://schemas.openxmlformats.org/officeDocument/2006/relationships/tags" Target="../tags/tag67.xml"/><Relationship Id="rId35" Type="http://schemas.openxmlformats.org/officeDocument/2006/relationships/tags" Target="../tags/tag72.xml"/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12" Type="http://schemas.openxmlformats.org/officeDocument/2006/relationships/tags" Target="../tags/tag49.xml"/><Relationship Id="rId17" Type="http://schemas.openxmlformats.org/officeDocument/2006/relationships/tags" Target="../tags/tag54.xml"/><Relationship Id="rId25" Type="http://schemas.openxmlformats.org/officeDocument/2006/relationships/tags" Target="../tags/tag62.xml"/><Relationship Id="rId33" Type="http://schemas.openxmlformats.org/officeDocument/2006/relationships/tags" Target="../tags/tag70.xml"/><Relationship Id="rId38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.mp4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video" Target="../media/media1.mp4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image" Target="../media/image15.gif"/><Relationship Id="rId3" Type="http://schemas.openxmlformats.org/officeDocument/2006/relationships/tags" Target="../tags/tag81.xml"/><Relationship Id="rId21" Type="http://schemas.openxmlformats.org/officeDocument/2006/relationships/tags" Target="../tags/tag99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image" Target="../media/image14.gif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slideLayout" Target="../slideLayouts/slideLayout4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image" Target="../media/image17.gif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image" Target="../media/image19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../media/image17.gif"/><Relationship Id="rId5" Type="http://schemas.openxmlformats.org/officeDocument/2006/relationships/tags" Target="../tags/tag106.xml"/><Relationship Id="rId10" Type="http://schemas.openxmlformats.org/officeDocument/2006/relationships/image" Target="../media/image14.gif"/><Relationship Id="rId4" Type="http://schemas.openxmlformats.org/officeDocument/2006/relationships/tags" Target="../tags/tag105.xml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10" Type="http://schemas.openxmlformats.org/officeDocument/2006/relationships/image" Target="../media/image20.png"/><Relationship Id="rId4" Type="http://schemas.openxmlformats.org/officeDocument/2006/relationships/tags" Target="../tags/tag112.xml"/><Relationship Id="rId9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23.xml"/><Relationship Id="rId7" Type="http://schemas.openxmlformats.org/officeDocument/2006/relationships/image" Target="../media/image21.tiff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4F433D9-68E9-0CE9-272C-05D95738636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1287124" y="124818"/>
            <a:ext cx="11658765" cy="5690462"/>
            <a:chOff x="-1287124" y="124818"/>
            <a:chExt cx="11658765" cy="5690462"/>
          </a:xfrm>
        </p:grpSpPr>
        <p:sp>
          <p:nvSpPr>
            <p:cNvPr id="6" name="圆角矩形​​ 10">
              <a:extLst>
                <a:ext uri="{FF2B5EF4-FFF2-40B4-BE49-F238E27FC236}">
                  <a16:creationId xmlns:a16="http://schemas.microsoft.com/office/drawing/2014/main" id="{0336A37C-D6B5-251A-B526-5C0CB8BF4DEA}"/>
                </a:ext>
              </a:extLst>
            </p:cNvPr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835641" y="1100845"/>
              <a:ext cx="4536000" cy="648000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200" kern="0">
                  <a:solidFill>
                    <a:srgbClr val="FFFF00"/>
                  </a:solidFill>
                  <a:cs typeface="Arial" panose="020B0604020202020204" pitchFamily="34" charset="0"/>
                  <a:sym typeface="Arial"/>
                </a:rPr>
                <a:t>第七章  力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2181C76-C324-4A5F-3EBC-7EC411DDD48F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-1287124" y="124818"/>
              <a:ext cx="60960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2024</a:t>
              </a:r>
              <a:r>
                <a:rPr lang="zh-CN" altLang="en-US" sz="2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人教版物理八年级下册</a:t>
              </a: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4C8F92C-6DCF-C657-89DB-F048CA8A9E97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-88308" y="421271"/>
              <a:ext cx="10325384" cy="5394009"/>
              <a:chOff x="-88308" y="421271"/>
              <a:chExt cx="10325384" cy="5394009"/>
            </a:xfrm>
          </p:grpSpPr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BCE87CA3-6317-37A2-3101-B9E03C2C38B6}"/>
                  </a:ext>
                </a:extLst>
              </p:cNvPr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021553" y="3357228"/>
                <a:ext cx="4215523" cy="1384970"/>
              </a:xfrm>
              <a:prstGeom prst="rect">
                <a:avLst/>
              </a:prstGeom>
              <a:noFill/>
            </p:spPr>
            <p:txBody>
              <a:bodyPr wrap="square" lIns="91416" tIns="45708" rIns="91416" bIns="45708" rtlCol="0">
                <a:spAutoFit/>
              </a:bodyPr>
              <a:lstStyle>
                <a:defPPr>
                  <a:defRPr lang="zh-CN"/>
                </a:defPPr>
                <a:lvl1pPr>
                  <a:defRPr sz="2000">
                    <a:solidFill>
                      <a:schemeClr val="accent2"/>
                    </a:solidFill>
                    <a:latin typeface="+mn-ea"/>
                    <a:ea typeface="+mn-ea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授课教师：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班      级</a:t>
                </a: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微软雅黑"/>
                    <a:cs typeface="Arial"/>
                    <a:sym typeface="Arial"/>
                  </a:rPr>
                  <a:t> 时      间：</a:t>
                </a: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Arial"/>
                    <a:sym typeface="Arial"/>
                  </a:rPr>
                  <a:t>********</a:t>
                </a: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Arial"/>
                  <a:ea typeface="微软雅黑"/>
                  <a:cs typeface="Arial"/>
                  <a:sym typeface="Arial"/>
                </a:endParaRPr>
              </a:p>
            </p:txBody>
          </p:sp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D087AA5-35A9-9E49-BCE8-233DA0C3DC7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4">
                <a:alphaModFix amt="3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11104">
                <a:off x="2931774" y="3640664"/>
                <a:ext cx="1535614" cy="21746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F878B616-7102-5395-22A5-15F69431D20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308" y="421271"/>
                <a:ext cx="2174616" cy="2174616"/>
              </a:xfrm>
              <a:prstGeom prst="rect">
                <a:avLst/>
              </a:prstGeom>
            </p:spPr>
          </p:pic>
        </p:grpSp>
      </p:grpSp>
      <p:sp>
        <p:nvSpPr>
          <p:cNvPr id="2" name="AutoShape 5">
            <a:extLst>
              <a:ext uri="{FF2B5EF4-FFF2-40B4-BE49-F238E27FC236}">
                <a16:creationId xmlns:a16="http://schemas.microsoft.com/office/drawing/2014/main" id="{92CD5A77-9358-BB7D-0BC2-86360B5FD49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5496912" y="1793226"/>
            <a:ext cx="5133948" cy="1134501"/>
          </a:xfrm>
          <a:custGeom>
            <a:avLst/>
            <a:gdLst>
              <a:gd name="connsiteX0" fmla="*/ 0 w 5133948"/>
              <a:gd name="connsiteY0" fmla="*/ 189087 h 1134501"/>
              <a:gd name="connsiteX1" fmla="*/ 189087 w 5133948"/>
              <a:gd name="connsiteY1" fmla="*/ 0 h 1134501"/>
              <a:gd name="connsiteX2" fmla="*/ 4944861 w 5133948"/>
              <a:gd name="connsiteY2" fmla="*/ 0 h 1134501"/>
              <a:gd name="connsiteX3" fmla="*/ 5133948 w 5133948"/>
              <a:gd name="connsiteY3" fmla="*/ 189087 h 1134501"/>
              <a:gd name="connsiteX4" fmla="*/ 5133948 w 5133948"/>
              <a:gd name="connsiteY4" fmla="*/ 945414 h 1134501"/>
              <a:gd name="connsiteX5" fmla="*/ 4944861 w 5133948"/>
              <a:gd name="connsiteY5" fmla="*/ 1134501 h 1134501"/>
              <a:gd name="connsiteX6" fmla="*/ 189087 w 5133948"/>
              <a:gd name="connsiteY6" fmla="*/ 1134501 h 1134501"/>
              <a:gd name="connsiteX7" fmla="*/ 0 w 5133948"/>
              <a:gd name="connsiteY7" fmla="*/ 945414 h 1134501"/>
              <a:gd name="connsiteX8" fmla="*/ 0 w 5133948"/>
              <a:gd name="connsiteY8" fmla="*/ 189087 h 11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33948" h="1134501" fill="none" extrusionOk="0">
                <a:moveTo>
                  <a:pt x="0" y="189087"/>
                </a:moveTo>
                <a:cubicBezTo>
                  <a:pt x="3689" y="74372"/>
                  <a:pt x="84887" y="-6175"/>
                  <a:pt x="189087" y="0"/>
                </a:cubicBezTo>
                <a:cubicBezTo>
                  <a:pt x="1248000" y="-20655"/>
                  <a:pt x="3861378" y="-111687"/>
                  <a:pt x="4944861" y="0"/>
                </a:cubicBezTo>
                <a:cubicBezTo>
                  <a:pt x="5044231" y="17976"/>
                  <a:pt x="5137553" y="68778"/>
                  <a:pt x="5133948" y="189087"/>
                </a:cubicBezTo>
                <a:cubicBezTo>
                  <a:pt x="5146387" y="351140"/>
                  <a:pt x="5088127" y="760952"/>
                  <a:pt x="5133948" y="945414"/>
                </a:cubicBezTo>
                <a:cubicBezTo>
                  <a:pt x="5136851" y="1058106"/>
                  <a:pt x="5044624" y="1141213"/>
                  <a:pt x="4944861" y="1134501"/>
                </a:cubicBezTo>
                <a:cubicBezTo>
                  <a:pt x="4089172" y="1056676"/>
                  <a:pt x="1491340" y="1216779"/>
                  <a:pt x="189087" y="1134501"/>
                </a:cubicBezTo>
                <a:cubicBezTo>
                  <a:pt x="94698" y="1126656"/>
                  <a:pt x="-14431" y="1041665"/>
                  <a:pt x="0" y="945414"/>
                </a:cubicBezTo>
                <a:cubicBezTo>
                  <a:pt x="-33811" y="727352"/>
                  <a:pt x="-33253" y="414801"/>
                  <a:pt x="0" y="189087"/>
                </a:cubicBezTo>
                <a:close/>
              </a:path>
              <a:path w="5133948" h="1134501" stroke="0" extrusionOk="0">
                <a:moveTo>
                  <a:pt x="0" y="189087"/>
                </a:moveTo>
                <a:cubicBezTo>
                  <a:pt x="1979" y="86138"/>
                  <a:pt x="79715" y="-13761"/>
                  <a:pt x="189087" y="0"/>
                </a:cubicBezTo>
                <a:cubicBezTo>
                  <a:pt x="2556993" y="-83864"/>
                  <a:pt x="2612947" y="-109232"/>
                  <a:pt x="4944861" y="0"/>
                </a:cubicBezTo>
                <a:cubicBezTo>
                  <a:pt x="5051168" y="-4308"/>
                  <a:pt x="5131009" y="102147"/>
                  <a:pt x="5133948" y="189087"/>
                </a:cubicBezTo>
                <a:cubicBezTo>
                  <a:pt x="5101833" y="483226"/>
                  <a:pt x="5146102" y="635116"/>
                  <a:pt x="5133948" y="945414"/>
                </a:cubicBezTo>
                <a:cubicBezTo>
                  <a:pt x="5140424" y="1062026"/>
                  <a:pt x="5065713" y="1125499"/>
                  <a:pt x="4944861" y="1134501"/>
                </a:cubicBezTo>
                <a:cubicBezTo>
                  <a:pt x="4143252" y="1058495"/>
                  <a:pt x="1636545" y="1280291"/>
                  <a:pt x="189087" y="1134501"/>
                </a:cubicBezTo>
                <a:cubicBezTo>
                  <a:pt x="80170" y="1130257"/>
                  <a:pt x="14984" y="1059049"/>
                  <a:pt x="0" y="945414"/>
                </a:cubicBezTo>
                <a:cubicBezTo>
                  <a:pt x="-35272" y="629408"/>
                  <a:pt x="-8774" y="492653"/>
                  <a:pt x="0" y="189087"/>
                </a:cubicBezTo>
                <a:close/>
              </a:path>
            </a:pathLst>
          </a:custGeom>
          <a:ln w="57150"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</a:gradFill>
            <a:extLst>
              <a:ext uri="{C807C97D-BFC1-408E-A445-0C87EB9F89A2}">
                <ask:lineSketchStyleProps xmlns:ask="http://schemas.microsoft.com/office/drawing/2018/sketchyshapes" sd="1992993964">
                  <a:prstGeom prst="roundRect">
                    <a:avLst>
                      <a:gd name="adj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8745" tIns="49372" rIns="98745" bIns="49372" anchor="ctr"/>
          <a:lstStyle>
            <a:lvl1pPr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03275" indent="-30988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23507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729105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222500" indent="-247650" defTabSz="987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97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369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941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51300" indent="-247650" defTabSz="987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7.2</a:t>
            </a:r>
            <a:r>
              <a:rPr lang="zh-CN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Times New Roman" panose="02020603050405020304" pitchFamily="18" charset="0"/>
              </a:rPr>
              <a:t>  弹力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F36C3E-B07E-98F0-EA9B-8DABD65AB8A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644" y="1796453"/>
            <a:ext cx="3429514" cy="455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/>
          <p:nvPr>
            <p:custDataLst>
              <p:tags r:id="rId1"/>
            </p:custDataLst>
          </p:nvPr>
        </p:nvSpPr>
        <p:spPr>
          <a:xfrm>
            <a:off x="1208512" y="1412623"/>
            <a:ext cx="946975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分析书放在桌面或倾斜木板上时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,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书和木板间的弹力。</a:t>
            </a:r>
          </a:p>
        </p:txBody>
      </p:sp>
      <p:grpSp>
        <p:nvGrpSpPr>
          <p:cNvPr id="2" name="Group 4"/>
          <p:cNvGrpSpPr/>
          <p:nvPr>
            <p:custDataLst>
              <p:tags r:id="rId2"/>
            </p:custDataLst>
          </p:nvPr>
        </p:nvGrpSpPr>
        <p:grpSpPr>
          <a:xfrm>
            <a:off x="2206733" y="2309260"/>
            <a:ext cx="3665537" cy="2025651"/>
            <a:chOff x="-222" y="0"/>
            <a:chExt cx="2309" cy="1276"/>
          </a:xfrm>
        </p:grpSpPr>
        <p:sp>
          <p:nvSpPr>
            <p:cNvPr id="32814" name="Rectangle 5"/>
            <p:cNvSpPr/>
            <p:nvPr>
              <p:custDataLst>
                <p:tags r:id="rId53"/>
              </p:custDataLst>
            </p:nvPr>
          </p:nvSpPr>
          <p:spPr>
            <a:xfrm>
              <a:off x="227" y="590"/>
              <a:ext cx="1860" cy="91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2815" name="Group 6"/>
            <p:cNvGrpSpPr/>
            <p:nvPr>
              <p:custDataLst>
                <p:tags r:id="rId54"/>
              </p:custDataLst>
            </p:nvPr>
          </p:nvGrpSpPr>
          <p:grpSpPr>
            <a:xfrm>
              <a:off x="408" y="409"/>
              <a:ext cx="1497" cy="182"/>
              <a:chOff x="0" y="0"/>
              <a:chExt cx="1497" cy="182"/>
            </a:xfrm>
          </p:grpSpPr>
          <p:sp>
            <p:nvSpPr>
              <p:cNvPr id="32820" name="AutoShape 7"/>
              <p:cNvSpPr/>
              <p:nvPr>
                <p:custDataLst>
                  <p:tags r:id="rId59"/>
                </p:custDataLst>
              </p:nvPr>
            </p:nvSpPr>
            <p:spPr>
              <a:xfrm>
                <a:off x="0" y="0"/>
                <a:ext cx="1497" cy="182"/>
              </a:xfrm>
              <a:prstGeom prst="flowChartOnlineStorage">
                <a:avLst/>
              </a:prstGeom>
              <a:solidFill>
                <a:schemeClr val="accent1"/>
              </a:solidFill>
              <a:ln w="9525" cap="flat" cmpd="sng">
                <a:solidFill>
                  <a:srgbClr val="FF00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sz="3200" b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821" name="Line 8"/>
              <p:cNvSpPr/>
              <p:nvPr>
                <p:custDataLst>
                  <p:tags r:id="rId60"/>
                </p:custDataLst>
              </p:nvPr>
            </p:nvSpPr>
            <p:spPr>
              <a:xfrm>
                <a:off x="908" y="46"/>
                <a:ext cx="362" cy="0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822" name="Line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953" y="91"/>
                <a:ext cx="317" cy="0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823" name="Line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862" y="136"/>
                <a:ext cx="409" cy="0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32816" name="Text Box 11"/>
            <p:cNvSpPr txBox="1"/>
            <p:nvPr>
              <p:custDataLst>
                <p:tags r:id="rId55"/>
              </p:custDataLst>
            </p:nvPr>
          </p:nvSpPr>
          <p:spPr>
            <a:xfrm>
              <a:off x="227" y="0"/>
              <a:ext cx="36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3200" b="1">
                  <a:latin typeface="Times New Roman" panose="02020603050405020304" pitchFamily="18" charset="0"/>
                  <a:ea typeface="楷体" panose="02010609060101010101" charset="-122"/>
                </a:rPr>
                <a:t>书</a:t>
              </a:r>
            </a:p>
          </p:txBody>
        </p:sp>
        <p:sp>
          <p:nvSpPr>
            <p:cNvPr id="32817" name="Line 12"/>
            <p:cNvSpPr/>
            <p:nvPr>
              <p:custDataLst>
                <p:tags r:id="rId56"/>
              </p:custDataLst>
            </p:nvPr>
          </p:nvSpPr>
          <p:spPr>
            <a:xfrm>
              <a:off x="499" y="273"/>
              <a:ext cx="227" cy="13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818" name="Text Box 13"/>
            <p:cNvSpPr txBox="1"/>
            <p:nvPr>
              <p:custDataLst>
                <p:tags r:id="rId57"/>
              </p:custDataLst>
            </p:nvPr>
          </p:nvSpPr>
          <p:spPr>
            <a:xfrm>
              <a:off x="-222" y="908"/>
              <a:ext cx="81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latin typeface="Times New Roman" panose="02020603050405020304" pitchFamily="18" charset="0"/>
                  <a:ea typeface="楷体" panose="02010609060101010101" charset="-122"/>
                </a:rPr>
                <a:t>木板</a:t>
              </a:r>
            </a:p>
          </p:txBody>
        </p:sp>
        <p:sp>
          <p:nvSpPr>
            <p:cNvPr id="32819" name="Line 14"/>
            <p:cNvSpPr/>
            <p:nvPr>
              <p:custDataLst>
                <p:tags r:id="rId58"/>
              </p:custDataLst>
            </p:nvPr>
          </p:nvSpPr>
          <p:spPr>
            <a:xfrm flipV="1">
              <a:off x="499" y="635"/>
              <a:ext cx="318" cy="273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9" name="Group 15"/>
          <p:cNvGrpSpPr/>
          <p:nvPr>
            <p:custDataLst>
              <p:tags r:id="rId3"/>
            </p:custDataLst>
          </p:nvPr>
        </p:nvGrpSpPr>
        <p:grpSpPr>
          <a:xfrm>
            <a:off x="7736629" y="2113767"/>
            <a:ext cx="2811463" cy="2325691"/>
            <a:chOff x="0" y="0"/>
            <a:chExt cx="1771" cy="1465"/>
          </a:xfrm>
        </p:grpSpPr>
        <p:grpSp>
          <p:nvGrpSpPr>
            <p:cNvPr id="32791" name="Group 16"/>
            <p:cNvGrpSpPr/>
            <p:nvPr>
              <p:custDataLst>
                <p:tags r:id="rId30"/>
              </p:custDataLst>
            </p:nvPr>
          </p:nvGrpSpPr>
          <p:grpSpPr>
            <a:xfrm>
              <a:off x="182" y="0"/>
              <a:ext cx="1589" cy="1134"/>
              <a:chOff x="0" y="0"/>
              <a:chExt cx="1589" cy="1134"/>
            </a:xfrm>
          </p:grpSpPr>
          <p:grpSp>
            <p:nvGrpSpPr>
              <p:cNvPr id="32796" name="Group 17"/>
              <p:cNvGrpSpPr/>
              <p:nvPr>
                <p:custDataLst>
                  <p:tags r:id="rId35"/>
                </p:custDataLst>
              </p:nvPr>
            </p:nvGrpSpPr>
            <p:grpSpPr>
              <a:xfrm>
                <a:off x="0" y="998"/>
                <a:ext cx="409" cy="136"/>
                <a:chOff x="0" y="0"/>
                <a:chExt cx="409" cy="136"/>
              </a:xfrm>
            </p:grpSpPr>
            <p:sp>
              <p:nvSpPr>
                <p:cNvPr id="32809" name="Line 18"/>
                <p:cNvSpPr/>
                <p:nvPr>
                  <p:custDataLst>
                    <p:tags r:id="rId48"/>
                  </p:custDataLst>
                </p:nvPr>
              </p:nvSpPr>
              <p:spPr>
                <a:xfrm>
                  <a:off x="0" y="0"/>
                  <a:ext cx="409" cy="0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2810" name="Line 19"/>
                <p:cNvSpPr/>
                <p:nvPr>
                  <p:custDataLst>
                    <p:tags r:id="rId49"/>
                  </p:custDataLst>
                </p:nvPr>
              </p:nvSpPr>
              <p:spPr>
                <a:xfrm flipH="1">
                  <a:off x="0" y="0"/>
                  <a:ext cx="46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2811" name="Line 20"/>
                <p:cNvSpPr/>
                <p:nvPr>
                  <p:custDataLst>
                    <p:tags r:id="rId50"/>
                  </p:custDataLst>
                </p:nvPr>
              </p:nvSpPr>
              <p:spPr>
                <a:xfrm flipV="1">
                  <a:off x="92" y="0"/>
                  <a:ext cx="45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2812" name="Line 21"/>
                <p:cNvSpPr/>
                <p:nvPr>
                  <p:custDataLst>
                    <p:tags r:id="rId51"/>
                  </p:custDataLst>
                </p:nvPr>
              </p:nvSpPr>
              <p:spPr>
                <a:xfrm flipH="1">
                  <a:off x="137" y="0"/>
                  <a:ext cx="46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2813" name="Line 22"/>
                <p:cNvSpPr/>
                <p:nvPr>
                  <p:custDataLst>
                    <p:tags r:id="rId52"/>
                  </p:custDataLst>
                </p:nvPr>
              </p:nvSpPr>
              <p:spPr>
                <a:xfrm flipH="1">
                  <a:off x="227" y="0"/>
                  <a:ext cx="46" cy="136"/>
                </a:xfrm>
                <a:prstGeom prst="line">
                  <a:avLst/>
                </a:prstGeom>
                <a:ln w="952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grpSp>
            <p:nvGrpSpPr>
              <p:cNvPr id="32797" name="Group 23"/>
              <p:cNvGrpSpPr/>
              <p:nvPr>
                <p:custDataLst>
                  <p:tags r:id="rId36"/>
                </p:custDataLst>
              </p:nvPr>
            </p:nvGrpSpPr>
            <p:grpSpPr>
              <a:xfrm>
                <a:off x="227" y="0"/>
                <a:ext cx="1362" cy="998"/>
                <a:chOff x="0" y="0"/>
                <a:chExt cx="1362" cy="998"/>
              </a:xfrm>
            </p:grpSpPr>
            <p:sp>
              <p:nvSpPr>
                <p:cNvPr id="32804" name="Line 24"/>
                <p:cNvSpPr/>
                <p:nvPr>
                  <p:custDataLst>
                    <p:tags r:id="rId43"/>
                  </p:custDataLst>
                </p:nvPr>
              </p:nvSpPr>
              <p:spPr>
                <a:xfrm flipV="1">
                  <a:off x="1" y="0"/>
                  <a:ext cx="1315" cy="952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2805" name="Line 25"/>
                <p:cNvSpPr/>
                <p:nvPr>
                  <p:custDataLst>
                    <p:tags r:id="rId44"/>
                  </p:custDataLst>
                </p:nvPr>
              </p:nvSpPr>
              <p:spPr>
                <a:xfrm flipV="1">
                  <a:off x="46" y="45"/>
                  <a:ext cx="1315" cy="952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2806" name="Line 26"/>
                <p:cNvSpPr/>
                <p:nvPr>
                  <p:custDataLst>
                    <p:tags r:id="rId45"/>
                  </p:custDataLst>
                </p:nvPr>
              </p:nvSpPr>
              <p:spPr>
                <a:xfrm flipH="1">
                  <a:off x="92" y="998"/>
                  <a:ext cx="0" cy="0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2807" name="Line 27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0" y="952"/>
                  <a:ext cx="46" cy="45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2808" name="Line 28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1316" y="0"/>
                  <a:ext cx="46" cy="45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grpSp>
            <p:nvGrpSpPr>
              <p:cNvPr id="32798" name="Group 29"/>
              <p:cNvGrpSpPr/>
              <p:nvPr>
                <p:custDataLst>
                  <p:tags r:id="rId37"/>
                </p:custDataLst>
              </p:nvPr>
            </p:nvGrpSpPr>
            <p:grpSpPr>
              <a:xfrm>
                <a:off x="546" y="151"/>
                <a:ext cx="650" cy="514"/>
                <a:chOff x="1" y="15"/>
                <a:chExt cx="650" cy="514"/>
              </a:xfrm>
            </p:grpSpPr>
            <p:sp>
              <p:nvSpPr>
                <p:cNvPr id="32799" name="Line 30"/>
                <p:cNvSpPr/>
                <p:nvPr>
                  <p:custDataLst>
                    <p:tags r:id="rId38"/>
                  </p:custDataLst>
                </p:nvPr>
              </p:nvSpPr>
              <p:spPr>
                <a:xfrm flipV="1">
                  <a:off x="107" y="106"/>
                  <a:ext cx="544" cy="408"/>
                </a:xfrm>
                <a:prstGeom prst="line">
                  <a:avLst/>
                </a:prstGeom>
                <a:ln w="9525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2800" name="未知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" y="423"/>
                  <a:ext cx="106" cy="106"/>
                </a:xfrm>
                <a:custGeom>
                  <a:avLst/>
                  <a:gdLst>
                    <a:gd name="txL" fmla="*/ 0 w 106"/>
                    <a:gd name="txT" fmla="*/ 0 h 106"/>
                    <a:gd name="txR" fmla="*/ 106 w 106"/>
                    <a:gd name="txB" fmla="*/ 106 h 106"/>
                  </a:gdLst>
                  <a:ahLst/>
                  <a:cxnLst>
                    <a:cxn ang="0">
                      <a:pos x="106" y="91"/>
                    </a:cxn>
                    <a:cxn ang="0">
                      <a:pos x="15" y="91"/>
                    </a:cxn>
                    <a:cxn ang="0">
                      <a:pos x="15" y="0"/>
                    </a:cxn>
                  </a:cxnLst>
                  <a:rect l="txL" t="txT" r="txR" b="txB"/>
                  <a:pathLst>
                    <a:path w="105" h="105">
                      <a:moveTo>
                        <a:pt x="106" y="91"/>
                      </a:moveTo>
                      <a:cubicBezTo>
                        <a:pt x="68" y="98"/>
                        <a:pt x="30" y="106"/>
                        <a:pt x="15" y="91"/>
                      </a:cubicBezTo>
                      <a:cubicBezTo>
                        <a:pt x="0" y="76"/>
                        <a:pt x="0" y="0"/>
                        <a:pt x="15" y="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FF00FF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3200" b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2801" name="Group 32"/>
                <p:cNvGrpSpPr/>
                <p:nvPr>
                  <p:custDataLst>
                    <p:tags r:id="rId40"/>
                  </p:custDataLst>
                </p:nvPr>
              </p:nvGrpSpPr>
              <p:grpSpPr>
                <a:xfrm>
                  <a:off x="16" y="15"/>
                  <a:ext cx="635" cy="408"/>
                  <a:chOff x="0" y="15"/>
                  <a:chExt cx="635" cy="408"/>
                </a:xfrm>
              </p:grpSpPr>
              <p:sp>
                <p:nvSpPr>
                  <p:cNvPr id="32802" name="Line 33"/>
                  <p:cNvSpPr/>
                  <p:nvPr>
                    <p:custDataLst>
                      <p:tags r:id="rId41"/>
                    </p:custDataLst>
                  </p:nvPr>
                </p:nvSpPr>
                <p:spPr>
                  <a:xfrm flipV="1">
                    <a:off x="0" y="15"/>
                    <a:ext cx="544" cy="408"/>
                  </a:xfrm>
                  <a:prstGeom prst="line">
                    <a:avLst/>
                  </a:prstGeom>
                  <a:ln w="9525" cap="flat" cmpd="sng">
                    <a:solidFill>
                      <a:srgbClr val="FF00FF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2803" name="未知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529" y="15"/>
                    <a:ext cx="106" cy="106"/>
                  </a:xfrm>
                  <a:custGeom>
                    <a:avLst/>
                    <a:gdLst>
                      <a:gd name="txL" fmla="*/ 0 w 106"/>
                      <a:gd name="txT" fmla="*/ 0 h 106"/>
                      <a:gd name="txR" fmla="*/ 106 w 106"/>
                      <a:gd name="txB" fmla="*/ 106 h 106"/>
                    </a:gdLst>
                    <a:ahLst/>
                    <a:cxnLst>
                      <a:cxn ang="0">
                        <a:pos x="106" y="91"/>
                      </a:cxn>
                      <a:cxn ang="0">
                        <a:pos x="15" y="91"/>
                      </a:cxn>
                      <a:cxn ang="0">
                        <a:pos x="15" y="0"/>
                      </a:cxn>
                    </a:cxnLst>
                    <a:rect l="txL" t="txT" r="txR" b="txB"/>
                    <a:pathLst>
                      <a:path w="105" h="105">
                        <a:moveTo>
                          <a:pt x="106" y="91"/>
                        </a:moveTo>
                        <a:cubicBezTo>
                          <a:pt x="68" y="98"/>
                          <a:pt x="30" y="106"/>
                          <a:pt x="15" y="91"/>
                        </a:cubicBezTo>
                        <a:cubicBezTo>
                          <a:pt x="0" y="76"/>
                          <a:pt x="0" y="0"/>
                          <a:pt x="15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rgbClr val="FF00FF">
                        <a:alpha val="100000"/>
                      </a:srgb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3200" b="1">
                      <a:latin typeface="Times New Roman" panose="02020603050405020304" pitchFamily="18" charset="0"/>
                      <a:ea typeface="楷体" panose="02010609060101010101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sp>
          <p:nvSpPr>
            <p:cNvPr id="32792" name="Line 35"/>
            <p:cNvSpPr/>
            <p:nvPr>
              <p:custDataLst>
                <p:tags r:id="rId31"/>
              </p:custDataLst>
            </p:nvPr>
          </p:nvSpPr>
          <p:spPr>
            <a:xfrm>
              <a:off x="363" y="545"/>
              <a:ext cx="544" cy="0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3" name="Line 36"/>
            <p:cNvSpPr/>
            <p:nvPr>
              <p:custDataLst>
                <p:tags r:id="rId32"/>
              </p:custDataLst>
            </p:nvPr>
          </p:nvSpPr>
          <p:spPr>
            <a:xfrm flipH="1">
              <a:off x="635" y="817"/>
              <a:ext cx="0" cy="408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4" name="Text Box 37"/>
            <p:cNvSpPr txBox="1"/>
            <p:nvPr>
              <p:custDataLst>
                <p:tags r:id="rId33"/>
              </p:custDataLst>
            </p:nvPr>
          </p:nvSpPr>
          <p:spPr>
            <a:xfrm>
              <a:off x="0" y="408"/>
              <a:ext cx="453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3200" b="1">
                  <a:latin typeface="Times New Roman" panose="02020603050405020304" pitchFamily="18" charset="0"/>
                  <a:ea typeface="楷体" panose="02010609060101010101" charset="-122"/>
                </a:rPr>
                <a:t>书</a:t>
              </a:r>
            </a:p>
          </p:txBody>
        </p:sp>
        <p:sp>
          <p:nvSpPr>
            <p:cNvPr id="32795" name="Text Box 38"/>
            <p:cNvSpPr txBox="1"/>
            <p:nvPr>
              <p:custDataLst>
                <p:tags r:id="rId34"/>
              </p:custDataLst>
            </p:nvPr>
          </p:nvSpPr>
          <p:spPr>
            <a:xfrm>
              <a:off x="297" y="1097"/>
              <a:ext cx="682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latin typeface="Times New Roman" panose="02020603050405020304" pitchFamily="18" charset="0"/>
                  <a:ea typeface="楷体" panose="02010609060101010101" charset="-122"/>
                </a:rPr>
                <a:t>木板</a:t>
              </a:r>
            </a:p>
          </p:txBody>
        </p:sp>
      </p:grpSp>
      <p:grpSp>
        <p:nvGrpSpPr>
          <p:cNvPr id="10" name="Group 39"/>
          <p:cNvGrpSpPr/>
          <p:nvPr>
            <p:custDataLst>
              <p:tags r:id="rId4"/>
            </p:custDataLst>
          </p:nvPr>
        </p:nvGrpSpPr>
        <p:grpSpPr>
          <a:xfrm>
            <a:off x="4307630" y="3279440"/>
            <a:ext cx="1042988" cy="949326"/>
            <a:chOff x="21" y="42"/>
            <a:chExt cx="657" cy="598"/>
          </a:xfrm>
        </p:grpSpPr>
        <p:sp>
          <p:nvSpPr>
            <p:cNvPr id="32788" name="Oval 40"/>
            <p:cNvSpPr/>
            <p:nvPr>
              <p:custDataLst>
                <p:tags r:id="rId27"/>
              </p:custDataLst>
            </p:nvPr>
          </p:nvSpPr>
          <p:spPr>
            <a:xfrm>
              <a:off x="21" y="42"/>
              <a:ext cx="48" cy="48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789" name="Line 41"/>
            <p:cNvSpPr/>
            <p:nvPr>
              <p:custDataLst>
                <p:tags r:id="rId28"/>
              </p:custDataLst>
            </p:nvPr>
          </p:nvSpPr>
          <p:spPr>
            <a:xfrm flipH="1">
              <a:off x="45" y="91"/>
              <a:ext cx="0" cy="363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90" name="Text Box 42"/>
            <p:cNvSpPr txBox="1"/>
            <p:nvPr>
              <p:custDataLst>
                <p:tags r:id="rId29"/>
              </p:custDataLst>
            </p:nvPr>
          </p:nvSpPr>
          <p:spPr>
            <a:xfrm>
              <a:off x="90" y="272"/>
              <a:ext cx="588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3200" b="1" baseline="-25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压</a:t>
              </a:r>
            </a:p>
          </p:txBody>
        </p:sp>
      </p:grpSp>
      <p:grpSp>
        <p:nvGrpSpPr>
          <p:cNvPr id="11" name="Group 43"/>
          <p:cNvGrpSpPr/>
          <p:nvPr>
            <p:custDataLst>
              <p:tags r:id="rId5"/>
            </p:custDataLst>
          </p:nvPr>
        </p:nvGrpSpPr>
        <p:grpSpPr>
          <a:xfrm rot="21320988">
            <a:off x="9491201" y="2808244"/>
            <a:ext cx="1195388" cy="993776"/>
            <a:chOff x="11" y="24"/>
            <a:chExt cx="753" cy="626"/>
          </a:xfrm>
        </p:grpSpPr>
        <p:sp>
          <p:nvSpPr>
            <p:cNvPr id="32785" name="Oval 44"/>
            <p:cNvSpPr/>
            <p:nvPr>
              <p:custDataLst>
                <p:tags r:id="rId24"/>
              </p:custDataLst>
            </p:nvPr>
          </p:nvSpPr>
          <p:spPr>
            <a:xfrm>
              <a:off x="11" y="24"/>
              <a:ext cx="48" cy="48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786" name="Text Box 45"/>
            <p:cNvSpPr txBox="1"/>
            <p:nvPr>
              <p:custDataLst>
                <p:tags r:id="rId25"/>
              </p:custDataLst>
            </p:nvPr>
          </p:nvSpPr>
          <p:spPr>
            <a:xfrm>
              <a:off x="245" y="282"/>
              <a:ext cx="519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3200" b="1" baseline="-25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压</a:t>
              </a:r>
            </a:p>
          </p:txBody>
        </p:sp>
        <p:sp>
          <p:nvSpPr>
            <p:cNvPr id="32787" name="Line 46"/>
            <p:cNvSpPr/>
            <p:nvPr>
              <p:custDataLst>
                <p:tags r:id="rId26"/>
              </p:custDataLst>
            </p:nvPr>
          </p:nvSpPr>
          <p:spPr>
            <a:xfrm>
              <a:off x="36" y="47"/>
              <a:ext cx="227" cy="318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2" name="Group 47"/>
          <p:cNvGrpSpPr/>
          <p:nvPr>
            <p:custDataLst>
              <p:tags r:id="rId6"/>
            </p:custDataLst>
          </p:nvPr>
        </p:nvGrpSpPr>
        <p:grpSpPr>
          <a:xfrm>
            <a:off x="4300869" y="2186605"/>
            <a:ext cx="1282921" cy="1068315"/>
            <a:chOff x="10" y="0"/>
            <a:chExt cx="1044" cy="590"/>
          </a:xfrm>
        </p:grpSpPr>
        <p:sp>
          <p:nvSpPr>
            <p:cNvPr id="32782" name="Oval 48"/>
            <p:cNvSpPr/>
            <p:nvPr>
              <p:custDataLst>
                <p:tags r:id="rId21"/>
              </p:custDataLst>
            </p:nvPr>
          </p:nvSpPr>
          <p:spPr>
            <a:xfrm>
              <a:off x="10" y="545"/>
              <a:ext cx="67" cy="45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2783" name="Line 49"/>
            <p:cNvSpPr/>
            <p:nvPr>
              <p:custDataLst>
                <p:tags r:id="rId22"/>
              </p:custDataLst>
            </p:nvPr>
          </p:nvSpPr>
          <p:spPr>
            <a:xfrm flipH="1" flipV="1">
              <a:off x="45" y="91"/>
              <a:ext cx="0" cy="499"/>
            </a:xfrm>
            <a:prstGeom prst="line">
              <a:avLst/>
            </a:prstGeom>
            <a:ln w="9525" cap="flat" cmpd="sng">
              <a:solidFill>
                <a:srgbClr val="FF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2784" name="Text Box 50"/>
            <p:cNvSpPr txBox="1"/>
            <p:nvPr>
              <p:custDataLst>
                <p:tags r:id="rId23"/>
              </p:custDataLst>
            </p:nvPr>
          </p:nvSpPr>
          <p:spPr>
            <a:xfrm>
              <a:off x="136" y="0"/>
              <a:ext cx="918" cy="3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i="1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F</a:t>
              </a:r>
              <a:r>
                <a:rPr lang="zh-CN" altLang="en-US" sz="3200" b="1" baseline="-25000"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支</a:t>
              </a:r>
            </a:p>
          </p:txBody>
        </p:sp>
      </p:grpSp>
      <p:grpSp>
        <p:nvGrpSpPr>
          <p:cNvPr id="13" name="Group 51"/>
          <p:cNvGrpSpPr/>
          <p:nvPr>
            <p:custDataLst>
              <p:tags r:id="rId7"/>
            </p:custDataLst>
          </p:nvPr>
        </p:nvGrpSpPr>
        <p:grpSpPr>
          <a:xfrm>
            <a:off x="8965913" y="1994431"/>
            <a:ext cx="863600" cy="847725"/>
            <a:chOff x="8" y="-80"/>
            <a:chExt cx="544" cy="534"/>
          </a:xfrm>
        </p:grpSpPr>
        <p:sp>
          <p:nvSpPr>
            <p:cNvPr id="32778" name="Oval 52"/>
            <p:cNvSpPr/>
            <p:nvPr>
              <p:custDataLst>
                <p:tags r:id="rId17"/>
              </p:custDataLst>
            </p:nvPr>
          </p:nvSpPr>
          <p:spPr>
            <a:xfrm>
              <a:off x="272" y="409"/>
              <a:ext cx="45" cy="45"/>
            </a:xfrm>
            <a:prstGeom prst="ellipse">
              <a:avLst/>
            </a:prstGeom>
            <a:solidFill>
              <a:srgbClr val="000000"/>
            </a:solidFill>
            <a:ln w="9525" cap="flat" cmpd="sng">
              <a:solidFill>
                <a:srgbClr val="FF00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2779" name="Group 53"/>
            <p:cNvGrpSpPr/>
            <p:nvPr>
              <p:custDataLst>
                <p:tags r:id="rId18"/>
              </p:custDataLst>
            </p:nvPr>
          </p:nvGrpSpPr>
          <p:grpSpPr>
            <a:xfrm>
              <a:off x="8" y="-80"/>
              <a:ext cx="544" cy="516"/>
              <a:chOff x="8" y="-80"/>
              <a:chExt cx="544" cy="516"/>
            </a:xfrm>
          </p:grpSpPr>
          <p:sp>
            <p:nvSpPr>
              <p:cNvPr id="32780" name="Line 54"/>
              <p:cNvSpPr/>
              <p:nvPr>
                <p:custDataLst>
                  <p:tags r:id="rId19"/>
                </p:custDataLst>
              </p:nvPr>
            </p:nvSpPr>
            <p:spPr>
              <a:xfrm flipH="1" flipV="1">
                <a:off x="71" y="162"/>
                <a:ext cx="228" cy="274"/>
              </a:xfrm>
              <a:prstGeom prst="line">
                <a:avLst/>
              </a:prstGeom>
              <a:ln w="9525" cap="flat" cmpd="sng">
                <a:solidFill>
                  <a:srgbClr val="FF00FF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781" name="Text Box 55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8" y="-80"/>
                <a:ext cx="54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3200" b="1" i="1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F</a:t>
                </a:r>
                <a:r>
                  <a:rPr lang="zh-CN" altLang="en-US" sz="3200" b="1" baseline="-25000">
                    <a:latin typeface="Times New Roman" panose="02020603050405020304" pitchFamily="18" charset="0"/>
                    <a:ea typeface="楷体" panose="02010609060101010101" charset="-122"/>
                    <a:cs typeface="Times New Roman" panose="02020603050405020304" pitchFamily="18" charset="0"/>
                  </a:rPr>
                  <a:t>支</a:t>
                </a:r>
              </a:p>
            </p:txBody>
          </p:sp>
        </p:grpSp>
      </p:grpSp>
      <p:sp>
        <p:nvSpPr>
          <p:cNvPr id="16" name="Text Box 42"/>
          <p:cNvSpPr txBox="1"/>
          <p:nvPr>
            <p:custDataLst>
              <p:tags r:id="rId8"/>
            </p:custDataLst>
          </p:nvPr>
        </p:nvSpPr>
        <p:spPr>
          <a:xfrm>
            <a:off x="682717" y="4500155"/>
            <a:ext cx="864235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i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3200" b="1" baseline="-250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压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：是由于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书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发生了弹性形变而产生的弹力。</a:t>
            </a:r>
          </a:p>
        </p:txBody>
      </p:sp>
      <p:sp>
        <p:nvSpPr>
          <p:cNvPr id="17" name="Text Box 42"/>
          <p:cNvSpPr txBox="1"/>
          <p:nvPr>
            <p:custDataLst>
              <p:tags r:id="rId9"/>
            </p:custDataLst>
          </p:nvPr>
        </p:nvSpPr>
        <p:spPr>
          <a:xfrm>
            <a:off x="794005" y="5967780"/>
            <a:ext cx="8642351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i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3200" b="1" baseline="-250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支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：是由于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木板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发生了弹性形变而产生的弹力。</a:t>
            </a:r>
          </a:p>
        </p:txBody>
      </p:sp>
      <p:sp>
        <p:nvSpPr>
          <p:cNvPr id="18" name="Text Box 42"/>
          <p:cNvSpPr txBox="1"/>
          <p:nvPr>
            <p:custDataLst>
              <p:tags r:id="rId10"/>
            </p:custDataLst>
          </p:nvPr>
        </p:nvSpPr>
        <p:spPr>
          <a:xfrm>
            <a:off x="2223921" y="5198967"/>
            <a:ext cx="20802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施力物体</a:t>
            </a: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2965891" y="4502061"/>
            <a:ext cx="5334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3600" b="1"/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2859993" y="5925693"/>
            <a:ext cx="87566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3600" b="1"/>
          </a:p>
        </p:txBody>
      </p:sp>
      <p:sp>
        <p:nvSpPr>
          <p:cNvPr id="492558" name="Text Box 14"/>
          <p:cNvSpPr txBox="1"/>
          <p:nvPr>
            <p:custDataLst>
              <p:tags r:id="rId13"/>
            </p:custDataLst>
          </p:nvPr>
        </p:nvSpPr>
        <p:spPr>
          <a:xfrm>
            <a:off x="1080074" y="1412623"/>
            <a:ext cx="101276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>
            <a:solidFill>
              <a:srgbClr val="FFCC00"/>
            </a:solidFill>
            <a:prstDash val="solid"/>
            <a:miter/>
            <a:headEnd type="none" w="med" len="med"/>
            <a:tailEnd type="none" w="lg" len="lg"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弹力方向：过接触点垂直平面指向</a:t>
            </a: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受力物体。</a:t>
            </a:r>
          </a:p>
        </p:txBody>
      </p:sp>
      <p:grpSp>
        <p:nvGrpSpPr>
          <p:cNvPr id="38" name="组合 37"/>
          <p:cNvGrpSpPr/>
          <p:nvPr>
            <p:custDataLst>
              <p:tags r:id="rId14"/>
            </p:custDataLst>
          </p:nvPr>
        </p:nvGrpSpPr>
        <p:grpSpPr>
          <a:xfrm>
            <a:off x="3235337" y="603097"/>
            <a:ext cx="5278011" cy="660731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>
              <p:custDataLst>
                <p:tags r:id="rId16"/>
              </p:custDataLst>
            </p:nvPr>
          </p:nvSpPr>
          <p:spPr>
            <a:xfrm>
              <a:off x="2593872" y="579256"/>
              <a:ext cx="387161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弹力方向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20" grpId="0" animBg="1"/>
      <p:bldP spid="4925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3096260" y="876265"/>
            <a:ext cx="4366896" cy="614045"/>
            <a:chOff x="6108" y="1059"/>
            <a:chExt cx="6877" cy="967"/>
          </a:xfrm>
        </p:grpSpPr>
        <p:grpSp>
          <p:nvGrpSpPr>
            <p:cNvPr id="2" name="组合 18"/>
            <p:cNvGrpSpPr/>
            <p:nvPr>
              <p:custDataLst>
                <p:tags r:id="rId4"/>
              </p:custDataLst>
            </p:nvPr>
          </p:nvGrpSpPr>
          <p:grpSpPr>
            <a:xfrm>
              <a:off x="6108" y="1138"/>
              <a:ext cx="2888" cy="888"/>
              <a:chOff x="2213658" y="684067"/>
              <a:chExt cx="1834896" cy="564267"/>
            </a:xfrm>
          </p:grpSpPr>
          <p:sp>
            <p:nvSpPr>
              <p:cNvPr id="8" name="圆角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2213658" y="684067"/>
                <a:ext cx="1834896" cy="56426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/>
              </a:p>
            </p:txBody>
          </p:sp>
          <p:sp>
            <p:nvSpPr>
              <p:cNvPr id="3" name="矩形 1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238419" y="731692"/>
                <a:ext cx="1724390" cy="48663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336" y="1059"/>
              <a:ext cx="3649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rPr>
                <a:t>弹簧测力计</a:t>
              </a:r>
            </a:p>
          </p:txBody>
        </p:sp>
      </p:grpSp>
      <p:sp>
        <p:nvSpPr>
          <p:cNvPr id="23554" name="TextBox 2"/>
          <p:cNvSpPr txBox="1"/>
          <p:nvPr>
            <p:custDataLst>
              <p:tags r:id="rId2"/>
            </p:custDataLst>
          </p:nvPr>
        </p:nvSpPr>
        <p:spPr>
          <a:xfrm>
            <a:off x="1152939" y="1799727"/>
            <a:ext cx="8050696" cy="14542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原理：</a:t>
            </a:r>
            <a:r>
              <a:rPr lang="zh-CN" altLang="en-US" sz="3200" b="1">
                <a:latin typeface="宋体" panose="02010600030101010101" pitchFamily="2" charset="-122"/>
                <a:ea typeface="仿宋" panose="02010609060101010101" charset="-122"/>
              </a:rPr>
              <a:t>在弹性限度内，弹簧受到的拉力越大，弹簧的伸长量就越长。</a:t>
            </a:r>
          </a:p>
        </p:txBody>
      </p:sp>
      <p:sp>
        <p:nvSpPr>
          <p:cNvPr id="29" name="TextBox 28"/>
          <p:cNvSpPr txBox="1"/>
          <p:nvPr>
            <p:custDataLst>
              <p:tags r:id="rId3"/>
            </p:custDataLst>
          </p:nvPr>
        </p:nvSpPr>
        <p:spPr>
          <a:xfrm>
            <a:off x="1310754" y="3581746"/>
            <a:ext cx="7962455" cy="14542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构造：</a:t>
            </a:r>
            <a:r>
              <a:rPr lang="zh-CN" altLang="en-US" sz="3200" b="1">
                <a:latin typeface="宋体" panose="02010600030101010101" pitchFamily="2" charset="-122"/>
                <a:ea typeface="仿宋" panose="02010609060101010101" charset="-122"/>
              </a:rPr>
              <a:t>主要由刻度盘、弹簧、指针、挂钩等组成。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5220" y="1225962"/>
            <a:ext cx="2230619" cy="46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7501" y="1278825"/>
            <a:ext cx="1731084" cy="45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1543" y="1066270"/>
            <a:ext cx="2534180" cy="507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3672182" y="6070465"/>
            <a:ext cx="464422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667" b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物理实验室常用的弹簧测力计</a:t>
            </a:r>
          </a:p>
        </p:txBody>
      </p:sp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矩形 1229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82" y="874855"/>
            <a:ext cx="12188825" cy="692151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121916" tIns="60956" rIns="121916" bIns="60956" anchor="ctr"/>
          <a:lstStyle/>
          <a:p>
            <a:pPr algn="ctr" defTabSz="1625559"/>
            <a:r>
              <a:rPr lang="zh-CN" altLang="en-US" sz="3733" b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实验：练习使用弹簧测力计</a:t>
            </a:r>
            <a:endParaRPr lang="zh-CN" altLang="en-US" sz="3733" b="1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4578" name="TextBox 4"/>
          <p:cNvSpPr txBox="1"/>
          <p:nvPr>
            <p:custDataLst>
              <p:tags r:id="rId2"/>
            </p:custDataLst>
          </p:nvPr>
        </p:nvSpPr>
        <p:spPr>
          <a:xfrm>
            <a:off x="903135" y="1619322"/>
            <a:ext cx="7932579" cy="14542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认清弹簧测力计的</a:t>
            </a: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量程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分度值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被测量的力不要超过弹簧测力计的量程。 </a:t>
            </a:r>
          </a:p>
        </p:txBody>
      </p:sp>
      <p:sp>
        <p:nvSpPr>
          <p:cNvPr id="3" name="TextBox 5"/>
          <p:cNvSpPr txBox="1"/>
          <p:nvPr>
            <p:custDataLst>
              <p:tags r:id="rId3"/>
            </p:custDataLst>
          </p:nvPr>
        </p:nvSpPr>
        <p:spPr>
          <a:xfrm>
            <a:off x="2253231" y="3241957"/>
            <a:ext cx="5141151" cy="293157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图中弹簧测力计的</a:t>
            </a:r>
          </a:p>
          <a:p>
            <a:pPr lvl="0"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量  程：</a:t>
            </a:r>
            <a:r>
              <a:rPr lang="zh-CN" altLang="en-US" sz="3200" b="1" u="sng">
                <a:solidFill>
                  <a:srgbClr val="000000"/>
                </a:solidFill>
                <a:latin typeface="宋体" panose="02010600030101010101" pitchFamily="2" charset="-122"/>
              </a:rPr>
              <a:t>              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；</a:t>
            </a:r>
            <a:endParaRPr lang="en-US" altLang="zh-CN" sz="32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分度值：</a:t>
            </a:r>
            <a:r>
              <a:rPr lang="zh-CN" altLang="en-US" sz="3200" b="1" u="sng">
                <a:solidFill>
                  <a:srgbClr val="000000"/>
                </a:solidFill>
                <a:latin typeface="宋体" panose="02010600030101010101" pitchFamily="2" charset="-122"/>
              </a:rPr>
              <a:t>              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；</a:t>
            </a:r>
            <a:endParaRPr lang="en-US" altLang="zh-CN" sz="3200" b="1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测量值：</a:t>
            </a:r>
            <a:r>
              <a:rPr lang="zh-CN" altLang="en-US" sz="3200" b="1" u="sng">
                <a:solidFill>
                  <a:srgbClr val="000000"/>
                </a:solidFill>
                <a:latin typeface="宋体" panose="02010600030101010101" pitchFamily="2" charset="-122"/>
              </a:rPr>
              <a:t>              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24580" name="TextBox 6"/>
          <p:cNvSpPr txBox="1"/>
          <p:nvPr>
            <p:custDataLst>
              <p:tags r:id="rId4"/>
            </p:custDataLst>
          </p:nvPr>
        </p:nvSpPr>
        <p:spPr>
          <a:xfrm>
            <a:off x="4583201" y="4049153"/>
            <a:ext cx="1441451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5 N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4909273" y="4779930"/>
            <a:ext cx="1096775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0.2 N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4909273" y="5542563"/>
            <a:ext cx="1096775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</a:rPr>
              <a:t>2.6 N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0" name="人补八01.EPS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322837" y="1991070"/>
            <a:ext cx="1061752" cy="4167047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7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3" grpId="0" animBg="1"/>
      <p:bldP spid="24580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21206" y="727047"/>
            <a:ext cx="9731229" cy="555421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533"/>
              </a:spcBef>
              <a:spcAft>
                <a:spcPts val="533"/>
              </a:spcAft>
            </a:pP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弹簧测力计使用的注意事项</a:t>
            </a:r>
          </a:p>
          <a:p>
            <a:pPr>
              <a:lnSpc>
                <a:spcPct val="150000"/>
              </a:lnSpc>
              <a:spcBef>
                <a:spcPts val="533"/>
              </a:spcBef>
              <a:spcAft>
                <a:spcPts val="533"/>
              </a:spcAft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         测量前，用手轻轻地来回拉动几次，避免指针、弹簧和外壳之间的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摩擦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而影响测量的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准确性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。</a:t>
            </a:r>
          </a:p>
          <a:p>
            <a:pPr>
              <a:lnSpc>
                <a:spcPct val="150000"/>
              </a:lnSpc>
              <a:spcBef>
                <a:spcPts val="533"/>
              </a:spcBef>
              <a:spcAft>
                <a:spcPts val="533"/>
              </a:spcAft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        测量时，要使弹簧测力计受力方向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沿弹簧的轴线方向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。</a:t>
            </a:r>
          </a:p>
          <a:p>
            <a:pPr>
              <a:lnSpc>
                <a:spcPct val="150000"/>
              </a:lnSpc>
              <a:spcBef>
                <a:spcPts val="533"/>
              </a:spcBef>
              <a:spcAft>
                <a:spcPts val="533"/>
              </a:spcAft>
            </a:pP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        读数时，应保持测力计处于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静止或匀速直线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运动状态。视线必须与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刻度面垂直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。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6" y="1595086"/>
            <a:ext cx="1663700" cy="230251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>
            <p:custDataLst>
              <p:tags r:id="rId2"/>
            </p:custDataLst>
          </p:nvPr>
        </p:nvGrpSpPr>
        <p:grpSpPr>
          <a:xfrm>
            <a:off x="3230612" y="669050"/>
            <a:ext cx="5278011" cy="660731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>
              <p:custDataLst>
                <p:tags r:id="rId9"/>
              </p:custDataLst>
            </p:nvPr>
          </p:nvSpPr>
          <p:spPr>
            <a:xfrm>
              <a:off x="2593872" y="579256"/>
              <a:ext cx="387161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其他形式的测力计</a:t>
              </a:r>
            </a:p>
          </p:txBody>
        </p:sp>
      </p:grp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917197" y="5418698"/>
            <a:ext cx="2650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/>
              <a:t>握力计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6"/>
          <a:stretch>
            <a:fillRect/>
          </a:stretch>
        </p:blipFill>
        <p:spPr bwMode="auto">
          <a:xfrm>
            <a:off x="1163177" y="2031478"/>
            <a:ext cx="6964076" cy="268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6"/>
          <a:stretch>
            <a:fillRect/>
          </a:stretch>
        </p:blipFill>
        <p:spPr bwMode="auto">
          <a:xfrm>
            <a:off x="8636961" y="1329781"/>
            <a:ext cx="1739089" cy="336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>
            <p:custDataLst>
              <p:tags r:id="rId6"/>
            </p:custDataLst>
          </p:nvPr>
        </p:nvSpPr>
        <p:spPr>
          <a:xfrm>
            <a:off x="4157702" y="5418697"/>
            <a:ext cx="300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/>
              <a:t>指针式测力计</a:t>
            </a:r>
          </a:p>
        </p:txBody>
      </p:sp>
      <p:sp>
        <p:nvSpPr>
          <p:cNvPr id="17" name="TextBox 16"/>
          <p:cNvSpPr txBox="1"/>
          <p:nvPr>
            <p:custDataLst>
              <p:tags r:id="rId7"/>
            </p:custDataLst>
          </p:nvPr>
        </p:nvSpPr>
        <p:spPr>
          <a:xfrm>
            <a:off x="8014373" y="5418696"/>
            <a:ext cx="298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/>
              <a:t>数显式测力计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55" y="1814936"/>
            <a:ext cx="3744100" cy="362728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8586" y="1128254"/>
            <a:ext cx="12042140" cy="51694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（枣庄中考）如图所示，一根弹簧，一端固定在竖直墙上，在弹性限度内用手水平向右拉伸弹簧的另一端，下列有关“弹簧形变产生的力”的描述正确的是（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A．弹簧对手的拉力    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B．手对弹簧的拉力 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C．墙对弹簧的拉力    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D．以上说法都不正确 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634840" y="2708999"/>
            <a:ext cx="4445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394527" y="1935915"/>
            <a:ext cx="1392767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3600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93887" y="2697973"/>
            <a:ext cx="2077720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3600" b="1"/>
          </a:p>
        </p:txBody>
      </p:sp>
      <p:sp>
        <p:nvSpPr>
          <p:cNvPr id="6" name="云形标注 5"/>
          <p:cNvSpPr/>
          <p:nvPr>
            <p:custDataLst>
              <p:tags r:id="rId6"/>
            </p:custDataLst>
          </p:nvPr>
        </p:nvSpPr>
        <p:spPr>
          <a:xfrm>
            <a:off x="6593840" y="4495129"/>
            <a:ext cx="5485131" cy="2256155"/>
          </a:xfrm>
          <a:prstGeom prst="cloudCallout">
            <a:avLst>
              <a:gd name="adj1" fmla="val 15582"/>
              <a:gd name="adj2" fmla="val -13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即弹簧对其他物体的弹力，施力物体为弹簧</a:t>
            </a:r>
          </a:p>
        </p:txBody>
      </p:sp>
      <p:grpSp>
        <p:nvGrpSpPr>
          <p:cNvPr id="15" name="组合 3"/>
          <p:cNvGrpSpPr/>
          <p:nvPr>
            <p:custDataLst>
              <p:tags r:id="rId7"/>
            </p:custDataLst>
          </p:nvPr>
        </p:nvGrpSpPr>
        <p:grpSpPr>
          <a:xfrm>
            <a:off x="4495801" y="534074"/>
            <a:ext cx="2506663" cy="636002"/>
            <a:chOff x="497257" y="753279"/>
            <a:chExt cx="1881032" cy="477807"/>
          </a:xfrm>
        </p:grpSpPr>
        <p:grpSp>
          <p:nvGrpSpPr>
            <p:cNvPr id="16" name="组合 2"/>
            <p:cNvGrpSpPr/>
            <p:nvPr>
              <p:custDataLst>
                <p:tags r:id="rId8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4" name="缺角矩形 18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19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20"/>
              <p:cNvSpPr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7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82849" y="1239192"/>
            <a:ext cx="11728951" cy="51694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（徐州中考）用橡皮筋、回形针、棉线、小瓶盖、牙膏盒、铁丝、钩码和刻度尺等，做一个如图所示的橡皮筋测力计。下列说法中错误的是（　　）</a:t>
            </a: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A．刻度可以标在牙膏盒上 </a:t>
            </a: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B．可以把回形针上端当作指针 </a:t>
            </a: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C．可以利用钩码拉伸橡皮筋标注刻度 </a:t>
            </a:r>
          </a:p>
          <a:p>
            <a:pPr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D．不同橡皮筋做的测力计量程都相同 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913075" y="2849858"/>
            <a:ext cx="4445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57" y="2849858"/>
            <a:ext cx="3322988" cy="3219305"/>
          </a:xfrm>
          <a:prstGeom prst="rect">
            <a:avLst/>
          </a:prstGeom>
        </p:spPr>
      </p:pic>
      <p:grpSp>
        <p:nvGrpSpPr>
          <p:cNvPr id="14" name="组合 3"/>
          <p:cNvGrpSpPr/>
          <p:nvPr>
            <p:custDataLst>
              <p:tags r:id="rId4"/>
            </p:custDataLst>
          </p:nvPr>
        </p:nvGrpSpPr>
        <p:grpSpPr>
          <a:xfrm>
            <a:off x="4495801" y="534074"/>
            <a:ext cx="2506663" cy="636002"/>
            <a:chOff x="497257" y="753279"/>
            <a:chExt cx="1881032" cy="477807"/>
          </a:xfrm>
        </p:grpSpPr>
        <p:grpSp>
          <p:nvGrpSpPr>
            <p:cNvPr id="15" name="组合 2"/>
            <p:cNvGrpSpPr/>
            <p:nvPr>
              <p:custDataLst>
                <p:tags r:id="rId5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7" name="缺角矩形 18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19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20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7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矩形 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08009" y="1462404"/>
            <a:ext cx="11538583" cy="44308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32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（常德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中考</a:t>
            </a: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）如图所示，在弹簧测力计的两侧沿水平方向各加4N拉力并使其保持静止，此时弹簧测力计的示数为（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A．0N     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B．2N      </a:t>
            </a: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C．4N     </a:t>
            </a:r>
            <a:endParaRPr lang="en-US" altLang="zh-CN" sz="3200" b="1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D．8N 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760481" y="3739951"/>
            <a:ext cx="6381115" cy="127254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0697097" y="2280153"/>
            <a:ext cx="4445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14" name="组合 3"/>
          <p:cNvGrpSpPr/>
          <p:nvPr>
            <p:custDataLst>
              <p:tags r:id="rId4"/>
            </p:custDataLst>
          </p:nvPr>
        </p:nvGrpSpPr>
        <p:grpSpPr>
          <a:xfrm>
            <a:off x="4495801" y="601186"/>
            <a:ext cx="2506663" cy="636002"/>
            <a:chOff x="497257" y="753279"/>
            <a:chExt cx="1881032" cy="477807"/>
          </a:xfrm>
        </p:grpSpPr>
        <p:grpSp>
          <p:nvGrpSpPr>
            <p:cNvPr id="15" name="组合 2"/>
            <p:cNvGrpSpPr/>
            <p:nvPr>
              <p:custDataLst>
                <p:tags r:id="rId5"/>
              </p:custDataLst>
            </p:nvPr>
          </p:nvGrpSpPr>
          <p:grpSpPr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7" name="缺角矩形 18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19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20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7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121916" tIns="60957" rIns="121916" bIns="60957" anchor="ctr"/>
              <a:lstStyle/>
              <a:p>
                <a:pPr algn="ctr" defTabSz="1625559" eaLnBrk="0" hangingPunct="0"/>
                <a:endParaRPr kumimoji="1" lang="zh-CN" altLang="en-US" sz="24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矩形 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97257" y="753279"/>
              <a:ext cx="1881032" cy="47780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121916" tIns="60957" rIns="121916" bIns="60957">
              <a:spAutoFit/>
            </a:bodyPr>
            <a:lstStyle/>
            <a:p>
              <a:pPr algn="dist" defTabSz="1625559"/>
              <a:r>
                <a:rPr lang="zh-CN" altLang="en-US" sz="3333" b="1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4_BD.1_1#9337a854f?vcp=1&amp;vis=1&amp;pid=a81c52d3e&amp;color=0,0,0&amp;vtp=1&amp;bt=1&amp;bbb=1"/>
          <p:cNvSpPr/>
          <p:nvPr>
            <p:custDataLst>
              <p:tags r:id="rId1"/>
            </p:custDataLst>
          </p:nvPr>
        </p:nvSpPr>
        <p:spPr>
          <a:xfrm>
            <a:off x="699449" y="1073162"/>
            <a:ext cx="10753344" cy="6073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3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1.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[2024·长沙期中]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下列属于塑性形变的是(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4_AN.2_1#9337a854f.bracket?vcp=1&amp;vis=1&amp;pid=a81c52d3e&amp;color=0,0,0&amp;vpa=1&amp;vtp=1"/>
          <p:cNvSpPr/>
          <p:nvPr>
            <p:custDataLst>
              <p:tags r:id="rId2"/>
            </p:custDataLst>
          </p:nvPr>
        </p:nvSpPr>
        <p:spPr>
          <a:xfrm>
            <a:off x="8646474" y="1054450"/>
            <a:ext cx="565151" cy="6254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467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</a:t>
            </a:r>
            <a:endParaRPr lang="en-US" altLang="zh-CN" sz="3200"/>
          </a:p>
        </p:txBody>
      </p:sp>
      <p:sp>
        <p:nvSpPr>
          <p:cNvPr id="4" name="QC_4_BD.1_2#9337a854f.choices?vcp=1&amp;vis=1&amp;pid=a81c52d3e&amp;color=0,0,0&amp;vtp=1&amp;bbb=1"/>
          <p:cNvSpPr/>
          <p:nvPr>
            <p:custDataLst>
              <p:tags r:id="rId3"/>
            </p:custDataLst>
          </p:nvPr>
        </p:nvSpPr>
        <p:spPr>
          <a:xfrm>
            <a:off x="699449" y="1760314"/>
            <a:ext cx="10753344" cy="6073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333"/>
              </a:lnSpc>
              <a:tabLst>
                <a:tab pos="2980025" algn="l"/>
                <a:tab pos="5519795" algn="l"/>
                <a:tab pos="8465955" algn="l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跳板跳水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拉弹弓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捏橡皮泥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撑竿跳</a:t>
            </a:r>
            <a:endParaRPr lang="en-US" altLang="zh-CN" sz="3200"/>
          </a:p>
        </p:txBody>
      </p:sp>
      <p:sp>
        <p:nvSpPr>
          <p:cNvPr id="5" name="QC_4_BD.3_1#5e487c0fc?vcp=1&amp;vis=1&amp;pid=a81c52d3e&amp;color=0,0,0&amp;vtp=1&amp;bbb=1&amp;hb=1"/>
          <p:cNvSpPr/>
          <p:nvPr>
            <p:custDataLst>
              <p:tags r:id="rId4"/>
            </p:custDataLst>
          </p:nvPr>
        </p:nvSpPr>
        <p:spPr>
          <a:xfrm>
            <a:off x="699449" y="2454326"/>
            <a:ext cx="10753344" cy="13185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2.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[2024·南充阆中中学期中]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弹力是日常生活中常见的一种</a:t>
            </a:r>
          </a:p>
          <a:p>
            <a:pPr latinLnBrk="1">
              <a:lnSpc>
                <a:spcPts val="53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力，下列关于弹力的说法正确的是(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6" name="QC_4_AN.4_1#5e487c0fc.bracket?vcp=1&amp;vis=1&amp;pid=a81c52d3e&amp;color=0,0,0&amp;vpa=2&amp;vtp=1"/>
          <p:cNvSpPr/>
          <p:nvPr>
            <p:custDataLst>
              <p:tags r:id="rId5"/>
            </p:custDataLst>
          </p:nvPr>
        </p:nvSpPr>
        <p:spPr>
          <a:xfrm>
            <a:off x="7105542" y="3146814"/>
            <a:ext cx="588433" cy="6254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467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</a:t>
            </a:r>
            <a:endParaRPr lang="en-US" altLang="zh-CN" sz="3200"/>
          </a:p>
        </p:txBody>
      </p:sp>
      <p:sp>
        <p:nvSpPr>
          <p:cNvPr id="7" name="QC_4_BD.3_2#5e487c0fc.choices?vcp=1&amp;vis=1&amp;pid=a81c52d3e&amp;color=0,0,0&amp;vtp=1&amp;bbb=1"/>
          <p:cNvSpPr/>
          <p:nvPr>
            <p:custDataLst>
              <p:tags r:id="rId6"/>
            </p:custDataLst>
          </p:nvPr>
        </p:nvSpPr>
        <p:spPr>
          <a:xfrm>
            <a:off x="699449" y="3850055"/>
            <a:ext cx="10753344" cy="2740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弹力是指物体由于发生形变而产生的力</a:t>
            </a:r>
            <a:endParaRPr lang="en-US" altLang="zh-CN" sz="3200"/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两个相互接触的物体之间一定有弹力作用</a:t>
            </a:r>
            <a:endParaRPr lang="en-US" altLang="zh-CN" sz="3200"/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弹力的方向是竖直向下的</a:t>
            </a:r>
            <a:endParaRPr lang="en-US" altLang="zh-CN" sz="3200"/>
          </a:p>
          <a:p>
            <a:pPr latinLnBrk="1">
              <a:lnSpc>
                <a:spcPts val="5333"/>
              </a:lnSpc>
            </a:pPr>
            <a:r>
              <a:rPr lang="en-US" altLang="zh-CN" sz="3200" spc="-67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 spc="-67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 spc="-67" err="1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课本对桌面的压力是弹力, 它是由课本发生形变而产生的</a:t>
            </a:r>
            <a:endParaRPr lang="en-US" altLang="zh-CN" sz="3200" spc="-67"/>
          </a:p>
        </p:txBody>
      </p:sp>
      <p:sp>
        <p:nvSpPr>
          <p:cNvPr id="9" name="object 54">
            <a:hlinkClick r:id="rId18" action="ppaction://hlinksldjump"/>
            <a:extLst>
              <a:ext uri="{FF2B5EF4-FFF2-40B4-BE49-F238E27FC236}">
                <a16:creationId xmlns:a16="http://schemas.microsoft.com/office/drawing/2014/main" id="{46F41D5B-E111-FA82-9821-00D1A12702E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H="1">
            <a:off x="10972665" y="6409004"/>
            <a:ext cx="806203" cy="576031"/>
          </a:xfrm>
          <a:custGeom>
            <a:avLst/>
            <a:gdLst/>
            <a:ahLst/>
            <a:cxnLst/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267" b="1" ker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返回</a:t>
            </a:r>
            <a:endParaRPr sz="2267" b="1" kern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F9AE160-2905-F4B6-CF63-5B7F2B0EC1D3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215795" y="467362"/>
            <a:ext cx="3306233" cy="658284"/>
            <a:chOff x="4245612" y="686023"/>
            <a:chExt cx="3306233" cy="658284"/>
          </a:xfrm>
        </p:grpSpPr>
        <p:grpSp>
          <p:nvGrpSpPr>
            <p:cNvPr id="15" name="组合 1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>
            <a:xfrm>
              <a:off x="4292177" y="743174"/>
              <a:ext cx="3215216" cy="601133"/>
              <a:chOff x="3564387" y="597378"/>
              <a:chExt cx="2247990" cy="419195"/>
            </a:xfrm>
          </p:grpSpPr>
          <p:sp>
            <p:nvSpPr>
              <p:cNvPr id="16" name="缺角矩形 15"/>
              <p:cNvSpPr/>
              <p:nvPr>
                <p:custDataLst>
                  <p:tags r:id="rId11"/>
                </p:custDataLst>
              </p:nvPr>
            </p:nvSpPr>
            <p:spPr>
              <a:xfrm rot="3000000">
                <a:off x="4021489" y="597564"/>
                <a:ext cx="419195" cy="418816"/>
              </a:xfrm>
              <a:prstGeom prst="plaque">
                <a:avLst/>
              </a:prstGeom>
              <a:solidFill>
                <a:srgbClr val="00B9FA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3333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</a:endParaRPr>
              </a:p>
            </p:txBody>
          </p:sp>
          <p:sp>
            <p:nvSpPr>
              <p:cNvPr id="17" name="缺角矩形 16"/>
              <p:cNvSpPr/>
              <p:nvPr>
                <p:custDataLst>
                  <p:tags r:id="rId12"/>
                </p:custDataLst>
              </p:nvPr>
            </p:nvSpPr>
            <p:spPr>
              <a:xfrm rot="3000000">
                <a:off x="4478782" y="597565"/>
                <a:ext cx="419195" cy="418815"/>
              </a:xfrm>
              <a:prstGeom prst="plaque">
                <a:avLst/>
              </a:prstGeom>
              <a:solidFill>
                <a:srgbClr val="FFBF53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3333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</a:endParaRPr>
              </a:p>
            </p:txBody>
          </p:sp>
          <p:sp>
            <p:nvSpPr>
              <p:cNvPr id="24" name="缺角矩形 23"/>
              <p:cNvSpPr/>
              <p:nvPr>
                <p:custDataLst>
                  <p:tags r:id="rId13"/>
                </p:custDataLst>
              </p:nvPr>
            </p:nvSpPr>
            <p:spPr>
              <a:xfrm rot="3000000">
                <a:off x="4936077" y="597564"/>
                <a:ext cx="419195" cy="418816"/>
              </a:xfrm>
              <a:prstGeom prst="plaque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3333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</a:endParaRPr>
              </a:p>
            </p:txBody>
          </p:sp>
          <p:sp>
            <p:nvSpPr>
              <p:cNvPr id="25" name="缺角矩形 24"/>
              <p:cNvSpPr/>
              <p:nvPr>
                <p:custDataLst>
                  <p:tags r:id="rId14"/>
                </p:custDataLst>
              </p:nvPr>
            </p:nvSpPr>
            <p:spPr>
              <a:xfrm rot="3000000">
                <a:off x="3564194" y="597565"/>
                <a:ext cx="419195" cy="418815"/>
              </a:xfrm>
              <a:prstGeom prst="plaque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3333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</a:endParaRPr>
              </a:p>
            </p:txBody>
          </p:sp>
          <p:sp>
            <p:nvSpPr>
              <p:cNvPr id="26" name="缺角矩形 25"/>
              <p:cNvSpPr/>
              <p:nvPr>
                <p:custDataLst>
                  <p:tags r:id="rId15"/>
                </p:custDataLst>
              </p:nvPr>
            </p:nvSpPr>
            <p:spPr>
              <a:xfrm rot="3000000">
                <a:off x="5393369" y="597565"/>
                <a:ext cx="419195" cy="418815"/>
              </a:xfrm>
              <a:prstGeom prst="plaque">
                <a:avLst/>
              </a:prstGeom>
              <a:solidFill>
                <a:srgbClr val="FFBF53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121917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3333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+mn-ea"/>
                </a:endParaRPr>
              </a:p>
            </p:txBody>
          </p:sp>
        </p:grpSp>
        <p:sp>
          <p:nvSpPr>
            <p:cNvPr id="27" name="TextBox 15"/>
            <p:cNvSpPr txBox="1"/>
            <p:nvPr>
              <p:custDataLst>
                <p:tags r:id="rId10"/>
              </p:custDataLst>
            </p:nvPr>
          </p:nvSpPr>
          <p:spPr>
            <a:xfrm>
              <a:off x="4245612" y="686023"/>
              <a:ext cx="3306233" cy="60523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dist" eaLnBrk="0" hangingPunct="0"/>
              <a:r>
                <a:rPr lang="zh-CN" altLang="en-US" sz="3333" b="1">
                  <a:solidFill>
                    <a:sysClr val="window" lastClr="FFFFFF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基础巩固题</a:t>
              </a:r>
              <a:endParaRPr lang="en-US" altLang="zh-CN" sz="3333" b="1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F50DD9B6-067E-EE4F-3BAC-4BFCA4E412F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38142" y="448878"/>
            <a:ext cx="11091745" cy="860129"/>
            <a:chOff x="538142" y="518451"/>
            <a:chExt cx="11091745" cy="860129"/>
          </a:xfrm>
        </p:grpSpPr>
        <p:pic>
          <p:nvPicPr>
            <p:cNvPr id="4" name="图片 50184">
              <a:extLst>
                <a:ext uri="{FF2B5EF4-FFF2-40B4-BE49-F238E27FC236}">
                  <a16:creationId xmlns:a16="http://schemas.microsoft.com/office/drawing/2014/main" id="{6C31EB2E-2648-49BF-9F69-9CC068149D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365663" y="518451"/>
              <a:ext cx="2145103" cy="586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50184">
              <a:extLst>
                <a:ext uri="{FF2B5EF4-FFF2-40B4-BE49-F238E27FC236}">
                  <a16:creationId xmlns:a16="http://schemas.microsoft.com/office/drawing/2014/main" id="{831BF3B6-8B91-FFC0-B703-4080EE51F0D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7215156" y="520076"/>
              <a:ext cx="2258354" cy="58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4C8D03B9-A807-A4C1-E7F1-A75715D05432}"/>
                </a:ext>
              </a:extLst>
            </p:cNvPr>
            <p:cNvCxnSpPr/>
            <p:nvPr>
              <p:custDataLst>
                <p:tags r:id="rId6"/>
              </p:custDataLst>
            </p:nvPr>
          </p:nvCxnSpPr>
          <p:spPr>
            <a:xfrm>
              <a:off x="538142" y="1083989"/>
              <a:ext cx="103691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矩形: 圆角 3">
              <a:extLst>
                <a:ext uri="{FF2B5EF4-FFF2-40B4-BE49-F238E27FC236}">
                  <a16:creationId xmlns:a16="http://schemas.microsoft.com/office/drawing/2014/main" id="{4553A720-2EB1-7A94-794F-5343BBF647F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512366" y="755020"/>
              <a:ext cx="2713384" cy="623560"/>
            </a:xfrm>
            <a:prstGeom prst="roundRect">
              <a:avLst>
                <a:gd name="adj" fmla="val 50000"/>
              </a:avLst>
            </a:prstGeom>
            <a:solidFill>
              <a:srgbClr val="8DC55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6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D2E1814-30DB-1317-02CF-8C2726CD084E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4934869" y="756386"/>
              <a:ext cx="66950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20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华光行楷_CNKI" panose="02000500000000000000" charset="-122"/>
                  <a:ea typeface="华光行楷_CNKI" panose="02000500000000000000" charset="-122"/>
                  <a:cs typeface="Arial"/>
                  <a:sym typeface="+mn-ea"/>
                </a:rPr>
                <a:t>学习目标</a:t>
              </a: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FC3D0E3B-7BAF-8E4D-874C-6863FCAF67B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17335" y="2941983"/>
            <a:ext cx="4433374" cy="47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D6A2869-1315-8E3B-41B2-0B399949528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42492" y="1589468"/>
            <a:ext cx="8343900" cy="3539430"/>
          </a:xfrm>
          <a:prstGeom prst="rect">
            <a:avLst/>
          </a:prstGeom>
          <a:noFill/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知道弹力及其产生的条件；认识弹簧测力计的原理，会正确使用弹簧测力计测量力的大小。</a:t>
            </a:r>
            <a:endParaRPr lang="en-US" altLang="zh-CN" sz="3200">
              <a:solidFill>
                <a:srgbClr val="00B050"/>
              </a:solidFill>
              <a:latin typeface="+mj-ea"/>
              <a:ea typeface="+mj-ea"/>
            </a:endParaRPr>
          </a:p>
          <a:p>
            <a:pPr marL="514350" indent="-514350">
              <a:buAutoNum type="arabicPeriod"/>
            </a:pPr>
            <a:r>
              <a:rPr lang="en-US" altLang="zh-CN" sz="3200">
                <a:solidFill>
                  <a:srgbClr val="00B050"/>
                </a:solidFill>
                <a:latin typeface="+mj-ea"/>
                <a:ea typeface="+mj-ea"/>
              </a:rPr>
              <a:t> </a:t>
            </a:r>
            <a:r>
              <a:rPr lang="zh-CN" altLang="en-US" sz="3200">
                <a:solidFill>
                  <a:srgbClr val="00B050"/>
                </a:solidFill>
                <a:latin typeface="+mj-ea"/>
                <a:ea typeface="+mj-ea"/>
              </a:rPr>
              <a:t>通过弹簧测力计的制作，培养勤于动手、严谨细致和爱护仪器的良好品质。 </a:t>
            </a:r>
          </a:p>
          <a:p>
            <a:endParaRPr lang="en-US" altLang="zh-CN" sz="3200">
              <a:solidFill>
                <a:srgbClr val="00B050"/>
              </a:solidFill>
              <a:latin typeface="+mj-ea"/>
              <a:ea typeface="+mj-ea"/>
            </a:endParaRPr>
          </a:p>
          <a:p>
            <a:pPr marL="514350" indent="-514350">
              <a:buAutoNum type="arabicPeriod"/>
            </a:pPr>
            <a:endParaRPr lang="zh-CN" altLang="en-US" sz="320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>
    <p:push dir="u"/>
    <p:sndAc>
      <p:stSnd>
        <p:snd r:embed="rId10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4_BD.5_1#47d433aae?vcp=1&amp;vis=1&amp;pid=a81c52d3e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1199866"/>
            <a:ext cx="10752672" cy="28679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3.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1200" kern="0">
                <a:solidFill>
                  <a:srgbClr val="FFFFFF"/>
                </a:solidFill>
                <a:latin typeface="SimSun" panose="02010600030101010101" pitchFamily="2" charset="-122"/>
                <a:ea typeface="微软雅黑" panose="020B0503020204020204" pitchFamily="34" charset="-122"/>
                <a:cs typeface="Times New Roman" pitchFamily="34" charset="-120"/>
              </a:rPr>
              <a:t>                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三位同学用同一个弹簧拉力器测臂力，结果每个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人都能把双臂伸直，甲同学臂力最大、乙同学双臂最长、丙</a:t>
            </a:r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同学最强壮。关于他们对拉力器的拉力，下列说法正确的是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pic>
        <p:nvPicPr>
          <p:cNvPr id="3" name="QC_4_BD.5_1#47d433aae?vcp=1&amp;vis=1&amp;pid=a81c52d3e&amp;color=0,0,0&amp;tib=255,255,255&amp;iip=1&amp;vtp=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4991" y="1260825"/>
            <a:ext cx="158496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p:sp>
        <p:nvSpPr>
          <p:cNvPr id="4" name="QC_4_AN.6_1#47d433aae.bracket?vcp=1&amp;vis=1&amp;pid=a81c52d3e&amp;color=0,0,0&amp;vpa=3&amp;vtp=1"/>
          <p:cNvSpPr/>
          <p:nvPr>
            <p:custDataLst>
              <p:tags r:id="rId3"/>
            </p:custDataLst>
          </p:nvPr>
        </p:nvSpPr>
        <p:spPr>
          <a:xfrm>
            <a:off x="1046354" y="3419826"/>
            <a:ext cx="565151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</a:t>
            </a:r>
            <a:endParaRPr lang="en-US" altLang="zh-CN" sz="3200"/>
          </a:p>
        </p:txBody>
      </p:sp>
      <p:sp>
        <p:nvSpPr>
          <p:cNvPr id="5" name="QC_4_BD.5_2#47d433aae.choices?vcp=1&amp;vis=1&amp;pid=a81c52d3e&amp;color=0,0,0&amp;vtp=1&amp;bbb=1"/>
          <p:cNvSpPr/>
          <p:nvPr>
            <p:custDataLst>
              <p:tags r:id="rId4"/>
            </p:custDataLst>
          </p:nvPr>
        </p:nvSpPr>
        <p:spPr>
          <a:xfrm>
            <a:off x="719328" y="4126116"/>
            <a:ext cx="10753344" cy="137786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  <a:tabLst>
                <a:tab pos="5519795" algn="l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甲同学的拉力大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乙同学的拉力大</a:t>
            </a:r>
            <a:endParaRPr lang="en-US" altLang="zh-CN" sz="3200"/>
          </a:p>
          <a:p>
            <a:pPr latinLnBrk="1">
              <a:lnSpc>
                <a:spcPts val="5600"/>
              </a:lnSpc>
              <a:tabLst>
                <a:tab pos="5519795" algn="l"/>
              </a:tabLst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丙同学的拉力大</a:t>
            </a:r>
            <a:r>
              <a:rPr lang="en-US" altLang="zh-CN" sz="3200" spc="-13733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	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三位同学的拉力一样大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4_BD.8_1#b746e72a2?vcp=1&amp;vis=1&amp;pid=a81c52d3e&amp;color=0,0,0&amp;vtp=1&amp;bt=1&amp;bbb=1"/>
          <p:cNvSpPr/>
          <p:nvPr>
            <p:custDataLst>
              <p:tags r:id="rId1"/>
            </p:custDataLst>
          </p:nvPr>
        </p:nvSpPr>
        <p:spPr>
          <a:xfrm>
            <a:off x="719328" y="1180138"/>
            <a:ext cx="10753344" cy="632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4.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（多选）关于弹簧测力计的说法中，不正确的是(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4_AN.9_1#b746e72a2.bracket?vcp=1&amp;vis=1&amp;pid=a81c52d3e&amp;color=0,0,0&amp;vpa=4&amp;vtp=1&amp;bbb=1"/>
          <p:cNvSpPr/>
          <p:nvPr>
            <p:custDataLst>
              <p:tags r:id="rId2"/>
            </p:custDataLst>
          </p:nvPr>
        </p:nvSpPr>
        <p:spPr>
          <a:xfrm>
            <a:off x="10054886" y="1164898"/>
            <a:ext cx="836084" cy="6381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5600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BC</a:t>
            </a:r>
            <a:endParaRPr lang="en-US" altLang="zh-CN" sz="3200"/>
          </a:p>
        </p:txBody>
      </p:sp>
      <p:sp>
        <p:nvSpPr>
          <p:cNvPr id="4" name="QC_4_BD.8_2#b746e72a2.choices?vcp=1&amp;vis=1&amp;pid=a81c52d3e&amp;color=0,0,0&amp;vtp=1&amp;bbb=1&amp;hb=1"/>
          <p:cNvSpPr/>
          <p:nvPr>
            <p:custDataLst>
              <p:tags r:id="rId3"/>
            </p:custDataLst>
          </p:nvPr>
        </p:nvSpPr>
        <p:spPr>
          <a:xfrm>
            <a:off x="719328" y="1896587"/>
            <a:ext cx="10753344" cy="361865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A.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弹簧测力计是常见的测力计</a:t>
            </a:r>
            <a:endParaRPr lang="en-US" altLang="zh-CN" sz="3200"/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B.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弹簧测力计的最大刻度就是它的量程</a:t>
            </a:r>
            <a:endParaRPr lang="en-US" altLang="zh-CN" sz="3200"/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C.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弹簧测力计的刻度是不均匀的</a:t>
            </a:r>
            <a:endParaRPr lang="en-US" altLang="zh-CN" sz="3200"/>
          </a:p>
          <a:p>
            <a:pPr latinLnBrk="1">
              <a:lnSpc>
                <a:spcPts val="5867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弹簧测力计的刻度是根据弹簧伸长的长度与受到的拉力</a:t>
            </a:r>
          </a:p>
          <a:p>
            <a:pPr latinLnBrk="1">
              <a:lnSpc>
                <a:spcPts val="56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大小成正比的原理制成的</a:t>
            </a:r>
            <a:endParaRPr lang="en-US" altLang="zh-CN" sz="32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C_4_BD.11_1#e3029f136?sp=1&amp;vcp=1&amp;vis=1&amp;pid=a81c52d3e&amp;color=0,0,0&amp;vtp=1&amp;bt=1&amp;bbb=1&amp;hb=1"/>
          <p:cNvSpPr/>
          <p:nvPr>
            <p:custDataLst>
              <p:tags r:id="rId1"/>
            </p:custDataLst>
          </p:nvPr>
        </p:nvSpPr>
        <p:spPr>
          <a:xfrm>
            <a:off x="719328" y="536449"/>
            <a:ext cx="10753344" cy="114079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800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5.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正确使用测量工具是一项基本技能。如图所示弹簧测力计</a:t>
            </a:r>
          </a:p>
          <a:p>
            <a:pPr latinLnBrk="1">
              <a:lnSpc>
                <a:spcPts val="4533"/>
              </a:lnSpc>
            </a:pP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的使用说法中，正确的是(</a:t>
            </a:r>
            <a:r>
              <a:rPr lang="en-US" altLang="zh-CN" sz="3200">
                <a:solidFill>
                  <a:srgbClr val="000000"/>
                </a:solidFill>
                <a:latin typeface="SimSun" pitchFamily="34" charset="0"/>
                <a:ea typeface="SimSun" pitchFamily="34" charset="-122"/>
                <a:cs typeface="SimSun" pitchFamily="34" charset="-120"/>
              </a:rPr>
              <a:t>     </a:t>
            </a:r>
            <a:r>
              <a:rPr lang="en-US" altLang="zh-CN" sz="3200">
                <a:solidFill>
                  <a:srgbClr val="0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)</a:t>
            </a:r>
            <a:endParaRPr lang="en-US" altLang="zh-CN" sz="3200"/>
          </a:p>
        </p:txBody>
      </p:sp>
      <p:sp>
        <p:nvSpPr>
          <p:cNvPr id="3" name="QC_4_AN.12_1#e3029f136.bracket?vcp=1&amp;vis=1&amp;pid=a81c52d3e&amp;color=0,0,0&amp;vpa=5&amp;vtp=1"/>
          <p:cNvSpPr/>
          <p:nvPr>
            <p:custDataLst>
              <p:tags r:id="rId2"/>
            </p:custDataLst>
          </p:nvPr>
        </p:nvSpPr>
        <p:spPr>
          <a:xfrm>
            <a:off x="5499821" y="1120649"/>
            <a:ext cx="588433" cy="54923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667"/>
              </a:lnSpc>
            </a:pPr>
            <a:r>
              <a:rPr lang="en-US" altLang="zh-CN" sz="3200">
                <a:solidFill>
                  <a:srgbClr val="C00000"/>
                </a:solidFill>
                <a:latin typeface="Times New Roman" pitchFamily="34" charset="0"/>
                <a:ea typeface="微软雅黑" panose="020B0503020204020204" pitchFamily="34" charset="-122"/>
                <a:cs typeface="Times New Roman" pitchFamily="34" charset="-120"/>
              </a:rPr>
              <a:t>D</a:t>
            </a:r>
            <a:endParaRPr lang="en-US" altLang="zh-CN" sz="3200"/>
          </a:p>
        </p:txBody>
      </p:sp>
      <p:pic>
        <p:nvPicPr>
          <p:cNvPr id="4" name="QC_4_BD.11_2#e3029f136?htil=1&amp;vcp=1&amp;vis=1&amp;pid=a81c52d3e&amp;color=0,0,0&amp;tib=255,255,255&amp;vtp=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2409" y="1854877"/>
            <a:ext cx="2820592" cy="386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0"/>
                  </a:schemeClr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QC_4_BD.11_3#e3029f136.choices?htil=1&amp;vcp=1&amp;vis=1&amp;pid=a81c52d3e&amp;color=0,0,0&amp;vtp=1&amp;bbb=1&amp;hb=1"/>
              <p:cNvSpPr/>
              <p:nvPr>
                <p:custDataLst>
                  <p:tags r:id="rId4"/>
                </p:custDataLst>
              </p:nvPr>
            </p:nvSpPr>
            <p:spPr>
              <a:xfrm>
                <a:off x="719328" y="1738544"/>
                <a:ext cx="7754112" cy="4249589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latinLnBrk="1">
                  <a:lnSpc>
                    <a:spcPts val="48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A.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测量前不用检查指针是否在零刻度线</a:t>
                </a:r>
                <a:endParaRPr lang="en-US" altLang="zh-CN" sz="3200"/>
              </a:p>
              <a:p>
                <a:pPr latinLnBrk="1">
                  <a:lnSpc>
                    <a:spcPts val="4933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B.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测量时拉力的方向可以不沿着弹簧的轴</a:t>
                </a:r>
              </a:p>
              <a:p>
                <a:pPr latinLnBrk="1">
                  <a:lnSpc>
                    <a:spcPts val="48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线方向</a:t>
                </a:r>
                <a:endParaRPr lang="en-US" altLang="zh-CN" sz="3200"/>
              </a:p>
              <a:p>
                <a:pPr latinLnBrk="1">
                  <a:lnSpc>
                    <a:spcPts val="4933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C.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测量时可以适当超过弹簧测力计的最大</a:t>
                </a:r>
              </a:p>
              <a:p>
                <a:pPr latinLnBrk="1">
                  <a:lnSpc>
                    <a:spcPts val="4800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测量值</a:t>
                </a:r>
                <a:endParaRPr lang="en-US" altLang="zh-CN" sz="3200"/>
              </a:p>
              <a:p>
                <a:pPr latinLnBrk="1">
                  <a:lnSpc>
                    <a:spcPts val="4933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D.</a:t>
                </a:r>
                <a:r>
                  <a:rPr lang="en-US" altLang="zh-CN" sz="3200">
                    <a:solidFill>
                      <a:srgbClr val="000000"/>
                    </a:solidFill>
                    <a:latin typeface="SimSun" pitchFamily="34" charset="0"/>
                    <a:ea typeface="SimSun" pitchFamily="34" charset="-122"/>
                    <a:cs typeface="SimSu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该弹簧测力计的分度值是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0.2 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，此物体</a:t>
                </a:r>
              </a:p>
              <a:p>
                <a:pPr latinLnBrk="1">
                  <a:lnSpc>
                    <a:spcPts val="4667"/>
                  </a:lnSpc>
                </a:pPr>
                <a:r>
                  <a:rPr lang="en-US" altLang="zh-CN" sz="3200">
                    <a:solidFill>
                      <a:srgbClr val="000000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受到的拉力为</a:t>
                </a:r>
                <a14:m>
                  <m:oMath xmlns:m="http://schemas.openxmlformats.org/officeDocument/2006/math">
                    <m: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2.6 </m:t>
                    </m:r>
                    <m:r>
                      <m:rPr>
                        <m:sty m:val="p"/>
                      </m:rPr>
                      <a:rPr lang="en-US" altLang="zh-CN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微软雅黑" pitchFamily="34" charset="-122"/>
                        <a:cs typeface="Times New Roman" pitchFamily="34" charset="-120"/>
                      </a:rPr>
                      <m:t>N</m:t>
                    </m:r>
                  </m:oMath>
                </a14:m>
                <a:r>
                  <a:rPr lang="en-US" altLang="zh-CN" sz="133" kern="0" spc="-100000">
                    <a:solidFill>
                      <a:srgbClr val="FFFFFF"/>
                    </a:solidFill>
                    <a:latin typeface="Times New Roman" pitchFamily="34" charset="0"/>
                    <a:ea typeface="微软雅黑" panose="020B0503020204020204" pitchFamily="34" charset="-122"/>
                    <a:cs typeface="Times New Roman" pitchFamily="34" charset="-120"/>
                  </a:rPr>
                  <a:t> </a:t>
                </a:r>
                <a:endParaRPr lang="en-US" altLang="zh-CN" sz="3200"/>
              </a:p>
            </p:txBody>
          </p:sp>
        </mc:Choice>
        <mc:Fallback xmlns:p159="http://schemas.microsoft.com/office/powerpoint/2015/09/main" xmlns:p15="http://schemas.microsoft.com/office/powerpoint/2012/main" xmlns:p14="http://schemas.microsoft.com/office/powerpoint/2010/main" xmlns:wp="http://schemas.openxmlformats.org/drawingml/2006/wordprocessingDrawing" xmlns:w="http://schemas.openxmlformats.org/wordprocessingml/2006/main" xmlns:m="http://schemas.openxmlformats.org/officeDocument/2006/math" xmlns="">
          <p:sp>
            <p:nvSpPr>
              <p:cNvPr id="5" name="QC_4_BD.11_3#e3029f136.choices?htil=1&amp;vcp=1&amp;vis=1&amp;pid=a81c52d3e&amp;color=0,0,0&amp;vtp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719328" y="1738544"/>
                <a:ext cx="7754112" cy="4249589"/>
              </a:xfrm>
              <a:prstGeom prst="rect">
                <a:avLst/>
              </a:prstGeom>
              <a:blipFill>
                <a:blip r:embed="rId10"/>
                <a:stretch>
                  <a:fillRect l="-3145" t="-1435" r="-1336" b="-5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858500" y="109982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7SL2.eps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8731" r="8878"/>
          <a:stretch>
            <a:fillRect/>
          </a:stretch>
        </p:blipFill>
        <p:spPr>
          <a:xfrm>
            <a:off x="97792" y="1195670"/>
            <a:ext cx="11995785" cy="52470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00B47850-86C3-B18E-4B9F-2E884648FFB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30953" y="68211"/>
            <a:ext cx="12253906" cy="6721577"/>
            <a:chOff x="-30953" y="68211"/>
            <a:chExt cx="12253906" cy="6721577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1C2C977D-E665-3FEE-5216-8D2BBA8D1B9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431948" y="737295"/>
              <a:ext cx="7467359" cy="5574158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61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9DD05384-D56F-36FB-CAE1-CFC80EECB8F7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821798" y="1854709"/>
              <a:ext cx="4582011" cy="3420333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</a:gradFill>
            <a:ln w="12700">
              <a:solidFill>
                <a:srgbClr val="93885B"/>
              </a:solidFill>
            </a:ln>
            <a:effectLst>
              <a:outerShdw blurRad="279400" dist="38100" dir="8100000" algn="tr" rotWithShape="0">
                <a:srgbClr val="93885B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FB07BA2-AAC6-4B44-4E6F-D60DB14FCB1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6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83699" y="1854708"/>
              <a:ext cx="1862510" cy="921894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FCC03ADD-7A31-2BE9-91D5-0704B1BD18D1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3036135" y="1275844"/>
              <a:ext cx="6157642" cy="4596494"/>
              <a:chOff x="3017080" y="416684"/>
              <a:chExt cx="6157841" cy="6157841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D4D2BA99-7D86-136B-9893-89CEC6929445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625982AC-1FFB-270E-3021-E07E36018E1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 rot="10800000" flipV="1">
                <a:off x="3017080" y="416684"/>
                <a:ext cx="6157841" cy="6157841"/>
              </a:xfrm>
              <a:prstGeom prst="ellipse">
                <a:avLst/>
              </a:prstGeom>
              <a:noFill/>
              <a:ln w="12700">
                <a:gradFill>
                  <a:gsLst>
                    <a:gs pos="55616">
                      <a:srgbClr val="93885B">
                        <a:alpha val="0"/>
                      </a:srgbClr>
                    </a:gs>
                    <a:gs pos="46525">
                      <a:srgbClr val="93885B">
                        <a:alpha val="0"/>
                      </a:srgbClr>
                    </a:gs>
                    <a:gs pos="100000">
                      <a:srgbClr val="93885B">
                        <a:alpha val="0"/>
                      </a:srgbClr>
                    </a:gs>
                    <a:gs pos="40118">
                      <a:srgbClr val="93885B"/>
                    </a:gs>
                    <a:gs pos="35000">
                      <a:srgbClr val="93885B">
                        <a:alpha val="0"/>
                      </a:srgbClr>
                    </a:gs>
                    <a:gs pos="24568">
                      <a:srgbClr val="93885B">
                        <a:alpha val="0"/>
                      </a:srgbClr>
                    </a:gs>
                    <a:gs pos="16000">
                      <a:srgbClr val="93885B"/>
                    </a:gs>
                    <a:gs pos="10000">
                      <a:srgbClr val="93885B">
                        <a:alpha val="0"/>
                      </a:srgbClr>
                    </a:gs>
                    <a:gs pos="3000">
                      <a:srgbClr val="93885B">
                        <a:alpha val="0"/>
                      </a:srgbClr>
                    </a:gs>
                    <a:gs pos="0">
                      <a:srgbClr val="93885B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EA81705-6C5C-335E-6EF3-7F50C608CA2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881" y="4663979"/>
              <a:ext cx="4518072" cy="211317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55C0D54-4D4E-2F99-9FFE-07F51F0708DC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53" y="4067438"/>
              <a:ext cx="3589399" cy="2722350"/>
            </a:xfrm>
            <a:custGeom>
              <a:avLst/>
              <a:gdLst>
                <a:gd name="connsiteX0" fmla="*/ 0 w 5741080"/>
                <a:gd name="connsiteY0" fmla="*/ 0 h 5833155"/>
                <a:gd name="connsiteX1" fmla="*/ 3254688 w 5741080"/>
                <a:gd name="connsiteY1" fmla="*/ 0 h 5833155"/>
                <a:gd name="connsiteX2" fmla="*/ 3254688 w 5741080"/>
                <a:gd name="connsiteY2" fmla="*/ 1173889 h 5833155"/>
                <a:gd name="connsiteX3" fmla="*/ 5633605 w 5741080"/>
                <a:gd name="connsiteY3" fmla="*/ 1173889 h 5833155"/>
                <a:gd name="connsiteX4" fmla="*/ 5633605 w 5741080"/>
                <a:gd name="connsiteY4" fmla="*/ 0 h 5833155"/>
                <a:gd name="connsiteX5" fmla="*/ 5741080 w 5741080"/>
                <a:gd name="connsiteY5" fmla="*/ 0 h 5833155"/>
                <a:gd name="connsiteX6" fmla="*/ 5741080 w 5741080"/>
                <a:gd name="connsiteY6" fmla="*/ 5833155 h 5833155"/>
                <a:gd name="connsiteX7" fmla="*/ 0 w 5741080"/>
                <a:gd name="connsiteY7" fmla="*/ 5833155 h 583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41080" h="5833155">
                  <a:moveTo>
                    <a:pt x="0" y="0"/>
                  </a:moveTo>
                  <a:lnTo>
                    <a:pt x="3254688" y="0"/>
                  </a:lnTo>
                  <a:lnTo>
                    <a:pt x="3254688" y="1173889"/>
                  </a:lnTo>
                  <a:lnTo>
                    <a:pt x="5633605" y="1173889"/>
                  </a:lnTo>
                  <a:lnTo>
                    <a:pt x="5633605" y="0"/>
                  </a:lnTo>
                  <a:lnTo>
                    <a:pt x="5741080" y="0"/>
                  </a:lnTo>
                  <a:lnTo>
                    <a:pt x="5741080" y="5833155"/>
                  </a:lnTo>
                  <a:lnTo>
                    <a:pt x="0" y="5833155"/>
                  </a:lnTo>
                  <a:close/>
                </a:path>
              </a:pathLst>
            </a:custGeom>
          </p:spPr>
        </p:pic>
        <p:pic>
          <p:nvPicPr>
            <p:cNvPr id="8" name="PA-图片 63">
              <a:extLst>
                <a:ext uri="{FF2B5EF4-FFF2-40B4-BE49-F238E27FC236}">
                  <a16:creationId xmlns:a16="http://schemas.microsoft.com/office/drawing/2014/main" id="{B4380B59-368E-85BD-8448-8E58700DC43A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294" y="1092727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9" name="PA-图片 62">
              <a:extLst>
                <a:ext uri="{FF2B5EF4-FFF2-40B4-BE49-F238E27FC236}">
                  <a16:creationId xmlns:a16="http://schemas.microsoft.com/office/drawing/2014/main" id="{F96BC864-5562-18B4-59B9-2BA3BC32A504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0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95" y="1390527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0" name="PA-图片 61">
              <a:extLst>
                <a:ext uri="{FF2B5EF4-FFF2-40B4-BE49-F238E27FC236}">
                  <a16:creationId xmlns:a16="http://schemas.microsoft.com/office/drawing/2014/main" id="{3EB35979-414C-E076-CFA7-5E842DEB2D1C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901" y="72798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1" name="PA-图片 60">
              <a:extLst>
                <a:ext uri="{FF2B5EF4-FFF2-40B4-BE49-F238E27FC236}">
                  <a16:creationId xmlns:a16="http://schemas.microsoft.com/office/drawing/2014/main" id="{BE170CC3-D5FB-8862-A9E1-B3665415A734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493" y="6821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2" name="PA-图片 59">
              <a:extLst>
                <a:ext uri="{FF2B5EF4-FFF2-40B4-BE49-F238E27FC236}">
                  <a16:creationId xmlns:a16="http://schemas.microsoft.com/office/drawing/2014/main" id="{DCCAFD23-2D1E-7C6D-44D6-A6C8229987C5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3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9315" y="755934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3" name="PA-图片 58">
              <a:extLst>
                <a:ext uri="{FF2B5EF4-FFF2-40B4-BE49-F238E27FC236}">
                  <a16:creationId xmlns:a16="http://schemas.microsoft.com/office/drawing/2014/main" id="{1503B9FD-17BA-3EAE-7000-1AD537CCFC29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443" y="934948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4" name="PA-图片 57">
              <a:extLst>
                <a:ext uri="{FF2B5EF4-FFF2-40B4-BE49-F238E27FC236}">
                  <a16:creationId xmlns:a16="http://schemas.microsoft.com/office/drawing/2014/main" id="{F78BDBCA-FC88-2709-49D9-11CE57370979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188" y="767331"/>
              <a:ext cx="924530" cy="841101"/>
            </a:xfrm>
            <a:custGeom>
              <a:avLst/>
              <a:gdLst>
                <a:gd name="connsiteX0" fmla="*/ 462280 w 924560"/>
                <a:gd name="connsiteY0" fmla="*/ 0 h 1126808"/>
                <a:gd name="connsiteX1" fmla="*/ 924560 w 924560"/>
                <a:gd name="connsiteY1" fmla="*/ 563404 h 1126808"/>
                <a:gd name="connsiteX2" fmla="*/ 462280 w 924560"/>
                <a:gd name="connsiteY2" fmla="*/ 1126808 h 1126808"/>
                <a:gd name="connsiteX3" fmla="*/ 0 w 924560"/>
                <a:gd name="connsiteY3" fmla="*/ 563404 h 1126808"/>
                <a:gd name="connsiteX4" fmla="*/ 462280 w 924560"/>
                <a:gd name="connsiteY4" fmla="*/ 0 h 112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4560" h="1126808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874563"/>
                    <a:pt x="717590" y="1126808"/>
                    <a:pt x="462280" y="1126808"/>
                  </a:cubicBezTo>
                  <a:cubicBezTo>
                    <a:pt x="206970" y="1126808"/>
                    <a:pt x="0" y="874563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5" name="PA-图片 56">
              <a:extLst>
                <a:ext uri="{FF2B5EF4-FFF2-40B4-BE49-F238E27FC236}">
                  <a16:creationId xmlns:a16="http://schemas.microsoft.com/office/drawing/2014/main" id="{DE3A07C7-B57F-5C52-BBA5-F910BCB4736F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3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882" y="1608431"/>
              <a:ext cx="924530" cy="740133"/>
            </a:xfrm>
            <a:custGeom>
              <a:avLst/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5AB0F71-92BD-1975-EC7A-E23FB7DF9270}"/>
                </a:ext>
              </a:extLst>
            </p:cNvPr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4032863" y="2348565"/>
              <a:ext cx="594568" cy="100968"/>
            </a:xfrm>
            <a:custGeom>
              <a:avLst/>
              <a:gdLst>
                <a:gd name="connsiteX0" fmla="*/ 0 w 594587"/>
                <a:gd name="connsiteY0" fmla="*/ 0 h 135265"/>
                <a:gd name="connsiteX1" fmla="*/ 594587 w 594587"/>
                <a:gd name="connsiteY1" fmla="*/ 0 h 135265"/>
                <a:gd name="connsiteX2" fmla="*/ 555758 w 594587"/>
                <a:gd name="connsiteY2" fmla="*/ 39044 h 135265"/>
                <a:gd name="connsiteX3" fmla="*/ 297293 w 594587"/>
                <a:gd name="connsiteY3" fmla="*/ 135265 h 135265"/>
                <a:gd name="connsiteX4" fmla="*/ 38828 w 594587"/>
                <a:gd name="connsiteY4" fmla="*/ 39044 h 135265"/>
                <a:gd name="connsiteX5" fmla="*/ 0 w 594587"/>
                <a:gd name="connsiteY5" fmla="*/ 0 h 13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4587" h="135265">
                  <a:moveTo>
                    <a:pt x="0" y="0"/>
                  </a:moveTo>
                  <a:lnTo>
                    <a:pt x="594587" y="0"/>
                  </a:lnTo>
                  <a:lnTo>
                    <a:pt x="555758" y="39044"/>
                  </a:lnTo>
                  <a:cubicBezTo>
                    <a:pt x="481978" y="99793"/>
                    <a:pt x="393034" y="135265"/>
                    <a:pt x="297293" y="135265"/>
                  </a:cubicBezTo>
                  <a:cubicBezTo>
                    <a:pt x="201552" y="135265"/>
                    <a:pt x="112608" y="99793"/>
                    <a:pt x="38828" y="39044"/>
                  </a:cubicBez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7" name="PA-图片 56">
              <a:extLst>
                <a:ext uri="{FF2B5EF4-FFF2-40B4-BE49-F238E27FC236}">
                  <a16:creationId xmlns:a16="http://schemas.microsoft.com/office/drawing/2014/main" id="{9B623F5A-4C60-D730-9E5F-042A3417E4DC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38909">
              <a:off x="9473152" y="1726233"/>
              <a:ext cx="659806" cy="528208"/>
            </a:xfrm>
            <a:custGeom>
              <a:avLst/>
              <a:gdLst>
                <a:gd name="connsiteX0" fmla="*/ 462280 w 924560"/>
                <a:gd name="connsiteY0" fmla="*/ 0 h 991543"/>
                <a:gd name="connsiteX1" fmla="*/ 924560 w 924560"/>
                <a:gd name="connsiteY1" fmla="*/ 563404 h 991543"/>
                <a:gd name="connsiteX2" fmla="*/ 789161 w 924560"/>
                <a:gd name="connsiteY2" fmla="*/ 961791 h 991543"/>
                <a:gd name="connsiteX3" fmla="*/ 759574 w 924560"/>
                <a:gd name="connsiteY3" fmla="*/ 991543 h 991543"/>
                <a:gd name="connsiteX4" fmla="*/ 164987 w 924560"/>
                <a:gd name="connsiteY4" fmla="*/ 991543 h 991543"/>
                <a:gd name="connsiteX5" fmla="*/ 135399 w 924560"/>
                <a:gd name="connsiteY5" fmla="*/ 961791 h 991543"/>
                <a:gd name="connsiteX6" fmla="*/ 0 w 924560"/>
                <a:gd name="connsiteY6" fmla="*/ 563404 h 991543"/>
                <a:gd name="connsiteX7" fmla="*/ 462280 w 924560"/>
                <a:gd name="connsiteY7" fmla="*/ 0 h 991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4560" h="991543">
                  <a:moveTo>
                    <a:pt x="462280" y="0"/>
                  </a:moveTo>
                  <a:cubicBezTo>
                    <a:pt x="717590" y="0"/>
                    <a:pt x="924560" y="252245"/>
                    <a:pt x="924560" y="563404"/>
                  </a:cubicBezTo>
                  <a:cubicBezTo>
                    <a:pt x="924560" y="718984"/>
                    <a:pt x="872818" y="859835"/>
                    <a:pt x="789161" y="961791"/>
                  </a:cubicBezTo>
                  <a:lnTo>
                    <a:pt x="759574" y="991543"/>
                  </a:lnTo>
                  <a:lnTo>
                    <a:pt x="164987" y="991543"/>
                  </a:lnTo>
                  <a:lnTo>
                    <a:pt x="135399" y="961791"/>
                  </a:lnTo>
                  <a:cubicBezTo>
                    <a:pt x="51743" y="859835"/>
                    <a:pt x="0" y="718984"/>
                    <a:pt x="0" y="563404"/>
                  </a:cubicBezTo>
                  <a:cubicBezTo>
                    <a:pt x="0" y="252245"/>
                    <a:pt x="206970" y="0"/>
                    <a:pt x="462280" y="0"/>
                  </a:cubicBez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8D10AB04-BE60-61A7-3B30-E00939EF10DB}"/>
                </a:ext>
              </a:extLst>
            </p:cNvPr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216" y="3893875"/>
              <a:ext cx="3072825" cy="12476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B4B3955-3125-5CA6-BEAB-D3FDFA6923C5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3535" y="3509207"/>
              <a:ext cx="1324182" cy="910066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319DE47-FA3E-DF57-88A6-F6183D58B267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77"/>
            <a:stretch>
              <a:fillRect/>
            </a:stretch>
          </p:blipFill>
          <p:spPr>
            <a:xfrm>
              <a:off x="4046222" y="4464928"/>
              <a:ext cx="3673641" cy="2097382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EE627E9-CFD1-4DD2-F85B-89BCF5BD86F7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4070405" y="2453061"/>
              <a:ext cx="469963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600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  <a:latin typeface="方正粗黑宋简体" panose="02000000000000000000" charset="-122"/>
                  <a:ea typeface="方正粗黑宋简体" panose="02000000000000000000" charset="-122"/>
                  <a:cs typeface="+mn-ea"/>
                  <a:sym typeface="思源宋体 CN" panose="02020400000000000000" pitchFamily="18" charset="-122"/>
                </a:rPr>
                <a:t>谢谢观看！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597801"/>
      </p:ext>
    </p:extLst>
  </p:cSld>
  <p:clrMapOvr>
    <a:masterClrMapping/>
  </p:clrMapOvr>
  <p:transition spd="slow">
    <p:push dir="u"/>
    <p:sndAc>
      <p:stSnd>
        <p:snd r:embed="rId2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BF14CB87-16A1-2706-3E0E-EB0434B9A5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55982" y="467140"/>
            <a:ext cx="734501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">
                <a:solidFill>
                  <a:schemeClr val="bg1"/>
                </a:solidFill>
              </a:rPr>
              <a:t>教学目标</a:t>
            </a: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ACD15C92-68F8-848D-121E-3C459CEAE6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1" y="-606287"/>
            <a:ext cx="12192000" cy="660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组合 77">
            <a:extLst>
              <a:ext uri="{FF2B5EF4-FFF2-40B4-BE49-F238E27FC236}">
                <a16:creationId xmlns:a16="http://schemas.microsoft.com/office/drawing/2014/main" id="{939F4C1C-3891-A749-A422-0725C4434410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60459" y="4357510"/>
            <a:ext cx="669925" cy="2091055"/>
            <a:chOff x="554" y="3826"/>
            <a:chExt cx="1055" cy="3293"/>
          </a:xfrm>
        </p:grpSpPr>
        <p:sp>
          <p:nvSpPr>
            <p:cNvPr id="79" name="矩形: 圆角 7">
              <a:extLst>
                <a:ext uri="{FF2B5EF4-FFF2-40B4-BE49-F238E27FC236}">
                  <a16:creationId xmlns:a16="http://schemas.microsoft.com/office/drawing/2014/main" id="{6DAF7CB4-3039-0A66-037D-2FF62950C8AD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80" name="流程图: 可选过程 79">
              <a:extLst>
                <a:ext uri="{FF2B5EF4-FFF2-40B4-BE49-F238E27FC236}">
                  <a16:creationId xmlns:a16="http://schemas.microsoft.com/office/drawing/2014/main" id="{5858B14E-1BC9-D043-1134-DC15E9C93BF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5</a:t>
              </a: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75EC2A0E-3B81-AEDC-1C5E-EC763A39DE12}"/>
                </a:ext>
              </a:extLst>
            </p:cNvPr>
            <p:cNvSpPr txBox="1"/>
            <p:nvPr>
              <p:custDataLst>
                <p:tags r:id="rId37"/>
              </p:custDataLst>
            </p:nvPr>
          </p:nvSpPr>
          <p:spPr>
            <a:xfrm>
              <a:off x="663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课堂检测</a:t>
              </a:r>
            </a:p>
          </p:txBody>
        </p: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66BBC68D-B630-B618-970E-61BDE8B960C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80142" y="4357510"/>
            <a:ext cx="669925" cy="2091055"/>
            <a:chOff x="554" y="3826"/>
            <a:chExt cx="1055" cy="3293"/>
          </a:xfrm>
        </p:grpSpPr>
        <p:sp>
          <p:nvSpPr>
            <p:cNvPr id="83" name="矩形: 圆角 7">
              <a:extLst>
                <a:ext uri="{FF2B5EF4-FFF2-40B4-BE49-F238E27FC236}">
                  <a16:creationId xmlns:a16="http://schemas.microsoft.com/office/drawing/2014/main" id="{BBA0EBAB-D2AA-9766-87C7-F3E782E2FB4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84" name="流程图: 可选过程 83">
              <a:extLst>
                <a:ext uri="{FF2B5EF4-FFF2-40B4-BE49-F238E27FC236}">
                  <a16:creationId xmlns:a16="http://schemas.microsoft.com/office/drawing/2014/main" id="{BED75152-9318-93DA-C9E4-024A06DF2750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4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982956DB-0E6D-9D5D-7349-E2C58DE78A68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新知讲解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9F5F675A-5685-60FB-FBBA-35B02E9E905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682718" y="4357510"/>
            <a:ext cx="669925" cy="2091055"/>
            <a:chOff x="554" y="3826"/>
            <a:chExt cx="1055" cy="3293"/>
          </a:xfrm>
        </p:grpSpPr>
        <p:sp>
          <p:nvSpPr>
            <p:cNvPr id="99" name="矩形: 圆角 7">
              <a:extLst>
                <a:ext uri="{FF2B5EF4-FFF2-40B4-BE49-F238E27FC236}">
                  <a16:creationId xmlns:a16="http://schemas.microsoft.com/office/drawing/2014/main" id="{5F527E21-AF28-B671-9FE2-8F09F0D0A67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00" name="流程图: 可选过程 99">
              <a:extLst>
                <a:ext uri="{FF2B5EF4-FFF2-40B4-BE49-F238E27FC236}">
                  <a16:creationId xmlns:a16="http://schemas.microsoft.com/office/drawing/2014/main" id="{BD2D4BD4-BF19-0E27-8D94-F8F11C0CEEA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6</a:t>
              </a:r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90C89CFB-2994-2802-E84E-FF6B53D7D9A6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变式训练</a:t>
              </a: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6985093E-9DF0-7C82-684B-F6856E20B1FE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712226" y="4357510"/>
            <a:ext cx="669925" cy="2091055"/>
            <a:chOff x="554" y="3826"/>
            <a:chExt cx="1055" cy="3293"/>
          </a:xfrm>
        </p:grpSpPr>
        <p:sp>
          <p:nvSpPr>
            <p:cNvPr id="103" name="矩形: 圆角 7">
              <a:extLst>
                <a:ext uri="{FF2B5EF4-FFF2-40B4-BE49-F238E27FC236}">
                  <a16:creationId xmlns:a16="http://schemas.microsoft.com/office/drawing/2014/main" id="{A30A8D79-3563-8737-1877-3563D0018EF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04" name="流程图: 可选过程 103">
              <a:extLst>
                <a:ext uri="{FF2B5EF4-FFF2-40B4-BE49-F238E27FC236}">
                  <a16:creationId xmlns:a16="http://schemas.microsoft.com/office/drawing/2014/main" id="{308FA042-675D-119B-5D73-31637DBFB6D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7</a:t>
              </a: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213C11E6-0D65-ACDC-1DE0-5D962685661E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中考考法</a:t>
              </a: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02EC6C20-071E-E203-8F1E-92827E1685F9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9690955" y="4357510"/>
            <a:ext cx="669925" cy="2091055"/>
            <a:chOff x="554" y="3826"/>
            <a:chExt cx="1055" cy="3293"/>
          </a:xfrm>
        </p:grpSpPr>
        <p:sp>
          <p:nvSpPr>
            <p:cNvPr id="107" name="矩形: 圆角 7">
              <a:extLst>
                <a:ext uri="{FF2B5EF4-FFF2-40B4-BE49-F238E27FC236}">
                  <a16:creationId xmlns:a16="http://schemas.microsoft.com/office/drawing/2014/main" id="{14B6C5ED-6203-E3D7-2B7F-9AAAAD43EA8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08" name="流程图: 可选过程 107">
              <a:extLst>
                <a:ext uri="{FF2B5EF4-FFF2-40B4-BE49-F238E27FC236}">
                  <a16:creationId xmlns:a16="http://schemas.microsoft.com/office/drawing/2014/main" id="{C191127B-A39A-07A7-C778-4F19D378004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8</a:t>
              </a: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4BE5F9B9-200C-47CC-31E3-9A7F66F02255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小结梳理</a:t>
              </a:r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9E36F362-E140-484D-8526-E6E79F597719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2472715" y="4346715"/>
            <a:ext cx="669925" cy="2091055"/>
            <a:chOff x="554" y="3826"/>
            <a:chExt cx="1055" cy="3293"/>
          </a:xfrm>
        </p:grpSpPr>
        <p:sp>
          <p:nvSpPr>
            <p:cNvPr id="111" name="矩形: 圆角 7">
              <a:extLst>
                <a:ext uri="{FF2B5EF4-FFF2-40B4-BE49-F238E27FC236}">
                  <a16:creationId xmlns:a16="http://schemas.microsoft.com/office/drawing/2014/main" id="{986931C7-6F04-7649-9E1A-BC9589083FD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12" name="圆角矩形 8">
              <a:extLst>
                <a:ext uri="{FF2B5EF4-FFF2-40B4-BE49-F238E27FC236}">
                  <a16:creationId xmlns:a16="http://schemas.microsoft.com/office/drawing/2014/main" id="{9A21D81C-CCC2-2EDA-CFF5-C50E1C8BE9F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93" y="4018"/>
              <a:ext cx="593" cy="593"/>
            </a:xfrm>
            <a:prstGeom prst="round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1</a:t>
              </a:r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BB391880-2F02-C54E-8834-CC645AAC4787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641" y="4575"/>
              <a:ext cx="864" cy="254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复习引入</a:t>
              </a:r>
            </a:p>
          </p:txBody>
        </p:sp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A28F3174-9C88-E845-0E53-04AFB4087A4C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3492078" y="4357510"/>
            <a:ext cx="669925" cy="2091055"/>
            <a:chOff x="554" y="3826"/>
            <a:chExt cx="1055" cy="3293"/>
          </a:xfrm>
        </p:grpSpPr>
        <p:sp>
          <p:nvSpPr>
            <p:cNvPr id="115" name="矩形: 圆角 7">
              <a:extLst>
                <a:ext uri="{FF2B5EF4-FFF2-40B4-BE49-F238E27FC236}">
                  <a16:creationId xmlns:a16="http://schemas.microsoft.com/office/drawing/2014/main" id="{E5F16B94-9C6B-A28B-EACE-EF0439547037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16" name="流程图: 可选过程 115">
              <a:extLst>
                <a:ext uri="{FF2B5EF4-FFF2-40B4-BE49-F238E27FC236}">
                  <a16:creationId xmlns:a16="http://schemas.microsoft.com/office/drawing/2014/main" id="{81C941FF-E01B-0F62-A2E7-9FECA18518D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2</a:t>
              </a:r>
            </a:p>
          </p:txBody>
        </p:sp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A39370C2-0DF4-CC10-FC65-68DE77E5F363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新知讲解</a:t>
              </a: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DA72AFA3-142F-84E3-8C36-06B2D55028D9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4536110" y="4357510"/>
            <a:ext cx="669925" cy="2091055"/>
            <a:chOff x="554" y="3826"/>
            <a:chExt cx="1055" cy="3293"/>
          </a:xfrm>
        </p:grpSpPr>
        <p:sp>
          <p:nvSpPr>
            <p:cNvPr id="119" name="矩形: 圆角 7">
              <a:extLst>
                <a:ext uri="{FF2B5EF4-FFF2-40B4-BE49-F238E27FC236}">
                  <a16:creationId xmlns:a16="http://schemas.microsoft.com/office/drawing/2014/main" id="{E0A9FB56-23E7-5588-8582-0B0CF18548D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54" y="3826"/>
              <a:ext cx="1055" cy="3276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思源宋体 CN" panose="02020400000000000000" pitchFamily="18" charset="-122"/>
              </a:endParaRPr>
            </a:p>
          </p:txBody>
        </p:sp>
        <p:sp>
          <p:nvSpPr>
            <p:cNvPr id="120" name="流程图: 可选过程 119">
              <a:extLst>
                <a:ext uri="{FF2B5EF4-FFF2-40B4-BE49-F238E27FC236}">
                  <a16:creationId xmlns:a16="http://schemas.microsoft.com/office/drawing/2014/main" id="{301F02D6-6FDB-1F87-9569-F7F31A026B8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93" y="4018"/>
              <a:ext cx="593" cy="593"/>
            </a:xfrm>
            <a:prstGeom prst="flowChartAlternateProcess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latin typeface="思源宋体 CN" panose="02020400000000000000" pitchFamily="18" charset="-122"/>
                  <a:ea typeface="思源宋体 CN" panose="02020400000000000000" pitchFamily="18" charset="-122"/>
                  <a:cs typeface="+mn-ea"/>
                  <a:sym typeface="思源宋体 CN" panose="02020400000000000000" pitchFamily="18" charset="-122"/>
                </a:rPr>
                <a:t>3</a:t>
              </a: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FC84BD56-4005-B67D-BD02-69091B826B3F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41" y="4575"/>
              <a:ext cx="864" cy="2544"/>
            </a:xfrm>
            <a:prstGeom prst="flowChartAlternateProcess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思源宋体 CN" panose="02020400000000000000" pitchFamily="18" charset="-122"/>
                </a:rPr>
                <a:t>典例讲解</a:t>
              </a:r>
            </a:p>
          </p:txBody>
        </p:sp>
      </p:grpSp>
      <p:pic>
        <p:nvPicPr>
          <p:cNvPr id="122" name="Picture 3">
            <a:extLst>
              <a:ext uri="{FF2B5EF4-FFF2-40B4-BE49-F238E27FC236}">
                <a16:creationId xmlns:a16="http://schemas.microsoft.com/office/drawing/2014/main" id="{3BE4763B-AFCD-A5E7-6244-C7178BA8C238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34045" y="3423478"/>
            <a:ext cx="3628755" cy="387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图片 122">
            <a:extLst>
              <a:ext uri="{FF2B5EF4-FFF2-40B4-BE49-F238E27FC236}">
                <a16:creationId xmlns:a16="http://schemas.microsoft.com/office/drawing/2014/main" id="{F464B75C-D425-7D5F-4D63-8CB73DAA86EA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2" y="1480930"/>
            <a:ext cx="2385391" cy="2385391"/>
          </a:xfrm>
          <a:prstGeom prst="rect">
            <a:avLst/>
          </a:prstGeom>
        </p:spPr>
      </p:pic>
      <p:sp>
        <p:nvSpPr>
          <p:cNvPr id="124" name="文本框 123">
            <a:extLst>
              <a:ext uri="{FF2B5EF4-FFF2-40B4-BE49-F238E27FC236}">
                <a16:creationId xmlns:a16="http://schemas.microsoft.com/office/drawing/2014/main" id="{B437AAA9-373F-3D13-DA73-6ACA1E130836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285750" y="2449203"/>
            <a:ext cx="1761711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spc="22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思源宋体 CN" panose="02020400000000000000" pitchFamily="18" charset="-122"/>
              </a:rPr>
              <a:t>学习目录</a:t>
            </a:r>
          </a:p>
        </p:txBody>
      </p:sp>
    </p:spTree>
    <p:extLst>
      <p:ext uri="{BB962C8B-B14F-4D97-AF65-F5344CB8AC3E}">
        <p14:creationId xmlns:p14="http://schemas.microsoft.com/office/powerpoint/2010/main" val="3572532745"/>
      </p:ext>
    </p:extLst>
  </p:cSld>
  <p:clrMapOvr>
    <a:masterClrMapping/>
  </p:clrMapOvr>
  <p:transition spd="slow">
    <p:push dir="u"/>
    <p:sndAc>
      <p:stSnd>
        <p:snd r:embed="rId39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753877" y="4731761"/>
            <a:ext cx="10532111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思考：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跳板、跳台有什么特点？它们是怎样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对运动员产生力的作用呢？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07624" y="1067646"/>
            <a:ext cx="4448141" cy="2952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2019</a:t>
            </a:r>
            <a:r>
              <a:rPr lang="zh-CN" altLang="en-US" sz="3200" b="1">
                <a:latin typeface="Trebuchet MS" panose="020B0603020202020204" pitchFamily="34" charset="0"/>
                <a:ea typeface="楷体" panose="02010609060101010101" charset="-122"/>
              </a:rPr>
              <a:t>年国际泳联世锦赛跳水比赛，中国跳水队获得</a:t>
            </a:r>
            <a:r>
              <a:rPr lang="en-US" altLang="zh-CN" sz="3200" b="1">
                <a:latin typeface="Trebuchet MS" panose="020B0603020202020204" pitchFamily="34" charset="0"/>
                <a:ea typeface="楷体" panose="02010609060101010101" charset="-122"/>
              </a:rPr>
              <a:t>12</a:t>
            </a:r>
            <a:r>
              <a:rPr lang="zh-CN" altLang="en-US" sz="3200" b="1">
                <a:latin typeface="Trebuchet MS" panose="020B0603020202020204" pitchFamily="34" charset="0"/>
                <a:ea typeface="楷体" panose="02010609060101010101" charset="-122"/>
              </a:rPr>
              <a:t>枚金牌。我们一起欣赏下精彩瞬间。</a:t>
            </a:r>
          </a:p>
        </p:txBody>
      </p:sp>
      <p:pic>
        <p:nvPicPr>
          <p:cNvPr id="4" name="中国跳水梦之队12枚金牌混剪">
            <a:hlinkClick r:id="" action="ppaction://media"/>
            <a:extLst>
              <a:ext uri="{FF2B5EF4-FFF2-40B4-BE49-F238E27FC236}">
                <a16:creationId xmlns:a16="http://schemas.microsoft.com/office/drawing/2014/main" id="{CC00837A-25DC-F6A9-B9C5-F8D080EAFB9E}"/>
              </a:ext>
            </a:extLst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4320" y="1104792"/>
            <a:ext cx="5622290" cy="316748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 bwMode="auto">
          <a:xfrm rot="10800000">
            <a:off x="10415286" y="3785513"/>
            <a:ext cx="433823" cy="40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6" name="组合 18"/>
          <p:cNvGrpSpPr/>
          <p:nvPr>
            <p:custDataLst>
              <p:tags r:id="rId1"/>
            </p:custDataLst>
          </p:nvPr>
        </p:nvGrpSpPr>
        <p:grpSpPr>
          <a:xfrm>
            <a:off x="3879851" y="723230"/>
            <a:ext cx="1685925" cy="484668"/>
            <a:chOff x="2212975" y="684067"/>
            <a:chExt cx="1685925" cy="484667"/>
          </a:xfrm>
        </p:grpSpPr>
        <p:sp>
          <p:nvSpPr>
            <p:cNvPr id="20" name="圆角矩形 19"/>
            <p:cNvSpPr/>
            <p:nvPr>
              <p:custDataLst>
                <p:tags r:id="rId22"/>
              </p:custDataLst>
            </p:nvPr>
          </p:nvSpPr>
          <p:spPr>
            <a:xfrm>
              <a:off x="2212975" y="684067"/>
              <a:ext cx="1685925" cy="454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kumimoji="1" lang="zh-CN" altLang="en-US"/>
            </a:p>
          </p:txBody>
        </p:sp>
        <p:sp>
          <p:nvSpPr>
            <p:cNvPr id="40970" name="矩形 1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301456" y="731692"/>
              <a:ext cx="1531188" cy="43704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zh-CN" alt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知识点 </a:t>
              </a:r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</a:p>
          </p:txBody>
        </p:sp>
      </p:grpSp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3724275" y="650205"/>
            <a:ext cx="3493770" cy="636905"/>
            <a:chOff x="5865" y="1023"/>
            <a:chExt cx="5502" cy="1003"/>
          </a:xfrm>
        </p:grpSpPr>
        <p:grpSp>
          <p:nvGrpSpPr>
            <p:cNvPr id="2" name="组合 18"/>
            <p:cNvGrpSpPr/>
            <p:nvPr>
              <p:custDataLst>
                <p:tags r:id="rId18"/>
              </p:custDataLst>
            </p:nvPr>
          </p:nvGrpSpPr>
          <p:grpSpPr>
            <a:xfrm>
              <a:off x="5865" y="1138"/>
              <a:ext cx="3221" cy="888"/>
              <a:chOff x="2058087" y="684067"/>
              <a:chExt cx="2045684" cy="564267"/>
            </a:xfrm>
          </p:grpSpPr>
          <p:sp>
            <p:nvSpPr>
              <p:cNvPr id="8" name="圆角矩形 7"/>
              <p:cNvSpPr/>
              <p:nvPr>
                <p:custDataLst>
                  <p:tags r:id="rId20"/>
                </p:custDataLst>
              </p:nvPr>
            </p:nvSpPr>
            <p:spPr>
              <a:xfrm>
                <a:off x="2058087" y="684067"/>
                <a:ext cx="2045684" cy="56426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endParaRPr kumimoji="1" lang="zh-CN" altLang="en-US" sz="320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205129" y="731692"/>
                <a:ext cx="1723842" cy="48663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3200" b="1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9280" y="1023"/>
              <a:ext cx="2087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latin typeface="黑体" panose="02010609060101010101" pitchFamily="49" charset="-122"/>
                  <a:ea typeface="黑体" panose="02010609060101010101" pitchFamily="49" charset="-122"/>
                </a:rPr>
                <a:t>弹 力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437303" y="1422577"/>
            <a:ext cx="3817620" cy="2370455"/>
          </a:xfrm>
          <a:prstGeom prst="rect">
            <a:avLst/>
          </a:prstGeom>
        </p:spPr>
      </p:pic>
      <p:sp>
        <p:nvSpPr>
          <p:cNvPr id="18" name="圆角矩形 17"/>
          <p:cNvSpPr/>
          <p:nvPr>
            <p:custDataLst>
              <p:tags r:id="rId4"/>
            </p:custDataLst>
          </p:nvPr>
        </p:nvSpPr>
        <p:spPr>
          <a:xfrm>
            <a:off x="9634747" y="1206454"/>
            <a:ext cx="2152547" cy="92869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恢复到原来形状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337821" y="4223349"/>
            <a:ext cx="3674745" cy="24085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4394201" y="4213189"/>
            <a:ext cx="3964305" cy="2418080"/>
          </a:xfrm>
          <a:prstGeom prst="rect">
            <a:avLst/>
          </a:prstGeom>
        </p:spPr>
      </p:pic>
      <p:sp>
        <p:nvSpPr>
          <p:cNvPr id="22" name="右箭头 21"/>
          <p:cNvSpPr/>
          <p:nvPr>
            <p:custDataLst>
              <p:tags r:id="rId7"/>
            </p:custDataLst>
          </p:nvPr>
        </p:nvSpPr>
        <p:spPr>
          <a:xfrm>
            <a:off x="8455026" y="1365003"/>
            <a:ext cx="1108711" cy="61214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圆角矩形 22"/>
          <p:cNvSpPr/>
          <p:nvPr>
            <p:custDataLst>
              <p:tags r:id="rId8"/>
            </p:custDataLst>
          </p:nvPr>
        </p:nvSpPr>
        <p:spPr>
          <a:xfrm>
            <a:off x="9563946" y="4338321"/>
            <a:ext cx="2481228" cy="92879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没有恢复到原来形状</a:t>
            </a: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444993" y="1422576"/>
            <a:ext cx="3963671" cy="2371725"/>
          </a:xfrm>
          <a:prstGeom prst="rect">
            <a:avLst/>
          </a:prstGeom>
        </p:spPr>
      </p:pic>
      <p:sp>
        <p:nvSpPr>
          <p:cNvPr id="27" name="右箭头 26"/>
          <p:cNvSpPr/>
          <p:nvPr>
            <p:custDataLst>
              <p:tags r:id="rId10"/>
            </p:custDataLst>
          </p:nvPr>
        </p:nvSpPr>
        <p:spPr>
          <a:xfrm>
            <a:off x="8454814" y="4338320"/>
            <a:ext cx="1012613" cy="56896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234892" y="3385149"/>
            <a:ext cx="8173771" cy="107721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用力分别压弹簧、拉橡皮筋、挤压橡皮泥、捏面团；松手后，物体的形变有什么不同吗？</a:t>
            </a:r>
          </a:p>
        </p:txBody>
      </p:sp>
      <p:sp>
        <p:nvSpPr>
          <p:cNvPr id="28" name="右箭头 27"/>
          <p:cNvSpPr/>
          <p:nvPr>
            <p:custDataLst>
              <p:tags r:id="rId12"/>
            </p:custDataLst>
          </p:nvPr>
        </p:nvSpPr>
        <p:spPr>
          <a:xfrm rot="5400000">
            <a:off x="10303511" y="2146265"/>
            <a:ext cx="537845" cy="516891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圆角矩形 28"/>
          <p:cNvSpPr/>
          <p:nvPr>
            <p:custDataLst>
              <p:tags r:id="rId13"/>
            </p:custDataLst>
          </p:nvPr>
        </p:nvSpPr>
        <p:spPr>
          <a:xfrm>
            <a:off x="9994900" y="2673949"/>
            <a:ext cx="1348565" cy="60452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弹性</a:t>
            </a:r>
          </a:p>
        </p:txBody>
      </p:sp>
      <p:sp>
        <p:nvSpPr>
          <p:cNvPr id="30" name="右箭头 29"/>
          <p:cNvSpPr/>
          <p:nvPr>
            <p:custDataLst>
              <p:tags r:id="rId14"/>
            </p:custDataLst>
          </p:nvPr>
        </p:nvSpPr>
        <p:spPr>
          <a:xfrm rot="5400000">
            <a:off x="10353041" y="5281895"/>
            <a:ext cx="494031" cy="46482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圆角矩形 30"/>
          <p:cNvSpPr/>
          <p:nvPr>
            <p:custDataLst>
              <p:tags r:id="rId15"/>
            </p:custDataLst>
          </p:nvPr>
        </p:nvSpPr>
        <p:spPr>
          <a:xfrm>
            <a:off x="9996171" y="5761320"/>
            <a:ext cx="1348565" cy="669291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塑性</a:t>
            </a:r>
          </a:p>
        </p:txBody>
      </p:sp>
      <p:sp>
        <p:nvSpPr>
          <p:cNvPr id="32" name="TextBox 6"/>
          <p:cNvSpPr txBox="1"/>
          <p:nvPr>
            <p:custDataLst>
              <p:tags r:id="rId16"/>
            </p:custDataLst>
          </p:nvPr>
        </p:nvSpPr>
        <p:spPr>
          <a:xfrm>
            <a:off x="2345692" y="2301523"/>
            <a:ext cx="4304383" cy="584775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zh-CN" altLang="en-US" sz="3200" b="1">
                <a:latin typeface="仿宋" panose="02010609060101010101" charset="-122"/>
                <a:ea typeface="仿宋" panose="02010609060101010101" charset="-122"/>
              </a:rPr>
              <a:t>这种形变称</a:t>
            </a:r>
            <a:r>
              <a:rPr lang="zh-CN" altLang="en-US" sz="32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rPr>
              <a:t>弹性形变。</a:t>
            </a:r>
          </a:p>
        </p:txBody>
      </p:sp>
      <p:sp>
        <p:nvSpPr>
          <p:cNvPr id="16391" name="TextBox 7"/>
          <p:cNvSpPr txBox="1"/>
          <p:nvPr>
            <p:custDataLst>
              <p:tags r:id="rId17"/>
            </p:custDataLst>
          </p:nvPr>
        </p:nvSpPr>
        <p:spPr>
          <a:xfrm>
            <a:off x="2346113" y="5267113"/>
            <a:ext cx="4092787" cy="58477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4BACC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仿宋" panose="02010609060101010101" charset="-122"/>
              </a:rPr>
              <a:t>这种形变称</a:t>
            </a:r>
            <a:r>
              <a:rPr lang="zh-CN" altLang="en-US" sz="3200" b="1">
                <a:solidFill>
                  <a:srgbClr val="C00000"/>
                </a:solidFill>
                <a:latin typeface="宋体" panose="02010600030101010101" pitchFamily="2" charset="-122"/>
                <a:ea typeface="仿宋" panose="02010609060101010101" charset="-122"/>
              </a:rPr>
              <a:t>塑性形变。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  <p:cond evt="onBegin" delay="0">
                          <p:tn val="37"/>
                        </p:cond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  <p:cond evt="onBegin" delay="0">
                          <p:tn val="44"/>
                        </p:cond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  <p:cond evt="onBegin" delay="0">
                          <p:tn val="51"/>
                        </p:cond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  <p:cond evt="onBegin" delay="0">
                          <p:tn val="56"/>
                        </p:cond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9" grpId="0" animBg="1"/>
      <p:bldP spid="31" grpId="0" animBg="1"/>
      <p:bldP spid="32" grpId="0" animBg="1"/>
      <p:bldP spid="163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1612" y="1754469"/>
            <a:ext cx="3674745" cy="3347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36061" y="1755740"/>
            <a:ext cx="3817620" cy="334708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034021" y="1754469"/>
            <a:ext cx="3963671" cy="3348355"/>
          </a:xfrm>
          <a:prstGeom prst="rect">
            <a:avLst/>
          </a:prstGeom>
        </p:spPr>
      </p:pic>
      <p:sp>
        <p:nvSpPr>
          <p:cNvPr id="9" name="TextBox 4"/>
          <p:cNvSpPr txBox="1"/>
          <p:nvPr>
            <p:custDataLst>
              <p:tags r:id="rId4"/>
            </p:custDataLst>
          </p:nvPr>
        </p:nvSpPr>
        <p:spPr>
          <a:xfrm>
            <a:off x="393701" y="5435883"/>
            <a:ext cx="11251369" cy="107721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拉长弹簧、压弯弹簧、拉橡皮筋时，可以感受到它们对手有力的作用。</a:t>
            </a:r>
          </a:p>
        </p:txBody>
      </p:sp>
      <p:grpSp>
        <p:nvGrpSpPr>
          <p:cNvPr id="38" name="组合 37"/>
          <p:cNvGrpSpPr/>
          <p:nvPr>
            <p:custDataLst>
              <p:tags r:id="rId5"/>
            </p:custDataLst>
          </p:nvPr>
        </p:nvGrpSpPr>
        <p:grpSpPr>
          <a:xfrm>
            <a:off x="3172684" y="723617"/>
            <a:ext cx="5278011" cy="660731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>
              <p:custDataLst>
                <p:tags r:id="rId7"/>
              </p:custDataLst>
            </p:nvPr>
          </p:nvSpPr>
          <p:spPr>
            <a:xfrm>
              <a:off x="2593872" y="579256"/>
              <a:ext cx="387161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弹力的产生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>
            <p:custDataLst>
              <p:tags r:id="rId1"/>
            </p:custDataLst>
          </p:nvPr>
        </p:nvSpPr>
        <p:spPr>
          <a:xfrm>
            <a:off x="1437721" y="794157"/>
            <a:ext cx="10167457" cy="534658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1548241"/>
            <a:ext cx="1663700" cy="2302511"/>
          </a:xfrm>
          <a:prstGeom prst="rect">
            <a:avLst/>
          </a:prstGeom>
        </p:spPr>
      </p:pic>
      <p:sp>
        <p:nvSpPr>
          <p:cNvPr id="3" name="TextBox 5"/>
          <p:cNvSpPr txBox="1"/>
          <p:nvPr>
            <p:custDataLst>
              <p:tags r:id="rId3"/>
            </p:custDataLst>
          </p:nvPr>
        </p:nvSpPr>
        <p:spPr>
          <a:xfrm>
            <a:off x="2177795" y="1508089"/>
            <a:ext cx="8424101" cy="5847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物体由于发生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弹性形变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而产生的力叫作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弹力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。</a:t>
            </a:r>
          </a:p>
        </p:txBody>
      </p:sp>
      <p:sp>
        <p:nvSpPr>
          <p:cNvPr id="274441" name="文本框 274440"/>
          <p:cNvSpPr txBox="1"/>
          <p:nvPr>
            <p:custDataLst>
              <p:tags r:id="rId4"/>
            </p:custDataLst>
          </p:nvPr>
        </p:nvSpPr>
        <p:spPr>
          <a:xfrm>
            <a:off x="2097405" y="2461860"/>
            <a:ext cx="341439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弹力产生的条件</a:t>
            </a:r>
            <a:r>
              <a:rPr lang="en-US" altLang="zh-C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:</a:t>
            </a:r>
          </a:p>
        </p:txBody>
      </p:sp>
      <p:sp>
        <p:nvSpPr>
          <p:cNvPr id="274442" name="文本框 274441"/>
          <p:cNvSpPr txBox="1"/>
          <p:nvPr>
            <p:custDataLst>
              <p:tags r:id="rId5"/>
            </p:custDataLst>
          </p:nvPr>
        </p:nvSpPr>
        <p:spPr>
          <a:xfrm>
            <a:off x="1921934" y="3191087"/>
            <a:ext cx="260688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(1)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相互接触。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      </a:t>
            </a:r>
          </a:p>
        </p:txBody>
      </p:sp>
      <p:sp>
        <p:nvSpPr>
          <p:cNvPr id="274443" name="文本框 274442"/>
          <p:cNvSpPr txBox="1"/>
          <p:nvPr>
            <p:custDataLst>
              <p:tags r:id="rId6"/>
            </p:custDataLst>
          </p:nvPr>
        </p:nvSpPr>
        <p:spPr>
          <a:xfrm>
            <a:off x="4777106" y="3191475"/>
            <a:ext cx="362966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(2)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发生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弹性形变。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 </a:t>
            </a:r>
          </a:p>
        </p:txBody>
      </p:sp>
      <p:sp>
        <p:nvSpPr>
          <p:cNvPr id="274445" name="文本框 274444"/>
          <p:cNvSpPr txBox="1"/>
          <p:nvPr>
            <p:custDataLst>
              <p:tags r:id="rId7"/>
            </p:custDataLst>
          </p:nvPr>
        </p:nvSpPr>
        <p:spPr>
          <a:xfrm>
            <a:off x="2097405" y="4880575"/>
            <a:ext cx="823783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常见的弹力</a:t>
            </a:r>
            <a:r>
              <a:rPr lang="en-US" altLang="zh-C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: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楷体" panose="02010609060101010101" charset="-122"/>
              </a:rPr>
              <a:t>压力、支持力、拉力、推力等。</a:t>
            </a:r>
          </a:p>
        </p:txBody>
      </p:sp>
      <p:sp>
        <p:nvSpPr>
          <p:cNvPr id="4" name="矩形 3"/>
          <p:cNvSpPr/>
          <p:nvPr>
            <p:custDataLst>
              <p:tags r:id="rId8"/>
            </p:custDataLst>
          </p:nvPr>
        </p:nvSpPr>
        <p:spPr>
          <a:xfrm>
            <a:off x="2097194" y="4086860"/>
            <a:ext cx="966976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弹力的方向：</a:t>
            </a:r>
            <a:r>
              <a:rPr lang="zh-CN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总是指向形变物体恢复原状</a:t>
            </a:r>
            <a:r>
              <a:rPr lang="zh-CN" alt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的方向。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4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74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4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4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4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4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4441" grpId="0"/>
      <p:bldP spid="274442" grpId="0"/>
      <p:bldP spid="274443" grpId="0"/>
      <p:bldP spid="27444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2518355" y="1973801"/>
            <a:ext cx="6473613" cy="28919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弹力的大小跟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弹性形变大小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有关，</a:t>
            </a:r>
          </a:p>
          <a:p>
            <a:pPr fontAlgn="auto">
              <a:lnSpc>
                <a:spcPct val="200000"/>
              </a:lnSpc>
            </a:pP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同一物体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弹性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形变越大，弹力越大。</a:t>
            </a:r>
          </a:p>
          <a:p>
            <a:pPr fontAlgn="auto">
              <a:lnSpc>
                <a:spcPct val="200000"/>
              </a:lnSpc>
            </a:pP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形变消失，弹力随之消失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2"/>
            </p:custDataLst>
          </p:nvPr>
        </p:nvGrpSpPr>
        <p:grpSpPr>
          <a:xfrm>
            <a:off x="3230612" y="757718"/>
            <a:ext cx="5278011" cy="660731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>
              <p:custDataLst>
                <p:tags r:id="rId4"/>
              </p:custDataLst>
            </p:nvPr>
          </p:nvSpPr>
          <p:spPr>
            <a:xfrm>
              <a:off x="2593872" y="579256"/>
              <a:ext cx="387161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弹力的大小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90" y="2433476"/>
            <a:ext cx="6860247" cy="3944385"/>
          </a:xfrm>
          <a:prstGeom prst="rect">
            <a:avLst/>
          </a:prstGeom>
        </p:spPr>
      </p:pic>
      <p:sp>
        <p:nvSpPr>
          <p:cNvPr id="3075" name="Text Box 2"/>
          <p:cNvSpPr txBox="1"/>
          <p:nvPr>
            <p:custDataLst>
              <p:tags r:id="rId2"/>
            </p:custDataLst>
          </p:nvPr>
        </p:nvSpPr>
        <p:spPr>
          <a:xfrm>
            <a:off x="817368" y="1683469"/>
            <a:ext cx="10692329" cy="168116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733" b="1">
                <a:latin typeface="宋体" panose="02010600030101010101" pitchFamily="2" charset="-122"/>
                <a:ea typeface="宋体" panose="02010600030101010101" pitchFamily="2" charset="-122"/>
              </a:rPr>
              <a:t>    物体的弹性有一定的限度，超过了这个限度就不能完全复原。</a:t>
            </a:r>
          </a:p>
        </p:txBody>
      </p:sp>
      <p:grpSp>
        <p:nvGrpSpPr>
          <p:cNvPr id="38" name="组合 37"/>
          <p:cNvGrpSpPr/>
          <p:nvPr>
            <p:custDataLst>
              <p:tags r:id="rId3"/>
            </p:custDataLst>
          </p:nvPr>
        </p:nvGrpSpPr>
        <p:grpSpPr>
          <a:xfrm>
            <a:off x="3172684" y="735347"/>
            <a:ext cx="5278011" cy="660731"/>
            <a:chOff x="2506980" y="579256"/>
            <a:chExt cx="3958508" cy="495548"/>
          </a:xfrm>
        </p:grpSpPr>
        <p:pic>
          <p:nvPicPr>
            <p:cNvPr id="39" name="Picture 3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矩形 39"/>
            <p:cNvSpPr/>
            <p:nvPr>
              <p:custDataLst>
                <p:tags r:id="rId5"/>
              </p:custDataLst>
            </p:nvPr>
          </p:nvSpPr>
          <p:spPr>
            <a:xfrm>
              <a:off x="2593872" y="579256"/>
              <a:ext cx="3871616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弹性限度</a:t>
              </a:r>
            </a:p>
          </p:txBody>
        </p:sp>
      </p:grpSp>
    </p:spTree>
  </p:cSld>
  <p:clrMapOvr>
    <a:masterClrMapping/>
  </p:clrMapOvr>
  <p:transition spd="slow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IwMWFkZjA2MzZjMzdlMjQ1ZjNiMWY2MTM0NWU4Yz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  <p:tag name="KSO_WM_DIAGRAM_VIRTUALLY_FRAME" val="{&quot;height&quot;:377.45236220472447,&quot;left&quot;:394.9966929133858,&quot;top&quot;:138.0355118110236,&quot;width&quot;:404.24787401574815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9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327.xml><?xml version="1.0" encoding="utf-8"?>
<p:tagLst xmlns:p="http://schemas.openxmlformats.org/presentationml/2006/main">
  <p:tag name="AS_UNIQUEID" val="104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  <p:tag name="KSO_WM_DIAGRAM_VIRTUALLY_FRAME" val="{&quot;height&quot;:281.5,&quot;left&quot;:27.7,&quot;top&quot;:189.5,&quot;width&quot;:664.2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8"/>
  <p:tag name="KSO_WM_DIAGRAM_VIRTUALLY_FRAME" val="{&quot;height&quot;:281.5,&quot;left&quot;:27.7,&quot;top&quot;:189.5,&quot;width&quot;:664.2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  <p:tag name="KSO_WM_DIAGRAM_VIRTUALLY_FRAME" val="{&quot;height&quot;:281.5,&quot;left&quot;:27.7,&quot;top&quot;:189.5,&quot;width&quot;:664.2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  <p:tag name="KSO_WM_DIAGRAM_VIRTUALLY_FRAME" val="{&quot;height&quot;:281.5,&quot;left&quot;:27.7,&quot;top&quot;:189.5,&quot;width&quot;:664.2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  <p:tag name="KSO_WM_DIAGRAM_VIRTUALLY_FRAME" val="{&quot;height&quot;:281.5,&quot;left&quot;:27.7,&quot;top&quot;:189.5,&quot;width&quot;:664.2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  <p:tag name="KSO_WM_DIAGRAM_VIRTUALLY_FRAME" val="{&quot;height&quot;:281.5,&quot;left&quot;:27.7,&quot;top&quot;:189.5,&quot;width&quot;:664.2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  <p:tag name="KSO_WM_DIAGRAM_VIRTUALLY_FRAME" val="{&quot;height&quot;:281.5,&quot;left&quot;:27.7,&quot;top&quot;:189.5,&quot;width&quot;:664.2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  <p:tag name="KSO_WM_DIAGRAM_VIRTUALLY_FRAME" val="{&quot;height&quot;:281.5,&quot;left&quot;:27.7,&quot;top&quot;:189.5,&quot;width&quot;:664.2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  <p:tag name="KSO_WM_DIAGRAM_VIRTUALLY_FRAME" val="{&quot;height&quot;:281.5,&quot;left&quot;:27.7,&quot;top&quot;:189.5,&quot;width&quot;:664.2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  <p:tag name="KSO_WM_DIAGRAM_VIRTUALLY_FRAME" val="{&quot;height&quot;:281.5,&quot;left&quot;:27.7,&quot;top&quot;:189.5,&quot;width&quot;:664.2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  <p:tag name="KSO_WM_DIAGRAM_VIRTUALLY_FRAME" val="{&quot;height&quot;:281.5,&quot;left&quot;:27.7,&quot;top&quot;:189.5,&quot;width&quot;:664.2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  <p:tag name="KSO_WM_DIAGRAM_VIRTUALLY_FRAME" val="{&quot;height&quot;:281.5,&quot;left&quot;:27.7,&quot;top&quot;:189.5,&quot;width&quot;:664.2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  <p:tag name="KSO_WM_DIAGRAM_VIRTUALLY_FRAME" val="{&quot;height&quot;:281.5,&quot;left&quot;:27.7,&quot;top&quot;:189.5,&quot;width&quot;:664.2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  <p:tag name="KSO_WM_DIAGRAM_VIRTUALLY_FRAME" val="{&quot;height&quot;:281.5,&quot;left&quot;:27.7,&quot;top&quot;:189.5,&quot;width&quot;:664.2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  <p:tag name="KSO_WM_DIAGRAM_VIRTUALLY_FRAME" val="{&quot;height&quot;:281.5,&quot;left&quot;:27.7,&quot;top&quot;:189.5,&quot;width&quot;:664.2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  <p:tag name="KSO_WM_DIAGRAM_VIRTUALLY_FRAME" val="{&quot;height&quot;:281.5,&quot;left&quot;:27.7,&quot;top&quot;:189.5,&quot;width&quot;:664.2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  <p:tag name="KSO_WM_DIAGRAM_VIRTUALLY_FRAME" val="{&quot;height&quot;:281.5,&quot;left&quot;:27.7,&quot;top&quot;:189.5,&quot;width&quot;:664.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  <p:tag name="KSO_WM_DIAGRAM_VIRTUALLY_FRAME" val="{&quot;height&quot;:281.5,&quot;left&quot;:27.7,&quot;top&quot;:189.5,&quot;width&quot;:664.2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"/>
  <p:tag name="KSO_WM_DIAGRAM_VIRTUALLY_FRAME" val="{&quot;height&quot;:281.5,&quot;left&quot;:27.7,&quot;top&quot;:189.5,&quot;width&quot;:664.2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  <p:tag name="KSO_WM_DIAGRAM_VIRTUALLY_FRAME" val="{&quot;height&quot;:281.5,&quot;left&quot;:27.7,&quot;top&quot;:189.5,&quot;width&quot;:664.2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  <p:tag name="KSO_WM_DIAGRAM_VIRTUALLY_FRAME" val="{&quot;height&quot;:281.5,&quot;left&quot;:27.7,&quot;top&quot;:189.5,&quot;width&quot;:664.2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"/>
  <p:tag name="KSO_WM_DIAGRAM_VIRTUALLY_FRAME" val="{&quot;height&quot;:281.5,&quot;left&quot;:27.7,&quot;top&quot;:189.5,&quot;width&quot;:664.2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9"/>
  <p:tag name="KSO_WM_DIAGRAM_VIRTUALLY_FRAME" val="{&quot;height&quot;:281.5,&quot;left&quot;:27.7,&quot;top&quot;:189.5,&quot;width&quot;:664.2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  <p:tag name="KSO_WM_DIAGRAM_VIRTUALLY_FRAME" val="{&quot;height&quot;:281.5,&quot;left&quot;:27.7,&quot;top&quot;:189.5,&quot;width&quot;:664.2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  <p:tag name="KSO_WM_DIAGRAM_VIRTUALLY_FRAME" val="{&quot;height&quot;:281.5,&quot;left&quot;:27.7,&quot;top&quot;:189.5,&quot;width&quot;:664.2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  <p:tag name="KSO_WM_DIAGRAM_VIRTUALLY_FRAME" val="{&quot;height&quot;:281.5,&quot;left&quot;:27.7,&quot;top&quot;:189.5,&quot;width&quot;:664.2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  <p:tag name="KSO_WM_DIAGRAM_VIRTUALLY_FRAME" val="{&quot;height&quot;:281.5,&quot;left&quot;:27.7,&quot;top&quot;:189.5,&quot;width&quot;:664.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"/>
  <p:tag name="KSO_WM_DIAGRAM_VIRTUALLY_FRAME" val="{&quot;height&quot;:281.5,&quot;left&quot;:27.7,&quot;top&quot;:189.5,&quot;width&quot;:664.2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  <p:tag name="KSO_WM_DIAGRAM_VIRTUALLY_FRAME" val="{&quot;height&quot;:281.5,&quot;left&quot;:27.7,&quot;top&quot;:189.5,&quot;width&quot;:664.2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  <p:tag name="KSO_WM_DIAGRAM_VIRTUALLY_FRAME" val="{&quot;height&quot;:281.5,&quot;left&quot;:27.7,&quot;top&quot;:189.5,&quot;width&quot;:664.2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  <p:tag name="KSO_WM_DIAGRAM_VIRTUALLY_FRAME" val="{&quot;height&quot;:281.5,&quot;left&quot;:27.7,&quot;top&quot;:189.5,&quot;width&quot;:664.2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  <p:tag name="KSO_WM_DIAGRAM_VIRTUALLY_FRAME" val="{&quot;height&quot;:281.5,&quot;left&quot;:27.7,&quot;top&quot;:189.5,&quot;width&quot;:664.2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</p:tagLst>
</file>

<file path=ppt/theme/theme1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987</Words>
  <PresentationFormat>宽屏</PresentationFormat>
  <Paragraphs>154</Paragraphs>
  <Slides>24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1" baseType="lpstr">
      <vt:lpstr>方正粗黑宋简体</vt:lpstr>
      <vt:lpstr>仿宋</vt:lpstr>
      <vt:lpstr>黑体</vt:lpstr>
      <vt:lpstr>华光行楷_CNKI</vt:lpstr>
      <vt:lpstr>楷体</vt:lpstr>
      <vt:lpstr>思源宋体 CN</vt:lpstr>
      <vt:lpstr>SimSun</vt:lpstr>
      <vt:lpstr>SimSun</vt:lpstr>
      <vt:lpstr>Arial</vt:lpstr>
      <vt:lpstr>Calibri</vt:lpstr>
      <vt:lpstr>Cambria Math</vt:lpstr>
      <vt:lpstr>Times New Roman</vt:lpstr>
      <vt:lpstr>Trebuchet MS</vt:lpstr>
      <vt:lpstr>Wingdings</vt:lpstr>
      <vt:lpstr>2_自定义设计方案</vt:lpstr>
      <vt:lpstr>6_自定义设计方案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2025-03-05T06:11:31Z</cp:lastPrinted>
  <dcterms:created xsi:type="dcterms:W3CDTF">2025-03-05T06:11:31Z</dcterms:created>
  <dcterms:modified xsi:type="dcterms:W3CDTF">2025-04-22T14:20:07Z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