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heme/theme3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3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4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notesSlides/notesSlide5.xml" ContentType="application/vnd.openxmlformats-officedocument.presentationml.notesSlide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notesSlides/notesSlide6.xml" ContentType="application/vnd.openxmlformats-officedocument.presentationml.notesSlide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notesSlides/notesSlide7.xml" ContentType="application/vnd.openxmlformats-officedocument.presentationml.notesSlide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notesSlides/notesSlide8.xml" ContentType="application/vnd.openxmlformats-officedocument.presentationml.notesSlid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notesSlides/notesSlide9.xml" ContentType="application/vnd.openxmlformats-officedocument.presentationml.notesSlide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notesSlides/notesSlide10.xml" ContentType="application/vnd.openxmlformats-officedocument.presentationml.notesSlide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69" r:id="rId2"/>
    <p:sldId id="648" r:id="rId3"/>
    <p:sldId id="649" r:id="rId4"/>
    <p:sldId id="650" r:id="rId5"/>
    <p:sldId id="651" r:id="rId6"/>
    <p:sldId id="563" r:id="rId7"/>
    <p:sldId id="467" r:id="rId8"/>
    <p:sldId id="652" r:id="rId9"/>
    <p:sldId id="653" r:id="rId10"/>
    <p:sldId id="654" r:id="rId11"/>
    <p:sldId id="655" r:id="rId12"/>
    <p:sldId id="657" r:id="rId13"/>
    <p:sldId id="656" r:id="rId14"/>
    <p:sldId id="678" r:id="rId15"/>
    <p:sldId id="562" r:id="rId16"/>
    <p:sldId id="680" r:id="rId17"/>
    <p:sldId id="682" r:id="rId18"/>
    <p:sldId id="681" r:id="rId19"/>
    <p:sldId id="679" r:id="rId20"/>
    <p:sldId id="531" r:id="rId21"/>
    <p:sldId id="684" r:id="rId22"/>
    <p:sldId id="586" r:id="rId23"/>
    <p:sldId id="700" r:id="rId24"/>
    <p:sldId id="701" r:id="rId25"/>
    <p:sldId id="571" r:id="rId26"/>
    <p:sldId id="703" r:id="rId27"/>
    <p:sldId id="517" r:id="rId28"/>
    <p:sldId id="628" r:id="rId29"/>
    <p:sldId id="534" r:id="rId30"/>
    <p:sldId id="566" r:id="rId31"/>
    <p:sldId id="568" r:id="rId32"/>
    <p:sldId id="569" r:id="rId33"/>
    <p:sldId id="702" r:id="rId34"/>
    <p:sldId id="570" r:id="rId35"/>
    <p:sldId id="705" r:id="rId36"/>
    <p:sldId id="704" r:id="rId37"/>
    <p:sldId id="708" r:id="rId38"/>
    <p:sldId id="707" r:id="rId39"/>
  </p:sldIdLst>
  <p:sldSz cx="12192000" cy="6858000"/>
  <p:notesSz cx="6858000" cy="9144000"/>
  <p:custDataLst>
    <p:tags r:id="rId4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163"/>
        <p:guide pos="371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heme" Target="../theme/theme3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heme" Target="../theme/theme2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363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5" Type="http://schemas.openxmlformats.org/officeDocument/2006/relationships/slide" Target="../slides/slide23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5" Type="http://schemas.openxmlformats.org/officeDocument/2006/relationships/slide" Target="../slides/slide24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5" Type="http://schemas.openxmlformats.org/officeDocument/2006/relationships/slide" Target="../slides/slide27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741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813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813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29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457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7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457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9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198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198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20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481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481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22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481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481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23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481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481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24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608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608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27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宋体" panose="02010600030101010101" pitchFamily="2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宋体" panose="0201060003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宋体" panose="0201060003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宋体" panose="02010600030101010101" pitchFamily="2" charset="-122"/>
              </a:defRPr>
            </a:lvl1pPr>
            <a:lvl2pPr>
              <a:defRPr sz="2100">
                <a:ea typeface="宋体" panose="02010600030101010101" pitchFamily="2" charset="-122"/>
              </a:defRPr>
            </a:lvl2pPr>
            <a:lvl3pPr>
              <a:defRPr sz="1800">
                <a:ea typeface="宋体" panose="02010600030101010101" pitchFamily="2" charset="-122"/>
              </a:defRPr>
            </a:lvl3pPr>
            <a:lvl4pPr>
              <a:defRPr sz="1500">
                <a:ea typeface="宋体" panose="02010600030101010101" pitchFamily="2" charset="-122"/>
              </a:defRPr>
            </a:lvl4pPr>
            <a:lvl5pPr>
              <a:defRPr sz="1500">
                <a:ea typeface="宋体" panose="02010600030101010101" pitchFamily="2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宋体" panose="0201060003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宋体" panose="0201060003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tags" Target="../tags/tag172.xml"/><Relationship Id="rId18" Type="http://schemas.openxmlformats.org/officeDocument/2006/relationships/tags" Target="../tags/tag177.xml"/><Relationship Id="rId3" Type="http://schemas.openxmlformats.org/officeDocument/2006/relationships/tags" Target="../tags/tag162.xml"/><Relationship Id="rId21" Type="http://schemas.openxmlformats.org/officeDocument/2006/relationships/image" Target="../media/image22.png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17" Type="http://schemas.openxmlformats.org/officeDocument/2006/relationships/tags" Target="../tags/tag176.xml"/><Relationship Id="rId2" Type="http://schemas.openxmlformats.org/officeDocument/2006/relationships/tags" Target="../tags/tag161.xml"/><Relationship Id="rId16" Type="http://schemas.openxmlformats.org/officeDocument/2006/relationships/tags" Target="../tags/tag175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5" Type="http://schemas.openxmlformats.org/officeDocument/2006/relationships/tags" Target="../tags/tag174.xml"/><Relationship Id="rId10" Type="http://schemas.openxmlformats.org/officeDocument/2006/relationships/tags" Target="../tags/tag169.xml"/><Relationship Id="rId19" Type="http://schemas.openxmlformats.org/officeDocument/2006/relationships/tags" Target="../tags/tag178.xm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Relationship Id="rId2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25.png"/><Relationship Id="rId5" Type="http://schemas.openxmlformats.org/officeDocument/2006/relationships/tags" Target="../tags/tag183.xml"/><Relationship Id="rId10" Type="http://schemas.openxmlformats.org/officeDocument/2006/relationships/image" Target="../media/image24.png"/><Relationship Id="rId4" Type="http://schemas.openxmlformats.org/officeDocument/2006/relationships/tags" Target="../tags/tag182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99.xml"/><Relationship Id="rId18" Type="http://schemas.openxmlformats.org/officeDocument/2006/relationships/tags" Target="../tags/tag204.xml"/><Relationship Id="rId26" Type="http://schemas.openxmlformats.org/officeDocument/2006/relationships/tags" Target="../tags/tag212.xml"/><Relationship Id="rId39" Type="http://schemas.openxmlformats.org/officeDocument/2006/relationships/tags" Target="../tags/tag225.xml"/><Relationship Id="rId21" Type="http://schemas.openxmlformats.org/officeDocument/2006/relationships/tags" Target="../tags/tag207.xml"/><Relationship Id="rId34" Type="http://schemas.openxmlformats.org/officeDocument/2006/relationships/tags" Target="../tags/tag220.xml"/><Relationship Id="rId42" Type="http://schemas.openxmlformats.org/officeDocument/2006/relationships/tags" Target="../tags/tag228.xml"/><Relationship Id="rId47" Type="http://schemas.openxmlformats.org/officeDocument/2006/relationships/tags" Target="../tags/tag233.xml"/><Relationship Id="rId50" Type="http://schemas.openxmlformats.org/officeDocument/2006/relationships/image" Target="../media/image27.png"/><Relationship Id="rId55" Type="http://schemas.openxmlformats.org/officeDocument/2006/relationships/image" Target="../media/image32.png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6" Type="http://schemas.openxmlformats.org/officeDocument/2006/relationships/tags" Target="../tags/tag202.xml"/><Relationship Id="rId29" Type="http://schemas.openxmlformats.org/officeDocument/2006/relationships/tags" Target="../tags/tag215.xml"/><Relationship Id="rId11" Type="http://schemas.openxmlformats.org/officeDocument/2006/relationships/tags" Target="../tags/tag197.xml"/><Relationship Id="rId24" Type="http://schemas.openxmlformats.org/officeDocument/2006/relationships/tags" Target="../tags/tag210.xml"/><Relationship Id="rId32" Type="http://schemas.openxmlformats.org/officeDocument/2006/relationships/tags" Target="../tags/tag218.xml"/><Relationship Id="rId37" Type="http://schemas.openxmlformats.org/officeDocument/2006/relationships/tags" Target="../tags/tag223.xml"/><Relationship Id="rId40" Type="http://schemas.openxmlformats.org/officeDocument/2006/relationships/tags" Target="../tags/tag226.xml"/><Relationship Id="rId45" Type="http://schemas.openxmlformats.org/officeDocument/2006/relationships/tags" Target="../tags/tag231.xml"/><Relationship Id="rId53" Type="http://schemas.openxmlformats.org/officeDocument/2006/relationships/image" Target="../media/image30.png"/><Relationship Id="rId58" Type="http://schemas.openxmlformats.org/officeDocument/2006/relationships/image" Target="../media/image35.png"/><Relationship Id="rId5" Type="http://schemas.openxmlformats.org/officeDocument/2006/relationships/tags" Target="../tags/tag191.xml"/><Relationship Id="rId61" Type="http://schemas.openxmlformats.org/officeDocument/2006/relationships/image" Target="../media/image38.png"/><Relationship Id="rId19" Type="http://schemas.openxmlformats.org/officeDocument/2006/relationships/tags" Target="../tags/tag205.xml"/><Relationship Id="rId14" Type="http://schemas.openxmlformats.org/officeDocument/2006/relationships/tags" Target="../tags/tag200.xml"/><Relationship Id="rId22" Type="http://schemas.openxmlformats.org/officeDocument/2006/relationships/tags" Target="../tags/tag208.xml"/><Relationship Id="rId27" Type="http://schemas.openxmlformats.org/officeDocument/2006/relationships/tags" Target="../tags/tag213.xml"/><Relationship Id="rId30" Type="http://schemas.openxmlformats.org/officeDocument/2006/relationships/tags" Target="../tags/tag216.xml"/><Relationship Id="rId35" Type="http://schemas.openxmlformats.org/officeDocument/2006/relationships/tags" Target="../tags/tag221.xml"/><Relationship Id="rId43" Type="http://schemas.openxmlformats.org/officeDocument/2006/relationships/tags" Target="../tags/tag229.xml"/><Relationship Id="rId48" Type="http://schemas.openxmlformats.org/officeDocument/2006/relationships/slideLayout" Target="../slideLayouts/slideLayout2.xml"/><Relationship Id="rId56" Type="http://schemas.openxmlformats.org/officeDocument/2006/relationships/image" Target="../media/image33.png"/><Relationship Id="rId8" Type="http://schemas.openxmlformats.org/officeDocument/2006/relationships/tags" Target="../tags/tag194.xml"/><Relationship Id="rId51" Type="http://schemas.openxmlformats.org/officeDocument/2006/relationships/image" Target="../media/image28.png"/><Relationship Id="rId3" Type="http://schemas.openxmlformats.org/officeDocument/2006/relationships/tags" Target="../tags/tag189.xml"/><Relationship Id="rId12" Type="http://schemas.openxmlformats.org/officeDocument/2006/relationships/tags" Target="../tags/tag198.xml"/><Relationship Id="rId17" Type="http://schemas.openxmlformats.org/officeDocument/2006/relationships/tags" Target="../tags/tag203.xml"/><Relationship Id="rId25" Type="http://schemas.openxmlformats.org/officeDocument/2006/relationships/tags" Target="../tags/tag211.xml"/><Relationship Id="rId33" Type="http://schemas.openxmlformats.org/officeDocument/2006/relationships/tags" Target="../tags/tag219.xml"/><Relationship Id="rId38" Type="http://schemas.openxmlformats.org/officeDocument/2006/relationships/tags" Target="../tags/tag224.xml"/><Relationship Id="rId46" Type="http://schemas.openxmlformats.org/officeDocument/2006/relationships/tags" Target="../tags/tag232.xml"/><Relationship Id="rId59" Type="http://schemas.openxmlformats.org/officeDocument/2006/relationships/image" Target="../media/image36.png"/><Relationship Id="rId20" Type="http://schemas.openxmlformats.org/officeDocument/2006/relationships/tags" Target="../tags/tag206.xml"/><Relationship Id="rId41" Type="http://schemas.openxmlformats.org/officeDocument/2006/relationships/tags" Target="../tags/tag227.xml"/><Relationship Id="rId54" Type="http://schemas.openxmlformats.org/officeDocument/2006/relationships/image" Target="../media/image31.png"/><Relationship Id="rId62" Type="http://schemas.openxmlformats.org/officeDocument/2006/relationships/image" Target="../media/image39.png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5" Type="http://schemas.openxmlformats.org/officeDocument/2006/relationships/tags" Target="../tags/tag201.xml"/><Relationship Id="rId23" Type="http://schemas.openxmlformats.org/officeDocument/2006/relationships/tags" Target="../tags/tag209.xml"/><Relationship Id="rId28" Type="http://schemas.openxmlformats.org/officeDocument/2006/relationships/tags" Target="../tags/tag214.xml"/><Relationship Id="rId36" Type="http://schemas.openxmlformats.org/officeDocument/2006/relationships/tags" Target="../tags/tag222.xml"/><Relationship Id="rId49" Type="http://schemas.openxmlformats.org/officeDocument/2006/relationships/image" Target="../media/image26.png"/><Relationship Id="rId57" Type="http://schemas.openxmlformats.org/officeDocument/2006/relationships/image" Target="../media/image34.png"/><Relationship Id="rId10" Type="http://schemas.openxmlformats.org/officeDocument/2006/relationships/tags" Target="../tags/tag196.xml"/><Relationship Id="rId31" Type="http://schemas.openxmlformats.org/officeDocument/2006/relationships/tags" Target="../tags/tag217.xml"/><Relationship Id="rId44" Type="http://schemas.openxmlformats.org/officeDocument/2006/relationships/tags" Target="../tags/tag230.xml"/><Relationship Id="rId52" Type="http://schemas.openxmlformats.org/officeDocument/2006/relationships/image" Target="../media/image29.png"/><Relationship Id="rId60" Type="http://schemas.openxmlformats.org/officeDocument/2006/relationships/image" Target="../media/image37.png"/><Relationship Id="rId4" Type="http://schemas.openxmlformats.org/officeDocument/2006/relationships/tags" Target="../tags/tag190.xml"/><Relationship Id="rId9" Type="http://schemas.openxmlformats.org/officeDocument/2006/relationships/tags" Target="../tags/tag19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tags" Target="../tags/tag251.xml"/><Relationship Id="rId26" Type="http://schemas.openxmlformats.org/officeDocument/2006/relationships/tags" Target="../tags/tag259.xml"/><Relationship Id="rId3" Type="http://schemas.openxmlformats.org/officeDocument/2006/relationships/tags" Target="../tags/tag236.xml"/><Relationship Id="rId21" Type="http://schemas.openxmlformats.org/officeDocument/2006/relationships/tags" Target="../tags/tag254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tags" Target="../tags/tag250.xml"/><Relationship Id="rId25" Type="http://schemas.openxmlformats.org/officeDocument/2006/relationships/tags" Target="../tags/tag258.xml"/><Relationship Id="rId2" Type="http://schemas.openxmlformats.org/officeDocument/2006/relationships/tags" Target="../tags/tag235.xml"/><Relationship Id="rId16" Type="http://schemas.openxmlformats.org/officeDocument/2006/relationships/tags" Target="../tags/tag249.xml"/><Relationship Id="rId20" Type="http://schemas.openxmlformats.org/officeDocument/2006/relationships/tags" Target="../tags/tag253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24" Type="http://schemas.openxmlformats.org/officeDocument/2006/relationships/tags" Target="../tags/tag257.xml"/><Relationship Id="rId5" Type="http://schemas.openxmlformats.org/officeDocument/2006/relationships/tags" Target="../tags/tag238.xml"/><Relationship Id="rId15" Type="http://schemas.openxmlformats.org/officeDocument/2006/relationships/tags" Target="../tags/tag248.xml"/><Relationship Id="rId23" Type="http://schemas.openxmlformats.org/officeDocument/2006/relationships/tags" Target="../tags/tag256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243.xml"/><Relationship Id="rId19" Type="http://schemas.openxmlformats.org/officeDocument/2006/relationships/tags" Target="../tags/tag252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Relationship Id="rId22" Type="http://schemas.openxmlformats.org/officeDocument/2006/relationships/tags" Target="../tags/tag255.xml"/><Relationship Id="rId27" Type="http://schemas.openxmlformats.org/officeDocument/2006/relationships/tags" Target="../tags/tag2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tags" Target="../tags/tag273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12" Type="http://schemas.openxmlformats.org/officeDocument/2006/relationships/tags" Target="../tags/tag272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tags" Target="../tags/tag271.xml"/><Relationship Id="rId5" Type="http://schemas.openxmlformats.org/officeDocument/2006/relationships/tags" Target="../tags/tag265.xml"/><Relationship Id="rId15" Type="http://schemas.openxmlformats.org/officeDocument/2006/relationships/image" Target="../media/image40.png"/><Relationship Id="rId10" Type="http://schemas.openxmlformats.org/officeDocument/2006/relationships/tags" Target="../tags/tag270.xml"/><Relationship Id="rId4" Type="http://schemas.openxmlformats.org/officeDocument/2006/relationships/tags" Target="../tags/tag264.xml"/><Relationship Id="rId9" Type="http://schemas.openxmlformats.org/officeDocument/2006/relationships/tags" Target="../tags/tag269.xml"/><Relationship Id="rId1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tags" Target="../tags/tag291.xml"/><Relationship Id="rId26" Type="http://schemas.openxmlformats.org/officeDocument/2006/relationships/image" Target="../media/image41.png"/><Relationship Id="rId3" Type="http://schemas.openxmlformats.org/officeDocument/2006/relationships/tags" Target="../tags/tag276.xml"/><Relationship Id="rId21" Type="http://schemas.openxmlformats.org/officeDocument/2006/relationships/tags" Target="../tags/tag294.xml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tags" Target="../tags/tag290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275.xml"/><Relationship Id="rId16" Type="http://schemas.openxmlformats.org/officeDocument/2006/relationships/tags" Target="../tags/tag289.xml"/><Relationship Id="rId20" Type="http://schemas.openxmlformats.org/officeDocument/2006/relationships/tags" Target="../tags/tag293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24" Type="http://schemas.openxmlformats.org/officeDocument/2006/relationships/tags" Target="../tags/tag297.xml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23" Type="http://schemas.openxmlformats.org/officeDocument/2006/relationships/tags" Target="../tags/tag296.xml"/><Relationship Id="rId10" Type="http://schemas.openxmlformats.org/officeDocument/2006/relationships/tags" Target="../tags/tag283.xml"/><Relationship Id="rId19" Type="http://schemas.openxmlformats.org/officeDocument/2006/relationships/tags" Target="../tags/tag292.xml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tags" Target="../tags/tag295.xml"/><Relationship Id="rId27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13" Type="http://schemas.openxmlformats.org/officeDocument/2006/relationships/image" Target="../media/image44.jpeg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image" Target="../media/image43.jpe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2.xml"/><Relationship Id="rId15" Type="http://schemas.openxmlformats.org/officeDocument/2006/relationships/image" Target="../media/image46.jpeg"/><Relationship Id="rId10" Type="http://schemas.openxmlformats.org/officeDocument/2006/relationships/tags" Target="../tags/tag307.xml"/><Relationship Id="rId4" Type="http://schemas.openxmlformats.org/officeDocument/2006/relationships/tags" Target="../tags/tag301.xml"/><Relationship Id="rId9" Type="http://schemas.openxmlformats.org/officeDocument/2006/relationships/tags" Target="../tags/tag306.xml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tags" Target="../tags/tag327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tags" Target="../tags/tag326.xml"/><Relationship Id="rId5" Type="http://schemas.openxmlformats.org/officeDocument/2006/relationships/tags" Target="../tags/tag320.xml"/><Relationship Id="rId15" Type="http://schemas.openxmlformats.org/officeDocument/2006/relationships/image" Target="../media/image48.png"/><Relationship Id="rId10" Type="http://schemas.openxmlformats.org/officeDocument/2006/relationships/tags" Target="../tags/tag325.xml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tags" Target="../tags/tag342.xml"/><Relationship Id="rId18" Type="http://schemas.openxmlformats.org/officeDocument/2006/relationships/tags" Target="../tags/tag347.xml"/><Relationship Id="rId3" Type="http://schemas.openxmlformats.org/officeDocument/2006/relationships/tags" Target="../tags/tag332.xml"/><Relationship Id="rId21" Type="http://schemas.openxmlformats.org/officeDocument/2006/relationships/tags" Target="../tags/tag350.xml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tags" Target="../tags/tag346.xml"/><Relationship Id="rId2" Type="http://schemas.openxmlformats.org/officeDocument/2006/relationships/tags" Target="../tags/tag331.xml"/><Relationship Id="rId16" Type="http://schemas.openxmlformats.org/officeDocument/2006/relationships/tags" Target="../tags/tag345.xml"/><Relationship Id="rId20" Type="http://schemas.openxmlformats.org/officeDocument/2006/relationships/tags" Target="../tags/tag349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24" Type="http://schemas.openxmlformats.org/officeDocument/2006/relationships/notesSlide" Target="../notesSlides/notesSlide5.xml"/><Relationship Id="rId5" Type="http://schemas.openxmlformats.org/officeDocument/2006/relationships/tags" Target="../tags/tag334.xml"/><Relationship Id="rId15" Type="http://schemas.openxmlformats.org/officeDocument/2006/relationships/tags" Target="../tags/tag344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339.xml"/><Relationship Id="rId19" Type="http://schemas.openxmlformats.org/officeDocument/2006/relationships/tags" Target="../tags/tag348.xml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tags" Target="../tags/tag343.xml"/><Relationship Id="rId22" Type="http://schemas.openxmlformats.org/officeDocument/2006/relationships/tags" Target="../tags/tag35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image" Target="../media/image51.pn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image" Target="../media/image50.jpe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59.xml"/><Relationship Id="rId10" Type="http://schemas.openxmlformats.org/officeDocument/2006/relationships/tags" Target="../tags/tag364.xml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12" Type="http://schemas.openxmlformats.org/officeDocument/2006/relationships/slideLayout" Target="../slideLayouts/slideLayout7.xml"/><Relationship Id="rId17" Type="http://schemas.microsoft.com/office/2007/relationships/hdphoto" Target="../media/hdphoto1.wdp"/><Relationship Id="rId2" Type="http://schemas.openxmlformats.org/officeDocument/2006/relationships/tags" Target="../tags/tag366.xml"/><Relationship Id="rId16" Type="http://schemas.openxmlformats.org/officeDocument/2006/relationships/image" Target="../media/image55.png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5" Type="http://schemas.openxmlformats.org/officeDocument/2006/relationships/tags" Target="../tags/tag369.xml"/><Relationship Id="rId15" Type="http://schemas.openxmlformats.org/officeDocument/2006/relationships/image" Target="../media/image54.png"/><Relationship Id="rId10" Type="http://schemas.openxmlformats.org/officeDocument/2006/relationships/tags" Target="../tags/tag374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image" Target="../media/image58.pn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image" Target="../media/image57.png"/><Relationship Id="rId5" Type="http://schemas.openxmlformats.org/officeDocument/2006/relationships/tags" Target="../tags/tag383.xml"/><Relationship Id="rId10" Type="http://schemas.openxmlformats.org/officeDocument/2006/relationships/image" Target="../media/image56.png"/><Relationship Id="rId4" Type="http://schemas.openxmlformats.org/officeDocument/2006/relationships/tags" Target="../tags/tag382.xml"/><Relationship Id="rId9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96.xml"/><Relationship Id="rId13" Type="http://schemas.openxmlformats.org/officeDocument/2006/relationships/tags" Target="../tags/tag401.xml"/><Relationship Id="rId18" Type="http://schemas.openxmlformats.org/officeDocument/2006/relationships/tags" Target="../tags/tag406.xml"/><Relationship Id="rId3" Type="http://schemas.openxmlformats.org/officeDocument/2006/relationships/tags" Target="../tags/tag391.xml"/><Relationship Id="rId21" Type="http://schemas.openxmlformats.org/officeDocument/2006/relationships/tags" Target="../tags/tag409.xml"/><Relationship Id="rId7" Type="http://schemas.openxmlformats.org/officeDocument/2006/relationships/tags" Target="../tags/tag395.xml"/><Relationship Id="rId12" Type="http://schemas.openxmlformats.org/officeDocument/2006/relationships/tags" Target="../tags/tag400.xml"/><Relationship Id="rId17" Type="http://schemas.openxmlformats.org/officeDocument/2006/relationships/tags" Target="../tags/tag405.xml"/><Relationship Id="rId2" Type="http://schemas.openxmlformats.org/officeDocument/2006/relationships/tags" Target="../tags/tag390.xml"/><Relationship Id="rId16" Type="http://schemas.openxmlformats.org/officeDocument/2006/relationships/tags" Target="../tags/tag404.xml"/><Relationship Id="rId20" Type="http://schemas.openxmlformats.org/officeDocument/2006/relationships/tags" Target="../tags/tag408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tags" Target="../tags/tag399.xml"/><Relationship Id="rId5" Type="http://schemas.openxmlformats.org/officeDocument/2006/relationships/tags" Target="../tags/tag393.xml"/><Relationship Id="rId15" Type="http://schemas.openxmlformats.org/officeDocument/2006/relationships/tags" Target="../tags/tag403.xml"/><Relationship Id="rId23" Type="http://schemas.openxmlformats.org/officeDocument/2006/relationships/notesSlide" Target="../notesSlides/notesSlide8.xml"/><Relationship Id="rId10" Type="http://schemas.openxmlformats.org/officeDocument/2006/relationships/tags" Target="../tags/tag398.xml"/><Relationship Id="rId19" Type="http://schemas.openxmlformats.org/officeDocument/2006/relationships/tags" Target="../tags/tag407.xml"/><Relationship Id="rId4" Type="http://schemas.openxmlformats.org/officeDocument/2006/relationships/tags" Target="../tags/tag392.xml"/><Relationship Id="rId9" Type="http://schemas.openxmlformats.org/officeDocument/2006/relationships/tags" Target="../tags/tag397.xml"/><Relationship Id="rId14" Type="http://schemas.openxmlformats.org/officeDocument/2006/relationships/tags" Target="../tags/tag402.xml"/><Relationship Id="rId2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5" Type="http://schemas.openxmlformats.org/officeDocument/2006/relationships/image" Target="../media/image59.png"/><Relationship Id="rId4" Type="http://schemas.openxmlformats.org/officeDocument/2006/relationships/hyperlink" Target="&#24377;&#21147;2.sw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42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434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6.xml"/><Relationship Id="rId4" Type="http://schemas.openxmlformats.org/officeDocument/2006/relationships/tags" Target="../tags/tag4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7.gif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6.gif"/><Relationship Id="rId5" Type="http://schemas.openxmlformats.org/officeDocument/2006/relationships/tags" Target="../tags/tag89.xml"/><Relationship Id="rId10" Type="http://schemas.openxmlformats.org/officeDocument/2006/relationships/image" Target="../media/image5.gif"/><Relationship Id="rId4" Type="http://schemas.openxmlformats.org/officeDocument/2006/relationships/tags" Target="../tags/tag88.xml"/><Relationship Id="rId9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42.xml"/><Relationship Id="rId7" Type="http://schemas.openxmlformats.org/officeDocument/2006/relationships/tags" Target="../tags/tag446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5" Type="http://schemas.openxmlformats.org/officeDocument/2006/relationships/tags" Target="../tags/tag444.xml"/><Relationship Id="rId4" Type="http://schemas.openxmlformats.org/officeDocument/2006/relationships/tags" Target="../tags/tag443.xml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52.xml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455.xml"/><Relationship Id="rId7" Type="http://schemas.openxmlformats.org/officeDocument/2006/relationships/image" Target="../media/image65.tiff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7.xml"/><Relationship Id="rId4" Type="http://schemas.openxmlformats.org/officeDocument/2006/relationships/tags" Target="../tags/tag4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460.xml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Relationship Id="rId9" Type="http://schemas.openxmlformats.org/officeDocument/2006/relationships/image" Target="../media/image6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3" Type="http://schemas.openxmlformats.org/officeDocument/2006/relationships/tags" Target="../tags/tag477.xml"/><Relationship Id="rId7" Type="http://schemas.openxmlformats.org/officeDocument/2006/relationships/tags" Target="../tags/tag481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10" Type="http://schemas.openxmlformats.org/officeDocument/2006/relationships/image" Target="../media/image68.png"/><Relationship Id="rId4" Type="http://schemas.openxmlformats.org/officeDocument/2006/relationships/tags" Target="../tags/tag478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image" Target="../media/image8.png"/><Relationship Id="rId3" Type="http://schemas.openxmlformats.org/officeDocument/2006/relationships/tags" Target="../tags/tag96.xml"/><Relationship Id="rId7" Type="http://schemas.openxmlformats.org/officeDocument/2006/relationships/tags" Target="../tags/tag9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6" Type="http://schemas.openxmlformats.org/officeDocument/2006/relationships/image" Target="../media/image11.jpeg"/><Relationship Id="rId1" Type="http://schemas.openxmlformats.org/officeDocument/2006/relationships/tags" Target="../tags/tag94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video" Target="../media/media2.mp4"/><Relationship Id="rId15" Type="http://schemas.openxmlformats.org/officeDocument/2006/relationships/image" Target="../media/image10.jpeg"/><Relationship Id="rId10" Type="http://schemas.openxmlformats.org/officeDocument/2006/relationships/tags" Target="../tags/tag101.xml"/><Relationship Id="rId4" Type="http://schemas.microsoft.com/office/2007/relationships/media" Target="../media/media2.mp4"/><Relationship Id="rId9" Type="http://schemas.openxmlformats.org/officeDocument/2006/relationships/tags" Target="../tags/tag100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3" Type="http://schemas.openxmlformats.org/officeDocument/2006/relationships/tags" Target="../tags/tag105.xml"/><Relationship Id="rId21" Type="http://schemas.openxmlformats.org/officeDocument/2006/relationships/image" Target="../media/image12.png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image" Target="../media/image15.png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image" Target="../media/image14.png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hyperlink" Target="&#31532;&#20116;&#31456;/&#27818;&#31185;&#29256;&#12298;5.3&#24377;&#21147;&#19982;&#24377;&#31783;&#27979;&#21147;&#35745;&#12299;.ppt/&#36339;&#27700;.rm" TargetMode="Externa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image" Target="../media/image18.jpeg"/><Relationship Id="rId2" Type="http://schemas.openxmlformats.org/officeDocument/2006/relationships/tags" Target="../tags/tag127.xml"/><Relationship Id="rId16" Type="http://schemas.openxmlformats.org/officeDocument/2006/relationships/image" Target="../media/image17.jpeg"/><Relationship Id="rId20" Type="http://schemas.openxmlformats.org/officeDocument/2006/relationships/image" Target="../media/image20.jpeg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35.xml"/><Relationship Id="rId19" Type="http://schemas.openxmlformats.org/officeDocument/2006/relationships/image" Target="../media/image19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21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image" Target="../media/image17.jpe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notesSlide" Target="../notesSlides/notesSlide4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1.xml"/><Relationship Id="rId10" Type="http://schemas.openxmlformats.org/officeDocument/2006/relationships/tags" Target="../tags/tag156.xml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/>
          <p:nvPr>
            <p:custDataLst>
              <p:tags r:id="rId1"/>
            </p:custDataLst>
          </p:nvPr>
        </p:nvSpPr>
        <p:spPr>
          <a:xfrm>
            <a:off x="2640013" y="692150"/>
            <a:ext cx="1928812" cy="370840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sz="2400" b="1" i="1">
              <a:solidFill>
                <a:srgbClr val="006666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3" name="Text Box 4"/>
          <p:cNvSpPr txBox="1"/>
          <p:nvPr>
            <p:custDataLst>
              <p:tags r:id="rId2"/>
            </p:custDataLst>
          </p:nvPr>
        </p:nvSpPr>
        <p:spPr>
          <a:xfrm>
            <a:off x="1271464" y="749267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第七章    力</a:t>
            </a:r>
          </a:p>
        </p:txBody>
      </p:sp>
      <p:sp>
        <p:nvSpPr>
          <p:cNvPr id="4" name="Rectangle 5"/>
          <p:cNvSpPr/>
          <p:nvPr>
            <p:custDataLst>
              <p:tags r:id="rId3"/>
            </p:custDataLst>
          </p:nvPr>
        </p:nvSpPr>
        <p:spPr>
          <a:xfrm>
            <a:off x="3132688" y="2126911"/>
            <a:ext cx="5926622" cy="12840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第二节</a:t>
            </a:r>
            <a:r>
              <a:rPr lang="en-US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弹力 </a:t>
            </a:r>
            <a:r>
              <a:rPr lang="zh-CN" altLang="zh-CN" sz="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315269" y="1751170"/>
            <a:ext cx="2030133" cy="2059901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2277119" y="2029232"/>
            <a:ext cx="643463" cy="670145"/>
            <a:chOff x="3322115" y="3053487"/>
            <a:chExt cx="643463" cy="670145"/>
          </a:xfrm>
        </p:grpSpPr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3322115" y="3188314"/>
              <a:ext cx="6434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i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L</a:t>
              </a:r>
              <a:r>
                <a:rPr lang="en-US" altLang="zh-CN" sz="18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0</a:t>
              </a:r>
              <a:endParaRPr lang="zh-CN" altLang="en-US" sz="1800">
                <a:solidFill>
                  <a:srgbClr val="C0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9" name="直接箭头连接符 38"/>
            <p:cNvCxnSpPr/>
            <p:nvPr>
              <p:custDataLst>
                <p:tags r:id="rId18"/>
              </p:custDataLst>
            </p:nvPr>
          </p:nvCxnSpPr>
          <p:spPr>
            <a:xfrm flipH="1" flipV="1">
              <a:off x="3498944" y="3053487"/>
              <a:ext cx="0" cy="200056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4" name="直接箭头连接符 43"/>
            <p:cNvCxnSpPr/>
            <p:nvPr>
              <p:custDataLst>
                <p:tags r:id="rId19"/>
              </p:custDataLst>
            </p:nvPr>
          </p:nvCxnSpPr>
          <p:spPr>
            <a:xfrm flipH="1">
              <a:off x="3506290" y="3502262"/>
              <a:ext cx="0" cy="221370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3912305" y="2067078"/>
            <a:ext cx="643463" cy="1174379"/>
            <a:chOff x="4821839" y="3091333"/>
            <a:chExt cx="643463" cy="1174379"/>
          </a:xfrm>
        </p:grpSpPr>
        <p:sp>
          <p:nvSpPr>
            <p:cNvPr id="35" name="文本框 34"/>
            <p:cNvSpPr txBox="1"/>
            <p:nvPr>
              <p:custDataLst>
                <p:tags r:id="rId14"/>
              </p:custDataLst>
            </p:nvPr>
          </p:nvSpPr>
          <p:spPr>
            <a:xfrm>
              <a:off x="4821839" y="3502262"/>
              <a:ext cx="6434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i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L</a:t>
              </a:r>
              <a:r>
                <a:rPr lang="en-US" altLang="zh-CN" sz="18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1</a:t>
              </a:r>
              <a:endParaRPr lang="zh-CN" altLang="en-US" sz="1800">
                <a:solidFill>
                  <a:srgbClr val="C0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43" name="直接箭头连接符 42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4982880" y="3091333"/>
              <a:ext cx="0" cy="466313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5" name="直接箭头连接符 44"/>
            <p:cNvCxnSpPr/>
            <p:nvPr>
              <p:custDataLst>
                <p:tags r:id="rId16"/>
              </p:custDataLst>
            </p:nvPr>
          </p:nvCxnSpPr>
          <p:spPr>
            <a:xfrm flipH="1">
              <a:off x="4982880" y="3866570"/>
              <a:ext cx="0" cy="399142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>
            <a:off x="3123778" y="2699377"/>
            <a:ext cx="1507277" cy="1438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46" name="直接连接符 45"/>
          <p:cNvCxnSpPr/>
          <p:nvPr>
            <p:custDataLst>
              <p:tags r:id="rId5"/>
            </p:custDataLst>
          </p:nvPr>
        </p:nvCxnSpPr>
        <p:spPr>
          <a:xfrm flipV="1">
            <a:off x="4186625" y="3229664"/>
            <a:ext cx="444430" cy="819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4287879" y="2689632"/>
            <a:ext cx="583974" cy="548225"/>
            <a:chOff x="5244824" y="3713887"/>
            <a:chExt cx="583974" cy="548225"/>
          </a:xfrm>
        </p:grpSpPr>
        <p:sp>
          <p:nvSpPr>
            <p:cNvPr id="29" name="矩形 28"/>
            <p:cNvSpPr/>
            <p:nvPr>
              <p:custDataLst>
                <p:tags r:id="rId11"/>
              </p:custDataLst>
            </p:nvPr>
          </p:nvSpPr>
          <p:spPr>
            <a:xfrm>
              <a:off x="5244824" y="3811302"/>
              <a:ext cx="583974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800">
                  <a:solidFill>
                    <a:srgbClr val="C00000"/>
                  </a:solidFill>
                  <a:cs typeface="Times New Roman" panose="02020603050405020304" pitchFamily="18" charset="0"/>
                </a:rPr>
                <a:t>△x</a:t>
              </a:r>
              <a:endParaRPr lang="zh-CN" altLang="en-US" sz="1800">
                <a:solidFill>
                  <a:srgbClr val="C00000"/>
                </a:solidFill>
              </a:endParaRPr>
            </a:p>
          </p:txBody>
        </p:sp>
        <p:cxnSp>
          <p:nvCxnSpPr>
            <p:cNvPr id="55" name="直接箭头连接符 54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5464904" y="3713887"/>
              <a:ext cx="0" cy="200056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直接箭头连接符 56"/>
            <p:cNvCxnSpPr/>
            <p:nvPr>
              <p:custDataLst>
                <p:tags r:id="rId13"/>
              </p:custDataLst>
            </p:nvPr>
          </p:nvCxnSpPr>
          <p:spPr>
            <a:xfrm flipH="1">
              <a:off x="5472250" y="4040742"/>
              <a:ext cx="0" cy="221370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871720" y="1917065"/>
            <a:ext cx="6384925" cy="1390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弹力的大小跟弹性形变大小有关，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同一物体弹性形变越大，弹力越大。</a:t>
            </a:r>
            <a:r>
              <a:rPr lang="zh-CN" altLang="en-US" sz="2400" b="1">
                <a:solidFill>
                  <a:sysClr val="windowText" lastClr="000000"/>
                </a:solidFill>
                <a:latin typeface="宋体" panose="02010600030101010101" pitchFamily="2" charset="-122"/>
                <a:cs typeface="+mn-ea"/>
                <a:sym typeface="+mn-ea"/>
              </a:rPr>
              <a:t> 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993390" y="136525"/>
            <a:ext cx="7305040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弹簧的伸长量与拉力大小有什么关系？</a:t>
            </a:r>
          </a:p>
        </p:txBody>
      </p:sp>
      <p:pic>
        <p:nvPicPr>
          <p:cNvPr id="28676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351405" y="116840"/>
            <a:ext cx="1236345" cy="1236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2993390" y="4437380"/>
            <a:ext cx="642493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华文楷体" panose="02010600040101010101" pitchFamily="2" charset="-122"/>
                <a:ea typeface="华文楷体" panose="02010600040101010101" pitchFamily="2" charset="-122"/>
              </a:rPr>
              <a:t>弹簧长度=弹簧原长度+弹簧伸长量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49960" y="1713865"/>
            <a:ext cx="7276465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1.如何改变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等线" panose="02010600030101010101" charset="-122"/>
              </a:rPr>
              <a:t>拉力的大小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,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等线" panose="02010600030101010101" charset="-122"/>
              </a:rPr>
              <a:t>如何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知道拉力的大小？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49960" y="3476625"/>
            <a:ext cx="4347845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2.如何测量弹簧的伸长量？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49960" y="981075"/>
            <a:ext cx="181102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想一想：</a:t>
            </a:r>
          </a:p>
        </p:txBody>
      </p:sp>
      <p:pic>
        <p:nvPicPr>
          <p:cNvPr id="102" name="图片 101"/>
          <p:cNvPicPr/>
          <p:nvPr>
            <p:custDataLst>
              <p:tags r:id="rId4"/>
            </p:custDataLst>
          </p:nvPr>
        </p:nvPicPr>
        <p:blipFill>
          <a:blip r:embed="rId10"/>
          <a:srcRect l="14074" t="13417" r="16722" b="19583"/>
          <a:stretch>
            <a:fillRect/>
          </a:stretch>
        </p:blipFill>
        <p:spPr>
          <a:xfrm>
            <a:off x="7927340" y="2297430"/>
            <a:ext cx="88963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l="21656" t="4135" b="73174"/>
          <a:stretch>
            <a:fillRect/>
          </a:stretch>
        </p:blipFill>
        <p:spPr>
          <a:xfrm>
            <a:off x="4655820" y="4149090"/>
            <a:ext cx="6217920" cy="861695"/>
          </a:xfrm>
          <a:prstGeom prst="rect">
            <a:avLst/>
          </a:prstGeom>
        </p:spPr>
      </p:pic>
      <p:sp>
        <p:nvSpPr>
          <p:cNvPr id="103" name="文本框 102"/>
          <p:cNvSpPr txBox="1"/>
          <p:nvPr>
            <p:custDataLst>
              <p:tags r:id="rId6"/>
            </p:custDataLst>
          </p:nvPr>
        </p:nvSpPr>
        <p:spPr>
          <a:xfrm>
            <a:off x="949960" y="2520315"/>
            <a:ext cx="54883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改变弹簧下方悬挂钩码的数量。</a:t>
            </a: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949960" y="4229735"/>
            <a:ext cx="39376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弹簧的伸长量Δl=l-l</a:t>
            </a:r>
            <a:r>
              <a:rPr lang="zh-CN" altLang="en-US" sz="2800" b="1" baseline="-250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3200" b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探究弹簧的伸长量与拉力大小关系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3" grpId="0"/>
      <p:bldP spid="1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探究弹簧的伸长量与拉力大小关系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778375" y="2514600"/>
          <a:ext cx="7123430" cy="15544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ysClr val="window" lastClr="FFFF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ysClr val="window" lastClr="FFFF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拉</a:t>
                      </a:r>
                      <a:r>
                        <a:rPr lang="en-US" altLang="zh-CN" sz="2800" b="1">
                          <a:solidFill>
                            <a:sysClr val="window" lastClr="FFFF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/N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solidFill>
                            <a:sysClr val="windowText" lastClr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l/cm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solidFill>
                            <a:sysClr val="windowText" lastClr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Δl/cm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9"/>
          <a:srcRect l="26341" t="19534" r="13973"/>
          <a:stretch>
            <a:fillRect/>
          </a:stretch>
        </p:blipFill>
        <p:spPr>
          <a:xfrm>
            <a:off x="1297305" y="862330"/>
            <a:ext cx="2755900" cy="4955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0"/>
          <a:srcRect l="39848" t="38740" r="31428" b="50091"/>
          <a:stretch>
            <a:fillRect/>
          </a:stretch>
        </p:blipFill>
        <p:spPr>
          <a:xfrm>
            <a:off x="601980" y="2396490"/>
            <a:ext cx="4029710" cy="2089785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24" name="文本框 23"/>
          <p:cNvSpPr txBox="1"/>
          <p:nvPr>
            <p:custDataLst>
              <p:tags r:id="rId5"/>
            </p:custDataLst>
          </p:nvPr>
        </p:nvSpPr>
        <p:spPr>
          <a:xfrm>
            <a:off x="2650490" y="2975610"/>
            <a:ext cx="139065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9.10cm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950460" y="1811020"/>
            <a:ext cx="4092575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弹簧原长度l</a:t>
            </a:r>
            <a:r>
              <a:rPr lang="zh-CN" altLang="en-US" sz="2800" b="1" baseline="-25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= </a:t>
            </a:r>
            <a:r>
              <a:rPr lang="zh-CN" altLang="en-US" sz="2800" b="1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b="1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zh-CN" altLang="en-US" sz="2800" b="1" u="sng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339330" y="1691005"/>
            <a:ext cx="1240155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9.10cm</a:t>
            </a: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6078855" y="2967355"/>
            <a:ext cx="969645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11.00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198870" y="2468880"/>
            <a:ext cx="7162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0.5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1"/>
          <a:srcRect l="22297" t="19000" r="17154" b="241"/>
          <a:stretch>
            <a:fillRect/>
          </a:stretch>
        </p:blipFill>
        <p:spPr>
          <a:xfrm>
            <a:off x="1290955" y="890905"/>
            <a:ext cx="2759075" cy="4908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2"/>
          <a:srcRect l="39289" t="42900" r="24261" b="42498"/>
          <a:stretch>
            <a:fillRect/>
          </a:stretch>
        </p:blipFill>
        <p:spPr>
          <a:xfrm>
            <a:off x="636270" y="2258695"/>
            <a:ext cx="4068445" cy="2173605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835275" y="3434715"/>
            <a:ext cx="157861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11.00cm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7362190" y="2458720"/>
            <a:ext cx="3606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7006590" y="3028315"/>
            <a:ext cx="10718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12.80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3"/>
          <a:srcRect l="24599" t="18888" r="14559" b="1552"/>
          <a:stretch>
            <a:fillRect/>
          </a:stretch>
        </p:blipFill>
        <p:spPr>
          <a:xfrm>
            <a:off x="1299210" y="1106170"/>
            <a:ext cx="2724785" cy="48190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4"/>
          <a:srcRect l="45499" t="49343" r="32097" b="40238"/>
          <a:stretch>
            <a:fillRect/>
          </a:stretch>
        </p:blipFill>
        <p:spPr>
          <a:xfrm>
            <a:off x="739775" y="1936115"/>
            <a:ext cx="3881120" cy="2407285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2606040" y="2716530"/>
            <a:ext cx="159385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12.80cm</a:t>
            </a: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8083550" y="2479040"/>
            <a:ext cx="7162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1.5</a:t>
            </a:r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7968615" y="3068955"/>
            <a:ext cx="10718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14.80</a:t>
            </a:r>
          </a:p>
        </p:txBody>
      </p:sp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>
            <a:off x="9251950" y="2443480"/>
            <a:ext cx="3606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文本框 24"/>
          <p:cNvSpPr txBox="1"/>
          <p:nvPr>
            <p:custDataLst>
              <p:tags r:id="rId21"/>
            </p:custDataLst>
          </p:nvPr>
        </p:nvSpPr>
        <p:spPr>
          <a:xfrm>
            <a:off x="9027795" y="3004185"/>
            <a:ext cx="10718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16.70</a:t>
            </a:r>
          </a:p>
        </p:txBody>
      </p:sp>
      <p:sp>
        <p:nvSpPr>
          <p:cNvPr id="26" name="文本框 25"/>
          <p:cNvSpPr txBox="1"/>
          <p:nvPr>
            <p:custDataLst>
              <p:tags r:id="rId22"/>
            </p:custDataLst>
          </p:nvPr>
        </p:nvSpPr>
        <p:spPr>
          <a:xfrm>
            <a:off x="10140950" y="2448560"/>
            <a:ext cx="7162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2.5</a:t>
            </a:r>
          </a:p>
        </p:txBody>
      </p:sp>
      <p:sp>
        <p:nvSpPr>
          <p:cNvPr id="27" name="文本框 26"/>
          <p:cNvSpPr txBox="1"/>
          <p:nvPr>
            <p:custDataLst>
              <p:tags r:id="rId23"/>
            </p:custDataLst>
          </p:nvPr>
        </p:nvSpPr>
        <p:spPr>
          <a:xfrm>
            <a:off x="10015855" y="3005455"/>
            <a:ext cx="10718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18.70</a:t>
            </a:r>
          </a:p>
        </p:txBody>
      </p:sp>
      <p:sp>
        <p:nvSpPr>
          <p:cNvPr id="38" name="文本框 37"/>
          <p:cNvSpPr txBox="1"/>
          <p:nvPr>
            <p:custDataLst>
              <p:tags r:id="rId24"/>
            </p:custDataLst>
          </p:nvPr>
        </p:nvSpPr>
        <p:spPr>
          <a:xfrm>
            <a:off x="11304905" y="2422525"/>
            <a:ext cx="51371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文本框 38"/>
          <p:cNvSpPr txBox="1"/>
          <p:nvPr>
            <p:custDataLst>
              <p:tags r:id="rId25"/>
            </p:custDataLst>
          </p:nvPr>
        </p:nvSpPr>
        <p:spPr>
          <a:xfrm>
            <a:off x="10995025" y="3007995"/>
            <a:ext cx="10718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20.60</a:t>
            </a: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5"/>
          <a:srcRect l="24406" t="17863" r="12651" b="1989"/>
          <a:stretch>
            <a:fillRect/>
          </a:stretch>
        </p:blipFill>
        <p:spPr>
          <a:xfrm>
            <a:off x="1066800" y="901700"/>
            <a:ext cx="2949575" cy="50088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6"/>
          <a:srcRect l="46768" t="56779" r="34001" b="34976"/>
          <a:stretch>
            <a:fillRect/>
          </a:stretch>
        </p:blipFill>
        <p:spPr>
          <a:xfrm>
            <a:off x="414020" y="2358390"/>
            <a:ext cx="4050665" cy="2316480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2682240" y="3691890"/>
            <a:ext cx="159385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14.80cm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7"/>
          <a:srcRect l="25448" t="19632" r="9992" b="2046"/>
          <a:stretch>
            <a:fillRect/>
          </a:stretch>
        </p:blipFill>
        <p:spPr>
          <a:xfrm>
            <a:off x="997585" y="975995"/>
            <a:ext cx="3049905" cy="49345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8"/>
          <a:srcRect l="41311" t="61118" r="37657" b="29934"/>
          <a:stretch>
            <a:fillRect/>
          </a:stretch>
        </p:blipFill>
        <p:spPr>
          <a:xfrm>
            <a:off x="546100" y="2342515"/>
            <a:ext cx="3996055" cy="2266950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33" name="文本框 32"/>
          <p:cNvSpPr txBox="1"/>
          <p:nvPr>
            <p:custDataLst>
              <p:tags r:id="rId31"/>
            </p:custDataLst>
          </p:nvPr>
        </p:nvSpPr>
        <p:spPr>
          <a:xfrm>
            <a:off x="2757805" y="2919095"/>
            <a:ext cx="159385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16.70cm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59"/>
          <a:srcRect l="19305" t="19861" r="12964" b="2158"/>
          <a:stretch>
            <a:fillRect/>
          </a:stretch>
        </p:blipFill>
        <p:spPr>
          <a:xfrm>
            <a:off x="983615" y="929640"/>
            <a:ext cx="3170555" cy="486981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60"/>
          <a:srcRect l="39466" t="66994" r="39684" b="24235"/>
          <a:stretch>
            <a:fillRect/>
          </a:stretch>
        </p:blipFill>
        <p:spPr>
          <a:xfrm>
            <a:off x="577215" y="2246630"/>
            <a:ext cx="3983355" cy="2235200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36" name="文本框 35"/>
          <p:cNvSpPr txBox="1"/>
          <p:nvPr>
            <p:custDataLst>
              <p:tags r:id="rId34"/>
            </p:custDataLst>
          </p:nvPr>
        </p:nvSpPr>
        <p:spPr>
          <a:xfrm>
            <a:off x="2796540" y="2743200"/>
            <a:ext cx="159385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18.70cm</a:t>
            </a: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61"/>
          <a:srcRect l="19093" t="19599" r="11868" b="1860"/>
          <a:stretch>
            <a:fillRect/>
          </a:stretch>
        </p:blipFill>
        <p:spPr>
          <a:xfrm>
            <a:off x="961390" y="1052830"/>
            <a:ext cx="3082925" cy="46780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62"/>
          <a:srcRect l="44213" t="58240" r="34904" b="33164"/>
          <a:stretch>
            <a:fillRect/>
          </a:stretch>
        </p:blipFill>
        <p:spPr>
          <a:xfrm>
            <a:off x="387985" y="2065655"/>
            <a:ext cx="4150995" cy="2278380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41" name="文本框 40"/>
          <p:cNvSpPr txBox="1"/>
          <p:nvPr>
            <p:custDataLst>
              <p:tags r:id="rId37"/>
            </p:custDataLst>
          </p:nvPr>
        </p:nvSpPr>
        <p:spPr>
          <a:xfrm>
            <a:off x="2619375" y="2507615"/>
            <a:ext cx="159385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20.60cm</a:t>
            </a:r>
          </a:p>
        </p:txBody>
      </p:sp>
      <p:sp>
        <p:nvSpPr>
          <p:cNvPr id="103" name="文本框 102"/>
          <p:cNvSpPr txBox="1"/>
          <p:nvPr>
            <p:custDataLst>
              <p:tags r:id="rId38"/>
            </p:custDataLst>
          </p:nvPr>
        </p:nvSpPr>
        <p:spPr>
          <a:xfrm>
            <a:off x="4860290" y="4694555"/>
            <a:ext cx="70415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取下钩码，弹簧恢复原长。</a:t>
            </a:r>
          </a:p>
          <a:p>
            <a:pPr indent="0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说明:以上数据均在弹簧的弹性限度内获取。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9"/>
          <a:srcRect l="26341" t="19534" r="13973"/>
          <a:stretch>
            <a:fillRect/>
          </a:stretch>
        </p:blipFill>
        <p:spPr>
          <a:xfrm>
            <a:off x="1424305" y="989330"/>
            <a:ext cx="2755900" cy="495554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50"/>
          <a:srcRect l="39848" t="38740" r="31428" b="50091"/>
          <a:stretch>
            <a:fillRect/>
          </a:stretch>
        </p:blipFill>
        <p:spPr>
          <a:xfrm>
            <a:off x="728980" y="2523490"/>
            <a:ext cx="4029710" cy="2089785"/>
          </a:xfrm>
          <a:prstGeom prst="ellipse">
            <a:avLst/>
          </a:prstGeom>
          <a:ln w="76200">
            <a:solidFill>
              <a:sysClr val="window" lastClr="FFFFFF"/>
            </a:solidFill>
          </a:ln>
        </p:spPr>
      </p:pic>
      <p:sp>
        <p:nvSpPr>
          <p:cNvPr id="44" name="文本框 43"/>
          <p:cNvSpPr txBox="1"/>
          <p:nvPr>
            <p:custDataLst>
              <p:tags r:id="rId41"/>
            </p:custDataLst>
          </p:nvPr>
        </p:nvSpPr>
        <p:spPr>
          <a:xfrm>
            <a:off x="2777490" y="3102610"/>
            <a:ext cx="1390650" cy="58356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9.10cm</a:t>
            </a:r>
          </a:p>
        </p:txBody>
      </p:sp>
      <p:sp>
        <p:nvSpPr>
          <p:cNvPr id="45" name="文本框 44"/>
          <p:cNvSpPr txBox="1"/>
          <p:nvPr>
            <p:custDataLst>
              <p:tags r:id="rId42"/>
            </p:custDataLst>
          </p:nvPr>
        </p:nvSpPr>
        <p:spPr>
          <a:xfrm>
            <a:off x="6096000" y="3573145"/>
            <a:ext cx="8051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1.90</a:t>
            </a:r>
          </a:p>
        </p:txBody>
      </p:sp>
      <p:sp>
        <p:nvSpPr>
          <p:cNvPr id="46" name="文本框 45"/>
          <p:cNvSpPr txBox="1"/>
          <p:nvPr>
            <p:custDataLst>
              <p:tags r:id="rId43"/>
            </p:custDataLst>
          </p:nvPr>
        </p:nvSpPr>
        <p:spPr>
          <a:xfrm>
            <a:off x="10863580" y="3557270"/>
            <a:ext cx="10718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11.50</a:t>
            </a:r>
          </a:p>
        </p:txBody>
      </p:sp>
      <p:sp>
        <p:nvSpPr>
          <p:cNvPr id="47" name="文本框 46"/>
          <p:cNvSpPr txBox="1"/>
          <p:nvPr>
            <p:custDataLst>
              <p:tags r:id="rId44"/>
            </p:custDataLst>
          </p:nvPr>
        </p:nvSpPr>
        <p:spPr>
          <a:xfrm>
            <a:off x="9984740" y="3573145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9.60</a:t>
            </a:r>
          </a:p>
        </p:txBody>
      </p:sp>
      <p:sp>
        <p:nvSpPr>
          <p:cNvPr id="48" name="文本框 47"/>
          <p:cNvSpPr txBox="1"/>
          <p:nvPr>
            <p:custDataLst>
              <p:tags r:id="rId45"/>
            </p:custDataLst>
          </p:nvPr>
        </p:nvSpPr>
        <p:spPr>
          <a:xfrm>
            <a:off x="9012555" y="3573145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7.60</a:t>
            </a:r>
          </a:p>
        </p:txBody>
      </p:sp>
      <p:sp>
        <p:nvSpPr>
          <p:cNvPr id="49" name="文本框 48"/>
          <p:cNvSpPr txBox="1"/>
          <p:nvPr>
            <p:custDataLst>
              <p:tags r:id="rId46"/>
            </p:custDataLst>
          </p:nvPr>
        </p:nvSpPr>
        <p:spPr>
          <a:xfrm>
            <a:off x="8040370" y="3573145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5.70</a:t>
            </a:r>
          </a:p>
        </p:txBody>
      </p:sp>
      <p:sp>
        <p:nvSpPr>
          <p:cNvPr id="50" name="文本框 49"/>
          <p:cNvSpPr txBox="1"/>
          <p:nvPr>
            <p:custDataLst>
              <p:tags r:id="rId47"/>
            </p:custDataLst>
          </p:nvPr>
        </p:nvSpPr>
        <p:spPr>
          <a:xfrm>
            <a:off x="7068185" y="3573145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3.70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  <p:cond evt="onBegin" delay="0">
                          <p:tn val="66"/>
                        </p:cond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  <p:cond evt="onBegin" delay="0">
                          <p:tn val="74"/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  <p:cond evt="onBegin" delay="0">
                          <p:tn val="78"/>
                        </p:cond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  <p:cond evt="onBegin" delay="0">
                          <p:tn val="89"/>
                        </p:cond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  <p:cond evt="onBegin" delay="0">
                          <p:tn val="93"/>
                        </p:cond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  <p:cond evt="onBegin" delay="0">
                          <p:tn val="97"/>
                        </p:cond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  <p:cond evt="onBegin" delay="0">
                          <p:tn val="101"/>
                        </p:cond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  <p:cond evt="onBegin" delay="0">
                          <p:tn val="109"/>
                        </p:cond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  <p:cond evt="onBegin" delay="0">
                          <p:tn val="120"/>
                        </p:cond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  <p:cond evt="onBegin" delay="0">
                          <p:tn val="124"/>
                        </p:cond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  <p:cond evt="onBegin" delay="0">
                          <p:tn val="128"/>
                        </p:cond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  <p:cond evt="onBegin" delay="0">
                          <p:tn val="132"/>
                        </p:cond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  <p:cond evt="onBegin" delay="0">
                          <p:tn val="136"/>
                        </p:cond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  <p:cond evt="onBegin" delay="0">
                          <p:tn val="140"/>
                        </p:cond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  <p:cond evt="onBegin" delay="0">
                          <p:tn val="151"/>
                        </p:cond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  <p:cond evt="onBegin" delay="0">
                          <p:tn val="155"/>
                        </p:cond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  <p:cond evt="onBegin" delay="0">
                          <p:tn val="159"/>
                        </p:cond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  <p:cond evt="onBegin" delay="0">
                          <p:tn val="163"/>
                        </p:cond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  <p:cond evt="onBegin" delay="0">
                          <p:tn val="167"/>
                        </p:cond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  <p:cond evt="onBegin" delay="0">
                          <p:tn val="171"/>
                        </p:cond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  <p:cond evt="onBegin" delay="0">
                          <p:tn val="182"/>
                        </p:cond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  <p:cond evt="onBegin" delay="0">
                          <p:tn val="186"/>
                        </p:cond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  <p:cond evt="onBegin" delay="0">
                          <p:tn val="190"/>
                        </p:cond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  <p:cond evt="onBegin" delay="0">
                          <p:tn val="194"/>
                        </p:cond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  <p:cond evt="onBegin" delay="0">
                          <p:tn val="198"/>
                        </p:cond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  <p:cond evt="onBegin" delay="0">
                          <p:tn val="202"/>
                        </p:cond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  <p:cond evt="onBegin" delay="0">
                          <p:tn val="213"/>
                        </p:cond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  <p:cond evt="onBegin" delay="0">
                          <p:tn val="217"/>
                        </p:cond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  <p:cond evt="onBegin" delay="0">
                          <p:tn val="221"/>
                        </p:cond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  <p:cond evt="onBegin" delay="0">
                          <p:tn val="225"/>
                        </p:cond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  <p:cond evt="onBegin" delay="0">
                          <p:tn val="229"/>
                        </p:cond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4" grpId="2"/>
      <p:bldP spid="2" grpId="0"/>
      <p:bldP spid="3" grpId="0"/>
      <p:bldP spid="8" grpId="0"/>
      <p:bldP spid="13" grpId="0"/>
      <p:bldP spid="13" grpId="2"/>
      <p:bldP spid="14" grpId="0"/>
      <p:bldP spid="15" grpId="0"/>
      <p:bldP spid="20" grpId="0"/>
      <p:bldP spid="20" grpId="2"/>
      <p:bldP spid="21" grpId="0"/>
      <p:bldP spid="22" grpId="0"/>
      <p:bldP spid="23" grpId="0"/>
      <p:bldP spid="25" grpId="0"/>
      <p:bldP spid="26" grpId="0"/>
      <p:bldP spid="27" grpId="0"/>
      <p:bldP spid="38" grpId="0"/>
      <p:bldP spid="39" grpId="0"/>
      <p:bldP spid="30" grpId="0"/>
      <p:bldP spid="30" grpId="2"/>
      <p:bldP spid="33" grpId="0"/>
      <p:bldP spid="33" grpId="2"/>
      <p:bldP spid="36" grpId="0"/>
      <p:bldP spid="36" grpId="2"/>
      <p:bldP spid="41" grpId="0"/>
      <p:bldP spid="41" grpId="2"/>
      <p:bldP spid="10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格 1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314575" y="2682875"/>
          <a:ext cx="7123430" cy="15544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ysClr val="window" lastClr="FFFF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ysClr val="window" lastClr="FFFF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拉</a:t>
                      </a:r>
                      <a:r>
                        <a:rPr lang="en-US" altLang="zh-CN" sz="2800" b="1">
                          <a:solidFill>
                            <a:sysClr val="window" lastClr="FFFF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/N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solidFill>
                            <a:sysClr val="windowText" lastClr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Δl/cm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2908300" y="1153160"/>
            <a:ext cx="4092575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弹簧原长度l</a:t>
            </a:r>
            <a:r>
              <a:rPr lang="zh-CN" altLang="en-US" sz="2800" b="1" baseline="-25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= </a:t>
            </a:r>
            <a:r>
              <a:rPr lang="zh-CN" altLang="en-US" sz="2800" b="1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b="1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zh-CN" altLang="en-US" sz="2800" b="1" u="sng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5297170" y="1033145"/>
            <a:ext cx="1240155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9.10cm</a:t>
            </a: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3735070" y="2637155"/>
            <a:ext cx="7162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0.5</a:t>
            </a: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4898390" y="2626995"/>
            <a:ext cx="3606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文本框 31"/>
          <p:cNvSpPr txBox="1"/>
          <p:nvPr>
            <p:custDataLst>
              <p:tags r:id="rId6"/>
            </p:custDataLst>
          </p:nvPr>
        </p:nvSpPr>
        <p:spPr>
          <a:xfrm>
            <a:off x="5619750" y="2647315"/>
            <a:ext cx="7162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1.5</a:t>
            </a:r>
          </a:p>
        </p:txBody>
      </p:sp>
      <p:sp>
        <p:nvSpPr>
          <p:cNvPr id="35" name="文本框 34"/>
          <p:cNvSpPr txBox="1"/>
          <p:nvPr>
            <p:custDataLst>
              <p:tags r:id="rId7"/>
            </p:custDataLst>
          </p:nvPr>
        </p:nvSpPr>
        <p:spPr>
          <a:xfrm>
            <a:off x="6788150" y="2611755"/>
            <a:ext cx="3606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7677150" y="2616835"/>
            <a:ext cx="7162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2.5</a:t>
            </a:r>
          </a:p>
        </p:txBody>
      </p:sp>
      <p:sp>
        <p:nvSpPr>
          <p:cNvPr id="39" name="文本框 38"/>
          <p:cNvSpPr txBox="1"/>
          <p:nvPr>
            <p:custDataLst>
              <p:tags r:id="rId9"/>
            </p:custDataLst>
          </p:nvPr>
        </p:nvSpPr>
        <p:spPr>
          <a:xfrm>
            <a:off x="8841105" y="2590800"/>
            <a:ext cx="51371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3632200" y="3213100"/>
            <a:ext cx="8051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1.90</a:t>
            </a:r>
          </a:p>
        </p:txBody>
      </p:sp>
      <p:sp>
        <p:nvSpPr>
          <p:cNvPr id="50" name="文本框 49"/>
          <p:cNvSpPr txBox="1"/>
          <p:nvPr>
            <p:custDataLst>
              <p:tags r:id="rId11"/>
            </p:custDataLst>
          </p:nvPr>
        </p:nvSpPr>
        <p:spPr>
          <a:xfrm>
            <a:off x="8399780" y="3197225"/>
            <a:ext cx="10718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11.50</a:t>
            </a:r>
          </a:p>
        </p:txBody>
      </p:sp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7520940" y="3213100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9.60</a:t>
            </a: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6548755" y="3213100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7.60</a:t>
            </a:r>
          </a:p>
        </p:txBody>
      </p:sp>
      <p:sp>
        <p:nvSpPr>
          <p:cNvPr id="53" name="文本框 52"/>
          <p:cNvSpPr txBox="1"/>
          <p:nvPr>
            <p:custDataLst>
              <p:tags r:id="rId14"/>
            </p:custDataLst>
          </p:nvPr>
        </p:nvSpPr>
        <p:spPr>
          <a:xfrm>
            <a:off x="5576570" y="3213100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5.70</a:t>
            </a: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4604385" y="3213100"/>
            <a:ext cx="89408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3.70</a:t>
            </a:r>
          </a:p>
        </p:txBody>
      </p:sp>
      <p:sp>
        <p:nvSpPr>
          <p:cNvPr id="55" name="标题 1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探究弹簧的伸长量与拉力大小关系</a:t>
            </a: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3648075" y="2060575"/>
            <a:ext cx="805180" cy="521970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3.80</a:t>
            </a:r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8415655" y="2044700"/>
            <a:ext cx="805180" cy="521970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3.83</a:t>
            </a:r>
          </a:p>
        </p:txBody>
      </p:sp>
      <p:sp>
        <p:nvSpPr>
          <p:cNvPr id="4" name="文本框 3"/>
          <p:cNvSpPr txBox="1"/>
          <p:nvPr>
            <p:custDataLst>
              <p:tags r:id="rId19"/>
            </p:custDataLst>
          </p:nvPr>
        </p:nvSpPr>
        <p:spPr>
          <a:xfrm>
            <a:off x="7536815" y="2060575"/>
            <a:ext cx="805180" cy="521970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3.84</a:t>
            </a:r>
          </a:p>
        </p:txBody>
      </p:sp>
      <p:sp>
        <p:nvSpPr>
          <p:cNvPr id="5" name="文本框 4"/>
          <p:cNvSpPr txBox="1"/>
          <p:nvPr>
            <p:custDataLst>
              <p:tags r:id="rId20"/>
            </p:custDataLst>
          </p:nvPr>
        </p:nvSpPr>
        <p:spPr>
          <a:xfrm>
            <a:off x="6564630" y="2060575"/>
            <a:ext cx="805180" cy="521970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3.80</a:t>
            </a:r>
          </a:p>
        </p:txBody>
      </p:sp>
      <p:sp>
        <p:nvSpPr>
          <p:cNvPr id="6" name="文本框 5"/>
          <p:cNvSpPr txBox="1"/>
          <p:nvPr>
            <p:custDataLst>
              <p:tags r:id="rId21"/>
            </p:custDataLst>
          </p:nvPr>
        </p:nvSpPr>
        <p:spPr>
          <a:xfrm>
            <a:off x="5592445" y="2060575"/>
            <a:ext cx="805180" cy="521970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3.80</a:t>
            </a:r>
          </a:p>
        </p:txBody>
      </p:sp>
      <p:sp>
        <p:nvSpPr>
          <p:cNvPr id="7" name="文本框 6"/>
          <p:cNvSpPr txBox="1"/>
          <p:nvPr>
            <p:custDataLst>
              <p:tags r:id="rId22"/>
            </p:custDataLst>
          </p:nvPr>
        </p:nvSpPr>
        <p:spPr>
          <a:xfrm>
            <a:off x="4620260" y="2060575"/>
            <a:ext cx="894080" cy="521970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3.70</a:t>
            </a:r>
          </a:p>
        </p:txBody>
      </p:sp>
      <p:sp>
        <p:nvSpPr>
          <p:cNvPr id="12" name="文本框 11"/>
          <p:cNvSpPr txBox="1"/>
          <p:nvPr>
            <p:custDataLst>
              <p:tags r:id="rId23"/>
            </p:custDataLst>
          </p:nvPr>
        </p:nvSpPr>
        <p:spPr>
          <a:xfrm>
            <a:off x="4008120" y="4004945"/>
            <a:ext cx="445770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观察分析，能否发现规律？</a:t>
            </a:r>
          </a:p>
        </p:txBody>
      </p:sp>
      <p:sp>
        <p:nvSpPr>
          <p:cNvPr id="103" name="文本框 102"/>
          <p:cNvSpPr txBox="1"/>
          <p:nvPr>
            <p:custDataLst>
              <p:tags r:id="rId24"/>
            </p:custDataLst>
          </p:nvPr>
        </p:nvSpPr>
        <p:spPr>
          <a:xfrm>
            <a:off x="4519930" y="5468620"/>
            <a:ext cx="7089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弹簧的伸长量跟它所受的拉力成正比。</a:t>
            </a:r>
          </a:p>
        </p:txBody>
      </p:sp>
      <p:sp>
        <p:nvSpPr>
          <p:cNvPr id="8" name="文本框 7"/>
          <p:cNvSpPr txBox="1"/>
          <p:nvPr>
            <p:custDataLst>
              <p:tags r:id="rId25"/>
            </p:custDataLst>
          </p:nvPr>
        </p:nvSpPr>
        <p:spPr>
          <a:xfrm>
            <a:off x="1919605" y="5468620"/>
            <a:ext cx="2572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在弹性限度内，</a:t>
            </a:r>
          </a:p>
        </p:txBody>
      </p:sp>
      <p:sp>
        <p:nvSpPr>
          <p:cNvPr id="9" name="文本框 8"/>
          <p:cNvSpPr txBox="1"/>
          <p:nvPr>
            <p:custDataLst>
              <p:tags r:id="rId26"/>
            </p:custDataLst>
          </p:nvPr>
        </p:nvSpPr>
        <p:spPr>
          <a:xfrm>
            <a:off x="4512310" y="4815840"/>
            <a:ext cx="7293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弹簧受到的拉力越大，弹簧的伸长量就越长。</a:t>
            </a:r>
          </a:p>
        </p:txBody>
      </p:sp>
      <p:sp>
        <p:nvSpPr>
          <p:cNvPr id="10" name="文本框 9"/>
          <p:cNvSpPr txBox="1"/>
          <p:nvPr>
            <p:custDataLst>
              <p:tags r:id="rId27"/>
            </p:custDataLst>
          </p:nvPr>
        </p:nvSpPr>
        <p:spPr>
          <a:xfrm>
            <a:off x="1919605" y="4795520"/>
            <a:ext cx="2667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在弹性限度内，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/>
      <p:bldP spid="103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297555" y="1556385"/>
            <a:ext cx="6029325" cy="3623945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703320" y="4178300"/>
            <a:ext cx="6846570" cy="563880"/>
            <a:chOff x="6133" y="5742"/>
            <a:chExt cx="10782" cy="888"/>
          </a:xfrm>
        </p:grpSpPr>
        <p:cxnSp>
          <p:nvCxnSpPr>
            <p:cNvPr id="7" name="直接箭头连接符 6"/>
            <p:cNvCxnSpPr/>
            <p:nvPr>
              <p:custDataLst>
                <p:tags r:id="rId12"/>
              </p:custDataLst>
            </p:nvPr>
          </p:nvCxnSpPr>
          <p:spPr>
            <a:xfrm>
              <a:off x="6133" y="6630"/>
              <a:ext cx="937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989" y="5742"/>
              <a:ext cx="1926" cy="725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D7D31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400">
                  <a:latin typeface="黑体" panose="02010609060101010101" pitchFamily="49" charset="-122"/>
                  <a:ea typeface="黑体" panose="02010609060101010101" pitchFamily="49" charset="-122"/>
                </a:rPr>
                <a:t>F</a:t>
              </a:r>
              <a:r>
                <a:rPr lang="zh-CN" altLang="en-US" sz="2400" baseline="-25000">
                  <a:latin typeface="黑体" panose="02010609060101010101" pitchFamily="49" charset="-122"/>
                  <a:ea typeface="黑体" panose="02010609060101010101" pitchFamily="49" charset="-122"/>
                </a:rPr>
                <a:t>拉</a:t>
              </a:r>
              <a:r>
                <a:rPr lang="en-US" altLang="zh-CN" sz="2400">
                  <a:latin typeface="黑体" panose="02010609060101010101" pitchFamily="49" charset="-122"/>
                  <a:ea typeface="黑体" panose="02010609060101010101" pitchFamily="49" charset="-122"/>
                </a:rPr>
                <a:t>/N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3700780" y="739775"/>
            <a:ext cx="1225550" cy="4005580"/>
            <a:chOff x="6153" y="347"/>
            <a:chExt cx="1930" cy="6308"/>
          </a:xfrm>
        </p:grpSpPr>
        <p:cxnSp>
          <p:nvCxnSpPr>
            <p:cNvPr id="8" name="直接箭头连接符 7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6153" y="696"/>
              <a:ext cx="0" cy="595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6157" y="347"/>
              <a:ext cx="1926" cy="725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ysClr val="window" lastClr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zh-CN" altLang="zh-CN" sz="2400">
                  <a:latin typeface="黑体" panose="02010609060101010101" pitchFamily="49" charset="-122"/>
                  <a:ea typeface="黑体" panose="02010609060101010101" pitchFamily="49" charset="-122"/>
                </a:rPr>
                <a:t>Δ</a:t>
              </a:r>
              <a:r>
                <a:rPr lang="en-US" altLang="zh-CN" sz="2400" i="1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l</a:t>
              </a:r>
              <a:r>
                <a:rPr lang="en-US" altLang="zh-CN" sz="2400">
                  <a:latin typeface="黑体" panose="02010609060101010101" pitchFamily="49" charset="-122"/>
                  <a:ea typeface="黑体" panose="02010609060101010101" pitchFamily="49" charset="-122"/>
                </a:rPr>
                <a:t>/cm</a:t>
              </a:r>
            </a:p>
          </p:txBody>
        </p:sp>
      </p:grpSp>
      <p:cxnSp>
        <p:nvCxnSpPr>
          <p:cNvPr id="16" name="直接连接符 15"/>
          <p:cNvCxnSpPr/>
          <p:nvPr>
            <p:custDataLst>
              <p:tags r:id="rId4"/>
            </p:custDataLst>
          </p:nvPr>
        </p:nvCxnSpPr>
        <p:spPr>
          <a:xfrm flipV="1">
            <a:off x="3703955" y="1311275"/>
            <a:ext cx="5689600" cy="340741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5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探究弹簧的伸长量与拉力大小关系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584065" y="5949315"/>
            <a:ext cx="7089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弹簧的伸长量跟它所受的拉力成正比。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983740" y="5949315"/>
            <a:ext cx="2572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在弹性限度内，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576445" y="5296535"/>
            <a:ext cx="7293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弹簧受到的拉力越大，弹簧的伸长量就越长。</a:t>
            </a: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1983740" y="5276215"/>
            <a:ext cx="2667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在弹性限度内，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>
            <p:custDataLst>
              <p:tags r:id="rId1"/>
            </p:custDataLst>
          </p:nvPr>
        </p:nvSpPr>
        <p:spPr>
          <a:xfrm>
            <a:off x="262890" y="1275080"/>
            <a:ext cx="4214813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1.构造：主要由刻度盘、弹簧、指针、挂钩等组成。</a:t>
            </a: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7374255" y="908685"/>
            <a:ext cx="2499360" cy="5008880"/>
            <a:chOff x="10858" y="2283"/>
            <a:chExt cx="3532" cy="7555"/>
          </a:xfrm>
        </p:grpSpPr>
        <p:pic>
          <p:nvPicPr>
            <p:cNvPr id="11" name="图片 10" descr="弹簧测力计（3）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0858" y="2283"/>
              <a:ext cx="3532" cy="7366"/>
            </a:xfrm>
            <a:prstGeom prst="rect">
              <a:avLst/>
            </a:prstGeom>
          </p:spPr>
        </p:pic>
        <p:pic>
          <p:nvPicPr>
            <p:cNvPr id="2" name="图片 1" descr="弹簧秤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7"/>
            <a:srcRect t="79955"/>
            <a:stretch>
              <a:fillRect/>
            </a:stretch>
          </p:blipFill>
          <p:spPr>
            <a:xfrm>
              <a:off x="10858" y="8582"/>
              <a:ext cx="3402" cy="1257"/>
            </a:xfrm>
            <a:prstGeom prst="rect">
              <a:avLst/>
            </a:prstGeom>
          </p:spPr>
        </p:pic>
      </p:grp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 flipV="1">
            <a:off x="8731250" y="2371725"/>
            <a:ext cx="964565" cy="1206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9695815" y="2107565"/>
            <a:ext cx="793750" cy="46037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弹簧</a:t>
            </a:r>
            <a:endParaRPr lang="zh-CN" altLang="zh-CN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5"/>
            </p:custDataLst>
          </p:nvPr>
        </p:nvCxnSpPr>
        <p:spPr>
          <a:xfrm flipV="1">
            <a:off x="8909050" y="1268730"/>
            <a:ext cx="964565" cy="1206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9873615" y="1014095"/>
            <a:ext cx="793750" cy="46037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吊环</a:t>
            </a:r>
            <a:endParaRPr lang="zh-CN" altLang="zh-CN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7"/>
            </p:custDataLst>
          </p:nvPr>
        </p:nvCxnSpPr>
        <p:spPr>
          <a:xfrm>
            <a:off x="8731250" y="2629535"/>
            <a:ext cx="787400" cy="43370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9553575" y="2854960"/>
            <a:ext cx="793750" cy="46037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指针</a:t>
            </a:r>
          </a:p>
        </p:txBody>
      </p:sp>
      <p:cxnSp>
        <p:nvCxnSpPr>
          <p:cNvPr id="22" name="直接连接符 21"/>
          <p:cNvCxnSpPr/>
          <p:nvPr>
            <p:custDataLst>
              <p:tags r:id="rId9"/>
            </p:custDataLst>
          </p:nvPr>
        </p:nvCxnSpPr>
        <p:spPr>
          <a:xfrm flipV="1">
            <a:off x="8846185" y="5645785"/>
            <a:ext cx="964565" cy="1206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9810750" y="5391150"/>
            <a:ext cx="793750" cy="46037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挂钩</a:t>
            </a:r>
          </a:p>
        </p:txBody>
      </p:sp>
      <p:cxnSp>
        <p:nvCxnSpPr>
          <p:cNvPr id="6" name="直接连接符 5"/>
          <p:cNvCxnSpPr/>
          <p:nvPr>
            <p:custDataLst>
              <p:tags r:id="rId11"/>
            </p:custDataLst>
          </p:nvPr>
        </p:nvCxnSpPr>
        <p:spPr>
          <a:xfrm flipV="1">
            <a:off x="7318375" y="3180715"/>
            <a:ext cx="890270" cy="40767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6379210" y="3588385"/>
            <a:ext cx="1099185" cy="46037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刻度盘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>
            <p:custDataLst>
              <p:tags r:id="rId13"/>
            </p:custDataLst>
          </p:nvPr>
        </p:nvSpPr>
        <p:spPr>
          <a:xfrm>
            <a:off x="8063230" y="2035810"/>
            <a:ext cx="562610" cy="3600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6270625" y="1592580"/>
            <a:ext cx="1710055" cy="119888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力的单位：</a:t>
            </a:r>
          </a:p>
          <a:p>
            <a:pPr algn="ctr">
              <a:lnSpc>
                <a:spcPct val="15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牛顿</a:t>
            </a:r>
          </a:p>
        </p:txBody>
      </p:sp>
      <p:sp>
        <p:nvSpPr>
          <p:cNvPr id="10" name="TextBox 28"/>
          <p:cNvSpPr txBox="1"/>
          <p:nvPr>
            <p:custDataLst>
              <p:tags r:id="rId15"/>
            </p:custDataLst>
          </p:nvPr>
        </p:nvSpPr>
        <p:spPr>
          <a:xfrm>
            <a:off x="263525" y="2945765"/>
            <a:ext cx="57137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.原理：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在弹性限度内，弹簧受到的拉力越大，弹簧的伸长量就越长。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2279586" y="4747260"/>
            <a:ext cx="1251585" cy="521970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伸长量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5032375" y="4747260"/>
            <a:ext cx="89535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拉力</a:t>
            </a:r>
            <a:endParaRPr lang="zh-CN" sz="3200" baseline="-25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右箭头 29"/>
          <p:cNvSpPr/>
          <p:nvPr>
            <p:custDataLst>
              <p:tags r:id="rId18"/>
            </p:custDataLst>
          </p:nvPr>
        </p:nvSpPr>
        <p:spPr>
          <a:xfrm>
            <a:off x="3823970" y="4817745"/>
            <a:ext cx="1093470" cy="448310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9"/>
            </p:custDataLst>
          </p:nvPr>
        </p:nvSpPr>
        <p:spPr>
          <a:xfrm>
            <a:off x="3759200" y="4294505"/>
            <a:ext cx="10236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反映</a:t>
            </a:r>
          </a:p>
        </p:txBody>
      </p:sp>
      <p:sp>
        <p:nvSpPr>
          <p:cNvPr id="32" name="文本框 31"/>
          <p:cNvSpPr txBox="1"/>
          <p:nvPr>
            <p:custDataLst>
              <p:tags r:id="rId20"/>
            </p:custDataLst>
          </p:nvPr>
        </p:nvSpPr>
        <p:spPr>
          <a:xfrm>
            <a:off x="1631950" y="5851525"/>
            <a:ext cx="58997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通过力的作用效果来反映力的大小。</a:t>
            </a:r>
            <a:endParaRPr lang="en-US" altLang="zh-CN" sz="3200" b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21"/>
            </p:custDataLst>
          </p:nvPr>
        </p:nvSpPr>
        <p:spPr>
          <a:xfrm>
            <a:off x="3719830" y="5267325"/>
            <a:ext cx="14249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转换法</a:t>
            </a:r>
          </a:p>
        </p:txBody>
      </p:sp>
      <p:sp>
        <p:nvSpPr>
          <p:cNvPr id="17" name="文本框 16"/>
          <p:cNvSpPr txBox="1"/>
          <p:nvPr>
            <p:custDataLst>
              <p:tags r:id="rId22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/>
      <p:bldP spid="18" grpId="0"/>
      <p:bldP spid="4" grpId="0"/>
      <p:bldP spid="5" grpId="0"/>
      <p:bldP spid="7" grpId="0"/>
      <p:bldP spid="8" grpId="0" animBg="1"/>
      <p:bldP spid="9" grpId="0"/>
      <p:bldP spid="10" grpId="0"/>
      <p:bldP spid="16" grpId="0"/>
      <p:bldP spid="28" grpId="0"/>
      <p:bldP spid="30" grpId="0" animBg="1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1" r="24041"/>
          <a:stretch>
            <a:fillRect/>
          </a:stretch>
        </p:blipFill>
        <p:spPr bwMode="auto">
          <a:xfrm>
            <a:off x="6637733" y="1725240"/>
            <a:ext cx="629920" cy="340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2804686" y="1663571"/>
            <a:ext cx="2781199" cy="3806199"/>
            <a:chOff x="1681371" y="948561"/>
            <a:chExt cx="2781199" cy="3806199"/>
          </a:xfrm>
        </p:grpSpPr>
        <p:pic>
          <p:nvPicPr>
            <p:cNvPr id="9" name="Picture 2" descr="G:\resource\8x72\jpg\00604004.jp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7" r="15914"/>
            <a:stretch>
              <a:fillRect/>
            </a:stretch>
          </p:blipFill>
          <p:spPr bwMode="auto">
            <a:xfrm>
              <a:off x="3348226" y="1056695"/>
              <a:ext cx="1114344" cy="34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G:\resource\8x72\jpg\00604003.jp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7" r="19992"/>
            <a:stretch>
              <a:fillRect/>
            </a:stretch>
          </p:blipFill>
          <p:spPr bwMode="auto">
            <a:xfrm>
              <a:off x="1681371" y="948561"/>
              <a:ext cx="1114344" cy="3806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6330950" y="5259070"/>
            <a:ext cx="25647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圆桶式测力计</a:t>
            </a: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2934335" y="5259070"/>
            <a:ext cx="22479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平板式测力计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09" y="2323048"/>
            <a:ext cx="2080593" cy="238468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2476500" y="1232535"/>
            <a:ext cx="45288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物理实验室常用的弹簧测力计</a:t>
            </a:r>
          </a:p>
        </p:txBody>
      </p:sp>
      <p:cxnSp>
        <p:nvCxnSpPr>
          <p:cNvPr id="17" name="直接箭头连接符 16"/>
          <p:cNvCxnSpPr/>
          <p:nvPr>
            <p:custDataLst>
              <p:tags r:id="rId7"/>
            </p:custDataLst>
          </p:nvPr>
        </p:nvCxnSpPr>
        <p:spPr>
          <a:xfrm flipV="1">
            <a:off x="6952693" y="3758461"/>
            <a:ext cx="1438055" cy="559558"/>
          </a:xfrm>
          <a:prstGeom prst="straightConnector1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/>
          <p:nvPr>
            <p:custDataLst>
              <p:tags r:id="rId1"/>
            </p:custDataLst>
          </p:nvPr>
        </p:nvSpPr>
        <p:spPr>
          <a:xfrm>
            <a:off x="2243138" y="1047750"/>
            <a:ext cx="1497013" cy="51017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了解量程</a:t>
            </a:r>
          </a:p>
        </p:txBody>
      </p:sp>
      <p:sp>
        <p:nvSpPr>
          <p:cNvPr id="5" name="文本框 4"/>
          <p:cNvSpPr/>
          <p:nvPr>
            <p:custDataLst>
              <p:tags r:id="rId2"/>
            </p:custDataLst>
          </p:nvPr>
        </p:nvSpPr>
        <p:spPr>
          <a:xfrm>
            <a:off x="2109788" y="2114550"/>
            <a:ext cx="1763713" cy="51016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明确分度值</a:t>
            </a:r>
          </a:p>
        </p:txBody>
      </p:sp>
      <p:sp>
        <p:nvSpPr>
          <p:cNvPr id="9" name="文本框 8"/>
          <p:cNvSpPr/>
          <p:nvPr>
            <p:custDataLst>
              <p:tags r:id="rId3"/>
            </p:custDataLst>
          </p:nvPr>
        </p:nvSpPr>
        <p:spPr>
          <a:xfrm>
            <a:off x="4364038" y="1047750"/>
            <a:ext cx="3668713" cy="51014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待测力的大小在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量程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之内</a:t>
            </a:r>
          </a:p>
        </p:txBody>
      </p:sp>
      <p:sp>
        <p:nvSpPr>
          <p:cNvPr id="11" name="文本框 10"/>
          <p:cNvSpPr/>
          <p:nvPr>
            <p:custDataLst>
              <p:tags r:id="rId4"/>
            </p:custDataLst>
          </p:nvPr>
        </p:nvSpPr>
        <p:spPr>
          <a:xfrm>
            <a:off x="4364038" y="2114550"/>
            <a:ext cx="2995613" cy="51018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每一小格表示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多少牛</a:t>
            </a:r>
          </a:p>
        </p:txBody>
      </p: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3733800" y="1300163"/>
            <a:ext cx="625475" cy="0"/>
          </a:xfrm>
          <a:prstGeom prst="line">
            <a:avLst/>
          </a:prstGeom>
          <a:noFill/>
          <a:ln w="19050" cap="flat" cmpd="sng" algn="ctr">
            <a:solidFill>
              <a:srgbClr val="2DB7B7">
                <a:lumMod val="5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>
            <a:off x="3867150" y="2368550"/>
            <a:ext cx="492125" cy="0"/>
          </a:xfrm>
          <a:prstGeom prst="line">
            <a:avLst/>
          </a:prstGeom>
          <a:noFill/>
          <a:ln w="19050" cap="flat" cmpd="sng" algn="ctr">
            <a:solidFill>
              <a:srgbClr val="2DB7B7">
                <a:lumMod val="5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7"/>
            </p:custDataLst>
          </p:nvPr>
        </p:nvCxnSpPr>
        <p:spPr>
          <a:xfrm flipH="1">
            <a:off x="2990850" y="1554163"/>
            <a:ext cx="0" cy="560388"/>
          </a:xfrm>
          <a:prstGeom prst="line">
            <a:avLst/>
          </a:prstGeom>
          <a:noFill/>
          <a:ln w="19050" cap="flat" cmpd="sng" algn="ctr">
            <a:solidFill>
              <a:srgbClr val="2DB7B7">
                <a:lumMod val="5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1270157" y="1724082"/>
            <a:ext cx="463117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①弹簧测力计的量程即测量范围，如图所示弹簧测力计的量程为：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70291" y="3061940"/>
            <a:ext cx="23209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②最小分度值：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45" y="1268730"/>
            <a:ext cx="1245235" cy="5189220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1270291" y="4037876"/>
            <a:ext cx="29317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③现在力的大小为：</a:t>
            </a: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8034020" y="3716655"/>
            <a:ext cx="413829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如图所示这是一个弹簧测力计的刻度盘，弹簧测力计的最小分度值为________。 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所测力的大小为________。</a:t>
            </a: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 l="3909" t="6367" r="3417" b="9458"/>
          <a:stretch>
            <a:fillRect/>
          </a:stretch>
        </p:blipFill>
        <p:spPr>
          <a:xfrm>
            <a:off x="9336405" y="854075"/>
            <a:ext cx="2640965" cy="2749550"/>
          </a:xfrm>
          <a:prstGeom prst="rect">
            <a:avLst/>
          </a:prstGeom>
        </p:spPr>
      </p:pic>
      <p:sp>
        <p:nvSpPr>
          <p:cNvPr id="27" name="矩形: 圆角 26"/>
          <p:cNvSpPr/>
          <p:nvPr>
            <p:custDataLst>
              <p:tags r:id="rId7"/>
            </p:custDataLst>
          </p:nvPr>
        </p:nvSpPr>
        <p:spPr>
          <a:xfrm>
            <a:off x="2618195" y="2567432"/>
            <a:ext cx="1233715" cy="412405"/>
          </a:xfrm>
          <a:prstGeom prst="roundRect">
            <a:avLst/>
          </a:prstGeom>
          <a:solidFill>
            <a:srgbClr val="005A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0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0 - 5N</a:t>
            </a:r>
            <a:endParaRPr lang="en-US" altLang="zh-CN" sz="20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: 圆角 29"/>
          <p:cNvSpPr/>
          <p:nvPr>
            <p:custDataLst>
              <p:tags r:id="rId8"/>
            </p:custDataLst>
          </p:nvPr>
        </p:nvSpPr>
        <p:spPr>
          <a:xfrm>
            <a:off x="2350225" y="3462050"/>
            <a:ext cx="1233715" cy="412405"/>
          </a:xfrm>
          <a:prstGeom prst="roundRect">
            <a:avLst/>
          </a:prstGeom>
          <a:solidFill>
            <a:srgbClr val="8864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0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0.2N</a:t>
            </a:r>
            <a:endParaRPr lang="en-US" altLang="zh-CN" sz="20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: 圆角 30"/>
          <p:cNvSpPr/>
          <p:nvPr>
            <p:custDataLst>
              <p:tags r:id="rId9"/>
            </p:custDataLst>
          </p:nvPr>
        </p:nvSpPr>
        <p:spPr>
          <a:xfrm>
            <a:off x="2391085" y="4525804"/>
            <a:ext cx="1192855" cy="412405"/>
          </a:xfrm>
          <a:prstGeom prst="roundRect">
            <a:avLst/>
          </a:prstGeom>
          <a:solidFill>
            <a:srgbClr val="8864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0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2.8N</a:t>
            </a:r>
            <a:endParaRPr lang="en-US" altLang="zh-CN" sz="20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>
          <a:xfrm>
            <a:off x="9984458" y="4437057"/>
            <a:ext cx="10332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0.05</a:t>
            </a:r>
            <a:r>
              <a:rPr kumimoji="1" lang="en-US" altLang="zh-CN" sz="1800" b="0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endParaRPr lang="zh-CN" altLang="en-US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10345060" y="4805173"/>
            <a:ext cx="10692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1.15</a:t>
            </a:r>
            <a:r>
              <a:rPr kumimoji="1" lang="en-US" altLang="zh-CN" sz="1800" b="0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endParaRPr lang="zh-CN" altLang="en-US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24" grpId="0"/>
      <p:bldP spid="26" grpId="0"/>
      <p:bldP spid="27" grpId="0" animBg="1"/>
      <p:bldP spid="30" grpId="0" animBg="1"/>
      <p:bldP spid="31" grpId="0" animBg="1"/>
      <p:bldP spid="33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弹簧测力计的使用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9740" y="1268730"/>
            <a:ext cx="6346825" cy="32353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9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1647" y="1054215"/>
            <a:ext cx="8497376" cy="5112727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999656" y="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2019年国际泳联世锦赛跳水比赛，中国跳水队获得12枚金牌。我们一起欣赏下精彩瞬间。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677670" y="6166942"/>
            <a:ext cx="962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思考：跳板、跳台有什么特点？它们是怎样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对运动员产生力的作用呢？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/>
          <p:nvPr>
            <p:custDataLst>
              <p:tags r:id="rId1"/>
            </p:custDataLst>
          </p:nvPr>
        </p:nvSpPr>
        <p:spPr>
          <a:xfrm>
            <a:off x="3337560" y="2945130"/>
            <a:ext cx="901700" cy="51017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校零</a:t>
            </a:r>
          </a:p>
        </p:txBody>
      </p:sp>
      <p:sp>
        <p:nvSpPr>
          <p:cNvPr id="10" name="文本框 9"/>
          <p:cNvSpPr/>
          <p:nvPr>
            <p:custDataLst>
              <p:tags r:id="rId2"/>
            </p:custDataLst>
          </p:nvPr>
        </p:nvSpPr>
        <p:spPr>
          <a:xfrm>
            <a:off x="5161598" y="2948305"/>
            <a:ext cx="2995613" cy="51014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指针与零刻度线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对齐</a:t>
            </a:r>
          </a:p>
        </p:txBody>
      </p:sp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>
            <a:off x="4239260" y="3202305"/>
            <a:ext cx="922338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6"/>
          <p:cNvSpPr/>
          <p:nvPr>
            <p:custDataLst>
              <p:tags r:id="rId4"/>
            </p:custDataLst>
          </p:nvPr>
        </p:nvSpPr>
        <p:spPr>
          <a:xfrm>
            <a:off x="3040698" y="3886518"/>
            <a:ext cx="1193800" cy="51022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测量前</a:t>
            </a:r>
          </a:p>
        </p:txBody>
      </p:sp>
      <p:sp>
        <p:nvSpPr>
          <p:cNvPr id="15" name="文本框 11"/>
          <p:cNvSpPr/>
          <p:nvPr>
            <p:custDataLst>
              <p:tags r:id="rId5"/>
            </p:custDataLst>
          </p:nvPr>
        </p:nvSpPr>
        <p:spPr>
          <a:xfrm>
            <a:off x="4877435" y="3644900"/>
            <a:ext cx="6473190" cy="95966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轻轻来回拉动挂钩几次，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放手后观察指针是否能回到零刻度线处，以防止弹簧卡壳。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6"/>
            </p:custDataLst>
          </p:nvPr>
        </p:nvCxnSpPr>
        <p:spPr>
          <a:xfrm>
            <a:off x="4229100" y="4131945"/>
            <a:ext cx="648335" cy="825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6"/>
          <p:cNvSpPr/>
          <p:nvPr>
            <p:custDataLst>
              <p:tags r:id="rId7"/>
            </p:custDataLst>
          </p:nvPr>
        </p:nvSpPr>
        <p:spPr>
          <a:xfrm>
            <a:off x="3337560" y="5050155"/>
            <a:ext cx="901700" cy="51016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测量</a:t>
            </a:r>
          </a:p>
        </p:txBody>
      </p:sp>
      <p:sp>
        <p:nvSpPr>
          <p:cNvPr id="28" name="文本框 7"/>
          <p:cNvSpPr/>
          <p:nvPr>
            <p:custDataLst>
              <p:tags r:id="rId8"/>
            </p:custDataLst>
          </p:nvPr>
        </p:nvSpPr>
        <p:spPr>
          <a:xfrm>
            <a:off x="3337560" y="5975668"/>
            <a:ext cx="901700" cy="51014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读数</a:t>
            </a:r>
          </a:p>
        </p:txBody>
      </p:sp>
      <p:sp>
        <p:nvSpPr>
          <p:cNvPr id="29" name="文本框 11"/>
          <p:cNvSpPr/>
          <p:nvPr>
            <p:custDataLst>
              <p:tags r:id="rId9"/>
            </p:custDataLst>
          </p:nvPr>
        </p:nvSpPr>
        <p:spPr>
          <a:xfrm>
            <a:off x="5161598" y="4846955"/>
            <a:ext cx="5391150" cy="91973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所测力的方向与弹簧轴线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方向一致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，</a:t>
            </a:r>
            <a:r>
              <a:rPr lang="zh-CN" altLang="en-US" sz="2400" b="1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避免指针与外壳间存在摩擦。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+mn-ea"/>
            </a:endParaRPr>
          </a:p>
        </p:txBody>
      </p:sp>
      <p:sp>
        <p:nvSpPr>
          <p:cNvPr id="30" name="文本框 12"/>
          <p:cNvSpPr/>
          <p:nvPr>
            <p:custDataLst>
              <p:tags r:id="rId10"/>
            </p:custDataLst>
          </p:nvPr>
        </p:nvSpPr>
        <p:spPr>
          <a:xfrm>
            <a:off x="5161598" y="5983605"/>
            <a:ext cx="2754313" cy="51016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视线与刻度盘</a:t>
            </a:r>
            <a:r>
              <a:rPr kumimoji="0" lang="zh-CN" altLang="en-US" sz="2400" b="1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垂直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1" name="文本框 13"/>
          <p:cNvSpPr/>
          <p:nvPr>
            <p:custDataLst>
              <p:tags r:id="rId11"/>
            </p:custDataLst>
          </p:nvPr>
        </p:nvSpPr>
        <p:spPr>
          <a:xfrm>
            <a:off x="8387398" y="5985193"/>
            <a:ext cx="2409825" cy="51018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记录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时写上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单位</a:t>
            </a:r>
          </a:p>
        </p:txBody>
      </p:sp>
      <p:sp>
        <p:nvSpPr>
          <p:cNvPr id="2" name="文本框 3"/>
          <p:cNvSpPr/>
          <p:nvPr>
            <p:custDataLst>
              <p:tags r:id="rId12"/>
            </p:custDataLst>
          </p:nvPr>
        </p:nvSpPr>
        <p:spPr>
          <a:xfrm>
            <a:off x="3040698" y="967105"/>
            <a:ext cx="1497013" cy="51017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了解量程</a:t>
            </a:r>
          </a:p>
        </p:txBody>
      </p:sp>
      <p:sp>
        <p:nvSpPr>
          <p:cNvPr id="7" name="文本框 4"/>
          <p:cNvSpPr/>
          <p:nvPr>
            <p:custDataLst>
              <p:tags r:id="rId13"/>
            </p:custDataLst>
          </p:nvPr>
        </p:nvSpPr>
        <p:spPr>
          <a:xfrm>
            <a:off x="2907348" y="2033905"/>
            <a:ext cx="1763713" cy="51016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明确分度值</a:t>
            </a:r>
          </a:p>
        </p:txBody>
      </p:sp>
      <p:sp>
        <p:nvSpPr>
          <p:cNvPr id="8" name="文本框 8"/>
          <p:cNvSpPr/>
          <p:nvPr>
            <p:custDataLst>
              <p:tags r:id="rId14"/>
            </p:custDataLst>
          </p:nvPr>
        </p:nvSpPr>
        <p:spPr>
          <a:xfrm>
            <a:off x="5161598" y="967105"/>
            <a:ext cx="3668713" cy="51014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待测力的大小在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量程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之内</a:t>
            </a:r>
          </a:p>
        </p:txBody>
      </p:sp>
      <p:sp>
        <p:nvSpPr>
          <p:cNvPr id="12" name="文本框 10"/>
          <p:cNvSpPr/>
          <p:nvPr>
            <p:custDataLst>
              <p:tags r:id="rId15"/>
            </p:custDataLst>
          </p:nvPr>
        </p:nvSpPr>
        <p:spPr>
          <a:xfrm>
            <a:off x="5161598" y="2033905"/>
            <a:ext cx="2995613" cy="51018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每一小格表示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多少牛</a:t>
            </a:r>
          </a:p>
        </p:txBody>
      </p:sp>
      <p:cxnSp>
        <p:nvCxnSpPr>
          <p:cNvPr id="13" name="直接连接符 12"/>
          <p:cNvCxnSpPr/>
          <p:nvPr>
            <p:custDataLst>
              <p:tags r:id="rId16"/>
            </p:custDataLst>
          </p:nvPr>
        </p:nvCxnSpPr>
        <p:spPr>
          <a:xfrm>
            <a:off x="4531360" y="1219518"/>
            <a:ext cx="625475" cy="0"/>
          </a:xfrm>
          <a:prstGeom prst="line">
            <a:avLst/>
          </a:prstGeom>
          <a:noFill/>
          <a:ln w="19050" cap="flat" cmpd="sng" algn="ctr">
            <a:solidFill>
              <a:srgbClr val="2DB7B7">
                <a:lumMod val="5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17"/>
            </p:custDataLst>
          </p:nvPr>
        </p:nvCxnSpPr>
        <p:spPr>
          <a:xfrm>
            <a:off x="4664710" y="2287905"/>
            <a:ext cx="492125" cy="0"/>
          </a:xfrm>
          <a:prstGeom prst="line">
            <a:avLst/>
          </a:prstGeom>
          <a:noFill/>
          <a:ln w="19050" cap="flat" cmpd="sng" algn="ctr">
            <a:solidFill>
              <a:srgbClr val="2DB7B7">
                <a:lumMod val="5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8"/>
            </p:custDataLst>
          </p:nvPr>
        </p:nvCxnSpPr>
        <p:spPr>
          <a:xfrm flipH="1">
            <a:off x="3788410" y="1473518"/>
            <a:ext cx="0" cy="560388"/>
          </a:xfrm>
          <a:prstGeom prst="line">
            <a:avLst/>
          </a:prstGeom>
          <a:noFill/>
          <a:ln w="19050" cap="flat" cmpd="sng" algn="ctr">
            <a:solidFill>
              <a:srgbClr val="2DB7B7">
                <a:lumMod val="5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27" idx="3"/>
            <a:endCxn id="29" idx="1"/>
          </p:cNvCxnSpPr>
          <p:nvPr>
            <p:custDataLst>
              <p:tags r:id="rId19"/>
            </p:custDataLst>
          </p:nvPr>
        </p:nvCxnSpPr>
        <p:spPr>
          <a:xfrm>
            <a:off x="4239260" y="5305425"/>
            <a:ext cx="922655" cy="127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20"/>
            </p:custDataLst>
          </p:nvPr>
        </p:nvCxnSpPr>
        <p:spPr>
          <a:xfrm>
            <a:off x="4301490" y="6237605"/>
            <a:ext cx="922655" cy="127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21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三、弹黄测力计</a:t>
            </a:r>
          </a:p>
        </p:txBody>
      </p:sp>
      <p:sp>
        <p:nvSpPr>
          <p:cNvPr id="38" name="文本框 37"/>
          <p:cNvSpPr txBox="1"/>
          <p:nvPr>
            <p:custDataLst>
              <p:tags r:id="rId22"/>
            </p:custDataLst>
          </p:nvPr>
        </p:nvSpPr>
        <p:spPr>
          <a:xfrm>
            <a:off x="1415415" y="1739265"/>
            <a:ext cx="675005" cy="38207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buClrTx/>
              <a:buSzTx/>
              <a:defRPr/>
            </a:pPr>
            <a:r>
              <a:rPr lang="zh-CN" altLang="en-US" sz="3200" b="1">
                <a:latin typeface="华文楷体" panose="02010600040101010101" pitchFamily="2" charset="-122"/>
                <a:ea typeface="华文楷体" panose="02010600040101010101" pitchFamily="2" charset="-122"/>
              </a:rPr>
              <a:t>弹簧测力计使用方法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3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4695401" y="2060640"/>
            <a:ext cx="1487805" cy="3692525"/>
            <a:chOff x="3217010" y="730580"/>
            <a:chExt cx="1487805" cy="3692525"/>
          </a:xfrm>
        </p:grpSpPr>
        <p:pic>
          <p:nvPicPr>
            <p:cNvPr id="9" name="Picture 6" descr="T0709B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37"/>
            <a:stretch>
              <a:fillRect/>
            </a:stretch>
          </p:blipFill>
          <p:spPr bwMode="auto">
            <a:xfrm>
              <a:off x="3465592" y="730580"/>
              <a:ext cx="762650" cy="3239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"/>
            <p:cNvSpPr/>
            <p:nvPr>
              <p:custDataLst>
                <p:tags r:id="rId10"/>
              </p:custDataLst>
            </p:nvPr>
          </p:nvSpPr>
          <p:spPr>
            <a:xfrm>
              <a:off x="3217010" y="3962730"/>
              <a:ext cx="1487805" cy="4603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CN" altLang="en-US" sz="1795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/>
                </a:rPr>
                <a:t> </a:t>
              </a:r>
              <a:r>
                <a:rPr lang="zh-CN" altLang="en-US" sz="24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  <a:sym typeface="Wingdings" panose="05000000000000000000"/>
                </a:rPr>
                <a:t>倒挂使用</a:t>
              </a:r>
              <a:endParaRPr lang="zh-CN" altLang="en-US" sz="1795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 Box 11"/>
          <p:cNvSpPr/>
          <p:nvPr>
            <p:custDataLst>
              <p:tags r:id="rId2"/>
            </p:custDataLst>
          </p:nvPr>
        </p:nvSpPr>
        <p:spPr>
          <a:xfrm>
            <a:off x="1557020" y="5034915"/>
            <a:ext cx="2762250" cy="90360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marL="0" algn="l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795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/>
              </a:rPr>
              <a:t>    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测量的力没有</a:t>
            </a:r>
            <a:endParaRPr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Wingdings" panose="05000000000000000000"/>
            </a:endParaRPr>
          </a:p>
          <a:p>
            <a:pPr marL="0" algn="l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通过弹簧中心轴线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3" name="Rectangle 6"/>
          <p:cNvSpPr/>
          <p:nvPr>
            <p:custDataLst>
              <p:tags r:id="rId3"/>
            </p:custDataLst>
          </p:nvPr>
        </p:nvSpPr>
        <p:spPr>
          <a:xfrm>
            <a:off x="6761480" y="2516505"/>
            <a:ext cx="4208780" cy="829945"/>
          </a:xfrm>
          <a:prstGeom prst="rect">
            <a:avLst/>
          </a:prstGeom>
          <a:solidFill>
            <a:srgbClr val="EEAD86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sz="1795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/>
              </a:rPr>
              <a:t>   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想一想</a:t>
            </a:r>
            <a:r>
              <a: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：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弹簧测力计</a:t>
            </a:r>
            <a:r>
              <a: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倒挂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使用时</a:t>
            </a:r>
            <a:r>
              <a: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，测量值偏大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还是偏小？</a:t>
            </a:r>
          </a:p>
        </p:txBody>
      </p:sp>
      <p:sp>
        <p:nvSpPr>
          <p:cNvPr id="14" name="圆角矩形 1"/>
          <p:cNvSpPr/>
          <p:nvPr>
            <p:custDataLst>
              <p:tags r:id="rId4"/>
            </p:custDataLst>
          </p:nvPr>
        </p:nvSpPr>
        <p:spPr>
          <a:xfrm>
            <a:off x="1343720" y="1268874"/>
            <a:ext cx="4625915" cy="45376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zh-CN" altLang="en-US" sz="2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/>
              </a:rPr>
              <a:t>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/>
              </a:rPr>
              <a:t>弹簧测力计使用的错误方法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271313" y="2228954"/>
            <a:ext cx="1798476" cy="2755631"/>
          </a:xfrm>
          <a:prstGeom prst="rect">
            <a:avLst/>
          </a:prstGeom>
        </p:spPr>
      </p:pic>
      <p:sp>
        <p:nvSpPr>
          <p:cNvPr id="15" name="Rectangle 6"/>
          <p:cNvSpPr/>
          <p:nvPr>
            <p:custDataLst>
              <p:tags r:id="rId6"/>
            </p:custDataLst>
          </p:nvPr>
        </p:nvSpPr>
        <p:spPr>
          <a:xfrm>
            <a:off x="6761480" y="4102100"/>
            <a:ext cx="4291330" cy="1198880"/>
          </a:xfrm>
          <a:prstGeom prst="rect">
            <a:avLst/>
          </a:prstGeom>
          <a:solidFill>
            <a:srgbClr val="EEAD86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marL="0" algn="l" eaLnBrk="1" hangingPunct="1">
              <a:buNone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弹簧测力计</a:t>
            </a:r>
            <a:r>
              <a: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倒挂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使用时</a:t>
            </a:r>
            <a:r>
              <a: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，测量值偏大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Wingdings" panose="05000000000000000000"/>
              </a:rPr>
              <a:t>，因为弹簧测力计的外壳也对弹簧有拉力。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1798300" y="12509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496468" y="2326852"/>
            <a:ext cx="1988191" cy="3311971"/>
            <a:chOff x="3497613" y="1212427"/>
            <a:chExt cx="1988191" cy="3311971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3828839" y="1212427"/>
              <a:ext cx="1572381" cy="2895600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>
              <p:custDataLst>
                <p:tags r:id="rId11"/>
              </p:custDataLst>
            </p:nvPr>
          </p:nvSpPr>
          <p:spPr>
            <a:xfrm>
              <a:off x="3497613" y="4064023"/>
              <a:ext cx="198819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弹簧秤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6744494" y="2060756"/>
            <a:ext cx="2703130" cy="3568233"/>
            <a:chOff x="5745639" y="946331"/>
            <a:chExt cx="2703130" cy="3568233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5745639" y="946331"/>
              <a:ext cx="2703130" cy="3064933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>
              <p:custDataLst>
                <p:tags r:id="rId9"/>
              </p:custDataLst>
            </p:nvPr>
          </p:nvSpPr>
          <p:spPr>
            <a:xfrm>
              <a:off x="6046657" y="4054189"/>
              <a:ext cx="198819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托盘秤</a:t>
              </a:r>
            </a:p>
          </p:txBody>
        </p:sp>
      </p:grp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2278650" y="2472164"/>
            <a:ext cx="1988191" cy="3130619"/>
            <a:chOff x="1279795" y="1357739"/>
            <a:chExt cx="1988191" cy="3130619"/>
          </a:xfrm>
        </p:grpSpPr>
        <p:sp>
          <p:nvSpPr>
            <p:cNvPr id="13" name="TextBox 1"/>
            <p:cNvSpPr txBox="1"/>
            <p:nvPr>
              <p:custDataLst>
                <p:tags r:id="rId6"/>
              </p:custDataLst>
            </p:nvPr>
          </p:nvSpPr>
          <p:spPr>
            <a:xfrm>
              <a:off x="1279795" y="4027983"/>
              <a:ext cx="198819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握力计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63185" y="1774349"/>
              <a:ext cx="2604977" cy="1771756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1969135" y="1601470"/>
            <a:ext cx="38544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生活中常见的测力计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1969135" y="1601470"/>
            <a:ext cx="38544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新时代测力计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三、弹簧测力计</a:t>
            </a:r>
          </a:p>
        </p:txBody>
      </p:sp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70965" y="2630170"/>
            <a:ext cx="2986405" cy="2713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641090" y="2348865"/>
            <a:ext cx="2182495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312795" y="5462270"/>
            <a:ext cx="1710055" cy="46037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数字测力计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8667115" y="5344160"/>
            <a:ext cx="1710055" cy="46037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测力传感器</a:t>
            </a:r>
          </a:p>
        </p:txBody>
      </p:sp>
      <p:pic>
        <p:nvPicPr>
          <p:cNvPr id="7" name="图片 6"/>
          <p:cNvPicPr/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16090" y="817880"/>
            <a:ext cx="4481195" cy="4526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四、课堂小结</a:t>
            </a:r>
          </a:p>
        </p:txBody>
      </p:sp>
      <p:sp>
        <p:nvSpPr>
          <p:cNvPr id="57345" name="文本框 1"/>
          <p:cNvSpPr txBox="1"/>
          <p:nvPr>
            <p:custDataLst>
              <p:tags r:id="rId2"/>
            </p:custDataLst>
          </p:nvPr>
        </p:nvSpPr>
        <p:spPr>
          <a:xfrm>
            <a:off x="1271588" y="2708910"/>
            <a:ext cx="561975" cy="18148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弹</a:t>
            </a:r>
          </a:p>
          <a:p>
            <a:pPr algn="ctr"/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力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1"/>
          <p:cNvSpPr txBox="1"/>
          <p:nvPr>
            <p:custDataLst>
              <p:tags r:id="rId3"/>
            </p:custDataLst>
          </p:nvPr>
        </p:nvSpPr>
        <p:spPr>
          <a:xfrm>
            <a:off x="3935730" y="1124585"/>
            <a:ext cx="16465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弹性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形变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箭头连接符 8"/>
          <p:cNvCxnSpPr>
            <a:stCxn id="5" idx="3"/>
          </p:cNvCxnSpPr>
          <p:nvPr>
            <p:custDataLst>
              <p:tags r:id="rId4"/>
            </p:custDataLst>
          </p:nvPr>
        </p:nvCxnSpPr>
        <p:spPr>
          <a:xfrm>
            <a:off x="5582285" y="1385570"/>
            <a:ext cx="1665605" cy="273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1"/>
          <p:cNvSpPr txBox="1"/>
          <p:nvPr>
            <p:custDataLst>
              <p:tags r:id="rId5"/>
            </p:custDataLst>
          </p:nvPr>
        </p:nvSpPr>
        <p:spPr>
          <a:xfrm>
            <a:off x="7247890" y="1124585"/>
            <a:ext cx="16465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塑性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形变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"/>
          <p:cNvSpPr txBox="1"/>
          <p:nvPr>
            <p:custDataLst>
              <p:tags r:id="rId6"/>
            </p:custDataLst>
          </p:nvPr>
        </p:nvSpPr>
        <p:spPr>
          <a:xfrm>
            <a:off x="5663565" y="412115"/>
            <a:ext cx="16465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弹性</a:t>
            </a:r>
          </a:p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限度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" name="曲线连接符 12"/>
          <p:cNvCxnSpPr>
            <a:stCxn id="10" idx="2"/>
          </p:cNvCxnSpPr>
          <p:nvPr>
            <p:custDataLst>
              <p:tags r:id="rId7"/>
            </p:custDataLst>
          </p:nvPr>
        </p:nvCxnSpPr>
        <p:spPr>
          <a:xfrm rot="5400000">
            <a:off x="7452995" y="1585595"/>
            <a:ext cx="558165" cy="679450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曲线连接符 13"/>
          <p:cNvCxnSpPr>
            <a:stCxn id="5" idx="2"/>
          </p:cNvCxnSpPr>
          <p:nvPr>
            <p:custDataLst>
              <p:tags r:id="rId8"/>
            </p:custDataLst>
          </p:nvPr>
        </p:nvCxnSpPr>
        <p:spPr>
          <a:xfrm rot="5400000" flipV="1">
            <a:off x="4860290" y="1545590"/>
            <a:ext cx="486410" cy="688340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"/>
          <p:cNvSpPr txBox="1"/>
          <p:nvPr>
            <p:custDataLst>
              <p:tags r:id="rId9"/>
            </p:custDataLst>
          </p:nvPr>
        </p:nvSpPr>
        <p:spPr>
          <a:xfrm>
            <a:off x="5160010" y="1772920"/>
            <a:ext cx="27635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能否自动恢复</a:t>
            </a:r>
          </a:p>
          <a:p>
            <a:pPr algn="ctr">
              <a:buClrTx/>
              <a:buSzTx/>
              <a:buNone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到原形状</a:t>
            </a:r>
          </a:p>
        </p:txBody>
      </p:sp>
      <p:cxnSp>
        <p:nvCxnSpPr>
          <p:cNvPr id="19" name="直接箭头连接符 18"/>
          <p:cNvCxnSpPr>
            <a:endCxn id="5" idx="1"/>
          </p:cNvCxnSpPr>
          <p:nvPr>
            <p:custDataLst>
              <p:tags r:id="rId10"/>
            </p:custDataLst>
          </p:nvPr>
        </p:nvCxnSpPr>
        <p:spPr>
          <a:xfrm flipV="1">
            <a:off x="1847850" y="1385570"/>
            <a:ext cx="2087880" cy="13950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1"/>
            </p:custDataLst>
          </p:nvPr>
        </p:nvCxnSpPr>
        <p:spPr>
          <a:xfrm>
            <a:off x="1847850" y="3573145"/>
            <a:ext cx="20878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1"/>
          <p:cNvSpPr txBox="1"/>
          <p:nvPr>
            <p:custDataLst>
              <p:tags r:id="rId12"/>
            </p:custDataLst>
          </p:nvPr>
        </p:nvSpPr>
        <p:spPr>
          <a:xfrm>
            <a:off x="3949700" y="3355340"/>
            <a:ext cx="11328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弹力</a:t>
            </a:r>
          </a:p>
        </p:txBody>
      </p:sp>
      <p:sp>
        <p:nvSpPr>
          <p:cNvPr id="22" name="左大括号 21"/>
          <p:cNvSpPr/>
          <p:nvPr>
            <p:custDataLst>
              <p:tags r:id="rId13"/>
            </p:custDataLst>
          </p:nvPr>
        </p:nvSpPr>
        <p:spPr>
          <a:xfrm>
            <a:off x="4866005" y="2969260"/>
            <a:ext cx="216535" cy="129413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1"/>
          <p:cNvSpPr txBox="1"/>
          <p:nvPr>
            <p:custDataLst>
              <p:tags r:id="rId14"/>
            </p:custDataLst>
          </p:nvPr>
        </p:nvSpPr>
        <p:spPr>
          <a:xfrm>
            <a:off x="5160010" y="2853055"/>
            <a:ext cx="5822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定义：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由于物体发生弹性形变而产生的力</a:t>
            </a:r>
          </a:p>
        </p:txBody>
      </p:sp>
      <p:sp>
        <p:nvSpPr>
          <p:cNvPr id="24" name="文本框 1"/>
          <p:cNvSpPr txBox="1"/>
          <p:nvPr>
            <p:custDataLst>
              <p:tags r:id="rId15"/>
            </p:custDataLst>
          </p:nvPr>
        </p:nvSpPr>
        <p:spPr>
          <a:xfrm>
            <a:off x="5144770" y="3429000"/>
            <a:ext cx="40957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方向：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与弹性形变方向相反</a:t>
            </a:r>
          </a:p>
        </p:txBody>
      </p:sp>
      <p:sp>
        <p:nvSpPr>
          <p:cNvPr id="25" name="文本框 1"/>
          <p:cNvSpPr txBox="1"/>
          <p:nvPr>
            <p:custDataLst>
              <p:tags r:id="rId16"/>
            </p:custDataLst>
          </p:nvPr>
        </p:nvSpPr>
        <p:spPr>
          <a:xfrm>
            <a:off x="5160010" y="3961765"/>
            <a:ext cx="55797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常见弹力：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支持力、压力、拉力、推力</a:t>
            </a:r>
          </a:p>
        </p:txBody>
      </p:sp>
      <p:cxnSp>
        <p:nvCxnSpPr>
          <p:cNvPr id="26" name="直接箭头连接符 25"/>
          <p:cNvCxnSpPr/>
          <p:nvPr>
            <p:custDataLst>
              <p:tags r:id="rId17"/>
            </p:custDataLst>
          </p:nvPr>
        </p:nvCxnSpPr>
        <p:spPr>
          <a:xfrm>
            <a:off x="1847850" y="4436745"/>
            <a:ext cx="1727835" cy="1008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1"/>
          <p:cNvSpPr txBox="1"/>
          <p:nvPr>
            <p:custDataLst>
              <p:tags r:id="rId18"/>
            </p:custDataLst>
          </p:nvPr>
        </p:nvSpPr>
        <p:spPr>
          <a:xfrm>
            <a:off x="3648075" y="5229225"/>
            <a:ext cx="21609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弹簧测力计</a:t>
            </a:r>
          </a:p>
        </p:txBody>
      </p:sp>
      <p:sp>
        <p:nvSpPr>
          <p:cNvPr id="28" name="左大括号 27"/>
          <p:cNvSpPr/>
          <p:nvPr>
            <p:custDataLst>
              <p:tags r:id="rId19"/>
            </p:custDataLst>
          </p:nvPr>
        </p:nvSpPr>
        <p:spPr>
          <a:xfrm>
            <a:off x="5664200" y="4857115"/>
            <a:ext cx="216535" cy="129413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1"/>
          <p:cNvSpPr txBox="1"/>
          <p:nvPr>
            <p:custDataLst>
              <p:tags r:id="rId20"/>
            </p:custDataLst>
          </p:nvPr>
        </p:nvSpPr>
        <p:spPr>
          <a:xfrm>
            <a:off x="5881370" y="4801235"/>
            <a:ext cx="9772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原理</a:t>
            </a:r>
          </a:p>
        </p:txBody>
      </p:sp>
      <p:sp>
        <p:nvSpPr>
          <p:cNvPr id="30" name="文本框 1"/>
          <p:cNvSpPr txBox="1"/>
          <p:nvPr>
            <p:custDataLst>
              <p:tags r:id="rId21"/>
            </p:custDataLst>
          </p:nvPr>
        </p:nvSpPr>
        <p:spPr>
          <a:xfrm>
            <a:off x="5951855" y="5752465"/>
            <a:ext cx="9772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使用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5" grpId="0"/>
      <p:bldP spid="21" grpId="0"/>
      <p:bldP spid="22" grpId="0" animBg="1"/>
      <p:bldP spid="23" grpId="0"/>
      <p:bldP spid="24" grpId="0"/>
      <p:bldP spid="25" grpId="0"/>
      <p:bldP spid="27" grpId="0"/>
      <p:bldP spid="28" grpId="0" animBg="1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9" name="Picture 3">
            <a:hlinkClick r:id="rId4" action="ppaction://hlinkfile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r="30913"/>
          <a:stretch>
            <a:fillRect/>
          </a:stretch>
        </p:blipFill>
        <p:spPr>
          <a:xfrm>
            <a:off x="5160010" y="764223"/>
            <a:ext cx="5724525" cy="5113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0" name="Text Box 4"/>
          <p:cNvSpPr txBox="1"/>
          <p:nvPr>
            <p:custDataLst>
              <p:tags r:id="rId2"/>
            </p:custDataLst>
          </p:nvPr>
        </p:nvSpPr>
        <p:spPr>
          <a:xfrm>
            <a:off x="1731963" y="2114868"/>
            <a:ext cx="3076575" cy="1383665"/>
          </a:xfrm>
          <a:prstGeom prst="rect">
            <a:avLst/>
          </a:prstGeom>
          <a:noFill/>
          <a:ln w="57150">
            <a:noFill/>
          </a:ln>
        </p:spPr>
        <p:txBody>
          <a:bodyPr wrap="square" anchor="ctr" anchorCtr="0">
            <a:spAutoFit/>
          </a:bodyPr>
          <a:lstStyle/>
          <a:p>
            <a:pPr indent="-342900"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轻按桌面能使它发生弹性形变吗？</a:t>
            </a:r>
            <a:endParaRPr lang="en-US" altLang="zh-CN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/>
          <p:nvPr>
            <p:custDataLst>
              <p:tags r:id="rId1"/>
            </p:custDataLst>
          </p:nvPr>
        </p:nvSpPr>
        <p:spPr>
          <a:xfrm>
            <a:off x="1919605" y="322898"/>
            <a:ext cx="7796530" cy="737235"/>
          </a:xfrm>
          <a:prstGeom prst="rect">
            <a:avLst/>
          </a:prstGeom>
          <a:noFill/>
          <a:ln w="57150">
            <a:noFill/>
          </a:ln>
        </p:spPr>
        <p:txBody>
          <a:bodyPr wrap="square" anchor="ctr" anchorCtr="0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用手捏一个厚玻璃瓶，它会发生弹性形变吗？</a:t>
            </a:r>
          </a:p>
        </p:txBody>
      </p:sp>
      <p:pic>
        <p:nvPicPr>
          <p:cNvPr id="29707" name="图片 2970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51363" y="889000"/>
            <a:ext cx="1873250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8" name="文本框 29707"/>
          <p:cNvSpPr txBox="1"/>
          <p:nvPr>
            <p:custDataLst>
              <p:tags r:id="rId3"/>
            </p:custDataLst>
          </p:nvPr>
        </p:nvSpPr>
        <p:spPr>
          <a:xfrm>
            <a:off x="6384290" y="1340485"/>
            <a:ext cx="5883275" cy="43986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用手轻捏厚玻璃瓶，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观察到细管中水面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上升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证明厚玻璃瓶发生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形变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松开手后，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观察到细管中水面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下降到原来高度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证明厚玻璃瓶发生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弹性形变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63525" y="2420620"/>
            <a:ext cx="430149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如图，瓶中灌满水，把细玻璃管通过带孔的橡皮塞插入玻璃瓶中。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1487805" y="2132965"/>
            <a:ext cx="3561080" cy="293433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1.右侧弹簧测力计的</a:t>
            </a:r>
          </a:p>
          <a:p>
            <a:pPr marL="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量  程：</a:t>
            </a:r>
            <a:r>
              <a:rPr kumimoji="0" lang="zh-CN" altLang="en-US" sz="2800" b="0" i="0" u="sng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</a:t>
            </a:r>
            <a:r>
              <a:rPr kumimoji="0" lang="zh-CN" altLang="en-US" sz="2800" b="0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</a:p>
          <a:p>
            <a:pPr marL="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分度值：</a:t>
            </a:r>
            <a:r>
              <a:rPr kumimoji="0" lang="zh-CN" altLang="en-US" sz="2800" b="0" i="0" u="sng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</a:t>
            </a:r>
            <a:r>
              <a:rPr kumimoji="0" lang="zh-CN" altLang="en-US" sz="2800" b="0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</a:p>
          <a:p>
            <a:pPr marL="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测量值：</a:t>
            </a:r>
            <a:r>
              <a:rPr kumimoji="0" lang="zh-CN" altLang="en-US" sz="2800" b="0" i="0" u="sng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</a:t>
            </a:r>
            <a:r>
              <a:rPr kumimoji="0" lang="zh-CN" altLang="en-US" sz="2800" b="0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24580" name="TextBox 6"/>
          <p:cNvSpPr txBox="1"/>
          <p:nvPr>
            <p:custDataLst>
              <p:tags r:id="rId2"/>
            </p:custDataLst>
          </p:nvPr>
        </p:nvSpPr>
        <p:spPr>
          <a:xfrm>
            <a:off x="3134043" y="2996248"/>
            <a:ext cx="144145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0---5N</a:t>
            </a: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3288030" y="3753168"/>
            <a:ext cx="91694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0.2 N</a:t>
            </a: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3178493" y="4367530"/>
            <a:ext cx="91694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1.4 N</a:t>
            </a:r>
          </a:p>
        </p:txBody>
      </p:sp>
      <p:pic>
        <p:nvPicPr>
          <p:cNvPr id="45061" name="Picture 7"/>
          <p:cNvPicPr/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08850" y="515938"/>
            <a:ext cx="2344738" cy="577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39286" y="1725885"/>
            <a:ext cx="9099682" cy="2115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、用弹簧测力计测某一力的大小，指针位置如图所示，则该力大小为 (       )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A.1.8 N      B.1 N      C.1.4 N      D.1.6 N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24695" y="548640"/>
            <a:ext cx="1888490" cy="586803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215753" y="2565052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文本框 35841"/>
          <p:cNvSpPr txBox="1"/>
          <p:nvPr>
            <p:custDataLst>
              <p:tags r:id="rId1"/>
            </p:custDataLst>
          </p:nvPr>
        </p:nvSpPr>
        <p:spPr>
          <a:xfrm>
            <a:off x="359410" y="1124585"/>
            <a:ext cx="114325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如图所示，甲、乙两个同学用同一个弹簧拉力器来比试臂力，结果两个人都能把手臂撑直，谁用的拉力大？</a:t>
            </a:r>
          </a:p>
        </p:txBody>
      </p:sp>
      <p:pic>
        <p:nvPicPr>
          <p:cNvPr id="47106" name="图片 358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40575" y="2300288"/>
            <a:ext cx="3048000" cy="2781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689225" y="2619375"/>
            <a:ext cx="34480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弹簧受到的拉力越大，弹簧的伸长量就越长。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775460" y="4419283"/>
            <a:ext cx="56102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答：甲同学（或手臂长的同学）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8645" y="1412875"/>
            <a:ext cx="3810000" cy="2219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75760" y="1484630"/>
            <a:ext cx="3810000" cy="2105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45110" y="1628775"/>
            <a:ext cx="3755390" cy="193103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一、弹性、塑性</a:t>
            </a: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373380" y="4437380"/>
            <a:ext cx="11645265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3300"/>
              </a:lnSpc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在受力时，会发生形变，不受力时，又恢复到原来的形状，物体的这种特性叫做 弹性。</a:t>
            </a:r>
          </a:p>
        </p:txBody>
      </p:sp>
      <p:sp>
        <p:nvSpPr>
          <p:cNvPr id="34" name="TextBox 6"/>
          <p:cNvSpPr txBox="1"/>
          <p:nvPr>
            <p:custDataLst>
              <p:tags r:id="rId6"/>
            </p:custDataLst>
          </p:nvPr>
        </p:nvSpPr>
        <p:spPr>
          <a:xfrm>
            <a:off x="623392" y="5445224"/>
            <a:ext cx="4532010" cy="5240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457200" algn="l" defTabSz="914400" rtl="0" eaLnBrk="1" latinLnBrk="0" hangingPunct="1">
              <a:lnSpc>
                <a:spcPts val="3300"/>
              </a:lnSpc>
              <a:buClrTx/>
              <a:buSzTx/>
              <a:buNone/>
            </a:pPr>
            <a:r>
              <a:rPr kumimoji="0" lang="zh-CN" altLang="en-US" sz="2800" b="1" i="0" u="none" strike="noStrike" kern="1200" cap="none" spc="0" normalizeH="0" baseline="0" dirty="0">
                <a:latin typeface="华文楷体" panose="02010600040101010101" pitchFamily="2" charset="-122"/>
                <a:ea typeface="华文楷体" panose="02010600040101010101" pitchFamily="2" charset="-122"/>
              </a:rPr>
              <a:t>这种形变称 </a:t>
            </a:r>
            <a:r>
              <a:rPr kumimoji="0" lang="zh-CN" altLang="en-US" sz="3200" b="1" i="0" u="none" strike="noStrike" kern="1200" cap="none" spc="0" normalizeH="0" baseline="0" dirty="0">
                <a:latin typeface="华文楷体" panose="02010600040101010101" pitchFamily="2" charset="-122"/>
                <a:ea typeface="华文楷体" panose="02010600040101010101" pitchFamily="2" charset="-122"/>
              </a:rPr>
              <a:t>弹性形变</a:t>
            </a:r>
            <a:r>
              <a:rPr kumimoji="0" lang="zh-CN" altLang="en-US" sz="2800" b="1" i="0" u="none" strike="noStrike" kern="1200" cap="none" spc="0" normalizeH="0" baseline="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1055260" y="3933138"/>
            <a:ext cx="2252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lvl="0" algn="just" defTabSz="683895" fontAlgn="auto">
              <a:buClrTx/>
              <a:buSzTx/>
              <a:tabLst>
                <a:tab pos="5600700" algn="l"/>
                <a:tab pos="9734550" algn="l"/>
              </a:tabLst>
              <a:defRPr/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、弹性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10035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 r="-4375" b="9886"/>
          <a:stretch>
            <a:fillRect/>
          </a:stretch>
        </p:blipFill>
        <p:spPr>
          <a:xfrm>
            <a:off x="8255953" y="127000"/>
            <a:ext cx="2411412" cy="6243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4" name="矩形 100357"/>
          <p:cNvSpPr/>
          <p:nvPr>
            <p:custDataLst>
              <p:tags r:id="rId2"/>
            </p:custDataLst>
          </p:nvPr>
        </p:nvSpPr>
        <p:spPr>
          <a:xfrm>
            <a:off x="335280" y="1444625"/>
            <a:ext cx="806005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如图所示, 弹簧测力计的量程是____________，弹簧测力计的最小分度值为_______，弹簧测力计指针所指的示数为________。若某同学将弹簧测力计拿倒了，用提环来悬挂重物，则所测物体重力比实际值_________（选填“偏大”、“不变”或“偏小”）</a:t>
            </a:r>
          </a:p>
        </p:txBody>
      </p:sp>
      <p:sp>
        <p:nvSpPr>
          <p:cNvPr id="100363" name="文本框 100362"/>
          <p:cNvSpPr txBox="1"/>
          <p:nvPr>
            <p:custDataLst>
              <p:tags r:id="rId3"/>
            </p:custDataLst>
          </p:nvPr>
        </p:nvSpPr>
        <p:spPr>
          <a:xfrm>
            <a:off x="6023928" y="1484313"/>
            <a:ext cx="11493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0---5N</a:t>
            </a:r>
          </a:p>
        </p:txBody>
      </p:sp>
      <p:sp>
        <p:nvSpPr>
          <p:cNvPr id="100364" name="文本框 100363"/>
          <p:cNvSpPr txBox="1"/>
          <p:nvPr>
            <p:custDataLst>
              <p:tags r:id="rId4"/>
            </p:custDataLst>
          </p:nvPr>
        </p:nvSpPr>
        <p:spPr>
          <a:xfrm>
            <a:off x="5015865" y="2132648"/>
            <a:ext cx="8839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0.2N</a:t>
            </a:r>
          </a:p>
        </p:txBody>
      </p:sp>
      <p:sp>
        <p:nvSpPr>
          <p:cNvPr id="100365" name="文本框 100364"/>
          <p:cNvSpPr txBox="1"/>
          <p:nvPr>
            <p:custDataLst>
              <p:tags r:id="rId5"/>
            </p:custDataLst>
          </p:nvPr>
        </p:nvSpPr>
        <p:spPr>
          <a:xfrm>
            <a:off x="3484245" y="2780348"/>
            <a:ext cx="8839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3.6N</a:t>
            </a:r>
          </a:p>
        </p:txBody>
      </p:sp>
      <p:sp>
        <p:nvSpPr>
          <p:cNvPr id="100366" name="文本框 100365"/>
          <p:cNvSpPr txBox="1"/>
          <p:nvPr>
            <p:custDataLst>
              <p:tags r:id="rId6"/>
            </p:custDataLst>
          </p:nvPr>
        </p:nvSpPr>
        <p:spPr>
          <a:xfrm>
            <a:off x="1775460" y="4076383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偏大</a:t>
            </a: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0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39470" y="1844675"/>
            <a:ext cx="10621010" cy="26339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l" eaLnBrk="1" fontAlgn="base" hangingPunct="1">
              <a:lnSpc>
                <a:spcPct val="150000"/>
              </a:lnSpc>
              <a:buNone/>
            </a:pPr>
            <a:r>
              <a:rPr lang="en-US" altLang="zh-CN" sz="2800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5、使用弹簧测力计时，若指针在“0”刻度的下方就开始测量，则所测得的力的大小将比实际的力    （      ）</a:t>
            </a:r>
          </a:p>
          <a:p>
            <a:pPr marL="0" algn="l" eaLnBrk="1" fontAlgn="base" hangingPunct="1">
              <a:lnSpc>
                <a:spcPct val="150000"/>
              </a:lnSpc>
              <a:buNone/>
            </a:pPr>
            <a:r>
              <a:rPr lang="en-US" altLang="zh-CN" sz="2800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  A、相同               B、偏小 </a:t>
            </a:r>
          </a:p>
          <a:p>
            <a:pPr marL="0" algn="l" eaLnBrk="1" fontAlgn="base" hangingPunct="1">
              <a:lnSpc>
                <a:spcPct val="150000"/>
              </a:lnSpc>
              <a:buNone/>
            </a:pPr>
            <a:r>
              <a:rPr lang="en-US" altLang="zh-CN" sz="2800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  C、偏大               D、无法确定</a:t>
            </a:r>
          </a:p>
          <a:p>
            <a:pPr eaLnBrk="1" fontAlgn="base" hangingPunct="1">
              <a:buNone/>
            </a:pPr>
            <a:endParaRPr lang="en-US" altLang="zh-CN" sz="4000" b="1" strike="noStrike" noProof="1">
              <a:solidFill>
                <a:srgbClr val="001E1D"/>
              </a:solidFill>
            </a:endParaRPr>
          </a:p>
        </p:txBody>
      </p:sp>
      <p:sp>
        <p:nvSpPr>
          <p:cNvPr id="352260" name="Rectangle 4"/>
          <p:cNvSpPr/>
          <p:nvPr>
            <p:custDataLst>
              <p:tags r:id="rId2"/>
            </p:custDataLst>
          </p:nvPr>
        </p:nvSpPr>
        <p:spPr>
          <a:xfrm>
            <a:off x="6744335" y="2564765"/>
            <a:ext cx="4762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/>
          <p:nvPr>
            <p:custDataLst>
              <p:tags r:id="rId1"/>
            </p:custDataLst>
          </p:nvPr>
        </p:nvSpPr>
        <p:spPr>
          <a:xfrm>
            <a:off x="588645" y="1352550"/>
            <a:ext cx="10435590" cy="3666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6、关于弹簧测力计的使用，下列几种说法中错误的是（       ）</a:t>
            </a:r>
          </a:p>
          <a:p>
            <a:pPr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A、弹簧测力计必须竖直放置。</a:t>
            </a:r>
          </a:p>
          <a:p>
            <a:pPr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B、使用前必须检查指针是否在“0”刻度处。</a:t>
            </a:r>
          </a:p>
          <a:p>
            <a:pPr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C、使用时弹簧、指针、挂钩不能与外壳摩擦。</a:t>
            </a:r>
          </a:p>
          <a:p>
            <a:pPr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D、使用时必须注意所测的力不能超过弹簧测力计的测量范围。</a:t>
            </a:r>
          </a:p>
        </p:txBody>
      </p:sp>
      <p:sp>
        <p:nvSpPr>
          <p:cNvPr id="353287" name="Rectangle 7"/>
          <p:cNvSpPr/>
          <p:nvPr>
            <p:custDataLst>
              <p:tags r:id="rId2"/>
            </p:custDataLst>
          </p:nvPr>
        </p:nvSpPr>
        <p:spPr>
          <a:xfrm>
            <a:off x="9480550" y="1426528"/>
            <a:ext cx="5130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3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01" y="1876187"/>
            <a:ext cx="2808075" cy="27204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83615" y="1361440"/>
            <a:ext cx="10497820" cy="4959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7、如图所示，一根弹簧，一端固定在竖直墙上，在弹性限度内用手水平向右拉伸弹簧的另一端，下列有关“弹簧形变产生的力”的描述正确的是（　　）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A．弹簧对手的拉力    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B．手对弹簧的拉力 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C．墙对弹簧的拉力    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D．以上说法都不正确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719869" y="2853107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824470" y="2204720"/>
            <a:ext cx="2818765" cy="5067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9470" y="1574165"/>
            <a:ext cx="9750425" cy="4312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8、如图所示，在弹簧测力计的两侧沿水平方向各加4N拉力并使其保持静止，此时弹簧测力计的示数为（　　）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A．0N     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B．2N      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C．4N     </a:t>
            </a:r>
          </a:p>
          <a:p>
            <a:pPr indent="-342900" algn="l">
              <a:lnSpc>
                <a:spcPct val="150000"/>
              </a:lnSpc>
              <a:spcBef>
                <a:spcPct val="20000"/>
              </a:spcBef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D．8N 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28831" y="3282483"/>
            <a:ext cx="4785836" cy="9544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824702" y="2420679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71905" y="1844675"/>
            <a:ext cx="7164070" cy="2573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一弹簧测力计如图所示，其刻度______（填“是”或“不是”）均匀的，量程为_______N，分度值为______N，读数为________N。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05929" y="3021141"/>
            <a:ext cx="79629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0～5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006805" y="3054417"/>
            <a:ext cx="5693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0.2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931390" y="1839839"/>
            <a:ext cx="545342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是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682129" y="3666530"/>
            <a:ext cx="5693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1.8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705" y="548640"/>
            <a:ext cx="1163320" cy="5200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9470" y="1340485"/>
            <a:ext cx="10995025" cy="2573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ts val="4840"/>
              </a:lnSpc>
              <a:buClrTx/>
              <a:buSz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10、几位同学使用弹簧拉力器锻炼身体，每位同学都可以将弹簧拉力器拉开至两臂伸直，两臂伸直时对弹簧拉力器拉力最大的是（　　）</a:t>
            </a:r>
          </a:p>
          <a:p>
            <a:pPr algn="l" fontAlgn="auto">
              <a:lnSpc>
                <a:spcPts val="4840"/>
              </a:lnSpc>
              <a:buClrTx/>
              <a:buSz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A．几个同学都一样大           B．手臂长的同学 </a:t>
            </a:r>
          </a:p>
          <a:p>
            <a:pPr algn="l" fontAlgn="auto">
              <a:lnSpc>
                <a:spcPts val="4840"/>
              </a:lnSpc>
              <a:buClrTx/>
              <a:buSz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C．体重大的同学                   D．力气大的同学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0705068" y="1988832"/>
            <a:ext cx="423514" cy="63812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99427" y="1916186"/>
            <a:ext cx="8331923" cy="3194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11、下列现象中，发生了弹性形变的是（　　）</a:t>
            </a: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A．橡皮泥上留下漂亮的指印	</a:t>
            </a: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B．跳水跳板被运动员压弯	</a:t>
            </a: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C．粉笔掉到地上断成两截	</a:t>
            </a: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D．饼干一捏变成碎片</a:t>
            </a: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7752216" y="2060336"/>
            <a:ext cx="99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9" name="矩形 5120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" y="1124585"/>
            <a:ext cx="11795125" cy="456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</a:rPr>
              <a:t>12、篮球掉在地上，马上会弹起来，使篮球由下而上运动的力是_________，它是由于________(选填“篮球”或“地面”)发生了_________形变而产生的。</a:t>
            </a:r>
          </a:p>
          <a:p>
            <a:pPr algn="l" fontAlgn="auto">
              <a:lnSpc>
                <a:spcPts val="4840"/>
              </a:lnSpc>
              <a:spcBef>
                <a:spcPts val="1200"/>
              </a:spcBef>
              <a:buClrTx/>
              <a:buSzTx/>
              <a:buNone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</a:rPr>
              <a:t>13、如图所示，一个玻璃瓶中装满水，把一根细玻璃管通过带孔的橡皮塞插入瓶中，用手捏玻璃瓶时，发现玻璃管中液面升高，说明力可以改变物体的________</a:t>
            </a: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</a:rPr>
              <a:t>(选填“形状”或“运动状态”)；松开手后，</a:t>
            </a: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</a:rPr>
              <a:t>发现玻璃管中液面回到原来位置，说明玻璃</a:t>
            </a:r>
          </a:p>
          <a:p>
            <a:pPr algn="l" fontAlgn="auto">
              <a:lnSpc>
                <a:spcPts val="4840"/>
              </a:lnSpc>
              <a:buClrTx/>
              <a:buSzTx/>
              <a:buNone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</a:rPr>
              <a:t>瓶发生的是_______形变。</a:t>
            </a:r>
          </a:p>
        </p:txBody>
      </p:sp>
      <p:sp>
        <p:nvSpPr>
          <p:cNvPr id="10" name="矩形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12411" y="1196123"/>
            <a:ext cx="8483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弹力</a:t>
            </a:r>
            <a:endParaRPr lang="zh-CN" altLang="en-US" sz="28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9640" y="1844458"/>
            <a:ext cx="8483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地面</a:t>
            </a:r>
            <a:endParaRPr lang="zh-CN" altLang="en-US" sz="28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968676" y="1772778"/>
            <a:ext cx="8483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弹性</a:t>
            </a:r>
            <a:endParaRPr lang="zh-CN" altLang="en-US" sz="28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704578" y="3179334"/>
            <a:ext cx="8483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形状</a:t>
            </a:r>
            <a:endParaRPr lang="zh-CN" altLang="en-US" sz="28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矩形 5120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63830" y="5012452"/>
            <a:ext cx="8483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弹性</a:t>
            </a:r>
            <a:endParaRPr lang="zh-CN" altLang="en-US" sz="28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08490" y="3789149"/>
            <a:ext cx="1136534" cy="1717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695325" y="5157470"/>
            <a:ext cx="11192510" cy="51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l">
              <a:lnSpc>
                <a:spcPts val="33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一些物体形变后不能自动地恢复到原来的形状，物体的这种特性叫做塑性。</a:t>
            </a:r>
          </a:p>
        </p:txBody>
      </p:sp>
      <p:sp>
        <p:nvSpPr>
          <p:cNvPr id="13" name="TextBox 6"/>
          <p:cNvSpPr txBox="1"/>
          <p:nvPr>
            <p:custDataLst>
              <p:tags r:id="rId2"/>
            </p:custDataLst>
          </p:nvPr>
        </p:nvSpPr>
        <p:spPr>
          <a:xfrm>
            <a:off x="695204" y="5671618"/>
            <a:ext cx="3694430" cy="47561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lvl="0" indent="457200" defTabSz="914400">
              <a:lnSpc>
                <a:spcPts val="3000"/>
              </a:lnSpc>
              <a:defRPr/>
            </a:pPr>
            <a:r>
              <a:rPr kumimoji="0" lang="zh-CN" altLang="en-US" sz="2400" b="1" i="0" u="none" strike="noStrike" kern="1200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这种形变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称塑性形变。</a:t>
            </a:r>
            <a:endParaRPr kumimoji="0" lang="zh-CN" altLang="en-US" sz="2400" b="1" i="0" u="none" strike="noStrike" kern="1200" cap="none" spc="0" normalizeH="0" baseline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147331" y="4749509"/>
            <a:ext cx="22522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0" lvl="0" indent="0" algn="just" defTabSz="683895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5600700" algn="l"/>
                <a:tab pos="9734550" algn="l"/>
              </a:tabLst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2、</a:t>
            </a:r>
            <a:r>
              <a:rPr kumimoji="0" lang="zh-CN" altLang="en-US" sz="2400" b="1" i="0" u="none" strike="noStrike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塑性</a:t>
            </a:r>
            <a:r>
              <a:rPr kumimoji="0" lang="zh-CN" altLang="en-US" sz="22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zh-CN" altLang="zh-CN" sz="2200" b="0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Courier New" panose="02070309020205020404"/>
            </a:endParaRPr>
          </a:p>
        </p:txBody>
      </p:sp>
      <p:pic>
        <p:nvPicPr>
          <p:cNvPr id="3" name="泥人张(1)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4795" y="1628775"/>
            <a:ext cx="3134995" cy="2140585"/>
          </a:xfrm>
          <a:prstGeom prst="rect">
            <a:avLst/>
          </a:prstGeom>
        </p:spPr>
      </p:pic>
      <p:grpSp>
        <p:nvGrpSpPr>
          <p:cNvPr id="36" name="组合 35"/>
          <p:cNvGrpSpPr/>
          <p:nvPr>
            <p:custDataLst>
              <p:tags r:id="rId7"/>
            </p:custDataLst>
          </p:nvPr>
        </p:nvGrpSpPr>
        <p:grpSpPr>
          <a:xfrm>
            <a:off x="3613426" y="1762979"/>
            <a:ext cx="7922227" cy="1657638"/>
            <a:chOff x="470811" y="1588354"/>
            <a:chExt cx="7922227" cy="1657638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/>
            <a:srcRect l="4767" r="-966"/>
            <a:stretch>
              <a:fillRect/>
            </a:stretch>
          </p:blipFill>
          <p:spPr>
            <a:xfrm>
              <a:off x="470811" y="1648538"/>
              <a:ext cx="2481212" cy="1597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33" b="10660"/>
            <a:stretch>
              <a:fillRect/>
            </a:stretch>
          </p:blipFill>
          <p:spPr>
            <a:xfrm>
              <a:off x="5775780" y="1588354"/>
              <a:ext cx="2617258" cy="1641179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917" y="1598088"/>
              <a:ext cx="2685224" cy="164117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一、弹性、塑性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2202734" y="2061003"/>
            <a:ext cx="8002986" cy="2940070"/>
            <a:chOff x="570784" y="1319958"/>
            <a:chExt cx="8002986" cy="2940070"/>
          </a:xfrm>
        </p:grpSpPr>
        <p:grpSp>
          <p:nvGrpSpPr>
            <p:cNvPr id="45" name="组合 44"/>
            <p:cNvGrpSpPr/>
            <p:nvPr>
              <p:custDataLst>
                <p:tags r:id="rId8"/>
              </p:custDataLst>
            </p:nvPr>
          </p:nvGrpSpPr>
          <p:grpSpPr>
            <a:xfrm>
              <a:off x="570784" y="1362362"/>
              <a:ext cx="1665457" cy="2872811"/>
              <a:chOff x="570785" y="1577986"/>
              <a:chExt cx="1754986" cy="3157563"/>
            </a:xfrm>
          </p:grpSpPr>
          <p:sp>
            <p:nvSpPr>
              <p:cNvPr id="29" name="矩形 28"/>
              <p:cNvSpPr/>
              <p:nvPr>
                <p:custDataLst>
                  <p:tags r:id="rId18"/>
                </p:custDataLst>
              </p:nvPr>
            </p:nvSpPr>
            <p:spPr>
              <a:xfrm>
                <a:off x="809804" y="4229542"/>
                <a:ext cx="1415772" cy="506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打篮球</a:t>
                </a: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570785" y="1577986"/>
                <a:ext cx="1754986" cy="27137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8" name="组合 47"/>
            <p:cNvGrpSpPr/>
            <p:nvPr>
              <p:custDataLst>
                <p:tags r:id="rId9"/>
              </p:custDataLst>
            </p:nvPr>
          </p:nvGrpSpPr>
          <p:grpSpPr>
            <a:xfrm>
              <a:off x="6624320" y="1319958"/>
              <a:ext cx="1949450" cy="2917824"/>
              <a:chOff x="6713282" y="1577986"/>
              <a:chExt cx="2176946" cy="3207039"/>
            </a:xfrm>
          </p:grpSpPr>
          <p:pic>
            <p:nvPicPr>
              <p:cNvPr id="42" name="图片 41" descr="C:/Users/lenovo/Desktop/射箭.jpg射箭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2"/>
              <a:srcRect l="23368" r="23368"/>
              <a:stretch>
                <a:fillRect/>
              </a:stretch>
            </p:blipFill>
            <p:spPr>
              <a:xfrm>
                <a:off x="6713282" y="1577986"/>
                <a:ext cx="2176327" cy="2713766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3" name="矩形 42"/>
              <p:cNvSpPr/>
              <p:nvPr>
                <p:custDataLst>
                  <p:tags r:id="rId17"/>
                </p:custDataLst>
              </p:nvPr>
            </p:nvSpPr>
            <p:spPr>
              <a:xfrm>
                <a:off x="7277728" y="4279018"/>
                <a:ext cx="1612500" cy="506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</a:pPr>
                <a:r>
                  <a:rPr lang="zh-CN" altLang="en-US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弯曲的弓</a:t>
                </a:r>
              </a:p>
            </p:txBody>
          </p:sp>
        </p:grpSp>
        <p:grpSp>
          <p:nvGrpSpPr>
            <p:cNvPr id="46" name="组合 45"/>
            <p:cNvGrpSpPr/>
            <p:nvPr>
              <p:custDataLst>
                <p:tags r:id="rId10"/>
              </p:custDataLst>
            </p:nvPr>
          </p:nvGrpSpPr>
          <p:grpSpPr>
            <a:xfrm>
              <a:off x="2391391" y="1806584"/>
              <a:ext cx="1751288" cy="2453444"/>
              <a:chOff x="2391391" y="2064461"/>
              <a:chExt cx="1876038" cy="2696630"/>
            </a:xfrm>
          </p:grpSpPr>
          <p:pic>
            <p:nvPicPr>
              <p:cNvPr id="38" name="图片 37" descr="C:/Users/lenovo/Desktop/撑杆跳.png撑杆跳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3"/>
              <a:srcRect l="11990" t="11990" r="11990" b="-11990"/>
              <a:stretch>
                <a:fillRect/>
              </a:stretch>
            </p:blipFill>
            <p:spPr>
              <a:xfrm>
                <a:off x="2391391" y="2064461"/>
                <a:ext cx="1851934" cy="2315447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4" name="矩形 43"/>
              <p:cNvSpPr/>
              <p:nvPr>
                <p:custDataLst>
                  <p:tags r:id="rId15"/>
                </p:custDataLst>
              </p:nvPr>
            </p:nvSpPr>
            <p:spPr>
              <a:xfrm>
                <a:off x="2851657" y="4255084"/>
                <a:ext cx="1415772" cy="506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</a:pPr>
                <a:r>
                  <a:rPr lang="zh-CN" altLang="en-US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撑杆跳</a:t>
                </a:r>
              </a:p>
            </p:txBody>
          </p:sp>
        </p:grpSp>
        <p:grpSp>
          <p:nvGrpSpPr>
            <p:cNvPr id="9" name="组合 8"/>
            <p:cNvGrpSpPr/>
            <p:nvPr>
              <p:custDataLst>
                <p:tags r:id="rId11"/>
              </p:custDataLst>
            </p:nvPr>
          </p:nvGrpSpPr>
          <p:grpSpPr>
            <a:xfrm>
              <a:off x="4311116" y="1798154"/>
              <a:ext cx="2069363" cy="2454910"/>
              <a:chOff x="4311116" y="1798154"/>
              <a:chExt cx="2069363" cy="2454910"/>
            </a:xfrm>
          </p:grpSpPr>
          <p:sp>
            <p:nvSpPr>
              <p:cNvPr id="32" name="矩形 31"/>
              <p:cNvSpPr/>
              <p:nvPr>
                <p:custDataLst>
                  <p:tags r:id="rId12"/>
                </p:custDataLst>
              </p:nvPr>
            </p:nvSpPr>
            <p:spPr>
              <a:xfrm>
                <a:off x="4704181" y="3792689"/>
                <a:ext cx="1555115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</a:pPr>
                <a:r>
                  <a:rPr lang="zh-CN" altLang="en-US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沙滩脚印</a:t>
                </a:r>
              </a:p>
            </p:txBody>
          </p:sp>
          <p:pic>
            <p:nvPicPr>
              <p:cNvPr id="5" name="图片 4" descr="C:/Users/lenovo/Desktop/沙滩1.png沙滩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4"/>
              <a:srcRect l="13683" t="13683" r="13683" b="-13683"/>
              <a:stretch>
                <a:fillRect/>
              </a:stretch>
            </p:blipFill>
            <p:spPr>
              <a:xfrm>
                <a:off x="4311116" y="1798154"/>
                <a:ext cx="2069363" cy="203348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一、弹性、塑性</a:t>
            </a:r>
          </a:p>
        </p:txBody>
      </p:sp>
      <p:sp>
        <p:nvSpPr>
          <p:cNvPr id="19" name="Text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75798" y="1197222"/>
            <a:ext cx="5151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下列物体的形变哪些属于弹性形变？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314575" y="4941570"/>
            <a:ext cx="1458595" cy="460375"/>
          </a:xfrm>
          <a:prstGeom prst="rect">
            <a:avLst/>
          </a:prstGeom>
          <a:noFill/>
          <a:ln w="28575">
            <a:solidFill>
              <a:srgbClr val="FC7B43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弹性形变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223385" y="4941570"/>
            <a:ext cx="1458595" cy="460375"/>
          </a:xfrm>
          <a:prstGeom prst="rect">
            <a:avLst/>
          </a:prstGeom>
          <a:noFill/>
          <a:ln w="28575">
            <a:solidFill>
              <a:srgbClr val="FC7B43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弹性形变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337935" y="4941570"/>
            <a:ext cx="1458595" cy="460375"/>
          </a:xfrm>
          <a:prstGeom prst="rect">
            <a:avLst/>
          </a:prstGeom>
          <a:noFill/>
          <a:ln w="28575">
            <a:solidFill>
              <a:srgbClr val="FC7B43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塑性形变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8688070" y="4941570"/>
            <a:ext cx="1458595" cy="460375"/>
          </a:xfrm>
          <a:prstGeom prst="rect">
            <a:avLst/>
          </a:prstGeom>
          <a:noFill/>
          <a:ln w="28575">
            <a:solidFill>
              <a:srgbClr val="FC7B43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弹性形变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/>
          <p:nvPr>
            <p:custDataLst>
              <p:tags r:id="rId1"/>
            </p:custDataLst>
          </p:nvPr>
        </p:nvSpPr>
        <p:spPr>
          <a:xfrm>
            <a:off x="2135188" y="2061210"/>
            <a:ext cx="8110537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物体的弹性有一定的限度，超过了这个限度就不能恢复到原形状。由弹性变为塑性。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一、弹性、塑性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775460" y="1341120"/>
            <a:ext cx="1888490" cy="521970"/>
          </a:xfrm>
          <a:prstGeom prst="rect">
            <a:avLst/>
          </a:prstGeom>
          <a:noFill/>
          <a:ln w="28575">
            <a:solidFill>
              <a:srgbClr val="FC7B43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弹性限度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11675" y="3284855"/>
            <a:ext cx="2884170" cy="2884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>
            <p:custDataLst>
              <p:tags r:id="rId1"/>
            </p:custDataLst>
          </p:nvPr>
        </p:nvGrpSpPr>
        <p:grpSpPr>
          <a:xfrm>
            <a:off x="2562225" y="3170238"/>
            <a:ext cx="3460750" cy="3380740"/>
            <a:chOff x="1472" y="4967"/>
            <a:chExt cx="5450" cy="5321"/>
          </a:xfrm>
        </p:grpSpPr>
        <p:pic>
          <p:nvPicPr>
            <p:cNvPr id="23554" name="图片 2" descr="0060400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472" y="4967"/>
              <a:ext cx="4580" cy="42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5" name="Text Box 10"/>
            <p:cNvSpPr txBox="1"/>
            <p:nvPr>
              <p:custDataLst>
                <p:tags r:id="rId13"/>
              </p:custDataLst>
            </p:nvPr>
          </p:nvSpPr>
          <p:spPr>
            <a:xfrm>
              <a:off x="1472" y="8982"/>
              <a:ext cx="5450" cy="13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运动员能被弯曲的撑杆弹向高空</a:t>
              </a:r>
            </a:p>
          </p:txBody>
        </p:sp>
      </p:grpSp>
      <p:grpSp>
        <p:nvGrpSpPr>
          <p:cNvPr id="3" name="Group 11"/>
          <p:cNvGrpSpPr/>
          <p:nvPr>
            <p:custDataLst>
              <p:tags r:id="rId2"/>
            </p:custDataLst>
          </p:nvPr>
        </p:nvGrpSpPr>
        <p:grpSpPr>
          <a:xfrm>
            <a:off x="2297113" y="882650"/>
            <a:ext cx="2908300" cy="2800350"/>
            <a:chOff x="0" y="242"/>
            <a:chExt cx="1931" cy="1795"/>
          </a:xfrm>
        </p:grpSpPr>
        <p:pic>
          <p:nvPicPr>
            <p:cNvPr id="5125" name="Picture 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0" y="242"/>
              <a:ext cx="1931" cy="1466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23558" name="Text Box 13"/>
            <p:cNvSpPr txBox="1"/>
            <p:nvPr>
              <p:custDataLst>
                <p:tags r:id="rId11"/>
              </p:custDataLst>
            </p:nvPr>
          </p:nvSpPr>
          <p:spPr>
            <a:xfrm>
              <a:off x="401" y="1742"/>
              <a:ext cx="1130" cy="29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弹紧的弓</a:t>
              </a:r>
            </a:p>
          </p:txBody>
        </p:sp>
      </p:grpSp>
      <p:grpSp>
        <p:nvGrpSpPr>
          <p:cNvPr id="4" name="Group 14"/>
          <p:cNvGrpSpPr/>
          <p:nvPr>
            <p:custDataLst>
              <p:tags r:id="rId3"/>
            </p:custDataLst>
          </p:nvPr>
        </p:nvGrpSpPr>
        <p:grpSpPr>
          <a:xfrm>
            <a:off x="6737350" y="688975"/>
            <a:ext cx="3098800" cy="2822575"/>
            <a:chOff x="0" y="238"/>
            <a:chExt cx="2057" cy="1810"/>
          </a:xfrm>
        </p:grpSpPr>
        <p:pic>
          <p:nvPicPr>
            <p:cNvPr id="5128" name="Picture 15">
              <a:hlinkClick r:id="rId18" action="ppaction://hlinkfile"/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0" y="238"/>
              <a:ext cx="2057" cy="1466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23561" name="Text Box 16"/>
            <p:cNvSpPr txBox="1"/>
            <p:nvPr>
              <p:custDataLst>
                <p:tags r:id="rId9"/>
              </p:custDataLst>
            </p:nvPr>
          </p:nvSpPr>
          <p:spPr>
            <a:xfrm>
              <a:off x="17" y="1753"/>
              <a:ext cx="2040" cy="29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蹦极运动中的弹力绳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Group 17"/>
          <p:cNvGrpSpPr/>
          <p:nvPr>
            <p:custDataLst>
              <p:tags r:id="rId4"/>
            </p:custDataLst>
          </p:nvPr>
        </p:nvGrpSpPr>
        <p:grpSpPr>
          <a:xfrm>
            <a:off x="6745288" y="3482975"/>
            <a:ext cx="3073400" cy="3044825"/>
            <a:chOff x="83" y="35"/>
            <a:chExt cx="1879" cy="1951"/>
          </a:xfrm>
        </p:grpSpPr>
        <p:pic>
          <p:nvPicPr>
            <p:cNvPr id="23563" name="Picture 18" descr="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rcRect l="54691" t="50325" b="5492"/>
            <a:stretch>
              <a:fillRect/>
            </a:stretch>
          </p:blipFill>
          <p:spPr>
            <a:xfrm>
              <a:off x="83" y="35"/>
              <a:ext cx="1879" cy="137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4" name="Text Box 19"/>
            <p:cNvSpPr txBox="1"/>
            <p:nvPr>
              <p:custDataLst>
                <p:tags r:id="rId7"/>
              </p:custDataLst>
            </p:nvPr>
          </p:nvSpPr>
          <p:spPr>
            <a:xfrm>
              <a:off x="160" y="1454"/>
              <a:ext cx="1802" cy="5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人能被形变的蹦床弹起来  </a:t>
              </a:r>
            </a:p>
          </p:txBody>
        </p:sp>
      </p:grpSp>
      <p:sp>
        <p:nvSpPr>
          <p:cNvPr id="6" name="TextBox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72970" y="2996565"/>
            <a:ext cx="7846060" cy="82311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89A"/>
              </a:gs>
              <a:gs pos="35001">
                <a:srgbClr val="FFD9BB"/>
              </a:gs>
              <a:gs pos="100000">
                <a:srgbClr val="FFE9D8"/>
              </a:gs>
            </a:gsLst>
            <a:lin ang="5400000" scaled="1"/>
          </a:gradFill>
          <a:ln w="9525">
            <a:noFill/>
            <a:rou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lang="zh-CN" altLang="en-US" sz="28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物体由于发生弹性形变而产生的力叫做弹力。</a:t>
            </a:r>
            <a:endParaRPr kumimoji="0" lang="zh-CN" altLang="en-US" sz="2800" b="1" i="0" u="none" strike="noStrike" kern="1200" cap="none" spc="0" normalizeH="0" baseline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二、弹力</a:t>
            </a:r>
          </a:p>
        </p:txBody>
      </p:sp>
      <p:sp>
        <p:nvSpPr>
          <p:cNvPr id="5" name="Text Box 8"/>
          <p:cNvSpPr txBox="1"/>
          <p:nvPr>
            <p:custDataLst>
              <p:tags r:id="rId2"/>
            </p:custDataLst>
          </p:nvPr>
        </p:nvSpPr>
        <p:spPr>
          <a:xfrm>
            <a:off x="970280" y="1588770"/>
            <a:ext cx="84353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  <a:buChar char="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定义：物体由于发生弹性形变而产生的力叫做弹力。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 l="-342" r="5931" b="631"/>
          <a:stretch>
            <a:fillRect/>
          </a:stretch>
        </p:blipFill>
        <p:spPr bwMode="auto">
          <a:xfrm>
            <a:off x="9624694" y="692782"/>
            <a:ext cx="2320290" cy="1734185"/>
          </a:xfrm>
          <a:prstGeom prst="ellips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6" name="Text Box 8"/>
          <p:cNvSpPr txBox="1"/>
          <p:nvPr>
            <p:custDataLst>
              <p:tags r:id="rId4"/>
            </p:custDataLst>
          </p:nvPr>
        </p:nvSpPr>
        <p:spPr>
          <a:xfrm>
            <a:off x="912813" y="2347913"/>
            <a:ext cx="7700962" cy="13900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  <a:buChar char="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 产生条件:①物体间有直接接触并相互挤压。</a:t>
            </a:r>
          </a:p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②发生弹性形变。</a:t>
            </a:r>
          </a:p>
        </p:txBody>
      </p:sp>
      <p:sp>
        <p:nvSpPr>
          <p:cNvPr id="7" name="Text Box 8"/>
          <p:cNvSpPr txBox="1"/>
          <p:nvPr>
            <p:custDataLst>
              <p:tags r:id="rId5"/>
            </p:custDataLst>
          </p:nvPr>
        </p:nvSpPr>
        <p:spPr>
          <a:xfrm>
            <a:off x="913130" y="3644900"/>
            <a:ext cx="1048702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50"/>
              </a:spcBef>
              <a:buFont typeface="Wingdings" panose="05000000000000000000" pitchFamily="2" charset="2"/>
              <a:buChar char=""/>
            </a:pP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大小:在弹性限度内，物体的弹性形变越大，产生的弹力越大。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17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>
            <p:custDataLst>
              <p:tags r:id="rId1"/>
            </p:custDataLst>
          </p:nvPr>
        </p:nvGrpSpPr>
        <p:grpSpPr>
          <a:xfrm>
            <a:off x="6383655" y="882333"/>
            <a:ext cx="3460750" cy="3380740"/>
            <a:chOff x="1472" y="4967"/>
            <a:chExt cx="5450" cy="5321"/>
          </a:xfrm>
        </p:grpSpPr>
        <p:pic>
          <p:nvPicPr>
            <p:cNvPr id="23554" name="图片 2" descr="0060400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472" y="4967"/>
              <a:ext cx="4580" cy="42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5" name="Text Box 10"/>
            <p:cNvSpPr txBox="1"/>
            <p:nvPr>
              <p:custDataLst>
                <p:tags r:id="rId10"/>
              </p:custDataLst>
            </p:nvPr>
          </p:nvSpPr>
          <p:spPr>
            <a:xfrm>
              <a:off x="1472" y="8982"/>
              <a:ext cx="5450" cy="13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运动员能被弯曲的撑杆弹向高空</a:t>
              </a:r>
            </a:p>
          </p:txBody>
        </p:sp>
      </p:grpSp>
      <p:grpSp>
        <p:nvGrpSpPr>
          <p:cNvPr id="3" name="Group 11"/>
          <p:cNvGrpSpPr/>
          <p:nvPr>
            <p:custDataLst>
              <p:tags r:id="rId2"/>
            </p:custDataLst>
          </p:nvPr>
        </p:nvGrpSpPr>
        <p:grpSpPr>
          <a:xfrm>
            <a:off x="2224723" y="1216660"/>
            <a:ext cx="2908300" cy="2800350"/>
            <a:chOff x="0" y="242"/>
            <a:chExt cx="1931" cy="1795"/>
          </a:xfrm>
        </p:grpSpPr>
        <p:pic>
          <p:nvPicPr>
            <p:cNvPr id="5125" name="Picture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0" y="242"/>
              <a:ext cx="1931" cy="1466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23558" name="Text Box 13"/>
            <p:cNvSpPr txBox="1"/>
            <p:nvPr>
              <p:custDataLst>
                <p:tags r:id="rId8"/>
              </p:custDataLst>
            </p:nvPr>
          </p:nvSpPr>
          <p:spPr>
            <a:xfrm>
              <a:off x="401" y="1742"/>
              <a:ext cx="1130" cy="29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弹紧的弓</a:t>
              </a: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二、弹力</a:t>
            </a:r>
          </a:p>
        </p:txBody>
      </p:sp>
      <p:sp>
        <p:nvSpPr>
          <p:cNvPr id="9" name="Text Box 8"/>
          <p:cNvSpPr txBox="1"/>
          <p:nvPr>
            <p:custDataLst>
              <p:tags r:id="rId4"/>
            </p:custDataLst>
          </p:nvPr>
        </p:nvSpPr>
        <p:spPr>
          <a:xfrm>
            <a:off x="1698308" y="4005580"/>
            <a:ext cx="8850312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  <a:buChar char=""/>
            </a:pP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方向: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与物体弹性形变的方向相反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Text Box 8"/>
          <p:cNvSpPr txBox="1"/>
          <p:nvPr>
            <p:custDataLst>
              <p:tags r:id="rId5"/>
            </p:custDataLst>
          </p:nvPr>
        </p:nvSpPr>
        <p:spPr>
          <a:xfrm>
            <a:off x="1750695" y="4858068"/>
            <a:ext cx="8850313" cy="13900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  <a:buChar char="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弹力的施力物体：发生弹性形变的物体</a:t>
            </a:r>
          </a:p>
          <a:p>
            <a:pPr algn="l" eaLnBrk="0" hangingPunct="0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pitchFamily="2" charset="2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受力物体：阻碍它恢复原来形状的物体</a:t>
            </a:r>
          </a:p>
        </p:txBody>
      </p:sp>
      <p:sp>
        <p:nvSpPr>
          <p:cNvPr id="11" name="Text Box 8"/>
          <p:cNvSpPr txBox="1"/>
          <p:nvPr>
            <p:custDataLst>
              <p:tags r:id="rId6"/>
            </p:custDataLst>
          </p:nvPr>
        </p:nvSpPr>
        <p:spPr>
          <a:xfrm>
            <a:off x="1691958" y="6118543"/>
            <a:ext cx="8850312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50"/>
              </a:spcBef>
              <a:buFont typeface="Wingdings" panose="05000000000000000000" pitchFamily="2" charset="2"/>
              <a:buChar char="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常见弹力：拉力、推力、压力、支持力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  <p:tag name="KSO_WM_UNIT_TABLE_BEAUTIFY" val="smartTable{b8309953-5b69-468c-9f97-15c8d14c146d}"/>
  <p:tag name="TABLE_ENDDRAG_ORIGIN_RECT" val="536*120"/>
  <p:tag name="TABLE_ENDDRAG_RECT" val="144*210*536*12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  <p:tag name="KSO_WM_DIAGRAM_VIRTUALLY_FRAME" val="{&quot;height&quot;:90.1,&quot;left&quot;:478.65,&quot;top&quot;:190.65,&quot;width&quot;:471.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  <p:tag name="KSO_WM_DIAGRAM_VIRTUALLY_FRAME" val="{&quot;height&quot;:90.1,&quot;left&quot;:478.65,&quot;top&quot;:190.65,&quot;width&quot;:471.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  <p:tag name="KSO_WM_UNIT_TABLE_BEAUTIFY" val="smartTable{aee59953-0323-4803-bf65-6d76cfaa9962}"/>
  <p:tag name="TABLE_ENDDRAG_ORIGIN_RECT" val="536*120"/>
  <p:tag name="TABLE_ENDDRAG_RECT" val="144*210*536*12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  <p:tag name="KSO_WM_DIAGRAM_VIRTUALLY_FRAME" val="{&quot;height&quot;:155.15,&quot;left&quot;:286,&quot;top&quot;:138.95,&quot;width&quot;:664.1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  <p:tag name="KSO_WM_DIAGRAM_VIRTUALLY_FRAME" val="{&quot;height&quot;:155.15,&quot;left&quot;:286,&quot;top&quot;:138.95,&quot;width&quot;:664.1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  <p:tag name="KSO_WM_DIAGRAM_VIRTUALLY_FRAME" val="{&quot;height&quot;:155.15,&quot;left&quot;:286,&quot;top&quot;:138.95,&quot;width&quot;:664.1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  <p:tag name="KSO_WM_DIAGRAM_VIRTUALLY_FRAME" val="{&quot;height&quot;:155.15,&quot;left&quot;:286,&quot;top&quot;:138.95,&quot;width&quot;:664.1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  <p:tag name="KSO_WM_DIAGRAM_VIRTUALLY_FRAME" val="{&quot;height&quot;:155.15,&quot;left&quot;:286,&quot;top&quot;:138.95,&quot;width&quot;:664.1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  <p:tag name="KSO_WM_DIAGRAM_VIRTUALLY_FRAME" val="{&quot;height&quot;:155.15,&quot;left&quot;:286,&quot;top&quot;:138.95,&quot;width&quot;:664.1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  <p:tag name="KSO_WM_DIAGRAM_VIRTUALLY_FRAME" val="{&quot;height&quot;:155.15,&quot;left&quot;:286,&quot;top&quot;:138.95,&quot;width&quot;:664.1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  <p:tag name="KSO_WM_DIAGRAM_VIRTUALLY_FRAME" val="{&quot;height&quot;:155.15,&quot;left&quot;:286,&quot;top&quot;:138.95,&quot;width&quot;:664.1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  <p:tag name="KSO_WM_DIAGRAM_VIRTUALLY_FRAME" val="{&quot;height&quot;:155.15,&quot;left&quot;:286,&quot;top&quot;:138.95,&quot;width&quot;:664.1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  <p:tag name="KSO_WM_DIAGRAM_VIRTUALLY_FRAME" val="{&quot;height&quot;:155.15,&quot;left&quot;:286,&quot;top&quot;:138.95,&quot;width&quot;:664.1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  <p:tag name="KSO_WM_DIAGRAM_VIRTUALLY_FRAME" val="{&quot;height&quot;:155.15,&quot;left&quot;:286,&quot;top&quot;:138.95,&quot;width&quot;:664.1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  <p:tag name="KSO_WM_DIAGRAM_VIRTUALLY_FRAME" val="{&quot;height&quot;:155.15,&quot;left&quot;:286,&quot;top&quot;:138.95,&quot;width&quot;:664.1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  <p:tag name="KSO_WM_DIAGRAM_VIRTUALLY_FRAME" val="{&quot;height&quot;:155.15,&quot;left&quot;:286,&quot;top&quot;:138.95,&quot;width&quot;:664.1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  <p:tag name="KSO_WM_DIAGRAM_VIRTUALLY_FRAME" val="{&quot;height&quot;:155.15,&quot;left&quot;:286,&quot;top&quot;:138.95,&quot;width&quot;:664.1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  <p:tag name="KSO_WM_DIAGRAM_VIRTUALLY_FRAME" val="{&quot;height&quot;:155.15,&quot;left&quot;:286,&quot;top&quot;:138.95,&quot;width&quot;:664.1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  <p:tag name="KSO_WM_DIAGRAM_VIRTUALLY_FRAME" val="{&quot;height&quot;:155.15,&quot;left&quot;:286,&quot;top&quot;:138.95,&quot;width&quot;:664.1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  <p:tag name="KSO_WM_DIAGRAM_VIRTUALLY_FRAME" val="{&quot;height&quot;:155.15,&quot;left&quot;:286,&quot;top&quot;:138.95,&quot;width&quot;:664.1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  <p:tag name="KSO_WM_DIAGRAM_VIRTUALLY_FRAME" val="{&quot;height&quot;:155.15,&quot;left&quot;:286,&quot;top&quot;:138.95,&quot;width&quot;:664.1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  <p:tag name="KSO_WM_MEDIACOVER_FLAG" val="1"/>
  <p:tag name="KSO_WM_UNIT_MEDIACOVER_BTN_STATE" val="1"/>
  <p:tag name="KSO_WM_UNIT_MEDIACOVER_BTNRECT" val="0*0*0*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  <p:tag name="KSO_WM_UNIT_PLACING_PICTURE_USER_VIEWPORT" val="{&quot;height&quot;:4274,&quot;width&quot;:4703}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  <p:tag name="KSO_WM_UNIT_PLACING_PICTURE_USER_VIEWPORT" val="{&quot;height&quot;:6020,&quot;width&quot;:4011}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  <p:tag name="KSO_WM_MEDIACOVER_FLAG" val="1"/>
  <p:tag name="KSO_WM_UNIT_MEDIACOVER_BTN_STATE" val="1"/>
  <p:tag name="KSO_WM_UNIT_MEDIACOVER_BTNRECT" val="0*0*0*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  <p:tag name="KSO_WM_MEDIACOVER_FLAG" val="1"/>
  <p:tag name="KSO_WM_UNIT_MEDIACOVER_BTN_STATE" val="1"/>
  <p:tag name="KSO_WM_UNIT_MEDIACOVER_BTNRECT" val="0*0*0*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1590</Words>
  <Application>Microsoft Office PowerPoint</Application>
  <PresentationFormat>宽屏</PresentationFormat>
  <Paragraphs>305</Paragraphs>
  <Slides>38</Slides>
  <Notes>10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等线</vt:lpstr>
      <vt:lpstr>黑体</vt:lpstr>
      <vt:lpstr>华文楷体</vt:lpstr>
      <vt:lpstr>楷体</vt:lpstr>
      <vt:lpstr>隶书</vt:lpstr>
      <vt:lpstr>宋体</vt:lpstr>
      <vt:lpstr>微软雅黑</vt:lpstr>
      <vt:lpstr>Arial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2024-11-11T10:37:39Z</cp:lastPrinted>
  <dcterms:created xsi:type="dcterms:W3CDTF">2024-11-11T10:37:39Z</dcterms:created>
  <dcterms:modified xsi:type="dcterms:W3CDTF">2026-02-24T01:54:09Z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