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2" r:id="rId2"/>
    <p:sldMasterId id="2147483655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71" r:id="rId16"/>
    <p:sldId id="272" r:id="rId17"/>
    <p:sldId id="273" r:id="rId18"/>
    <p:sldId id="274" r:id="rId19"/>
    <p:sldId id="275" r:id="rId20"/>
    <p:sldId id="268" r:id="rId21"/>
    <p:sldId id="269" r:id="rId22"/>
    <p:sldId id="270" r:id="rId23"/>
    <p:sldId id="276" r:id="rId24"/>
  </p:sldIdLst>
  <p:sldSz cx="12192000" cy="6858000"/>
  <p:notesSz cx="6858000" cy="9144000"/>
  <p:embeddedFontLst>
    <p:embeddedFont>
      <p:font typeface="方正教材规范楷体_GBK" panose="02010600030101010101" charset="-122"/>
      <p:regular r:id="rId25"/>
    </p:embeddedFont>
    <p:embeddedFont>
      <p:font typeface="Cambria Math" panose="02040503050406030204" pitchFamily="18" charset="0"/>
      <p:regular r:id="rId26"/>
    </p:embeddedFont>
    <p:embeddedFont>
      <p:font typeface="楷体" panose="02010609060101010101" pitchFamily="49" charset="-122"/>
      <p:regular r:id="rId27"/>
    </p:embeddedFont>
    <p:embeddedFont>
      <p:font typeface="微软雅黑" panose="020B0503020204020204" pitchFamily="34" charset="-122"/>
      <p:regular r:id="rId28"/>
      <p:bold r:id="rId29"/>
    </p:embeddedFont>
  </p:embeddedFontLst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86" userDrawn="1">
          <p15:clr>
            <a:srgbClr val="A4A3A4"/>
          </p15:clr>
        </p15:guide>
        <p15:guide id="2" pos="383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  <p:cmAuthor id="5" name="作者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6EB8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418" y="72"/>
      </p:cViewPr>
      <p:guideLst>
        <p:guide orient="horz" pos="2286"/>
        <p:guide pos="383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2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1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4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3.fntdata"/><Relationship Id="rId30" Type="http://schemas.openxmlformats.org/officeDocument/2006/relationships/tags" Target="tags/tag1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课堂小结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课堂小结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空白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本节要点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935" b="1">
                <a:solidFill>
                  <a:schemeClr val="bg1"/>
                </a:solidFill>
              </a:rPr>
              <a:t>本节要点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前言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67982" y="28888"/>
            <a:ext cx="1398117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935" b="1">
                <a:solidFill>
                  <a:schemeClr val="bg1"/>
                </a:solidFill>
              </a:rPr>
              <a:t>前</a:t>
            </a:r>
            <a:r>
              <a:rPr lang="en-US" altLang="zh-CN" sz="2935" b="1">
                <a:solidFill>
                  <a:schemeClr val="bg1"/>
                </a:solidFill>
              </a:rPr>
              <a:t>  </a:t>
            </a:r>
            <a:r>
              <a:rPr lang="zh-CN" altLang="en-US" sz="2935" b="1">
                <a:solidFill>
                  <a:schemeClr val="bg1"/>
                </a:solidFill>
              </a:rPr>
              <a:t>言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导入新课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导入新课</a:t>
            </a:r>
            <a:endParaRPr lang="en-US" altLang="zh-CN" sz="2935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讲授新课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讲授新课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习题解析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习题解析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4.sv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9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文本框 219"/>
          <p:cNvSpPr txBox="1"/>
          <p:nvPr userDrawn="1"/>
        </p:nvSpPr>
        <p:spPr>
          <a:xfrm>
            <a:off x="742315" y="6078220"/>
            <a:ext cx="3729355" cy="316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70" kern="12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※ </a:t>
            </a:r>
            <a:r>
              <a:rPr lang="zh-CN" altLang="zh-CN" sz="1470" kern="12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建议使用</a:t>
            </a:r>
            <a:r>
              <a:rPr lang="en-US" altLang="zh-CN" sz="1470" kern="1200" dirty="0">
                <a:solidFill>
                  <a:schemeClr val="tx1"/>
                </a:solidFill>
                <a:effectLst/>
                <a:latin typeface="+mj-lt"/>
                <a:ea typeface="楷体" panose="02010609060101010101" pitchFamily="49" charset="-122"/>
                <a:cs typeface="+mn-cs"/>
              </a:rPr>
              <a:t>WPS2019</a:t>
            </a:r>
            <a:r>
              <a:rPr lang="zh-CN" altLang="en-US" sz="1470" kern="1200" dirty="0">
                <a:solidFill>
                  <a:schemeClr val="tx1"/>
                </a:solidFill>
                <a:effectLst/>
                <a:latin typeface="+mj-lt"/>
                <a:ea typeface="楷体" panose="02010609060101010101" pitchFamily="49" charset="-122"/>
                <a:cs typeface="+mn-cs"/>
              </a:rPr>
              <a:t>以上版本</a:t>
            </a:r>
            <a:r>
              <a:rPr lang="zh-CN" altLang="zh-CN" sz="1470" kern="12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打开</a:t>
            </a:r>
          </a:p>
        </p:txBody>
      </p:sp>
      <p:sp>
        <p:nvSpPr>
          <p:cNvPr id="170" name="矩形 169"/>
          <p:cNvSpPr/>
          <p:nvPr userDrawn="1"/>
        </p:nvSpPr>
        <p:spPr>
          <a:xfrm>
            <a:off x="0" y="1303655"/>
            <a:ext cx="12192000" cy="4018280"/>
          </a:xfrm>
          <a:prstGeom prst="rect">
            <a:avLst/>
          </a:prstGeom>
          <a:solidFill>
            <a:srgbClr val="008D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>
              <a:cs typeface="+mn-ea"/>
              <a:sym typeface="+mn-lt"/>
            </a:endParaRPr>
          </a:p>
        </p:txBody>
      </p:sp>
      <p:pic>
        <p:nvPicPr>
          <p:cNvPr id="227" name="图片 226" descr="C:/Users/Administrator/Desktop/依据新课标编写-02.png依据新课标编写-02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8703310" y="196850"/>
            <a:ext cx="2861310" cy="687705"/>
          </a:xfrm>
          <a:prstGeom prst="rect">
            <a:avLst/>
          </a:prstGeom>
        </p:spPr>
      </p:pic>
      <p:sp>
        <p:nvSpPr>
          <p:cNvPr id="242" name="文本框 241"/>
          <p:cNvSpPr txBox="1"/>
          <p:nvPr userDrawn="1"/>
        </p:nvSpPr>
        <p:spPr>
          <a:xfrm>
            <a:off x="7773670" y="5741035"/>
            <a:ext cx="1131570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935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物理</a:t>
            </a:r>
          </a:p>
        </p:txBody>
      </p:sp>
      <p:grpSp>
        <p:nvGrpSpPr>
          <p:cNvPr id="247" name="组合 246"/>
          <p:cNvGrpSpPr/>
          <p:nvPr userDrawn="1"/>
        </p:nvGrpSpPr>
        <p:grpSpPr>
          <a:xfrm>
            <a:off x="8858111" y="5773420"/>
            <a:ext cx="636061" cy="514985"/>
            <a:chOff x="3513" y="9087"/>
            <a:chExt cx="1042" cy="815"/>
          </a:xfrm>
        </p:grpSpPr>
        <p:sp>
          <p:nvSpPr>
            <p:cNvPr id="245" name="椭圆 244"/>
            <p:cNvSpPr/>
            <p:nvPr userDrawn="1"/>
          </p:nvSpPr>
          <p:spPr>
            <a:xfrm>
              <a:off x="3590" y="9087"/>
              <a:ext cx="815" cy="815"/>
            </a:xfrm>
            <a:prstGeom prst="ellipse">
              <a:avLst/>
            </a:prstGeom>
            <a:solidFill>
              <a:srgbClr val="008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85"/>
            </a:p>
          </p:txBody>
        </p:sp>
        <p:sp>
          <p:nvSpPr>
            <p:cNvPr id="246" name="文本框 245"/>
            <p:cNvSpPr txBox="1"/>
            <p:nvPr userDrawn="1"/>
          </p:nvSpPr>
          <p:spPr>
            <a:xfrm>
              <a:off x="3513" y="9130"/>
              <a:ext cx="1042" cy="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205" b="1" dirty="0">
                  <a:solidFill>
                    <a:srgbClr val="FFFF00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HK</a:t>
              </a:r>
            </a:p>
          </p:txBody>
        </p:sp>
      </p:grpSp>
      <p:sp>
        <p:nvSpPr>
          <p:cNvPr id="243" name="文本框 242"/>
          <p:cNvSpPr txBox="1"/>
          <p:nvPr userDrawn="1"/>
        </p:nvSpPr>
        <p:spPr>
          <a:xfrm>
            <a:off x="9469755" y="5741035"/>
            <a:ext cx="2279650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935" b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八年级下册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alphaModFix amt="1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 userDrawn="1"/>
        </p:nvSpPr>
        <p:spPr>
          <a:xfrm>
            <a:off x="635" y="0"/>
            <a:ext cx="1428115" cy="6858000"/>
          </a:xfrm>
          <a:prstGeom prst="rect">
            <a:avLst/>
          </a:prstGeom>
          <a:solidFill>
            <a:srgbClr val="008D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  <p:sp>
        <p:nvSpPr>
          <p:cNvPr id="75" name="文本框 74"/>
          <p:cNvSpPr txBox="1"/>
          <p:nvPr userDrawn="1"/>
        </p:nvSpPr>
        <p:spPr>
          <a:xfrm>
            <a:off x="156210" y="1054735"/>
            <a:ext cx="1116965" cy="1108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1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目</a:t>
            </a:r>
          </a:p>
        </p:txBody>
      </p:sp>
      <p:sp>
        <p:nvSpPr>
          <p:cNvPr id="76" name="文本框 75"/>
          <p:cNvSpPr txBox="1"/>
          <p:nvPr userDrawn="1"/>
        </p:nvSpPr>
        <p:spPr>
          <a:xfrm>
            <a:off x="185420" y="2625090"/>
            <a:ext cx="1058545" cy="1108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1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录</a:t>
            </a:r>
          </a:p>
        </p:txBody>
      </p:sp>
      <p:pic>
        <p:nvPicPr>
          <p:cNvPr id="227" name="图片 226" descr="C:/Users/Administrator/Desktop/依据新课标编写-02.png依据新课标编写-02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8703310" y="196850"/>
            <a:ext cx="2861310" cy="687705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2756021" y="2327928"/>
            <a:ext cx="2936104" cy="607259"/>
            <a:chOff x="4408" y="1365"/>
            <a:chExt cx="5038" cy="1009"/>
          </a:xfrm>
        </p:grpSpPr>
        <p:sp>
          <p:nvSpPr>
            <p:cNvPr id="5" name="文本框 4"/>
            <p:cNvSpPr txBox="1"/>
            <p:nvPr userDrawn="1"/>
          </p:nvSpPr>
          <p:spPr>
            <a:xfrm>
              <a:off x="5966" y="1365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导入新课</a:t>
              </a:r>
              <a:endParaRPr lang="en-US" altLang="zh-CN" sz="3120" b="1" u="none" baseline="0" dirty="0">
                <a:solidFill>
                  <a:srgbClr val="008DFF"/>
                </a:solidFill>
                <a:uFill>
                  <a:solidFill>
                    <a:srgbClr val="FE970E"/>
                  </a:solidFill>
                </a:uFill>
              </a:endParaRPr>
            </a:p>
          </p:txBody>
        </p:sp>
        <p:sp>
          <p:nvSpPr>
            <p:cNvPr id="4" name="文本框 3"/>
            <p:cNvSpPr txBox="1"/>
            <p:nvPr userDrawn="1"/>
          </p:nvSpPr>
          <p:spPr>
            <a:xfrm>
              <a:off x="4408" y="1425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</a:p>
          </p:txBody>
        </p:sp>
        <p:sp>
          <p:nvSpPr>
            <p:cNvPr id="6" name="矩形 5"/>
            <p:cNvSpPr/>
            <p:nvPr userDrawn="1"/>
          </p:nvSpPr>
          <p:spPr>
            <a:xfrm>
              <a:off x="5600" y="1564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grpSp>
        <p:nvGrpSpPr>
          <p:cNvPr id="8" name="组合 7"/>
          <p:cNvGrpSpPr/>
          <p:nvPr userDrawn="1"/>
        </p:nvGrpSpPr>
        <p:grpSpPr>
          <a:xfrm>
            <a:off x="6464907" y="2345984"/>
            <a:ext cx="2936104" cy="571149"/>
            <a:chOff x="4408" y="2978"/>
            <a:chExt cx="5038" cy="949"/>
          </a:xfrm>
        </p:grpSpPr>
        <p:sp>
          <p:nvSpPr>
            <p:cNvPr id="10" name="文本框 9"/>
            <p:cNvSpPr txBox="1"/>
            <p:nvPr/>
          </p:nvSpPr>
          <p:spPr>
            <a:xfrm>
              <a:off x="5966" y="2978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讲授新课</a:t>
              </a:r>
            </a:p>
          </p:txBody>
        </p:sp>
        <p:sp>
          <p:nvSpPr>
            <p:cNvPr id="13" name="文本框 12"/>
            <p:cNvSpPr txBox="1"/>
            <p:nvPr userDrawn="1"/>
          </p:nvSpPr>
          <p:spPr>
            <a:xfrm>
              <a:off x="4408" y="2978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</a:p>
          </p:txBody>
        </p:sp>
        <p:sp>
          <p:nvSpPr>
            <p:cNvPr id="46" name="矩形 45"/>
            <p:cNvSpPr/>
            <p:nvPr userDrawn="1"/>
          </p:nvSpPr>
          <p:spPr>
            <a:xfrm>
              <a:off x="5600" y="3120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grpSp>
        <p:nvGrpSpPr>
          <p:cNvPr id="14" name="组合 13"/>
          <p:cNvGrpSpPr/>
          <p:nvPr userDrawn="1"/>
        </p:nvGrpSpPr>
        <p:grpSpPr>
          <a:xfrm>
            <a:off x="2756021" y="3678464"/>
            <a:ext cx="2936104" cy="571149"/>
            <a:chOff x="4408" y="5262"/>
            <a:chExt cx="5038" cy="949"/>
          </a:xfrm>
        </p:grpSpPr>
        <p:sp>
          <p:nvSpPr>
            <p:cNvPr id="15" name="文本框 14"/>
            <p:cNvSpPr txBox="1"/>
            <p:nvPr/>
          </p:nvSpPr>
          <p:spPr>
            <a:xfrm>
              <a:off x="5966" y="5262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习题解析</a:t>
              </a:r>
            </a:p>
          </p:txBody>
        </p:sp>
        <p:sp>
          <p:nvSpPr>
            <p:cNvPr id="44" name="文本框 43"/>
            <p:cNvSpPr txBox="1"/>
            <p:nvPr userDrawn="1"/>
          </p:nvSpPr>
          <p:spPr>
            <a:xfrm>
              <a:off x="4408" y="5262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03</a:t>
              </a:r>
            </a:p>
          </p:txBody>
        </p:sp>
        <p:sp>
          <p:nvSpPr>
            <p:cNvPr id="51" name="矩形 50"/>
            <p:cNvSpPr/>
            <p:nvPr userDrawn="1"/>
          </p:nvSpPr>
          <p:spPr>
            <a:xfrm>
              <a:off x="5600" y="5429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grpSp>
        <p:nvGrpSpPr>
          <p:cNvPr id="16" name="组合 15"/>
          <p:cNvGrpSpPr/>
          <p:nvPr userDrawn="1"/>
        </p:nvGrpSpPr>
        <p:grpSpPr>
          <a:xfrm>
            <a:off x="6464907" y="3678464"/>
            <a:ext cx="2936104" cy="571149"/>
            <a:chOff x="4408" y="8000"/>
            <a:chExt cx="5038" cy="949"/>
          </a:xfrm>
        </p:grpSpPr>
        <p:sp>
          <p:nvSpPr>
            <p:cNvPr id="7" name="文本框 6"/>
            <p:cNvSpPr txBox="1"/>
            <p:nvPr userDrawn="1"/>
          </p:nvSpPr>
          <p:spPr>
            <a:xfrm>
              <a:off x="5966" y="8000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课堂小结</a:t>
              </a:r>
            </a:p>
          </p:txBody>
        </p:sp>
        <p:sp>
          <p:nvSpPr>
            <p:cNvPr id="45" name="文本框 44"/>
            <p:cNvSpPr txBox="1"/>
            <p:nvPr userDrawn="1"/>
          </p:nvSpPr>
          <p:spPr>
            <a:xfrm>
              <a:off x="4408" y="8000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04</a:t>
              </a:r>
            </a:p>
          </p:txBody>
        </p:sp>
        <p:sp>
          <p:nvSpPr>
            <p:cNvPr id="53" name="矩形 52"/>
            <p:cNvSpPr/>
            <p:nvPr userDrawn="1"/>
          </p:nvSpPr>
          <p:spPr>
            <a:xfrm>
              <a:off x="5600" y="8142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pic>
        <p:nvPicPr>
          <p:cNvPr id="9" name="图片 8" descr="数学书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8084" y="4436786"/>
            <a:ext cx="839220" cy="86665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10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 userDrawn="1"/>
        </p:nvSpPr>
        <p:spPr>
          <a:xfrm>
            <a:off x="0" y="0"/>
            <a:ext cx="12192000" cy="610870"/>
          </a:xfrm>
          <a:prstGeom prst="rect">
            <a:avLst/>
          </a:prstGeom>
          <a:solidFill>
            <a:srgbClr val="008D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  <p:sp>
        <p:nvSpPr>
          <p:cNvPr id="29" name="同侧圆角矩形 28"/>
          <p:cNvSpPr/>
          <p:nvPr userDrawn="1"/>
        </p:nvSpPr>
        <p:spPr>
          <a:xfrm rot="16200000">
            <a:off x="891272" y="-944880"/>
            <a:ext cx="619125" cy="2493645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FE970E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image" Target="../media/image21.jpeg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image" Target="../media/image20.jpe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image" Target="../media/image19.jpeg"/><Relationship Id="rId5" Type="http://schemas.openxmlformats.org/officeDocument/2006/relationships/tags" Target="../tags/tag7.xml"/><Relationship Id="rId10" Type="http://schemas.openxmlformats.org/officeDocument/2006/relationships/image" Target="../media/image18.jpeg"/><Relationship Id="rId4" Type="http://schemas.openxmlformats.org/officeDocument/2006/relationships/tags" Target="../tags/tag6.xml"/><Relationship Id="rId9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3" Type="http://schemas.openxmlformats.org/officeDocument/2006/relationships/tags" Target="../tags/tag13.xml"/><Relationship Id="rId7" Type="http://schemas.openxmlformats.org/officeDocument/2006/relationships/tags" Target="../tags/tag17.xml"/><Relationship Id="rId12" Type="http://schemas.openxmlformats.org/officeDocument/2006/relationships/image" Target="../media/image24.jpe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image" Target="../media/image23.jpeg"/><Relationship Id="rId5" Type="http://schemas.openxmlformats.org/officeDocument/2006/relationships/tags" Target="../tags/tag15.xml"/><Relationship Id="rId10" Type="http://schemas.openxmlformats.org/officeDocument/2006/relationships/image" Target="../media/image22.jpeg"/><Relationship Id="rId4" Type="http://schemas.openxmlformats.org/officeDocument/2006/relationships/tags" Target="../tags/tag14.xml"/><Relationship Id="rId9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26.xml"/><Relationship Id="rId13" Type="http://schemas.openxmlformats.org/officeDocument/2006/relationships/image" Target="../media/image25.jpeg"/><Relationship Id="rId3" Type="http://schemas.openxmlformats.org/officeDocument/2006/relationships/tags" Target="../tags/tag21.xml"/><Relationship Id="rId7" Type="http://schemas.openxmlformats.org/officeDocument/2006/relationships/tags" Target="../tags/tag25.xml"/><Relationship Id="rId12" Type="http://schemas.openxmlformats.org/officeDocument/2006/relationships/slideLayout" Target="../slideLayouts/slideLayout8.xml"/><Relationship Id="rId2" Type="http://schemas.openxmlformats.org/officeDocument/2006/relationships/tags" Target="../tags/tag20.xml"/><Relationship Id="rId16" Type="http://schemas.openxmlformats.org/officeDocument/2006/relationships/image" Target="../media/image28.jpeg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11" Type="http://schemas.openxmlformats.org/officeDocument/2006/relationships/tags" Target="../tags/tag29.xml"/><Relationship Id="rId5" Type="http://schemas.openxmlformats.org/officeDocument/2006/relationships/tags" Target="../tags/tag23.xml"/><Relationship Id="rId15" Type="http://schemas.openxmlformats.org/officeDocument/2006/relationships/image" Target="../media/image27.jpeg"/><Relationship Id="rId10" Type="http://schemas.openxmlformats.org/officeDocument/2006/relationships/tags" Target="../tags/tag28.xml"/><Relationship Id="rId4" Type="http://schemas.openxmlformats.org/officeDocument/2006/relationships/tags" Target="../tags/tag22.xml"/><Relationship Id="rId9" Type="http://schemas.openxmlformats.org/officeDocument/2006/relationships/tags" Target="../tags/tag27.xml"/><Relationship Id="rId1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7" Type="http://schemas.openxmlformats.org/officeDocument/2006/relationships/image" Target="../media/image29.pn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slideLayout" Target="../slideLayouts/slideLayout8.xml"/><Relationship Id="rId5" Type="http://schemas.openxmlformats.org/officeDocument/2006/relationships/tags" Target="../tags/tag34.xml"/><Relationship Id="rId4" Type="http://schemas.openxmlformats.org/officeDocument/2006/relationships/tags" Target="../tags/tag3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30.png"/><Relationship Id="rId5" Type="http://schemas.openxmlformats.org/officeDocument/2006/relationships/slideLayout" Target="../slideLayouts/slideLayout8.xml"/><Relationship Id="rId4" Type="http://schemas.openxmlformats.org/officeDocument/2006/relationships/tags" Target="../tags/tag3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image" Target="../media/image40.png"/><Relationship Id="rId5" Type="http://schemas.openxmlformats.org/officeDocument/2006/relationships/slideLayout" Target="../slideLayouts/slideLayout8.xml"/><Relationship Id="rId4" Type="http://schemas.openxmlformats.org/officeDocument/2006/relationships/tags" Target="../tags/tag4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53.xml"/><Relationship Id="rId13" Type="http://schemas.openxmlformats.org/officeDocument/2006/relationships/slideLayout" Target="../slideLayouts/slideLayout10.xml"/><Relationship Id="rId3" Type="http://schemas.openxmlformats.org/officeDocument/2006/relationships/tags" Target="../tags/tag48.xml"/><Relationship Id="rId7" Type="http://schemas.openxmlformats.org/officeDocument/2006/relationships/tags" Target="../tags/tag52.xml"/><Relationship Id="rId12" Type="http://schemas.openxmlformats.org/officeDocument/2006/relationships/tags" Target="../tags/tag57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11" Type="http://schemas.openxmlformats.org/officeDocument/2006/relationships/tags" Target="../tags/tag56.xml"/><Relationship Id="rId5" Type="http://schemas.openxmlformats.org/officeDocument/2006/relationships/tags" Target="../tags/tag50.xml"/><Relationship Id="rId10" Type="http://schemas.openxmlformats.org/officeDocument/2006/relationships/tags" Target="../tags/tag55.xml"/><Relationship Id="rId4" Type="http://schemas.openxmlformats.org/officeDocument/2006/relationships/tags" Target="../tags/tag49.xml"/><Relationship Id="rId9" Type="http://schemas.openxmlformats.org/officeDocument/2006/relationships/tags" Target="../tags/tag5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文本框 43"/>
          <p:cNvSpPr txBox="1"/>
          <p:nvPr/>
        </p:nvSpPr>
        <p:spPr>
          <a:xfrm>
            <a:off x="2541587" y="4014975"/>
            <a:ext cx="7108825" cy="750173"/>
          </a:xfrm>
          <a:prstGeom prst="rect">
            <a:avLst/>
          </a:prstGeom>
          <a:noFill/>
        </p:spPr>
        <p:txBody>
          <a:bodyPr wrap="square" lIns="72358" tIns="36179" rIns="72358" bIns="36179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第二课时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  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杠杆的应用</a:t>
            </a:r>
          </a:p>
        </p:txBody>
      </p:sp>
      <p:sp>
        <p:nvSpPr>
          <p:cNvPr id="174" name="文本框 173"/>
          <p:cNvSpPr txBox="1"/>
          <p:nvPr userDrawn="1"/>
        </p:nvSpPr>
        <p:spPr>
          <a:xfrm>
            <a:off x="-337352" y="2063541"/>
            <a:ext cx="12721701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11.1  </a:t>
            </a:r>
            <a:r>
              <a:rPr lang="zh-CN" altLang="en-US" sz="5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探究：杠杆的平衡条件</a:t>
            </a: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52667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1091565" y="1025525"/>
            <a:ext cx="269494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杠杆的应用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526670" y="1939002"/>
            <a:ext cx="295322" cy="210471"/>
            <a:chOff x="435463" y="1226414"/>
            <a:chExt cx="295380" cy="210512"/>
          </a:xfrm>
        </p:grpSpPr>
        <p:sp>
          <p:nvSpPr>
            <p:cNvPr id="12" name="矩形 11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091565" y="1783715"/>
            <a:ext cx="22726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杠杆的种类</a:t>
            </a:r>
          </a:p>
        </p:txBody>
      </p:sp>
      <p:sp>
        <p:nvSpPr>
          <p:cNvPr id="10" name="TextBox 18"/>
          <p:cNvSpPr txBox="1"/>
          <p:nvPr/>
        </p:nvSpPr>
        <p:spPr>
          <a:xfrm>
            <a:off x="1091565" y="2390140"/>
            <a:ext cx="6087745" cy="20300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spcBef>
                <a:spcPct val="50000"/>
              </a:spcBef>
              <a:buFont typeface="Arial" panose="020B0604020202020204" pitchFamily="34" charset="0"/>
            </a:pP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动力臂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等于</a:t>
            </a: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阻力臂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：这种杠杆只要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动力与阻力大小相等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，就能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保持平衡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了，常被称为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等臂杠杆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endParaRPr lang="zh-CN" altLang="en-US" sz="28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1091565" y="4504690"/>
            <a:ext cx="5828030" cy="823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70000"/>
              </a:lnSpc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这类杠杆既不</a:t>
            </a:r>
            <a:r>
              <a:rPr lang="zh-CN" altLang="en-US" sz="2800" b="1" dirty="0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省力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，也不</a:t>
            </a:r>
            <a:r>
              <a:rPr lang="zh-CN" altLang="en-US" sz="2800" b="1" dirty="0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费力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endParaRPr lang="en-US" altLang="zh-CN" sz="28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https://docer-ks3.wpscdn.cn/picture/24039215/a670ede84f774c5417b23983310d1413_612.jpg" descr="古典式,秤,白色背景,概念和主题,文件盘,水平画幅,无人,古老的,千克,背景分离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2145" y="1988820"/>
            <a:ext cx="4999990" cy="33331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52667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1091565" y="1025525"/>
            <a:ext cx="269494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杠杆的应用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526670" y="1939002"/>
            <a:ext cx="295322" cy="210471"/>
            <a:chOff x="435463" y="1226414"/>
            <a:chExt cx="295380" cy="210512"/>
          </a:xfrm>
        </p:grpSpPr>
        <p:sp>
          <p:nvSpPr>
            <p:cNvPr id="12" name="矩形 11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091565" y="1783715"/>
            <a:ext cx="22726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杠杆的种类</a:t>
            </a:r>
          </a:p>
        </p:txBody>
      </p:sp>
      <p:pic>
        <p:nvPicPr>
          <p:cNvPr id="3" name="https://docer-ks3.wpscdn.cn/picture/97590435/3ee2f1f0bdaeb273c64ff118becdd12c_612.jpg" descr="木匠拔钉子。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915" y="2973070"/>
            <a:ext cx="2235200" cy="3365500"/>
          </a:xfrm>
          <a:prstGeom prst="rect">
            <a:avLst/>
          </a:prstGeom>
        </p:spPr>
      </p:pic>
      <p:pic>
        <p:nvPicPr>
          <p:cNvPr id="9" name="https://docer-ks3.wpscdn.cn/picture/55537972/38fd8d94175988d84d8a956bbeaaf0e2_612.jpg" descr="Kids playing on teeter totter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3290" y="2973070"/>
            <a:ext cx="4756785" cy="3313430"/>
          </a:xfrm>
          <a:prstGeom prst="rect">
            <a:avLst/>
          </a:prstGeom>
        </p:spPr>
      </p:pic>
      <p:pic>
        <p:nvPicPr>
          <p:cNvPr id="5" name="https://docer-ks3.wpscdn.cn/picture/142506393/7e7b8ee50e2367a1d276c8974d4ab02b_612.jpg" descr="鱼竿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6650" y="2973070"/>
            <a:ext cx="2412365" cy="333121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091565" y="2378710"/>
            <a:ext cx="100241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这些杠杆哪个省力、哪个费力、哪个既不省力也不费力吗？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1255395" y="6200775"/>
            <a:ext cx="16713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/>
              <a:t>省力杠杆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5255260" y="6200775"/>
            <a:ext cx="16713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/>
              <a:t>等臂杠杆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9127490" y="6200775"/>
            <a:ext cx="16713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/>
              <a:t>费力杠杆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52667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1091565" y="1025525"/>
            <a:ext cx="269494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杠杆的应用</a:t>
            </a:r>
          </a:p>
        </p:txBody>
      </p:sp>
      <p:grpSp>
        <p:nvGrpSpPr>
          <p:cNvPr id="11" name="组合 10"/>
          <p:cNvGrpSpPr/>
          <p:nvPr>
            <p:custDataLst>
              <p:tags r:id="rId1"/>
            </p:custDataLst>
          </p:nvPr>
        </p:nvGrpSpPr>
        <p:grpSpPr>
          <a:xfrm>
            <a:off x="526670" y="1939002"/>
            <a:ext cx="295322" cy="210471"/>
            <a:chOff x="435463" y="1226414"/>
            <a:chExt cx="295380" cy="210512"/>
          </a:xfrm>
        </p:grpSpPr>
        <p:sp>
          <p:nvSpPr>
            <p:cNvPr id="12" name="矩形 11"/>
            <p:cNvSpPr/>
            <p:nvPr>
              <p:custDataLst>
                <p:tags r:id="rId7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>
              <p:custDataLst>
                <p:tags r:id="rId8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1091565" y="1783715"/>
            <a:ext cx="35134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不同种类杠杆的应用</a:t>
            </a:r>
          </a:p>
        </p:txBody>
      </p:sp>
      <p:grpSp>
        <p:nvGrpSpPr>
          <p:cNvPr id="3" name="组合 2"/>
          <p:cNvGrpSpPr/>
          <p:nvPr>
            <p:custDataLst>
              <p:tags r:id="rId3"/>
            </p:custDataLst>
          </p:nvPr>
        </p:nvGrpSpPr>
        <p:grpSpPr>
          <a:xfrm>
            <a:off x="526670" y="2579082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>
              <p:custDataLst>
                <p:tags r:id="rId5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>
              <p:custDataLst>
                <p:tags r:id="rId6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1091565" y="2423795"/>
            <a:ext cx="26949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省力杠杆的应用</a:t>
            </a:r>
          </a:p>
        </p:txBody>
      </p:sp>
      <p:pic>
        <p:nvPicPr>
          <p:cNvPr id="14" name="图片 13" descr="&amp;pky8466837608&amp;"/>
          <p:cNvPicPr/>
          <p:nvPr/>
        </p:nvPicPr>
        <p:blipFill>
          <a:blip r:embed="rId10"/>
          <a:srcRect l="26971" t="13574"/>
          <a:stretch>
            <a:fillRect/>
          </a:stretch>
        </p:blipFill>
        <p:spPr>
          <a:xfrm>
            <a:off x="3333115" y="3234055"/>
            <a:ext cx="2630805" cy="2017395"/>
          </a:xfrm>
          <a:prstGeom prst="rect">
            <a:avLst/>
          </a:prstGeom>
        </p:spPr>
      </p:pic>
      <p:pic>
        <p:nvPicPr>
          <p:cNvPr id="103" name="图片 102"/>
          <p:cNvPicPr/>
          <p:nvPr/>
        </p:nvPicPr>
        <p:blipFill>
          <a:blip r:embed="rId11"/>
          <a:srcRect l="7083" r="4479"/>
          <a:stretch>
            <a:fillRect/>
          </a:stretch>
        </p:blipFill>
        <p:spPr>
          <a:xfrm>
            <a:off x="6133465" y="3261360"/>
            <a:ext cx="2630805" cy="20173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" name="https://docer-ks3.wpscdn.cn/picture/21634648/77b58e1b1e0676c509d4211cb41240e1_612.jpg" descr="Nail clipper"/>
          <p:cNvPicPr/>
          <p:nvPr/>
        </p:nvPicPr>
        <p:blipFill>
          <a:blip r:embed="rId12"/>
          <a:srcRect t="11658" b="11658"/>
          <a:stretch>
            <a:fillRect/>
          </a:stretch>
        </p:blipFill>
        <p:spPr>
          <a:xfrm>
            <a:off x="8933815" y="3288665"/>
            <a:ext cx="2630805" cy="20173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https://docer-ks3.wpscdn.cn/picture/188838911/1a5258cbb3fe798bbf31a9a33a4e9970_612.jpg" descr="钢丝钳的工具"/>
          <p:cNvPicPr>
            <a:picLocks noChangeAspect="1"/>
          </p:cNvPicPr>
          <p:nvPr/>
        </p:nvPicPr>
        <p:blipFill>
          <a:blip r:embed="rId13"/>
          <a:srcRect l="5256" r="8089"/>
          <a:stretch>
            <a:fillRect/>
          </a:stretch>
        </p:blipFill>
        <p:spPr>
          <a:xfrm>
            <a:off x="483235" y="3222625"/>
            <a:ext cx="2680335" cy="20707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52667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1091565" y="1025525"/>
            <a:ext cx="269494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杠杆的应用</a:t>
            </a:r>
          </a:p>
        </p:txBody>
      </p:sp>
      <p:grpSp>
        <p:nvGrpSpPr>
          <p:cNvPr id="11" name="组合 10"/>
          <p:cNvGrpSpPr/>
          <p:nvPr>
            <p:custDataLst>
              <p:tags r:id="rId1"/>
            </p:custDataLst>
          </p:nvPr>
        </p:nvGrpSpPr>
        <p:grpSpPr>
          <a:xfrm>
            <a:off x="526670" y="1939002"/>
            <a:ext cx="295322" cy="210471"/>
            <a:chOff x="435463" y="1226414"/>
            <a:chExt cx="295380" cy="210512"/>
          </a:xfrm>
        </p:grpSpPr>
        <p:sp>
          <p:nvSpPr>
            <p:cNvPr id="12" name="矩形 11"/>
            <p:cNvSpPr/>
            <p:nvPr>
              <p:custDataLst>
                <p:tags r:id="rId7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>
              <p:custDataLst>
                <p:tags r:id="rId8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1091565" y="1783715"/>
            <a:ext cx="35134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不同种类杠杆的应用</a:t>
            </a:r>
          </a:p>
        </p:txBody>
      </p:sp>
      <p:grpSp>
        <p:nvGrpSpPr>
          <p:cNvPr id="3" name="组合 2"/>
          <p:cNvGrpSpPr/>
          <p:nvPr>
            <p:custDataLst>
              <p:tags r:id="rId3"/>
            </p:custDataLst>
          </p:nvPr>
        </p:nvGrpSpPr>
        <p:grpSpPr>
          <a:xfrm>
            <a:off x="526670" y="2579082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>
              <p:custDataLst>
                <p:tags r:id="rId5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>
              <p:custDataLst>
                <p:tags r:id="rId6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1091565" y="2423795"/>
            <a:ext cx="26949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等臂杠杆的应用</a:t>
            </a:r>
          </a:p>
        </p:txBody>
      </p:sp>
      <p:pic>
        <p:nvPicPr>
          <p:cNvPr id="14" name="图片 13" descr="&amp;pky92127327082&amp;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9795" y="3562350"/>
            <a:ext cx="3330575" cy="2219960"/>
          </a:xfrm>
          <a:prstGeom prst="rect">
            <a:avLst/>
          </a:prstGeom>
        </p:spPr>
      </p:pic>
      <p:pic>
        <p:nvPicPr>
          <p:cNvPr id="15" name="图片 14" descr="&amp;pky92109370840&amp;"/>
          <p:cNvPicPr>
            <a:picLocks noChangeAspect="1"/>
          </p:cNvPicPr>
          <p:nvPr/>
        </p:nvPicPr>
        <p:blipFill>
          <a:blip r:embed="rId11"/>
          <a:srcRect l="8782" t="19583" r="10683" b="1806"/>
          <a:stretch>
            <a:fillRect/>
          </a:stretch>
        </p:blipFill>
        <p:spPr>
          <a:xfrm>
            <a:off x="4730115" y="3557270"/>
            <a:ext cx="3419475" cy="2225040"/>
          </a:xfrm>
          <a:prstGeom prst="rect">
            <a:avLst/>
          </a:prstGeom>
        </p:spPr>
      </p:pic>
      <p:pic>
        <p:nvPicPr>
          <p:cNvPr id="100" name="图片 99"/>
          <p:cNvPicPr/>
          <p:nvPr/>
        </p:nvPicPr>
        <p:blipFill>
          <a:blip r:embed="rId12"/>
          <a:stretch>
            <a:fillRect/>
          </a:stretch>
        </p:blipFill>
        <p:spPr>
          <a:xfrm>
            <a:off x="8649335" y="3390900"/>
            <a:ext cx="2315210" cy="256286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52667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1091565" y="1025525"/>
            <a:ext cx="269494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杠杆的应用</a:t>
            </a:r>
          </a:p>
        </p:txBody>
      </p:sp>
      <p:grpSp>
        <p:nvGrpSpPr>
          <p:cNvPr id="11" name="组合 10"/>
          <p:cNvGrpSpPr/>
          <p:nvPr>
            <p:custDataLst>
              <p:tags r:id="rId1"/>
            </p:custDataLst>
          </p:nvPr>
        </p:nvGrpSpPr>
        <p:grpSpPr>
          <a:xfrm>
            <a:off x="526670" y="1939002"/>
            <a:ext cx="295322" cy="210471"/>
            <a:chOff x="435463" y="1226414"/>
            <a:chExt cx="295380" cy="210512"/>
          </a:xfrm>
        </p:grpSpPr>
        <p:sp>
          <p:nvSpPr>
            <p:cNvPr id="12" name="矩形 11"/>
            <p:cNvSpPr/>
            <p:nvPr>
              <p:custDataLst>
                <p:tags r:id="rId10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>
              <p:custDataLst>
                <p:tags r:id="rId11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1091565" y="1783715"/>
            <a:ext cx="35134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不同种类杠杆的应用</a:t>
            </a:r>
          </a:p>
        </p:txBody>
      </p:sp>
      <p:grpSp>
        <p:nvGrpSpPr>
          <p:cNvPr id="3" name="组合 2"/>
          <p:cNvGrpSpPr/>
          <p:nvPr>
            <p:custDataLst>
              <p:tags r:id="rId3"/>
            </p:custDataLst>
          </p:nvPr>
        </p:nvGrpSpPr>
        <p:grpSpPr>
          <a:xfrm>
            <a:off x="526670" y="2579082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>
              <p:custDataLst>
                <p:tags r:id="rId8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>
              <p:custDataLst>
                <p:tags r:id="rId9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1091565" y="2423795"/>
            <a:ext cx="26949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费力杠杆的应用</a:t>
            </a:r>
          </a:p>
        </p:txBody>
      </p:sp>
      <p:pic>
        <p:nvPicPr>
          <p:cNvPr id="14" name="图片 13" descr="&amp;pky8398219932&amp;"/>
          <p:cNvPicPr/>
          <p:nvPr/>
        </p:nvPicPr>
        <p:blipFill>
          <a:blip r:embed="rId13"/>
          <a:srcRect l="20317" t="2917" r="26854" b="28451"/>
          <a:stretch>
            <a:fillRect/>
          </a:stretch>
        </p:blipFill>
        <p:spPr>
          <a:xfrm>
            <a:off x="673735" y="3260725"/>
            <a:ext cx="2607945" cy="2112645"/>
          </a:xfrm>
          <a:prstGeom prst="rect">
            <a:avLst/>
          </a:prstGeom>
        </p:spPr>
      </p:pic>
      <p:pic>
        <p:nvPicPr>
          <p:cNvPr id="22" name="图片 21" descr="&amp;pky8291712967&amp;"/>
          <p:cNvPicPr/>
          <p:nvPr/>
        </p:nvPicPr>
        <p:blipFill>
          <a:blip r:embed="rId14"/>
          <a:srcRect l="29756" t="32361" r="25946" b="3611"/>
          <a:stretch>
            <a:fillRect/>
          </a:stretch>
        </p:blipFill>
        <p:spPr>
          <a:xfrm>
            <a:off x="5958205" y="3260725"/>
            <a:ext cx="2607945" cy="2112645"/>
          </a:xfrm>
          <a:prstGeom prst="rect">
            <a:avLst/>
          </a:prstGeom>
        </p:spPr>
      </p:pic>
      <p:pic>
        <p:nvPicPr>
          <p:cNvPr id="15" name="图片 14" descr="&amp;pky92117814541&amp;"/>
          <p:cNvPicPr>
            <a:picLocks noChangeAspect="1"/>
          </p:cNvPicPr>
          <p:nvPr/>
        </p:nvPicPr>
        <p:blipFill>
          <a:blip r:embed="rId15"/>
          <a:srcRect l="642" t="1491" r="41416" b="6478"/>
          <a:stretch>
            <a:fillRect/>
          </a:stretch>
        </p:blipFill>
        <p:spPr>
          <a:xfrm>
            <a:off x="3555365" y="3259455"/>
            <a:ext cx="2129155" cy="211518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194800" y="3193415"/>
            <a:ext cx="2162810" cy="216281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019810" y="5688330"/>
            <a:ext cx="1078928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杠杆无论是省力还是费力，都各有所长。在应用时应扬长避短，分别发挥其特有的作用。</a:t>
            </a:r>
          </a:p>
        </p:txBody>
      </p:sp>
      <p:grpSp>
        <p:nvGrpSpPr>
          <p:cNvPr id="18" name="组合 17"/>
          <p:cNvGrpSpPr/>
          <p:nvPr>
            <p:custDataLst>
              <p:tags r:id="rId5"/>
            </p:custDataLst>
          </p:nvPr>
        </p:nvGrpSpPr>
        <p:grpSpPr>
          <a:xfrm>
            <a:off x="526670" y="5844252"/>
            <a:ext cx="295322" cy="210471"/>
            <a:chOff x="435463" y="1226414"/>
            <a:chExt cx="295380" cy="210512"/>
          </a:xfrm>
        </p:grpSpPr>
        <p:sp>
          <p:nvSpPr>
            <p:cNvPr id="19" name="矩形 18"/>
            <p:cNvSpPr/>
            <p:nvPr>
              <p:custDataLst>
                <p:tags r:id="rId6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>
              <p:custDataLst>
                <p:tags r:id="rId7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52667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1091565" y="1025525"/>
            <a:ext cx="269494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杠杆的应用</a:t>
            </a:r>
          </a:p>
        </p:txBody>
      </p:sp>
      <p:grpSp>
        <p:nvGrpSpPr>
          <p:cNvPr id="11" name="组合 10"/>
          <p:cNvGrpSpPr/>
          <p:nvPr>
            <p:custDataLst>
              <p:tags r:id="rId1"/>
            </p:custDataLst>
          </p:nvPr>
        </p:nvGrpSpPr>
        <p:grpSpPr>
          <a:xfrm>
            <a:off x="526670" y="1939002"/>
            <a:ext cx="295322" cy="210471"/>
            <a:chOff x="435463" y="1226414"/>
            <a:chExt cx="295380" cy="210512"/>
          </a:xfrm>
        </p:grpSpPr>
        <p:sp>
          <p:nvSpPr>
            <p:cNvPr id="12" name="矩形 11"/>
            <p:cNvSpPr/>
            <p:nvPr>
              <p:custDataLst>
                <p:tags r:id="rId4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>
              <p:custDataLst>
                <p:tags r:id="rId5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440055" y="2385695"/>
            <a:ext cx="651510" cy="461010"/>
            <a:chOff x="348846" y="1226414"/>
            <a:chExt cx="297128" cy="210512"/>
          </a:xfrm>
        </p:grpSpPr>
        <p:sp>
          <p:nvSpPr>
            <p:cNvPr id="9" name="矩形 8"/>
            <p:cNvSpPr/>
            <p:nvPr/>
          </p:nvSpPr>
          <p:spPr>
            <a:xfrm rot="18900000">
              <a:off x="348846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711835" y="2193290"/>
            <a:ext cx="687197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例题</a:t>
            </a: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	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植树活动中，两位同学用</a:t>
            </a: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1.2m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常的轻竹竿抬水。水和桶总重为</a:t>
            </a: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120N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，水桶挂在视为水平的轻竹竿的</a:t>
            </a:r>
            <a:r>
              <a:rPr lang="en-US" altLang="zh-CN" sz="2800" i="1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A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处，距后面同学</a:t>
            </a: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0.5m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。求：后面同学抬水所用的力的大小。（竹竿的重力忽略不计，两位同学各自对竹竿的力的作用点之间的距离近似认为是</a:t>
            </a: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1.2m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）</a:t>
            </a:r>
          </a:p>
        </p:txBody>
      </p:sp>
      <p:pic>
        <p:nvPicPr>
          <p:cNvPr id="14" name="图片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547" y="2193548"/>
            <a:ext cx="4608512" cy="3571597"/>
          </a:xfrm>
          <a:prstGeom prst="rect">
            <a:avLst/>
          </a:prstGeom>
        </p:spPr>
      </p:pic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1091565" y="1783715"/>
            <a:ext cx="38360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杠杆平衡条件的应用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52667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1091565" y="1025525"/>
            <a:ext cx="269494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杠杆的应用</a:t>
            </a:r>
          </a:p>
        </p:txBody>
      </p:sp>
      <p:grpSp>
        <p:nvGrpSpPr>
          <p:cNvPr id="11" name="组合 10"/>
          <p:cNvGrpSpPr/>
          <p:nvPr>
            <p:custDataLst>
              <p:tags r:id="rId1"/>
            </p:custDataLst>
          </p:nvPr>
        </p:nvGrpSpPr>
        <p:grpSpPr>
          <a:xfrm>
            <a:off x="526670" y="1939002"/>
            <a:ext cx="295322" cy="210471"/>
            <a:chOff x="435463" y="1226414"/>
            <a:chExt cx="295380" cy="210512"/>
          </a:xfrm>
        </p:grpSpPr>
        <p:sp>
          <p:nvSpPr>
            <p:cNvPr id="12" name="矩形 11"/>
            <p:cNvSpPr/>
            <p:nvPr>
              <p:custDataLst>
                <p:tags r:id="rId3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>
              <p:custDataLst>
                <p:tags r:id="rId4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996950" y="2440305"/>
            <a:ext cx="6486525" cy="4225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>
                <a:solidFill>
                  <a:schemeClr val="accent5"/>
                </a:solidFill>
              </a:rPr>
              <a:t>分析：可将轻竹竿看成杠杆，竹竿在水平位置保持平衡。以前面同学肩膀位置</a:t>
            </a:r>
            <a:r>
              <a:rPr lang="en-US" altLang="zh-CN" sz="2800" i="1">
                <a:solidFill>
                  <a:schemeClr val="accent5"/>
                </a:solidFill>
              </a:rPr>
              <a:t>B</a:t>
            </a:r>
            <a:r>
              <a:rPr lang="zh-CN" altLang="en-US" sz="2800">
                <a:solidFill>
                  <a:schemeClr val="accent5"/>
                </a:solidFill>
              </a:rPr>
              <a:t>处为支点，可把水桶对竹竿的作用力（其大小等于水和桶的重力大小）看成阻力，把后面同学在肩膀位置</a:t>
            </a:r>
            <a:r>
              <a:rPr lang="en-US" altLang="zh-CN" sz="2800" i="1">
                <a:solidFill>
                  <a:schemeClr val="accent5"/>
                </a:solidFill>
              </a:rPr>
              <a:t>C</a:t>
            </a:r>
            <a:r>
              <a:rPr lang="zh-CN" altLang="en-US" sz="2800">
                <a:solidFill>
                  <a:schemeClr val="accent5"/>
                </a:solidFill>
              </a:rPr>
              <a:t>处竖直向上抬水的力看成动力，</a:t>
            </a:r>
            <a:r>
              <a:rPr lang="en-US" altLang="zh-CN" sz="2800" i="1">
                <a:solidFill>
                  <a:schemeClr val="accent5"/>
                </a:solidFill>
              </a:rPr>
              <a:t>BC</a:t>
            </a:r>
            <a:r>
              <a:rPr lang="zh-CN" altLang="en-US" sz="2800">
                <a:solidFill>
                  <a:schemeClr val="accent5"/>
                </a:solidFill>
              </a:rPr>
              <a:t>、</a:t>
            </a:r>
            <a:r>
              <a:rPr lang="en-US" altLang="zh-CN" sz="2800" i="1">
                <a:solidFill>
                  <a:schemeClr val="accent5"/>
                </a:solidFill>
              </a:rPr>
              <a:t>AB</a:t>
            </a:r>
            <a:r>
              <a:rPr lang="zh-CN" altLang="en-US" sz="2800">
                <a:solidFill>
                  <a:schemeClr val="accent5"/>
                </a:solidFill>
              </a:rPr>
              <a:t>分别为动力臂和阻力臂。利用杠杆平衡条件，可求出后面同学抬水所用的力的大小。</a:t>
            </a:r>
          </a:p>
        </p:txBody>
      </p:sp>
      <p:sp>
        <p:nvSpPr>
          <p:cNvPr id="5" name="矩形 4"/>
          <p:cNvSpPr/>
          <p:nvPr/>
        </p:nvSpPr>
        <p:spPr>
          <a:xfrm>
            <a:off x="7600950" y="3749675"/>
            <a:ext cx="4155440" cy="133350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11591925" y="3749675"/>
            <a:ext cx="164465" cy="16446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9819005" y="3749675"/>
            <a:ext cx="164465" cy="16446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7600950" y="3749675"/>
            <a:ext cx="164465" cy="16446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7261225" y="3981450"/>
            <a:ext cx="8432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i="1"/>
              <a:t>B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9479280" y="3227705"/>
            <a:ext cx="8432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i="1"/>
              <a:t>A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11252200" y="3933825"/>
            <a:ext cx="8432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i="1"/>
              <a:t>C</a:t>
            </a:r>
          </a:p>
        </p:txBody>
      </p:sp>
      <p:grpSp>
        <p:nvGrpSpPr>
          <p:cNvPr id="22" name="组合 21"/>
          <p:cNvGrpSpPr/>
          <p:nvPr/>
        </p:nvGrpSpPr>
        <p:grpSpPr>
          <a:xfrm>
            <a:off x="9140190" y="3832225"/>
            <a:ext cx="843280" cy="1641475"/>
            <a:chOff x="14394" y="6035"/>
            <a:chExt cx="1328" cy="2585"/>
          </a:xfrm>
        </p:grpSpPr>
        <p:cxnSp>
          <p:nvCxnSpPr>
            <p:cNvPr id="18" name="直接箭头连接符 17"/>
            <p:cNvCxnSpPr/>
            <p:nvPr/>
          </p:nvCxnSpPr>
          <p:spPr>
            <a:xfrm>
              <a:off x="15593" y="6035"/>
              <a:ext cx="0" cy="2433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9" name="文本框 18"/>
            <p:cNvSpPr txBox="1"/>
            <p:nvPr/>
          </p:nvSpPr>
          <p:spPr>
            <a:xfrm>
              <a:off x="14394" y="7798"/>
              <a:ext cx="132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i="1"/>
                <a:t>G</a:t>
              </a: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10789285" y="2915920"/>
            <a:ext cx="887095" cy="916305"/>
            <a:chOff x="16991" y="4592"/>
            <a:chExt cx="1397" cy="1443"/>
          </a:xfrm>
        </p:grpSpPr>
        <p:cxnSp>
          <p:nvCxnSpPr>
            <p:cNvPr id="20" name="直接箭头连接符 19"/>
            <p:cNvCxnSpPr/>
            <p:nvPr/>
          </p:nvCxnSpPr>
          <p:spPr>
            <a:xfrm flipV="1">
              <a:off x="18388" y="4927"/>
              <a:ext cx="0" cy="1108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1" name="文本框 20"/>
            <p:cNvSpPr txBox="1"/>
            <p:nvPr/>
          </p:nvSpPr>
          <p:spPr>
            <a:xfrm>
              <a:off x="16991" y="4592"/>
              <a:ext cx="132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i="1"/>
                <a:t>F</a:t>
              </a:r>
            </a:p>
          </p:txBody>
        </p:sp>
      </p:grpSp>
      <p:sp>
        <p:nvSpPr>
          <p:cNvPr id="24" name="文本框 23"/>
          <p:cNvSpPr txBox="1"/>
          <p:nvPr>
            <p:custDataLst>
              <p:tags r:id="rId2"/>
            </p:custDataLst>
          </p:nvPr>
        </p:nvSpPr>
        <p:spPr>
          <a:xfrm>
            <a:off x="1091565" y="1783715"/>
            <a:ext cx="38360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杠杆平衡条件的应用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52667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1091565" y="1025525"/>
            <a:ext cx="269494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杠杆的应用</a:t>
            </a:r>
          </a:p>
        </p:txBody>
      </p:sp>
      <p:grpSp>
        <p:nvGrpSpPr>
          <p:cNvPr id="11" name="组合 10"/>
          <p:cNvGrpSpPr/>
          <p:nvPr>
            <p:custDataLst>
              <p:tags r:id="rId1"/>
            </p:custDataLst>
          </p:nvPr>
        </p:nvGrpSpPr>
        <p:grpSpPr>
          <a:xfrm>
            <a:off x="526670" y="1939002"/>
            <a:ext cx="295322" cy="210471"/>
            <a:chOff x="435463" y="1226414"/>
            <a:chExt cx="295380" cy="210512"/>
          </a:xfrm>
        </p:grpSpPr>
        <p:sp>
          <p:nvSpPr>
            <p:cNvPr id="12" name="矩形 11"/>
            <p:cNvSpPr/>
            <p:nvPr>
              <p:custDataLst>
                <p:tags r:id="rId3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>
              <p:custDataLst>
                <p:tags r:id="rId4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1091565" y="1783715"/>
            <a:ext cx="38360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杠杆平衡条件的应用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/>
              <p:cNvSpPr txBox="1"/>
              <p:nvPr/>
            </p:nvSpPr>
            <p:spPr>
              <a:xfrm>
                <a:off x="865505" y="2305685"/>
                <a:ext cx="8566785" cy="34461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3200">
                    <a:solidFill>
                      <a:srgbClr val="FF0000"/>
                    </a:solidFill>
                  </a:rPr>
                  <a:t>解：由题意，水和桶的重力之和</a:t>
                </a:r>
                <a:r>
                  <a:rPr lang="en-US" altLang="zh-CN" sz="3200" i="1">
                    <a:solidFill>
                      <a:srgbClr val="FF0000"/>
                    </a:solidFill>
                  </a:rPr>
                  <a:t>G</a:t>
                </a:r>
                <a:r>
                  <a:rPr lang="en-US" altLang="zh-CN" sz="3200">
                    <a:solidFill>
                      <a:srgbClr val="FF0000"/>
                    </a:solidFill>
                  </a:rPr>
                  <a:t>=120N</a:t>
                </a:r>
                <a:r>
                  <a:rPr lang="zh-CN" altLang="en-US" sz="3200">
                    <a:solidFill>
                      <a:srgbClr val="FF0000"/>
                    </a:solidFill>
                  </a:rPr>
                  <a:t>，动力臂</a:t>
                </a:r>
                <a:r>
                  <a:rPr lang="en-US" altLang="zh-CN" sz="3200" i="1">
                    <a:solidFill>
                      <a:srgbClr val="FF0000"/>
                    </a:solidFill>
                  </a:rPr>
                  <a:t>l</a:t>
                </a:r>
                <a:r>
                  <a:rPr lang="en-US" altLang="zh-CN" sz="3200" i="1" baseline="-25000">
                    <a:solidFill>
                      <a:srgbClr val="FF0000"/>
                    </a:solidFill>
                  </a:rPr>
                  <a:t>1</a:t>
                </a:r>
                <a:r>
                  <a:rPr lang="en-US" altLang="zh-CN" sz="3200">
                    <a:solidFill>
                      <a:srgbClr val="FF0000"/>
                    </a:solidFill>
                  </a:rPr>
                  <a:t>=</a:t>
                </a:r>
                <a:r>
                  <a:rPr lang="en-US" altLang="zh-CN" sz="3200" i="1">
                    <a:solidFill>
                      <a:srgbClr val="FF0000"/>
                    </a:solidFill>
                  </a:rPr>
                  <a:t>BC</a:t>
                </a:r>
                <a:r>
                  <a:rPr lang="en-US" altLang="zh-CN" sz="3200">
                    <a:solidFill>
                      <a:srgbClr val="FF0000"/>
                    </a:solidFill>
                  </a:rPr>
                  <a:t>=1.2m</a:t>
                </a:r>
                <a:r>
                  <a:rPr lang="zh-CN" altLang="en-US" sz="3200">
                    <a:solidFill>
                      <a:srgbClr val="FF0000"/>
                    </a:solidFill>
                  </a:rPr>
                  <a:t>，阻力臂</a:t>
                </a:r>
                <a:r>
                  <a:rPr lang="en-US" altLang="zh-CN" sz="3200" i="1">
                    <a:solidFill>
                      <a:srgbClr val="FF0000"/>
                    </a:solidFill>
                  </a:rPr>
                  <a:t>l</a:t>
                </a:r>
                <a:r>
                  <a:rPr lang="en-US" altLang="zh-CN" sz="3200" i="1" baseline="-25000">
                    <a:solidFill>
                      <a:srgbClr val="FF0000"/>
                    </a:solidFill>
                  </a:rPr>
                  <a:t>2</a:t>
                </a:r>
                <a:r>
                  <a:rPr lang="en-US" altLang="zh-CN" sz="3200">
                    <a:solidFill>
                      <a:srgbClr val="FF0000"/>
                    </a:solidFill>
                  </a:rPr>
                  <a:t>=</a:t>
                </a:r>
                <a:r>
                  <a:rPr lang="en-US" altLang="zh-CN" sz="3200" i="1">
                    <a:solidFill>
                      <a:srgbClr val="FF0000"/>
                    </a:solidFill>
                  </a:rPr>
                  <a:t>AB</a:t>
                </a:r>
                <a:r>
                  <a:rPr lang="en-US" altLang="zh-CN" sz="3200">
                    <a:solidFill>
                      <a:srgbClr val="FF0000"/>
                    </a:solidFill>
                  </a:rPr>
                  <a:t>=1.2m-0.5m=0.7m</a:t>
                </a:r>
                <a:r>
                  <a:rPr lang="zh-CN" altLang="en-US" sz="3200">
                    <a:solidFill>
                      <a:srgbClr val="FF0000"/>
                    </a:solidFill>
                  </a:rPr>
                  <a:t>。</a:t>
                </a:r>
              </a:p>
              <a:p>
                <a:pPr>
                  <a:lnSpc>
                    <a:spcPct val="150000"/>
                  </a:lnSpc>
                </a:pPr>
                <a:r>
                  <a:rPr lang="zh-CN" altLang="en-US" sz="3200">
                    <a:solidFill>
                      <a:srgbClr val="FF0000"/>
                    </a:solidFill>
                  </a:rPr>
                  <a:t>根据杠杆平衡条件</a:t>
                </a:r>
                <a:r>
                  <a:rPr lang="en-US" altLang="zh-CN" sz="3200" i="1">
                    <a:solidFill>
                      <a:srgbClr val="FF0000"/>
                    </a:solidFill>
                  </a:rPr>
                  <a:t>F</a:t>
                </a:r>
                <a:r>
                  <a:rPr lang="en-US" altLang="zh-CN" sz="3200" i="1" baseline="-25000">
                    <a:solidFill>
                      <a:srgbClr val="FF0000"/>
                    </a:solidFill>
                  </a:rPr>
                  <a:t>1</a:t>
                </a:r>
                <a:r>
                  <a:rPr lang="en-US" altLang="zh-CN" sz="3200" i="1">
                    <a:solidFill>
                      <a:srgbClr val="FF0000"/>
                    </a:solidFill>
                  </a:rPr>
                  <a:t>l</a:t>
                </a:r>
                <a:r>
                  <a:rPr lang="en-US" altLang="zh-CN" sz="3200" i="1" baseline="-25000">
                    <a:solidFill>
                      <a:srgbClr val="FF0000"/>
                    </a:solidFill>
                  </a:rPr>
                  <a:t>1</a:t>
                </a:r>
                <a:r>
                  <a:rPr lang="en-US" altLang="zh-CN" sz="3200">
                    <a:solidFill>
                      <a:srgbClr val="FF0000"/>
                    </a:solidFill>
                  </a:rPr>
                  <a:t>=</a:t>
                </a:r>
                <a:r>
                  <a:rPr lang="en-US" altLang="zh-CN" sz="3200" i="1">
                    <a:solidFill>
                      <a:srgbClr val="FF0000"/>
                    </a:solidFill>
                  </a:rPr>
                  <a:t>F</a:t>
                </a:r>
                <a:r>
                  <a:rPr lang="en-US" altLang="zh-CN" sz="3200" i="1" baseline="-25000">
                    <a:solidFill>
                      <a:srgbClr val="FF0000"/>
                    </a:solidFill>
                  </a:rPr>
                  <a:t>2</a:t>
                </a:r>
                <a:r>
                  <a:rPr lang="en-US" altLang="zh-CN" sz="3200" i="1">
                    <a:solidFill>
                      <a:srgbClr val="FF0000"/>
                    </a:solidFill>
                  </a:rPr>
                  <a:t>l</a:t>
                </a:r>
                <a:r>
                  <a:rPr lang="en-US" altLang="zh-CN" sz="3200" i="1" baseline="-25000">
                    <a:solidFill>
                      <a:srgbClr val="FF0000"/>
                    </a:solidFill>
                  </a:rPr>
                  <a:t>2</a:t>
                </a:r>
                <a:r>
                  <a:rPr lang="zh-CN" altLang="en-US" sz="3200">
                    <a:solidFill>
                      <a:srgbClr val="FF0000"/>
                    </a:solidFill>
                  </a:rPr>
                  <a:t>可知，</a:t>
                </a:r>
                <a:r>
                  <a:rPr lang="en-US" altLang="zh-CN" sz="3200" i="1">
                    <a:solidFill>
                      <a:srgbClr val="FF0000"/>
                    </a:solidFill>
                  </a:rPr>
                  <a:t>Fl</a:t>
                </a:r>
                <a:r>
                  <a:rPr lang="en-US" altLang="zh-CN" sz="3200" i="1" baseline="-25000">
                    <a:solidFill>
                      <a:srgbClr val="FF0000"/>
                    </a:solidFill>
                  </a:rPr>
                  <a:t>1</a:t>
                </a:r>
                <a:r>
                  <a:rPr lang="en-US" altLang="zh-CN" sz="3200">
                    <a:solidFill>
                      <a:srgbClr val="FF0000"/>
                    </a:solidFill>
                  </a:rPr>
                  <a:t>=</a:t>
                </a:r>
                <a:r>
                  <a:rPr lang="en-US" altLang="zh-CN" sz="3200" i="1">
                    <a:solidFill>
                      <a:srgbClr val="FF0000"/>
                    </a:solidFill>
                  </a:rPr>
                  <a:t>Gl</a:t>
                </a:r>
                <a:r>
                  <a:rPr lang="en-US" altLang="zh-CN" sz="3200" i="1" baseline="-25000">
                    <a:solidFill>
                      <a:srgbClr val="FF0000"/>
                    </a:solidFill>
                  </a:rPr>
                  <a:t>2</a:t>
                </a:r>
                <a:endParaRPr lang="en-US" altLang="zh-CN" sz="3200">
                  <a:solidFill>
                    <a:srgbClr val="FF0000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en-US" sz="3200">
                    <a:solidFill>
                      <a:srgbClr val="FF0000"/>
                    </a:solidFill>
                  </a:rPr>
                  <a:t>因此，</a:t>
                </a:r>
                <a14:m>
                  <m:oMath xmlns:m="http://schemas.openxmlformats.org/officeDocument/2006/math">
                    <m:r>
                      <a:rPr lang="en-US" altLang="zh-CN" sz="3200" i="1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𝐹</m:t>
                    </m:r>
                    <m:r>
                      <a:rPr lang="en-US" altLang="zh-CN" sz="3200" i="1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=</m:t>
                    </m:r>
                    <m:f>
                      <m:fPr>
                        <m:ctrlPr>
                          <a:rPr lang="en-US" altLang="zh-CN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en-US" altLang="zh-CN" sz="32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𝐺</m:t>
                        </m:r>
                        <m:sSub>
                          <m:sSubPr>
                            <m:ctrlPr>
                              <a:rPr lang="en-US" altLang="zh-CN" sz="3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Cambria Math" panose="02040503050406030204" charset="0"/>
                              </a:rPr>
                            </m:ctrlPr>
                          </m:sSubPr>
                          <m:e>
                            <m:r>
                              <a:rPr lang="en-US" altLang="zh-CN" sz="3200" i="1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en-US" altLang="zh-CN" sz="3200" i="1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zh-CN" sz="3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Cambria Math" panose="02040503050406030204" charset="0"/>
                              </a:rPr>
                            </m:ctrlPr>
                          </m:sSubPr>
                          <m:e>
                            <m:r>
                              <a:rPr lang="en-US" altLang="zh-CN" sz="3200" i="1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en-US" altLang="zh-CN" sz="3200" i="1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altLang="zh-CN" sz="3200" i="1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=</m:t>
                    </m:r>
                    <m:f>
                      <m:fPr>
                        <m:ctrlPr>
                          <a:rPr lang="en-US" altLang="zh-CN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en-US" altLang="zh-CN" sz="32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120</m:t>
                        </m:r>
                        <m:r>
                          <a:rPr lang="en-US" altLang="zh-CN" sz="32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𝑁</m:t>
                        </m:r>
                        <m:r>
                          <a:rPr lang="en-US" altLang="zh-CN" sz="32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×0.7</m:t>
                        </m:r>
                        <m:r>
                          <a:rPr lang="en-US" altLang="zh-CN" sz="32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𝑚</m:t>
                        </m:r>
                      </m:num>
                      <m:den>
                        <m:r>
                          <a:rPr lang="en-US" altLang="zh-CN" sz="32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1.2</m:t>
                        </m:r>
                        <m:r>
                          <a:rPr lang="en-US" altLang="zh-CN" sz="32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𝑚</m:t>
                        </m:r>
                      </m:den>
                    </m:f>
                    <m:r>
                      <a:rPr lang="en-US" altLang="zh-CN" sz="3200" i="1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=70</m:t>
                    </m:r>
                    <m:r>
                      <a:rPr lang="en-US" altLang="zh-CN" sz="3200" i="1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𝑁</m:t>
                    </m:r>
                  </m:oMath>
                </a14:m>
                <a:endParaRPr lang="en-US" altLang="zh-CN" sz="3200" i="1">
                  <a:solidFill>
                    <a:srgbClr val="FF0000"/>
                  </a:solidFill>
                  <a:latin typeface="Cambria Math" panose="02040503050406030204" charset="0"/>
                  <a:cs typeface="Cambria Math" panose="02040503050406030204" charset="0"/>
                </a:endParaRPr>
              </a:p>
            </p:txBody>
          </p:sp>
        </mc:Choice>
        <mc:Fallback xmlns=""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505" y="2305685"/>
                <a:ext cx="8566785" cy="3446145"/>
              </a:xfrm>
              <a:prstGeom prst="rect">
                <a:avLst/>
              </a:prstGeom>
              <a:blipFill rotWithShape="1">
                <a:blip r:embed="rId6"/>
                <a:stretch>
                  <a:fillRect r="-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组合 4" descr="7b0a202020202274657874626f78223a2022220a7d0a"/>
          <p:cNvGrpSpPr/>
          <p:nvPr/>
        </p:nvGrpSpPr>
        <p:grpSpPr>
          <a:xfrm>
            <a:off x="6195060" y="2241550"/>
            <a:ext cx="5397501" cy="2698750"/>
            <a:chOff x="3611243" y="1991919"/>
            <a:chExt cx="6057901" cy="3028950"/>
          </a:xfrm>
        </p:grpSpPr>
        <p:grpSp>
          <p:nvGrpSpPr>
            <p:cNvPr id="28" name="组合 27"/>
            <p:cNvGrpSpPr/>
            <p:nvPr/>
          </p:nvGrpSpPr>
          <p:grpSpPr>
            <a:xfrm>
              <a:off x="3611243" y="1991919"/>
              <a:ext cx="6057901" cy="3028950"/>
              <a:chOff x="3611243" y="1991919"/>
              <a:chExt cx="6057901" cy="3028950"/>
            </a:xfrm>
          </p:grpSpPr>
          <p:grpSp>
            <p:nvGrpSpPr>
              <p:cNvPr id="29" name="组合 28"/>
              <p:cNvGrpSpPr/>
              <p:nvPr/>
            </p:nvGrpSpPr>
            <p:grpSpPr>
              <a:xfrm>
                <a:off x="3611243" y="1991919"/>
                <a:ext cx="6057901" cy="3028950"/>
                <a:chOff x="3611243" y="1991919"/>
                <a:chExt cx="6057901" cy="3028950"/>
              </a:xfrm>
            </p:grpSpPr>
            <p:grpSp>
              <p:nvGrpSpPr>
                <p:cNvPr id="34" name="图形 30"/>
                <p:cNvGrpSpPr/>
                <p:nvPr/>
              </p:nvGrpSpPr>
              <p:grpSpPr>
                <a:xfrm>
                  <a:off x="3611245" y="1991919"/>
                  <a:ext cx="6057899" cy="3028950"/>
                  <a:chOff x="0" y="0"/>
                  <a:chExt cx="5274310" cy="2637155"/>
                </a:xfrm>
              </p:grpSpPr>
              <p:sp>
                <p:nvSpPr>
                  <p:cNvPr id="38" name="任意多边形: 形状 37"/>
                  <p:cNvSpPr/>
                  <p:nvPr/>
                </p:nvSpPr>
                <p:spPr>
                  <a:xfrm>
                    <a:off x="0" y="0"/>
                    <a:ext cx="5274310" cy="2637155"/>
                  </a:xfrm>
                  <a:custGeom>
                    <a:avLst/>
                    <a:gdLst>
                      <a:gd name="connsiteX0" fmla="*/ 0 w 5274310"/>
                      <a:gd name="connsiteY0" fmla="*/ 0 h 2637155"/>
                      <a:gd name="connsiteX1" fmla="*/ 5274310 w 5274310"/>
                      <a:gd name="connsiteY1" fmla="*/ 0 h 2637155"/>
                      <a:gd name="connsiteX2" fmla="*/ 5274310 w 5274310"/>
                      <a:gd name="connsiteY2" fmla="*/ 2637155 h 2637155"/>
                      <a:gd name="connsiteX3" fmla="*/ 0 w 5274310"/>
                      <a:gd name="connsiteY3" fmla="*/ 2637155 h 2637155"/>
                      <a:gd name="connsiteX4" fmla="*/ 0 w 5274310"/>
                      <a:gd name="connsiteY4" fmla="*/ 0 h 2637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74310" h="2637155">
                        <a:moveTo>
                          <a:pt x="0" y="0"/>
                        </a:moveTo>
                        <a:lnTo>
                          <a:pt x="5274310" y="0"/>
                        </a:lnTo>
                        <a:lnTo>
                          <a:pt x="5274310" y="2637155"/>
                        </a:lnTo>
                        <a:lnTo>
                          <a:pt x="0" y="263715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8282" cap="flat">
                    <a:noFill/>
                    <a:prstDash val="solid"/>
                    <a:miter/>
                  </a:ln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39" name="任意多边形: 形状 38"/>
                  <p:cNvSpPr/>
                  <p:nvPr/>
                </p:nvSpPr>
                <p:spPr>
                  <a:xfrm>
                    <a:off x="0" y="0"/>
                    <a:ext cx="5274310" cy="2637155"/>
                  </a:xfrm>
                  <a:custGeom>
                    <a:avLst/>
                    <a:gdLst>
                      <a:gd name="connsiteX0" fmla="*/ 0 w 5274310"/>
                      <a:gd name="connsiteY0" fmla="*/ 0 h 2637155"/>
                      <a:gd name="connsiteX1" fmla="*/ 5274310 w 5274310"/>
                      <a:gd name="connsiteY1" fmla="*/ 0 h 2637155"/>
                      <a:gd name="connsiteX2" fmla="*/ 5274310 w 5274310"/>
                      <a:gd name="connsiteY2" fmla="*/ 2637155 h 2637155"/>
                      <a:gd name="connsiteX3" fmla="*/ 0 w 5274310"/>
                      <a:gd name="connsiteY3" fmla="*/ 2637155 h 2637155"/>
                      <a:gd name="connsiteX4" fmla="*/ 0 w 5274310"/>
                      <a:gd name="connsiteY4" fmla="*/ 0 h 2637155"/>
                      <a:gd name="connsiteX5" fmla="*/ 16586 w 5274310"/>
                      <a:gd name="connsiteY5" fmla="*/ 16586 h 2637155"/>
                      <a:gd name="connsiteX6" fmla="*/ 16586 w 5274310"/>
                      <a:gd name="connsiteY6" fmla="*/ 2620569 h 2637155"/>
                      <a:gd name="connsiteX7" fmla="*/ 5257724 w 5274310"/>
                      <a:gd name="connsiteY7" fmla="*/ 2620569 h 2637155"/>
                      <a:gd name="connsiteX8" fmla="*/ 5257724 w 5274310"/>
                      <a:gd name="connsiteY8" fmla="*/ 16586 h 2637155"/>
                      <a:gd name="connsiteX9" fmla="*/ 16586 w 5274310"/>
                      <a:gd name="connsiteY9" fmla="*/ 16586 h 2637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274310" h="2637155">
                        <a:moveTo>
                          <a:pt x="0" y="0"/>
                        </a:moveTo>
                        <a:lnTo>
                          <a:pt x="5274310" y="0"/>
                        </a:lnTo>
                        <a:lnTo>
                          <a:pt x="5274310" y="2637155"/>
                        </a:lnTo>
                        <a:lnTo>
                          <a:pt x="0" y="2637155"/>
                        </a:lnTo>
                        <a:lnTo>
                          <a:pt x="0" y="0"/>
                        </a:lnTo>
                        <a:close/>
                        <a:moveTo>
                          <a:pt x="16586" y="16586"/>
                        </a:moveTo>
                        <a:lnTo>
                          <a:pt x="16586" y="2620569"/>
                        </a:lnTo>
                        <a:lnTo>
                          <a:pt x="5257724" y="2620569"/>
                        </a:lnTo>
                        <a:lnTo>
                          <a:pt x="5257724" y="16586"/>
                        </a:lnTo>
                        <a:lnTo>
                          <a:pt x="16586" y="1658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8282" cap="flat">
                    <a:noFill/>
                    <a:prstDash val="solid"/>
                    <a:miter/>
                  </a:ln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35" name="图形 29"/>
                <p:cNvGrpSpPr/>
                <p:nvPr/>
              </p:nvGrpSpPr>
              <p:grpSpPr>
                <a:xfrm>
                  <a:off x="3611243" y="1991919"/>
                  <a:ext cx="6057898" cy="289403"/>
                  <a:chOff x="0" y="0"/>
                  <a:chExt cx="5274310" cy="248920"/>
                </a:xfrm>
              </p:grpSpPr>
              <p:sp>
                <p:nvSpPr>
                  <p:cNvPr id="36" name="任意多边形: 形状 35"/>
                  <p:cNvSpPr/>
                  <p:nvPr/>
                </p:nvSpPr>
                <p:spPr>
                  <a:xfrm>
                    <a:off x="0" y="0"/>
                    <a:ext cx="5274310" cy="248920"/>
                  </a:xfrm>
                  <a:custGeom>
                    <a:avLst/>
                    <a:gdLst>
                      <a:gd name="connsiteX0" fmla="*/ 0 w 5274310"/>
                      <a:gd name="connsiteY0" fmla="*/ 0 h 248920"/>
                      <a:gd name="connsiteX1" fmla="*/ 5274310 w 5274310"/>
                      <a:gd name="connsiteY1" fmla="*/ 0 h 248920"/>
                      <a:gd name="connsiteX2" fmla="*/ 5274310 w 5274310"/>
                      <a:gd name="connsiteY2" fmla="*/ 248920 h 248920"/>
                      <a:gd name="connsiteX3" fmla="*/ 0 w 5274310"/>
                      <a:gd name="connsiteY3" fmla="*/ 248920 h 248920"/>
                      <a:gd name="connsiteX4" fmla="*/ 0 w 5274310"/>
                      <a:gd name="connsiteY4" fmla="*/ 0 h 248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74310" h="248920">
                        <a:moveTo>
                          <a:pt x="0" y="0"/>
                        </a:moveTo>
                        <a:lnTo>
                          <a:pt x="5274310" y="0"/>
                        </a:lnTo>
                        <a:lnTo>
                          <a:pt x="5274310" y="248920"/>
                        </a:lnTo>
                        <a:lnTo>
                          <a:pt x="0" y="24892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EADB0"/>
                  </a:solidFill>
                  <a:ln w="8282" cap="flat">
                    <a:noFill/>
                    <a:prstDash val="solid"/>
                    <a:miter/>
                  </a:ln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37" name="任意多边形: 形状 36"/>
                  <p:cNvSpPr/>
                  <p:nvPr/>
                </p:nvSpPr>
                <p:spPr>
                  <a:xfrm>
                    <a:off x="0" y="0"/>
                    <a:ext cx="5274310" cy="248920"/>
                  </a:xfrm>
                  <a:custGeom>
                    <a:avLst/>
                    <a:gdLst>
                      <a:gd name="connsiteX0" fmla="*/ 0 w 5274310"/>
                      <a:gd name="connsiteY0" fmla="*/ 0 h 248920"/>
                      <a:gd name="connsiteX1" fmla="*/ 5274310 w 5274310"/>
                      <a:gd name="connsiteY1" fmla="*/ 0 h 248920"/>
                      <a:gd name="connsiteX2" fmla="*/ 5274310 w 5274310"/>
                      <a:gd name="connsiteY2" fmla="*/ 248920 h 248920"/>
                      <a:gd name="connsiteX3" fmla="*/ 0 w 5274310"/>
                      <a:gd name="connsiteY3" fmla="*/ 248920 h 248920"/>
                      <a:gd name="connsiteX4" fmla="*/ 0 w 5274310"/>
                      <a:gd name="connsiteY4" fmla="*/ 0 h 248920"/>
                      <a:gd name="connsiteX5" fmla="*/ 16586 w 5274310"/>
                      <a:gd name="connsiteY5" fmla="*/ 16595 h 248920"/>
                      <a:gd name="connsiteX6" fmla="*/ 16586 w 5274310"/>
                      <a:gd name="connsiteY6" fmla="*/ 232325 h 248920"/>
                      <a:gd name="connsiteX7" fmla="*/ 5257724 w 5274310"/>
                      <a:gd name="connsiteY7" fmla="*/ 232325 h 248920"/>
                      <a:gd name="connsiteX8" fmla="*/ 5257724 w 5274310"/>
                      <a:gd name="connsiteY8" fmla="*/ 16595 h 248920"/>
                      <a:gd name="connsiteX9" fmla="*/ 16586 w 5274310"/>
                      <a:gd name="connsiteY9" fmla="*/ 16595 h 248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274310" h="248920">
                        <a:moveTo>
                          <a:pt x="0" y="0"/>
                        </a:moveTo>
                        <a:lnTo>
                          <a:pt x="5274310" y="0"/>
                        </a:lnTo>
                        <a:lnTo>
                          <a:pt x="5274310" y="248920"/>
                        </a:lnTo>
                        <a:lnTo>
                          <a:pt x="0" y="248920"/>
                        </a:lnTo>
                        <a:lnTo>
                          <a:pt x="0" y="0"/>
                        </a:lnTo>
                        <a:close/>
                        <a:moveTo>
                          <a:pt x="16586" y="16595"/>
                        </a:moveTo>
                        <a:lnTo>
                          <a:pt x="16586" y="232325"/>
                        </a:lnTo>
                        <a:lnTo>
                          <a:pt x="5257724" y="232325"/>
                        </a:lnTo>
                        <a:lnTo>
                          <a:pt x="5257724" y="16595"/>
                        </a:lnTo>
                        <a:lnTo>
                          <a:pt x="16586" y="16595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8282" cap="flat">
                    <a:noFill/>
                    <a:prstDash val="solid"/>
                    <a:miter/>
                  </a:ln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endParaRPr lang="zh-CN" altLang="en-US"/>
                  </a:p>
                </p:txBody>
              </p:sp>
            </p:grpSp>
          </p:grpSp>
          <p:grpSp>
            <p:nvGrpSpPr>
              <p:cNvPr id="30" name="组合 29"/>
              <p:cNvGrpSpPr/>
              <p:nvPr/>
            </p:nvGrpSpPr>
            <p:grpSpPr>
              <a:xfrm>
                <a:off x="8977312" y="2106854"/>
                <a:ext cx="314960" cy="66675"/>
                <a:chOff x="8977312" y="2106854"/>
                <a:chExt cx="314960" cy="66675"/>
              </a:xfrm>
            </p:grpSpPr>
            <p:sp>
              <p:nvSpPr>
                <p:cNvPr id="31" name="任意多边形: 形状 30"/>
                <p:cNvSpPr/>
                <p:nvPr/>
              </p:nvSpPr>
              <p:spPr>
                <a:xfrm>
                  <a:off x="8977312" y="2106854"/>
                  <a:ext cx="66675" cy="66675"/>
                </a:xfrm>
                <a:custGeom>
                  <a:avLst/>
                  <a:gdLst>
                    <a:gd name="connsiteX0" fmla="*/ 0 w 66675"/>
                    <a:gd name="connsiteY0" fmla="*/ 0 h 66675"/>
                    <a:gd name="connsiteX1" fmla="*/ 66675 w 66675"/>
                    <a:gd name="connsiteY1" fmla="*/ 0 h 66675"/>
                    <a:gd name="connsiteX2" fmla="*/ 66675 w 66675"/>
                    <a:gd name="connsiteY2" fmla="*/ 66675 h 66675"/>
                    <a:gd name="connsiteX3" fmla="*/ 0 w 66675"/>
                    <a:gd name="connsiteY3" fmla="*/ 66675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6675" h="66675">
                      <a:moveTo>
                        <a:pt x="0" y="0"/>
                      </a:moveTo>
                      <a:lnTo>
                        <a:pt x="66675" y="0"/>
                      </a:lnTo>
                      <a:lnTo>
                        <a:pt x="66675" y="66675"/>
                      </a:lnTo>
                      <a:lnTo>
                        <a:pt x="0" y="6667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2" name="任意多边形: 形状 31"/>
                <p:cNvSpPr/>
                <p:nvPr/>
              </p:nvSpPr>
              <p:spPr>
                <a:xfrm>
                  <a:off x="9101454" y="2106854"/>
                  <a:ext cx="66675" cy="66675"/>
                </a:xfrm>
                <a:custGeom>
                  <a:avLst/>
                  <a:gdLst>
                    <a:gd name="connsiteX0" fmla="*/ 0 w 66675"/>
                    <a:gd name="connsiteY0" fmla="*/ 0 h 66675"/>
                    <a:gd name="connsiteX1" fmla="*/ 66675 w 66675"/>
                    <a:gd name="connsiteY1" fmla="*/ 0 h 66675"/>
                    <a:gd name="connsiteX2" fmla="*/ 66675 w 66675"/>
                    <a:gd name="connsiteY2" fmla="*/ 66675 h 66675"/>
                    <a:gd name="connsiteX3" fmla="*/ 0 w 66675"/>
                    <a:gd name="connsiteY3" fmla="*/ 66675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6675" h="66675">
                      <a:moveTo>
                        <a:pt x="0" y="0"/>
                      </a:moveTo>
                      <a:lnTo>
                        <a:pt x="66675" y="0"/>
                      </a:lnTo>
                      <a:lnTo>
                        <a:pt x="66675" y="66675"/>
                      </a:lnTo>
                      <a:lnTo>
                        <a:pt x="0" y="6667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3" name="任意多边形: 形状 32"/>
                <p:cNvSpPr/>
                <p:nvPr/>
              </p:nvSpPr>
              <p:spPr>
                <a:xfrm>
                  <a:off x="9225597" y="2106854"/>
                  <a:ext cx="66675" cy="66675"/>
                </a:xfrm>
                <a:custGeom>
                  <a:avLst/>
                  <a:gdLst>
                    <a:gd name="connsiteX0" fmla="*/ 0 w 66675"/>
                    <a:gd name="connsiteY0" fmla="*/ 0 h 66675"/>
                    <a:gd name="connsiteX1" fmla="*/ 66675 w 66675"/>
                    <a:gd name="connsiteY1" fmla="*/ 0 h 66675"/>
                    <a:gd name="connsiteX2" fmla="*/ 66675 w 66675"/>
                    <a:gd name="connsiteY2" fmla="*/ 66675 h 66675"/>
                    <a:gd name="connsiteX3" fmla="*/ 0 w 66675"/>
                    <a:gd name="connsiteY3" fmla="*/ 66675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6675" h="66675">
                      <a:moveTo>
                        <a:pt x="0" y="0"/>
                      </a:moveTo>
                      <a:lnTo>
                        <a:pt x="66675" y="0"/>
                      </a:lnTo>
                      <a:lnTo>
                        <a:pt x="66675" y="66675"/>
                      </a:lnTo>
                      <a:lnTo>
                        <a:pt x="0" y="6667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r>
                    <a:rPr lang="en-US" altLang="zh-CN" dirty="0"/>
                    <a:t> </a:t>
                  </a:r>
                  <a:endParaRPr lang="zh-CN" altLang="en-US" dirty="0"/>
                </a:p>
              </p:txBody>
            </p:sp>
          </p:grpSp>
        </p:grpSp>
        <p:sp>
          <p:nvSpPr>
            <p:cNvPr id="40" name="文本框 39"/>
            <p:cNvSpPr txBox="1"/>
            <p:nvPr/>
          </p:nvSpPr>
          <p:spPr>
            <a:xfrm>
              <a:off x="3856624" y="2540865"/>
              <a:ext cx="5436000" cy="1931106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just">
                <a:lnSpc>
                  <a:spcPct val="170000"/>
                </a:lnSpc>
              </a:pPr>
              <a:r>
                <a:rPr lang="zh-CN" altLang="en-US" sz="2400" dirty="0">
                  <a:latin typeface="微软雅黑" panose="020B0503020204020204" charset="-122"/>
                  <a:ea typeface="微软雅黑" panose="020B0503020204020204" charset="-122"/>
                </a:rPr>
                <a:t>分析解决杠杆类问题，</a:t>
              </a:r>
              <a:r>
                <a:rPr lang="zh-CN" altLang="en-US" sz="2400" b="1" dirty="0">
                  <a:latin typeface="微软雅黑" panose="020B0503020204020204" charset="-122"/>
                  <a:ea typeface="微软雅黑" panose="020B0503020204020204" charset="-122"/>
                </a:rPr>
                <a:t>首先</a:t>
              </a:r>
              <a:r>
                <a:rPr lang="zh-CN" altLang="en-US" sz="2400" dirty="0">
                  <a:latin typeface="微软雅黑" panose="020B0503020204020204" charset="-122"/>
                  <a:ea typeface="微软雅黑" panose="020B0503020204020204" charset="-122"/>
                </a:rPr>
                <a:t>根据杠杆的使用情况</a:t>
              </a:r>
              <a:r>
                <a:rPr lang="zh-CN" altLang="en-US" sz="2400" b="1" dirty="0">
                  <a:latin typeface="微软雅黑" panose="020B0503020204020204" charset="-122"/>
                  <a:ea typeface="微软雅黑" panose="020B0503020204020204" charset="-122"/>
                </a:rPr>
                <a:t>确定支点</a:t>
              </a:r>
              <a:r>
                <a:rPr lang="zh-CN" altLang="en-US" sz="2400" dirty="0">
                  <a:latin typeface="微软雅黑" panose="020B0503020204020204" charset="-122"/>
                  <a:ea typeface="微软雅黑" panose="020B0503020204020204" charset="-122"/>
                </a:rPr>
                <a:t>，</a:t>
              </a:r>
              <a:r>
                <a:rPr lang="zh-CN" altLang="en-US" sz="2400" b="1" dirty="0">
                  <a:latin typeface="微软雅黑" panose="020B0503020204020204" charset="-122"/>
                  <a:ea typeface="微软雅黑" panose="020B0503020204020204" charset="-122"/>
                </a:rPr>
                <a:t>分析</a:t>
              </a:r>
              <a:r>
                <a:rPr lang="zh-CN" altLang="en-US" sz="2400" dirty="0">
                  <a:latin typeface="微软雅黑" panose="020B0503020204020204" charset="-122"/>
                  <a:ea typeface="微软雅黑" panose="020B0503020204020204" charset="-122"/>
                </a:rPr>
                <a:t>杠杆受到的</a:t>
              </a:r>
              <a:r>
                <a:rPr lang="zh-CN" altLang="en-US" sz="2400" b="1" dirty="0">
                  <a:latin typeface="微软雅黑" panose="020B0503020204020204" charset="-122"/>
                  <a:ea typeface="微软雅黑" panose="020B0503020204020204" charset="-122"/>
                </a:rPr>
                <a:t>动力、阻力和相应力臂</a:t>
              </a:r>
              <a:r>
                <a:rPr lang="zh-CN" altLang="en-US" sz="2400" dirty="0">
                  <a:latin typeface="微软雅黑" panose="020B0503020204020204" charset="-122"/>
                  <a:ea typeface="微软雅黑" panose="020B0503020204020204" charset="-122"/>
                </a:rPr>
                <a:t>，再根据</a:t>
              </a:r>
              <a:r>
                <a:rPr lang="zh-CN" altLang="en-US" sz="2400" b="1" dirty="0">
                  <a:latin typeface="微软雅黑" panose="020B0503020204020204" charset="-122"/>
                  <a:ea typeface="微软雅黑" panose="020B0503020204020204" charset="-122"/>
                </a:rPr>
                <a:t>杠杆平衡条件</a:t>
              </a:r>
              <a:r>
                <a:rPr lang="zh-CN" altLang="en-US" sz="2400" dirty="0">
                  <a:latin typeface="微软雅黑" panose="020B0503020204020204" charset="-122"/>
                  <a:ea typeface="微软雅黑" panose="020B0503020204020204" charset="-122"/>
                </a:rPr>
                <a:t>进行</a:t>
              </a:r>
              <a:r>
                <a:rPr lang="zh-CN" altLang="en-US" sz="2400" b="1" dirty="0">
                  <a:latin typeface="微软雅黑" panose="020B0503020204020204" charset="-122"/>
                  <a:ea typeface="微软雅黑" panose="020B0503020204020204" charset="-122"/>
                </a:rPr>
                <a:t>计算</a:t>
              </a:r>
              <a:r>
                <a:rPr lang="zh-CN" altLang="en-US" sz="2400" dirty="0">
                  <a:latin typeface="微软雅黑" panose="020B0503020204020204" charset="-122"/>
                  <a:ea typeface="微软雅黑" panose="020B0503020204020204" charset="-122"/>
                </a:rPr>
                <a:t>。</a:t>
              </a:r>
              <a:endParaRPr lang="zh-CN" altLang="en-US" sz="2400" dirty="0">
                <a:effectLst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472565" y="1403350"/>
            <a:ext cx="8773160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/>
              <a:t>1. </a:t>
            </a:r>
            <a:r>
              <a:rPr lang="zh-CN" altLang="en-US" sz="2800"/>
              <a:t>下列工具属于费力杠杆的是（　　）</a:t>
            </a:r>
          </a:p>
          <a:p>
            <a:pPr>
              <a:lnSpc>
                <a:spcPct val="150000"/>
              </a:lnSpc>
            </a:pPr>
            <a:endParaRPr lang="zh-CN" altLang="en-US" sz="2800"/>
          </a:p>
          <a:p>
            <a:pPr indent="457200">
              <a:lnSpc>
                <a:spcPct val="150000"/>
              </a:lnSpc>
            </a:pPr>
            <a:r>
              <a:rPr lang="en-US" altLang="zh-CN" sz="2800"/>
              <a:t>A</a:t>
            </a:r>
            <a:r>
              <a:rPr lang="zh-CN" altLang="en-US" sz="2800"/>
              <a:t>．镊子</a:t>
            </a:r>
            <a:r>
              <a:rPr lang="en-US" altLang="zh-CN" sz="2800"/>
              <a:t>					B</a:t>
            </a:r>
            <a:r>
              <a:rPr lang="zh-CN" altLang="en-US" sz="2800"/>
              <a:t>．天平</a:t>
            </a:r>
          </a:p>
          <a:p>
            <a:pPr indent="457200">
              <a:lnSpc>
                <a:spcPct val="150000"/>
              </a:lnSpc>
            </a:pPr>
            <a:endParaRPr lang="zh-CN" altLang="en-US" sz="2800"/>
          </a:p>
          <a:p>
            <a:pPr indent="457200">
              <a:lnSpc>
                <a:spcPct val="150000"/>
              </a:lnSpc>
            </a:pPr>
            <a:r>
              <a:rPr lang="en-US" altLang="zh-CN" sz="2800"/>
              <a:t>C</a:t>
            </a:r>
            <a:r>
              <a:rPr lang="zh-CN" altLang="en-US" sz="2800"/>
              <a:t>．瓶起子</a:t>
            </a:r>
            <a:r>
              <a:rPr lang="en-US" altLang="zh-CN" sz="2800"/>
              <a:t>				D</a:t>
            </a:r>
            <a:r>
              <a:rPr lang="zh-CN" altLang="en-US" sz="2800"/>
              <a:t>．核桃夹</a:t>
            </a:r>
          </a:p>
        </p:txBody>
      </p:sp>
      <p:pic>
        <p:nvPicPr>
          <p:cNvPr id="100007" name="图片 100007" descr="@@@9d1ac7e8-5e5b-4784-b3b0-c1d9343d24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8210" y="2313940"/>
            <a:ext cx="1746250" cy="1501775"/>
          </a:xfrm>
          <a:prstGeom prst="rect">
            <a:avLst/>
          </a:prstGeom>
        </p:spPr>
      </p:pic>
      <p:pic>
        <p:nvPicPr>
          <p:cNvPr id="100009" name="图片 100009" descr="@@@c665cbfc-ed1e-4aa5-9df7-43c1ef780c6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9785" y="2313940"/>
            <a:ext cx="2233295" cy="1464310"/>
          </a:xfrm>
          <a:prstGeom prst="rect">
            <a:avLst/>
          </a:prstGeom>
        </p:spPr>
      </p:pic>
      <p:pic>
        <p:nvPicPr>
          <p:cNvPr id="100011" name="图片 100011" descr="@@@f12764c4-f734-46c7-aa51-e10424d4279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8565" y="4168775"/>
            <a:ext cx="1950720" cy="1889760"/>
          </a:xfrm>
          <a:prstGeom prst="rect">
            <a:avLst/>
          </a:prstGeom>
        </p:spPr>
      </p:pic>
      <p:pic>
        <p:nvPicPr>
          <p:cNvPr id="100013" name="图片 100013" descr="@@@f3418157-0102-419b-b24d-eb9949c80d7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0780" y="4168775"/>
            <a:ext cx="1892300" cy="18542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433820" y="1587500"/>
            <a:ext cx="9442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solidFill>
                  <a:srgbClr val="FF0000"/>
                </a:solidFill>
              </a:rPr>
              <a:t>A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472565" y="1403350"/>
            <a:ext cx="5099050" cy="5262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/>
              <a:t>2. </a:t>
            </a:r>
            <a:r>
              <a:rPr lang="zh-CN" altLang="en-US" sz="2800"/>
              <a:t>用如图所示的扳手拧螺丝时，一只手稳住扳手的十字交叉部位，另一只手用同样大小和方向的力在</a:t>
            </a:r>
            <a:r>
              <a:rPr lang="en-US" altLang="zh-CN" sz="2800" u="sng"/>
              <a:t>           </a:t>
            </a:r>
            <a:r>
              <a:rPr lang="zh-CN" altLang="en-US" sz="2800"/>
              <a:t>点（选填</a:t>
            </a:r>
            <a:r>
              <a:rPr lang="en-US" altLang="zh-CN" sz="2800"/>
              <a:t>“A”“B”</a:t>
            </a:r>
            <a:r>
              <a:rPr lang="zh-CN" altLang="en-US" sz="2800"/>
              <a:t>或</a:t>
            </a:r>
            <a:r>
              <a:rPr lang="en-US" altLang="zh-CN" sz="2800"/>
              <a:t>“C”</a:t>
            </a:r>
            <a:r>
              <a:rPr lang="zh-CN" altLang="en-US" sz="2800"/>
              <a:t>）更容易拧动螺丝，原因是</a:t>
            </a:r>
            <a:r>
              <a:rPr lang="en-US" altLang="zh-CN" sz="2800"/>
              <a:t>______________________________________________________</a:t>
            </a:r>
            <a:r>
              <a:rPr lang="zh-CN" altLang="en-US" sz="2800"/>
              <a:t>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013075" y="3258185"/>
            <a:ext cx="9442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616710" y="5080000"/>
            <a:ext cx="462661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200">
                <a:solidFill>
                  <a:srgbClr val="FF0000"/>
                </a:solidFill>
              </a:rPr>
              <a:t>在阻力和阻力臂一定时，动力臂越长越省力</a:t>
            </a:r>
          </a:p>
        </p:txBody>
      </p:sp>
      <p:pic>
        <p:nvPicPr>
          <p:cNvPr id="100023" name="图片 100023" descr="@@@5a6a4d02-a1b2-479c-90b1-0d83a143db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5830" y="2524125"/>
            <a:ext cx="4174490" cy="307403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04190" y="706120"/>
            <a:ext cx="11000740" cy="5908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/>
              <a:t>3</a:t>
            </a:r>
            <a:r>
              <a:rPr lang="en-US" sz="2800"/>
              <a:t>. </a:t>
            </a:r>
            <a:r>
              <a:rPr lang="zh-CN" altLang="en-US" sz="2800"/>
              <a:t>骨骼、肌肉和关节等构成了人体的运动系统，人体中最基本的运动大多是由肌肉牵引骨骼绕关节转动产生的。下列关于人体中的杠杆说法正确的是（　　）</a:t>
            </a:r>
          </a:p>
          <a:p>
            <a:pPr>
              <a:lnSpc>
                <a:spcPct val="150000"/>
              </a:lnSpc>
            </a:pPr>
            <a:endParaRPr lang="en-US" altLang="zh-CN" sz="2800"/>
          </a:p>
          <a:p>
            <a:pPr>
              <a:lnSpc>
                <a:spcPct val="150000"/>
              </a:lnSpc>
            </a:pPr>
            <a:endParaRPr lang="en-US" altLang="zh-CN" sz="2800"/>
          </a:p>
          <a:p>
            <a:pPr indent="457200">
              <a:lnSpc>
                <a:spcPct val="150000"/>
              </a:lnSpc>
            </a:pPr>
            <a:r>
              <a:rPr lang="en-US" altLang="zh-CN" sz="2800"/>
              <a:t>A</a:t>
            </a:r>
            <a:r>
              <a:rPr lang="zh-CN" altLang="en-US" sz="2800"/>
              <a:t>．图甲：手托重物时，可视为省力杠杆</a:t>
            </a:r>
          </a:p>
          <a:p>
            <a:pPr indent="457200">
              <a:lnSpc>
                <a:spcPct val="150000"/>
              </a:lnSpc>
            </a:pPr>
            <a:r>
              <a:rPr lang="en-US" altLang="zh-CN" sz="2800"/>
              <a:t>B</a:t>
            </a:r>
            <a:r>
              <a:rPr lang="zh-CN" altLang="en-US" sz="2800"/>
              <a:t>．图甲：手托重物时，肱二头肌对前臂的牵引力是阻力</a:t>
            </a:r>
          </a:p>
          <a:p>
            <a:pPr indent="457200">
              <a:lnSpc>
                <a:spcPct val="150000"/>
              </a:lnSpc>
            </a:pPr>
            <a:r>
              <a:rPr lang="en-US" altLang="zh-CN" sz="2800"/>
              <a:t>C</a:t>
            </a:r>
            <a:r>
              <a:rPr lang="zh-CN" altLang="en-US" sz="2800"/>
              <a:t>．图乙：踮脚时，可视为费力杠杆</a:t>
            </a:r>
          </a:p>
          <a:p>
            <a:pPr indent="457200">
              <a:lnSpc>
                <a:spcPct val="150000"/>
              </a:lnSpc>
            </a:pPr>
            <a:r>
              <a:rPr lang="en-US" altLang="zh-CN" sz="2800"/>
              <a:t>D</a:t>
            </a:r>
            <a:r>
              <a:rPr lang="zh-CN" altLang="en-US" sz="2800"/>
              <a:t>．图乙：向上踮脚的过程中，腓肠肌对足部骨骼的牵引力是动力</a:t>
            </a:r>
          </a:p>
        </p:txBody>
      </p:sp>
      <p:pic>
        <p:nvPicPr>
          <p:cNvPr id="100015" name="图片 100015" descr="@@@c1c53556-dc52-4a8e-ab68-68b58a4c9b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7790" y="2056765"/>
            <a:ext cx="3941445" cy="26320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615565" y="2171065"/>
            <a:ext cx="9442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solidFill>
                  <a:srgbClr val="FF0000"/>
                </a:solidFill>
              </a:rPr>
              <a:t>D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4074160" y="1982470"/>
            <a:ext cx="2153920" cy="578486"/>
          </a:xfrm>
          <a:prstGeom prst="round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杠杆的种类</a:t>
            </a:r>
            <a:endParaRPr lang="en-US" altLang="zh-CN" sz="28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5" name="文本框 24"/>
          <p:cNvSpPr txBox="1"/>
          <p:nvPr>
            <p:custDataLst>
              <p:tags r:id="rId3"/>
            </p:custDataLst>
          </p:nvPr>
        </p:nvSpPr>
        <p:spPr>
          <a:xfrm>
            <a:off x="7218045" y="1529080"/>
            <a:ext cx="3277870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lnSpc>
                <a:spcPct val="100000"/>
              </a:lnSpc>
              <a:buClrTx/>
              <a:buSzTx/>
              <a:buFontTx/>
            </a:pPr>
            <a:r>
              <a:rPr lang="zh-CN" altLang="en-US" sz="2800" spc="300" dirty="0">
                <a:ln>
                  <a:noFill/>
                </a:ln>
                <a:effectLst/>
                <a:sym typeface="+mn-ea"/>
              </a:rPr>
              <a:t>等臂杠杆：</a:t>
            </a:r>
            <a:r>
              <a:rPr lang="en-US" altLang="zh-CN" sz="2800" i="1" spc="300" dirty="0">
                <a:ln>
                  <a:noFill/>
                </a:ln>
                <a:effectLst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l</a:t>
            </a:r>
            <a:r>
              <a:rPr lang="en-US" altLang="zh-CN" sz="2800" spc="300" baseline="-25000" dirty="0">
                <a:ln>
                  <a:noFill/>
                </a:ln>
                <a:effectLst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en-US" altLang="zh-CN" sz="2800" spc="300" dirty="0">
                <a:ln>
                  <a:noFill/>
                </a:ln>
                <a:effectLst/>
                <a:sym typeface="+mn-ea"/>
              </a:rPr>
              <a:t>=</a:t>
            </a:r>
            <a:r>
              <a:rPr lang="en-US" altLang="zh-CN" sz="2800" i="1" spc="300" dirty="0">
                <a:ln>
                  <a:noFill/>
                </a:ln>
                <a:effectLst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l</a:t>
            </a:r>
            <a:r>
              <a:rPr lang="en-US" altLang="zh-CN" sz="2800" spc="300" baseline="-25000" dirty="0">
                <a:ln>
                  <a:noFill/>
                </a:ln>
                <a:effectLst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2</a:t>
            </a:r>
            <a:endParaRPr lang="zh-CN" altLang="en-US" sz="28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1900555" y="2056130"/>
            <a:ext cx="716280" cy="3536315"/>
          </a:xfrm>
          <a:prstGeom prst="roundRect">
            <a:avLst/>
          </a:prstGeom>
          <a:solidFill>
            <a:srgbClr val="036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/>
              <a:t>杠杆的应用</a:t>
            </a:r>
            <a:endParaRPr lang="en-US" altLang="zh-CN" sz="3600"/>
          </a:p>
        </p:txBody>
      </p:sp>
      <p:sp>
        <p:nvSpPr>
          <p:cNvPr id="14" name="左大括号 13"/>
          <p:cNvSpPr/>
          <p:nvPr/>
        </p:nvSpPr>
        <p:spPr>
          <a:xfrm>
            <a:off x="2987675" y="2248535"/>
            <a:ext cx="906145" cy="3344545"/>
          </a:xfrm>
          <a:prstGeom prst="leftBrace">
            <a:avLst/>
          </a:prstGeom>
          <a:ln w="28575">
            <a:solidFill>
              <a:srgbClr val="036E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左大括号 7"/>
          <p:cNvSpPr/>
          <p:nvPr>
            <p:custDataLst>
              <p:tags r:id="rId4"/>
            </p:custDataLst>
          </p:nvPr>
        </p:nvSpPr>
        <p:spPr>
          <a:xfrm>
            <a:off x="6408420" y="1111885"/>
            <a:ext cx="629285" cy="1494790"/>
          </a:xfrm>
          <a:prstGeom prst="leftBrace">
            <a:avLst>
              <a:gd name="adj1" fmla="val 8333"/>
              <a:gd name="adj2" fmla="val 74596"/>
            </a:avLst>
          </a:prstGeom>
          <a:noFill/>
          <a:ln w="28575">
            <a:solidFill>
              <a:srgbClr val="036E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BDD7EE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/>
              <a:t>                                         </a:t>
            </a:r>
          </a:p>
        </p:txBody>
      </p:sp>
      <p:sp>
        <p:nvSpPr>
          <p:cNvPr id="20" name="文本框 19"/>
          <p:cNvSpPr txBox="1"/>
          <p:nvPr>
            <p:custDataLst>
              <p:tags r:id="rId5"/>
            </p:custDataLst>
          </p:nvPr>
        </p:nvSpPr>
        <p:spPr>
          <a:xfrm>
            <a:off x="7218045" y="776605"/>
            <a:ext cx="3277235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lnSpc>
                <a:spcPct val="100000"/>
              </a:lnSpc>
              <a:buClrTx/>
              <a:buSzTx/>
              <a:buFontTx/>
            </a:pPr>
            <a:r>
              <a:rPr lang="zh-CN" altLang="en-US" sz="2800" spc="300" dirty="0">
                <a:ln>
                  <a:noFill/>
                </a:ln>
                <a:effectLst/>
                <a:sym typeface="+mn-ea"/>
              </a:rPr>
              <a:t>省力杠杆：</a:t>
            </a:r>
            <a:r>
              <a:rPr lang="en-US" altLang="zh-CN" sz="2800" i="1" spc="300" dirty="0">
                <a:ln>
                  <a:noFill/>
                </a:ln>
                <a:effectLst/>
                <a:sym typeface="+mn-ea"/>
              </a:rPr>
              <a:t>l</a:t>
            </a:r>
            <a:r>
              <a:rPr lang="en-US" altLang="zh-CN" sz="2800" spc="300" baseline="-25000" dirty="0">
                <a:ln>
                  <a:noFill/>
                </a:ln>
                <a:effectLst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en-US" altLang="zh-CN" sz="2800" spc="300" dirty="0">
                <a:ln>
                  <a:noFill/>
                </a:ln>
                <a:effectLst/>
                <a:sym typeface="+mn-ea"/>
              </a:rPr>
              <a:t>&gt;</a:t>
            </a:r>
            <a:r>
              <a:rPr lang="en-US" altLang="zh-CN" sz="2800" i="1" spc="300" dirty="0">
                <a:ln>
                  <a:noFill/>
                </a:ln>
                <a:effectLst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l</a:t>
            </a:r>
            <a:r>
              <a:rPr lang="en-US" altLang="zh-CN" sz="2800" spc="300" baseline="-25000" dirty="0">
                <a:ln>
                  <a:noFill/>
                </a:ln>
                <a:effectLst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2</a:t>
            </a:r>
            <a:endParaRPr lang="zh-CN" altLang="en-US" sz="28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3" name="文本框 22"/>
          <p:cNvSpPr txBox="1"/>
          <p:nvPr>
            <p:custDataLst>
              <p:tags r:id="rId6"/>
            </p:custDataLst>
          </p:nvPr>
        </p:nvSpPr>
        <p:spPr>
          <a:xfrm>
            <a:off x="4074160" y="5255260"/>
            <a:ext cx="2832100" cy="1056255"/>
          </a:xfrm>
          <a:prstGeom prst="round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杠杆平衡条件</a:t>
            </a:r>
          </a:p>
          <a:p>
            <a:pPr algn="ctr"/>
            <a:r>
              <a:rPr lang="zh-CN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的应用</a:t>
            </a:r>
          </a:p>
        </p:txBody>
      </p:sp>
      <p:sp>
        <p:nvSpPr>
          <p:cNvPr id="24" name="文本框 23"/>
          <p:cNvSpPr txBox="1"/>
          <p:nvPr>
            <p:custDataLst>
              <p:tags r:id="rId7"/>
            </p:custDataLst>
          </p:nvPr>
        </p:nvSpPr>
        <p:spPr>
          <a:xfrm>
            <a:off x="7218045" y="2282190"/>
            <a:ext cx="3277870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lnSpc>
                <a:spcPct val="100000"/>
              </a:lnSpc>
              <a:buClrTx/>
              <a:buSzTx/>
              <a:buFontTx/>
            </a:pPr>
            <a:r>
              <a:rPr lang="zh-CN" altLang="en-US" sz="2800" spc="300" dirty="0">
                <a:ln>
                  <a:noFill/>
                </a:ln>
                <a:effectLst/>
                <a:sym typeface="+mn-ea"/>
              </a:rPr>
              <a:t>费力杠杆：</a:t>
            </a:r>
            <a:r>
              <a:rPr lang="en-US" altLang="zh-CN" sz="2800" i="1" spc="300" dirty="0">
                <a:ln>
                  <a:noFill/>
                </a:ln>
                <a:effectLst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l</a:t>
            </a:r>
            <a:r>
              <a:rPr lang="en-US" altLang="zh-CN" sz="2800" spc="300" baseline="-25000" dirty="0">
                <a:ln>
                  <a:noFill/>
                </a:ln>
                <a:effectLst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en-US" altLang="zh-CN" sz="2800" spc="300" dirty="0">
                <a:ln>
                  <a:noFill/>
                </a:ln>
                <a:effectLst/>
                <a:sym typeface="+mn-ea"/>
              </a:rPr>
              <a:t>&lt;</a:t>
            </a:r>
            <a:r>
              <a:rPr lang="en-US" altLang="zh-CN" sz="2800" i="1" spc="300" dirty="0">
                <a:ln>
                  <a:noFill/>
                </a:ln>
                <a:effectLst/>
                <a:sym typeface="+mn-ea"/>
              </a:rPr>
              <a:t>l</a:t>
            </a:r>
            <a:r>
              <a:rPr lang="en-US" altLang="zh-CN" sz="2800" spc="300" baseline="-25000" dirty="0">
                <a:ln>
                  <a:noFill/>
                </a:ln>
                <a:effectLst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2</a:t>
            </a:r>
            <a:endParaRPr lang="zh-CN" altLang="en-US" sz="28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505700" y="5273040"/>
            <a:ext cx="2515235" cy="953135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利用杠杆原理解决实际问题</a:t>
            </a:r>
          </a:p>
        </p:txBody>
      </p:sp>
      <p:cxnSp>
        <p:nvCxnSpPr>
          <p:cNvPr id="3" name="直接连接符 2"/>
          <p:cNvCxnSpPr/>
          <p:nvPr/>
        </p:nvCxnSpPr>
        <p:spPr>
          <a:xfrm>
            <a:off x="6958965" y="5718810"/>
            <a:ext cx="494030" cy="0"/>
          </a:xfrm>
          <a:prstGeom prst="line">
            <a:avLst/>
          </a:prstGeom>
          <a:ln w="28575">
            <a:solidFill>
              <a:srgbClr val="036EB8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>
            <p:custDataLst>
              <p:tags r:id="rId8"/>
            </p:custDataLst>
          </p:nvPr>
        </p:nvSpPr>
        <p:spPr>
          <a:xfrm>
            <a:off x="4074160" y="3719195"/>
            <a:ext cx="2153920" cy="578444"/>
          </a:xfrm>
          <a:prstGeom prst="round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杠杆的应用</a:t>
            </a:r>
            <a:endParaRPr lang="en-US" altLang="zh-CN" sz="28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9"/>
            </p:custDataLst>
          </p:nvPr>
        </p:nvSpPr>
        <p:spPr>
          <a:xfrm>
            <a:off x="7218045" y="3777615"/>
            <a:ext cx="2976880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lnSpc>
                <a:spcPct val="100000"/>
              </a:lnSpc>
              <a:buClrTx/>
              <a:buSzTx/>
              <a:buFontTx/>
            </a:pPr>
            <a:r>
              <a:rPr lang="zh-CN" altLang="en-US" sz="2800" spc="300" dirty="0">
                <a:ln>
                  <a:noFill/>
                </a:ln>
                <a:effectLst/>
                <a:sym typeface="+mn-ea"/>
              </a:rPr>
              <a:t>等臂杠杆</a:t>
            </a:r>
            <a:r>
              <a:rPr lang="zh-CN" sz="2800" spc="300" dirty="0">
                <a:ln>
                  <a:noFill/>
                </a:ln>
                <a:effectLst/>
                <a:sym typeface="+mn-ea"/>
              </a:rPr>
              <a:t>的应用</a:t>
            </a:r>
            <a:endParaRPr lang="zh-CN" altLang="en-US" sz="28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1" name="左大括号 10"/>
          <p:cNvSpPr/>
          <p:nvPr>
            <p:custDataLst>
              <p:tags r:id="rId10"/>
            </p:custDataLst>
          </p:nvPr>
        </p:nvSpPr>
        <p:spPr>
          <a:xfrm>
            <a:off x="6408420" y="3429000"/>
            <a:ext cx="629285" cy="1343025"/>
          </a:xfrm>
          <a:prstGeom prst="leftBrace">
            <a:avLst/>
          </a:prstGeom>
          <a:noFill/>
          <a:ln w="28575">
            <a:solidFill>
              <a:srgbClr val="036E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BDD7EE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/>
              <a:t>                                         </a:t>
            </a:r>
          </a:p>
        </p:txBody>
      </p:sp>
      <p:sp>
        <p:nvSpPr>
          <p:cNvPr id="12" name="文本框 11"/>
          <p:cNvSpPr txBox="1"/>
          <p:nvPr>
            <p:custDataLst>
              <p:tags r:id="rId11"/>
            </p:custDataLst>
          </p:nvPr>
        </p:nvSpPr>
        <p:spPr>
          <a:xfrm>
            <a:off x="7218045" y="3107055"/>
            <a:ext cx="2976245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lnSpc>
                <a:spcPct val="100000"/>
              </a:lnSpc>
              <a:buClrTx/>
              <a:buSzTx/>
              <a:buFontTx/>
            </a:pPr>
            <a:r>
              <a:rPr lang="zh-CN" altLang="en-US" sz="2800" spc="300" dirty="0">
                <a:ln>
                  <a:noFill/>
                </a:ln>
                <a:effectLst/>
                <a:sym typeface="+mn-ea"/>
              </a:rPr>
              <a:t>省力杠杆</a:t>
            </a:r>
            <a:r>
              <a:rPr lang="zh-CN" sz="2800" spc="300" dirty="0">
                <a:ln>
                  <a:noFill/>
                </a:ln>
                <a:effectLst/>
                <a:sym typeface="+mn-ea"/>
              </a:rPr>
              <a:t>的应用</a:t>
            </a:r>
            <a:endParaRPr lang="zh-CN" sz="28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12"/>
            </p:custDataLst>
          </p:nvPr>
        </p:nvSpPr>
        <p:spPr>
          <a:xfrm>
            <a:off x="7218045" y="4447540"/>
            <a:ext cx="2976880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lnSpc>
                <a:spcPct val="100000"/>
              </a:lnSpc>
              <a:buClrTx/>
              <a:buSzTx/>
              <a:buFontTx/>
            </a:pPr>
            <a:r>
              <a:rPr lang="zh-CN" altLang="en-US" sz="2800" spc="300" dirty="0">
                <a:ln>
                  <a:noFill/>
                </a:ln>
                <a:effectLst/>
                <a:sym typeface="+mn-ea"/>
              </a:rPr>
              <a:t>费力杠杆</a:t>
            </a:r>
            <a:r>
              <a:rPr lang="zh-CN" sz="2800" spc="300" dirty="0">
                <a:ln>
                  <a:noFill/>
                </a:ln>
                <a:effectLst/>
                <a:sym typeface="+mn-ea"/>
              </a:rPr>
              <a:t>的应用</a:t>
            </a:r>
            <a:endParaRPr lang="zh-CN" altLang="en-US" sz="28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25" grpId="0" bldLvl="0" animBg="1"/>
      <p:bldP spid="8" grpId="0" bldLvl="0" animBg="1"/>
      <p:bldP spid="20" grpId="0" bldLvl="0" animBg="1"/>
      <p:bldP spid="23" grpId="0" bldLvl="0" animBg="1"/>
      <p:bldP spid="24" grpId="0" bldLvl="0" animBg="1"/>
      <p:bldP spid="7" grpId="0" bldLvl="0" animBg="1"/>
      <p:bldP spid="9" grpId="0" bldLvl="0" animBg="1"/>
      <p:bldP spid="10" grpId="0" bldLvl="0" animBg="1"/>
      <p:bldP spid="11" grpId="0" bldLvl="0" animBg="1"/>
      <p:bldP spid="12" grpId="0" bldLvl="0" animBg="1"/>
      <p:bldP spid="13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ttps://docer-ks3.wpscdn.cn/picture/23025577/e955833dfb7cf85e3e28f4bf4392976e_612.jpg" descr="Light Bulb Concept - Business Chalkboard Background"/>
          <p:cNvPicPr>
            <a:picLocks noChangeAspect="1"/>
          </p:cNvPicPr>
          <p:nvPr/>
        </p:nvPicPr>
        <p:blipFill>
          <a:blip r:embed="rId2">
            <a:alphaModFix amt="90000"/>
          </a:blip>
          <a:srcRect l="-5" t="23017" r="5" b="8323"/>
          <a:stretch>
            <a:fillRect/>
          </a:stretch>
        </p:blipFill>
        <p:spPr>
          <a:xfrm>
            <a:off x="-1270" y="624205"/>
            <a:ext cx="12192635" cy="6233795"/>
          </a:xfrm>
          <a:prstGeom prst="rect">
            <a:avLst/>
          </a:prstGeom>
        </p:spPr>
      </p:pic>
      <p:pic>
        <p:nvPicPr>
          <p:cNvPr id="3" name="图片 2" descr="目标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81450" y="1304925"/>
            <a:ext cx="657225" cy="65722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780915" y="1219200"/>
            <a:ext cx="4064000" cy="267652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>
              <a:lnSpc>
                <a:spcPct val="150000"/>
              </a:lnSpc>
            </a:pPr>
            <a:r>
              <a:rPr lang="en-US" altLang="zh-CN" sz="2800" b="1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1. </a:t>
            </a:r>
            <a:r>
              <a:rPr lang="zh-CN" altLang="en-US" sz="2800" b="1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能分析生产生活中不同类别的杠杆；</a:t>
            </a:r>
          </a:p>
          <a:p>
            <a:pPr>
              <a:lnSpc>
                <a:spcPct val="150000"/>
              </a:lnSpc>
            </a:pPr>
            <a:r>
              <a:rPr lang="en-US" altLang="zh-CN" sz="2800" b="1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2. </a:t>
            </a:r>
            <a:r>
              <a:rPr lang="zh-CN" altLang="en-US" sz="2800" b="1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能体会我国古代在杠杆使用方面的智慧。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296670" y="1219835"/>
            <a:ext cx="73977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我国古代早就有了许多巧妙应用杠杆的事例：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1076325" y="2066925"/>
            <a:ext cx="2852420" cy="4105910"/>
            <a:chOff x="1275" y="3255"/>
            <a:chExt cx="4492" cy="646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5" y="3255"/>
              <a:ext cx="4492" cy="4965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>
              <a:off x="1701" y="8220"/>
              <a:ext cx="3640" cy="1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/>
                <a:t>《天工开物》</a:t>
              </a:r>
              <a:r>
                <a:rPr lang="en-US" altLang="zh-CN" sz="2800"/>
                <a:t> </a:t>
              </a:r>
              <a:r>
                <a:rPr lang="zh-CN" altLang="en-US" sz="2800"/>
                <a:t>碓（</a:t>
              </a:r>
              <a:r>
                <a:rPr lang="en-US" altLang="zh-CN" sz="2800"/>
                <a:t>du</a:t>
              </a:r>
              <a:r>
                <a:rPr lang="en-US" altLang="en-US" sz="2800"/>
                <a:t>ì</a:t>
              </a:r>
              <a:r>
                <a:rPr lang="zh-CN" altLang="en-US" sz="2800"/>
                <a:t>）</a:t>
              </a: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4131310" y="2066925"/>
            <a:ext cx="2362200" cy="4105275"/>
            <a:chOff x="5767" y="3255"/>
            <a:chExt cx="3720" cy="6465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67" y="3255"/>
              <a:ext cx="3721" cy="4965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5767" y="8220"/>
              <a:ext cx="3721" cy="1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/>
                <a:t>舂（</a:t>
              </a:r>
              <a:r>
                <a:rPr lang="en-US" altLang="zh-CN" sz="2800"/>
                <a:t>ch</a:t>
              </a:r>
              <a:r>
                <a:rPr lang="en-US" altLang="en-US" sz="2800"/>
                <a:t>ōng</a:t>
              </a:r>
              <a:r>
                <a:rPr lang="zh-CN" altLang="en-US" sz="2800"/>
                <a:t>）米用的碓</a:t>
              </a: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6681470" y="2067560"/>
            <a:ext cx="2205990" cy="4105275"/>
            <a:chOff x="10217" y="3255"/>
            <a:chExt cx="3474" cy="6465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17" y="3255"/>
              <a:ext cx="3475" cy="4964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10217" y="8220"/>
              <a:ext cx="3475" cy="1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/>
                <a:t>《天工开物》桔槔</a:t>
              </a:r>
              <a:r>
                <a:rPr lang="en-US" altLang="zh-CN" sz="280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(jié gāo)</a:t>
              </a: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9075420" y="2042795"/>
            <a:ext cx="2409190" cy="3698240"/>
            <a:chOff x="14292" y="3217"/>
            <a:chExt cx="3794" cy="58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5"/>
            <a:srcRect l="29446" r="20088"/>
            <a:stretch>
              <a:fillRect/>
            </a:stretch>
          </p:blipFill>
          <p:spPr>
            <a:xfrm>
              <a:off x="14292" y="3217"/>
              <a:ext cx="3795" cy="5003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/>
          </p:nvSpPr>
          <p:spPr>
            <a:xfrm>
              <a:off x="14292" y="8219"/>
              <a:ext cx="379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/>
                <a:t>用桔槔</a:t>
              </a:r>
              <a:r>
                <a:rPr lang="zh-CN" altLang="en-US" sz="2800"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  <a:sym typeface="+mn-ea"/>
                </a:rPr>
                <a:t>汲水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52667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1091565" y="1025525"/>
            <a:ext cx="269494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杠杆的应用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091565" y="1762760"/>
            <a:ext cx="1024509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11200" fontAlgn="auto"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zh-CN" altLang="en-US" sz="2800"/>
              <a:t>下图是几种常见的杠杆，请在图上标出每种杠杆的动力、动力臂和阻力、阻力臂，并分析这些杠杆有什么作用。</a:t>
            </a:r>
          </a:p>
        </p:txBody>
      </p:sp>
      <p:pic>
        <p:nvPicPr>
          <p:cNvPr id="3" name="https://docer-ks3.wpscdn.cn/picture/97590435/3ee2f1f0bdaeb273c64ff118becdd12c_612.jpg" descr="木匠拔钉子。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390" y="2782570"/>
            <a:ext cx="2244725" cy="338010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61390" y="6096635"/>
            <a:ext cx="22447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/>
              <a:t>用钉锤撬钉子</a:t>
            </a:r>
          </a:p>
        </p:txBody>
      </p:sp>
      <p:pic>
        <p:nvPicPr>
          <p:cNvPr id="9" name="https://docer-ks3.wpscdn.cn/picture/55537972/38fd8d94175988d84d8a956bbeaaf0e2_612.jpg" descr="Kids playing on teeter totter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3290" y="2782570"/>
            <a:ext cx="4756785" cy="331343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628515" y="6096000"/>
            <a:ext cx="24263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/>
              <a:t>跷跷板</a:t>
            </a:r>
          </a:p>
        </p:txBody>
      </p:sp>
      <p:pic>
        <p:nvPicPr>
          <p:cNvPr id="11" name="https://docer-ks3.wpscdn.cn/picture/142506393/7e7b8ee50e2367a1d276c8974d4ab02b_612.jpg" descr="鱼竿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6650" y="2782570"/>
            <a:ext cx="2412365" cy="333121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8757285" y="6096000"/>
            <a:ext cx="24117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/>
              <a:t>钓鱼竿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0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52667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1091565" y="1025525"/>
            <a:ext cx="269494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杠杆的应用</a:t>
            </a:r>
          </a:p>
        </p:txBody>
      </p:sp>
      <p:pic>
        <p:nvPicPr>
          <p:cNvPr id="3" name="https://docer-ks3.wpscdn.cn/picture/97590435/3ee2f1f0bdaeb273c64ff118becdd12c_612.jpg" descr="木匠拔钉子。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140" y="1963420"/>
            <a:ext cx="3206115" cy="4827905"/>
          </a:xfrm>
          <a:prstGeom prst="rect">
            <a:avLst/>
          </a:prstGeom>
        </p:spPr>
      </p:pic>
      <p:pic>
        <p:nvPicPr>
          <p:cNvPr id="11" name="https://docer-ks3.wpscdn.cn/picture/142506393/7e7b8ee50e2367a1d276c8974d4ab02b_612.jpg" descr="鱼竿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8300" y="1076960"/>
            <a:ext cx="3484245" cy="4812030"/>
          </a:xfrm>
          <a:prstGeom prst="rect">
            <a:avLst/>
          </a:prstGeom>
        </p:spPr>
      </p:pic>
      <p:grpSp>
        <p:nvGrpSpPr>
          <p:cNvPr id="31" name="组合 30"/>
          <p:cNvGrpSpPr/>
          <p:nvPr/>
        </p:nvGrpSpPr>
        <p:grpSpPr>
          <a:xfrm>
            <a:off x="4019550" y="2949575"/>
            <a:ext cx="826770" cy="2451735"/>
            <a:chOff x="12152" y="2897"/>
            <a:chExt cx="1302" cy="3861"/>
          </a:xfrm>
        </p:grpSpPr>
        <p:cxnSp>
          <p:nvCxnSpPr>
            <p:cNvPr id="27" name="直接箭头连接符 26"/>
            <p:cNvCxnSpPr/>
            <p:nvPr/>
          </p:nvCxnSpPr>
          <p:spPr>
            <a:xfrm flipV="1">
              <a:off x="12152" y="2897"/>
              <a:ext cx="0" cy="3861"/>
            </a:xfrm>
            <a:prstGeom prst="straightConnector1">
              <a:avLst/>
            </a:prstGeom>
            <a:ln w="34925">
              <a:solidFill>
                <a:schemeClr val="accent2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8" name="文本框 27"/>
            <p:cNvSpPr txBox="1"/>
            <p:nvPr/>
          </p:nvSpPr>
          <p:spPr>
            <a:xfrm>
              <a:off x="12258" y="4737"/>
              <a:ext cx="119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i="1"/>
                <a:t>L</a:t>
              </a:r>
              <a:r>
                <a:rPr lang="en-US" altLang="zh-CN" sz="3200" i="1" baseline="-25000"/>
                <a:t>1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2454910" y="6059170"/>
            <a:ext cx="767080" cy="532765"/>
            <a:chOff x="10151" y="8859"/>
            <a:chExt cx="1208" cy="839"/>
          </a:xfrm>
        </p:grpSpPr>
        <p:sp>
          <p:nvSpPr>
            <p:cNvPr id="29" name="文本框 28"/>
            <p:cNvSpPr txBox="1"/>
            <p:nvPr/>
          </p:nvSpPr>
          <p:spPr>
            <a:xfrm>
              <a:off x="10163" y="8876"/>
              <a:ext cx="119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i="1"/>
                <a:t>L</a:t>
              </a:r>
              <a:r>
                <a:rPr lang="en-US" altLang="zh-CN" sz="3200" i="1" baseline="-25000"/>
                <a:t>2</a:t>
              </a:r>
            </a:p>
          </p:txBody>
        </p:sp>
        <p:cxnSp>
          <p:nvCxnSpPr>
            <p:cNvPr id="30" name="直接箭头连接符 29"/>
            <p:cNvCxnSpPr/>
            <p:nvPr/>
          </p:nvCxnSpPr>
          <p:spPr>
            <a:xfrm flipV="1">
              <a:off x="10151" y="8859"/>
              <a:ext cx="1190" cy="17"/>
            </a:xfrm>
            <a:prstGeom prst="straightConnector1">
              <a:avLst/>
            </a:prstGeom>
            <a:ln w="34925">
              <a:solidFill>
                <a:schemeClr val="accent2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15" name="组合 14"/>
          <p:cNvGrpSpPr/>
          <p:nvPr/>
        </p:nvGrpSpPr>
        <p:grpSpPr>
          <a:xfrm>
            <a:off x="9498330" y="4807585"/>
            <a:ext cx="835660" cy="837565"/>
            <a:chOff x="5013" y="7307"/>
            <a:chExt cx="1316" cy="1319"/>
          </a:xfrm>
        </p:grpSpPr>
        <p:sp>
          <p:nvSpPr>
            <p:cNvPr id="14" name="文本框 13"/>
            <p:cNvSpPr txBox="1"/>
            <p:nvPr/>
          </p:nvSpPr>
          <p:spPr>
            <a:xfrm>
              <a:off x="5013" y="7307"/>
              <a:ext cx="1317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i="1">
                  <a:solidFill>
                    <a:schemeClr val="tx1"/>
                  </a:solidFill>
                </a:rPr>
                <a:t>O</a:t>
              </a:r>
            </a:p>
          </p:txBody>
        </p:sp>
        <p:sp>
          <p:nvSpPr>
            <p:cNvPr id="2" name="椭圆 1"/>
            <p:cNvSpPr/>
            <p:nvPr/>
          </p:nvSpPr>
          <p:spPr>
            <a:xfrm>
              <a:off x="5013" y="8476"/>
              <a:ext cx="150" cy="15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1743710" y="4807585"/>
            <a:ext cx="759460" cy="1603375"/>
            <a:chOff x="2746" y="7571"/>
            <a:chExt cx="1196" cy="2525"/>
          </a:xfrm>
        </p:grpSpPr>
        <p:cxnSp>
          <p:nvCxnSpPr>
            <p:cNvPr id="16" name="直接箭头连接符 15"/>
            <p:cNvCxnSpPr/>
            <p:nvPr/>
          </p:nvCxnSpPr>
          <p:spPr>
            <a:xfrm flipH="1">
              <a:off x="3822" y="7706"/>
              <a:ext cx="44" cy="219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7" name="文本框 16"/>
            <p:cNvSpPr txBox="1"/>
            <p:nvPr/>
          </p:nvSpPr>
          <p:spPr>
            <a:xfrm>
              <a:off x="2746" y="9274"/>
              <a:ext cx="907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i="1"/>
                <a:t>F</a:t>
              </a:r>
              <a:r>
                <a:rPr lang="en-US" altLang="zh-CN" sz="3200" i="1" baseline="-25000"/>
                <a:t>2</a:t>
              </a:r>
            </a:p>
          </p:txBody>
        </p:sp>
        <p:sp>
          <p:nvSpPr>
            <p:cNvPr id="18" name="椭圆 17"/>
            <p:cNvSpPr/>
            <p:nvPr/>
          </p:nvSpPr>
          <p:spPr>
            <a:xfrm>
              <a:off x="3792" y="7571"/>
              <a:ext cx="150" cy="15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3554095" y="2911475"/>
            <a:ext cx="1771650" cy="681355"/>
            <a:chOff x="5597" y="4585"/>
            <a:chExt cx="2790" cy="1073"/>
          </a:xfrm>
        </p:grpSpPr>
        <p:sp>
          <p:nvSpPr>
            <p:cNvPr id="19" name="椭圆 18"/>
            <p:cNvSpPr/>
            <p:nvPr/>
          </p:nvSpPr>
          <p:spPr>
            <a:xfrm>
              <a:off x="5597" y="4585"/>
              <a:ext cx="150" cy="15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1" name="直接箭头连接符 20"/>
            <p:cNvCxnSpPr/>
            <p:nvPr/>
          </p:nvCxnSpPr>
          <p:spPr>
            <a:xfrm>
              <a:off x="5683" y="4645"/>
              <a:ext cx="2704" cy="2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2" name="文本框 21"/>
            <p:cNvSpPr txBox="1"/>
            <p:nvPr/>
          </p:nvSpPr>
          <p:spPr>
            <a:xfrm>
              <a:off x="7283" y="4836"/>
              <a:ext cx="907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i="1"/>
                <a:t>F</a:t>
              </a:r>
              <a:r>
                <a:rPr lang="en-US" altLang="zh-CN" sz="3200" i="1" baseline="-25000"/>
                <a:t>1</a:t>
              </a: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061835" y="5086985"/>
            <a:ext cx="759460" cy="1603375"/>
            <a:chOff x="2746" y="7571"/>
            <a:chExt cx="1196" cy="2525"/>
          </a:xfrm>
        </p:grpSpPr>
        <p:cxnSp>
          <p:nvCxnSpPr>
            <p:cNvPr id="26" name="直接箭头连接符 25"/>
            <p:cNvCxnSpPr/>
            <p:nvPr/>
          </p:nvCxnSpPr>
          <p:spPr>
            <a:xfrm flipH="1">
              <a:off x="3822" y="7706"/>
              <a:ext cx="44" cy="219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33" name="文本框 32"/>
            <p:cNvSpPr txBox="1"/>
            <p:nvPr/>
          </p:nvSpPr>
          <p:spPr>
            <a:xfrm>
              <a:off x="2746" y="9274"/>
              <a:ext cx="907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i="1"/>
                <a:t>F</a:t>
              </a:r>
              <a:r>
                <a:rPr lang="en-US" altLang="zh-CN" sz="3200" i="1" baseline="-25000"/>
                <a:t>2</a:t>
              </a:r>
            </a:p>
          </p:txBody>
        </p:sp>
        <p:sp>
          <p:nvSpPr>
            <p:cNvPr id="34" name="椭圆 33"/>
            <p:cNvSpPr/>
            <p:nvPr/>
          </p:nvSpPr>
          <p:spPr>
            <a:xfrm>
              <a:off x="3792" y="7571"/>
              <a:ext cx="150" cy="15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8976360" y="3592830"/>
            <a:ext cx="1818005" cy="937895"/>
            <a:chOff x="5597" y="3258"/>
            <a:chExt cx="2863" cy="1477"/>
          </a:xfrm>
        </p:grpSpPr>
        <p:sp>
          <p:nvSpPr>
            <p:cNvPr id="38" name="椭圆 37"/>
            <p:cNvSpPr/>
            <p:nvPr/>
          </p:nvSpPr>
          <p:spPr>
            <a:xfrm>
              <a:off x="5597" y="4585"/>
              <a:ext cx="150" cy="15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9" name="直接箭头连接符 38"/>
            <p:cNvCxnSpPr/>
            <p:nvPr/>
          </p:nvCxnSpPr>
          <p:spPr>
            <a:xfrm flipV="1">
              <a:off x="5683" y="3258"/>
              <a:ext cx="2369" cy="13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40" name="文本框 39"/>
            <p:cNvSpPr txBox="1"/>
            <p:nvPr/>
          </p:nvSpPr>
          <p:spPr>
            <a:xfrm>
              <a:off x="7553" y="3540"/>
              <a:ext cx="907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i="1"/>
                <a:t>F</a:t>
              </a:r>
              <a:r>
                <a:rPr lang="en-US" altLang="zh-CN" sz="3200" i="1" baseline="-25000"/>
                <a:t>1</a:t>
              </a:r>
            </a:p>
          </p:txBody>
        </p:sp>
      </p:grpSp>
      <p:cxnSp>
        <p:nvCxnSpPr>
          <p:cNvPr id="44" name="直接连接符 43"/>
          <p:cNvCxnSpPr/>
          <p:nvPr/>
        </p:nvCxnSpPr>
        <p:spPr>
          <a:xfrm>
            <a:off x="9545320" y="4673600"/>
            <a:ext cx="1905" cy="1709420"/>
          </a:xfrm>
          <a:prstGeom prst="line">
            <a:avLst/>
          </a:prstGeom>
          <a:ln w="28575"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46" name="组合 45"/>
          <p:cNvGrpSpPr/>
          <p:nvPr/>
        </p:nvGrpSpPr>
        <p:grpSpPr>
          <a:xfrm>
            <a:off x="3183890" y="4639945"/>
            <a:ext cx="835660" cy="837565"/>
            <a:chOff x="5013" y="7307"/>
            <a:chExt cx="1316" cy="1319"/>
          </a:xfrm>
        </p:grpSpPr>
        <p:sp>
          <p:nvSpPr>
            <p:cNvPr id="47" name="文本框 46"/>
            <p:cNvSpPr txBox="1"/>
            <p:nvPr/>
          </p:nvSpPr>
          <p:spPr>
            <a:xfrm>
              <a:off x="5013" y="7307"/>
              <a:ext cx="1317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i="1">
                  <a:solidFill>
                    <a:schemeClr val="tx1"/>
                  </a:solidFill>
                </a:rPr>
                <a:t>O</a:t>
              </a:r>
            </a:p>
          </p:txBody>
        </p:sp>
        <p:sp>
          <p:nvSpPr>
            <p:cNvPr id="48" name="椭圆 47"/>
            <p:cNvSpPr/>
            <p:nvPr/>
          </p:nvSpPr>
          <p:spPr>
            <a:xfrm>
              <a:off x="5013" y="8476"/>
              <a:ext cx="150" cy="15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25" name="直接连接符 24"/>
          <p:cNvCxnSpPr/>
          <p:nvPr/>
        </p:nvCxnSpPr>
        <p:spPr>
          <a:xfrm>
            <a:off x="3230245" y="4867910"/>
            <a:ext cx="1905" cy="1709420"/>
          </a:xfrm>
          <a:prstGeom prst="line">
            <a:avLst/>
          </a:prstGeom>
          <a:ln w="28575"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 flipH="1" flipV="1">
            <a:off x="2839720" y="5429885"/>
            <a:ext cx="1247140" cy="9525"/>
          </a:xfrm>
          <a:prstGeom prst="line">
            <a:avLst/>
          </a:prstGeom>
          <a:ln w="28575"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49" name="组合 48"/>
          <p:cNvGrpSpPr/>
          <p:nvPr/>
        </p:nvGrpSpPr>
        <p:grpSpPr>
          <a:xfrm>
            <a:off x="7782560" y="5765165"/>
            <a:ext cx="1753235" cy="529590"/>
            <a:chOff x="10151" y="8864"/>
            <a:chExt cx="2761" cy="834"/>
          </a:xfrm>
        </p:grpSpPr>
        <p:sp>
          <p:nvSpPr>
            <p:cNvPr id="50" name="文本框 49"/>
            <p:cNvSpPr txBox="1"/>
            <p:nvPr/>
          </p:nvSpPr>
          <p:spPr>
            <a:xfrm>
              <a:off x="10163" y="8876"/>
              <a:ext cx="119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i="1"/>
                <a:t>L</a:t>
              </a:r>
              <a:r>
                <a:rPr lang="en-US" altLang="zh-CN" sz="3200" i="1" baseline="-25000"/>
                <a:t>2</a:t>
              </a:r>
            </a:p>
          </p:txBody>
        </p:sp>
        <p:cxnSp>
          <p:nvCxnSpPr>
            <p:cNvPr id="51" name="直接箭头连接符 50"/>
            <p:cNvCxnSpPr/>
            <p:nvPr/>
          </p:nvCxnSpPr>
          <p:spPr>
            <a:xfrm flipV="1">
              <a:off x="10151" y="8864"/>
              <a:ext cx="2761" cy="12"/>
            </a:xfrm>
            <a:prstGeom prst="straightConnector1">
              <a:avLst/>
            </a:prstGeom>
            <a:ln w="34925">
              <a:solidFill>
                <a:schemeClr val="accent2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41" name="组合 40"/>
          <p:cNvGrpSpPr/>
          <p:nvPr/>
        </p:nvGrpSpPr>
        <p:grpSpPr>
          <a:xfrm>
            <a:off x="8474075" y="4505960"/>
            <a:ext cx="1080770" cy="1066800"/>
            <a:chOff x="8167" y="4262"/>
            <a:chExt cx="1702" cy="1680"/>
          </a:xfrm>
        </p:grpSpPr>
        <p:sp>
          <p:nvSpPr>
            <p:cNvPr id="43" name="文本框 42"/>
            <p:cNvSpPr txBox="1"/>
            <p:nvPr/>
          </p:nvSpPr>
          <p:spPr>
            <a:xfrm>
              <a:off x="8167" y="4737"/>
              <a:ext cx="119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i="1"/>
                <a:t>L</a:t>
              </a:r>
              <a:r>
                <a:rPr lang="en-US" altLang="zh-CN" sz="3200" i="1" baseline="-25000"/>
                <a:t>1</a:t>
              </a:r>
            </a:p>
          </p:txBody>
        </p:sp>
        <p:cxnSp>
          <p:nvCxnSpPr>
            <p:cNvPr id="42" name="直接箭头连接符 41"/>
            <p:cNvCxnSpPr/>
            <p:nvPr/>
          </p:nvCxnSpPr>
          <p:spPr>
            <a:xfrm flipH="1" flipV="1">
              <a:off x="9074" y="4262"/>
              <a:ext cx="795" cy="1680"/>
            </a:xfrm>
            <a:prstGeom prst="straightConnector1">
              <a:avLst/>
            </a:prstGeom>
            <a:ln w="34925">
              <a:solidFill>
                <a:schemeClr val="accent2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52667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1091565" y="1025525"/>
            <a:ext cx="269494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杠杆的应用</a:t>
            </a:r>
          </a:p>
        </p:txBody>
      </p:sp>
      <p:pic>
        <p:nvPicPr>
          <p:cNvPr id="9" name="https://docer-ks3.wpscdn.cn/picture/55537972/38fd8d94175988d84d8a956bbeaaf0e2_612.jpg" descr="Kids playing on teeter totte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040" y="1630045"/>
            <a:ext cx="6670040" cy="4646295"/>
          </a:xfrm>
          <a:prstGeom prst="rect">
            <a:avLst/>
          </a:prstGeom>
        </p:spPr>
      </p:pic>
      <p:grpSp>
        <p:nvGrpSpPr>
          <p:cNvPr id="31" name="组合 30"/>
          <p:cNvGrpSpPr/>
          <p:nvPr/>
        </p:nvGrpSpPr>
        <p:grpSpPr>
          <a:xfrm>
            <a:off x="5943600" y="4565015"/>
            <a:ext cx="2258060" cy="521970"/>
            <a:chOff x="4862" y="6237"/>
            <a:chExt cx="3556" cy="822"/>
          </a:xfrm>
        </p:grpSpPr>
        <p:cxnSp>
          <p:nvCxnSpPr>
            <p:cNvPr id="27" name="直接箭头连接符 26"/>
            <p:cNvCxnSpPr/>
            <p:nvPr/>
          </p:nvCxnSpPr>
          <p:spPr>
            <a:xfrm flipH="1">
              <a:off x="4862" y="7058"/>
              <a:ext cx="3556" cy="1"/>
            </a:xfrm>
            <a:prstGeom prst="straightConnector1">
              <a:avLst/>
            </a:prstGeom>
            <a:ln w="34925">
              <a:solidFill>
                <a:schemeClr val="accent2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8" name="文本框 27"/>
            <p:cNvSpPr txBox="1"/>
            <p:nvPr/>
          </p:nvSpPr>
          <p:spPr>
            <a:xfrm>
              <a:off x="6303" y="6237"/>
              <a:ext cx="119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i="1"/>
                <a:t>L</a:t>
              </a:r>
              <a:r>
                <a:rPr lang="en-US" altLang="zh-CN" sz="3200" i="1" baseline="-25000"/>
                <a:t>1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3559810" y="6077585"/>
            <a:ext cx="2385060" cy="638175"/>
            <a:chOff x="10151" y="8872"/>
            <a:chExt cx="3756" cy="1005"/>
          </a:xfrm>
        </p:grpSpPr>
        <p:sp>
          <p:nvSpPr>
            <p:cNvPr id="29" name="文本框 28"/>
            <p:cNvSpPr txBox="1"/>
            <p:nvPr/>
          </p:nvSpPr>
          <p:spPr>
            <a:xfrm>
              <a:off x="11734" y="9055"/>
              <a:ext cx="119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i="1"/>
                <a:t>L</a:t>
              </a:r>
              <a:r>
                <a:rPr lang="en-US" altLang="zh-CN" sz="3200" i="1" baseline="-25000"/>
                <a:t>2</a:t>
              </a:r>
            </a:p>
          </p:txBody>
        </p:sp>
        <p:cxnSp>
          <p:nvCxnSpPr>
            <p:cNvPr id="30" name="直接箭头连接符 29"/>
            <p:cNvCxnSpPr/>
            <p:nvPr/>
          </p:nvCxnSpPr>
          <p:spPr>
            <a:xfrm flipV="1">
              <a:off x="10151" y="8872"/>
              <a:ext cx="3756" cy="4"/>
            </a:xfrm>
            <a:prstGeom prst="straightConnector1">
              <a:avLst/>
            </a:prstGeom>
            <a:ln w="34925">
              <a:solidFill>
                <a:schemeClr val="accent2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13" name="组合 12"/>
          <p:cNvGrpSpPr/>
          <p:nvPr/>
        </p:nvGrpSpPr>
        <p:grpSpPr>
          <a:xfrm>
            <a:off x="2753360" y="5254625"/>
            <a:ext cx="854710" cy="1479550"/>
            <a:chOff x="2596" y="7571"/>
            <a:chExt cx="1346" cy="2330"/>
          </a:xfrm>
        </p:grpSpPr>
        <p:cxnSp>
          <p:nvCxnSpPr>
            <p:cNvPr id="16" name="直接箭头连接符 15"/>
            <p:cNvCxnSpPr/>
            <p:nvPr/>
          </p:nvCxnSpPr>
          <p:spPr>
            <a:xfrm flipH="1">
              <a:off x="3822" y="7706"/>
              <a:ext cx="44" cy="219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7" name="文本框 16"/>
            <p:cNvSpPr txBox="1"/>
            <p:nvPr/>
          </p:nvSpPr>
          <p:spPr>
            <a:xfrm>
              <a:off x="2596" y="8452"/>
              <a:ext cx="907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i="1"/>
                <a:t>F</a:t>
              </a:r>
              <a:r>
                <a:rPr lang="en-US" altLang="zh-CN" sz="3200" i="1" baseline="-25000"/>
                <a:t>2</a:t>
              </a:r>
            </a:p>
          </p:txBody>
        </p:sp>
        <p:sp>
          <p:nvSpPr>
            <p:cNvPr id="18" name="椭圆 17"/>
            <p:cNvSpPr/>
            <p:nvPr/>
          </p:nvSpPr>
          <p:spPr>
            <a:xfrm>
              <a:off x="3792" y="7571"/>
              <a:ext cx="150" cy="15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8173720" y="3810635"/>
            <a:ext cx="817880" cy="1656715"/>
            <a:chOff x="5597" y="4585"/>
            <a:chExt cx="1288" cy="2609"/>
          </a:xfrm>
        </p:grpSpPr>
        <p:sp>
          <p:nvSpPr>
            <p:cNvPr id="19" name="椭圆 18"/>
            <p:cNvSpPr/>
            <p:nvPr/>
          </p:nvSpPr>
          <p:spPr>
            <a:xfrm>
              <a:off x="5597" y="4585"/>
              <a:ext cx="150" cy="15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1" name="直接箭头连接符 20"/>
            <p:cNvCxnSpPr/>
            <p:nvPr/>
          </p:nvCxnSpPr>
          <p:spPr>
            <a:xfrm>
              <a:off x="5683" y="4645"/>
              <a:ext cx="4" cy="243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2" name="文本框 21"/>
            <p:cNvSpPr txBox="1"/>
            <p:nvPr/>
          </p:nvSpPr>
          <p:spPr>
            <a:xfrm>
              <a:off x="5978" y="6372"/>
              <a:ext cx="907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i="1"/>
                <a:t>F</a:t>
              </a:r>
              <a:r>
                <a:rPr lang="en-US" altLang="zh-CN" sz="3200" i="1" baseline="-25000"/>
                <a:t>1</a:t>
              </a: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5908040" y="3908425"/>
            <a:ext cx="835660" cy="837565"/>
            <a:chOff x="5013" y="7307"/>
            <a:chExt cx="1316" cy="1319"/>
          </a:xfrm>
        </p:grpSpPr>
        <p:sp>
          <p:nvSpPr>
            <p:cNvPr id="47" name="文本框 46"/>
            <p:cNvSpPr txBox="1"/>
            <p:nvPr/>
          </p:nvSpPr>
          <p:spPr>
            <a:xfrm>
              <a:off x="5013" y="7307"/>
              <a:ext cx="1317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i="1">
                  <a:solidFill>
                    <a:schemeClr val="tx1"/>
                  </a:solidFill>
                </a:rPr>
                <a:t>O</a:t>
              </a:r>
            </a:p>
          </p:txBody>
        </p:sp>
        <p:sp>
          <p:nvSpPr>
            <p:cNvPr id="48" name="椭圆 47"/>
            <p:cNvSpPr/>
            <p:nvPr/>
          </p:nvSpPr>
          <p:spPr>
            <a:xfrm>
              <a:off x="5013" y="8476"/>
              <a:ext cx="150" cy="15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25" name="直接连接符 24"/>
          <p:cNvCxnSpPr/>
          <p:nvPr/>
        </p:nvCxnSpPr>
        <p:spPr>
          <a:xfrm flipH="1">
            <a:off x="5943600" y="4626610"/>
            <a:ext cx="2540" cy="2089150"/>
          </a:xfrm>
          <a:prstGeom prst="line">
            <a:avLst/>
          </a:prstGeom>
          <a:ln w="28575"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52667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1091565" y="1025525"/>
            <a:ext cx="269494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杠杆的应用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526670" y="1939002"/>
            <a:ext cx="295322" cy="210471"/>
            <a:chOff x="435463" y="1226414"/>
            <a:chExt cx="295380" cy="210512"/>
          </a:xfrm>
        </p:grpSpPr>
        <p:sp>
          <p:nvSpPr>
            <p:cNvPr id="12" name="矩形 11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091565" y="1783715"/>
            <a:ext cx="22726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杠杆的种类</a:t>
            </a:r>
          </a:p>
        </p:txBody>
      </p:sp>
      <p:sp>
        <p:nvSpPr>
          <p:cNvPr id="10" name="TextBox 18"/>
          <p:cNvSpPr txBox="1"/>
          <p:nvPr/>
        </p:nvSpPr>
        <p:spPr>
          <a:xfrm>
            <a:off x="865505" y="2480310"/>
            <a:ext cx="6087745" cy="20300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spcBef>
                <a:spcPct val="50000"/>
              </a:spcBef>
              <a:buFont typeface="Arial" panose="020B0604020202020204" pitchFamily="34" charset="0"/>
            </a:pP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动力臂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大于</a:t>
            </a: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阻力臂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：这种杠杆用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较小的动力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就可以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克服较大的阻力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，由于用起来省力，常被称为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省力杠杆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endParaRPr lang="zh-CN" altLang="en-US" sz="28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865505" y="4533265"/>
            <a:ext cx="5828030" cy="823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70000"/>
              </a:lnSpc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这类杠杆虽然</a:t>
            </a:r>
            <a:r>
              <a:rPr lang="zh-CN" altLang="en-US" sz="2800" b="1" dirty="0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省力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，但会</a:t>
            </a:r>
            <a:r>
              <a:rPr lang="zh-CN" altLang="en-US" sz="2800" b="1" dirty="0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费距离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endParaRPr lang="en-US" altLang="zh-CN" sz="28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6915785" y="1633220"/>
            <a:ext cx="5147310" cy="3723640"/>
            <a:chOff x="10891" y="2572"/>
            <a:chExt cx="8106" cy="5864"/>
          </a:xfrm>
        </p:grpSpPr>
        <p:grpSp>
          <p:nvGrpSpPr>
            <p:cNvPr id="23" name="组合 22"/>
            <p:cNvGrpSpPr/>
            <p:nvPr/>
          </p:nvGrpSpPr>
          <p:grpSpPr>
            <a:xfrm>
              <a:off x="10891" y="2572"/>
              <a:ext cx="8106" cy="5864"/>
              <a:chOff x="10371" y="4635"/>
              <a:chExt cx="6992" cy="4944"/>
            </a:xfrm>
          </p:grpSpPr>
          <p:pic>
            <p:nvPicPr>
              <p:cNvPr id="24" name="图片 2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371" y="4635"/>
                <a:ext cx="6992" cy="4944"/>
              </a:xfrm>
              <a:prstGeom prst="rect">
                <a:avLst/>
              </a:prstGeom>
            </p:spPr>
          </p:pic>
          <p:sp>
            <p:nvSpPr>
              <p:cNvPr id="26" name="文本框 25"/>
              <p:cNvSpPr txBox="1"/>
              <p:nvPr/>
            </p:nvSpPr>
            <p:spPr>
              <a:xfrm>
                <a:off x="13652" y="6185"/>
                <a:ext cx="767" cy="775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200" i="1">
                    <a:solidFill>
                      <a:srgbClr val="FF0000"/>
                    </a:solidFill>
                  </a:rPr>
                  <a:t>O</a:t>
                </a:r>
              </a:p>
            </p:txBody>
          </p:sp>
          <p:sp>
            <p:nvSpPr>
              <p:cNvPr id="33" name="椭圆 32"/>
              <p:cNvSpPr/>
              <p:nvPr/>
            </p:nvSpPr>
            <p:spPr>
              <a:xfrm>
                <a:off x="14121" y="7144"/>
                <a:ext cx="150" cy="15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34" name="组合 33"/>
              <p:cNvGrpSpPr/>
              <p:nvPr/>
            </p:nvGrpSpPr>
            <p:grpSpPr>
              <a:xfrm>
                <a:off x="14860" y="6453"/>
                <a:ext cx="1258" cy="1959"/>
                <a:chOff x="18477" y="6410"/>
                <a:chExt cx="1258" cy="1959"/>
              </a:xfrm>
            </p:grpSpPr>
            <p:cxnSp>
              <p:nvCxnSpPr>
                <p:cNvPr id="35" name="直接箭头连接符 34"/>
                <p:cNvCxnSpPr/>
                <p:nvPr/>
              </p:nvCxnSpPr>
              <p:spPr>
                <a:xfrm>
                  <a:off x="18552" y="6453"/>
                  <a:ext cx="11" cy="1834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sp>
              <p:nvSpPr>
                <p:cNvPr id="37" name="文本框 36"/>
                <p:cNvSpPr txBox="1"/>
                <p:nvPr/>
              </p:nvSpPr>
              <p:spPr>
                <a:xfrm>
                  <a:off x="18828" y="7676"/>
                  <a:ext cx="907" cy="693"/>
                </a:xfrm>
                <a:prstGeom prst="rect">
                  <a:avLst/>
                </a:prstGeom>
                <a:solidFill>
                  <a:schemeClr val="bg1">
                    <a:alpha val="7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800" i="1"/>
                    <a:t>F</a:t>
                  </a:r>
                  <a:r>
                    <a:rPr lang="en-US" altLang="zh-CN" sz="3200" i="1" baseline="-25000"/>
                    <a:t>2</a:t>
                  </a:r>
                </a:p>
              </p:txBody>
            </p:sp>
            <p:sp>
              <p:nvSpPr>
                <p:cNvPr id="38" name="椭圆 37"/>
                <p:cNvSpPr/>
                <p:nvPr/>
              </p:nvSpPr>
              <p:spPr>
                <a:xfrm>
                  <a:off x="18477" y="6410"/>
                  <a:ext cx="150" cy="15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40" name="组合 39"/>
              <p:cNvGrpSpPr/>
              <p:nvPr/>
            </p:nvGrpSpPr>
            <p:grpSpPr>
              <a:xfrm>
                <a:off x="10993" y="7719"/>
                <a:ext cx="1303" cy="1741"/>
                <a:chOff x="12870" y="2047"/>
                <a:chExt cx="1303" cy="1741"/>
              </a:xfrm>
            </p:grpSpPr>
            <p:cxnSp>
              <p:nvCxnSpPr>
                <p:cNvPr id="41" name="直接箭头连接符 40"/>
                <p:cNvCxnSpPr/>
                <p:nvPr/>
              </p:nvCxnSpPr>
              <p:spPr>
                <a:xfrm flipH="1" flipV="1">
                  <a:off x="12870" y="2658"/>
                  <a:ext cx="1198" cy="1023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sp>
              <p:nvSpPr>
                <p:cNvPr id="42" name="文本框 41"/>
                <p:cNvSpPr txBox="1"/>
                <p:nvPr/>
              </p:nvSpPr>
              <p:spPr>
                <a:xfrm>
                  <a:off x="13161" y="2047"/>
                  <a:ext cx="907" cy="693"/>
                </a:xfrm>
                <a:prstGeom prst="rect">
                  <a:avLst/>
                </a:prstGeom>
                <a:solidFill>
                  <a:schemeClr val="bg1">
                    <a:alpha val="7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800" i="1"/>
                    <a:t>F</a:t>
                  </a:r>
                  <a:r>
                    <a:rPr lang="en-US" altLang="zh-CN" sz="3200" i="1" baseline="-25000"/>
                    <a:t>1</a:t>
                  </a:r>
                </a:p>
              </p:txBody>
            </p:sp>
            <p:sp>
              <p:nvSpPr>
                <p:cNvPr id="43" name="椭圆 42"/>
                <p:cNvSpPr/>
                <p:nvPr/>
              </p:nvSpPr>
              <p:spPr>
                <a:xfrm>
                  <a:off x="14023" y="3638"/>
                  <a:ext cx="150" cy="15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31" name="组合 30"/>
            <p:cNvGrpSpPr/>
            <p:nvPr/>
          </p:nvGrpSpPr>
          <p:grpSpPr>
            <a:xfrm>
              <a:off x="12488" y="4820"/>
              <a:ext cx="1953" cy="2868"/>
              <a:chOff x="14128" y="7087"/>
              <a:chExt cx="1953" cy="2868"/>
            </a:xfrm>
          </p:grpSpPr>
          <p:sp>
            <p:nvSpPr>
              <p:cNvPr id="28" name="文本框 27"/>
              <p:cNvSpPr txBox="1"/>
              <p:nvPr/>
            </p:nvSpPr>
            <p:spPr>
              <a:xfrm>
                <a:off x="14541" y="7273"/>
                <a:ext cx="1196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 i="1"/>
                  <a:t>L</a:t>
                </a:r>
                <a:r>
                  <a:rPr lang="en-US" altLang="zh-CN" sz="3200" i="1" baseline="-25000"/>
                  <a:t>1</a:t>
                </a:r>
              </a:p>
            </p:txBody>
          </p:sp>
          <p:cxnSp>
            <p:nvCxnSpPr>
              <p:cNvPr id="27" name="直接箭头连接符 26"/>
              <p:cNvCxnSpPr/>
              <p:nvPr/>
            </p:nvCxnSpPr>
            <p:spPr>
              <a:xfrm flipV="1">
                <a:off x="14128" y="7087"/>
                <a:ext cx="1953" cy="2868"/>
              </a:xfrm>
              <a:prstGeom prst="straightConnector1">
                <a:avLst/>
              </a:prstGeom>
              <a:ln w="34925">
                <a:solidFill>
                  <a:schemeClr val="accent2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grpSp>
          <p:nvGrpSpPr>
            <p:cNvPr id="32" name="组合 31"/>
            <p:cNvGrpSpPr/>
            <p:nvPr/>
          </p:nvGrpSpPr>
          <p:grpSpPr>
            <a:xfrm>
              <a:off x="14899" y="5663"/>
              <a:ext cx="1235" cy="1292"/>
              <a:chOff x="9638" y="8876"/>
              <a:chExt cx="1235" cy="1292"/>
            </a:xfrm>
          </p:grpSpPr>
          <p:sp>
            <p:nvSpPr>
              <p:cNvPr id="29" name="文本框 28"/>
              <p:cNvSpPr txBox="1"/>
              <p:nvPr/>
            </p:nvSpPr>
            <p:spPr>
              <a:xfrm>
                <a:off x="9638" y="9346"/>
                <a:ext cx="1196" cy="822"/>
              </a:xfrm>
              <a:prstGeom prst="rect">
                <a:avLst/>
              </a:prstGeom>
              <a:solidFill>
                <a:schemeClr val="bg1">
                  <a:alpha val="7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 i="1"/>
                  <a:t>L</a:t>
                </a:r>
                <a:r>
                  <a:rPr lang="en-US" altLang="zh-CN" sz="3200" i="1" baseline="-25000"/>
                  <a:t>2</a:t>
                </a:r>
              </a:p>
            </p:txBody>
          </p:sp>
          <p:cxnSp>
            <p:nvCxnSpPr>
              <p:cNvPr id="30" name="直接箭头连接符 29"/>
              <p:cNvCxnSpPr/>
              <p:nvPr/>
            </p:nvCxnSpPr>
            <p:spPr>
              <a:xfrm>
                <a:off x="10151" y="8876"/>
                <a:ext cx="722" cy="10"/>
              </a:xfrm>
              <a:prstGeom prst="straightConnector1">
                <a:avLst/>
              </a:prstGeom>
              <a:ln w="34925">
                <a:solidFill>
                  <a:schemeClr val="accent2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cxnSp>
          <p:nvCxnSpPr>
            <p:cNvPr id="25" name="直接连接符 24"/>
            <p:cNvCxnSpPr/>
            <p:nvPr/>
          </p:nvCxnSpPr>
          <p:spPr>
            <a:xfrm>
              <a:off x="14090" y="4469"/>
              <a:ext cx="1785" cy="1664"/>
            </a:xfrm>
            <a:prstGeom prst="line">
              <a:avLst/>
            </a:prstGeom>
            <a:ln w="28575">
              <a:prstDash val="dash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52667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1091565" y="1025525"/>
            <a:ext cx="269494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杠杆的应用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526670" y="1939002"/>
            <a:ext cx="295322" cy="210471"/>
            <a:chOff x="435463" y="1226414"/>
            <a:chExt cx="295380" cy="210512"/>
          </a:xfrm>
        </p:grpSpPr>
        <p:sp>
          <p:nvSpPr>
            <p:cNvPr id="12" name="矩形 11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091565" y="1783715"/>
            <a:ext cx="22726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杠杆的种类</a:t>
            </a:r>
          </a:p>
        </p:txBody>
      </p:sp>
      <p:sp>
        <p:nvSpPr>
          <p:cNvPr id="10" name="TextBox 18"/>
          <p:cNvSpPr txBox="1"/>
          <p:nvPr/>
        </p:nvSpPr>
        <p:spPr>
          <a:xfrm>
            <a:off x="1091565" y="2390140"/>
            <a:ext cx="5513070" cy="26765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spcBef>
                <a:spcPct val="50000"/>
              </a:spcBef>
              <a:buFont typeface="Arial" panose="020B0604020202020204" pitchFamily="34" charset="0"/>
            </a:pP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动力臂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小于</a:t>
            </a: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阻力臂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：这种杠杆要使用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比阻力大的动力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才能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克服阻力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，由于使用起来费力，常被称为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费力杠杆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endParaRPr lang="zh-CN" altLang="en-US" sz="28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1091565" y="5066665"/>
            <a:ext cx="5828030" cy="823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70000"/>
              </a:lnSpc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这类杠杆虽然</a:t>
            </a:r>
            <a:r>
              <a:rPr lang="zh-CN" altLang="en-US" sz="2800" b="1" dirty="0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费力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，但能</a:t>
            </a:r>
            <a:r>
              <a:rPr lang="zh-CN" altLang="en-US" sz="2800" b="1" dirty="0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省距离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endParaRPr lang="en-US" altLang="zh-CN" sz="28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6715760" y="1169035"/>
            <a:ext cx="5214023" cy="4721878"/>
            <a:chOff x="11306" y="1841"/>
            <a:chExt cx="7862" cy="7231"/>
          </a:xfrm>
        </p:grpSpPr>
        <p:pic>
          <p:nvPicPr>
            <p:cNvPr id="3" name="https://docer-ks3.wpscdn.cn/picture/118639007/f556becc719176c41f81459f31857254_612.jpg" descr="单摇桨划船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306" y="1841"/>
              <a:ext cx="7231" cy="7231"/>
            </a:xfrm>
            <a:prstGeom prst="rect">
              <a:avLst/>
            </a:prstGeom>
          </p:spPr>
        </p:pic>
        <p:grpSp>
          <p:nvGrpSpPr>
            <p:cNvPr id="9" name="组合 8"/>
            <p:cNvGrpSpPr/>
            <p:nvPr/>
          </p:nvGrpSpPr>
          <p:grpSpPr>
            <a:xfrm>
              <a:off x="12741" y="3895"/>
              <a:ext cx="1719" cy="1527"/>
              <a:chOff x="4152" y="7135"/>
              <a:chExt cx="1719" cy="1527"/>
            </a:xfrm>
          </p:grpSpPr>
          <p:cxnSp>
            <p:nvCxnSpPr>
              <p:cNvPr id="27" name="直接箭头连接符 26"/>
              <p:cNvCxnSpPr/>
              <p:nvPr/>
            </p:nvCxnSpPr>
            <p:spPr>
              <a:xfrm flipH="1" flipV="1">
                <a:off x="4910" y="7135"/>
                <a:ext cx="961" cy="1175"/>
              </a:xfrm>
              <a:prstGeom prst="straightConnector1">
                <a:avLst/>
              </a:prstGeom>
              <a:ln w="34925">
                <a:solidFill>
                  <a:schemeClr val="accent2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sp>
            <p:nvSpPr>
              <p:cNvPr id="14" name="文本框 13"/>
              <p:cNvSpPr txBox="1"/>
              <p:nvPr/>
            </p:nvSpPr>
            <p:spPr>
              <a:xfrm>
                <a:off x="4152" y="7863"/>
                <a:ext cx="1196" cy="799"/>
              </a:xfrm>
              <a:prstGeom prst="rect">
                <a:avLst/>
              </a:prstGeom>
              <a:solidFill>
                <a:schemeClr val="bg1">
                  <a:alpha val="7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 i="1"/>
                  <a:t>L</a:t>
                </a:r>
                <a:r>
                  <a:rPr lang="en-US" altLang="zh-CN" sz="3200" i="1" baseline="-25000"/>
                  <a:t>1</a:t>
                </a:r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16563" y="3363"/>
              <a:ext cx="1955" cy="1708"/>
              <a:chOff x="21108" y="2664"/>
              <a:chExt cx="1955" cy="1708"/>
            </a:xfrm>
          </p:grpSpPr>
          <p:sp>
            <p:nvSpPr>
              <p:cNvPr id="16" name="文本框 15"/>
              <p:cNvSpPr txBox="1"/>
              <p:nvPr/>
            </p:nvSpPr>
            <p:spPr>
              <a:xfrm>
                <a:off x="21108" y="3196"/>
                <a:ext cx="1196" cy="799"/>
              </a:xfrm>
              <a:prstGeom prst="rect">
                <a:avLst/>
              </a:prstGeom>
              <a:solidFill>
                <a:schemeClr val="bg1">
                  <a:alpha val="7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 i="1"/>
                  <a:t>L</a:t>
                </a:r>
                <a:r>
                  <a:rPr lang="en-US" altLang="zh-CN" sz="3200" i="1" baseline="-25000"/>
                  <a:t>2</a:t>
                </a:r>
              </a:p>
            </p:txBody>
          </p:sp>
          <p:cxnSp>
            <p:nvCxnSpPr>
              <p:cNvPr id="17" name="直接箭头连接符 16"/>
              <p:cNvCxnSpPr/>
              <p:nvPr/>
            </p:nvCxnSpPr>
            <p:spPr>
              <a:xfrm>
                <a:off x="21400" y="2664"/>
                <a:ext cx="1663" cy="1708"/>
              </a:xfrm>
              <a:prstGeom prst="straightConnector1">
                <a:avLst/>
              </a:prstGeom>
              <a:ln w="34925">
                <a:solidFill>
                  <a:schemeClr val="accent2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grpSp>
          <p:nvGrpSpPr>
            <p:cNvPr id="18" name="组合 17"/>
            <p:cNvGrpSpPr/>
            <p:nvPr/>
          </p:nvGrpSpPr>
          <p:grpSpPr>
            <a:xfrm>
              <a:off x="18107" y="3674"/>
              <a:ext cx="1061" cy="1546"/>
              <a:chOff x="3669" y="6175"/>
              <a:chExt cx="1061" cy="1546"/>
            </a:xfrm>
          </p:grpSpPr>
          <p:cxnSp>
            <p:nvCxnSpPr>
              <p:cNvPr id="19" name="直接箭头连接符 18"/>
              <p:cNvCxnSpPr/>
              <p:nvPr/>
            </p:nvCxnSpPr>
            <p:spPr>
              <a:xfrm flipV="1">
                <a:off x="3866" y="7002"/>
                <a:ext cx="864" cy="704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sp>
            <p:nvSpPr>
              <p:cNvPr id="20" name="文本框 19"/>
              <p:cNvSpPr txBox="1"/>
              <p:nvPr/>
            </p:nvSpPr>
            <p:spPr>
              <a:xfrm>
                <a:off x="3669" y="6175"/>
                <a:ext cx="907" cy="799"/>
              </a:xfrm>
              <a:prstGeom prst="rect">
                <a:avLst/>
              </a:prstGeom>
              <a:solidFill>
                <a:schemeClr val="bg1">
                  <a:alpha val="7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i="1"/>
                  <a:t>F</a:t>
                </a:r>
                <a:r>
                  <a:rPr lang="en-US" altLang="zh-CN" sz="3200" i="1" baseline="-25000"/>
                  <a:t>2</a:t>
                </a:r>
              </a:p>
            </p:txBody>
          </p:sp>
          <p:sp>
            <p:nvSpPr>
              <p:cNvPr id="21" name="椭圆 20"/>
              <p:cNvSpPr/>
              <p:nvPr/>
            </p:nvSpPr>
            <p:spPr>
              <a:xfrm>
                <a:off x="3792" y="7571"/>
                <a:ext cx="150" cy="15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2" name="组合 21"/>
            <p:cNvGrpSpPr/>
            <p:nvPr/>
          </p:nvGrpSpPr>
          <p:grpSpPr>
            <a:xfrm>
              <a:off x="13056" y="1987"/>
              <a:ext cx="1938" cy="2315"/>
              <a:chOff x="5597" y="2420"/>
              <a:chExt cx="1938" cy="2315"/>
            </a:xfrm>
          </p:grpSpPr>
          <p:sp>
            <p:nvSpPr>
              <p:cNvPr id="23" name="椭圆 22"/>
              <p:cNvSpPr/>
              <p:nvPr/>
            </p:nvSpPr>
            <p:spPr>
              <a:xfrm>
                <a:off x="5597" y="4585"/>
                <a:ext cx="150" cy="15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24" name="直接箭头连接符 23"/>
              <p:cNvCxnSpPr/>
              <p:nvPr/>
            </p:nvCxnSpPr>
            <p:spPr>
              <a:xfrm flipV="1">
                <a:off x="5683" y="3345"/>
                <a:ext cx="1852" cy="130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sp>
            <p:nvSpPr>
              <p:cNvPr id="26" name="文本框 25"/>
              <p:cNvSpPr txBox="1"/>
              <p:nvPr/>
            </p:nvSpPr>
            <p:spPr>
              <a:xfrm>
                <a:off x="6628" y="2420"/>
                <a:ext cx="907" cy="799"/>
              </a:xfrm>
              <a:prstGeom prst="rect">
                <a:avLst/>
              </a:prstGeom>
              <a:solidFill>
                <a:schemeClr val="bg1">
                  <a:alpha val="7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i="1"/>
                  <a:t>F</a:t>
                </a:r>
                <a:r>
                  <a:rPr lang="en-US" altLang="zh-CN" sz="3200" i="1" baseline="-25000"/>
                  <a:t>1</a:t>
                </a:r>
              </a:p>
            </p:txBody>
          </p:sp>
        </p:grpSp>
        <p:grpSp>
          <p:nvGrpSpPr>
            <p:cNvPr id="46" name="组合 45"/>
            <p:cNvGrpSpPr/>
            <p:nvPr/>
          </p:nvGrpSpPr>
          <p:grpSpPr>
            <a:xfrm>
              <a:off x="15120" y="3304"/>
              <a:ext cx="1317" cy="1319"/>
              <a:chOff x="5013" y="7307"/>
              <a:chExt cx="1317" cy="1319"/>
            </a:xfrm>
          </p:grpSpPr>
          <p:sp>
            <p:nvSpPr>
              <p:cNvPr id="47" name="文本框 46"/>
              <p:cNvSpPr txBox="1"/>
              <p:nvPr/>
            </p:nvSpPr>
            <p:spPr>
              <a:xfrm>
                <a:off x="5013" y="7307"/>
                <a:ext cx="1317" cy="894"/>
              </a:xfrm>
              <a:prstGeom prst="rect">
                <a:avLst/>
              </a:prstGeom>
              <a:solidFill>
                <a:schemeClr val="bg1">
                  <a:alpha val="7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200" i="1">
                    <a:solidFill>
                      <a:schemeClr val="tx1"/>
                    </a:solidFill>
                  </a:rPr>
                  <a:t>O</a:t>
                </a:r>
              </a:p>
            </p:txBody>
          </p:sp>
          <p:sp>
            <p:nvSpPr>
              <p:cNvPr id="48" name="椭圆 47"/>
              <p:cNvSpPr/>
              <p:nvPr/>
            </p:nvSpPr>
            <p:spPr>
              <a:xfrm>
                <a:off x="5013" y="8476"/>
                <a:ext cx="150" cy="15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38" name="直接连接符 37"/>
            <p:cNvCxnSpPr/>
            <p:nvPr/>
          </p:nvCxnSpPr>
          <p:spPr>
            <a:xfrm flipH="1">
              <a:off x="13937" y="3298"/>
              <a:ext cx="2812" cy="2285"/>
            </a:xfrm>
            <a:prstGeom prst="line">
              <a:avLst/>
            </a:prstGeom>
            <a:ln w="28575">
              <a:prstDash val="dash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_RECORD_KEY" val="{&quot;10&quot;:[21601043],&quot;19&quot;:[20348535]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91.5,&quot;left&quot;:41.47007874015748,&quot;top&quot;:140.45,&quot;width&quot;:321.1299212598425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91.5,&quot;left&quot;:41.47007874015748,&quot;top&quot;:140.45,&quot;width&quot;:321.1299212598425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91.5,&quot;left&quot;:41.47007874015748,&quot;top&quot;:140.45,&quot;width&quot;:321.1299212598425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91.5,&quot;left&quot;:41.47007874015748,&quot;top&quot;:140.45,&quot;width&quot;:321.1299212598425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91.5,&quot;left&quot;:41.47007874015748,&quot;top&quot;:140.45,&quot;width&quot;:321.1299212598425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91.5,&quot;left&quot;:41.47007874015748,&quot;top&quot;:140.45,&quot;width&quot;:321.1299212598425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91.5,&quot;left&quot;:41.47007874015748,&quot;top&quot;:140.45,&quot;width&quot;:321.1299212598425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91.5,&quot;left&quot;:41.47007874015748,&quot;top&quot;:140.45,&quot;width&quot;:321.1299212598425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91.5,&quot;left&quot;:41.47007874015748,&quot;top&quot;:140.45,&quot;width&quot;:321.1299212598425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91.5,&quot;left&quot;:41.47007874015748,&quot;top&quot;:140.45,&quot;width&quot;:321.129921259842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91.5,&quot;left&quot;:41.47007874015748,&quot;top&quot;:140.45,&quot;width&quot;:321.1299212598425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91.5,&quot;left&quot;:41.47007874015748,&quot;top&quot;:140.45,&quot;width&quot;:321.1299212598425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91.5,&quot;left&quot;:41.47007874015748,&quot;top&quot;:140.45,&quot;width&quot;:321.1299212598425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91.5,&quot;left&quot;:41.47007874015748,&quot;top&quot;:140.45,&quot;width&quot;:321.1299212598425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91.5,&quot;left&quot;:41.47007874015748,&quot;top&quot;:140.45,&quot;width&quot;:321.1299212598425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91.5,&quot;left&quot;:41.47007874015748,&quot;top&quot;:140.45,&quot;width&quot;:321.1299212598425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91.5,&quot;left&quot;:41.47007874015748,&quot;top&quot;:140.45,&quot;width&quot;:321.1299212598425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91.5,&quot;left&quot;:41.47007874015748,&quot;top&quot;:140.45,&quot;width&quot;:321.1299212598425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91.5,&quot;left&quot;:41.47007874015748,&quot;top&quot;:140.45,&quot;width&quot;:321.1299212598425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91.5,&quot;left&quot;:41.47007874015748,&quot;top&quot;:140.45,&quot;width&quot;:321.129921259842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91.5,&quot;left&quot;:41.47007874015748,&quot;top&quot;:140.45,&quot;width&quot;:321.1299212598425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91.5,&quot;left&quot;:41.47007874015748,&quot;top&quot;:140.45,&quot;width&quot;:321.1299212598425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1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91.5,&quot;left&quot;:41.47007874015748,&quot;top&quot;:140.45,&quot;width&quot;:321.1299212598425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91.5,&quot;left&quot;:41.47007874015748,&quot;top&quot;:140.45,&quot;width&quot;:321.1299212598425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91.5,&quot;left&quot;:41.47007874015748,&quot;top&quot;:140.45,&quot;width&quot;:321.1299212598425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91.5,&quot;left&quot;:41.47007874015748,&quot;top&quot;:140.45,&quot;width&quot;:321.1299212598425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91.5,&quot;left&quot;:41.47007874015748,&quot;top&quot;:140.45,&quot;width&quot;:321.1299212598425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91.5,&quot;left&quot;:41.47007874015748,&quot;top&quot;:140.45,&quot;width&quot;:321.1299212598425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91.5,&quot;left&quot;:41.47007874015748,&quot;top&quot;:140.45,&quot;width&quot;:321.1299212598425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91.5,&quot;left&quot;:41.47007874015748,&quot;top&quot;:140.45,&quot;width&quot;:321.129921259842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91.5,&quot;left&quot;:41.47007874015748,&quot;top&quot;:140.45,&quot;width&quot;:321.1299212598425}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91.5,&quot;left&quot;:41.47007874015748,&quot;top&quot;:140.45,&quot;width&quot;:321.1299212598425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91.5,&quot;left&quot;:41.47007874015748,&quot;top&quot;:140.45,&quot;width&quot;:321.1299212598425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91.5,&quot;left&quot;:41.47007874015748,&quot;top&quot;:140.45,&quot;width&quot;:321.1299212598425}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5.35,&quot;left&quot;:320.8,&quot;top&quot;:94.9,&quot;width&quot;:505.65}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5.35,&quot;left&quot;:320.8,&quot;top&quot;:94.9,&quot;width&quot;:505.65}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5.35,&quot;left&quot;:320.8,&quot;top&quot;:94.9,&quot;width&quot;:505.65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91.5,&quot;left&quot;:41.47007874015748,&quot;top&quot;:140.45,&quot;width&quot;:321.1299212598425}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5.35,&quot;left&quot;:320.8,&quot;top&quot;:94.9,&quot;width&quot;:505.65}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5.35,&quot;left&quot;:320.8,&quot;top&quot;:94.9,&quot;width&quot;:505.65}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5.35,&quot;left&quot;:320.8,&quot;top&quot;:94.9,&quot;width&quot;:505.65}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5.35,&quot;left&quot;:320.8,&quot;top&quot;:94.9,&quot;width&quot;:505.65}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5.35,&quot;left&quot;:320.8,&quot;top&quot;:94.9,&quot;width&quot;:505.65}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5.35,&quot;left&quot;:320.8,&quot;top&quot;:94.9,&quot;width&quot;:505.65}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5.35,&quot;left&quot;:320.8,&quot;top&quot;:94.9,&quot;width&quot;:505.65}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5.35,&quot;left&quot;:320.8,&quot;top&quot;:94.9,&quot;width&quot;:505.65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91.5,&quot;left&quot;:41.47007874015748,&quot;top&quot;:140.45,&quot;width&quot;:321.1299212598425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91.5,&quot;left&quot;:41.47007874015748,&quot;top&quot;:140.45,&quot;width&quot;:321.1299212598425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91.5,&quot;left&quot;:41.47007874015748,&quot;top&quot;:140.45,&quot;width&quot;:321.1299212598425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91.5,&quot;left&quot;:41.47007874015748,&quot;top&quot;:140.45,&quot;width&quot;:321.1299212598425}"/>
</p:tagLst>
</file>

<file path=ppt/theme/theme1.xml><?xml version="1.0" encoding="utf-8"?>
<a:theme xmlns:a="http://schemas.openxmlformats.org/drawingml/2006/main" name="木牍原创课件-封面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木牍原创课件-目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木牍原创课件-内文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933</Words>
  <Application>Microsoft Office PowerPoint</Application>
  <PresentationFormat>宽屏</PresentationFormat>
  <Paragraphs>118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21</vt:i4>
      </vt:variant>
    </vt:vector>
  </HeadingPairs>
  <TitlesOfParts>
    <vt:vector size="33" baseType="lpstr">
      <vt:lpstr>方正教材规范楷体_GBK</vt:lpstr>
      <vt:lpstr>Cambria Math</vt:lpstr>
      <vt:lpstr>微软雅黑</vt:lpstr>
      <vt:lpstr>Calibri Light</vt:lpstr>
      <vt:lpstr>楷体</vt:lpstr>
      <vt:lpstr>宋体</vt:lpstr>
      <vt:lpstr>Times New Roman</vt:lpstr>
      <vt:lpstr>Arial</vt:lpstr>
      <vt:lpstr>Calibri</vt:lpstr>
      <vt:lpstr>木牍原创课件-封面</vt:lpstr>
      <vt:lpstr>木牍原创课件-目录</vt:lpstr>
      <vt:lpstr>木牍原创课件-内文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>Administrator</cp:lastModifiedBy>
  <cp:revision>1</cp:revision>
  <dcterms:created xsi:type="dcterms:W3CDTF">2019-06-19T02:08:00Z</dcterms:created>
  <dcterms:modified xsi:type="dcterms:W3CDTF">2025-05-26T13:11:56Z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2052-12.1.0.20784</vt:lpwstr>
  </property>
  <property fmtid="{D5CDD505-2E9C-101B-9397-08002B2CF9AE}" pid="3" name="ICV">
    <vt:lpwstr>BDCA6CC7CC9A40ECAF8CDAC1377E0517_11</vt:lpwstr>
  </property>
</Properties>
</file>