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1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2" r:id="rId2"/>
    <p:sldMasterId id="2147483655" r:id="rId3"/>
  </p:sldMasterIdLst>
  <p:notesMasterIdLst>
    <p:notesMasterId r:id="rId25"/>
  </p:notesMasterIdLst>
  <p:sldIdLst>
    <p:sldId id="256" r:id="rId4"/>
    <p:sldId id="257" r:id="rId5"/>
    <p:sldId id="258" r:id="rId6"/>
    <p:sldId id="259" r:id="rId7"/>
    <p:sldId id="260" r:id="rId8"/>
    <p:sldId id="264" r:id="rId9"/>
    <p:sldId id="262" r:id="rId10"/>
    <p:sldId id="265" r:id="rId11"/>
    <p:sldId id="261" r:id="rId12"/>
    <p:sldId id="263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7" r:id="rId22"/>
    <p:sldId id="278" r:id="rId23"/>
    <p:sldId id="282" r:id="rId24"/>
  </p:sldIdLst>
  <p:sldSz cx="12192000" cy="6858000"/>
  <p:notesSz cx="6858000" cy="9144000"/>
  <p:custDataLst>
    <p:tags r:id="rId26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1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1" clrIdx="0"/>
  <p:cmAuthor id="5" name="作者" initials="A" lastIdx="0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DCDCDC"/>
    <a:srgbClr val="F0F0F0"/>
    <a:srgbClr val="E6E6E6"/>
    <a:srgbClr val="C8C8C8"/>
    <a:srgbClr val="FAFAFA"/>
    <a:srgbClr val="BE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86" d="100"/>
          <a:sy n="86" d="100"/>
        </p:scale>
        <p:origin x="614" y="72"/>
      </p:cViewPr>
      <p:guideLst>
        <p:guide orient="horz" pos="2160"/>
        <p:guide pos="3812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ags" Target="tags/tag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>2025/3/3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木牍原创课件-封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木牍原创课件-课堂小结">
    <p:bg>
      <p:bgPr>
        <a:blipFill rotWithShape="1">
          <a:blip r:embed="rId2">
            <a:alphaModFix amt="14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 userDrawn="1"/>
        </p:nvSpPr>
        <p:spPr>
          <a:xfrm>
            <a:off x="-9907" y="28888"/>
            <a:ext cx="2343988" cy="5429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2935" b="1">
                <a:solidFill>
                  <a:schemeClr val="bg1"/>
                </a:solidFill>
              </a:rPr>
              <a:t>课堂小结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木牍原创课件-课后作业">
    <p:bg>
      <p:bgPr>
        <a:blipFill rotWithShape="1">
          <a:blip r:embed="rId2">
            <a:alphaModFix amt="14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 userDrawn="1"/>
        </p:nvSpPr>
        <p:spPr>
          <a:xfrm>
            <a:off x="-9907" y="28888"/>
            <a:ext cx="2343988" cy="5429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935" b="1">
                <a:solidFill>
                  <a:schemeClr val="bg1"/>
                </a:solidFill>
              </a:rPr>
              <a:t>课后作业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2025/3/3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DB197-84B0-484E-9C0F-88358ECCB797}" type="datetimeFigureOut">
              <a:rPr lang="zh-CN" altLang="en-US" smtClean="0"/>
              <a:t>2025/3/3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2025/3/3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木牍原创课件-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2025/3/3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木牍原创课件-前言">
    <p:bg>
      <p:bgPr>
        <a:blipFill rotWithShape="1">
          <a:blip r:embed="rId2">
            <a:alphaModFix amt="14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467982" y="28888"/>
            <a:ext cx="1398117" cy="5429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935" b="1">
                <a:solidFill>
                  <a:schemeClr val="bg1"/>
                </a:solidFill>
              </a:rPr>
              <a:t>前</a:t>
            </a:r>
            <a:r>
              <a:rPr lang="en-US" altLang="zh-CN" sz="2935" b="1">
                <a:solidFill>
                  <a:schemeClr val="bg1"/>
                </a:solidFill>
              </a:rPr>
              <a:t>  </a:t>
            </a:r>
            <a:r>
              <a:rPr lang="zh-CN" altLang="en-US" sz="2935" b="1">
                <a:solidFill>
                  <a:schemeClr val="bg1"/>
                </a:solidFill>
              </a:rPr>
              <a:t>言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木牍原创课件-导入新课">
    <p:bg>
      <p:bgPr>
        <a:blipFill rotWithShape="1">
          <a:blip r:embed="rId2">
            <a:alphaModFix amt="14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-9907" y="28888"/>
            <a:ext cx="2343988" cy="5429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2935" b="1">
                <a:solidFill>
                  <a:schemeClr val="bg1"/>
                </a:solidFill>
              </a:rPr>
              <a:t>导入新课</a:t>
            </a:r>
            <a:endParaRPr lang="en-US" altLang="zh-CN" sz="2935" b="1">
              <a:solidFill>
                <a:schemeClr val="bg1"/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木牍原创课件-讲授新课">
    <p:bg>
      <p:bgPr>
        <a:blipFill rotWithShape="1">
          <a:blip r:embed="rId2">
            <a:alphaModFix amt="14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 userDrawn="1"/>
        </p:nvSpPr>
        <p:spPr>
          <a:xfrm>
            <a:off x="-9907" y="28888"/>
            <a:ext cx="2343988" cy="5429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2935" b="1">
                <a:solidFill>
                  <a:schemeClr val="bg1"/>
                </a:solidFill>
              </a:rPr>
              <a:t>讲授新课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木牍原创课件-习题解析">
    <p:bg>
      <p:bgPr>
        <a:blipFill rotWithShape="1">
          <a:blip r:embed="rId2">
            <a:alphaModFix amt="14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 userDrawn="1"/>
        </p:nvSpPr>
        <p:spPr>
          <a:xfrm>
            <a:off x="-9907" y="28888"/>
            <a:ext cx="2343988" cy="5429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2935" b="1">
                <a:solidFill>
                  <a:schemeClr val="bg1"/>
                </a:solidFill>
              </a:rPr>
              <a:t>习题解析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3" Type="http://schemas.openxmlformats.org/officeDocument/2006/relationships/theme" Target="../theme/theme2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.pn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5" Type="http://schemas.openxmlformats.org/officeDocument/2006/relationships/slideLayout" Target="../slideLayouts/slideLayout10.xml"/><Relationship Id="rId10" Type="http://schemas.openxmlformats.org/officeDocument/2006/relationships/image" Target="../media/image2.jpeg"/><Relationship Id="rId4" Type="http://schemas.openxmlformats.org/officeDocument/2006/relationships/slideLayout" Target="../slideLayouts/slideLayout9.xml"/><Relationship Id="rId9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矩形 169"/>
          <p:cNvSpPr/>
          <p:nvPr userDrawn="1"/>
        </p:nvSpPr>
        <p:spPr>
          <a:xfrm>
            <a:off x="0" y="1303655"/>
            <a:ext cx="12192000" cy="4018280"/>
          </a:xfrm>
          <a:prstGeom prst="rect">
            <a:avLst/>
          </a:prstGeom>
          <a:solidFill>
            <a:srgbClr val="008DF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50">
              <a:cs typeface="+mn-ea"/>
              <a:sym typeface="+mn-lt"/>
            </a:endParaRPr>
          </a:p>
        </p:txBody>
      </p:sp>
      <p:pic>
        <p:nvPicPr>
          <p:cNvPr id="227" name="图片 226" descr="C:/Users/Administrator/Desktop/依据新课标编写-02.png依据新课标编写-02"/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8703310" y="196850"/>
            <a:ext cx="2861310" cy="687705"/>
          </a:xfrm>
          <a:prstGeom prst="rect">
            <a:avLst/>
          </a:prstGeom>
        </p:spPr>
      </p:pic>
      <p:sp>
        <p:nvSpPr>
          <p:cNvPr id="242" name="文本框 241"/>
          <p:cNvSpPr txBox="1"/>
          <p:nvPr userDrawn="1"/>
        </p:nvSpPr>
        <p:spPr>
          <a:xfrm>
            <a:off x="7773670" y="5741035"/>
            <a:ext cx="1131570" cy="5429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935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物理</a:t>
            </a:r>
          </a:p>
        </p:txBody>
      </p:sp>
      <p:grpSp>
        <p:nvGrpSpPr>
          <p:cNvPr id="247" name="组合 246"/>
          <p:cNvGrpSpPr/>
          <p:nvPr userDrawn="1"/>
        </p:nvGrpSpPr>
        <p:grpSpPr>
          <a:xfrm>
            <a:off x="8905114" y="5773420"/>
            <a:ext cx="636061" cy="514985"/>
            <a:chOff x="3590" y="9087"/>
            <a:chExt cx="1042" cy="815"/>
          </a:xfrm>
        </p:grpSpPr>
        <p:sp>
          <p:nvSpPr>
            <p:cNvPr id="245" name="椭圆 244"/>
            <p:cNvSpPr/>
            <p:nvPr userDrawn="1"/>
          </p:nvSpPr>
          <p:spPr>
            <a:xfrm>
              <a:off x="3590" y="9087"/>
              <a:ext cx="815" cy="815"/>
            </a:xfrm>
            <a:prstGeom prst="ellipse">
              <a:avLst/>
            </a:prstGeom>
            <a:solidFill>
              <a:srgbClr val="008D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85"/>
            </a:p>
          </p:txBody>
        </p:sp>
        <p:sp>
          <p:nvSpPr>
            <p:cNvPr id="246" name="文本框 245"/>
            <p:cNvSpPr txBox="1"/>
            <p:nvPr userDrawn="1"/>
          </p:nvSpPr>
          <p:spPr>
            <a:xfrm>
              <a:off x="3590" y="9130"/>
              <a:ext cx="1042" cy="6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205" b="1" dirty="0">
                  <a:solidFill>
                    <a:srgbClr val="FFFF00"/>
                  </a:solidFill>
                  <a:latin typeface="微软雅黑" panose="020B0503020204020204" charset="-122"/>
                  <a:ea typeface="微软雅黑" panose="020B0503020204020204" charset="-122"/>
                  <a:cs typeface="Times New Roman" panose="02020603050405020304" pitchFamily="18" charset="0"/>
                </a:rPr>
                <a:t>RJ</a:t>
              </a:r>
            </a:p>
          </p:txBody>
        </p:sp>
      </p:grpSp>
      <p:sp>
        <p:nvSpPr>
          <p:cNvPr id="243" name="文本框 242"/>
          <p:cNvSpPr txBox="1"/>
          <p:nvPr userDrawn="1"/>
        </p:nvSpPr>
        <p:spPr>
          <a:xfrm>
            <a:off x="9469755" y="5741035"/>
            <a:ext cx="2279650" cy="5429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935" b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八年级下册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alphaModFix amt="14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E:/LOGO/木牍中考logo/木牍中考logo效果图/木牍中考logo-5%蓝-11.png木牍中考logo-5%蓝-11"/>
          <p:cNvPicPr>
            <a:picLocks noChangeAspect="1"/>
          </p:cNvPicPr>
          <p:nvPr userDrawn="1"/>
        </p:nvPicPr>
        <p:blipFill>
          <a:blip r:embed="rId5"/>
          <a:srcRect r="25347" b="26975"/>
          <a:stretch>
            <a:fillRect/>
          </a:stretch>
        </p:blipFill>
        <p:spPr>
          <a:xfrm>
            <a:off x="8159750" y="2906395"/>
            <a:ext cx="4032250" cy="3945255"/>
          </a:xfrm>
          <a:prstGeom prst="rect">
            <a:avLst/>
          </a:prstGeom>
        </p:spPr>
      </p:pic>
      <p:sp>
        <p:nvSpPr>
          <p:cNvPr id="17" name="矩形 16"/>
          <p:cNvSpPr/>
          <p:nvPr userDrawn="1"/>
        </p:nvSpPr>
        <p:spPr>
          <a:xfrm>
            <a:off x="635" y="0"/>
            <a:ext cx="1428115" cy="6858000"/>
          </a:xfrm>
          <a:prstGeom prst="rect">
            <a:avLst/>
          </a:prstGeom>
          <a:solidFill>
            <a:srgbClr val="008DFF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50"/>
          </a:p>
        </p:txBody>
      </p:sp>
      <p:sp>
        <p:nvSpPr>
          <p:cNvPr id="75" name="文本框 74"/>
          <p:cNvSpPr txBox="1"/>
          <p:nvPr userDrawn="1"/>
        </p:nvSpPr>
        <p:spPr>
          <a:xfrm>
            <a:off x="156210" y="1054735"/>
            <a:ext cx="1116965" cy="11080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661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目</a:t>
            </a:r>
          </a:p>
        </p:txBody>
      </p:sp>
      <p:sp>
        <p:nvSpPr>
          <p:cNvPr id="76" name="文本框 75"/>
          <p:cNvSpPr txBox="1"/>
          <p:nvPr userDrawn="1"/>
        </p:nvSpPr>
        <p:spPr>
          <a:xfrm>
            <a:off x="185420" y="2625090"/>
            <a:ext cx="1058545" cy="11080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661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录</a:t>
            </a:r>
          </a:p>
        </p:txBody>
      </p:sp>
      <p:pic>
        <p:nvPicPr>
          <p:cNvPr id="227" name="图片 226" descr="C:/Users/Administrator/Desktop/依据新课标编写-02.png依据新课标编写-02"/>
          <p:cNvPicPr>
            <a:picLocks noChangeAspect="1"/>
          </p:cNvPicPr>
          <p:nvPr userDrawn="1"/>
        </p:nvPicPr>
        <p:blipFill>
          <a:blip r:embed="rId6"/>
          <a:srcRect/>
          <a:stretch>
            <a:fillRect/>
          </a:stretch>
        </p:blipFill>
        <p:spPr>
          <a:xfrm>
            <a:off x="8703310" y="196850"/>
            <a:ext cx="2861310" cy="687705"/>
          </a:xfrm>
          <a:prstGeom prst="rect">
            <a:avLst/>
          </a:prstGeom>
        </p:spPr>
      </p:pic>
      <p:grpSp>
        <p:nvGrpSpPr>
          <p:cNvPr id="3" name="组合 2"/>
          <p:cNvGrpSpPr/>
          <p:nvPr userDrawn="1"/>
        </p:nvGrpSpPr>
        <p:grpSpPr>
          <a:xfrm>
            <a:off x="2756021" y="2327928"/>
            <a:ext cx="2936104" cy="607259"/>
            <a:chOff x="4408" y="1365"/>
            <a:chExt cx="5038" cy="1009"/>
          </a:xfrm>
        </p:grpSpPr>
        <p:sp>
          <p:nvSpPr>
            <p:cNvPr id="5" name="文本框 4"/>
            <p:cNvSpPr txBox="1"/>
            <p:nvPr userDrawn="1"/>
          </p:nvSpPr>
          <p:spPr>
            <a:xfrm>
              <a:off x="5966" y="1365"/>
              <a:ext cx="3480" cy="9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120" b="1" u="none" baseline="0" dirty="0">
                  <a:solidFill>
                    <a:srgbClr val="008DFF"/>
                  </a:solidFill>
                  <a:uFill>
                    <a:solidFill>
                      <a:srgbClr val="FE970E"/>
                    </a:solidFill>
                  </a:uFill>
                </a:rPr>
                <a:t>导入新课</a:t>
              </a:r>
              <a:endParaRPr lang="en-US" altLang="zh-CN" sz="3120" b="1" u="none" baseline="0" dirty="0">
                <a:solidFill>
                  <a:srgbClr val="008DFF"/>
                </a:solidFill>
                <a:uFill>
                  <a:solidFill>
                    <a:srgbClr val="FE970E"/>
                  </a:solidFill>
                </a:uFill>
              </a:endParaRPr>
            </a:p>
          </p:txBody>
        </p:sp>
        <p:sp>
          <p:nvSpPr>
            <p:cNvPr id="4" name="文本框 3"/>
            <p:cNvSpPr txBox="1"/>
            <p:nvPr userDrawn="1"/>
          </p:nvSpPr>
          <p:spPr>
            <a:xfrm>
              <a:off x="4408" y="1425"/>
              <a:ext cx="1221" cy="9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120" b="1">
                  <a:solidFill>
                    <a:srgbClr val="008DFF"/>
                  </a:solidFill>
                  <a:latin typeface="微软雅黑" panose="020B0503020204020204" charset="-122"/>
                  <a:ea typeface="微软雅黑" panose="020B0503020204020204" charset="-122"/>
                </a:rPr>
                <a:t>01</a:t>
              </a:r>
            </a:p>
          </p:txBody>
        </p:sp>
        <p:sp>
          <p:nvSpPr>
            <p:cNvPr id="6" name="矩形 5"/>
            <p:cNvSpPr/>
            <p:nvPr userDrawn="1"/>
          </p:nvSpPr>
          <p:spPr>
            <a:xfrm>
              <a:off x="5600" y="1564"/>
              <a:ext cx="85" cy="683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50" b="1"/>
            </a:p>
          </p:txBody>
        </p:sp>
      </p:grpSp>
      <p:grpSp>
        <p:nvGrpSpPr>
          <p:cNvPr id="8" name="组合 7"/>
          <p:cNvGrpSpPr/>
          <p:nvPr userDrawn="1"/>
        </p:nvGrpSpPr>
        <p:grpSpPr>
          <a:xfrm>
            <a:off x="6464907" y="2345984"/>
            <a:ext cx="2936104" cy="571149"/>
            <a:chOff x="4408" y="2978"/>
            <a:chExt cx="5038" cy="949"/>
          </a:xfrm>
        </p:grpSpPr>
        <p:sp>
          <p:nvSpPr>
            <p:cNvPr id="10" name="文本框 9"/>
            <p:cNvSpPr txBox="1"/>
            <p:nvPr/>
          </p:nvSpPr>
          <p:spPr>
            <a:xfrm>
              <a:off x="5966" y="2978"/>
              <a:ext cx="3480" cy="9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sz="3120" b="1" u="none" baseline="0" dirty="0">
                  <a:solidFill>
                    <a:srgbClr val="008DFF"/>
                  </a:solidFill>
                  <a:uFill>
                    <a:solidFill>
                      <a:srgbClr val="FE970E"/>
                    </a:solidFill>
                  </a:uFill>
                </a:rPr>
                <a:t>讲授新课</a:t>
              </a:r>
            </a:p>
          </p:txBody>
        </p:sp>
        <p:sp>
          <p:nvSpPr>
            <p:cNvPr id="13" name="文本框 12"/>
            <p:cNvSpPr txBox="1"/>
            <p:nvPr userDrawn="1"/>
          </p:nvSpPr>
          <p:spPr>
            <a:xfrm>
              <a:off x="4408" y="2978"/>
              <a:ext cx="1221" cy="9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120" b="1">
                  <a:solidFill>
                    <a:srgbClr val="008DFF"/>
                  </a:solidFill>
                  <a:latin typeface="微软雅黑" panose="020B0503020204020204" charset="-122"/>
                  <a:ea typeface="微软雅黑" panose="020B0503020204020204" charset="-122"/>
                </a:rPr>
                <a:t>02</a:t>
              </a:r>
            </a:p>
          </p:txBody>
        </p:sp>
        <p:sp>
          <p:nvSpPr>
            <p:cNvPr id="46" name="矩形 45"/>
            <p:cNvSpPr/>
            <p:nvPr userDrawn="1"/>
          </p:nvSpPr>
          <p:spPr>
            <a:xfrm>
              <a:off x="5600" y="3120"/>
              <a:ext cx="85" cy="683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50" b="1"/>
            </a:p>
          </p:txBody>
        </p:sp>
      </p:grpSp>
      <p:grpSp>
        <p:nvGrpSpPr>
          <p:cNvPr id="14" name="组合 13"/>
          <p:cNvGrpSpPr/>
          <p:nvPr userDrawn="1"/>
        </p:nvGrpSpPr>
        <p:grpSpPr>
          <a:xfrm>
            <a:off x="2756021" y="3678464"/>
            <a:ext cx="2936104" cy="571149"/>
            <a:chOff x="4408" y="5262"/>
            <a:chExt cx="5038" cy="949"/>
          </a:xfrm>
        </p:grpSpPr>
        <p:sp>
          <p:nvSpPr>
            <p:cNvPr id="15" name="文本框 14"/>
            <p:cNvSpPr txBox="1"/>
            <p:nvPr/>
          </p:nvSpPr>
          <p:spPr>
            <a:xfrm>
              <a:off x="5966" y="5262"/>
              <a:ext cx="3480" cy="9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120" b="1" u="none" baseline="0" dirty="0">
                  <a:solidFill>
                    <a:srgbClr val="008DFF"/>
                  </a:solidFill>
                  <a:uFill>
                    <a:solidFill>
                      <a:srgbClr val="FE970E"/>
                    </a:solidFill>
                  </a:uFill>
                </a:rPr>
                <a:t>习题解析</a:t>
              </a:r>
            </a:p>
          </p:txBody>
        </p:sp>
        <p:sp>
          <p:nvSpPr>
            <p:cNvPr id="44" name="文本框 43"/>
            <p:cNvSpPr txBox="1"/>
            <p:nvPr userDrawn="1"/>
          </p:nvSpPr>
          <p:spPr>
            <a:xfrm>
              <a:off x="4408" y="5262"/>
              <a:ext cx="1221" cy="9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120" b="1">
                  <a:solidFill>
                    <a:srgbClr val="008DFF"/>
                  </a:solidFill>
                  <a:latin typeface="微软雅黑" panose="020B0503020204020204" charset="-122"/>
                  <a:ea typeface="微软雅黑" panose="020B0503020204020204" charset="-122"/>
                </a:rPr>
                <a:t>03</a:t>
              </a:r>
            </a:p>
          </p:txBody>
        </p:sp>
        <p:sp>
          <p:nvSpPr>
            <p:cNvPr id="51" name="矩形 50"/>
            <p:cNvSpPr/>
            <p:nvPr userDrawn="1"/>
          </p:nvSpPr>
          <p:spPr>
            <a:xfrm>
              <a:off x="5600" y="5429"/>
              <a:ext cx="85" cy="683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50" b="1"/>
            </a:p>
          </p:txBody>
        </p:sp>
      </p:grpSp>
      <p:grpSp>
        <p:nvGrpSpPr>
          <p:cNvPr id="16" name="组合 15"/>
          <p:cNvGrpSpPr/>
          <p:nvPr userDrawn="1"/>
        </p:nvGrpSpPr>
        <p:grpSpPr>
          <a:xfrm>
            <a:off x="6464907" y="3678464"/>
            <a:ext cx="2936104" cy="571149"/>
            <a:chOff x="4408" y="8000"/>
            <a:chExt cx="5038" cy="949"/>
          </a:xfrm>
        </p:grpSpPr>
        <p:sp>
          <p:nvSpPr>
            <p:cNvPr id="7" name="文本框 6"/>
            <p:cNvSpPr txBox="1"/>
            <p:nvPr userDrawn="1"/>
          </p:nvSpPr>
          <p:spPr>
            <a:xfrm>
              <a:off x="5966" y="8000"/>
              <a:ext cx="3480" cy="9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120" b="1" u="none" baseline="0" dirty="0">
                  <a:solidFill>
                    <a:srgbClr val="008DFF"/>
                  </a:solidFill>
                  <a:uFill>
                    <a:solidFill>
                      <a:srgbClr val="FE970E"/>
                    </a:solidFill>
                  </a:uFill>
                </a:rPr>
                <a:t>课堂小结</a:t>
              </a:r>
            </a:p>
          </p:txBody>
        </p:sp>
        <p:sp>
          <p:nvSpPr>
            <p:cNvPr id="45" name="文本框 44"/>
            <p:cNvSpPr txBox="1"/>
            <p:nvPr userDrawn="1"/>
          </p:nvSpPr>
          <p:spPr>
            <a:xfrm>
              <a:off x="4408" y="8000"/>
              <a:ext cx="1221" cy="9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120" b="1">
                  <a:solidFill>
                    <a:srgbClr val="008DFF"/>
                  </a:solidFill>
                  <a:latin typeface="微软雅黑" panose="020B0503020204020204" charset="-122"/>
                  <a:ea typeface="微软雅黑" panose="020B0503020204020204" charset="-122"/>
                </a:rPr>
                <a:t>04</a:t>
              </a:r>
            </a:p>
          </p:txBody>
        </p:sp>
        <p:sp>
          <p:nvSpPr>
            <p:cNvPr id="53" name="矩形 52"/>
            <p:cNvSpPr/>
            <p:nvPr userDrawn="1"/>
          </p:nvSpPr>
          <p:spPr>
            <a:xfrm>
              <a:off x="5600" y="8142"/>
              <a:ext cx="85" cy="683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50" b="1"/>
            </a:p>
          </p:txBody>
        </p:sp>
      </p:grpSp>
      <p:pic>
        <p:nvPicPr>
          <p:cNvPr id="9" name="图片 8" descr="数学书"/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68084" y="4436786"/>
            <a:ext cx="839220" cy="866654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54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1">
          <a:blip r:embed="rId10">
            <a:alphaModFix amt="14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矩形 19"/>
          <p:cNvSpPr/>
          <p:nvPr userDrawn="1"/>
        </p:nvSpPr>
        <p:spPr>
          <a:xfrm>
            <a:off x="0" y="0"/>
            <a:ext cx="12192000" cy="610870"/>
          </a:xfrm>
          <a:prstGeom prst="rect">
            <a:avLst/>
          </a:prstGeom>
          <a:solidFill>
            <a:srgbClr val="008DFF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50"/>
          </a:p>
        </p:txBody>
      </p:sp>
      <p:sp>
        <p:nvSpPr>
          <p:cNvPr id="29" name="同侧圆角矩形 28"/>
          <p:cNvSpPr/>
          <p:nvPr userDrawn="1"/>
        </p:nvSpPr>
        <p:spPr>
          <a:xfrm rot="16200000">
            <a:off x="891272" y="-944880"/>
            <a:ext cx="619125" cy="2493645"/>
          </a:xfrm>
          <a:prstGeom prst="round2SameRect">
            <a:avLst>
              <a:gd name="adj1" fmla="val 0"/>
              <a:gd name="adj2" fmla="val 50000"/>
            </a:avLst>
          </a:prstGeom>
          <a:solidFill>
            <a:srgbClr val="FE970E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5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7" r:id="rId2"/>
    <p:sldLayoutId id="2147483658" r:id="rId3"/>
    <p:sldLayoutId id="2147483659" r:id="rId4"/>
    <p:sldLayoutId id="2147483660" r:id="rId5"/>
    <p:sldLayoutId id="2147483661" r:id="rId6"/>
    <p:sldLayoutId id="2147483662" r:id="rId7"/>
    <p:sldLayoutId id="2147483663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ags" Target="../tags/tag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5.xml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6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9.sv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9.xml"/><Relationship Id="rId6" Type="http://schemas.openxmlformats.org/officeDocument/2006/relationships/image" Target="../media/image18.pn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文本框 43"/>
          <p:cNvSpPr txBox="1"/>
          <p:nvPr/>
        </p:nvSpPr>
        <p:spPr>
          <a:xfrm>
            <a:off x="2370252" y="3859554"/>
            <a:ext cx="8078766" cy="688618"/>
          </a:xfrm>
          <a:prstGeom prst="rect">
            <a:avLst/>
          </a:prstGeom>
          <a:noFill/>
        </p:spPr>
        <p:txBody>
          <a:bodyPr wrap="square" lIns="72358" tIns="36179" rIns="72358" bIns="36179" rtlCol="0">
            <a:spAutoFit/>
          </a:bodyPr>
          <a:lstStyle/>
          <a:p>
            <a:pPr algn="ctr"/>
            <a:r>
              <a:rPr lang="zh-CN" altLang="en-US" sz="4000" b="1" dirty="0">
                <a:solidFill>
                  <a:srgbClr val="FFFF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第一课时</a:t>
            </a:r>
            <a:r>
              <a:rPr lang="en-US" altLang="zh-CN" sz="4000" b="1" dirty="0">
                <a:solidFill>
                  <a:srgbClr val="FFFF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   </a:t>
            </a:r>
            <a:r>
              <a:rPr lang="zh-CN" altLang="en-US" sz="4000" b="1" dirty="0">
                <a:solidFill>
                  <a:srgbClr val="FFFF00"/>
                </a:solidFill>
                <a:latin typeface="Cambria Math" panose="02040503050406030204" pitchFamily="18" charset="0"/>
                <a:ea typeface="微软雅黑" panose="020B0503020204020204" charset="-122"/>
                <a:cs typeface="Cambria Math" panose="02040503050406030204" pitchFamily="18" charset="0"/>
                <a:sym typeface="微软雅黑" panose="020B0503020204020204" charset="-122"/>
              </a:rPr>
              <a:t>摩擦力及其影响因素</a:t>
            </a:r>
          </a:p>
        </p:txBody>
      </p:sp>
      <p:sp>
        <p:nvSpPr>
          <p:cNvPr id="174" name="文本框 173"/>
          <p:cNvSpPr txBox="1"/>
          <p:nvPr userDrawn="1"/>
        </p:nvSpPr>
        <p:spPr>
          <a:xfrm>
            <a:off x="-204186" y="2015003"/>
            <a:ext cx="12192000" cy="1322070"/>
          </a:xfrm>
          <a:prstGeom prst="rect">
            <a:avLst/>
          </a:prstGeom>
          <a:noFill/>
          <a:effectLst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sz="80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8.3  </a:t>
            </a:r>
            <a:r>
              <a:rPr lang="zh-CN" altLang="en-US" sz="80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摩擦力</a:t>
            </a:r>
          </a:p>
        </p:txBody>
      </p:sp>
    </p:spTree>
    <p:custDataLst>
      <p:tags r:id="rId1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334900" y="1212562"/>
            <a:ext cx="295322" cy="210471"/>
            <a:chOff x="435463" y="1226414"/>
            <a:chExt cx="295380" cy="210512"/>
          </a:xfrm>
        </p:grpSpPr>
        <p:sp>
          <p:nvSpPr>
            <p:cNvPr id="7" name="矩形 6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" name="矩形 3"/>
          <p:cNvSpPr/>
          <p:nvPr/>
        </p:nvSpPr>
        <p:spPr>
          <a:xfrm>
            <a:off x="899795" y="1025525"/>
            <a:ext cx="1807845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zh-CN" altLang="en-US" sz="3200" b="1" dirty="0">
                <a:solidFill>
                  <a:srgbClr val="036EB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摩擦力</a:t>
            </a:r>
          </a:p>
        </p:txBody>
      </p:sp>
      <p:grpSp>
        <p:nvGrpSpPr>
          <p:cNvPr id="2" name="组合 1"/>
          <p:cNvGrpSpPr/>
          <p:nvPr/>
        </p:nvGrpSpPr>
        <p:grpSpPr>
          <a:xfrm>
            <a:off x="340615" y="1880582"/>
            <a:ext cx="295322" cy="210471"/>
            <a:chOff x="435463" y="1226414"/>
            <a:chExt cx="295380" cy="210512"/>
          </a:xfrm>
        </p:grpSpPr>
        <p:sp>
          <p:nvSpPr>
            <p:cNvPr id="3" name="矩形 2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9" name="文本框 8"/>
          <p:cNvSpPr txBox="1"/>
          <p:nvPr/>
        </p:nvSpPr>
        <p:spPr>
          <a:xfrm>
            <a:off x="920115" y="1725295"/>
            <a:ext cx="40640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/>
              <a:t>滑动摩擦力的测量</a:t>
            </a:r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82" b="11347"/>
          <a:stretch>
            <a:fillRect/>
          </a:stretch>
        </p:blipFill>
        <p:spPr>
          <a:xfrm>
            <a:off x="6148705" y="3109595"/>
            <a:ext cx="5174615" cy="2404110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899795" y="2593340"/>
            <a:ext cx="5652770" cy="3707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zh-CN" altLang="en-US" sz="2800"/>
              <a:t>测量原理：二力平衡</a:t>
            </a:r>
          </a:p>
          <a:p>
            <a:pPr>
              <a:lnSpc>
                <a:spcPct val="140000"/>
              </a:lnSpc>
            </a:pPr>
            <a:r>
              <a:rPr lang="zh-CN" altLang="en-US" sz="2800"/>
              <a:t>测量工具：弹簧测力计</a:t>
            </a:r>
          </a:p>
          <a:p>
            <a:pPr>
              <a:lnSpc>
                <a:spcPct val="140000"/>
              </a:lnSpc>
            </a:pPr>
            <a:r>
              <a:rPr lang="zh-CN" altLang="en-US" sz="2800"/>
              <a:t>测量方法：转换法</a:t>
            </a:r>
          </a:p>
          <a:p>
            <a:pPr>
              <a:lnSpc>
                <a:spcPct val="140000"/>
              </a:lnSpc>
            </a:pPr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</a:rPr>
              <a:t>用弹簧测力计在水平面上</a:t>
            </a:r>
            <a:r>
              <a:rPr lang="zh-CN" altLang="en-US" sz="2800" b="1">
                <a:latin typeface="宋体" panose="02010600030101010101" pitchFamily="2" charset="-122"/>
                <a:ea typeface="宋体" panose="02010600030101010101" pitchFamily="2" charset="-122"/>
              </a:rPr>
              <a:t>匀速拉动</a:t>
            </a:r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</a:rPr>
              <a:t>木块，记录弹簧测力计的示数。</a:t>
            </a:r>
          </a:p>
          <a:p>
            <a:pPr>
              <a:lnSpc>
                <a:spcPct val="140000"/>
              </a:lnSpc>
            </a:pPr>
            <a:r>
              <a:rPr lang="en-US" altLang="zh-CN" sz="2800" i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F</a:t>
            </a:r>
            <a:r>
              <a:rPr lang="zh-CN" altLang="en-US" sz="2800" baseline="-25000">
                <a:latin typeface="宋体" panose="02010600030101010101" pitchFamily="2" charset="-122"/>
                <a:ea typeface="宋体" panose="02010600030101010101" pitchFamily="2" charset="-122"/>
              </a:rPr>
              <a:t>摩</a:t>
            </a:r>
            <a:r>
              <a:rPr lang="en-US" altLang="zh-CN" sz="2800">
                <a:latin typeface="微软雅黑" panose="020B0503020204020204" charset="-122"/>
                <a:ea typeface="微软雅黑" panose="020B0503020204020204" charset="-122"/>
              </a:rPr>
              <a:t>=</a:t>
            </a:r>
            <a:r>
              <a:rPr lang="en-US" altLang="zh-CN" sz="2800" u="sng">
                <a:latin typeface="微软雅黑" panose="020B0503020204020204" charset="-122"/>
                <a:ea typeface="微软雅黑" panose="020B0503020204020204" charset="-122"/>
              </a:rPr>
              <a:t>         </a:t>
            </a:r>
            <a:r>
              <a:rPr lang="en-US" altLang="zh-CN" sz="2800">
                <a:latin typeface="微软雅黑" panose="020B0503020204020204" charset="-122"/>
                <a:ea typeface="微软雅黑" panose="020B0503020204020204" charset="-122"/>
              </a:rPr>
              <a:t>N</a:t>
            </a:r>
            <a:endParaRPr lang="zh-CN" altLang="en-US" sz="280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grpSp>
        <p:nvGrpSpPr>
          <p:cNvPr id="16" name="组合 15"/>
          <p:cNvGrpSpPr/>
          <p:nvPr/>
        </p:nvGrpSpPr>
        <p:grpSpPr>
          <a:xfrm>
            <a:off x="6750050" y="753110"/>
            <a:ext cx="3842385" cy="3051810"/>
            <a:chOff x="10630" y="1186"/>
            <a:chExt cx="6051" cy="4806"/>
          </a:xfrm>
        </p:grpSpPr>
        <p:grpSp>
          <p:nvGrpSpPr>
            <p:cNvPr id="89" name="图形 87"/>
            <p:cNvGrpSpPr/>
            <p:nvPr/>
          </p:nvGrpSpPr>
          <p:grpSpPr>
            <a:xfrm>
              <a:off x="10630" y="1186"/>
              <a:ext cx="6051" cy="4806"/>
              <a:chOff x="4443412" y="2171700"/>
              <a:chExt cx="3305175" cy="2514600"/>
            </a:xfrm>
          </p:grpSpPr>
          <p:sp>
            <p:nvSpPr>
              <p:cNvPr id="90" name="任意多边形: 形状 89"/>
              <p:cNvSpPr/>
              <p:nvPr/>
            </p:nvSpPr>
            <p:spPr>
              <a:xfrm>
                <a:off x="4457699" y="2261234"/>
                <a:ext cx="3208019" cy="2202180"/>
              </a:xfrm>
              <a:custGeom>
                <a:avLst/>
                <a:gdLst>
                  <a:gd name="connsiteX0" fmla="*/ 2899410 w 3208019"/>
                  <a:gd name="connsiteY0" fmla="*/ 451485 h 2202180"/>
                  <a:gd name="connsiteX1" fmla="*/ 3208020 w 3208019"/>
                  <a:gd name="connsiteY1" fmla="*/ 1101090 h 2202180"/>
                  <a:gd name="connsiteX2" fmla="*/ 1604010 w 3208019"/>
                  <a:gd name="connsiteY2" fmla="*/ 2202180 h 2202180"/>
                  <a:gd name="connsiteX3" fmla="*/ 704850 w 3208019"/>
                  <a:gd name="connsiteY3" fmla="*/ 2012633 h 2202180"/>
                  <a:gd name="connsiteX4" fmla="*/ 474345 w 3208019"/>
                  <a:gd name="connsiteY4" fmla="*/ 2006918 h 2202180"/>
                  <a:gd name="connsiteX5" fmla="*/ 378143 w 3208019"/>
                  <a:gd name="connsiteY5" fmla="*/ 1810703 h 2202180"/>
                  <a:gd name="connsiteX6" fmla="*/ 0 w 3208019"/>
                  <a:gd name="connsiteY6" fmla="*/ 1100138 h 2202180"/>
                  <a:gd name="connsiteX7" fmla="*/ 1604010 w 3208019"/>
                  <a:gd name="connsiteY7" fmla="*/ 0 h 2202180"/>
                  <a:gd name="connsiteX8" fmla="*/ 2458403 w 3208019"/>
                  <a:gd name="connsiteY8" fmla="*/ 169545 h 22021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208019" h="2202180">
                    <a:moveTo>
                      <a:pt x="2899410" y="451485"/>
                    </a:moveTo>
                    <a:cubicBezTo>
                      <a:pt x="3093720" y="633413"/>
                      <a:pt x="3208020" y="858203"/>
                      <a:pt x="3208020" y="1101090"/>
                    </a:cubicBezTo>
                    <a:cubicBezTo>
                      <a:pt x="3208020" y="1709738"/>
                      <a:pt x="2489835" y="2202180"/>
                      <a:pt x="1604010" y="2202180"/>
                    </a:cubicBezTo>
                    <a:cubicBezTo>
                      <a:pt x="1270635" y="2202180"/>
                      <a:pt x="961073" y="2132648"/>
                      <a:pt x="704850" y="2012633"/>
                    </a:cubicBezTo>
                    <a:cubicBezTo>
                      <a:pt x="704850" y="2012633"/>
                      <a:pt x="576263" y="2075498"/>
                      <a:pt x="474345" y="2006918"/>
                    </a:cubicBezTo>
                    <a:cubicBezTo>
                      <a:pt x="351473" y="1924050"/>
                      <a:pt x="378143" y="1810703"/>
                      <a:pt x="378143" y="1810703"/>
                    </a:cubicBezTo>
                    <a:cubicBezTo>
                      <a:pt x="136208" y="1649730"/>
                      <a:pt x="0" y="1403985"/>
                      <a:pt x="0" y="1100138"/>
                    </a:cubicBezTo>
                    <a:cubicBezTo>
                      <a:pt x="0" y="493395"/>
                      <a:pt x="718185" y="0"/>
                      <a:pt x="1604010" y="0"/>
                    </a:cubicBezTo>
                    <a:cubicBezTo>
                      <a:pt x="1918335" y="0"/>
                      <a:pt x="2210753" y="61913"/>
                      <a:pt x="2458403" y="169545"/>
                    </a:cubicBezTo>
                  </a:path>
                </a:pathLst>
              </a:custGeom>
              <a:solidFill>
                <a:srgbClr val="BDD7EE"/>
              </a:solidFill>
              <a:ln w="28575" cap="rnd">
                <a:solidFill>
                  <a:srgbClr val="036EB8"/>
                </a:solidFill>
                <a:prstDash val="solid"/>
                <a:round/>
              </a:ln>
            </p:spPr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91" name="任意多边形: 形状 90"/>
              <p:cNvSpPr/>
              <p:nvPr/>
            </p:nvSpPr>
            <p:spPr>
              <a:xfrm>
                <a:off x="4525327" y="2185987"/>
                <a:ext cx="3207067" cy="2202179"/>
              </a:xfrm>
              <a:custGeom>
                <a:avLst/>
                <a:gdLst>
                  <a:gd name="connsiteX0" fmla="*/ 2898458 w 3207067"/>
                  <a:gd name="connsiteY0" fmla="*/ 451485 h 2202179"/>
                  <a:gd name="connsiteX1" fmla="*/ 3207068 w 3207067"/>
                  <a:gd name="connsiteY1" fmla="*/ 1101090 h 2202179"/>
                  <a:gd name="connsiteX2" fmla="*/ 1603058 w 3207067"/>
                  <a:gd name="connsiteY2" fmla="*/ 2202180 h 2202179"/>
                  <a:gd name="connsiteX3" fmla="*/ 703898 w 3207067"/>
                  <a:gd name="connsiteY3" fmla="*/ 2012633 h 2202179"/>
                  <a:gd name="connsiteX4" fmla="*/ 473393 w 3207067"/>
                  <a:gd name="connsiteY4" fmla="*/ 2006918 h 2202179"/>
                  <a:gd name="connsiteX5" fmla="*/ 377190 w 3207067"/>
                  <a:gd name="connsiteY5" fmla="*/ 1810703 h 2202179"/>
                  <a:gd name="connsiteX6" fmla="*/ 0 w 3207067"/>
                  <a:gd name="connsiteY6" fmla="*/ 1101090 h 2202179"/>
                  <a:gd name="connsiteX7" fmla="*/ 1604010 w 3207067"/>
                  <a:gd name="connsiteY7" fmla="*/ 0 h 2202179"/>
                  <a:gd name="connsiteX8" fmla="*/ 2458403 w 3207067"/>
                  <a:gd name="connsiteY8" fmla="*/ 169545 h 22021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207067" h="2202179">
                    <a:moveTo>
                      <a:pt x="2898458" y="451485"/>
                    </a:moveTo>
                    <a:cubicBezTo>
                      <a:pt x="3092768" y="633413"/>
                      <a:pt x="3207068" y="858203"/>
                      <a:pt x="3207068" y="1101090"/>
                    </a:cubicBezTo>
                    <a:cubicBezTo>
                      <a:pt x="3207068" y="1709738"/>
                      <a:pt x="2488883" y="2202180"/>
                      <a:pt x="1603058" y="2202180"/>
                    </a:cubicBezTo>
                    <a:cubicBezTo>
                      <a:pt x="1269683" y="2202180"/>
                      <a:pt x="960120" y="2132648"/>
                      <a:pt x="703898" y="2012633"/>
                    </a:cubicBezTo>
                    <a:cubicBezTo>
                      <a:pt x="703898" y="2012633"/>
                      <a:pt x="575310" y="2075498"/>
                      <a:pt x="473393" y="2006918"/>
                    </a:cubicBezTo>
                    <a:cubicBezTo>
                      <a:pt x="350520" y="1924050"/>
                      <a:pt x="377190" y="1810703"/>
                      <a:pt x="377190" y="1810703"/>
                    </a:cubicBezTo>
                    <a:cubicBezTo>
                      <a:pt x="136208" y="1650683"/>
                      <a:pt x="0" y="1404938"/>
                      <a:pt x="0" y="1101090"/>
                    </a:cubicBezTo>
                    <a:cubicBezTo>
                      <a:pt x="0" y="493395"/>
                      <a:pt x="718185" y="0"/>
                      <a:pt x="1604010" y="0"/>
                    </a:cubicBezTo>
                    <a:cubicBezTo>
                      <a:pt x="1918335" y="0"/>
                      <a:pt x="2210753" y="61913"/>
                      <a:pt x="2458403" y="169545"/>
                    </a:cubicBezTo>
                  </a:path>
                </a:pathLst>
              </a:custGeom>
              <a:solidFill>
                <a:srgbClr val="FFFFFF"/>
              </a:solidFill>
              <a:ln w="28575" cap="rnd">
                <a:solidFill>
                  <a:srgbClr val="036EB8"/>
                </a:solidFill>
                <a:prstDash val="solid"/>
                <a:round/>
              </a:ln>
            </p:spPr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92" name="任意多边形: 形状 91"/>
              <p:cNvSpPr/>
              <p:nvPr/>
            </p:nvSpPr>
            <p:spPr>
              <a:xfrm>
                <a:off x="7038974" y="2339340"/>
                <a:ext cx="203834" cy="203835"/>
              </a:xfrm>
              <a:custGeom>
                <a:avLst/>
                <a:gdLst>
                  <a:gd name="connsiteX0" fmla="*/ 203835 w 203834"/>
                  <a:gd name="connsiteY0" fmla="*/ 101917 h 203835"/>
                  <a:gd name="connsiteX1" fmla="*/ 101917 w 203834"/>
                  <a:gd name="connsiteY1" fmla="*/ 203835 h 203835"/>
                  <a:gd name="connsiteX2" fmla="*/ 0 w 203834"/>
                  <a:gd name="connsiteY2" fmla="*/ 101917 h 203835"/>
                  <a:gd name="connsiteX3" fmla="*/ 101917 w 203834"/>
                  <a:gd name="connsiteY3" fmla="*/ 0 h 203835"/>
                  <a:gd name="connsiteX4" fmla="*/ 203835 w 203834"/>
                  <a:gd name="connsiteY4" fmla="*/ 101917 h 2038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3834" h="203835">
                    <a:moveTo>
                      <a:pt x="203835" y="101917"/>
                    </a:moveTo>
                    <a:cubicBezTo>
                      <a:pt x="203835" y="158205"/>
                      <a:pt x="158205" y="203835"/>
                      <a:pt x="101917" y="203835"/>
                    </a:cubicBezTo>
                    <a:cubicBezTo>
                      <a:pt x="45630" y="203835"/>
                      <a:pt x="0" y="158205"/>
                      <a:pt x="0" y="101917"/>
                    </a:cubicBezTo>
                    <a:cubicBezTo>
                      <a:pt x="0" y="45630"/>
                      <a:pt x="45630" y="0"/>
                      <a:pt x="101917" y="0"/>
                    </a:cubicBezTo>
                    <a:cubicBezTo>
                      <a:pt x="158205" y="0"/>
                      <a:pt x="203835" y="45630"/>
                      <a:pt x="203835" y="101917"/>
                    </a:cubicBezTo>
                    <a:close/>
                  </a:path>
                </a:pathLst>
              </a:custGeom>
              <a:solidFill>
                <a:srgbClr val="BDD7EE"/>
              </a:solidFill>
              <a:ln w="28575" cap="flat">
                <a:solidFill>
                  <a:srgbClr val="036EB8"/>
                </a:solidFill>
                <a:prstDash val="solid"/>
                <a:miter/>
              </a:ln>
            </p:spPr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93" name="任意多边形: 形状 92"/>
              <p:cNvSpPr/>
              <p:nvPr/>
            </p:nvSpPr>
            <p:spPr>
              <a:xfrm>
                <a:off x="7292339" y="2511742"/>
                <a:ext cx="102869" cy="102869"/>
              </a:xfrm>
              <a:custGeom>
                <a:avLst/>
                <a:gdLst>
                  <a:gd name="connsiteX0" fmla="*/ 102870 w 102869"/>
                  <a:gd name="connsiteY0" fmla="*/ 51435 h 102869"/>
                  <a:gd name="connsiteX1" fmla="*/ 51435 w 102869"/>
                  <a:gd name="connsiteY1" fmla="*/ 102870 h 102869"/>
                  <a:gd name="connsiteX2" fmla="*/ 0 w 102869"/>
                  <a:gd name="connsiteY2" fmla="*/ 51435 h 102869"/>
                  <a:gd name="connsiteX3" fmla="*/ 51435 w 102869"/>
                  <a:gd name="connsiteY3" fmla="*/ 0 h 102869"/>
                  <a:gd name="connsiteX4" fmla="*/ 102870 w 102869"/>
                  <a:gd name="connsiteY4" fmla="*/ 51435 h 1028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2869" h="102869">
                    <a:moveTo>
                      <a:pt x="102870" y="51435"/>
                    </a:moveTo>
                    <a:cubicBezTo>
                      <a:pt x="102870" y="79842"/>
                      <a:pt x="79842" y="102870"/>
                      <a:pt x="51435" y="102870"/>
                    </a:cubicBezTo>
                    <a:cubicBezTo>
                      <a:pt x="23028" y="102870"/>
                      <a:pt x="0" y="79842"/>
                      <a:pt x="0" y="51435"/>
                    </a:cubicBezTo>
                    <a:cubicBezTo>
                      <a:pt x="0" y="23028"/>
                      <a:pt x="23028" y="0"/>
                      <a:pt x="51435" y="0"/>
                    </a:cubicBezTo>
                    <a:cubicBezTo>
                      <a:pt x="79842" y="0"/>
                      <a:pt x="102870" y="23028"/>
                      <a:pt x="102870" y="51435"/>
                    </a:cubicBezTo>
                    <a:close/>
                  </a:path>
                </a:pathLst>
              </a:custGeom>
              <a:solidFill>
                <a:srgbClr val="FB9E13"/>
              </a:solidFill>
              <a:ln w="28575" cap="flat">
                <a:solidFill>
                  <a:srgbClr val="036EB8"/>
                </a:solidFill>
                <a:prstDash val="solid"/>
                <a:miter/>
              </a:ln>
            </p:spPr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94" name="任意多边形: 形状 93"/>
              <p:cNvSpPr/>
              <p:nvPr/>
            </p:nvSpPr>
            <p:spPr>
              <a:xfrm>
                <a:off x="4616767" y="4275772"/>
                <a:ext cx="259079" cy="259079"/>
              </a:xfrm>
              <a:custGeom>
                <a:avLst/>
                <a:gdLst>
                  <a:gd name="connsiteX0" fmla="*/ 259080 w 259079"/>
                  <a:gd name="connsiteY0" fmla="*/ 129540 h 259079"/>
                  <a:gd name="connsiteX1" fmla="*/ 129540 w 259079"/>
                  <a:gd name="connsiteY1" fmla="*/ 259080 h 259079"/>
                  <a:gd name="connsiteX2" fmla="*/ 0 w 259079"/>
                  <a:gd name="connsiteY2" fmla="*/ 129540 h 259079"/>
                  <a:gd name="connsiteX3" fmla="*/ 129540 w 259079"/>
                  <a:gd name="connsiteY3" fmla="*/ 0 h 259079"/>
                  <a:gd name="connsiteX4" fmla="*/ 259080 w 259079"/>
                  <a:gd name="connsiteY4" fmla="*/ 129540 h 2590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9079" h="259079">
                    <a:moveTo>
                      <a:pt x="259080" y="129540"/>
                    </a:moveTo>
                    <a:cubicBezTo>
                      <a:pt x="259080" y="201083"/>
                      <a:pt x="201083" y="259080"/>
                      <a:pt x="129540" y="259080"/>
                    </a:cubicBezTo>
                    <a:cubicBezTo>
                      <a:pt x="57997" y="259080"/>
                      <a:pt x="0" y="201083"/>
                      <a:pt x="0" y="129540"/>
                    </a:cubicBezTo>
                    <a:cubicBezTo>
                      <a:pt x="0" y="57997"/>
                      <a:pt x="57997" y="0"/>
                      <a:pt x="129540" y="0"/>
                    </a:cubicBezTo>
                    <a:cubicBezTo>
                      <a:pt x="201083" y="0"/>
                      <a:pt x="259080" y="57997"/>
                      <a:pt x="259080" y="129540"/>
                    </a:cubicBezTo>
                    <a:close/>
                  </a:path>
                </a:pathLst>
              </a:custGeom>
              <a:solidFill>
                <a:srgbClr val="FB9E13"/>
              </a:solidFill>
              <a:ln w="28575" cap="rnd">
                <a:solidFill>
                  <a:srgbClr val="036EB8"/>
                </a:solidFill>
                <a:prstDash val="solid"/>
                <a:round/>
              </a:ln>
            </p:spPr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95" name="任意多边形: 形状 94"/>
              <p:cNvSpPr/>
              <p:nvPr/>
            </p:nvSpPr>
            <p:spPr>
              <a:xfrm>
                <a:off x="4460557" y="4536757"/>
                <a:ext cx="129539" cy="129539"/>
              </a:xfrm>
              <a:custGeom>
                <a:avLst/>
                <a:gdLst>
                  <a:gd name="connsiteX0" fmla="*/ 129540 w 129539"/>
                  <a:gd name="connsiteY0" fmla="*/ 64770 h 129539"/>
                  <a:gd name="connsiteX1" fmla="*/ 64770 w 129539"/>
                  <a:gd name="connsiteY1" fmla="*/ 129540 h 129539"/>
                  <a:gd name="connsiteX2" fmla="*/ 0 w 129539"/>
                  <a:gd name="connsiteY2" fmla="*/ 64770 h 129539"/>
                  <a:gd name="connsiteX3" fmla="*/ 64770 w 129539"/>
                  <a:gd name="connsiteY3" fmla="*/ 0 h 129539"/>
                  <a:gd name="connsiteX4" fmla="*/ 129540 w 129539"/>
                  <a:gd name="connsiteY4" fmla="*/ 64770 h 1295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9539" h="129539">
                    <a:moveTo>
                      <a:pt x="129540" y="64770"/>
                    </a:moveTo>
                    <a:cubicBezTo>
                      <a:pt x="129540" y="100541"/>
                      <a:pt x="100541" y="129540"/>
                      <a:pt x="64770" y="129540"/>
                    </a:cubicBezTo>
                    <a:cubicBezTo>
                      <a:pt x="28999" y="129540"/>
                      <a:pt x="0" y="100541"/>
                      <a:pt x="0" y="64770"/>
                    </a:cubicBezTo>
                    <a:cubicBezTo>
                      <a:pt x="0" y="28998"/>
                      <a:pt x="28999" y="0"/>
                      <a:pt x="64770" y="0"/>
                    </a:cubicBezTo>
                    <a:cubicBezTo>
                      <a:pt x="100541" y="0"/>
                      <a:pt x="129540" y="28998"/>
                      <a:pt x="129540" y="64770"/>
                    </a:cubicBezTo>
                    <a:close/>
                  </a:path>
                </a:pathLst>
              </a:custGeom>
              <a:solidFill>
                <a:srgbClr val="FFFFFF"/>
              </a:solidFill>
              <a:ln w="28575" cap="flat">
                <a:solidFill>
                  <a:srgbClr val="036EB8"/>
                </a:solidFill>
                <a:prstDash val="solid"/>
                <a:miter/>
              </a:ln>
            </p:spPr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96" name="任意多边形: 形状 95"/>
              <p:cNvSpPr/>
              <p:nvPr/>
            </p:nvSpPr>
            <p:spPr>
              <a:xfrm>
                <a:off x="4667249" y="4281487"/>
                <a:ext cx="201930" cy="201929"/>
              </a:xfrm>
              <a:custGeom>
                <a:avLst/>
                <a:gdLst>
                  <a:gd name="connsiteX0" fmla="*/ 201930 w 201930"/>
                  <a:gd name="connsiteY0" fmla="*/ 100965 h 201929"/>
                  <a:gd name="connsiteX1" fmla="*/ 100965 w 201930"/>
                  <a:gd name="connsiteY1" fmla="*/ 201930 h 201929"/>
                  <a:gd name="connsiteX2" fmla="*/ 0 w 201930"/>
                  <a:gd name="connsiteY2" fmla="*/ 100965 h 201929"/>
                  <a:gd name="connsiteX3" fmla="*/ 100965 w 201930"/>
                  <a:gd name="connsiteY3" fmla="*/ 0 h 201929"/>
                  <a:gd name="connsiteX4" fmla="*/ 201930 w 201930"/>
                  <a:gd name="connsiteY4" fmla="*/ 100965 h 2019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1930" h="201929">
                    <a:moveTo>
                      <a:pt x="201930" y="100965"/>
                    </a:moveTo>
                    <a:cubicBezTo>
                      <a:pt x="201930" y="156726"/>
                      <a:pt x="156726" y="201930"/>
                      <a:pt x="100965" y="201930"/>
                    </a:cubicBezTo>
                    <a:cubicBezTo>
                      <a:pt x="45204" y="201930"/>
                      <a:pt x="0" y="156726"/>
                      <a:pt x="0" y="100965"/>
                    </a:cubicBezTo>
                    <a:cubicBezTo>
                      <a:pt x="0" y="45204"/>
                      <a:pt x="45204" y="0"/>
                      <a:pt x="100965" y="0"/>
                    </a:cubicBezTo>
                    <a:cubicBezTo>
                      <a:pt x="156726" y="0"/>
                      <a:pt x="201930" y="45204"/>
                      <a:pt x="201930" y="100965"/>
                    </a:cubicBezTo>
                    <a:close/>
                  </a:path>
                </a:pathLst>
              </a:custGeom>
              <a:solidFill>
                <a:srgbClr val="FFFFFF"/>
              </a:solidFill>
              <a:ln w="28575" cap="rnd">
                <a:solidFill>
                  <a:srgbClr val="036EB8"/>
                </a:solidFill>
                <a:prstDash val="solid"/>
                <a:round/>
              </a:ln>
            </p:spPr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</p:grpSp>
        <p:sp>
          <p:nvSpPr>
            <p:cNvPr id="15" name="文本框 14"/>
            <p:cNvSpPr txBox="1"/>
            <p:nvPr/>
          </p:nvSpPr>
          <p:spPr>
            <a:xfrm>
              <a:off x="11422" y="1850"/>
              <a:ext cx="4671" cy="29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2400">
                  <a:latin typeface="宋体" panose="02010600030101010101" pitchFamily="2" charset="-122"/>
                  <a:ea typeface="宋体" panose="02010600030101010101" pitchFamily="2" charset="-122"/>
                </a:rPr>
                <a:t>实际操作时，很难控制测力计的指针不晃动，你能设计一个更简单的实验方案吗？</a:t>
              </a:r>
            </a:p>
          </p:txBody>
        </p:sp>
      </p:grpSp>
      <p:sp>
        <p:nvSpPr>
          <p:cNvPr id="12" name="圆角矩形 11"/>
          <p:cNvSpPr/>
          <p:nvPr/>
        </p:nvSpPr>
        <p:spPr>
          <a:xfrm>
            <a:off x="4923155" y="4543425"/>
            <a:ext cx="1443355" cy="464820"/>
          </a:xfrm>
          <a:prstGeom prst="roundRect">
            <a:avLst/>
          </a:prstGeom>
          <a:ln w="28575">
            <a:solidFill>
              <a:srgbClr val="FF0000"/>
            </a:solidFill>
            <a:prstDash val="lgDash"/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圆角矩形标注 12"/>
          <p:cNvSpPr/>
          <p:nvPr/>
        </p:nvSpPr>
        <p:spPr>
          <a:xfrm>
            <a:off x="4206240" y="5584825"/>
            <a:ext cx="7571105" cy="1027430"/>
          </a:xfrm>
          <a:prstGeom prst="wedgeRoundRectCallout">
            <a:avLst>
              <a:gd name="adj1" fmla="val -21349"/>
              <a:gd name="adj2" fmla="val -107292"/>
              <a:gd name="adj3" fmla="val 16667"/>
            </a:avLst>
          </a:prstGeom>
          <a:ln w="28575">
            <a:solidFill>
              <a:srgbClr val="FF0000"/>
            </a:solidFill>
            <a:prstDash val="lgDash"/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zh-CN" altLang="en-US" sz="2400"/>
              <a:t>为什么用弹簧测力计拉动木块的时候要使木块做匀速直线运动？</a:t>
            </a:r>
          </a:p>
        </p:txBody>
      </p:sp>
      <p:sp>
        <p:nvSpPr>
          <p:cNvPr id="14" name="文本框 13"/>
          <p:cNvSpPr txBox="1"/>
          <p:nvPr/>
        </p:nvSpPr>
        <p:spPr>
          <a:xfrm>
            <a:off x="4206240" y="5699125"/>
            <a:ext cx="7512050" cy="82994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zh-CN" altLang="en-US" sz="2400"/>
              <a:t>当木块做匀速直线运动时，手拉动木块的拉力和木块所受的拉力在水平方向上是一对平衡力，二者数值相等。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1" dur="8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2" dur="8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8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8" dur="8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9" dur="8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8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199"/>
                            </p:stCondLst>
                            <p:childTnLst>
                              <p:par>
                                <p:cTn id="32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4" dur="8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5" dur="8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8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336170" y="1212562"/>
            <a:ext cx="295322" cy="210471"/>
            <a:chOff x="435463" y="1226414"/>
            <a:chExt cx="295380" cy="210512"/>
          </a:xfrm>
        </p:grpSpPr>
        <p:sp>
          <p:nvSpPr>
            <p:cNvPr id="7" name="矩形 6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" name="矩形 3"/>
          <p:cNvSpPr/>
          <p:nvPr/>
        </p:nvSpPr>
        <p:spPr>
          <a:xfrm>
            <a:off x="901065" y="1025525"/>
            <a:ext cx="1807845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zh-CN" altLang="en-US" sz="3200" b="1" dirty="0">
                <a:solidFill>
                  <a:srgbClr val="036EB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摩擦力</a:t>
            </a:r>
          </a:p>
        </p:txBody>
      </p:sp>
      <p:grpSp>
        <p:nvGrpSpPr>
          <p:cNvPr id="12" name="组合 11"/>
          <p:cNvGrpSpPr/>
          <p:nvPr/>
        </p:nvGrpSpPr>
        <p:grpSpPr>
          <a:xfrm>
            <a:off x="336170" y="1995517"/>
            <a:ext cx="295322" cy="210471"/>
            <a:chOff x="435463" y="1226414"/>
            <a:chExt cx="295380" cy="210512"/>
          </a:xfrm>
        </p:grpSpPr>
        <p:sp>
          <p:nvSpPr>
            <p:cNvPr id="13" name="矩形 12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" name="文本框 2"/>
          <p:cNvSpPr txBox="1"/>
          <p:nvPr/>
        </p:nvSpPr>
        <p:spPr>
          <a:xfrm>
            <a:off x="901065" y="1840230"/>
            <a:ext cx="279463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/>
              <a:t>测量滑动摩擦力</a:t>
            </a:r>
          </a:p>
        </p:txBody>
      </p:sp>
      <p:pic>
        <p:nvPicPr>
          <p:cNvPr id="100" name="图片 99"/>
          <p:cNvPicPr/>
          <p:nvPr/>
        </p:nvPicPr>
        <p:blipFill>
          <a:blip r:embed="rId3"/>
          <a:srcRect t="45440" b="8473"/>
          <a:stretch>
            <a:fillRect/>
          </a:stretch>
        </p:blipFill>
        <p:spPr>
          <a:xfrm>
            <a:off x="5424170" y="2251710"/>
            <a:ext cx="5935980" cy="191706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文本框 4"/>
          <p:cNvSpPr txBox="1"/>
          <p:nvPr/>
        </p:nvSpPr>
        <p:spPr>
          <a:xfrm>
            <a:off x="901065" y="3176270"/>
            <a:ext cx="4232275" cy="12966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zh-CN" altLang="en-US" sz="2800"/>
              <a:t>优点：弹簧测力计是静止的，更容易读数。</a:t>
            </a:r>
          </a:p>
        </p:txBody>
      </p:sp>
      <p:sp>
        <p:nvSpPr>
          <p:cNvPr id="18" name="文本框 17"/>
          <p:cNvSpPr txBox="1"/>
          <p:nvPr/>
        </p:nvSpPr>
        <p:spPr>
          <a:xfrm>
            <a:off x="901065" y="5377815"/>
            <a:ext cx="571754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</a:rPr>
              <a:t>那滑动摩擦力与哪些因素有关呢？</a:t>
            </a:r>
          </a:p>
        </p:txBody>
      </p:sp>
      <p:grpSp>
        <p:nvGrpSpPr>
          <p:cNvPr id="9" name="生活小妙招" descr="7b0a202020202274657874626f78223a2022220a7d0a"/>
          <p:cNvGrpSpPr/>
          <p:nvPr/>
        </p:nvGrpSpPr>
        <p:grpSpPr>
          <a:xfrm>
            <a:off x="6210607" y="4084797"/>
            <a:ext cx="5634377" cy="2700337"/>
            <a:chOff x="3251200" y="2349500"/>
            <a:chExt cx="4452520" cy="2133919"/>
          </a:xfrm>
        </p:grpSpPr>
        <p:grpSp>
          <p:nvGrpSpPr>
            <p:cNvPr id="19" name="Group 4"/>
            <p:cNvGrpSpPr>
              <a:grpSpLocks noChangeAspect="1"/>
            </p:cNvGrpSpPr>
            <p:nvPr/>
          </p:nvGrpSpPr>
          <p:grpSpPr bwMode="auto">
            <a:xfrm>
              <a:off x="3251200" y="2349500"/>
              <a:ext cx="4452520" cy="2133919"/>
              <a:chOff x="2191" y="1129"/>
              <a:chExt cx="5304" cy="2542"/>
            </a:xfrm>
          </p:grpSpPr>
          <p:sp>
            <p:nvSpPr>
              <p:cNvPr id="21" name="Freeform 5"/>
              <p:cNvSpPr/>
              <p:nvPr/>
            </p:nvSpPr>
            <p:spPr bwMode="auto">
              <a:xfrm>
                <a:off x="2331" y="1559"/>
                <a:ext cx="5164" cy="2100"/>
              </a:xfrm>
              <a:custGeom>
                <a:avLst/>
                <a:gdLst>
                  <a:gd name="T0" fmla="*/ 3988 w 4325"/>
                  <a:gd name="T1" fmla="*/ 141 h 2100"/>
                  <a:gd name="T2" fmla="*/ 72 w 4325"/>
                  <a:gd name="T3" fmla="*/ 0 h 2100"/>
                  <a:gd name="T4" fmla="*/ 0 w 4325"/>
                  <a:gd name="T5" fmla="*/ 2100 h 2100"/>
                  <a:gd name="T6" fmla="*/ 4325 w 4325"/>
                  <a:gd name="T7" fmla="*/ 1936 h 2100"/>
                  <a:gd name="T8" fmla="*/ 3988 w 4325"/>
                  <a:gd name="T9" fmla="*/ 141 h 2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325" h="2100">
                    <a:moveTo>
                      <a:pt x="3988" y="141"/>
                    </a:moveTo>
                    <a:lnTo>
                      <a:pt x="72" y="0"/>
                    </a:lnTo>
                    <a:lnTo>
                      <a:pt x="0" y="2100"/>
                    </a:lnTo>
                    <a:lnTo>
                      <a:pt x="4325" y="1936"/>
                    </a:lnTo>
                    <a:lnTo>
                      <a:pt x="3988" y="141"/>
                    </a:lnTo>
                    <a:close/>
                  </a:path>
                </a:pathLst>
              </a:custGeom>
              <a:solidFill>
                <a:srgbClr val="01579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2" name="Freeform 6"/>
              <p:cNvSpPr/>
              <p:nvPr/>
            </p:nvSpPr>
            <p:spPr bwMode="auto">
              <a:xfrm>
                <a:off x="2191" y="1633"/>
                <a:ext cx="5304" cy="1952"/>
              </a:xfrm>
              <a:custGeom>
                <a:avLst/>
                <a:gdLst>
                  <a:gd name="T0" fmla="*/ 333 w 4275"/>
                  <a:gd name="T1" fmla="*/ 131 h 1952"/>
                  <a:gd name="T2" fmla="*/ 4204 w 4275"/>
                  <a:gd name="T3" fmla="*/ 0 h 1952"/>
                  <a:gd name="T4" fmla="*/ 4275 w 4275"/>
                  <a:gd name="T5" fmla="*/ 1952 h 1952"/>
                  <a:gd name="T6" fmla="*/ 0 w 4275"/>
                  <a:gd name="T7" fmla="*/ 1800 h 1952"/>
                  <a:gd name="T8" fmla="*/ 333 w 4275"/>
                  <a:gd name="T9" fmla="*/ 131 h 19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75" h="1952">
                    <a:moveTo>
                      <a:pt x="333" y="131"/>
                    </a:moveTo>
                    <a:lnTo>
                      <a:pt x="4204" y="0"/>
                    </a:lnTo>
                    <a:lnTo>
                      <a:pt x="4275" y="1952"/>
                    </a:lnTo>
                    <a:lnTo>
                      <a:pt x="0" y="1800"/>
                    </a:lnTo>
                    <a:lnTo>
                      <a:pt x="333" y="131"/>
                    </a:lnTo>
                    <a:close/>
                  </a:path>
                </a:pathLst>
              </a:custGeom>
              <a:solidFill>
                <a:srgbClr val="0288D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3" name="Freeform 7"/>
              <p:cNvSpPr/>
              <p:nvPr/>
            </p:nvSpPr>
            <p:spPr bwMode="auto">
              <a:xfrm>
                <a:off x="2298" y="1174"/>
                <a:ext cx="1769" cy="2497"/>
              </a:xfrm>
              <a:custGeom>
                <a:avLst/>
                <a:gdLst>
                  <a:gd name="T0" fmla="*/ 618 w 745"/>
                  <a:gd name="T1" fmla="*/ 1005 h 1050"/>
                  <a:gd name="T2" fmla="*/ 683 w 745"/>
                  <a:gd name="T3" fmla="*/ 938 h 1050"/>
                  <a:gd name="T4" fmla="*/ 693 w 745"/>
                  <a:gd name="T5" fmla="*/ 877 h 1050"/>
                  <a:gd name="T6" fmla="*/ 679 w 745"/>
                  <a:gd name="T7" fmla="*/ 851 h 1050"/>
                  <a:gd name="T8" fmla="*/ 677 w 745"/>
                  <a:gd name="T9" fmla="*/ 821 h 1050"/>
                  <a:gd name="T10" fmla="*/ 666 w 745"/>
                  <a:gd name="T11" fmla="*/ 798 h 1050"/>
                  <a:gd name="T12" fmla="*/ 664 w 745"/>
                  <a:gd name="T13" fmla="*/ 773 h 1050"/>
                  <a:gd name="T14" fmla="*/ 658 w 745"/>
                  <a:gd name="T15" fmla="*/ 759 h 1050"/>
                  <a:gd name="T16" fmla="*/ 659 w 745"/>
                  <a:gd name="T17" fmla="*/ 718 h 1050"/>
                  <a:gd name="T18" fmla="*/ 694 w 745"/>
                  <a:gd name="T19" fmla="*/ 560 h 1050"/>
                  <a:gd name="T20" fmla="*/ 706 w 745"/>
                  <a:gd name="T21" fmla="*/ 534 h 1050"/>
                  <a:gd name="T22" fmla="*/ 713 w 745"/>
                  <a:gd name="T23" fmla="*/ 264 h 1050"/>
                  <a:gd name="T24" fmla="*/ 300 w 745"/>
                  <a:gd name="T25" fmla="*/ 37 h 1050"/>
                  <a:gd name="T26" fmla="*/ 275 w 745"/>
                  <a:gd name="T27" fmla="*/ 43 h 1050"/>
                  <a:gd name="T28" fmla="*/ 65 w 745"/>
                  <a:gd name="T29" fmla="*/ 203 h 1050"/>
                  <a:gd name="T30" fmla="*/ 27 w 745"/>
                  <a:gd name="T31" fmla="*/ 489 h 1050"/>
                  <a:gd name="T32" fmla="*/ 169 w 745"/>
                  <a:gd name="T33" fmla="*/ 687 h 1050"/>
                  <a:gd name="T34" fmla="*/ 190 w 745"/>
                  <a:gd name="T35" fmla="*/ 701 h 1050"/>
                  <a:gd name="T36" fmla="*/ 305 w 745"/>
                  <a:gd name="T37" fmla="*/ 819 h 1050"/>
                  <a:gd name="T38" fmla="*/ 327 w 745"/>
                  <a:gd name="T39" fmla="*/ 853 h 1050"/>
                  <a:gd name="T40" fmla="*/ 330 w 745"/>
                  <a:gd name="T41" fmla="*/ 868 h 1050"/>
                  <a:gd name="T42" fmla="*/ 341 w 745"/>
                  <a:gd name="T43" fmla="*/ 891 h 1050"/>
                  <a:gd name="T44" fmla="*/ 343 w 745"/>
                  <a:gd name="T45" fmla="*/ 915 h 1050"/>
                  <a:gd name="T46" fmla="*/ 357 w 745"/>
                  <a:gd name="T47" fmla="*/ 942 h 1050"/>
                  <a:gd name="T48" fmla="*/ 359 w 745"/>
                  <a:gd name="T49" fmla="*/ 972 h 1050"/>
                  <a:gd name="T50" fmla="*/ 400 w 745"/>
                  <a:gd name="T51" fmla="*/ 1019 h 1050"/>
                  <a:gd name="T52" fmla="*/ 491 w 745"/>
                  <a:gd name="T53" fmla="*/ 1041 h 1050"/>
                  <a:gd name="T54" fmla="*/ 618 w 745"/>
                  <a:gd name="T55" fmla="*/ 1005 h 10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745" h="1050">
                    <a:moveTo>
                      <a:pt x="618" y="1005"/>
                    </a:moveTo>
                    <a:cubicBezTo>
                      <a:pt x="650" y="996"/>
                      <a:pt x="674" y="970"/>
                      <a:pt x="683" y="938"/>
                    </a:cubicBezTo>
                    <a:cubicBezTo>
                      <a:pt x="695" y="921"/>
                      <a:pt x="699" y="899"/>
                      <a:pt x="693" y="877"/>
                    </a:cubicBezTo>
                    <a:cubicBezTo>
                      <a:pt x="690" y="867"/>
                      <a:pt x="685" y="858"/>
                      <a:pt x="679" y="851"/>
                    </a:cubicBezTo>
                    <a:cubicBezTo>
                      <a:pt x="680" y="841"/>
                      <a:pt x="680" y="831"/>
                      <a:pt x="677" y="821"/>
                    </a:cubicBezTo>
                    <a:cubicBezTo>
                      <a:pt x="675" y="812"/>
                      <a:pt x="671" y="805"/>
                      <a:pt x="666" y="798"/>
                    </a:cubicBezTo>
                    <a:cubicBezTo>
                      <a:pt x="667" y="790"/>
                      <a:pt x="666" y="782"/>
                      <a:pt x="664" y="773"/>
                    </a:cubicBezTo>
                    <a:cubicBezTo>
                      <a:pt x="662" y="768"/>
                      <a:pt x="660" y="763"/>
                      <a:pt x="658" y="759"/>
                    </a:cubicBezTo>
                    <a:cubicBezTo>
                      <a:pt x="661" y="746"/>
                      <a:pt x="662" y="732"/>
                      <a:pt x="659" y="718"/>
                    </a:cubicBezTo>
                    <a:cubicBezTo>
                      <a:pt x="649" y="663"/>
                      <a:pt x="663" y="631"/>
                      <a:pt x="694" y="560"/>
                    </a:cubicBezTo>
                    <a:cubicBezTo>
                      <a:pt x="698" y="552"/>
                      <a:pt x="702" y="543"/>
                      <a:pt x="706" y="534"/>
                    </a:cubicBezTo>
                    <a:cubicBezTo>
                      <a:pt x="743" y="448"/>
                      <a:pt x="745" y="352"/>
                      <a:pt x="713" y="264"/>
                    </a:cubicBezTo>
                    <a:cubicBezTo>
                      <a:pt x="651" y="98"/>
                      <a:pt x="474" y="0"/>
                      <a:pt x="300" y="37"/>
                    </a:cubicBezTo>
                    <a:cubicBezTo>
                      <a:pt x="292" y="38"/>
                      <a:pt x="284" y="40"/>
                      <a:pt x="275" y="43"/>
                    </a:cubicBezTo>
                    <a:cubicBezTo>
                      <a:pt x="187" y="68"/>
                      <a:pt x="113" y="125"/>
                      <a:pt x="65" y="203"/>
                    </a:cubicBezTo>
                    <a:cubicBezTo>
                      <a:pt x="14" y="289"/>
                      <a:pt x="0" y="393"/>
                      <a:pt x="27" y="489"/>
                    </a:cubicBezTo>
                    <a:cubicBezTo>
                      <a:pt x="50" y="569"/>
                      <a:pt x="100" y="639"/>
                      <a:pt x="169" y="687"/>
                    </a:cubicBezTo>
                    <a:cubicBezTo>
                      <a:pt x="190" y="701"/>
                      <a:pt x="190" y="701"/>
                      <a:pt x="190" y="701"/>
                    </a:cubicBezTo>
                    <a:cubicBezTo>
                      <a:pt x="255" y="745"/>
                      <a:pt x="284" y="766"/>
                      <a:pt x="305" y="819"/>
                    </a:cubicBezTo>
                    <a:cubicBezTo>
                      <a:pt x="310" y="832"/>
                      <a:pt x="318" y="843"/>
                      <a:pt x="327" y="853"/>
                    </a:cubicBezTo>
                    <a:cubicBezTo>
                      <a:pt x="328" y="858"/>
                      <a:pt x="329" y="863"/>
                      <a:pt x="330" y="868"/>
                    </a:cubicBezTo>
                    <a:cubicBezTo>
                      <a:pt x="332" y="876"/>
                      <a:pt x="336" y="884"/>
                      <a:pt x="341" y="891"/>
                    </a:cubicBezTo>
                    <a:cubicBezTo>
                      <a:pt x="340" y="899"/>
                      <a:pt x="341" y="907"/>
                      <a:pt x="343" y="915"/>
                    </a:cubicBezTo>
                    <a:cubicBezTo>
                      <a:pt x="346" y="925"/>
                      <a:pt x="351" y="934"/>
                      <a:pt x="357" y="942"/>
                    </a:cubicBezTo>
                    <a:cubicBezTo>
                      <a:pt x="356" y="952"/>
                      <a:pt x="357" y="962"/>
                      <a:pt x="359" y="972"/>
                    </a:cubicBezTo>
                    <a:cubicBezTo>
                      <a:pt x="366" y="993"/>
                      <a:pt x="381" y="1010"/>
                      <a:pt x="400" y="1019"/>
                    </a:cubicBezTo>
                    <a:cubicBezTo>
                      <a:pt x="424" y="1041"/>
                      <a:pt x="458" y="1050"/>
                      <a:pt x="491" y="1041"/>
                    </a:cubicBezTo>
                    <a:lnTo>
                      <a:pt x="618" y="100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4" name="Freeform 8"/>
              <p:cNvSpPr/>
              <p:nvPr/>
            </p:nvSpPr>
            <p:spPr bwMode="auto">
              <a:xfrm>
                <a:off x="3210" y="2884"/>
                <a:ext cx="579" cy="634"/>
              </a:xfrm>
              <a:custGeom>
                <a:avLst/>
                <a:gdLst>
                  <a:gd name="T0" fmla="*/ 102 w 244"/>
                  <a:gd name="T1" fmla="*/ 260 h 267"/>
                  <a:gd name="T2" fmla="*/ 205 w 244"/>
                  <a:gd name="T3" fmla="*/ 231 h 267"/>
                  <a:gd name="T4" fmla="*/ 237 w 244"/>
                  <a:gd name="T5" fmla="*/ 174 h 267"/>
                  <a:gd name="T6" fmla="*/ 198 w 244"/>
                  <a:gd name="T7" fmla="*/ 38 h 267"/>
                  <a:gd name="T8" fmla="*/ 141 w 244"/>
                  <a:gd name="T9" fmla="*/ 7 h 267"/>
                  <a:gd name="T10" fmla="*/ 38 w 244"/>
                  <a:gd name="T11" fmla="*/ 36 h 267"/>
                  <a:gd name="T12" fmla="*/ 7 w 244"/>
                  <a:gd name="T13" fmla="*/ 92 h 267"/>
                  <a:gd name="T14" fmla="*/ 45 w 244"/>
                  <a:gd name="T15" fmla="*/ 228 h 267"/>
                  <a:gd name="T16" fmla="*/ 102 w 244"/>
                  <a:gd name="T17" fmla="*/ 260 h 2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44" h="267">
                    <a:moveTo>
                      <a:pt x="102" y="260"/>
                    </a:moveTo>
                    <a:cubicBezTo>
                      <a:pt x="205" y="231"/>
                      <a:pt x="205" y="231"/>
                      <a:pt x="205" y="231"/>
                    </a:cubicBezTo>
                    <a:cubicBezTo>
                      <a:pt x="229" y="224"/>
                      <a:pt x="244" y="199"/>
                      <a:pt x="237" y="174"/>
                    </a:cubicBezTo>
                    <a:cubicBezTo>
                      <a:pt x="198" y="38"/>
                      <a:pt x="198" y="38"/>
                      <a:pt x="198" y="38"/>
                    </a:cubicBezTo>
                    <a:cubicBezTo>
                      <a:pt x="191" y="14"/>
                      <a:pt x="166" y="0"/>
                      <a:pt x="141" y="7"/>
                    </a:cubicBezTo>
                    <a:cubicBezTo>
                      <a:pt x="38" y="36"/>
                      <a:pt x="38" y="36"/>
                      <a:pt x="38" y="36"/>
                    </a:cubicBezTo>
                    <a:cubicBezTo>
                      <a:pt x="14" y="43"/>
                      <a:pt x="0" y="68"/>
                      <a:pt x="7" y="92"/>
                    </a:cubicBezTo>
                    <a:cubicBezTo>
                      <a:pt x="45" y="228"/>
                      <a:pt x="45" y="228"/>
                      <a:pt x="45" y="228"/>
                    </a:cubicBezTo>
                    <a:cubicBezTo>
                      <a:pt x="52" y="253"/>
                      <a:pt x="78" y="267"/>
                      <a:pt x="102" y="260"/>
                    </a:cubicBezTo>
                    <a:close/>
                  </a:path>
                </a:pathLst>
              </a:custGeom>
              <a:solidFill>
                <a:srgbClr val="8D838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0" name="Freeform 9"/>
              <p:cNvSpPr/>
              <p:nvPr/>
            </p:nvSpPr>
            <p:spPr bwMode="auto">
              <a:xfrm>
                <a:off x="2448" y="1331"/>
                <a:ext cx="1471" cy="1795"/>
              </a:xfrm>
              <a:custGeom>
                <a:avLst/>
                <a:gdLst>
                  <a:gd name="T0" fmla="*/ 23 w 620"/>
                  <a:gd name="T1" fmla="*/ 406 h 755"/>
                  <a:gd name="T2" fmla="*/ 140 w 620"/>
                  <a:gd name="T3" fmla="*/ 571 h 755"/>
                  <a:gd name="T4" fmla="*/ 162 w 620"/>
                  <a:gd name="T5" fmla="*/ 585 h 755"/>
                  <a:gd name="T6" fmla="*/ 298 w 620"/>
                  <a:gd name="T7" fmla="*/ 731 h 755"/>
                  <a:gd name="T8" fmla="*/ 337 w 620"/>
                  <a:gd name="T9" fmla="*/ 750 h 755"/>
                  <a:gd name="T10" fmla="*/ 513 w 620"/>
                  <a:gd name="T11" fmla="*/ 700 h 755"/>
                  <a:gd name="T12" fmla="*/ 536 w 620"/>
                  <a:gd name="T13" fmla="*/ 663 h 755"/>
                  <a:gd name="T14" fmla="*/ 575 w 620"/>
                  <a:gd name="T15" fmla="*/ 469 h 755"/>
                  <a:gd name="T16" fmla="*/ 587 w 620"/>
                  <a:gd name="T17" fmla="*/ 443 h 755"/>
                  <a:gd name="T18" fmla="*/ 592 w 620"/>
                  <a:gd name="T19" fmla="*/ 219 h 755"/>
                  <a:gd name="T20" fmla="*/ 250 w 620"/>
                  <a:gd name="T21" fmla="*/ 30 h 755"/>
                  <a:gd name="T22" fmla="*/ 55 w 620"/>
                  <a:gd name="T23" fmla="*/ 169 h 755"/>
                  <a:gd name="T24" fmla="*/ 23 w 620"/>
                  <a:gd name="T25" fmla="*/ 406 h 7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20" h="755">
                    <a:moveTo>
                      <a:pt x="23" y="406"/>
                    </a:moveTo>
                    <a:cubicBezTo>
                      <a:pt x="42" y="473"/>
                      <a:pt x="83" y="531"/>
                      <a:pt x="140" y="571"/>
                    </a:cubicBezTo>
                    <a:cubicBezTo>
                      <a:pt x="162" y="585"/>
                      <a:pt x="162" y="585"/>
                      <a:pt x="162" y="585"/>
                    </a:cubicBezTo>
                    <a:cubicBezTo>
                      <a:pt x="230" y="632"/>
                      <a:pt x="271" y="660"/>
                      <a:pt x="298" y="731"/>
                    </a:cubicBezTo>
                    <a:cubicBezTo>
                      <a:pt x="305" y="747"/>
                      <a:pt x="321" y="755"/>
                      <a:pt x="337" y="750"/>
                    </a:cubicBezTo>
                    <a:cubicBezTo>
                      <a:pt x="513" y="700"/>
                      <a:pt x="513" y="700"/>
                      <a:pt x="513" y="700"/>
                    </a:cubicBezTo>
                    <a:cubicBezTo>
                      <a:pt x="530" y="696"/>
                      <a:pt x="539" y="680"/>
                      <a:pt x="536" y="663"/>
                    </a:cubicBezTo>
                    <a:cubicBezTo>
                      <a:pt x="522" y="589"/>
                      <a:pt x="542" y="544"/>
                      <a:pt x="575" y="469"/>
                    </a:cubicBezTo>
                    <a:cubicBezTo>
                      <a:pt x="579" y="461"/>
                      <a:pt x="583" y="452"/>
                      <a:pt x="587" y="443"/>
                    </a:cubicBezTo>
                    <a:cubicBezTo>
                      <a:pt x="618" y="372"/>
                      <a:pt x="620" y="292"/>
                      <a:pt x="592" y="219"/>
                    </a:cubicBezTo>
                    <a:cubicBezTo>
                      <a:pt x="541" y="81"/>
                      <a:pt x="394" y="0"/>
                      <a:pt x="250" y="30"/>
                    </a:cubicBezTo>
                    <a:cubicBezTo>
                      <a:pt x="167" y="48"/>
                      <a:pt x="98" y="97"/>
                      <a:pt x="55" y="169"/>
                    </a:cubicBezTo>
                    <a:cubicBezTo>
                      <a:pt x="12" y="240"/>
                      <a:pt x="0" y="326"/>
                      <a:pt x="23" y="406"/>
                    </a:cubicBezTo>
                    <a:close/>
                  </a:path>
                </a:pathLst>
              </a:custGeom>
              <a:solidFill>
                <a:srgbClr val="FFC50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1" name="Freeform 10"/>
              <p:cNvSpPr/>
              <p:nvPr/>
            </p:nvSpPr>
            <p:spPr bwMode="auto">
              <a:xfrm>
                <a:off x="3295" y="1545"/>
                <a:ext cx="477" cy="761"/>
              </a:xfrm>
              <a:custGeom>
                <a:avLst/>
                <a:gdLst>
                  <a:gd name="T0" fmla="*/ 15 w 201"/>
                  <a:gd name="T1" fmla="*/ 9 h 320"/>
                  <a:gd name="T2" fmla="*/ 105 w 201"/>
                  <a:gd name="T3" fmla="*/ 42 h 320"/>
                  <a:gd name="T4" fmla="*/ 167 w 201"/>
                  <a:gd name="T5" fmla="*/ 115 h 320"/>
                  <a:gd name="T6" fmla="*/ 170 w 201"/>
                  <a:gd name="T7" fmla="*/ 315 h 320"/>
                  <a:gd name="T8" fmla="*/ 161 w 201"/>
                  <a:gd name="T9" fmla="*/ 311 h 320"/>
                  <a:gd name="T10" fmla="*/ 121 w 201"/>
                  <a:gd name="T11" fmla="*/ 134 h 320"/>
                  <a:gd name="T12" fmla="*/ 68 w 201"/>
                  <a:gd name="T13" fmla="*/ 79 h 320"/>
                  <a:gd name="T14" fmla="*/ 6 w 201"/>
                  <a:gd name="T15" fmla="*/ 32 h 320"/>
                  <a:gd name="T16" fmla="*/ 15 w 201"/>
                  <a:gd name="T17" fmla="*/ 9 h 3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01" h="320">
                    <a:moveTo>
                      <a:pt x="15" y="9"/>
                    </a:moveTo>
                    <a:cubicBezTo>
                      <a:pt x="48" y="0"/>
                      <a:pt x="80" y="22"/>
                      <a:pt x="105" y="42"/>
                    </a:cubicBezTo>
                    <a:cubicBezTo>
                      <a:pt x="130" y="62"/>
                      <a:pt x="151" y="86"/>
                      <a:pt x="167" y="115"/>
                    </a:cubicBezTo>
                    <a:cubicBezTo>
                      <a:pt x="201" y="178"/>
                      <a:pt x="201" y="250"/>
                      <a:pt x="170" y="315"/>
                    </a:cubicBezTo>
                    <a:cubicBezTo>
                      <a:pt x="168" y="320"/>
                      <a:pt x="160" y="316"/>
                      <a:pt x="161" y="311"/>
                    </a:cubicBezTo>
                    <a:cubicBezTo>
                      <a:pt x="170" y="251"/>
                      <a:pt x="155" y="184"/>
                      <a:pt x="121" y="134"/>
                    </a:cubicBezTo>
                    <a:cubicBezTo>
                      <a:pt x="107" y="113"/>
                      <a:pt x="89" y="94"/>
                      <a:pt x="68" y="79"/>
                    </a:cubicBezTo>
                    <a:cubicBezTo>
                      <a:pt x="47" y="64"/>
                      <a:pt x="21" y="54"/>
                      <a:pt x="6" y="32"/>
                    </a:cubicBezTo>
                    <a:cubicBezTo>
                      <a:pt x="0" y="24"/>
                      <a:pt x="6" y="12"/>
                      <a:pt x="15" y="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7" name="Freeform 11"/>
              <p:cNvSpPr/>
              <p:nvPr/>
            </p:nvSpPr>
            <p:spPr bwMode="auto">
              <a:xfrm>
                <a:off x="3217" y="3026"/>
                <a:ext cx="522" cy="198"/>
              </a:xfrm>
              <a:custGeom>
                <a:avLst/>
                <a:gdLst>
                  <a:gd name="T0" fmla="*/ 12 w 220"/>
                  <a:gd name="T1" fmla="*/ 56 h 83"/>
                  <a:gd name="T2" fmla="*/ 200 w 220"/>
                  <a:gd name="T3" fmla="*/ 3 h 83"/>
                  <a:gd name="T4" fmla="*/ 218 w 220"/>
                  <a:gd name="T5" fmla="*/ 11 h 83"/>
                  <a:gd name="T6" fmla="*/ 218 w 220"/>
                  <a:gd name="T7" fmla="*/ 11 h 83"/>
                  <a:gd name="T8" fmla="*/ 207 w 220"/>
                  <a:gd name="T9" fmla="*/ 28 h 83"/>
                  <a:gd name="T10" fmla="*/ 19 w 220"/>
                  <a:gd name="T11" fmla="*/ 81 h 83"/>
                  <a:gd name="T12" fmla="*/ 2 w 220"/>
                  <a:gd name="T13" fmla="*/ 73 h 83"/>
                  <a:gd name="T14" fmla="*/ 2 w 220"/>
                  <a:gd name="T15" fmla="*/ 73 h 83"/>
                  <a:gd name="T16" fmla="*/ 12 w 220"/>
                  <a:gd name="T17" fmla="*/ 56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20" h="83">
                    <a:moveTo>
                      <a:pt x="12" y="56"/>
                    </a:moveTo>
                    <a:cubicBezTo>
                      <a:pt x="200" y="3"/>
                      <a:pt x="200" y="3"/>
                      <a:pt x="200" y="3"/>
                    </a:cubicBezTo>
                    <a:cubicBezTo>
                      <a:pt x="208" y="0"/>
                      <a:pt x="216" y="4"/>
                      <a:pt x="218" y="11"/>
                    </a:cubicBezTo>
                    <a:cubicBezTo>
                      <a:pt x="218" y="11"/>
                      <a:pt x="218" y="11"/>
                      <a:pt x="218" y="11"/>
                    </a:cubicBezTo>
                    <a:cubicBezTo>
                      <a:pt x="220" y="18"/>
                      <a:pt x="215" y="25"/>
                      <a:pt x="207" y="28"/>
                    </a:cubicBezTo>
                    <a:cubicBezTo>
                      <a:pt x="19" y="81"/>
                      <a:pt x="19" y="81"/>
                      <a:pt x="19" y="81"/>
                    </a:cubicBezTo>
                    <a:cubicBezTo>
                      <a:pt x="11" y="83"/>
                      <a:pt x="3" y="79"/>
                      <a:pt x="2" y="73"/>
                    </a:cubicBezTo>
                    <a:cubicBezTo>
                      <a:pt x="2" y="73"/>
                      <a:pt x="2" y="73"/>
                      <a:pt x="2" y="73"/>
                    </a:cubicBezTo>
                    <a:cubicBezTo>
                      <a:pt x="0" y="66"/>
                      <a:pt x="4" y="58"/>
                      <a:pt x="12" y="56"/>
                    </a:cubicBezTo>
                    <a:close/>
                  </a:path>
                </a:pathLst>
              </a:custGeom>
              <a:solidFill>
                <a:srgbClr val="5047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5" name="Freeform 12"/>
              <p:cNvSpPr/>
              <p:nvPr/>
            </p:nvSpPr>
            <p:spPr bwMode="auto">
              <a:xfrm>
                <a:off x="3248" y="3140"/>
                <a:ext cx="522" cy="198"/>
              </a:xfrm>
              <a:custGeom>
                <a:avLst/>
                <a:gdLst>
                  <a:gd name="T0" fmla="*/ 13 w 220"/>
                  <a:gd name="T1" fmla="*/ 55 h 83"/>
                  <a:gd name="T2" fmla="*/ 201 w 220"/>
                  <a:gd name="T3" fmla="*/ 2 h 83"/>
                  <a:gd name="T4" fmla="*/ 218 w 220"/>
                  <a:gd name="T5" fmla="*/ 10 h 83"/>
                  <a:gd name="T6" fmla="*/ 218 w 220"/>
                  <a:gd name="T7" fmla="*/ 10 h 83"/>
                  <a:gd name="T8" fmla="*/ 208 w 220"/>
                  <a:gd name="T9" fmla="*/ 27 h 83"/>
                  <a:gd name="T10" fmla="*/ 20 w 220"/>
                  <a:gd name="T11" fmla="*/ 80 h 83"/>
                  <a:gd name="T12" fmla="*/ 2 w 220"/>
                  <a:gd name="T13" fmla="*/ 72 h 83"/>
                  <a:gd name="T14" fmla="*/ 2 w 220"/>
                  <a:gd name="T15" fmla="*/ 72 h 83"/>
                  <a:gd name="T16" fmla="*/ 13 w 220"/>
                  <a:gd name="T17" fmla="*/ 55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20" h="83">
                    <a:moveTo>
                      <a:pt x="13" y="55"/>
                    </a:moveTo>
                    <a:cubicBezTo>
                      <a:pt x="201" y="2"/>
                      <a:pt x="201" y="2"/>
                      <a:pt x="201" y="2"/>
                    </a:cubicBezTo>
                    <a:cubicBezTo>
                      <a:pt x="209" y="0"/>
                      <a:pt x="216" y="3"/>
                      <a:pt x="218" y="10"/>
                    </a:cubicBezTo>
                    <a:cubicBezTo>
                      <a:pt x="218" y="10"/>
                      <a:pt x="218" y="10"/>
                      <a:pt x="218" y="10"/>
                    </a:cubicBezTo>
                    <a:cubicBezTo>
                      <a:pt x="220" y="17"/>
                      <a:pt x="216" y="25"/>
                      <a:pt x="208" y="27"/>
                    </a:cubicBezTo>
                    <a:cubicBezTo>
                      <a:pt x="20" y="80"/>
                      <a:pt x="20" y="80"/>
                      <a:pt x="20" y="80"/>
                    </a:cubicBezTo>
                    <a:cubicBezTo>
                      <a:pt x="12" y="83"/>
                      <a:pt x="4" y="79"/>
                      <a:pt x="2" y="72"/>
                    </a:cubicBezTo>
                    <a:cubicBezTo>
                      <a:pt x="2" y="72"/>
                      <a:pt x="2" y="72"/>
                      <a:pt x="2" y="72"/>
                    </a:cubicBezTo>
                    <a:cubicBezTo>
                      <a:pt x="0" y="65"/>
                      <a:pt x="5" y="58"/>
                      <a:pt x="13" y="55"/>
                    </a:cubicBezTo>
                    <a:close/>
                  </a:path>
                </a:pathLst>
              </a:custGeom>
              <a:solidFill>
                <a:srgbClr val="5047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9" name="Freeform 13"/>
              <p:cNvSpPr/>
              <p:nvPr/>
            </p:nvSpPr>
            <p:spPr bwMode="auto">
              <a:xfrm>
                <a:off x="3286" y="3273"/>
                <a:ext cx="522" cy="198"/>
              </a:xfrm>
              <a:custGeom>
                <a:avLst/>
                <a:gdLst>
                  <a:gd name="T0" fmla="*/ 13 w 220"/>
                  <a:gd name="T1" fmla="*/ 56 h 83"/>
                  <a:gd name="T2" fmla="*/ 201 w 220"/>
                  <a:gd name="T3" fmla="*/ 2 h 83"/>
                  <a:gd name="T4" fmla="*/ 219 w 220"/>
                  <a:gd name="T5" fmla="*/ 11 h 83"/>
                  <a:gd name="T6" fmla="*/ 219 w 220"/>
                  <a:gd name="T7" fmla="*/ 11 h 83"/>
                  <a:gd name="T8" fmla="*/ 208 w 220"/>
                  <a:gd name="T9" fmla="*/ 27 h 83"/>
                  <a:gd name="T10" fmla="*/ 20 w 220"/>
                  <a:gd name="T11" fmla="*/ 81 h 83"/>
                  <a:gd name="T12" fmla="*/ 2 w 220"/>
                  <a:gd name="T13" fmla="*/ 72 h 83"/>
                  <a:gd name="T14" fmla="*/ 2 w 220"/>
                  <a:gd name="T15" fmla="*/ 72 h 83"/>
                  <a:gd name="T16" fmla="*/ 13 w 220"/>
                  <a:gd name="T17" fmla="*/ 56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20" h="83">
                    <a:moveTo>
                      <a:pt x="13" y="56"/>
                    </a:moveTo>
                    <a:cubicBezTo>
                      <a:pt x="201" y="2"/>
                      <a:pt x="201" y="2"/>
                      <a:pt x="201" y="2"/>
                    </a:cubicBezTo>
                    <a:cubicBezTo>
                      <a:pt x="209" y="0"/>
                      <a:pt x="217" y="4"/>
                      <a:pt x="219" y="11"/>
                    </a:cubicBezTo>
                    <a:cubicBezTo>
                      <a:pt x="219" y="11"/>
                      <a:pt x="219" y="11"/>
                      <a:pt x="219" y="11"/>
                    </a:cubicBezTo>
                    <a:cubicBezTo>
                      <a:pt x="220" y="18"/>
                      <a:pt x="216" y="25"/>
                      <a:pt x="208" y="27"/>
                    </a:cubicBezTo>
                    <a:cubicBezTo>
                      <a:pt x="20" y="81"/>
                      <a:pt x="20" y="81"/>
                      <a:pt x="20" y="81"/>
                    </a:cubicBezTo>
                    <a:cubicBezTo>
                      <a:pt x="12" y="83"/>
                      <a:pt x="4" y="79"/>
                      <a:pt x="2" y="72"/>
                    </a:cubicBezTo>
                    <a:cubicBezTo>
                      <a:pt x="2" y="72"/>
                      <a:pt x="2" y="72"/>
                      <a:pt x="2" y="72"/>
                    </a:cubicBezTo>
                    <a:cubicBezTo>
                      <a:pt x="0" y="65"/>
                      <a:pt x="5" y="58"/>
                      <a:pt x="13" y="56"/>
                    </a:cubicBezTo>
                    <a:close/>
                  </a:path>
                </a:pathLst>
              </a:custGeom>
              <a:solidFill>
                <a:srgbClr val="5047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0" name="Freeform 14"/>
              <p:cNvSpPr/>
              <p:nvPr/>
            </p:nvSpPr>
            <p:spPr bwMode="auto">
              <a:xfrm>
                <a:off x="3946" y="1331"/>
                <a:ext cx="429" cy="162"/>
              </a:xfrm>
              <a:custGeom>
                <a:avLst/>
                <a:gdLst>
                  <a:gd name="T0" fmla="*/ 0 w 429"/>
                  <a:gd name="T1" fmla="*/ 162 h 162"/>
                  <a:gd name="T2" fmla="*/ 429 w 429"/>
                  <a:gd name="T3" fmla="*/ 110 h 162"/>
                  <a:gd name="T4" fmla="*/ 365 w 429"/>
                  <a:gd name="T5" fmla="*/ 0 h 162"/>
                  <a:gd name="T6" fmla="*/ 0 w 429"/>
                  <a:gd name="T7" fmla="*/ 162 h 1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29" h="162">
                    <a:moveTo>
                      <a:pt x="0" y="162"/>
                    </a:moveTo>
                    <a:lnTo>
                      <a:pt x="429" y="110"/>
                    </a:lnTo>
                    <a:lnTo>
                      <a:pt x="365" y="0"/>
                    </a:lnTo>
                    <a:lnTo>
                      <a:pt x="0" y="162"/>
                    </a:lnTo>
                    <a:close/>
                  </a:path>
                </a:pathLst>
              </a:custGeom>
              <a:solidFill>
                <a:srgbClr val="FFC50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6" name="Freeform 15"/>
              <p:cNvSpPr/>
              <p:nvPr/>
            </p:nvSpPr>
            <p:spPr bwMode="auto">
              <a:xfrm>
                <a:off x="3877" y="1238"/>
                <a:ext cx="152" cy="226"/>
              </a:xfrm>
              <a:custGeom>
                <a:avLst/>
                <a:gdLst>
                  <a:gd name="T0" fmla="*/ 0 w 152"/>
                  <a:gd name="T1" fmla="*/ 226 h 226"/>
                  <a:gd name="T2" fmla="*/ 152 w 152"/>
                  <a:gd name="T3" fmla="*/ 62 h 226"/>
                  <a:gd name="T4" fmla="*/ 23 w 152"/>
                  <a:gd name="T5" fmla="*/ 0 h 226"/>
                  <a:gd name="T6" fmla="*/ 0 w 152"/>
                  <a:gd name="T7" fmla="*/ 226 h 2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2" h="226">
                    <a:moveTo>
                      <a:pt x="0" y="226"/>
                    </a:moveTo>
                    <a:lnTo>
                      <a:pt x="152" y="62"/>
                    </a:lnTo>
                    <a:lnTo>
                      <a:pt x="23" y="0"/>
                    </a:lnTo>
                    <a:lnTo>
                      <a:pt x="0" y="226"/>
                    </a:lnTo>
                    <a:close/>
                  </a:path>
                </a:pathLst>
              </a:custGeom>
              <a:solidFill>
                <a:srgbClr val="FFC50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7" name="Freeform 16"/>
              <p:cNvSpPr/>
              <p:nvPr/>
            </p:nvSpPr>
            <p:spPr bwMode="auto">
              <a:xfrm>
                <a:off x="3635" y="1129"/>
                <a:ext cx="159" cy="300"/>
              </a:xfrm>
              <a:custGeom>
                <a:avLst/>
                <a:gdLst>
                  <a:gd name="T0" fmla="*/ 159 w 159"/>
                  <a:gd name="T1" fmla="*/ 300 h 300"/>
                  <a:gd name="T2" fmla="*/ 111 w 159"/>
                  <a:gd name="T3" fmla="*/ 0 h 300"/>
                  <a:gd name="T4" fmla="*/ 0 w 159"/>
                  <a:gd name="T5" fmla="*/ 45 h 300"/>
                  <a:gd name="T6" fmla="*/ 159 w 159"/>
                  <a:gd name="T7" fmla="*/ 300 h 3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9" h="300">
                    <a:moveTo>
                      <a:pt x="159" y="300"/>
                    </a:moveTo>
                    <a:lnTo>
                      <a:pt x="111" y="0"/>
                    </a:lnTo>
                    <a:lnTo>
                      <a:pt x="0" y="45"/>
                    </a:lnTo>
                    <a:lnTo>
                      <a:pt x="159" y="300"/>
                    </a:lnTo>
                    <a:close/>
                  </a:path>
                </a:pathLst>
              </a:custGeom>
              <a:solidFill>
                <a:srgbClr val="FFC50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</p:grpSp>
        <p:sp>
          <p:nvSpPr>
            <p:cNvPr id="20" name="文本框 19"/>
            <p:cNvSpPr txBox="1"/>
            <p:nvPr/>
          </p:nvSpPr>
          <p:spPr>
            <a:xfrm>
              <a:off x="4826188" y="3055537"/>
              <a:ext cx="2784508" cy="10934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zh-CN" altLang="en-US" sz="2800" b="1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使用该装置测量摩擦力需要小木块保持匀速直线状态吗？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336170" y="1212562"/>
            <a:ext cx="295322" cy="210471"/>
            <a:chOff x="435463" y="1226414"/>
            <a:chExt cx="295380" cy="210512"/>
          </a:xfrm>
        </p:grpSpPr>
        <p:sp>
          <p:nvSpPr>
            <p:cNvPr id="7" name="矩形 6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" name="矩形 3"/>
          <p:cNvSpPr/>
          <p:nvPr/>
        </p:nvSpPr>
        <p:spPr>
          <a:xfrm>
            <a:off x="901065" y="1025525"/>
            <a:ext cx="5194935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zh-CN" altLang="en-US" sz="3200" b="1" dirty="0">
                <a:solidFill>
                  <a:srgbClr val="036EB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滑动摩擦力大小的影响因素</a:t>
            </a:r>
          </a:p>
        </p:txBody>
      </p:sp>
      <p:grpSp>
        <p:nvGrpSpPr>
          <p:cNvPr id="12" name="组合 11"/>
          <p:cNvGrpSpPr/>
          <p:nvPr/>
        </p:nvGrpSpPr>
        <p:grpSpPr>
          <a:xfrm>
            <a:off x="336170" y="1995517"/>
            <a:ext cx="295322" cy="210471"/>
            <a:chOff x="435463" y="1226414"/>
            <a:chExt cx="295380" cy="210512"/>
          </a:xfrm>
        </p:grpSpPr>
        <p:sp>
          <p:nvSpPr>
            <p:cNvPr id="13" name="矩形 12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" name="文本框 2"/>
          <p:cNvSpPr txBox="1"/>
          <p:nvPr/>
        </p:nvSpPr>
        <p:spPr>
          <a:xfrm>
            <a:off x="901065" y="1840230"/>
            <a:ext cx="72136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/>
              <a:t>实验</a:t>
            </a:r>
            <a:r>
              <a:rPr lang="en-US" altLang="zh-CN" sz="2800"/>
              <a:t>  </a:t>
            </a:r>
            <a:r>
              <a:rPr lang="zh-CN" altLang="en-US" sz="2800"/>
              <a:t>探究滑动摩擦力大小与哪些因素有关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901065" y="2362200"/>
            <a:ext cx="6543675" cy="23069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生活中我们常常有这样的经验：在同样的地面上推空箱子比推装满物体的箱子要轻松很多；在光滑的瓷砖上推箱子要比在水泥路面上推同样的箱子轻松</a:t>
            </a:r>
            <a:r>
              <a:rPr lang="en-US" altLang="zh-CN" sz="24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……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901065" y="4669155"/>
            <a:ext cx="6544310" cy="22453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/>
              <a:t>由此我们可以提出猜想：</a:t>
            </a:r>
          </a:p>
          <a:p>
            <a:r>
              <a:rPr lang="en-US" altLang="zh-CN" sz="2800"/>
              <a:t>1. </a:t>
            </a:r>
            <a:r>
              <a:rPr lang="zh-CN" altLang="en-US" sz="2800"/>
              <a:t>滑动摩擦力大小与压力有关；</a:t>
            </a:r>
          </a:p>
          <a:p>
            <a:r>
              <a:rPr lang="en-US" altLang="zh-CN" sz="2800"/>
              <a:t>2. </a:t>
            </a:r>
            <a:r>
              <a:rPr lang="zh-CN" altLang="en-US" sz="2800"/>
              <a:t>滑动摩擦力大小与接触面积的粗糙程度有关</a:t>
            </a:r>
          </a:p>
          <a:p>
            <a:r>
              <a:rPr lang="en-US" altLang="zh-CN" sz="2800"/>
              <a:t>……</a:t>
            </a:r>
          </a:p>
        </p:txBody>
      </p:sp>
      <p:pic>
        <p:nvPicPr>
          <p:cNvPr id="9" name="https://docer-ks3.wpscdn.cn/picture/68868955/64f664a922fae51baa31b31bce52c90b_612.jpg" descr="Young businessman pushing box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43215" y="1223010"/>
            <a:ext cx="3627755" cy="2725420"/>
          </a:xfrm>
          <a:prstGeom prst="rect">
            <a:avLst/>
          </a:prstGeom>
        </p:spPr>
      </p:pic>
      <p:pic>
        <p:nvPicPr>
          <p:cNvPr id="10" name="https://docer-ks3.wpscdn.cn/picture/190030912/e229d1a336b1d4fbb2cf34935c9646dd_612.jpg" descr="母女俩在玩纸板箱。兴奋的小女孩坐在盒子里。父母把女儿推到箱子里。父母和她的孩子在家里玩。快乐的母女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3215" y="3948430"/>
            <a:ext cx="3627755" cy="24987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336170" y="1212562"/>
            <a:ext cx="295322" cy="210471"/>
            <a:chOff x="435463" y="1226414"/>
            <a:chExt cx="295380" cy="210512"/>
          </a:xfrm>
        </p:grpSpPr>
        <p:sp>
          <p:nvSpPr>
            <p:cNvPr id="7" name="矩形 6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" name="矩形 3"/>
          <p:cNvSpPr/>
          <p:nvPr/>
        </p:nvSpPr>
        <p:spPr>
          <a:xfrm>
            <a:off x="901065" y="1025525"/>
            <a:ext cx="5194935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zh-CN" altLang="en-US" sz="3200" b="1" dirty="0">
                <a:solidFill>
                  <a:srgbClr val="036EB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滑动摩擦力大小的影响因素</a:t>
            </a:r>
          </a:p>
        </p:txBody>
      </p:sp>
      <p:grpSp>
        <p:nvGrpSpPr>
          <p:cNvPr id="12" name="组合 11"/>
          <p:cNvGrpSpPr/>
          <p:nvPr/>
        </p:nvGrpSpPr>
        <p:grpSpPr>
          <a:xfrm>
            <a:off x="336170" y="1995517"/>
            <a:ext cx="295322" cy="210471"/>
            <a:chOff x="435463" y="1226414"/>
            <a:chExt cx="295380" cy="210512"/>
          </a:xfrm>
        </p:grpSpPr>
        <p:sp>
          <p:nvSpPr>
            <p:cNvPr id="13" name="矩形 12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" name="文本框 2"/>
          <p:cNvSpPr txBox="1"/>
          <p:nvPr/>
        </p:nvSpPr>
        <p:spPr>
          <a:xfrm>
            <a:off x="901065" y="1840230"/>
            <a:ext cx="72136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/>
              <a:t>实验</a:t>
            </a:r>
            <a:r>
              <a:rPr lang="en-US" altLang="zh-CN" sz="2800"/>
              <a:t>  </a:t>
            </a:r>
            <a:r>
              <a:rPr lang="zh-CN" altLang="en-US" sz="2800"/>
              <a:t>探究滑动摩擦力大小与哪些因素有关</a:t>
            </a:r>
          </a:p>
        </p:txBody>
      </p:sp>
      <p:pic>
        <p:nvPicPr>
          <p:cNvPr id="5" name="https://img8.file.cache.docer.com/storage/1634892231164065989/97570cf59e1793ce75986150dce49583.png" descr="思考的男人2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79375" y="2593340"/>
            <a:ext cx="3239135" cy="3629025"/>
          </a:xfrm>
          <a:prstGeom prst="rect">
            <a:avLst/>
          </a:prstGeom>
        </p:spPr>
      </p:pic>
      <p:grpSp>
        <p:nvGrpSpPr>
          <p:cNvPr id="10" name="组合 9" descr="7b0a202020202274657874626f78223a2022220a7d0a"/>
          <p:cNvGrpSpPr/>
          <p:nvPr/>
        </p:nvGrpSpPr>
        <p:grpSpPr>
          <a:xfrm rot="10800000">
            <a:off x="1838376" y="2433955"/>
            <a:ext cx="10292029" cy="4145280"/>
            <a:chOff x="6856" y="3403"/>
            <a:chExt cx="6132" cy="3772"/>
          </a:xfrm>
        </p:grpSpPr>
        <p:grpSp>
          <p:nvGrpSpPr>
            <p:cNvPr id="11" name="组合 10"/>
            <p:cNvGrpSpPr/>
            <p:nvPr/>
          </p:nvGrpSpPr>
          <p:grpSpPr>
            <a:xfrm>
              <a:off x="6856" y="3403"/>
              <a:ext cx="6132" cy="3772"/>
              <a:chOff x="6856" y="3403"/>
              <a:chExt cx="6132" cy="3772"/>
            </a:xfrm>
          </p:grpSpPr>
          <p:sp>
            <p:nvSpPr>
              <p:cNvPr id="100" name="任意多边形: 形状 99"/>
              <p:cNvSpPr/>
              <p:nvPr/>
            </p:nvSpPr>
            <p:spPr>
              <a:xfrm>
                <a:off x="7057" y="3403"/>
                <a:ext cx="5750" cy="3772"/>
              </a:xfrm>
              <a:custGeom>
                <a:avLst/>
                <a:gdLst>
                  <a:gd name="connsiteX0" fmla="*/ 5450 w 5450"/>
                  <a:gd name="connsiteY0" fmla="*/ 1286 h 3360"/>
                  <a:gd name="connsiteX1" fmla="*/ 2555 w 5450"/>
                  <a:gd name="connsiteY1" fmla="*/ 0 h 3360"/>
                  <a:gd name="connsiteX2" fmla="*/ 1 w 5450"/>
                  <a:gd name="connsiteY2" fmla="*/ 1289 h 3360"/>
                  <a:gd name="connsiteX3" fmla="*/ 523 w 5450"/>
                  <a:gd name="connsiteY3" fmla="*/ 2369 h 3360"/>
                  <a:gd name="connsiteX4" fmla="*/ 2839 w 5450"/>
                  <a:gd name="connsiteY4" fmla="*/ 3360 h 3360"/>
                  <a:gd name="connsiteX5" fmla="*/ 5119 w 5450"/>
                  <a:gd name="connsiteY5" fmla="*/ 2322 h 3360"/>
                  <a:gd name="connsiteX6" fmla="*/ 4991 w 5450"/>
                  <a:gd name="connsiteY6" fmla="*/ 1980 h 3360"/>
                  <a:gd name="connsiteX7" fmla="*/ 5450 w 5450"/>
                  <a:gd name="connsiteY7" fmla="*/ 1286 h 33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450" h="3360">
                    <a:moveTo>
                      <a:pt x="5450" y="1286"/>
                    </a:moveTo>
                    <a:cubicBezTo>
                      <a:pt x="5450" y="576"/>
                      <a:pt x="4154" y="0"/>
                      <a:pt x="2555" y="0"/>
                    </a:cubicBezTo>
                    <a:cubicBezTo>
                      <a:pt x="956" y="0"/>
                      <a:pt x="21" y="674"/>
                      <a:pt x="1" y="1289"/>
                    </a:cubicBezTo>
                    <a:cubicBezTo>
                      <a:pt x="-27" y="2149"/>
                      <a:pt x="523" y="2335"/>
                      <a:pt x="523" y="2369"/>
                    </a:cubicBezTo>
                    <a:cubicBezTo>
                      <a:pt x="523" y="2942"/>
                      <a:pt x="1580" y="3360"/>
                      <a:pt x="2839" y="3360"/>
                    </a:cubicBezTo>
                    <a:cubicBezTo>
                      <a:pt x="4099" y="3360"/>
                      <a:pt x="5119" y="2895"/>
                      <a:pt x="5119" y="2322"/>
                    </a:cubicBezTo>
                    <a:cubicBezTo>
                      <a:pt x="5119" y="2202"/>
                      <a:pt x="5074" y="2087"/>
                      <a:pt x="4991" y="1980"/>
                    </a:cubicBezTo>
                    <a:cubicBezTo>
                      <a:pt x="5282" y="1781"/>
                      <a:pt x="5450" y="1542"/>
                      <a:pt x="5450" y="1286"/>
                    </a:cubicBezTo>
                    <a:close/>
                  </a:path>
                </a:pathLst>
              </a:custGeom>
              <a:noFill/>
              <a:ln w="28575" cap="rnd">
                <a:solidFill>
                  <a:srgbClr val="231815"/>
                </a:solidFill>
                <a:prstDash val="solid"/>
                <a:round/>
              </a:ln>
            </p:spPr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grpSp>
            <p:nvGrpSpPr>
              <p:cNvPr id="101" name="图形 97"/>
              <p:cNvGrpSpPr/>
              <p:nvPr/>
            </p:nvGrpSpPr>
            <p:grpSpPr>
              <a:xfrm>
                <a:off x="6856" y="3404"/>
                <a:ext cx="2147" cy="2376"/>
                <a:chOff x="4157662" y="2133600"/>
                <a:chExt cx="1832609" cy="1537086"/>
              </a:xfrm>
              <a:noFill/>
            </p:grpSpPr>
            <p:sp>
              <p:nvSpPr>
                <p:cNvPr id="102" name="任意多边形: 形状 101"/>
                <p:cNvSpPr/>
                <p:nvPr/>
              </p:nvSpPr>
              <p:spPr>
                <a:xfrm>
                  <a:off x="5952171" y="2133600"/>
                  <a:ext cx="38100" cy="9525"/>
                </a:xfrm>
                <a:custGeom>
                  <a:avLst/>
                  <a:gdLst>
                    <a:gd name="connsiteX0" fmla="*/ 38100 w 38100"/>
                    <a:gd name="connsiteY0" fmla="*/ 0 h 9525"/>
                    <a:gd name="connsiteX1" fmla="*/ 0 w 38100"/>
                    <a:gd name="connsiteY1" fmla="*/ 0 h 95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38100" h="9525">
                      <a:moveTo>
                        <a:pt x="38100" y="0"/>
                      </a:moveTo>
                      <a:cubicBezTo>
                        <a:pt x="25718" y="0"/>
                        <a:pt x="12383" y="0"/>
                        <a:pt x="0" y="0"/>
                      </a:cubicBezTo>
                    </a:path>
                  </a:pathLst>
                </a:custGeom>
                <a:noFill/>
                <a:ln w="19050" cap="flat">
                  <a:solidFill>
                    <a:srgbClr val="231815"/>
                  </a:solidFill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103" name="任意多边形: 形状 102"/>
                <p:cNvSpPr/>
                <p:nvPr/>
              </p:nvSpPr>
              <p:spPr>
                <a:xfrm>
                  <a:off x="4157662" y="2134552"/>
                  <a:ext cx="1747252" cy="1536134"/>
                </a:xfrm>
                <a:custGeom>
                  <a:avLst/>
                  <a:gdLst>
                    <a:gd name="connsiteX0" fmla="*/ 2047 w 2047"/>
                    <a:gd name="connsiteY0" fmla="*/ 0 h 2375"/>
                    <a:gd name="connsiteX1" fmla="*/ 0 w 2047"/>
                    <a:gd name="connsiteY1" fmla="*/ 1421 h 2375"/>
                    <a:gd name="connsiteX2" fmla="*/ 394 w 2047"/>
                    <a:gd name="connsiteY2" fmla="*/ 2375 h 23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047" h="2375">
                      <a:moveTo>
                        <a:pt x="2047" y="0"/>
                      </a:moveTo>
                      <a:cubicBezTo>
                        <a:pt x="934" y="95"/>
                        <a:pt x="0" y="633"/>
                        <a:pt x="0" y="1421"/>
                      </a:cubicBezTo>
                      <a:cubicBezTo>
                        <a:pt x="0" y="1779"/>
                        <a:pt x="69" y="2120"/>
                        <a:pt x="394" y="2375"/>
                      </a:cubicBezTo>
                    </a:path>
                  </a:pathLst>
                </a:custGeom>
                <a:noFill/>
                <a:ln w="19050" cap="flat">
                  <a:solidFill>
                    <a:srgbClr val="231815"/>
                  </a:solidFill>
                  <a:custDash>
                    <a:ds d="596100" sp="372563"/>
                  </a:custDash>
                  <a:miter/>
                </a:ln>
              </p:spPr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</p:grpSp>
          <p:sp>
            <p:nvSpPr>
              <p:cNvPr id="105" name="任意多边形: 形状 104"/>
              <p:cNvSpPr/>
              <p:nvPr/>
            </p:nvSpPr>
            <p:spPr>
              <a:xfrm rot="19177597">
                <a:off x="12028" y="6556"/>
                <a:ext cx="960" cy="378"/>
              </a:xfrm>
              <a:custGeom>
                <a:avLst/>
                <a:gdLst>
                  <a:gd name="connsiteX0" fmla="*/ 609610 w 609610"/>
                  <a:gd name="connsiteY0" fmla="*/ 120017 h 240034"/>
                  <a:gd name="connsiteX1" fmla="*/ 304805 w 609610"/>
                  <a:gd name="connsiteY1" fmla="*/ 240034 h 240034"/>
                  <a:gd name="connsiteX2" fmla="*/ 0 w 609610"/>
                  <a:gd name="connsiteY2" fmla="*/ 120017 h 240034"/>
                  <a:gd name="connsiteX3" fmla="*/ 304805 w 609610"/>
                  <a:gd name="connsiteY3" fmla="*/ 0 h 240034"/>
                  <a:gd name="connsiteX4" fmla="*/ 609610 w 609610"/>
                  <a:gd name="connsiteY4" fmla="*/ 120017 h 2400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9610" h="240034">
                    <a:moveTo>
                      <a:pt x="609610" y="120017"/>
                    </a:moveTo>
                    <a:cubicBezTo>
                      <a:pt x="609610" y="186301"/>
                      <a:pt x="473144" y="240034"/>
                      <a:pt x="304805" y="240034"/>
                    </a:cubicBezTo>
                    <a:cubicBezTo>
                      <a:pt x="136466" y="240034"/>
                      <a:pt x="0" y="186301"/>
                      <a:pt x="0" y="120017"/>
                    </a:cubicBezTo>
                    <a:cubicBezTo>
                      <a:pt x="0" y="53733"/>
                      <a:pt x="136466" y="0"/>
                      <a:pt x="304805" y="0"/>
                    </a:cubicBezTo>
                    <a:cubicBezTo>
                      <a:pt x="473144" y="0"/>
                      <a:pt x="609610" y="53733"/>
                      <a:pt x="609610" y="120017"/>
                    </a:cubicBezTo>
                    <a:close/>
                  </a:path>
                </a:pathLst>
              </a:custGeom>
              <a:noFill/>
              <a:ln w="28575" cap="rnd">
                <a:solidFill>
                  <a:srgbClr val="231815"/>
                </a:solidFill>
                <a:prstDash val="solid"/>
                <a:round/>
              </a:ln>
            </p:spPr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06" name="任意多边形: 形状 105"/>
              <p:cNvSpPr/>
              <p:nvPr/>
            </p:nvSpPr>
            <p:spPr>
              <a:xfrm>
                <a:off x="12070" y="4915"/>
                <a:ext cx="580" cy="1480"/>
              </a:xfrm>
              <a:custGeom>
                <a:avLst/>
                <a:gdLst>
                  <a:gd name="connsiteX0" fmla="*/ 367665 w 368038"/>
                  <a:gd name="connsiteY0" fmla="*/ 0 h 940117"/>
                  <a:gd name="connsiteX1" fmla="*/ 98107 w 368038"/>
                  <a:gd name="connsiteY1" fmla="*/ 406717 h 940117"/>
                  <a:gd name="connsiteX2" fmla="*/ 0 w 368038"/>
                  <a:gd name="connsiteY2" fmla="*/ 940118 h 9401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68038" h="940117">
                    <a:moveTo>
                      <a:pt x="367665" y="0"/>
                    </a:moveTo>
                    <a:cubicBezTo>
                      <a:pt x="367665" y="0"/>
                      <a:pt x="389572" y="216218"/>
                      <a:pt x="98107" y="406717"/>
                    </a:cubicBezTo>
                    <a:cubicBezTo>
                      <a:pt x="98107" y="406717"/>
                      <a:pt x="291465" y="613410"/>
                      <a:pt x="0" y="940118"/>
                    </a:cubicBezTo>
                  </a:path>
                </a:pathLst>
              </a:custGeom>
              <a:noFill/>
              <a:ln w="19050" cap="flat">
                <a:solidFill>
                  <a:srgbClr val="231815"/>
                </a:solidFill>
                <a:custDash>
                  <a:ds d="600000" sp="375000"/>
                </a:custDash>
                <a:miter/>
              </a:ln>
            </p:spPr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07" name="任意多边形: 形状 106"/>
              <p:cNvSpPr/>
              <p:nvPr/>
            </p:nvSpPr>
            <p:spPr>
              <a:xfrm rot="19980000">
                <a:off x="11921" y="6716"/>
                <a:ext cx="984" cy="362"/>
              </a:xfrm>
              <a:custGeom>
                <a:avLst/>
                <a:gdLst>
                  <a:gd name="connsiteX0" fmla="*/ 27497 w 624714"/>
                  <a:gd name="connsiteY0" fmla="*/ 0 h 229638"/>
                  <a:gd name="connsiteX1" fmla="*/ 114174 w 624714"/>
                  <a:gd name="connsiteY1" fmla="*/ 210503 h 229638"/>
                  <a:gd name="connsiteX2" fmla="*/ 624714 w 624714"/>
                  <a:gd name="connsiteY2" fmla="*/ 144780 h 2296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24714" h="229638">
                    <a:moveTo>
                      <a:pt x="27497" y="0"/>
                    </a:moveTo>
                    <a:cubicBezTo>
                      <a:pt x="27497" y="0"/>
                      <a:pt x="-74421" y="133350"/>
                      <a:pt x="114174" y="210503"/>
                    </a:cubicBezTo>
                    <a:cubicBezTo>
                      <a:pt x="278957" y="278130"/>
                      <a:pt x="624714" y="144780"/>
                      <a:pt x="624714" y="144780"/>
                    </a:cubicBezTo>
                  </a:path>
                </a:pathLst>
              </a:custGeom>
              <a:noFill/>
              <a:ln w="19050" cap="flat">
                <a:solidFill>
                  <a:srgbClr val="231815"/>
                </a:solidFill>
                <a:custDash>
                  <a:ds d="600000" sp="375000"/>
                </a:custDash>
                <a:miter/>
              </a:ln>
            </p:spPr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</p:grpSp>
        <p:sp>
          <p:nvSpPr>
            <p:cNvPr id="15" name="文本框 14"/>
            <p:cNvSpPr txBox="1"/>
            <p:nvPr/>
          </p:nvSpPr>
          <p:spPr>
            <a:xfrm rot="10800000">
              <a:off x="7242" y="4525"/>
              <a:ext cx="4828" cy="2267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altLang="zh-CN" sz="2400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  <a:sym typeface="+mn-ea"/>
                </a:rPr>
                <a:t>1. </a:t>
              </a:r>
              <a:r>
                <a:rPr lang="zh-CN" altLang="en-US" sz="2400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  <a:sym typeface="+mn-ea"/>
                </a:rPr>
                <a:t>如何改变对接触面压力的大小？</a:t>
              </a:r>
              <a:endParaRPr lang="zh-CN" altLang="en-US" sz="24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  <a:p>
              <a:pPr algn="just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altLang="zh-CN" sz="2400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  <a:sym typeface="+mn-ea"/>
                </a:rPr>
                <a:t>2. </a:t>
              </a:r>
              <a:r>
                <a:rPr lang="zh-CN" altLang="en-US" sz="2400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  <a:sym typeface="+mn-ea"/>
                </a:rPr>
                <a:t>如何改变接触面的粗糙程度？</a:t>
              </a:r>
            </a:p>
            <a:p>
              <a:pPr indent="0" algn="just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endParaRPr lang="zh-CN" altLang="en-US" sz="24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  <a:p>
              <a:pPr algn="just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altLang="zh-CN" sz="2400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  <a:sym typeface="+mn-ea"/>
                </a:rPr>
                <a:t>3. </a:t>
              </a:r>
              <a:r>
                <a:rPr lang="zh-CN" altLang="en-US" sz="2400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  <a:sym typeface="+mn-ea"/>
                </a:rPr>
                <a:t>在实验过程中可以同时改变接触面的粗糙程度与对接触面的压力吗？为什么？</a:t>
              </a:r>
              <a:endParaRPr lang="zh-CN" altLang="en-US" sz="2400" spc="200">
                <a:solidFill>
                  <a:schemeClr val="tx1"/>
                </a:solidFill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endParaRPr>
            </a:p>
          </p:txBody>
        </p:sp>
      </p:grpSp>
      <p:sp>
        <p:nvSpPr>
          <p:cNvPr id="17" name="文本框 16"/>
          <p:cNvSpPr txBox="1"/>
          <p:nvPr/>
        </p:nvSpPr>
        <p:spPr>
          <a:xfrm>
            <a:off x="3559175" y="3238500"/>
            <a:ext cx="721169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>
                <a:solidFill>
                  <a:schemeClr val="accent5"/>
                </a:solidFill>
              </a:rPr>
              <a:t>可以在木块上增减钩码个数改变对接触面压力的大小。</a:t>
            </a:r>
          </a:p>
        </p:txBody>
      </p:sp>
      <p:sp>
        <p:nvSpPr>
          <p:cNvPr id="18" name="文本框 17"/>
          <p:cNvSpPr txBox="1"/>
          <p:nvPr/>
        </p:nvSpPr>
        <p:spPr>
          <a:xfrm>
            <a:off x="3559175" y="4086225"/>
            <a:ext cx="721169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>
                <a:solidFill>
                  <a:schemeClr val="accent5"/>
                </a:solidFill>
              </a:rPr>
              <a:t>可以将木板更换为粗糙木板来改变接触面的粗糙程度。</a:t>
            </a:r>
          </a:p>
        </p:txBody>
      </p:sp>
      <p:sp>
        <p:nvSpPr>
          <p:cNvPr id="19" name="文本框 18"/>
          <p:cNvSpPr txBox="1"/>
          <p:nvPr/>
        </p:nvSpPr>
        <p:spPr>
          <a:xfrm>
            <a:off x="3535680" y="5313680"/>
            <a:ext cx="721169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>
                <a:solidFill>
                  <a:schemeClr val="accent5"/>
                </a:solidFill>
              </a:rPr>
              <a:t>不可以，本实验有两个变量，需要通过控制变量以使实验结果科学准确。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336170" y="945862"/>
            <a:ext cx="295322" cy="210471"/>
            <a:chOff x="435463" y="1226414"/>
            <a:chExt cx="295380" cy="210512"/>
          </a:xfrm>
        </p:grpSpPr>
        <p:sp>
          <p:nvSpPr>
            <p:cNvPr id="7" name="矩形 6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" name="矩形 3"/>
          <p:cNvSpPr/>
          <p:nvPr/>
        </p:nvSpPr>
        <p:spPr>
          <a:xfrm>
            <a:off x="901065" y="758825"/>
            <a:ext cx="5194935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zh-CN" altLang="en-US" sz="3200" b="1" dirty="0">
                <a:solidFill>
                  <a:srgbClr val="036EB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滑动摩擦力大小的影响因素</a:t>
            </a:r>
          </a:p>
        </p:txBody>
      </p:sp>
      <p:grpSp>
        <p:nvGrpSpPr>
          <p:cNvPr id="12" name="组合 11"/>
          <p:cNvGrpSpPr/>
          <p:nvPr/>
        </p:nvGrpSpPr>
        <p:grpSpPr>
          <a:xfrm>
            <a:off x="336170" y="1528792"/>
            <a:ext cx="295322" cy="210471"/>
            <a:chOff x="435463" y="1226414"/>
            <a:chExt cx="295380" cy="210512"/>
          </a:xfrm>
        </p:grpSpPr>
        <p:sp>
          <p:nvSpPr>
            <p:cNvPr id="13" name="矩形 12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" name="文本框 2"/>
          <p:cNvSpPr txBox="1"/>
          <p:nvPr/>
        </p:nvSpPr>
        <p:spPr>
          <a:xfrm>
            <a:off x="901065" y="1373505"/>
            <a:ext cx="72136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/>
              <a:t>实验</a:t>
            </a:r>
            <a:r>
              <a:rPr lang="en-US" altLang="zh-CN" sz="2800"/>
              <a:t>  </a:t>
            </a:r>
            <a:r>
              <a:rPr lang="zh-CN" altLang="en-US" sz="2800"/>
              <a:t>探究滑动摩擦力大小与哪些因素有关</a:t>
            </a:r>
          </a:p>
        </p:txBody>
      </p:sp>
      <p:pic>
        <p:nvPicPr>
          <p:cNvPr id="2" name="图片 1" descr="8-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7720" y="2708275"/>
            <a:ext cx="4801870" cy="299847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899795" y="1858010"/>
            <a:ext cx="6413500" cy="49650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400">
                <a:latin typeface="宋体" panose="02010600030101010101" pitchFamily="2" charset="-122"/>
                <a:ea typeface="宋体" panose="02010600030101010101" pitchFamily="2" charset="-122"/>
              </a:rPr>
              <a:t>实验方法：</a:t>
            </a: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</a:rPr>
              <a:t>控制变量法</a:t>
            </a:r>
          </a:p>
          <a:p>
            <a:pPr>
              <a:lnSpc>
                <a:spcPct val="120000"/>
              </a:lnSpc>
            </a:pPr>
            <a:r>
              <a:rPr lang="zh-CN" altLang="en-US" sz="2400">
                <a:latin typeface="宋体" panose="02010600030101010101" pitchFamily="2" charset="-122"/>
                <a:ea typeface="宋体" panose="02010600030101010101" pitchFamily="2" charset="-122"/>
              </a:rPr>
              <a:t>实验器材：弹簧测力计、长木板（粗糙）、长木板、砝码、木块</a:t>
            </a:r>
          </a:p>
          <a:p>
            <a:pPr>
              <a:lnSpc>
                <a:spcPct val="120000"/>
              </a:lnSpc>
            </a:pPr>
            <a:r>
              <a:rPr lang="zh-CN" altLang="en-US" sz="2400">
                <a:latin typeface="宋体" panose="02010600030101010101" pitchFamily="2" charset="-122"/>
                <a:ea typeface="宋体" panose="02010600030101010101" pitchFamily="2" charset="-122"/>
              </a:rPr>
              <a:t>实验步骤：</a:t>
            </a:r>
          </a:p>
          <a:p>
            <a:pPr>
              <a:lnSpc>
                <a:spcPct val="120000"/>
              </a:lnSpc>
            </a:pPr>
            <a:r>
              <a:rPr lang="en-US" altLang="zh-CN" sz="2400">
                <a:latin typeface="宋体" panose="02010600030101010101" pitchFamily="2" charset="-122"/>
                <a:ea typeface="宋体" panose="02010600030101010101" pitchFamily="2" charset="-122"/>
              </a:rPr>
              <a:t>1.</a:t>
            </a:r>
            <a:r>
              <a:rPr lang="zh-CN" altLang="en-US" sz="2400">
                <a:latin typeface="宋体" panose="02010600030101010101" pitchFamily="2" charset="-122"/>
                <a:ea typeface="宋体" panose="02010600030101010101" pitchFamily="2" charset="-122"/>
              </a:rPr>
              <a:t>用弹簧测力计拉动木块，使它沿水平长木板匀速滑动，测出木块与木板之间的滑动摩擦力；</a:t>
            </a:r>
          </a:p>
          <a:p>
            <a:pPr>
              <a:lnSpc>
                <a:spcPct val="120000"/>
              </a:lnSpc>
            </a:pPr>
            <a:r>
              <a:rPr lang="en-US" altLang="zh-CN" sz="2400">
                <a:latin typeface="宋体" panose="02010600030101010101" pitchFamily="2" charset="-122"/>
                <a:ea typeface="宋体" panose="02010600030101010101" pitchFamily="2" charset="-122"/>
              </a:rPr>
              <a:t>2.</a:t>
            </a:r>
            <a:r>
              <a:rPr lang="zh-CN" altLang="en-US" sz="2400">
                <a:latin typeface="宋体" panose="02010600030101010101" pitchFamily="2" charset="-122"/>
                <a:ea typeface="宋体" panose="02010600030101010101" pitchFamily="2" charset="-122"/>
              </a:rPr>
              <a:t>在木块上放数量不同的钩码，改变压力，测量滑动摩擦力；</a:t>
            </a:r>
          </a:p>
          <a:p>
            <a:pPr>
              <a:lnSpc>
                <a:spcPct val="120000"/>
              </a:lnSpc>
            </a:pPr>
            <a:r>
              <a:rPr lang="en-US" altLang="zh-CN" sz="2400">
                <a:latin typeface="宋体" panose="02010600030101010101" pitchFamily="2" charset="-122"/>
                <a:ea typeface="宋体" panose="02010600030101010101" pitchFamily="2" charset="-122"/>
              </a:rPr>
              <a:t>3.</a:t>
            </a:r>
            <a:r>
              <a:rPr lang="zh-CN" altLang="en-US" sz="2400">
                <a:latin typeface="宋体" panose="02010600030101010101" pitchFamily="2" charset="-122"/>
                <a:ea typeface="宋体" panose="02010600030101010101" pitchFamily="2" charset="-122"/>
              </a:rPr>
              <a:t>换用材料相同但表面粗糙的长木板，保持压力不变，测量滑动摩擦力；</a:t>
            </a:r>
          </a:p>
          <a:p>
            <a:pPr>
              <a:lnSpc>
                <a:spcPct val="120000"/>
              </a:lnSpc>
            </a:pPr>
            <a:r>
              <a:rPr lang="en-US" altLang="zh-CN" sz="2400">
                <a:latin typeface="宋体" panose="02010600030101010101" pitchFamily="2" charset="-122"/>
                <a:ea typeface="宋体" panose="02010600030101010101" pitchFamily="2" charset="-122"/>
              </a:rPr>
              <a:t>...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1" dur="8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2" dur="8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8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39"/>
                            </p:stCondLst>
                            <p:childTnLst>
                              <p:par>
                                <p:cTn id="25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7" dur="8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8" dur="8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8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959"/>
                            </p:stCondLst>
                            <p:childTnLst>
                              <p:par>
                                <p:cTn id="31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3" dur="8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4" dur="8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8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119"/>
                            </p:stCondLst>
                            <p:childTnLst>
                              <p:par>
                                <p:cTn id="37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9" dur="8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0" dur="8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8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479"/>
                            </p:stCondLst>
                            <p:childTnLst>
                              <p:par>
                                <p:cTn id="43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5" dur="8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6" dur="8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8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实验活动4：研究影响滑动摩擦力大小的因素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75230" y="2663190"/>
            <a:ext cx="7047230" cy="3783330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336170" y="1041112"/>
            <a:ext cx="295322" cy="210471"/>
            <a:chOff x="435463" y="1226414"/>
            <a:chExt cx="295380" cy="210512"/>
          </a:xfrm>
        </p:grpSpPr>
        <p:sp>
          <p:nvSpPr>
            <p:cNvPr id="7" name="矩形 6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" name="矩形 1"/>
          <p:cNvSpPr/>
          <p:nvPr/>
        </p:nvSpPr>
        <p:spPr>
          <a:xfrm>
            <a:off x="901065" y="854075"/>
            <a:ext cx="5194935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zh-CN" altLang="en-US" sz="3200" b="1" dirty="0">
                <a:solidFill>
                  <a:srgbClr val="036EB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滑动摩擦力大小的影响因素</a:t>
            </a:r>
          </a:p>
        </p:txBody>
      </p:sp>
      <p:grpSp>
        <p:nvGrpSpPr>
          <p:cNvPr id="12" name="组合 11"/>
          <p:cNvGrpSpPr/>
          <p:nvPr/>
        </p:nvGrpSpPr>
        <p:grpSpPr>
          <a:xfrm>
            <a:off x="336170" y="1852642"/>
            <a:ext cx="295322" cy="210471"/>
            <a:chOff x="435463" y="1226414"/>
            <a:chExt cx="295380" cy="210512"/>
          </a:xfrm>
        </p:grpSpPr>
        <p:sp>
          <p:nvSpPr>
            <p:cNvPr id="13" name="矩形 12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" name="文本框 2"/>
          <p:cNvSpPr txBox="1"/>
          <p:nvPr/>
        </p:nvSpPr>
        <p:spPr>
          <a:xfrm>
            <a:off x="901065" y="1697355"/>
            <a:ext cx="72136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/>
              <a:t>实验</a:t>
            </a:r>
            <a:r>
              <a:rPr lang="en-US" altLang="zh-CN" sz="2800"/>
              <a:t>  </a:t>
            </a:r>
            <a:r>
              <a:rPr lang="zh-CN" altLang="en-US" sz="2800"/>
              <a:t>探究滑动摩擦力大小与哪些因素有关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video fullScrn="1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图形 106"/>
          <p:cNvGrpSpPr/>
          <p:nvPr/>
        </p:nvGrpSpPr>
        <p:grpSpPr>
          <a:xfrm>
            <a:off x="899795" y="2372360"/>
            <a:ext cx="7727315" cy="4272915"/>
            <a:chOff x="633181" y="2870058"/>
            <a:chExt cx="5446081" cy="2514081"/>
          </a:xfrm>
          <a:solidFill>
            <a:schemeClr val="accent1"/>
          </a:solidFill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grpSpPr>
        <p:sp>
          <p:nvSpPr>
            <p:cNvPr id="15" name="任意多边形: 形状 108"/>
            <p:cNvSpPr/>
            <p:nvPr/>
          </p:nvSpPr>
          <p:spPr>
            <a:xfrm>
              <a:off x="633181" y="2870058"/>
              <a:ext cx="5446081" cy="2514081"/>
            </a:xfrm>
            <a:custGeom>
              <a:avLst/>
              <a:gdLst>
                <a:gd name="connsiteX0" fmla="*/ 0 w 5446081"/>
                <a:gd name="connsiteY0" fmla="*/ 0 h 2514081"/>
                <a:gd name="connsiteX1" fmla="*/ 0 w 5446081"/>
                <a:gd name="connsiteY1" fmla="*/ 2514081 h 2514081"/>
                <a:gd name="connsiteX2" fmla="*/ 5446082 w 5446081"/>
                <a:gd name="connsiteY2" fmla="*/ 2514081 h 2514081"/>
                <a:gd name="connsiteX3" fmla="*/ 5446082 w 5446081"/>
                <a:gd name="connsiteY3" fmla="*/ 0 h 2514081"/>
                <a:gd name="connsiteX4" fmla="*/ 0 w 5446081"/>
                <a:gd name="connsiteY4" fmla="*/ 0 h 2514081"/>
                <a:gd name="connsiteX5" fmla="*/ 5394355 w 5446081"/>
                <a:gd name="connsiteY5" fmla="*/ 2480442 h 2514081"/>
                <a:gd name="connsiteX6" fmla="*/ 53830 w 5446081"/>
                <a:gd name="connsiteY6" fmla="*/ 2480442 h 2514081"/>
                <a:gd name="connsiteX7" fmla="*/ 53830 w 5446081"/>
                <a:gd name="connsiteY7" fmla="*/ 44262 h 2514081"/>
                <a:gd name="connsiteX8" fmla="*/ 5394776 w 5446081"/>
                <a:gd name="connsiteY8" fmla="*/ 44262 h 2514081"/>
                <a:gd name="connsiteX9" fmla="*/ 5394776 w 5446081"/>
                <a:gd name="connsiteY9" fmla="*/ 2480442 h 25140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446081" h="2514081">
                  <a:moveTo>
                    <a:pt x="0" y="0"/>
                  </a:moveTo>
                  <a:lnTo>
                    <a:pt x="0" y="2514081"/>
                  </a:lnTo>
                  <a:lnTo>
                    <a:pt x="5446082" y="2514081"/>
                  </a:lnTo>
                  <a:lnTo>
                    <a:pt x="5446082" y="0"/>
                  </a:lnTo>
                  <a:lnTo>
                    <a:pt x="0" y="0"/>
                  </a:lnTo>
                  <a:close/>
                  <a:moveTo>
                    <a:pt x="5394355" y="2480442"/>
                  </a:moveTo>
                  <a:lnTo>
                    <a:pt x="53830" y="2480442"/>
                  </a:lnTo>
                  <a:lnTo>
                    <a:pt x="53830" y="44262"/>
                  </a:lnTo>
                  <a:lnTo>
                    <a:pt x="5394776" y="44262"/>
                  </a:lnTo>
                  <a:lnTo>
                    <a:pt x="5394776" y="2480442"/>
                  </a:lnTo>
                  <a:close/>
                </a:path>
              </a:pathLst>
            </a:custGeom>
            <a:solidFill>
              <a:srgbClr val="9DC3E6"/>
            </a:solidFill>
            <a:ln w="42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grpSp>
          <p:nvGrpSpPr>
            <p:cNvPr id="17" name="图形 106"/>
            <p:cNvGrpSpPr/>
            <p:nvPr/>
          </p:nvGrpSpPr>
          <p:grpSpPr>
            <a:xfrm>
              <a:off x="633181" y="2870058"/>
              <a:ext cx="5446081" cy="2514080"/>
              <a:chOff x="633181" y="2870058"/>
              <a:chExt cx="5446081" cy="2514080"/>
            </a:xfrm>
            <a:solidFill>
              <a:srgbClr val="3A77CF"/>
            </a:solidFill>
          </p:grpSpPr>
          <p:grpSp>
            <p:nvGrpSpPr>
              <p:cNvPr id="19" name="图形 106"/>
              <p:cNvGrpSpPr/>
              <p:nvPr/>
            </p:nvGrpSpPr>
            <p:grpSpPr>
              <a:xfrm>
                <a:off x="633181" y="2871474"/>
                <a:ext cx="550916" cy="239368"/>
                <a:chOff x="633181" y="2871474"/>
                <a:chExt cx="550916" cy="239368"/>
              </a:xfrm>
              <a:solidFill>
                <a:srgbClr val="3A77CF"/>
              </a:solidFill>
            </p:grpSpPr>
            <p:sp>
              <p:nvSpPr>
                <p:cNvPr id="20" name="任意多边形: 形状 111"/>
                <p:cNvSpPr/>
                <p:nvPr/>
              </p:nvSpPr>
              <p:spPr>
                <a:xfrm>
                  <a:off x="633181" y="2871474"/>
                  <a:ext cx="550916" cy="239368"/>
                </a:xfrm>
                <a:custGeom>
                  <a:avLst/>
                  <a:gdLst>
                    <a:gd name="connsiteX0" fmla="*/ 550916 w 550916"/>
                    <a:gd name="connsiteY0" fmla="*/ 1416 h 239368"/>
                    <a:gd name="connsiteX1" fmla="*/ 96726 w 550916"/>
                    <a:gd name="connsiteY1" fmla="*/ 1416 h 239368"/>
                    <a:gd name="connsiteX2" fmla="*/ 96726 w 550916"/>
                    <a:gd name="connsiteY2" fmla="*/ 0 h 239368"/>
                    <a:gd name="connsiteX3" fmla="*/ 1682 w 550916"/>
                    <a:gd name="connsiteY3" fmla="*/ 0 h 239368"/>
                    <a:gd name="connsiteX4" fmla="*/ 1682 w 550916"/>
                    <a:gd name="connsiteY4" fmla="*/ 1416 h 239368"/>
                    <a:gd name="connsiteX5" fmla="*/ 0 w 550916"/>
                    <a:gd name="connsiteY5" fmla="*/ 1416 h 239368"/>
                    <a:gd name="connsiteX6" fmla="*/ 0 w 550916"/>
                    <a:gd name="connsiteY6" fmla="*/ 80026 h 239368"/>
                    <a:gd name="connsiteX7" fmla="*/ 1682 w 550916"/>
                    <a:gd name="connsiteY7" fmla="*/ 80026 h 239368"/>
                    <a:gd name="connsiteX8" fmla="*/ 1682 w 550916"/>
                    <a:gd name="connsiteY8" fmla="*/ 239369 h 239368"/>
                    <a:gd name="connsiteX9" fmla="*/ 96726 w 550916"/>
                    <a:gd name="connsiteY9" fmla="*/ 159697 h 239368"/>
                    <a:gd name="connsiteX10" fmla="*/ 96726 w 550916"/>
                    <a:gd name="connsiteY10" fmla="*/ 80026 h 239368"/>
                    <a:gd name="connsiteX11" fmla="*/ 367137 w 550916"/>
                    <a:gd name="connsiteY11" fmla="*/ 80026 h 2393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550916" h="239368">
                      <a:moveTo>
                        <a:pt x="550916" y="1416"/>
                      </a:moveTo>
                      <a:lnTo>
                        <a:pt x="96726" y="1416"/>
                      </a:lnTo>
                      <a:lnTo>
                        <a:pt x="96726" y="0"/>
                      </a:lnTo>
                      <a:lnTo>
                        <a:pt x="1682" y="0"/>
                      </a:lnTo>
                      <a:lnTo>
                        <a:pt x="1682" y="1416"/>
                      </a:lnTo>
                      <a:lnTo>
                        <a:pt x="0" y="1416"/>
                      </a:lnTo>
                      <a:lnTo>
                        <a:pt x="0" y="80026"/>
                      </a:lnTo>
                      <a:lnTo>
                        <a:pt x="1682" y="80026"/>
                      </a:lnTo>
                      <a:lnTo>
                        <a:pt x="1682" y="239369"/>
                      </a:lnTo>
                      <a:lnTo>
                        <a:pt x="96726" y="159697"/>
                      </a:lnTo>
                      <a:lnTo>
                        <a:pt x="96726" y="80026"/>
                      </a:lnTo>
                      <a:lnTo>
                        <a:pt x="367137" y="80026"/>
                      </a:lnTo>
                      <a:close/>
                    </a:path>
                  </a:pathLst>
                </a:custGeom>
                <a:solidFill>
                  <a:srgbClr val="036EB8"/>
                </a:solidFill>
                <a:ln w="4200" cap="flat">
                  <a:noFill/>
                  <a:prstDash val="solid"/>
                  <a:miter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 dirty="0"/>
                </a:p>
              </p:txBody>
            </p:sp>
            <p:grpSp>
              <p:nvGrpSpPr>
                <p:cNvPr id="21" name="图形 106"/>
                <p:cNvGrpSpPr/>
                <p:nvPr/>
              </p:nvGrpSpPr>
              <p:grpSpPr>
                <a:xfrm>
                  <a:off x="654208" y="2887762"/>
                  <a:ext cx="340642" cy="162884"/>
                  <a:chOff x="654208" y="2887762"/>
                  <a:chExt cx="340642" cy="162884"/>
                </a:xfrm>
              </p:grpSpPr>
              <p:sp>
                <p:nvSpPr>
                  <p:cNvPr id="22" name="任意多边形: 形状 113"/>
                  <p:cNvSpPr/>
                  <p:nvPr/>
                </p:nvSpPr>
                <p:spPr>
                  <a:xfrm>
                    <a:off x="654208" y="2919631"/>
                    <a:ext cx="340642" cy="3540"/>
                  </a:xfrm>
                  <a:custGeom>
                    <a:avLst/>
                    <a:gdLst>
                      <a:gd name="connsiteX0" fmla="*/ 0 w 340642"/>
                      <a:gd name="connsiteY0" fmla="*/ 0 h 3540"/>
                      <a:gd name="connsiteX1" fmla="*/ 340643 w 340642"/>
                      <a:gd name="connsiteY1" fmla="*/ 0 h 35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340642" h="3540">
                        <a:moveTo>
                          <a:pt x="0" y="0"/>
                        </a:moveTo>
                        <a:lnTo>
                          <a:pt x="340643" y="0"/>
                        </a:lnTo>
                      </a:path>
                    </a:pathLst>
                  </a:custGeom>
                  <a:ln w="1050" cap="rnd">
                    <a:solidFill>
                      <a:srgbClr val="000000"/>
                    </a:solidFill>
                    <a:prstDash val="solid"/>
                    <a:miter/>
                  </a:ln>
                </p:spPr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noAutofit/>
                  </a:bodyPr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3" name="任意多边形: 形状 114"/>
                  <p:cNvSpPr/>
                  <p:nvPr/>
                </p:nvSpPr>
                <p:spPr>
                  <a:xfrm>
                    <a:off x="696263" y="2887762"/>
                    <a:ext cx="4205" cy="162884"/>
                  </a:xfrm>
                  <a:custGeom>
                    <a:avLst/>
                    <a:gdLst>
                      <a:gd name="connsiteX0" fmla="*/ 0 w 4205"/>
                      <a:gd name="connsiteY0" fmla="*/ 0 h 162884"/>
                      <a:gd name="connsiteX1" fmla="*/ 0 w 4205"/>
                      <a:gd name="connsiteY1" fmla="*/ 162884 h 1628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4205" h="162884">
                        <a:moveTo>
                          <a:pt x="0" y="0"/>
                        </a:moveTo>
                        <a:lnTo>
                          <a:pt x="0" y="162884"/>
                        </a:lnTo>
                      </a:path>
                    </a:pathLst>
                  </a:custGeom>
                  <a:ln w="1050" cap="rnd">
                    <a:solidFill>
                      <a:srgbClr val="000000"/>
                    </a:solidFill>
                    <a:prstDash val="solid"/>
                    <a:miter/>
                  </a:ln>
                </p:spPr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noAutofit/>
                  </a:bodyPr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</p:grpSp>
          </p:grpSp>
          <p:grpSp>
            <p:nvGrpSpPr>
              <p:cNvPr id="24" name="图形 106"/>
              <p:cNvGrpSpPr/>
              <p:nvPr/>
            </p:nvGrpSpPr>
            <p:grpSpPr>
              <a:xfrm>
                <a:off x="633181" y="5144770"/>
                <a:ext cx="550916" cy="239368"/>
                <a:chOff x="633181" y="5144770"/>
                <a:chExt cx="550916" cy="239368"/>
              </a:xfrm>
              <a:solidFill>
                <a:srgbClr val="3A77CF"/>
              </a:solidFill>
            </p:grpSpPr>
            <p:sp>
              <p:nvSpPr>
                <p:cNvPr id="27" name="任意多边形: 形状 116"/>
                <p:cNvSpPr/>
                <p:nvPr/>
              </p:nvSpPr>
              <p:spPr>
                <a:xfrm>
                  <a:off x="633181" y="5144770"/>
                  <a:ext cx="550916" cy="239368"/>
                </a:xfrm>
                <a:custGeom>
                  <a:avLst/>
                  <a:gdLst>
                    <a:gd name="connsiteX0" fmla="*/ 550916 w 550916"/>
                    <a:gd name="connsiteY0" fmla="*/ 237952 h 239368"/>
                    <a:gd name="connsiteX1" fmla="*/ 96726 w 550916"/>
                    <a:gd name="connsiteY1" fmla="*/ 237952 h 239368"/>
                    <a:gd name="connsiteX2" fmla="*/ 96726 w 550916"/>
                    <a:gd name="connsiteY2" fmla="*/ 239369 h 239368"/>
                    <a:gd name="connsiteX3" fmla="*/ 1682 w 550916"/>
                    <a:gd name="connsiteY3" fmla="*/ 239369 h 239368"/>
                    <a:gd name="connsiteX4" fmla="*/ 1682 w 550916"/>
                    <a:gd name="connsiteY4" fmla="*/ 237952 h 239368"/>
                    <a:gd name="connsiteX5" fmla="*/ 0 w 550916"/>
                    <a:gd name="connsiteY5" fmla="*/ 237952 h 239368"/>
                    <a:gd name="connsiteX6" fmla="*/ 0 w 550916"/>
                    <a:gd name="connsiteY6" fmla="*/ 159343 h 239368"/>
                    <a:gd name="connsiteX7" fmla="*/ 1682 w 550916"/>
                    <a:gd name="connsiteY7" fmla="*/ 159343 h 239368"/>
                    <a:gd name="connsiteX8" fmla="*/ 1682 w 550916"/>
                    <a:gd name="connsiteY8" fmla="*/ 0 h 239368"/>
                    <a:gd name="connsiteX9" fmla="*/ 96726 w 550916"/>
                    <a:gd name="connsiteY9" fmla="*/ 79672 h 239368"/>
                    <a:gd name="connsiteX10" fmla="*/ 96726 w 550916"/>
                    <a:gd name="connsiteY10" fmla="*/ 159343 h 239368"/>
                    <a:gd name="connsiteX11" fmla="*/ 367137 w 550916"/>
                    <a:gd name="connsiteY11" fmla="*/ 159343 h 2393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550916" h="239368">
                      <a:moveTo>
                        <a:pt x="550916" y="237952"/>
                      </a:moveTo>
                      <a:lnTo>
                        <a:pt x="96726" y="237952"/>
                      </a:lnTo>
                      <a:lnTo>
                        <a:pt x="96726" y="239369"/>
                      </a:lnTo>
                      <a:lnTo>
                        <a:pt x="1682" y="239369"/>
                      </a:lnTo>
                      <a:lnTo>
                        <a:pt x="1682" y="237952"/>
                      </a:lnTo>
                      <a:lnTo>
                        <a:pt x="0" y="237952"/>
                      </a:lnTo>
                      <a:lnTo>
                        <a:pt x="0" y="159343"/>
                      </a:lnTo>
                      <a:lnTo>
                        <a:pt x="1682" y="159343"/>
                      </a:lnTo>
                      <a:lnTo>
                        <a:pt x="1682" y="0"/>
                      </a:lnTo>
                      <a:lnTo>
                        <a:pt x="96726" y="79672"/>
                      </a:lnTo>
                      <a:lnTo>
                        <a:pt x="96726" y="159343"/>
                      </a:lnTo>
                      <a:lnTo>
                        <a:pt x="367137" y="159343"/>
                      </a:lnTo>
                      <a:close/>
                    </a:path>
                  </a:pathLst>
                </a:custGeom>
                <a:solidFill>
                  <a:srgbClr val="036EB8"/>
                </a:solidFill>
                <a:ln w="4200" cap="flat">
                  <a:noFill/>
                  <a:prstDash val="solid"/>
                  <a:miter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grpSp>
              <p:nvGrpSpPr>
                <p:cNvPr id="33" name="图形 106"/>
                <p:cNvGrpSpPr/>
                <p:nvPr/>
              </p:nvGrpSpPr>
              <p:grpSpPr>
                <a:xfrm>
                  <a:off x="654208" y="5204966"/>
                  <a:ext cx="340642" cy="162884"/>
                  <a:chOff x="654208" y="5204966"/>
                  <a:chExt cx="340642" cy="162884"/>
                </a:xfrm>
              </p:grpSpPr>
              <p:sp>
                <p:nvSpPr>
                  <p:cNvPr id="34" name="任意多边形: 形状 118"/>
                  <p:cNvSpPr/>
                  <p:nvPr/>
                </p:nvSpPr>
                <p:spPr>
                  <a:xfrm>
                    <a:off x="654208" y="5335981"/>
                    <a:ext cx="340642" cy="3540"/>
                  </a:xfrm>
                  <a:custGeom>
                    <a:avLst/>
                    <a:gdLst>
                      <a:gd name="connsiteX0" fmla="*/ 0 w 340642"/>
                      <a:gd name="connsiteY0" fmla="*/ 0 h 3540"/>
                      <a:gd name="connsiteX1" fmla="*/ 340643 w 340642"/>
                      <a:gd name="connsiteY1" fmla="*/ 0 h 35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340642" h="3540">
                        <a:moveTo>
                          <a:pt x="0" y="0"/>
                        </a:moveTo>
                        <a:lnTo>
                          <a:pt x="340643" y="0"/>
                        </a:lnTo>
                      </a:path>
                    </a:pathLst>
                  </a:custGeom>
                  <a:ln w="1050" cap="rnd">
                    <a:solidFill>
                      <a:srgbClr val="000000"/>
                    </a:solidFill>
                    <a:prstDash val="solid"/>
                    <a:miter/>
                  </a:ln>
                </p:spPr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noAutofit/>
                  </a:bodyPr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35" name="任意多边形: 形状 119"/>
                  <p:cNvSpPr/>
                  <p:nvPr/>
                </p:nvSpPr>
                <p:spPr>
                  <a:xfrm>
                    <a:off x="696263" y="5204966"/>
                    <a:ext cx="4205" cy="162884"/>
                  </a:xfrm>
                  <a:custGeom>
                    <a:avLst/>
                    <a:gdLst>
                      <a:gd name="connsiteX0" fmla="*/ 0 w 4205"/>
                      <a:gd name="connsiteY0" fmla="*/ 162884 h 162884"/>
                      <a:gd name="connsiteX1" fmla="*/ 0 w 4205"/>
                      <a:gd name="connsiteY1" fmla="*/ 0 h 1628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4205" h="162884">
                        <a:moveTo>
                          <a:pt x="0" y="162884"/>
                        </a:moveTo>
                        <a:lnTo>
                          <a:pt x="0" y="0"/>
                        </a:lnTo>
                      </a:path>
                    </a:pathLst>
                  </a:custGeom>
                  <a:ln w="1050" cap="rnd">
                    <a:solidFill>
                      <a:srgbClr val="000000"/>
                    </a:solidFill>
                    <a:prstDash val="solid"/>
                    <a:miter/>
                  </a:ln>
                </p:spPr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noAutofit/>
                  </a:bodyPr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</p:grpSp>
          </p:grpSp>
          <p:grpSp>
            <p:nvGrpSpPr>
              <p:cNvPr id="36" name="图形 106"/>
              <p:cNvGrpSpPr/>
              <p:nvPr/>
            </p:nvGrpSpPr>
            <p:grpSpPr>
              <a:xfrm>
                <a:off x="5528346" y="2871474"/>
                <a:ext cx="550916" cy="239368"/>
                <a:chOff x="5528346" y="2871474"/>
                <a:chExt cx="550916" cy="239368"/>
              </a:xfrm>
              <a:solidFill>
                <a:srgbClr val="3A77CF"/>
              </a:solidFill>
            </p:grpSpPr>
            <p:sp>
              <p:nvSpPr>
                <p:cNvPr id="37" name="任意多边形: 形状 121"/>
                <p:cNvSpPr/>
                <p:nvPr/>
              </p:nvSpPr>
              <p:spPr>
                <a:xfrm>
                  <a:off x="5528346" y="2871474"/>
                  <a:ext cx="550916" cy="239368"/>
                </a:xfrm>
                <a:custGeom>
                  <a:avLst/>
                  <a:gdLst>
                    <a:gd name="connsiteX0" fmla="*/ 0 w 550916"/>
                    <a:gd name="connsiteY0" fmla="*/ 1416 h 239368"/>
                    <a:gd name="connsiteX1" fmla="*/ 454191 w 550916"/>
                    <a:gd name="connsiteY1" fmla="*/ 1416 h 239368"/>
                    <a:gd name="connsiteX2" fmla="*/ 454191 w 550916"/>
                    <a:gd name="connsiteY2" fmla="*/ 0 h 239368"/>
                    <a:gd name="connsiteX3" fmla="*/ 549234 w 550916"/>
                    <a:gd name="connsiteY3" fmla="*/ 0 h 239368"/>
                    <a:gd name="connsiteX4" fmla="*/ 549234 w 550916"/>
                    <a:gd name="connsiteY4" fmla="*/ 1416 h 239368"/>
                    <a:gd name="connsiteX5" fmla="*/ 550916 w 550916"/>
                    <a:gd name="connsiteY5" fmla="*/ 1416 h 239368"/>
                    <a:gd name="connsiteX6" fmla="*/ 550916 w 550916"/>
                    <a:gd name="connsiteY6" fmla="*/ 80026 h 239368"/>
                    <a:gd name="connsiteX7" fmla="*/ 549234 w 550916"/>
                    <a:gd name="connsiteY7" fmla="*/ 80026 h 239368"/>
                    <a:gd name="connsiteX8" fmla="*/ 549234 w 550916"/>
                    <a:gd name="connsiteY8" fmla="*/ 239369 h 239368"/>
                    <a:gd name="connsiteX9" fmla="*/ 454191 w 550916"/>
                    <a:gd name="connsiteY9" fmla="*/ 159697 h 239368"/>
                    <a:gd name="connsiteX10" fmla="*/ 454191 w 550916"/>
                    <a:gd name="connsiteY10" fmla="*/ 80026 h 239368"/>
                    <a:gd name="connsiteX11" fmla="*/ 183779 w 550916"/>
                    <a:gd name="connsiteY11" fmla="*/ 80026 h 2393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550916" h="239368">
                      <a:moveTo>
                        <a:pt x="0" y="1416"/>
                      </a:moveTo>
                      <a:lnTo>
                        <a:pt x="454191" y="1416"/>
                      </a:lnTo>
                      <a:lnTo>
                        <a:pt x="454191" y="0"/>
                      </a:lnTo>
                      <a:lnTo>
                        <a:pt x="549234" y="0"/>
                      </a:lnTo>
                      <a:lnTo>
                        <a:pt x="549234" y="1416"/>
                      </a:lnTo>
                      <a:lnTo>
                        <a:pt x="550916" y="1416"/>
                      </a:lnTo>
                      <a:lnTo>
                        <a:pt x="550916" y="80026"/>
                      </a:lnTo>
                      <a:lnTo>
                        <a:pt x="549234" y="80026"/>
                      </a:lnTo>
                      <a:lnTo>
                        <a:pt x="549234" y="239369"/>
                      </a:lnTo>
                      <a:lnTo>
                        <a:pt x="454191" y="159697"/>
                      </a:lnTo>
                      <a:lnTo>
                        <a:pt x="454191" y="80026"/>
                      </a:lnTo>
                      <a:lnTo>
                        <a:pt x="183779" y="80026"/>
                      </a:lnTo>
                      <a:close/>
                    </a:path>
                  </a:pathLst>
                </a:custGeom>
                <a:solidFill>
                  <a:srgbClr val="3A77CF"/>
                </a:solidFill>
                <a:ln w="4200" cap="flat">
                  <a:noFill/>
                  <a:prstDash val="solid"/>
                  <a:miter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grpSp>
              <p:nvGrpSpPr>
                <p:cNvPr id="38" name="图形 106"/>
                <p:cNvGrpSpPr/>
                <p:nvPr/>
              </p:nvGrpSpPr>
              <p:grpSpPr>
                <a:xfrm>
                  <a:off x="5717592" y="2887762"/>
                  <a:ext cx="340642" cy="162884"/>
                  <a:chOff x="5717592" y="2887762"/>
                  <a:chExt cx="340642" cy="162884"/>
                </a:xfrm>
              </p:grpSpPr>
              <p:sp>
                <p:nvSpPr>
                  <p:cNvPr id="39" name="任意多边形: 形状 123"/>
                  <p:cNvSpPr/>
                  <p:nvPr/>
                </p:nvSpPr>
                <p:spPr>
                  <a:xfrm>
                    <a:off x="5717592" y="2919631"/>
                    <a:ext cx="340642" cy="3540"/>
                  </a:xfrm>
                  <a:custGeom>
                    <a:avLst/>
                    <a:gdLst>
                      <a:gd name="connsiteX0" fmla="*/ 340643 w 340642"/>
                      <a:gd name="connsiteY0" fmla="*/ 0 h 3540"/>
                      <a:gd name="connsiteX1" fmla="*/ 0 w 340642"/>
                      <a:gd name="connsiteY1" fmla="*/ 0 h 35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340642" h="3540">
                        <a:moveTo>
                          <a:pt x="340643" y="0"/>
                        </a:moveTo>
                        <a:lnTo>
                          <a:pt x="0" y="0"/>
                        </a:lnTo>
                      </a:path>
                    </a:pathLst>
                  </a:custGeom>
                  <a:ln w="1050" cap="rnd">
                    <a:solidFill>
                      <a:srgbClr val="000000"/>
                    </a:solidFill>
                    <a:prstDash val="solid"/>
                    <a:miter/>
                  </a:ln>
                </p:spPr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noAutofit/>
                  </a:bodyPr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40" name="任意多边形: 形状 124"/>
                  <p:cNvSpPr/>
                  <p:nvPr/>
                </p:nvSpPr>
                <p:spPr>
                  <a:xfrm>
                    <a:off x="6016180" y="2887762"/>
                    <a:ext cx="4205" cy="162884"/>
                  </a:xfrm>
                  <a:custGeom>
                    <a:avLst/>
                    <a:gdLst>
                      <a:gd name="connsiteX0" fmla="*/ 0 w 4205"/>
                      <a:gd name="connsiteY0" fmla="*/ 0 h 162884"/>
                      <a:gd name="connsiteX1" fmla="*/ 0 w 4205"/>
                      <a:gd name="connsiteY1" fmla="*/ 162884 h 1628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4205" h="162884">
                        <a:moveTo>
                          <a:pt x="0" y="0"/>
                        </a:moveTo>
                        <a:lnTo>
                          <a:pt x="0" y="162884"/>
                        </a:lnTo>
                      </a:path>
                    </a:pathLst>
                  </a:custGeom>
                  <a:ln w="1050" cap="rnd">
                    <a:solidFill>
                      <a:srgbClr val="000000"/>
                    </a:solidFill>
                    <a:prstDash val="solid"/>
                    <a:miter/>
                  </a:ln>
                </p:spPr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noAutofit/>
                  </a:bodyPr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</p:grpSp>
          </p:grpSp>
          <p:grpSp>
            <p:nvGrpSpPr>
              <p:cNvPr id="41" name="图形 106"/>
              <p:cNvGrpSpPr/>
              <p:nvPr/>
            </p:nvGrpSpPr>
            <p:grpSpPr>
              <a:xfrm>
                <a:off x="5528346" y="5144770"/>
                <a:ext cx="550916" cy="239368"/>
                <a:chOff x="5528346" y="5144770"/>
                <a:chExt cx="550916" cy="239368"/>
              </a:xfrm>
              <a:solidFill>
                <a:srgbClr val="3A77CF"/>
              </a:solidFill>
            </p:grpSpPr>
            <p:sp>
              <p:nvSpPr>
                <p:cNvPr id="42" name="任意多边形: 形状 126"/>
                <p:cNvSpPr/>
                <p:nvPr/>
              </p:nvSpPr>
              <p:spPr>
                <a:xfrm>
                  <a:off x="5528346" y="5144770"/>
                  <a:ext cx="550916" cy="239368"/>
                </a:xfrm>
                <a:custGeom>
                  <a:avLst/>
                  <a:gdLst>
                    <a:gd name="connsiteX0" fmla="*/ 0 w 550916"/>
                    <a:gd name="connsiteY0" fmla="*/ 237952 h 239368"/>
                    <a:gd name="connsiteX1" fmla="*/ 454191 w 550916"/>
                    <a:gd name="connsiteY1" fmla="*/ 237952 h 239368"/>
                    <a:gd name="connsiteX2" fmla="*/ 454191 w 550916"/>
                    <a:gd name="connsiteY2" fmla="*/ 239369 h 239368"/>
                    <a:gd name="connsiteX3" fmla="*/ 549234 w 550916"/>
                    <a:gd name="connsiteY3" fmla="*/ 239369 h 239368"/>
                    <a:gd name="connsiteX4" fmla="*/ 549234 w 550916"/>
                    <a:gd name="connsiteY4" fmla="*/ 237952 h 239368"/>
                    <a:gd name="connsiteX5" fmla="*/ 550916 w 550916"/>
                    <a:gd name="connsiteY5" fmla="*/ 237952 h 239368"/>
                    <a:gd name="connsiteX6" fmla="*/ 550916 w 550916"/>
                    <a:gd name="connsiteY6" fmla="*/ 159343 h 239368"/>
                    <a:gd name="connsiteX7" fmla="*/ 549234 w 550916"/>
                    <a:gd name="connsiteY7" fmla="*/ 159343 h 239368"/>
                    <a:gd name="connsiteX8" fmla="*/ 549234 w 550916"/>
                    <a:gd name="connsiteY8" fmla="*/ 0 h 239368"/>
                    <a:gd name="connsiteX9" fmla="*/ 454191 w 550916"/>
                    <a:gd name="connsiteY9" fmla="*/ 79672 h 239368"/>
                    <a:gd name="connsiteX10" fmla="*/ 454191 w 550916"/>
                    <a:gd name="connsiteY10" fmla="*/ 159343 h 239368"/>
                    <a:gd name="connsiteX11" fmla="*/ 183779 w 550916"/>
                    <a:gd name="connsiteY11" fmla="*/ 159343 h 2393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550916" h="239368">
                      <a:moveTo>
                        <a:pt x="0" y="237952"/>
                      </a:moveTo>
                      <a:lnTo>
                        <a:pt x="454191" y="237952"/>
                      </a:lnTo>
                      <a:lnTo>
                        <a:pt x="454191" y="239369"/>
                      </a:lnTo>
                      <a:lnTo>
                        <a:pt x="549234" y="239369"/>
                      </a:lnTo>
                      <a:lnTo>
                        <a:pt x="549234" y="237952"/>
                      </a:lnTo>
                      <a:lnTo>
                        <a:pt x="550916" y="237952"/>
                      </a:lnTo>
                      <a:lnTo>
                        <a:pt x="550916" y="159343"/>
                      </a:lnTo>
                      <a:lnTo>
                        <a:pt x="549234" y="159343"/>
                      </a:lnTo>
                      <a:lnTo>
                        <a:pt x="549234" y="0"/>
                      </a:lnTo>
                      <a:lnTo>
                        <a:pt x="454191" y="79672"/>
                      </a:lnTo>
                      <a:lnTo>
                        <a:pt x="454191" y="159343"/>
                      </a:lnTo>
                      <a:lnTo>
                        <a:pt x="183779" y="159343"/>
                      </a:lnTo>
                      <a:close/>
                    </a:path>
                  </a:pathLst>
                </a:custGeom>
                <a:solidFill>
                  <a:srgbClr val="036EB8"/>
                </a:solidFill>
                <a:ln w="4200" cap="flat">
                  <a:noFill/>
                  <a:prstDash val="solid"/>
                  <a:miter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grpSp>
              <p:nvGrpSpPr>
                <p:cNvPr id="43" name="图形 106"/>
                <p:cNvGrpSpPr/>
                <p:nvPr/>
              </p:nvGrpSpPr>
              <p:grpSpPr>
                <a:xfrm>
                  <a:off x="5717592" y="5204966"/>
                  <a:ext cx="340642" cy="162884"/>
                  <a:chOff x="5717592" y="5204966"/>
                  <a:chExt cx="340642" cy="162884"/>
                </a:xfrm>
              </p:grpSpPr>
              <p:sp>
                <p:nvSpPr>
                  <p:cNvPr id="44" name="任意多边形: 形状 128"/>
                  <p:cNvSpPr/>
                  <p:nvPr/>
                </p:nvSpPr>
                <p:spPr>
                  <a:xfrm>
                    <a:off x="5717592" y="5335981"/>
                    <a:ext cx="340642" cy="3540"/>
                  </a:xfrm>
                  <a:custGeom>
                    <a:avLst/>
                    <a:gdLst>
                      <a:gd name="connsiteX0" fmla="*/ 340643 w 340642"/>
                      <a:gd name="connsiteY0" fmla="*/ 0 h 3540"/>
                      <a:gd name="connsiteX1" fmla="*/ 0 w 340642"/>
                      <a:gd name="connsiteY1" fmla="*/ 0 h 35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340642" h="3540">
                        <a:moveTo>
                          <a:pt x="340643" y="0"/>
                        </a:moveTo>
                        <a:lnTo>
                          <a:pt x="0" y="0"/>
                        </a:lnTo>
                      </a:path>
                    </a:pathLst>
                  </a:custGeom>
                  <a:ln w="1050" cap="rnd">
                    <a:solidFill>
                      <a:srgbClr val="000000"/>
                    </a:solidFill>
                    <a:prstDash val="solid"/>
                    <a:miter/>
                  </a:ln>
                </p:spPr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noAutofit/>
                  </a:bodyPr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45" name="任意多边形: 形状 129"/>
                  <p:cNvSpPr/>
                  <p:nvPr/>
                </p:nvSpPr>
                <p:spPr>
                  <a:xfrm>
                    <a:off x="6016180" y="5204966"/>
                    <a:ext cx="4205" cy="162884"/>
                  </a:xfrm>
                  <a:custGeom>
                    <a:avLst/>
                    <a:gdLst>
                      <a:gd name="connsiteX0" fmla="*/ 0 w 4205"/>
                      <a:gd name="connsiteY0" fmla="*/ 162884 h 162884"/>
                      <a:gd name="connsiteX1" fmla="*/ 0 w 4205"/>
                      <a:gd name="connsiteY1" fmla="*/ 0 h 1628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4205" h="162884">
                        <a:moveTo>
                          <a:pt x="0" y="162884"/>
                        </a:moveTo>
                        <a:lnTo>
                          <a:pt x="0" y="0"/>
                        </a:lnTo>
                      </a:path>
                    </a:pathLst>
                  </a:custGeom>
                  <a:ln w="1050" cap="rnd">
                    <a:solidFill>
                      <a:srgbClr val="000000"/>
                    </a:solidFill>
                    <a:prstDash val="solid"/>
                    <a:miter/>
                  </a:ln>
                </p:spPr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noAutofit/>
                  </a:bodyPr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</p:grpSp>
          </p:grpSp>
          <p:sp>
            <p:nvSpPr>
              <p:cNvPr id="46" name="任意多边形: 形状 130"/>
              <p:cNvSpPr/>
              <p:nvPr/>
            </p:nvSpPr>
            <p:spPr>
              <a:xfrm>
                <a:off x="633181" y="3926698"/>
                <a:ext cx="120015" cy="594360"/>
              </a:xfrm>
              <a:custGeom>
                <a:avLst/>
                <a:gdLst>
                  <a:gd name="connsiteX0" fmla="*/ 0 w 96725"/>
                  <a:gd name="connsiteY0" fmla="*/ 354804 h 354804"/>
                  <a:gd name="connsiteX1" fmla="*/ 0 w 96725"/>
                  <a:gd name="connsiteY1" fmla="*/ 0 h 354804"/>
                  <a:gd name="connsiteX2" fmla="*/ 96726 w 96725"/>
                  <a:gd name="connsiteY2" fmla="*/ 54531 h 354804"/>
                  <a:gd name="connsiteX3" fmla="*/ 96726 w 96725"/>
                  <a:gd name="connsiteY3" fmla="*/ 291067 h 3548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6725" h="354804">
                    <a:moveTo>
                      <a:pt x="0" y="354804"/>
                    </a:moveTo>
                    <a:lnTo>
                      <a:pt x="0" y="0"/>
                    </a:lnTo>
                    <a:lnTo>
                      <a:pt x="96726" y="54531"/>
                    </a:lnTo>
                    <a:lnTo>
                      <a:pt x="96726" y="291067"/>
                    </a:lnTo>
                    <a:close/>
                  </a:path>
                </a:pathLst>
              </a:custGeom>
              <a:solidFill>
                <a:srgbClr val="036EB8"/>
              </a:solidFill>
              <a:ln w="4200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47" name="任意多边形: 形状 131"/>
              <p:cNvSpPr/>
              <p:nvPr/>
            </p:nvSpPr>
            <p:spPr>
              <a:xfrm>
                <a:off x="5937336" y="3700638"/>
                <a:ext cx="141605" cy="581025"/>
              </a:xfrm>
              <a:custGeom>
                <a:avLst/>
                <a:gdLst>
                  <a:gd name="connsiteX0" fmla="*/ 96726 w 96725"/>
                  <a:gd name="connsiteY0" fmla="*/ 354804 h 354804"/>
                  <a:gd name="connsiteX1" fmla="*/ 96726 w 96725"/>
                  <a:gd name="connsiteY1" fmla="*/ 0 h 354804"/>
                  <a:gd name="connsiteX2" fmla="*/ 0 w 96725"/>
                  <a:gd name="connsiteY2" fmla="*/ 54531 h 354804"/>
                  <a:gd name="connsiteX3" fmla="*/ 0 w 96725"/>
                  <a:gd name="connsiteY3" fmla="*/ 291067 h 3548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6725" h="354804">
                    <a:moveTo>
                      <a:pt x="96726" y="354804"/>
                    </a:moveTo>
                    <a:lnTo>
                      <a:pt x="96726" y="0"/>
                    </a:lnTo>
                    <a:lnTo>
                      <a:pt x="0" y="54531"/>
                    </a:lnTo>
                    <a:lnTo>
                      <a:pt x="0" y="291067"/>
                    </a:lnTo>
                    <a:close/>
                  </a:path>
                </a:pathLst>
              </a:custGeom>
              <a:solidFill>
                <a:srgbClr val="036EB8"/>
              </a:solidFill>
              <a:ln w="4200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48" name="任意多边形: 形状 132"/>
              <p:cNvSpPr/>
              <p:nvPr/>
            </p:nvSpPr>
            <p:spPr>
              <a:xfrm>
                <a:off x="2979506" y="2870058"/>
                <a:ext cx="717550" cy="119380"/>
              </a:xfrm>
              <a:custGeom>
                <a:avLst/>
                <a:gdLst>
                  <a:gd name="connsiteX0" fmla="*/ 0 w 717452"/>
                  <a:gd name="connsiteY0" fmla="*/ 0 h 81442"/>
                  <a:gd name="connsiteX1" fmla="*/ 717453 w 717452"/>
                  <a:gd name="connsiteY1" fmla="*/ 0 h 81442"/>
                  <a:gd name="connsiteX2" fmla="*/ 606849 w 717452"/>
                  <a:gd name="connsiteY2" fmla="*/ 81442 h 81442"/>
                  <a:gd name="connsiteX3" fmla="*/ 128687 w 717452"/>
                  <a:gd name="connsiteY3" fmla="*/ 81442 h 814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17452" h="81442">
                    <a:moveTo>
                      <a:pt x="0" y="0"/>
                    </a:moveTo>
                    <a:lnTo>
                      <a:pt x="717453" y="0"/>
                    </a:lnTo>
                    <a:lnTo>
                      <a:pt x="606849" y="81442"/>
                    </a:lnTo>
                    <a:lnTo>
                      <a:pt x="128687" y="81442"/>
                    </a:lnTo>
                    <a:close/>
                  </a:path>
                </a:pathLst>
              </a:custGeom>
              <a:solidFill>
                <a:srgbClr val="036EB8"/>
              </a:solidFill>
              <a:ln w="4200" cap="flat">
                <a:solidFill>
                  <a:srgbClr val="00A0E9"/>
                </a:solidFill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49" name="任意多边形: 形状 133"/>
              <p:cNvSpPr/>
              <p:nvPr/>
            </p:nvSpPr>
            <p:spPr>
              <a:xfrm>
                <a:off x="2979506" y="5264643"/>
                <a:ext cx="717550" cy="119380"/>
              </a:xfrm>
              <a:custGeom>
                <a:avLst/>
                <a:gdLst>
                  <a:gd name="connsiteX0" fmla="*/ 717453 w 717452"/>
                  <a:gd name="connsiteY0" fmla="*/ 81442 h 81442"/>
                  <a:gd name="connsiteX1" fmla="*/ 0 w 717452"/>
                  <a:gd name="connsiteY1" fmla="*/ 81442 h 81442"/>
                  <a:gd name="connsiteX2" fmla="*/ 110183 w 717452"/>
                  <a:gd name="connsiteY2" fmla="*/ 0 h 81442"/>
                  <a:gd name="connsiteX3" fmla="*/ 588766 w 717452"/>
                  <a:gd name="connsiteY3" fmla="*/ 0 h 814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17452" h="81442">
                    <a:moveTo>
                      <a:pt x="717453" y="81442"/>
                    </a:moveTo>
                    <a:lnTo>
                      <a:pt x="0" y="81442"/>
                    </a:lnTo>
                    <a:lnTo>
                      <a:pt x="110183" y="0"/>
                    </a:lnTo>
                    <a:lnTo>
                      <a:pt x="588766" y="0"/>
                    </a:lnTo>
                    <a:close/>
                  </a:path>
                </a:pathLst>
              </a:custGeom>
              <a:solidFill>
                <a:srgbClr val="036EB8"/>
              </a:solidFill>
              <a:ln w="4200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</p:grpSp>
      </p:grpSp>
      <p:pic>
        <p:nvPicPr>
          <p:cNvPr id="10" name="图片 9" descr="&amp;pky8370071918&amp;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56024" t="167" r="-6074" b="7481"/>
          <a:stretch>
            <a:fillRect/>
          </a:stretch>
        </p:blipFill>
        <p:spPr>
          <a:xfrm flipH="1">
            <a:off x="7873365" y="1929765"/>
            <a:ext cx="4160520" cy="5009515"/>
          </a:xfrm>
          <a:prstGeom prst="parallelogram">
            <a:avLst>
              <a:gd name="adj" fmla="val 25702"/>
            </a:avLst>
          </a:prstGeom>
        </p:spPr>
      </p:pic>
      <p:sp>
        <p:nvSpPr>
          <p:cNvPr id="55" name="文本框 54"/>
          <p:cNvSpPr txBox="1"/>
          <p:nvPr/>
        </p:nvSpPr>
        <p:spPr>
          <a:xfrm>
            <a:off x="1370965" y="3408045"/>
            <a:ext cx="4858385" cy="17703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  <a:defRPr/>
            </a:pPr>
            <a:r>
              <a:rPr lang="zh-CN" altLang="en-US" sz="28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影响滑动摩擦大小的因素有：</a:t>
            </a:r>
            <a:endParaRPr lang="en-US" altLang="zh-CN" sz="2800" dirty="0"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30000"/>
              </a:lnSpc>
              <a:defRPr/>
            </a:pPr>
            <a:r>
              <a:rPr lang="en-US" altLang="zh-CN" sz="28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1. </a:t>
            </a:r>
            <a:r>
              <a:rPr lang="zh-CN" altLang="en-US" sz="28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压力大小；</a:t>
            </a:r>
            <a:endParaRPr lang="zh-CN" altLang="en-US" sz="2800" dirty="0"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30000"/>
              </a:lnSpc>
              <a:defRPr/>
            </a:pPr>
            <a:r>
              <a:rPr lang="en-US" altLang="zh-CN" sz="28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2. </a:t>
            </a:r>
            <a:r>
              <a:rPr lang="zh-CN" altLang="en-US" sz="28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接触面粗糙程度。</a:t>
            </a:r>
            <a:endParaRPr lang="zh-CN" altLang="en-US" sz="2800"/>
          </a:p>
        </p:txBody>
      </p:sp>
      <p:grpSp>
        <p:nvGrpSpPr>
          <p:cNvPr id="6" name="组合 5"/>
          <p:cNvGrpSpPr/>
          <p:nvPr/>
        </p:nvGrpSpPr>
        <p:grpSpPr>
          <a:xfrm>
            <a:off x="336170" y="1041112"/>
            <a:ext cx="295322" cy="210471"/>
            <a:chOff x="435463" y="1226414"/>
            <a:chExt cx="295380" cy="210512"/>
          </a:xfrm>
        </p:grpSpPr>
        <p:sp>
          <p:nvSpPr>
            <p:cNvPr id="7" name="矩形 6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" name="矩形 1"/>
          <p:cNvSpPr/>
          <p:nvPr/>
        </p:nvSpPr>
        <p:spPr>
          <a:xfrm>
            <a:off x="901065" y="854075"/>
            <a:ext cx="5194935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zh-CN" altLang="en-US" sz="3200" b="1" dirty="0">
                <a:solidFill>
                  <a:srgbClr val="036EB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滑动摩擦力大小的影响因素</a:t>
            </a:r>
          </a:p>
        </p:txBody>
      </p:sp>
      <p:grpSp>
        <p:nvGrpSpPr>
          <p:cNvPr id="12" name="组合 11"/>
          <p:cNvGrpSpPr/>
          <p:nvPr/>
        </p:nvGrpSpPr>
        <p:grpSpPr>
          <a:xfrm>
            <a:off x="336170" y="1852642"/>
            <a:ext cx="295322" cy="210471"/>
            <a:chOff x="435463" y="1226414"/>
            <a:chExt cx="295380" cy="210512"/>
          </a:xfrm>
        </p:grpSpPr>
        <p:sp>
          <p:nvSpPr>
            <p:cNvPr id="13" name="矩形 12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" name="矩形 2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" name="文本框 3"/>
          <p:cNvSpPr txBox="1"/>
          <p:nvPr/>
        </p:nvSpPr>
        <p:spPr>
          <a:xfrm>
            <a:off x="901065" y="1697355"/>
            <a:ext cx="72136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/>
              <a:t>实验</a:t>
            </a:r>
            <a:r>
              <a:rPr lang="en-US" altLang="zh-CN" sz="2800"/>
              <a:t>  </a:t>
            </a:r>
            <a:r>
              <a:rPr lang="zh-CN" altLang="en-US" sz="2800"/>
              <a:t>探究滑动摩擦力大小与哪些因素有关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图形 106"/>
          <p:cNvGrpSpPr/>
          <p:nvPr/>
        </p:nvGrpSpPr>
        <p:grpSpPr>
          <a:xfrm>
            <a:off x="899795" y="2372360"/>
            <a:ext cx="7727315" cy="4272915"/>
            <a:chOff x="633181" y="2870058"/>
            <a:chExt cx="5446081" cy="2514081"/>
          </a:xfrm>
          <a:solidFill>
            <a:schemeClr val="accent1"/>
          </a:solidFill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grpSpPr>
        <p:sp>
          <p:nvSpPr>
            <p:cNvPr id="15" name="任意多边形: 形状 108"/>
            <p:cNvSpPr/>
            <p:nvPr/>
          </p:nvSpPr>
          <p:spPr>
            <a:xfrm>
              <a:off x="633181" y="2870058"/>
              <a:ext cx="5446081" cy="2514081"/>
            </a:xfrm>
            <a:custGeom>
              <a:avLst/>
              <a:gdLst>
                <a:gd name="connsiteX0" fmla="*/ 0 w 5446081"/>
                <a:gd name="connsiteY0" fmla="*/ 0 h 2514081"/>
                <a:gd name="connsiteX1" fmla="*/ 0 w 5446081"/>
                <a:gd name="connsiteY1" fmla="*/ 2514081 h 2514081"/>
                <a:gd name="connsiteX2" fmla="*/ 5446082 w 5446081"/>
                <a:gd name="connsiteY2" fmla="*/ 2514081 h 2514081"/>
                <a:gd name="connsiteX3" fmla="*/ 5446082 w 5446081"/>
                <a:gd name="connsiteY3" fmla="*/ 0 h 2514081"/>
                <a:gd name="connsiteX4" fmla="*/ 0 w 5446081"/>
                <a:gd name="connsiteY4" fmla="*/ 0 h 2514081"/>
                <a:gd name="connsiteX5" fmla="*/ 5394355 w 5446081"/>
                <a:gd name="connsiteY5" fmla="*/ 2480442 h 2514081"/>
                <a:gd name="connsiteX6" fmla="*/ 53830 w 5446081"/>
                <a:gd name="connsiteY6" fmla="*/ 2480442 h 2514081"/>
                <a:gd name="connsiteX7" fmla="*/ 53830 w 5446081"/>
                <a:gd name="connsiteY7" fmla="*/ 44262 h 2514081"/>
                <a:gd name="connsiteX8" fmla="*/ 5394776 w 5446081"/>
                <a:gd name="connsiteY8" fmla="*/ 44262 h 2514081"/>
                <a:gd name="connsiteX9" fmla="*/ 5394776 w 5446081"/>
                <a:gd name="connsiteY9" fmla="*/ 2480442 h 25140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446081" h="2514081">
                  <a:moveTo>
                    <a:pt x="0" y="0"/>
                  </a:moveTo>
                  <a:lnTo>
                    <a:pt x="0" y="2514081"/>
                  </a:lnTo>
                  <a:lnTo>
                    <a:pt x="5446082" y="2514081"/>
                  </a:lnTo>
                  <a:lnTo>
                    <a:pt x="5446082" y="0"/>
                  </a:lnTo>
                  <a:lnTo>
                    <a:pt x="0" y="0"/>
                  </a:lnTo>
                  <a:close/>
                  <a:moveTo>
                    <a:pt x="5394355" y="2480442"/>
                  </a:moveTo>
                  <a:lnTo>
                    <a:pt x="53830" y="2480442"/>
                  </a:lnTo>
                  <a:lnTo>
                    <a:pt x="53830" y="44262"/>
                  </a:lnTo>
                  <a:lnTo>
                    <a:pt x="5394776" y="44262"/>
                  </a:lnTo>
                  <a:lnTo>
                    <a:pt x="5394776" y="2480442"/>
                  </a:lnTo>
                  <a:close/>
                </a:path>
              </a:pathLst>
            </a:custGeom>
            <a:solidFill>
              <a:srgbClr val="9DC3E6"/>
            </a:solidFill>
            <a:ln w="42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grpSp>
          <p:nvGrpSpPr>
            <p:cNvPr id="17" name="图形 106"/>
            <p:cNvGrpSpPr/>
            <p:nvPr/>
          </p:nvGrpSpPr>
          <p:grpSpPr>
            <a:xfrm>
              <a:off x="633181" y="2870058"/>
              <a:ext cx="5446081" cy="2514080"/>
              <a:chOff x="633181" y="2870058"/>
              <a:chExt cx="5446081" cy="2514080"/>
            </a:xfrm>
            <a:solidFill>
              <a:srgbClr val="3A77CF"/>
            </a:solidFill>
          </p:grpSpPr>
          <p:grpSp>
            <p:nvGrpSpPr>
              <p:cNvPr id="19" name="图形 106"/>
              <p:cNvGrpSpPr/>
              <p:nvPr/>
            </p:nvGrpSpPr>
            <p:grpSpPr>
              <a:xfrm>
                <a:off x="633181" y="2871474"/>
                <a:ext cx="550916" cy="239368"/>
                <a:chOff x="633181" y="2871474"/>
                <a:chExt cx="550916" cy="239368"/>
              </a:xfrm>
              <a:solidFill>
                <a:srgbClr val="3A77CF"/>
              </a:solidFill>
            </p:grpSpPr>
            <p:sp>
              <p:nvSpPr>
                <p:cNvPr id="20" name="任意多边形: 形状 111"/>
                <p:cNvSpPr/>
                <p:nvPr/>
              </p:nvSpPr>
              <p:spPr>
                <a:xfrm>
                  <a:off x="633181" y="2871474"/>
                  <a:ext cx="550916" cy="239368"/>
                </a:xfrm>
                <a:custGeom>
                  <a:avLst/>
                  <a:gdLst>
                    <a:gd name="connsiteX0" fmla="*/ 550916 w 550916"/>
                    <a:gd name="connsiteY0" fmla="*/ 1416 h 239368"/>
                    <a:gd name="connsiteX1" fmla="*/ 96726 w 550916"/>
                    <a:gd name="connsiteY1" fmla="*/ 1416 h 239368"/>
                    <a:gd name="connsiteX2" fmla="*/ 96726 w 550916"/>
                    <a:gd name="connsiteY2" fmla="*/ 0 h 239368"/>
                    <a:gd name="connsiteX3" fmla="*/ 1682 w 550916"/>
                    <a:gd name="connsiteY3" fmla="*/ 0 h 239368"/>
                    <a:gd name="connsiteX4" fmla="*/ 1682 w 550916"/>
                    <a:gd name="connsiteY4" fmla="*/ 1416 h 239368"/>
                    <a:gd name="connsiteX5" fmla="*/ 0 w 550916"/>
                    <a:gd name="connsiteY5" fmla="*/ 1416 h 239368"/>
                    <a:gd name="connsiteX6" fmla="*/ 0 w 550916"/>
                    <a:gd name="connsiteY6" fmla="*/ 80026 h 239368"/>
                    <a:gd name="connsiteX7" fmla="*/ 1682 w 550916"/>
                    <a:gd name="connsiteY7" fmla="*/ 80026 h 239368"/>
                    <a:gd name="connsiteX8" fmla="*/ 1682 w 550916"/>
                    <a:gd name="connsiteY8" fmla="*/ 239369 h 239368"/>
                    <a:gd name="connsiteX9" fmla="*/ 96726 w 550916"/>
                    <a:gd name="connsiteY9" fmla="*/ 159697 h 239368"/>
                    <a:gd name="connsiteX10" fmla="*/ 96726 w 550916"/>
                    <a:gd name="connsiteY10" fmla="*/ 80026 h 239368"/>
                    <a:gd name="connsiteX11" fmla="*/ 367137 w 550916"/>
                    <a:gd name="connsiteY11" fmla="*/ 80026 h 2393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550916" h="239368">
                      <a:moveTo>
                        <a:pt x="550916" y="1416"/>
                      </a:moveTo>
                      <a:lnTo>
                        <a:pt x="96726" y="1416"/>
                      </a:lnTo>
                      <a:lnTo>
                        <a:pt x="96726" y="0"/>
                      </a:lnTo>
                      <a:lnTo>
                        <a:pt x="1682" y="0"/>
                      </a:lnTo>
                      <a:lnTo>
                        <a:pt x="1682" y="1416"/>
                      </a:lnTo>
                      <a:lnTo>
                        <a:pt x="0" y="1416"/>
                      </a:lnTo>
                      <a:lnTo>
                        <a:pt x="0" y="80026"/>
                      </a:lnTo>
                      <a:lnTo>
                        <a:pt x="1682" y="80026"/>
                      </a:lnTo>
                      <a:lnTo>
                        <a:pt x="1682" y="239369"/>
                      </a:lnTo>
                      <a:lnTo>
                        <a:pt x="96726" y="159697"/>
                      </a:lnTo>
                      <a:lnTo>
                        <a:pt x="96726" y="80026"/>
                      </a:lnTo>
                      <a:lnTo>
                        <a:pt x="367137" y="80026"/>
                      </a:lnTo>
                      <a:close/>
                    </a:path>
                  </a:pathLst>
                </a:custGeom>
                <a:solidFill>
                  <a:srgbClr val="036EB8"/>
                </a:solidFill>
                <a:ln w="4200" cap="flat">
                  <a:noFill/>
                  <a:prstDash val="solid"/>
                  <a:miter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 dirty="0"/>
                </a:p>
              </p:txBody>
            </p:sp>
            <p:grpSp>
              <p:nvGrpSpPr>
                <p:cNvPr id="21" name="图形 106"/>
                <p:cNvGrpSpPr/>
                <p:nvPr/>
              </p:nvGrpSpPr>
              <p:grpSpPr>
                <a:xfrm>
                  <a:off x="654208" y="2887762"/>
                  <a:ext cx="340642" cy="162884"/>
                  <a:chOff x="654208" y="2887762"/>
                  <a:chExt cx="340642" cy="162884"/>
                </a:xfrm>
              </p:grpSpPr>
              <p:sp>
                <p:nvSpPr>
                  <p:cNvPr id="22" name="任意多边形: 形状 113"/>
                  <p:cNvSpPr/>
                  <p:nvPr/>
                </p:nvSpPr>
                <p:spPr>
                  <a:xfrm>
                    <a:off x="654208" y="2919631"/>
                    <a:ext cx="340642" cy="3540"/>
                  </a:xfrm>
                  <a:custGeom>
                    <a:avLst/>
                    <a:gdLst>
                      <a:gd name="connsiteX0" fmla="*/ 0 w 340642"/>
                      <a:gd name="connsiteY0" fmla="*/ 0 h 3540"/>
                      <a:gd name="connsiteX1" fmla="*/ 340643 w 340642"/>
                      <a:gd name="connsiteY1" fmla="*/ 0 h 35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340642" h="3540">
                        <a:moveTo>
                          <a:pt x="0" y="0"/>
                        </a:moveTo>
                        <a:lnTo>
                          <a:pt x="340643" y="0"/>
                        </a:lnTo>
                      </a:path>
                    </a:pathLst>
                  </a:custGeom>
                  <a:ln w="1050" cap="rnd">
                    <a:solidFill>
                      <a:srgbClr val="000000"/>
                    </a:solidFill>
                    <a:prstDash val="solid"/>
                    <a:miter/>
                  </a:ln>
                </p:spPr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noAutofit/>
                  </a:bodyPr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3" name="任意多边形: 形状 114"/>
                  <p:cNvSpPr/>
                  <p:nvPr/>
                </p:nvSpPr>
                <p:spPr>
                  <a:xfrm>
                    <a:off x="696263" y="2887762"/>
                    <a:ext cx="4205" cy="162884"/>
                  </a:xfrm>
                  <a:custGeom>
                    <a:avLst/>
                    <a:gdLst>
                      <a:gd name="connsiteX0" fmla="*/ 0 w 4205"/>
                      <a:gd name="connsiteY0" fmla="*/ 0 h 162884"/>
                      <a:gd name="connsiteX1" fmla="*/ 0 w 4205"/>
                      <a:gd name="connsiteY1" fmla="*/ 162884 h 1628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4205" h="162884">
                        <a:moveTo>
                          <a:pt x="0" y="0"/>
                        </a:moveTo>
                        <a:lnTo>
                          <a:pt x="0" y="162884"/>
                        </a:lnTo>
                      </a:path>
                    </a:pathLst>
                  </a:custGeom>
                  <a:ln w="1050" cap="rnd">
                    <a:solidFill>
                      <a:srgbClr val="000000"/>
                    </a:solidFill>
                    <a:prstDash val="solid"/>
                    <a:miter/>
                  </a:ln>
                </p:spPr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noAutofit/>
                  </a:bodyPr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</p:grpSp>
          </p:grpSp>
          <p:grpSp>
            <p:nvGrpSpPr>
              <p:cNvPr id="24" name="图形 106"/>
              <p:cNvGrpSpPr/>
              <p:nvPr/>
            </p:nvGrpSpPr>
            <p:grpSpPr>
              <a:xfrm>
                <a:off x="633181" y="5144770"/>
                <a:ext cx="550916" cy="239368"/>
                <a:chOff x="633181" y="5144770"/>
                <a:chExt cx="550916" cy="239368"/>
              </a:xfrm>
              <a:solidFill>
                <a:srgbClr val="3A77CF"/>
              </a:solidFill>
            </p:grpSpPr>
            <p:sp>
              <p:nvSpPr>
                <p:cNvPr id="27" name="任意多边形: 形状 116"/>
                <p:cNvSpPr/>
                <p:nvPr/>
              </p:nvSpPr>
              <p:spPr>
                <a:xfrm>
                  <a:off x="633181" y="5144770"/>
                  <a:ext cx="550916" cy="239368"/>
                </a:xfrm>
                <a:custGeom>
                  <a:avLst/>
                  <a:gdLst>
                    <a:gd name="connsiteX0" fmla="*/ 550916 w 550916"/>
                    <a:gd name="connsiteY0" fmla="*/ 237952 h 239368"/>
                    <a:gd name="connsiteX1" fmla="*/ 96726 w 550916"/>
                    <a:gd name="connsiteY1" fmla="*/ 237952 h 239368"/>
                    <a:gd name="connsiteX2" fmla="*/ 96726 w 550916"/>
                    <a:gd name="connsiteY2" fmla="*/ 239369 h 239368"/>
                    <a:gd name="connsiteX3" fmla="*/ 1682 w 550916"/>
                    <a:gd name="connsiteY3" fmla="*/ 239369 h 239368"/>
                    <a:gd name="connsiteX4" fmla="*/ 1682 w 550916"/>
                    <a:gd name="connsiteY4" fmla="*/ 237952 h 239368"/>
                    <a:gd name="connsiteX5" fmla="*/ 0 w 550916"/>
                    <a:gd name="connsiteY5" fmla="*/ 237952 h 239368"/>
                    <a:gd name="connsiteX6" fmla="*/ 0 w 550916"/>
                    <a:gd name="connsiteY6" fmla="*/ 159343 h 239368"/>
                    <a:gd name="connsiteX7" fmla="*/ 1682 w 550916"/>
                    <a:gd name="connsiteY7" fmla="*/ 159343 h 239368"/>
                    <a:gd name="connsiteX8" fmla="*/ 1682 w 550916"/>
                    <a:gd name="connsiteY8" fmla="*/ 0 h 239368"/>
                    <a:gd name="connsiteX9" fmla="*/ 96726 w 550916"/>
                    <a:gd name="connsiteY9" fmla="*/ 79672 h 239368"/>
                    <a:gd name="connsiteX10" fmla="*/ 96726 w 550916"/>
                    <a:gd name="connsiteY10" fmla="*/ 159343 h 239368"/>
                    <a:gd name="connsiteX11" fmla="*/ 367137 w 550916"/>
                    <a:gd name="connsiteY11" fmla="*/ 159343 h 2393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550916" h="239368">
                      <a:moveTo>
                        <a:pt x="550916" y="237952"/>
                      </a:moveTo>
                      <a:lnTo>
                        <a:pt x="96726" y="237952"/>
                      </a:lnTo>
                      <a:lnTo>
                        <a:pt x="96726" y="239369"/>
                      </a:lnTo>
                      <a:lnTo>
                        <a:pt x="1682" y="239369"/>
                      </a:lnTo>
                      <a:lnTo>
                        <a:pt x="1682" y="237952"/>
                      </a:lnTo>
                      <a:lnTo>
                        <a:pt x="0" y="237952"/>
                      </a:lnTo>
                      <a:lnTo>
                        <a:pt x="0" y="159343"/>
                      </a:lnTo>
                      <a:lnTo>
                        <a:pt x="1682" y="159343"/>
                      </a:lnTo>
                      <a:lnTo>
                        <a:pt x="1682" y="0"/>
                      </a:lnTo>
                      <a:lnTo>
                        <a:pt x="96726" y="79672"/>
                      </a:lnTo>
                      <a:lnTo>
                        <a:pt x="96726" y="159343"/>
                      </a:lnTo>
                      <a:lnTo>
                        <a:pt x="367137" y="159343"/>
                      </a:lnTo>
                      <a:close/>
                    </a:path>
                  </a:pathLst>
                </a:custGeom>
                <a:solidFill>
                  <a:srgbClr val="036EB8"/>
                </a:solidFill>
                <a:ln w="4200" cap="flat">
                  <a:noFill/>
                  <a:prstDash val="solid"/>
                  <a:miter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grpSp>
              <p:nvGrpSpPr>
                <p:cNvPr id="33" name="图形 106"/>
                <p:cNvGrpSpPr/>
                <p:nvPr/>
              </p:nvGrpSpPr>
              <p:grpSpPr>
                <a:xfrm>
                  <a:off x="654208" y="5204966"/>
                  <a:ext cx="340642" cy="162884"/>
                  <a:chOff x="654208" y="5204966"/>
                  <a:chExt cx="340642" cy="162884"/>
                </a:xfrm>
              </p:grpSpPr>
              <p:sp>
                <p:nvSpPr>
                  <p:cNvPr id="34" name="任意多边形: 形状 118"/>
                  <p:cNvSpPr/>
                  <p:nvPr/>
                </p:nvSpPr>
                <p:spPr>
                  <a:xfrm>
                    <a:off x="654208" y="5335981"/>
                    <a:ext cx="340642" cy="3540"/>
                  </a:xfrm>
                  <a:custGeom>
                    <a:avLst/>
                    <a:gdLst>
                      <a:gd name="connsiteX0" fmla="*/ 0 w 340642"/>
                      <a:gd name="connsiteY0" fmla="*/ 0 h 3540"/>
                      <a:gd name="connsiteX1" fmla="*/ 340643 w 340642"/>
                      <a:gd name="connsiteY1" fmla="*/ 0 h 35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340642" h="3540">
                        <a:moveTo>
                          <a:pt x="0" y="0"/>
                        </a:moveTo>
                        <a:lnTo>
                          <a:pt x="340643" y="0"/>
                        </a:lnTo>
                      </a:path>
                    </a:pathLst>
                  </a:custGeom>
                  <a:ln w="1050" cap="rnd">
                    <a:solidFill>
                      <a:srgbClr val="000000"/>
                    </a:solidFill>
                    <a:prstDash val="solid"/>
                    <a:miter/>
                  </a:ln>
                </p:spPr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noAutofit/>
                  </a:bodyPr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35" name="任意多边形: 形状 119"/>
                  <p:cNvSpPr/>
                  <p:nvPr/>
                </p:nvSpPr>
                <p:spPr>
                  <a:xfrm>
                    <a:off x="696263" y="5204966"/>
                    <a:ext cx="4205" cy="162884"/>
                  </a:xfrm>
                  <a:custGeom>
                    <a:avLst/>
                    <a:gdLst>
                      <a:gd name="connsiteX0" fmla="*/ 0 w 4205"/>
                      <a:gd name="connsiteY0" fmla="*/ 162884 h 162884"/>
                      <a:gd name="connsiteX1" fmla="*/ 0 w 4205"/>
                      <a:gd name="connsiteY1" fmla="*/ 0 h 1628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4205" h="162884">
                        <a:moveTo>
                          <a:pt x="0" y="162884"/>
                        </a:moveTo>
                        <a:lnTo>
                          <a:pt x="0" y="0"/>
                        </a:lnTo>
                      </a:path>
                    </a:pathLst>
                  </a:custGeom>
                  <a:ln w="1050" cap="rnd">
                    <a:solidFill>
                      <a:srgbClr val="000000"/>
                    </a:solidFill>
                    <a:prstDash val="solid"/>
                    <a:miter/>
                  </a:ln>
                </p:spPr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noAutofit/>
                  </a:bodyPr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</p:grpSp>
          </p:grpSp>
          <p:grpSp>
            <p:nvGrpSpPr>
              <p:cNvPr id="36" name="图形 106"/>
              <p:cNvGrpSpPr/>
              <p:nvPr/>
            </p:nvGrpSpPr>
            <p:grpSpPr>
              <a:xfrm>
                <a:off x="5528346" y="2871474"/>
                <a:ext cx="550916" cy="239368"/>
                <a:chOff x="5528346" y="2871474"/>
                <a:chExt cx="550916" cy="239368"/>
              </a:xfrm>
              <a:solidFill>
                <a:srgbClr val="3A77CF"/>
              </a:solidFill>
            </p:grpSpPr>
            <p:sp>
              <p:nvSpPr>
                <p:cNvPr id="37" name="任意多边形: 形状 121"/>
                <p:cNvSpPr/>
                <p:nvPr/>
              </p:nvSpPr>
              <p:spPr>
                <a:xfrm>
                  <a:off x="5528346" y="2871474"/>
                  <a:ext cx="550916" cy="239368"/>
                </a:xfrm>
                <a:custGeom>
                  <a:avLst/>
                  <a:gdLst>
                    <a:gd name="connsiteX0" fmla="*/ 0 w 550916"/>
                    <a:gd name="connsiteY0" fmla="*/ 1416 h 239368"/>
                    <a:gd name="connsiteX1" fmla="*/ 454191 w 550916"/>
                    <a:gd name="connsiteY1" fmla="*/ 1416 h 239368"/>
                    <a:gd name="connsiteX2" fmla="*/ 454191 w 550916"/>
                    <a:gd name="connsiteY2" fmla="*/ 0 h 239368"/>
                    <a:gd name="connsiteX3" fmla="*/ 549234 w 550916"/>
                    <a:gd name="connsiteY3" fmla="*/ 0 h 239368"/>
                    <a:gd name="connsiteX4" fmla="*/ 549234 w 550916"/>
                    <a:gd name="connsiteY4" fmla="*/ 1416 h 239368"/>
                    <a:gd name="connsiteX5" fmla="*/ 550916 w 550916"/>
                    <a:gd name="connsiteY5" fmla="*/ 1416 h 239368"/>
                    <a:gd name="connsiteX6" fmla="*/ 550916 w 550916"/>
                    <a:gd name="connsiteY6" fmla="*/ 80026 h 239368"/>
                    <a:gd name="connsiteX7" fmla="*/ 549234 w 550916"/>
                    <a:gd name="connsiteY7" fmla="*/ 80026 h 239368"/>
                    <a:gd name="connsiteX8" fmla="*/ 549234 w 550916"/>
                    <a:gd name="connsiteY8" fmla="*/ 239369 h 239368"/>
                    <a:gd name="connsiteX9" fmla="*/ 454191 w 550916"/>
                    <a:gd name="connsiteY9" fmla="*/ 159697 h 239368"/>
                    <a:gd name="connsiteX10" fmla="*/ 454191 w 550916"/>
                    <a:gd name="connsiteY10" fmla="*/ 80026 h 239368"/>
                    <a:gd name="connsiteX11" fmla="*/ 183779 w 550916"/>
                    <a:gd name="connsiteY11" fmla="*/ 80026 h 2393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550916" h="239368">
                      <a:moveTo>
                        <a:pt x="0" y="1416"/>
                      </a:moveTo>
                      <a:lnTo>
                        <a:pt x="454191" y="1416"/>
                      </a:lnTo>
                      <a:lnTo>
                        <a:pt x="454191" y="0"/>
                      </a:lnTo>
                      <a:lnTo>
                        <a:pt x="549234" y="0"/>
                      </a:lnTo>
                      <a:lnTo>
                        <a:pt x="549234" y="1416"/>
                      </a:lnTo>
                      <a:lnTo>
                        <a:pt x="550916" y="1416"/>
                      </a:lnTo>
                      <a:lnTo>
                        <a:pt x="550916" y="80026"/>
                      </a:lnTo>
                      <a:lnTo>
                        <a:pt x="549234" y="80026"/>
                      </a:lnTo>
                      <a:lnTo>
                        <a:pt x="549234" y="239369"/>
                      </a:lnTo>
                      <a:lnTo>
                        <a:pt x="454191" y="159697"/>
                      </a:lnTo>
                      <a:lnTo>
                        <a:pt x="454191" y="80026"/>
                      </a:lnTo>
                      <a:lnTo>
                        <a:pt x="183779" y="80026"/>
                      </a:lnTo>
                      <a:close/>
                    </a:path>
                  </a:pathLst>
                </a:custGeom>
                <a:solidFill>
                  <a:srgbClr val="3A77CF"/>
                </a:solidFill>
                <a:ln w="4200" cap="flat">
                  <a:noFill/>
                  <a:prstDash val="solid"/>
                  <a:miter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grpSp>
              <p:nvGrpSpPr>
                <p:cNvPr id="38" name="图形 106"/>
                <p:cNvGrpSpPr/>
                <p:nvPr/>
              </p:nvGrpSpPr>
              <p:grpSpPr>
                <a:xfrm>
                  <a:off x="5717592" y="2887762"/>
                  <a:ext cx="340642" cy="162884"/>
                  <a:chOff x="5717592" y="2887762"/>
                  <a:chExt cx="340642" cy="162884"/>
                </a:xfrm>
              </p:grpSpPr>
              <p:sp>
                <p:nvSpPr>
                  <p:cNvPr id="39" name="任意多边形: 形状 123"/>
                  <p:cNvSpPr/>
                  <p:nvPr/>
                </p:nvSpPr>
                <p:spPr>
                  <a:xfrm>
                    <a:off x="5717592" y="2919631"/>
                    <a:ext cx="340642" cy="3540"/>
                  </a:xfrm>
                  <a:custGeom>
                    <a:avLst/>
                    <a:gdLst>
                      <a:gd name="connsiteX0" fmla="*/ 340643 w 340642"/>
                      <a:gd name="connsiteY0" fmla="*/ 0 h 3540"/>
                      <a:gd name="connsiteX1" fmla="*/ 0 w 340642"/>
                      <a:gd name="connsiteY1" fmla="*/ 0 h 35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340642" h="3540">
                        <a:moveTo>
                          <a:pt x="340643" y="0"/>
                        </a:moveTo>
                        <a:lnTo>
                          <a:pt x="0" y="0"/>
                        </a:lnTo>
                      </a:path>
                    </a:pathLst>
                  </a:custGeom>
                  <a:ln w="1050" cap="rnd">
                    <a:solidFill>
                      <a:srgbClr val="000000"/>
                    </a:solidFill>
                    <a:prstDash val="solid"/>
                    <a:miter/>
                  </a:ln>
                </p:spPr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noAutofit/>
                  </a:bodyPr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40" name="任意多边形: 形状 124"/>
                  <p:cNvSpPr/>
                  <p:nvPr/>
                </p:nvSpPr>
                <p:spPr>
                  <a:xfrm>
                    <a:off x="6016180" y="2887762"/>
                    <a:ext cx="4205" cy="162884"/>
                  </a:xfrm>
                  <a:custGeom>
                    <a:avLst/>
                    <a:gdLst>
                      <a:gd name="connsiteX0" fmla="*/ 0 w 4205"/>
                      <a:gd name="connsiteY0" fmla="*/ 0 h 162884"/>
                      <a:gd name="connsiteX1" fmla="*/ 0 w 4205"/>
                      <a:gd name="connsiteY1" fmla="*/ 162884 h 1628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4205" h="162884">
                        <a:moveTo>
                          <a:pt x="0" y="0"/>
                        </a:moveTo>
                        <a:lnTo>
                          <a:pt x="0" y="162884"/>
                        </a:lnTo>
                      </a:path>
                    </a:pathLst>
                  </a:custGeom>
                  <a:ln w="1050" cap="rnd">
                    <a:solidFill>
                      <a:srgbClr val="000000"/>
                    </a:solidFill>
                    <a:prstDash val="solid"/>
                    <a:miter/>
                  </a:ln>
                </p:spPr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noAutofit/>
                  </a:bodyPr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</p:grpSp>
          </p:grpSp>
          <p:grpSp>
            <p:nvGrpSpPr>
              <p:cNvPr id="41" name="图形 106"/>
              <p:cNvGrpSpPr/>
              <p:nvPr/>
            </p:nvGrpSpPr>
            <p:grpSpPr>
              <a:xfrm>
                <a:off x="5528346" y="5144770"/>
                <a:ext cx="550916" cy="239368"/>
                <a:chOff x="5528346" y="5144770"/>
                <a:chExt cx="550916" cy="239368"/>
              </a:xfrm>
              <a:solidFill>
                <a:srgbClr val="3A77CF"/>
              </a:solidFill>
            </p:grpSpPr>
            <p:sp>
              <p:nvSpPr>
                <p:cNvPr id="42" name="任意多边形: 形状 126"/>
                <p:cNvSpPr/>
                <p:nvPr/>
              </p:nvSpPr>
              <p:spPr>
                <a:xfrm>
                  <a:off x="5528346" y="5144770"/>
                  <a:ext cx="550916" cy="239368"/>
                </a:xfrm>
                <a:custGeom>
                  <a:avLst/>
                  <a:gdLst>
                    <a:gd name="connsiteX0" fmla="*/ 0 w 550916"/>
                    <a:gd name="connsiteY0" fmla="*/ 237952 h 239368"/>
                    <a:gd name="connsiteX1" fmla="*/ 454191 w 550916"/>
                    <a:gd name="connsiteY1" fmla="*/ 237952 h 239368"/>
                    <a:gd name="connsiteX2" fmla="*/ 454191 w 550916"/>
                    <a:gd name="connsiteY2" fmla="*/ 239369 h 239368"/>
                    <a:gd name="connsiteX3" fmla="*/ 549234 w 550916"/>
                    <a:gd name="connsiteY3" fmla="*/ 239369 h 239368"/>
                    <a:gd name="connsiteX4" fmla="*/ 549234 w 550916"/>
                    <a:gd name="connsiteY4" fmla="*/ 237952 h 239368"/>
                    <a:gd name="connsiteX5" fmla="*/ 550916 w 550916"/>
                    <a:gd name="connsiteY5" fmla="*/ 237952 h 239368"/>
                    <a:gd name="connsiteX6" fmla="*/ 550916 w 550916"/>
                    <a:gd name="connsiteY6" fmla="*/ 159343 h 239368"/>
                    <a:gd name="connsiteX7" fmla="*/ 549234 w 550916"/>
                    <a:gd name="connsiteY7" fmla="*/ 159343 h 239368"/>
                    <a:gd name="connsiteX8" fmla="*/ 549234 w 550916"/>
                    <a:gd name="connsiteY8" fmla="*/ 0 h 239368"/>
                    <a:gd name="connsiteX9" fmla="*/ 454191 w 550916"/>
                    <a:gd name="connsiteY9" fmla="*/ 79672 h 239368"/>
                    <a:gd name="connsiteX10" fmla="*/ 454191 w 550916"/>
                    <a:gd name="connsiteY10" fmla="*/ 159343 h 239368"/>
                    <a:gd name="connsiteX11" fmla="*/ 183779 w 550916"/>
                    <a:gd name="connsiteY11" fmla="*/ 159343 h 2393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550916" h="239368">
                      <a:moveTo>
                        <a:pt x="0" y="237952"/>
                      </a:moveTo>
                      <a:lnTo>
                        <a:pt x="454191" y="237952"/>
                      </a:lnTo>
                      <a:lnTo>
                        <a:pt x="454191" y="239369"/>
                      </a:lnTo>
                      <a:lnTo>
                        <a:pt x="549234" y="239369"/>
                      </a:lnTo>
                      <a:lnTo>
                        <a:pt x="549234" y="237952"/>
                      </a:lnTo>
                      <a:lnTo>
                        <a:pt x="550916" y="237952"/>
                      </a:lnTo>
                      <a:lnTo>
                        <a:pt x="550916" y="159343"/>
                      </a:lnTo>
                      <a:lnTo>
                        <a:pt x="549234" y="159343"/>
                      </a:lnTo>
                      <a:lnTo>
                        <a:pt x="549234" y="0"/>
                      </a:lnTo>
                      <a:lnTo>
                        <a:pt x="454191" y="79672"/>
                      </a:lnTo>
                      <a:lnTo>
                        <a:pt x="454191" y="159343"/>
                      </a:lnTo>
                      <a:lnTo>
                        <a:pt x="183779" y="159343"/>
                      </a:lnTo>
                      <a:close/>
                    </a:path>
                  </a:pathLst>
                </a:custGeom>
                <a:solidFill>
                  <a:srgbClr val="036EB8"/>
                </a:solidFill>
                <a:ln w="4200" cap="flat">
                  <a:noFill/>
                  <a:prstDash val="solid"/>
                  <a:miter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grpSp>
              <p:nvGrpSpPr>
                <p:cNvPr id="43" name="图形 106"/>
                <p:cNvGrpSpPr/>
                <p:nvPr/>
              </p:nvGrpSpPr>
              <p:grpSpPr>
                <a:xfrm>
                  <a:off x="5717592" y="5204966"/>
                  <a:ext cx="340642" cy="162884"/>
                  <a:chOff x="5717592" y="5204966"/>
                  <a:chExt cx="340642" cy="162884"/>
                </a:xfrm>
              </p:grpSpPr>
              <p:sp>
                <p:nvSpPr>
                  <p:cNvPr id="44" name="任意多边形: 形状 128"/>
                  <p:cNvSpPr/>
                  <p:nvPr/>
                </p:nvSpPr>
                <p:spPr>
                  <a:xfrm>
                    <a:off x="5717592" y="5335981"/>
                    <a:ext cx="340642" cy="3540"/>
                  </a:xfrm>
                  <a:custGeom>
                    <a:avLst/>
                    <a:gdLst>
                      <a:gd name="connsiteX0" fmla="*/ 340643 w 340642"/>
                      <a:gd name="connsiteY0" fmla="*/ 0 h 3540"/>
                      <a:gd name="connsiteX1" fmla="*/ 0 w 340642"/>
                      <a:gd name="connsiteY1" fmla="*/ 0 h 35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340642" h="3540">
                        <a:moveTo>
                          <a:pt x="340643" y="0"/>
                        </a:moveTo>
                        <a:lnTo>
                          <a:pt x="0" y="0"/>
                        </a:lnTo>
                      </a:path>
                    </a:pathLst>
                  </a:custGeom>
                  <a:ln w="1050" cap="rnd">
                    <a:solidFill>
                      <a:srgbClr val="000000"/>
                    </a:solidFill>
                    <a:prstDash val="solid"/>
                    <a:miter/>
                  </a:ln>
                </p:spPr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noAutofit/>
                  </a:bodyPr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45" name="任意多边形: 形状 129"/>
                  <p:cNvSpPr/>
                  <p:nvPr/>
                </p:nvSpPr>
                <p:spPr>
                  <a:xfrm>
                    <a:off x="6016180" y="5204966"/>
                    <a:ext cx="4205" cy="162884"/>
                  </a:xfrm>
                  <a:custGeom>
                    <a:avLst/>
                    <a:gdLst>
                      <a:gd name="connsiteX0" fmla="*/ 0 w 4205"/>
                      <a:gd name="connsiteY0" fmla="*/ 162884 h 162884"/>
                      <a:gd name="connsiteX1" fmla="*/ 0 w 4205"/>
                      <a:gd name="connsiteY1" fmla="*/ 0 h 1628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4205" h="162884">
                        <a:moveTo>
                          <a:pt x="0" y="162884"/>
                        </a:moveTo>
                        <a:lnTo>
                          <a:pt x="0" y="0"/>
                        </a:lnTo>
                      </a:path>
                    </a:pathLst>
                  </a:custGeom>
                  <a:ln w="1050" cap="rnd">
                    <a:solidFill>
                      <a:srgbClr val="000000"/>
                    </a:solidFill>
                    <a:prstDash val="solid"/>
                    <a:miter/>
                  </a:ln>
                </p:spPr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noAutofit/>
                  </a:bodyPr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</p:grpSp>
          </p:grpSp>
          <p:sp>
            <p:nvSpPr>
              <p:cNvPr id="46" name="任意多边形: 形状 130"/>
              <p:cNvSpPr/>
              <p:nvPr/>
            </p:nvSpPr>
            <p:spPr>
              <a:xfrm>
                <a:off x="633181" y="3926698"/>
                <a:ext cx="120015" cy="594360"/>
              </a:xfrm>
              <a:custGeom>
                <a:avLst/>
                <a:gdLst>
                  <a:gd name="connsiteX0" fmla="*/ 0 w 96725"/>
                  <a:gd name="connsiteY0" fmla="*/ 354804 h 354804"/>
                  <a:gd name="connsiteX1" fmla="*/ 0 w 96725"/>
                  <a:gd name="connsiteY1" fmla="*/ 0 h 354804"/>
                  <a:gd name="connsiteX2" fmla="*/ 96726 w 96725"/>
                  <a:gd name="connsiteY2" fmla="*/ 54531 h 354804"/>
                  <a:gd name="connsiteX3" fmla="*/ 96726 w 96725"/>
                  <a:gd name="connsiteY3" fmla="*/ 291067 h 3548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6725" h="354804">
                    <a:moveTo>
                      <a:pt x="0" y="354804"/>
                    </a:moveTo>
                    <a:lnTo>
                      <a:pt x="0" y="0"/>
                    </a:lnTo>
                    <a:lnTo>
                      <a:pt x="96726" y="54531"/>
                    </a:lnTo>
                    <a:lnTo>
                      <a:pt x="96726" y="291067"/>
                    </a:lnTo>
                    <a:close/>
                  </a:path>
                </a:pathLst>
              </a:custGeom>
              <a:solidFill>
                <a:srgbClr val="036EB8"/>
              </a:solidFill>
              <a:ln w="4200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47" name="任意多边形: 形状 131"/>
              <p:cNvSpPr/>
              <p:nvPr/>
            </p:nvSpPr>
            <p:spPr>
              <a:xfrm>
                <a:off x="5937336" y="3700638"/>
                <a:ext cx="141605" cy="581025"/>
              </a:xfrm>
              <a:custGeom>
                <a:avLst/>
                <a:gdLst>
                  <a:gd name="connsiteX0" fmla="*/ 96726 w 96725"/>
                  <a:gd name="connsiteY0" fmla="*/ 354804 h 354804"/>
                  <a:gd name="connsiteX1" fmla="*/ 96726 w 96725"/>
                  <a:gd name="connsiteY1" fmla="*/ 0 h 354804"/>
                  <a:gd name="connsiteX2" fmla="*/ 0 w 96725"/>
                  <a:gd name="connsiteY2" fmla="*/ 54531 h 354804"/>
                  <a:gd name="connsiteX3" fmla="*/ 0 w 96725"/>
                  <a:gd name="connsiteY3" fmla="*/ 291067 h 3548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6725" h="354804">
                    <a:moveTo>
                      <a:pt x="96726" y="354804"/>
                    </a:moveTo>
                    <a:lnTo>
                      <a:pt x="96726" y="0"/>
                    </a:lnTo>
                    <a:lnTo>
                      <a:pt x="0" y="54531"/>
                    </a:lnTo>
                    <a:lnTo>
                      <a:pt x="0" y="291067"/>
                    </a:lnTo>
                    <a:close/>
                  </a:path>
                </a:pathLst>
              </a:custGeom>
              <a:solidFill>
                <a:srgbClr val="036EB8"/>
              </a:solidFill>
              <a:ln w="4200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48" name="任意多边形: 形状 132"/>
              <p:cNvSpPr/>
              <p:nvPr/>
            </p:nvSpPr>
            <p:spPr>
              <a:xfrm>
                <a:off x="2979506" y="2870058"/>
                <a:ext cx="717550" cy="119380"/>
              </a:xfrm>
              <a:custGeom>
                <a:avLst/>
                <a:gdLst>
                  <a:gd name="connsiteX0" fmla="*/ 0 w 717452"/>
                  <a:gd name="connsiteY0" fmla="*/ 0 h 81442"/>
                  <a:gd name="connsiteX1" fmla="*/ 717453 w 717452"/>
                  <a:gd name="connsiteY1" fmla="*/ 0 h 81442"/>
                  <a:gd name="connsiteX2" fmla="*/ 606849 w 717452"/>
                  <a:gd name="connsiteY2" fmla="*/ 81442 h 81442"/>
                  <a:gd name="connsiteX3" fmla="*/ 128687 w 717452"/>
                  <a:gd name="connsiteY3" fmla="*/ 81442 h 814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17452" h="81442">
                    <a:moveTo>
                      <a:pt x="0" y="0"/>
                    </a:moveTo>
                    <a:lnTo>
                      <a:pt x="717453" y="0"/>
                    </a:lnTo>
                    <a:lnTo>
                      <a:pt x="606849" y="81442"/>
                    </a:lnTo>
                    <a:lnTo>
                      <a:pt x="128687" y="81442"/>
                    </a:lnTo>
                    <a:close/>
                  </a:path>
                </a:pathLst>
              </a:custGeom>
              <a:solidFill>
                <a:srgbClr val="036EB8"/>
              </a:solidFill>
              <a:ln w="4200" cap="flat">
                <a:solidFill>
                  <a:srgbClr val="00A0E9"/>
                </a:solidFill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49" name="任意多边形: 形状 133"/>
              <p:cNvSpPr/>
              <p:nvPr/>
            </p:nvSpPr>
            <p:spPr>
              <a:xfrm>
                <a:off x="2979506" y="5264643"/>
                <a:ext cx="717550" cy="119380"/>
              </a:xfrm>
              <a:custGeom>
                <a:avLst/>
                <a:gdLst>
                  <a:gd name="connsiteX0" fmla="*/ 717453 w 717452"/>
                  <a:gd name="connsiteY0" fmla="*/ 81442 h 81442"/>
                  <a:gd name="connsiteX1" fmla="*/ 0 w 717452"/>
                  <a:gd name="connsiteY1" fmla="*/ 81442 h 81442"/>
                  <a:gd name="connsiteX2" fmla="*/ 110183 w 717452"/>
                  <a:gd name="connsiteY2" fmla="*/ 0 h 81442"/>
                  <a:gd name="connsiteX3" fmla="*/ 588766 w 717452"/>
                  <a:gd name="connsiteY3" fmla="*/ 0 h 814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17452" h="81442">
                    <a:moveTo>
                      <a:pt x="717453" y="81442"/>
                    </a:moveTo>
                    <a:lnTo>
                      <a:pt x="0" y="81442"/>
                    </a:lnTo>
                    <a:lnTo>
                      <a:pt x="110183" y="0"/>
                    </a:lnTo>
                    <a:lnTo>
                      <a:pt x="588766" y="0"/>
                    </a:lnTo>
                    <a:close/>
                  </a:path>
                </a:pathLst>
              </a:custGeom>
              <a:solidFill>
                <a:srgbClr val="036EB8"/>
              </a:solidFill>
              <a:ln w="4200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</p:grpSp>
      </p:grpSp>
      <p:pic>
        <p:nvPicPr>
          <p:cNvPr id="10" name="图片 9" descr="&amp;pky8370071918&amp;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56024" t="167" r="-6074" b="7481"/>
          <a:stretch>
            <a:fillRect/>
          </a:stretch>
        </p:blipFill>
        <p:spPr>
          <a:xfrm flipH="1">
            <a:off x="7873365" y="1929765"/>
            <a:ext cx="4160520" cy="5009515"/>
          </a:xfrm>
          <a:prstGeom prst="parallelogram">
            <a:avLst>
              <a:gd name="adj" fmla="val 25702"/>
            </a:avLst>
          </a:prstGeom>
        </p:spPr>
      </p:pic>
      <p:sp>
        <p:nvSpPr>
          <p:cNvPr id="56" name="文本框 55"/>
          <p:cNvSpPr txBox="1"/>
          <p:nvPr/>
        </p:nvSpPr>
        <p:spPr>
          <a:xfrm>
            <a:off x="1371600" y="2700020"/>
            <a:ext cx="6228080" cy="3742055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>
              <a:lnSpc>
                <a:spcPct val="110000"/>
              </a:lnSpc>
            </a:pPr>
            <a:r>
              <a:rPr lang="zh-CN" altLang="en-US" sz="280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当压力相同时，接触面越粗糙，滑动摩擦力越大。</a:t>
            </a:r>
          </a:p>
          <a:p>
            <a:pPr>
              <a:lnSpc>
                <a:spcPct val="110000"/>
              </a:lnSpc>
            </a:pPr>
            <a:r>
              <a:rPr lang="zh-CN" altLang="en-US" sz="280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当接触面的粗糙程度相同时，压力越大滑动摩擦力越大。</a:t>
            </a:r>
          </a:p>
          <a:p>
            <a:pPr>
              <a:lnSpc>
                <a:spcPct val="110000"/>
              </a:lnSpc>
            </a:pPr>
            <a:r>
              <a:rPr lang="zh-CN" altLang="en-US" sz="28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另外，滑动摩擦力的大小还与接触面的材料有关。</a:t>
            </a:r>
          </a:p>
        </p:txBody>
      </p:sp>
      <p:grpSp>
        <p:nvGrpSpPr>
          <p:cNvPr id="6" name="组合 5"/>
          <p:cNvGrpSpPr/>
          <p:nvPr/>
        </p:nvGrpSpPr>
        <p:grpSpPr>
          <a:xfrm>
            <a:off x="336170" y="1041112"/>
            <a:ext cx="295322" cy="210471"/>
            <a:chOff x="435463" y="1226414"/>
            <a:chExt cx="295380" cy="210512"/>
          </a:xfrm>
        </p:grpSpPr>
        <p:sp>
          <p:nvSpPr>
            <p:cNvPr id="7" name="矩形 6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" name="矩形 1"/>
          <p:cNvSpPr/>
          <p:nvPr/>
        </p:nvSpPr>
        <p:spPr>
          <a:xfrm>
            <a:off x="901065" y="854075"/>
            <a:ext cx="5194935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zh-CN" altLang="en-US" sz="3200" b="1" dirty="0">
                <a:solidFill>
                  <a:srgbClr val="036EB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滑动摩擦力大小的影响因素</a:t>
            </a:r>
          </a:p>
        </p:txBody>
      </p:sp>
      <p:grpSp>
        <p:nvGrpSpPr>
          <p:cNvPr id="12" name="组合 11"/>
          <p:cNvGrpSpPr/>
          <p:nvPr/>
        </p:nvGrpSpPr>
        <p:grpSpPr>
          <a:xfrm>
            <a:off x="336170" y="1852642"/>
            <a:ext cx="295322" cy="210471"/>
            <a:chOff x="435463" y="1226414"/>
            <a:chExt cx="295380" cy="210512"/>
          </a:xfrm>
        </p:grpSpPr>
        <p:sp>
          <p:nvSpPr>
            <p:cNvPr id="13" name="矩形 12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" name="矩形 2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" name="文本框 3"/>
          <p:cNvSpPr txBox="1"/>
          <p:nvPr/>
        </p:nvSpPr>
        <p:spPr>
          <a:xfrm>
            <a:off x="901065" y="1697355"/>
            <a:ext cx="72136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/>
              <a:t>实验</a:t>
            </a:r>
            <a:r>
              <a:rPr lang="en-US" altLang="zh-CN" sz="2800"/>
              <a:t>  </a:t>
            </a:r>
            <a:r>
              <a:rPr lang="zh-CN" altLang="en-US" sz="2800"/>
              <a:t>探究滑动摩擦力大小与哪些因素有关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958850" y="1878965"/>
            <a:ext cx="10138410" cy="267652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algn="l">
              <a:lnSpc>
                <a:spcPct val="150000"/>
              </a:lnSpc>
              <a:buClrTx/>
              <a:buSzTx/>
              <a:buFontTx/>
            </a:pPr>
            <a:r>
              <a:rPr lang="en-US" sz="280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1.摩擦分为</a:t>
            </a:r>
            <a:r>
              <a:rPr lang="en-US" sz="2800" u="sng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       　　</a:t>
            </a:r>
            <a:r>
              <a:rPr lang="en-US" sz="280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、</a:t>
            </a:r>
            <a:r>
              <a:rPr lang="en-US" sz="2800" u="sng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　          　</a:t>
            </a:r>
            <a:r>
              <a:rPr lang="en-US" sz="280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和</a:t>
            </a:r>
            <a:r>
              <a:rPr lang="en-US" sz="2800" u="sng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　            　</a:t>
            </a:r>
            <a:r>
              <a:rPr lang="en-US" sz="280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三种。用圆珠笔写字时,手和圆珠笔之间的摩擦是</a:t>
            </a:r>
            <a:r>
              <a:rPr lang="en-US" sz="2800" u="sng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           　　</a:t>
            </a:r>
            <a:r>
              <a:rPr lang="en-US" sz="280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,圆珠笔和纸之间的摩擦是</a:t>
            </a:r>
            <a:r>
              <a:rPr lang="en-US" sz="2800" u="sng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                　</a:t>
            </a:r>
            <a:r>
              <a:rPr lang="en-US" sz="280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,用卷笔刀削铅笔时,铅笔和卷笔刀内孔之间的摩擦是</a:t>
            </a:r>
            <a:r>
              <a:rPr lang="en-US" sz="2800" u="sng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          　　</a:t>
            </a:r>
            <a:r>
              <a:rPr lang="en-US" sz="280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。 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2762885" y="2025650"/>
            <a:ext cx="12496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8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静摩擦</a:t>
            </a:r>
            <a:endParaRPr lang="en-US" altLang="en-US" sz="280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4442460" y="2025650"/>
            <a:ext cx="16052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8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滑动摩擦</a:t>
            </a:r>
            <a:endParaRPr lang="en-US" altLang="en-US" sz="280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6509385" y="2025650"/>
            <a:ext cx="16052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8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滚动摩擦</a:t>
            </a:r>
            <a:endParaRPr lang="en-US" altLang="en-US" sz="280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6353810" y="2691130"/>
            <a:ext cx="12496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8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静摩擦</a:t>
            </a:r>
            <a:endParaRPr lang="en-US" altLang="en-US" sz="280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2207895" y="3345815"/>
            <a:ext cx="16052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8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滚动摩擦</a:t>
            </a:r>
            <a:endParaRPr lang="en-US" altLang="en-US" sz="280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2207895" y="3970655"/>
            <a:ext cx="16052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8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滑动摩擦</a:t>
            </a:r>
            <a:endParaRPr lang="en-US" altLang="en-US" sz="280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5" grpId="0"/>
      <p:bldP spid="1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249045" y="1529080"/>
            <a:ext cx="9771380" cy="33229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/>
              <a:t>2</a:t>
            </a:r>
            <a:r>
              <a:rPr lang="zh-CN" altLang="en-US" sz="2800"/>
              <a:t>．狗用</a:t>
            </a:r>
            <a:r>
              <a:rPr lang="en-US" altLang="zh-CN" sz="2800"/>
              <a:t>200N</a:t>
            </a:r>
            <a:r>
              <a:rPr lang="zh-CN" altLang="en-US" sz="2800"/>
              <a:t>的水平拉力拉总重为</a:t>
            </a:r>
            <a:r>
              <a:rPr lang="en-US" altLang="zh-CN" sz="2800"/>
              <a:t>5000N</a:t>
            </a:r>
            <a:r>
              <a:rPr lang="zh-CN" altLang="en-US" sz="2800"/>
              <a:t>的雪橇在冰面上匀速向西前进，速度为</a:t>
            </a:r>
            <a:r>
              <a:rPr lang="en-US" altLang="zh-CN" sz="2800"/>
              <a:t>1m/s</a:t>
            </a:r>
            <a:r>
              <a:rPr lang="zh-CN" altLang="en-US" sz="2800"/>
              <a:t>，雪橇所受摩擦力大小是</a:t>
            </a:r>
            <a:r>
              <a:rPr lang="en-US" altLang="zh-CN" sz="2800" u="sng"/>
              <a:t>             </a:t>
            </a:r>
            <a:r>
              <a:rPr lang="en-US" altLang="zh-CN" sz="2800"/>
              <a:t>N</a:t>
            </a:r>
            <a:r>
              <a:rPr lang="zh-CN" altLang="en-US" sz="2800"/>
              <a:t>，方向是</a:t>
            </a:r>
            <a:r>
              <a:rPr lang="en-US" altLang="zh-CN" sz="2800" u="sng"/>
              <a:t>                     </a:t>
            </a:r>
            <a:r>
              <a:rPr lang="zh-CN" altLang="en-US" sz="2800"/>
              <a:t>。若雪橇以</a:t>
            </a:r>
            <a:r>
              <a:rPr lang="en-US" altLang="zh-CN" sz="2800"/>
              <a:t>2m/s</a:t>
            </a:r>
            <a:r>
              <a:rPr lang="zh-CN" altLang="en-US" sz="2800"/>
              <a:t>的速度匀速前进，则摩擦力为</a:t>
            </a:r>
            <a:r>
              <a:rPr lang="en-US" altLang="zh-CN" sz="2800" u="sng"/>
              <a:t>              </a:t>
            </a:r>
            <a:r>
              <a:rPr lang="en-US" altLang="zh-CN" sz="2800"/>
              <a:t>N</a:t>
            </a:r>
            <a:r>
              <a:rPr lang="zh-CN" altLang="en-US" sz="2800"/>
              <a:t>。若在雪橇上再装些货物，则摩擦力将</a:t>
            </a:r>
            <a:r>
              <a:rPr lang="en-US" altLang="zh-CN" sz="2800" u="sng"/>
              <a:t>             </a:t>
            </a:r>
            <a:r>
              <a:rPr lang="zh-CN" altLang="en-US" sz="2800"/>
              <a:t>。（选填</a:t>
            </a:r>
            <a:r>
              <a:rPr lang="en-US" altLang="zh-CN" sz="2800"/>
              <a:t>“</a:t>
            </a:r>
            <a:r>
              <a:rPr lang="zh-CN" altLang="en-US" sz="2800"/>
              <a:t>变大</a:t>
            </a:r>
            <a:r>
              <a:rPr lang="en-US" altLang="zh-CN" sz="2800"/>
              <a:t>”</a:t>
            </a:r>
            <a:r>
              <a:rPr lang="zh-CN" altLang="en-US" sz="2800"/>
              <a:t>、</a:t>
            </a:r>
            <a:r>
              <a:rPr lang="en-US" altLang="zh-CN" sz="2800"/>
              <a:t>“</a:t>
            </a:r>
            <a:r>
              <a:rPr lang="zh-CN" altLang="en-US" sz="2800"/>
              <a:t>变小</a:t>
            </a:r>
            <a:r>
              <a:rPr lang="en-US" altLang="zh-CN" sz="2800"/>
              <a:t>”</a:t>
            </a:r>
            <a:r>
              <a:rPr lang="zh-CN" altLang="en-US" sz="2800"/>
              <a:t>或</a:t>
            </a:r>
            <a:r>
              <a:rPr lang="en-US" altLang="zh-CN" sz="2800"/>
              <a:t>“</a:t>
            </a:r>
            <a:r>
              <a:rPr lang="zh-CN" altLang="en-US" sz="2800"/>
              <a:t>不变</a:t>
            </a:r>
            <a:r>
              <a:rPr lang="en-US" altLang="zh-CN" sz="2800"/>
              <a:t>”</a:t>
            </a:r>
            <a:r>
              <a:rPr lang="zh-CN" altLang="en-US" sz="2800"/>
              <a:t>）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8811895" y="2314575"/>
            <a:ext cx="108902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>
                <a:solidFill>
                  <a:srgbClr val="FF0000"/>
                </a:solidFill>
              </a:rPr>
              <a:t>200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1717675" y="3594735"/>
            <a:ext cx="108902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>
                <a:solidFill>
                  <a:srgbClr val="FF0000"/>
                </a:solidFill>
              </a:rPr>
              <a:t>200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2087245" y="2929255"/>
            <a:ext cx="188277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>
                <a:solidFill>
                  <a:srgbClr val="FF0000"/>
                </a:solidFill>
              </a:rPr>
              <a:t>水平向东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9268460" y="3536950"/>
            <a:ext cx="108902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>
                <a:solidFill>
                  <a:srgbClr val="FF0000"/>
                </a:solidFill>
              </a:rPr>
              <a:t>变大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984885" y="1102360"/>
            <a:ext cx="9932670" cy="13836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algn="l">
              <a:lnSpc>
                <a:spcPct val="150000"/>
              </a:lnSpc>
              <a:buClrTx/>
              <a:buSzTx/>
              <a:buFontTx/>
            </a:pPr>
            <a:r>
              <a:rPr lang="en-US" sz="280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3.如图所示,小夏用身边的书和粗糙程度不同的木尺和钢尺感受滑动摩擦力,他将尺匀速抽出,下列说法不正确的是(          )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9130665" y="1887220"/>
            <a:ext cx="421005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C</a:t>
            </a:r>
            <a:endParaRPr lang="en-US" altLang="en-US" sz="280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102" name="文本框 101"/>
          <p:cNvSpPr txBox="1"/>
          <p:nvPr/>
        </p:nvSpPr>
        <p:spPr>
          <a:xfrm>
            <a:off x="984885" y="2486025"/>
            <a:ext cx="7687945" cy="396938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algn="l">
              <a:lnSpc>
                <a:spcPct val="150000"/>
              </a:lnSpc>
              <a:buClrTx/>
              <a:buSzTx/>
              <a:buFontTx/>
            </a:pPr>
            <a:r>
              <a:rPr lang="en-US" sz="240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A.轻压书,木尺容易被抽出,说明滑动摩擦力较小</a:t>
            </a:r>
          </a:p>
          <a:p>
            <a:pPr lvl="0" algn="l">
              <a:lnSpc>
                <a:spcPct val="150000"/>
              </a:lnSpc>
              <a:buClrTx/>
              <a:buSzTx/>
              <a:buFontTx/>
            </a:pPr>
            <a:r>
              <a:rPr lang="en-US" sz="240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B.重压书,木尺不易被抽出,说明滑动摩擦力随压力的增大而增大</a:t>
            </a:r>
          </a:p>
          <a:p>
            <a:pPr lvl="0" algn="l">
              <a:lnSpc>
                <a:spcPct val="150000"/>
              </a:lnSpc>
              <a:buClrTx/>
              <a:buSzTx/>
              <a:buFontTx/>
            </a:pPr>
            <a:r>
              <a:rPr lang="en-US" sz="240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C.相同的力压书,抽出同一刻度尺,速度大时较易,说明滑动摩擦力与速度有关</a:t>
            </a:r>
          </a:p>
          <a:p>
            <a:pPr lvl="0" algn="l">
              <a:lnSpc>
                <a:spcPct val="150000"/>
              </a:lnSpc>
              <a:buClrTx/>
              <a:buSzTx/>
              <a:buFontTx/>
            </a:pPr>
            <a:r>
              <a:rPr lang="en-US" sz="240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D.相同的力压书,抽出木尺和钢尺时用力不同,说明滑动摩擦力与接触面的粗糙程度有关</a:t>
            </a:r>
          </a:p>
        </p:txBody>
      </p:sp>
      <p:pic>
        <p:nvPicPr>
          <p:cNvPr id="9" name="image174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04250" y="3419475"/>
            <a:ext cx="2905125" cy="20104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3044190" y="2082165"/>
            <a:ext cx="2526030" cy="578486"/>
          </a:xfrm>
          <a:prstGeom prst="roundRect">
            <a:avLst/>
          </a:prstGeom>
          <a:noFill/>
          <a:ln>
            <a:solidFill>
              <a:srgbClr val="036EB8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摩擦力</a:t>
            </a:r>
          </a:p>
        </p:txBody>
      </p:sp>
      <p:sp>
        <p:nvSpPr>
          <p:cNvPr id="25" name="文本框 24"/>
          <p:cNvSpPr txBox="1"/>
          <p:nvPr/>
        </p:nvSpPr>
        <p:spPr>
          <a:xfrm>
            <a:off x="6752590" y="1362075"/>
            <a:ext cx="1045845" cy="521970"/>
          </a:xfrm>
          <a:prstGeom prst="rect">
            <a:avLst/>
          </a:prstGeom>
          <a:noFill/>
          <a:ln>
            <a:solidFill>
              <a:srgbClr val="036EB8"/>
            </a:solidFill>
          </a:ln>
        </p:spPr>
        <p:txBody>
          <a:bodyPr wrap="square" rtlCol="0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28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种类</a:t>
            </a:r>
          </a:p>
        </p:txBody>
      </p:sp>
      <p:sp>
        <p:nvSpPr>
          <p:cNvPr id="2" name="圆角矩形 1"/>
          <p:cNvSpPr/>
          <p:nvPr/>
        </p:nvSpPr>
        <p:spPr>
          <a:xfrm>
            <a:off x="860425" y="2283460"/>
            <a:ext cx="716280" cy="2885440"/>
          </a:xfrm>
          <a:prstGeom prst="roundRect">
            <a:avLst/>
          </a:prstGeom>
          <a:solidFill>
            <a:srgbClr val="036EB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600"/>
              <a:t>摩擦力</a:t>
            </a:r>
          </a:p>
        </p:txBody>
      </p:sp>
      <p:sp>
        <p:nvSpPr>
          <p:cNvPr id="14" name="左大括号 13"/>
          <p:cNvSpPr/>
          <p:nvPr/>
        </p:nvSpPr>
        <p:spPr>
          <a:xfrm>
            <a:off x="1921510" y="2404110"/>
            <a:ext cx="906145" cy="2644140"/>
          </a:xfrm>
          <a:prstGeom prst="leftBrace">
            <a:avLst/>
          </a:prstGeom>
          <a:ln w="28575">
            <a:solidFill>
              <a:srgbClr val="036EB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左大括号 7"/>
          <p:cNvSpPr/>
          <p:nvPr/>
        </p:nvSpPr>
        <p:spPr>
          <a:xfrm>
            <a:off x="5786755" y="1619885"/>
            <a:ext cx="876935" cy="1568450"/>
          </a:xfrm>
          <a:prstGeom prst="leftBrace">
            <a:avLst/>
          </a:prstGeom>
          <a:noFill/>
          <a:ln w="28575">
            <a:solidFill>
              <a:srgbClr val="036EB8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BDD7EE"/>
                </a:solidFill>
              </a14:hiddenFill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altLang="zh-CN"/>
              <a:t>                                         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3044190" y="4561840"/>
            <a:ext cx="2830830" cy="1056259"/>
          </a:xfrm>
          <a:prstGeom prst="roundRect">
            <a:avLst/>
          </a:prstGeom>
          <a:noFill/>
          <a:ln>
            <a:solidFill>
              <a:srgbClr val="036EB8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影响滑动摩擦力的大小的因素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6752590" y="2138680"/>
            <a:ext cx="3469005" cy="521970"/>
          </a:xfrm>
          <a:prstGeom prst="rect">
            <a:avLst/>
          </a:prstGeom>
          <a:noFill/>
          <a:ln>
            <a:solidFill>
              <a:srgbClr val="036EB8"/>
            </a:solidFill>
          </a:ln>
        </p:spPr>
        <p:txBody>
          <a:bodyPr wrap="square" rtlCol="0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28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滑动摩擦力的定义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6752590" y="2914650"/>
            <a:ext cx="4159885" cy="521970"/>
          </a:xfrm>
          <a:prstGeom prst="rect">
            <a:avLst/>
          </a:prstGeom>
          <a:noFill/>
          <a:ln>
            <a:solidFill>
              <a:srgbClr val="036EB8"/>
            </a:solidFill>
          </a:ln>
        </p:spPr>
        <p:txBody>
          <a:bodyPr wrap="square" rtlCol="0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28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滑动摩擦力的测量方式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6903085" y="4065270"/>
            <a:ext cx="3850005" cy="521970"/>
          </a:xfrm>
          <a:prstGeom prst="rect">
            <a:avLst/>
          </a:prstGeom>
          <a:noFill/>
          <a:ln>
            <a:solidFill>
              <a:srgbClr val="036EB8"/>
            </a:solidFill>
          </a:ln>
        </p:spPr>
        <p:txBody>
          <a:bodyPr wrap="square" rtlCol="0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28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实验方法：控制变量法</a:t>
            </a:r>
          </a:p>
        </p:txBody>
      </p:sp>
      <p:sp>
        <p:nvSpPr>
          <p:cNvPr id="7" name="左大括号 6"/>
          <p:cNvSpPr/>
          <p:nvPr/>
        </p:nvSpPr>
        <p:spPr>
          <a:xfrm>
            <a:off x="6091555" y="4305935"/>
            <a:ext cx="680720" cy="1568450"/>
          </a:xfrm>
          <a:prstGeom prst="leftBrace">
            <a:avLst/>
          </a:prstGeom>
          <a:noFill/>
          <a:ln w="28575">
            <a:solidFill>
              <a:srgbClr val="036EB8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BDD7EE"/>
                </a:solidFill>
              </a14:hiddenFill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altLang="zh-CN"/>
              <a:t>                                         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6903085" y="4841875"/>
            <a:ext cx="1748790" cy="521970"/>
          </a:xfrm>
          <a:prstGeom prst="rect">
            <a:avLst/>
          </a:prstGeom>
          <a:noFill/>
          <a:ln>
            <a:solidFill>
              <a:srgbClr val="036EB8"/>
            </a:solidFill>
          </a:ln>
        </p:spPr>
        <p:txBody>
          <a:bodyPr wrap="square" rtlCol="0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28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实验步骤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6903085" y="5617845"/>
            <a:ext cx="4834255" cy="521970"/>
          </a:xfrm>
          <a:prstGeom prst="rect">
            <a:avLst/>
          </a:prstGeom>
          <a:noFill/>
          <a:ln>
            <a:solidFill>
              <a:srgbClr val="036EB8"/>
            </a:solidFill>
          </a:ln>
        </p:spPr>
        <p:txBody>
          <a:bodyPr wrap="square" rtlCol="0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28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因素：压力、接触面粗糙程度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25" grpId="0" bldLvl="0" animBg="1"/>
      <p:bldP spid="8" grpId="0" bldLvl="0" animBg="1"/>
      <p:bldP spid="3" grpId="0" bldLvl="0" animBg="1"/>
      <p:bldP spid="4" grpId="0" bldLvl="0" animBg="1"/>
      <p:bldP spid="10" grpId="0" bldLvl="0" animBg="1"/>
      <p:bldP spid="6" grpId="0" bldLvl="0" animBg="1"/>
      <p:bldP spid="7" grpId="0" bldLvl="0" animBg="1"/>
      <p:bldP spid="9" grpId="0" bldLvl="0" animBg="1"/>
      <p:bldP spid="11" grpId="0" bldLvl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ttps://docer-ks3.wpscdn.cn/picture/170859136/7eeed41c717485faff9b9e9cc64959df_612.jpg" descr="商务男士在宫墙下行走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1445" y="3234055"/>
            <a:ext cx="4261485" cy="2840355"/>
          </a:xfrm>
          <a:prstGeom prst="rect">
            <a:avLst/>
          </a:prstGeom>
        </p:spPr>
      </p:pic>
      <p:pic>
        <p:nvPicPr>
          <p:cNvPr id="15364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97675" y="3257550"/>
            <a:ext cx="4120515" cy="2816860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</p:pic>
      <p:sp>
        <p:nvSpPr>
          <p:cNvPr id="3" name="文本框 2"/>
          <p:cNvSpPr txBox="1"/>
          <p:nvPr/>
        </p:nvSpPr>
        <p:spPr>
          <a:xfrm>
            <a:off x="1337310" y="1282065"/>
            <a:ext cx="9516745" cy="1383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</a:rPr>
              <a:t>在路上行走是我们每天都会做的事情，但在路上有积雪的时候，在路上行走似乎比平时更容易滑到，这又是什么原因呢？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334900" y="1212562"/>
            <a:ext cx="295322" cy="210471"/>
            <a:chOff x="435463" y="1226414"/>
            <a:chExt cx="295380" cy="210512"/>
          </a:xfrm>
        </p:grpSpPr>
        <p:sp>
          <p:nvSpPr>
            <p:cNvPr id="7" name="矩形 6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" name="矩形 3"/>
          <p:cNvSpPr/>
          <p:nvPr/>
        </p:nvSpPr>
        <p:spPr>
          <a:xfrm>
            <a:off x="899795" y="1025525"/>
            <a:ext cx="1807845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zh-CN" altLang="en-US" sz="3200" b="1" dirty="0">
                <a:solidFill>
                  <a:srgbClr val="036EB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摩擦力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899795" y="1810385"/>
            <a:ext cx="504317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/>
              <a:t>摩擦力在生活中无处不在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1372870" y="5721350"/>
            <a:ext cx="4064000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</a:rPr>
              <a:t>滑冰运动员停止蹬冰后，会慢慢停下来</a:t>
            </a: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3"/>
          <a:srcRect b="3185"/>
          <a:stretch>
            <a:fillRect/>
          </a:stretch>
        </p:blipFill>
        <p:spPr>
          <a:xfrm>
            <a:off x="1709420" y="2332355"/>
            <a:ext cx="3208655" cy="3388995"/>
          </a:xfrm>
          <a:prstGeom prst="rect">
            <a:avLst/>
          </a:prstGeom>
        </p:spPr>
      </p:pic>
      <p:pic>
        <p:nvPicPr>
          <p:cNvPr id="11" name="https://docer-ks3.wpscdn.cn/picture/146794800/0c4c0e811f2fff253b975683a6d5e745_612.jpg" descr="在高架路上行驶的汽车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90870" y="2332355"/>
            <a:ext cx="5027295" cy="3350895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6172835" y="5721350"/>
            <a:ext cx="4064000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</a:rPr>
              <a:t>行驶的汽车刹车后，</a:t>
            </a:r>
          </a:p>
          <a:p>
            <a:pPr algn="ctr"/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</a:rPr>
              <a:t>会很快停下来</a:t>
            </a:r>
          </a:p>
        </p:txBody>
      </p:sp>
      <p:grpSp>
        <p:nvGrpSpPr>
          <p:cNvPr id="18" name="生活小妙招" descr="7b0a202020202274657874626f78223a2022220a7d0a"/>
          <p:cNvGrpSpPr/>
          <p:nvPr/>
        </p:nvGrpSpPr>
        <p:grpSpPr>
          <a:xfrm>
            <a:off x="6786880" y="16510"/>
            <a:ext cx="5189220" cy="2379980"/>
            <a:chOff x="3251200" y="2349500"/>
            <a:chExt cx="4452520" cy="2133919"/>
          </a:xfrm>
        </p:grpSpPr>
        <p:grpSp>
          <p:nvGrpSpPr>
            <p:cNvPr id="19" name="Group 4"/>
            <p:cNvGrpSpPr>
              <a:grpSpLocks noChangeAspect="1"/>
            </p:cNvGrpSpPr>
            <p:nvPr/>
          </p:nvGrpSpPr>
          <p:grpSpPr bwMode="auto">
            <a:xfrm>
              <a:off x="3251200" y="2349500"/>
              <a:ext cx="4452520" cy="2133919"/>
              <a:chOff x="2191" y="1129"/>
              <a:chExt cx="5304" cy="2542"/>
            </a:xfrm>
          </p:grpSpPr>
          <p:sp>
            <p:nvSpPr>
              <p:cNvPr id="21" name="Freeform 5"/>
              <p:cNvSpPr/>
              <p:nvPr/>
            </p:nvSpPr>
            <p:spPr bwMode="auto">
              <a:xfrm>
                <a:off x="2331" y="1559"/>
                <a:ext cx="5164" cy="2100"/>
              </a:xfrm>
              <a:custGeom>
                <a:avLst/>
                <a:gdLst>
                  <a:gd name="T0" fmla="*/ 3988 w 4325"/>
                  <a:gd name="T1" fmla="*/ 141 h 2100"/>
                  <a:gd name="T2" fmla="*/ 72 w 4325"/>
                  <a:gd name="T3" fmla="*/ 0 h 2100"/>
                  <a:gd name="T4" fmla="*/ 0 w 4325"/>
                  <a:gd name="T5" fmla="*/ 2100 h 2100"/>
                  <a:gd name="T6" fmla="*/ 4325 w 4325"/>
                  <a:gd name="T7" fmla="*/ 1936 h 2100"/>
                  <a:gd name="T8" fmla="*/ 3988 w 4325"/>
                  <a:gd name="T9" fmla="*/ 141 h 2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325" h="2100">
                    <a:moveTo>
                      <a:pt x="3988" y="141"/>
                    </a:moveTo>
                    <a:lnTo>
                      <a:pt x="72" y="0"/>
                    </a:lnTo>
                    <a:lnTo>
                      <a:pt x="0" y="2100"/>
                    </a:lnTo>
                    <a:lnTo>
                      <a:pt x="4325" y="1936"/>
                    </a:lnTo>
                    <a:lnTo>
                      <a:pt x="3988" y="141"/>
                    </a:lnTo>
                    <a:close/>
                  </a:path>
                </a:pathLst>
              </a:custGeom>
              <a:solidFill>
                <a:srgbClr val="01579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2" name="Freeform 6"/>
              <p:cNvSpPr/>
              <p:nvPr/>
            </p:nvSpPr>
            <p:spPr bwMode="auto">
              <a:xfrm>
                <a:off x="2191" y="1633"/>
                <a:ext cx="5304" cy="1952"/>
              </a:xfrm>
              <a:custGeom>
                <a:avLst/>
                <a:gdLst>
                  <a:gd name="T0" fmla="*/ 333 w 4275"/>
                  <a:gd name="T1" fmla="*/ 131 h 1952"/>
                  <a:gd name="T2" fmla="*/ 4204 w 4275"/>
                  <a:gd name="T3" fmla="*/ 0 h 1952"/>
                  <a:gd name="T4" fmla="*/ 4275 w 4275"/>
                  <a:gd name="T5" fmla="*/ 1952 h 1952"/>
                  <a:gd name="T6" fmla="*/ 0 w 4275"/>
                  <a:gd name="T7" fmla="*/ 1800 h 1952"/>
                  <a:gd name="T8" fmla="*/ 333 w 4275"/>
                  <a:gd name="T9" fmla="*/ 131 h 19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75" h="1952">
                    <a:moveTo>
                      <a:pt x="333" y="131"/>
                    </a:moveTo>
                    <a:lnTo>
                      <a:pt x="4204" y="0"/>
                    </a:lnTo>
                    <a:lnTo>
                      <a:pt x="4275" y="1952"/>
                    </a:lnTo>
                    <a:lnTo>
                      <a:pt x="0" y="1800"/>
                    </a:lnTo>
                    <a:lnTo>
                      <a:pt x="333" y="131"/>
                    </a:lnTo>
                    <a:close/>
                  </a:path>
                </a:pathLst>
              </a:custGeom>
              <a:solidFill>
                <a:srgbClr val="0288D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3" name="Freeform 7"/>
              <p:cNvSpPr/>
              <p:nvPr/>
            </p:nvSpPr>
            <p:spPr bwMode="auto">
              <a:xfrm>
                <a:off x="2298" y="1174"/>
                <a:ext cx="1769" cy="2497"/>
              </a:xfrm>
              <a:custGeom>
                <a:avLst/>
                <a:gdLst>
                  <a:gd name="T0" fmla="*/ 618 w 745"/>
                  <a:gd name="T1" fmla="*/ 1005 h 1050"/>
                  <a:gd name="T2" fmla="*/ 683 w 745"/>
                  <a:gd name="T3" fmla="*/ 938 h 1050"/>
                  <a:gd name="T4" fmla="*/ 693 w 745"/>
                  <a:gd name="T5" fmla="*/ 877 h 1050"/>
                  <a:gd name="T6" fmla="*/ 679 w 745"/>
                  <a:gd name="T7" fmla="*/ 851 h 1050"/>
                  <a:gd name="T8" fmla="*/ 677 w 745"/>
                  <a:gd name="T9" fmla="*/ 821 h 1050"/>
                  <a:gd name="T10" fmla="*/ 666 w 745"/>
                  <a:gd name="T11" fmla="*/ 798 h 1050"/>
                  <a:gd name="T12" fmla="*/ 664 w 745"/>
                  <a:gd name="T13" fmla="*/ 773 h 1050"/>
                  <a:gd name="T14" fmla="*/ 658 w 745"/>
                  <a:gd name="T15" fmla="*/ 759 h 1050"/>
                  <a:gd name="T16" fmla="*/ 659 w 745"/>
                  <a:gd name="T17" fmla="*/ 718 h 1050"/>
                  <a:gd name="T18" fmla="*/ 694 w 745"/>
                  <a:gd name="T19" fmla="*/ 560 h 1050"/>
                  <a:gd name="T20" fmla="*/ 706 w 745"/>
                  <a:gd name="T21" fmla="*/ 534 h 1050"/>
                  <a:gd name="T22" fmla="*/ 713 w 745"/>
                  <a:gd name="T23" fmla="*/ 264 h 1050"/>
                  <a:gd name="T24" fmla="*/ 300 w 745"/>
                  <a:gd name="T25" fmla="*/ 37 h 1050"/>
                  <a:gd name="T26" fmla="*/ 275 w 745"/>
                  <a:gd name="T27" fmla="*/ 43 h 1050"/>
                  <a:gd name="T28" fmla="*/ 65 w 745"/>
                  <a:gd name="T29" fmla="*/ 203 h 1050"/>
                  <a:gd name="T30" fmla="*/ 27 w 745"/>
                  <a:gd name="T31" fmla="*/ 489 h 1050"/>
                  <a:gd name="T32" fmla="*/ 169 w 745"/>
                  <a:gd name="T33" fmla="*/ 687 h 1050"/>
                  <a:gd name="T34" fmla="*/ 190 w 745"/>
                  <a:gd name="T35" fmla="*/ 701 h 1050"/>
                  <a:gd name="T36" fmla="*/ 305 w 745"/>
                  <a:gd name="T37" fmla="*/ 819 h 1050"/>
                  <a:gd name="T38" fmla="*/ 327 w 745"/>
                  <a:gd name="T39" fmla="*/ 853 h 1050"/>
                  <a:gd name="T40" fmla="*/ 330 w 745"/>
                  <a:gd name="T41" fmla="*/ 868 h 1050"/>
                  <a:gd name="T42" fmla="*/ 341 w 745"/>
                  <a:gd name="T43" fmla="*/ 891 h 1050"/>
                  <a:gd name="T44" fmla="*/ 343 w 745"/>
                  <a:gd name="T45" fmla="*/ 915 h 1050"/>
                  <a:gd name="T46" fmla="*/ 357 w 745"/>
                  <a:gd name="T47" fmla="*/ 942 h 1050"/>
                  <a:gd name="T48" fmla="*/ 359 w 745"/>
                  <a:gd name="T49" fmla="*/ 972 h 1050"/>
                  <a:gd name="T50" fmla="*/ 400 w 745"/>
                  <a:gd name="T51" fmla="*/ 1019 h 1050"/>
                  <a:gd name="T52" fmla="*/ 491 w 745"/>
                  <a:gd name="T53" fmla="*/ 1041 h 1050"/>
                  <a:gd name="T54" fmla="*/ 618 w 745"/>
                  <a:gd name="T55" fmla="*/ 1005 h 10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745" h="1050">
                    <a:moveTo>
                      <a:pt x="618" y="1005"/>
                    </a:moveTo>
                    <a:cubicBezTo>
                      <a:pt x="650" y="996"/>
                      <a:pt x="674" y="970"/>
                      <a:pt x="683" y="938"/>
                    </a:cubicBezTo>
                    <a:cubicBezTo>
                      <a:pt x="695" y="921"/>
                      <a:pt x="699" y="899"/>
                      <a:pt x="693" y="877"/>
                    </a:cubicBezTo>
                    <a:cubicBezTo>
                      <a:pt x="690" y="867"/>
                      <a:pt x="685" y="858"/>
                      <a:pt x="679" y="851"/>
                    </a:cubicBezTo>
                    <a:cubicBezTo>
                      <a:pt x="680" y="841"/>
                      <a:pt x="680" y="831"/>
                      <a:pt x="677" y="821"/>
                    </a:cubicBezTo>
                    <a:cubicBezTo>
                      <a:pt x="675" y="812"/>
                      <a:pt x="671" y="805"/>
                      <a:pt x="666" y="798"/>
                    </a:cubicBezTo>
                    <a:cubicBezTo>
                      <a:pt x="667" y="790"/>
                      <a:pt x="666" y="782"/>
                      <a:pt x="664" y="773"/>
                    </a:cubicBezTo>
                    <a:cubicBezTo>
                      <a:pt x="662" y="768"/>
                      <a:pt x="660" y="763"/>
                      <a:pt x="658" y="759"/>
                    </a:cubicBezTo>
                    <a:cubicBezTo>
                      <a:pt x="661" y="746"/>
                      <a:pt x="662" y="732"/>
                      <a:pt x="659" y="718"/>
                    </a:cubicBezTo>
                    <a:cubicBezTo>
                      <a:pt x="649" y="663"/>
                      <a:pt x="663" y="631"/>
                      <a:pt x="694" y="560"/>
                    </a:cubicBezTo>
                    <a:cubicBezTo>
                      <a:pt x="698" y="552"/>
                      <a:pt x="702" y="543"/>
                      <a:pt x="706" y="534"/>
                    </a:cubicBezTo>
                    <a:cubicBezTo>
                      <a:pt x="743" y="448"/>
                      <a:pt x="745" y="352"/>
                      <a:pt x="713" y="264"/>
                    </a:cubicBezTo>
                    <a:cubicBezTo>
                      <a:pt x="651" y="98"/>
                      <a:pt x="474" y="0"/>
                      <a:pt x="300" y="37"/>
                    </a:cubicBezTo>
                    <a:cubicBezTo>
                      <a:pt x="292" y="38"/>
                      <a:pt x="284" y="40"/>
                      <a:pt x="275" y="43"/>
                    </a:cubicBezTo>
                    <a:cubicBezTo>
                      <a:pt x="187" y="68"/>
                      <a:pt x="113" y="125"/>
                      <a:pt x="65" y="203"/>
                    </a:cubicBezTo>
                    <a:cubicBezTo>
                      <a:pt x="14" y="289"/>
                      <a:pt x="0" y="393"/>
                      <a:pt x="27" y="489"/>
                    </a:cubicBezTo>
                    <a:cubicBezTo>
                      <a:pt x="50" y="569"/>
                      <a:pt x="100" y="639"/>
                      <a:pt x="169" y="687"/>
                    </a:cubicBezTo>
                    <a:cubicBezTo>
                      <a:pt x="190" y="701"/>
                      <a:pt x="190" y="701"/>
                      <a:pt x="190" y="701"/>
                    </a:cubicBezTo>
                    <a:cubicBezTo>
                      <a:pt x="255" y="745"/>
                      <a:pt x="284" y="766"/>
                      <a:pt x="305" y="819"/>
                    </a:cubicBezTo>
                    <a:cubicBezTo>
                      <a:pt x="310" y="832"/>
                      <a:pt x="318" y="843"/>
                      <a:pt x="327" y="853"/>
                    </a:cubicBezTo>
                    <a:cubicBezTo>
                      <a:pt x="328" y="858"/>
                      <a:pt x="329" y="863"/>
                      <a:pt x="330" y="868"/>
                    </a:cubicBezTo>
                    <a:cubicBezTo>
                      <a:pt x="332" y="876"/>
                      <a:pt x="336" y="884"/>
                      <a:pt x="341" y="891"/>
                    </a:cubicBezTo>
                    <a:cubicBezTo>
                      <a:pt x="340" y="899"/>
                      <a:pt x="341" y="907"/>
                      <a:pt x="343" y="915"/>
                    </a:cubicBezTo>
                    <a:cubicBezTo>
                      <a:pt x="346" y="925"/>
                      <a:pt x="351" y="934"/>
                      <a:pt x="357" y="942"/>
                    </a:cubicBezTo>
                    <a:cubicBezTo>
                      <a:pt x="356" y="952"/>
                      <a:pt x="357" y="962"/>
                      <a:pt x="359" y="972"/>
                    </a:cubicBezTo>
                    <a:cubicBezTo>
                      <a:pt x="366" y="993"/>
                      <a:pt x="381" y="1010"/>
                      <a:pt x="400" y="1019"/>
                    </a:cubicBezTo>
                    <a:cubicBezTo>
                      <a:pt x="424" y="1041"/>
                      <a:pt x="458" y="1050"/>
                      <a:pt x="491" y="1041"/>
                    </a:cubicBezTo>
                    <a:lnTo>
                      <a:pt x="618" y="100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4" name="Freeform 8"/>
              <p:cNvSpPr/>
              <p:nvPr/>
            </p:nvSpPr>
            <p:spPr bwMode="auto">
              <a:xfrm>
                <a:off x="3210" y="2884"/>
                <a:ext cx="579" cy="634"/>
              </a:xfrm>
              <a:custGeom>
                <a:avLst/>
                <a:gdLst>
                  <a:gd name="T0" fmla="*/ 102 w 244"/>
                  <a:gd name="T1" fmla="*/ 260 h 267"/>
                  <a:gd name="T2" fmla="*/ 205 w 244"/>
                  <a:gd name="T3" fmla="*/ 231 h 267"/>
                  <a:gd name="T4" fmla="*/ 237 w 244"/>
                  <a:gd name="T5" fmla="*/ 174 h 267"/>
                  <a:gd name="T6" fmla="*/ 198 w 244"/>
                  <a:gd name="T7" fmla="*/ 38 h 267"/>
                  <a:gd name="T8" fmla="*/ 141 w 244"/>
                  <a:gd name="T9" fmla="*/ 7 h 267"/>
                  <a:gd name="T10" fmla="*/ 38 w 244"/>
                  <a:gd name="T11" fmla="*/ 36 h 267"/>
                  <a:gd name="T12" fmla="*/ 7 w 244"/>
                  <a:gd name="T13" fmla="*/ 92 h 267"/>
                  <a:gd name="T14" fmla="*/ 45 w 244"/>
                  <a:gd name="T15" fmla="*/ 228 h 267"/>
                  <a:gd name="T16" fmla="*/ 102 w 244"/>
                  <a:gd name="T17" fmla="*/ 260 h 2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44" h="267">
                    <a:moveTo>
                      <a:pt x="102" y="260"/>
                    </a:moveTo>
                    <a:cubicBezTo>
                      <a:pt x="205" y="231"/>
                      <a:pt x="205" y="231"/>
                      <a:pt x="205" y="231"/>
                    </a:cubicBezTo>
                    <a:cubicBezTo>
                      <a:pt x="229" y="224"/>
                      <a:pt x="244" y="199"/>
                      <a:pt x="237" y="174"/>
                    </a:cubicBezTo>
                    <a:cubicBezTo>
                      <a:pt x="198" y="38"/>
                      <a:pt x="198" y="38"/>
                      <a:pt x="198" y="38"/>
                    </a:cubicBezTo>
                    <a:cubicBezTo>
                      <a:pt x="191" y="14"/>
                      <a:pt x="166" y="0"/>
                      <a:pt x="141" y="7"/>
                    </a:cubicBezTo>
                    <a:cubicBezTo>
                      <a:pt x="38" y="36"/>
                      <a:pt x="38" y="36"/>
                      <a:pt x="38" y="36"/>
                    </a:cubicBezTo>
                    <a:cubicBezTo>
                      <a:pt x="14" y="43"/>
                      <a:pt x="0" y="68"/>
                      <a:pt x="7" y="92"/>
                    </a:cubicBezTo>
                    <a:cubicBezTo>
                      <a:pt x="45" y="228"/>
                      <a:pt x="45" y="228"/>
                      <a:pt x="45" y="228"/>
                    </a:cubicBezTo>
                    <a:cubicBezTo>
                      <a:pt x="52" y="253"/>
                      <a:pt x="78" y="267"/>
                      <a:pt x="102" y="260"/>
                    </a:cubicBezTo>
                    <a:close/>
                  </a:path>
                </a:pathLst>
              </a:custGeom>
              <a:solidFill>
                <a:srgbClr val="8D838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5" name="Freeform 9"/>
              <p:cNvSpPr/>
              <p:nvPr/>
            </p:nvSpPr>
            <p:spPr bwMode="auto">
              <a:xfrm>
                <a:off x="2448" y="1331"/>
                <a:ext cx="1471" cy="1795"/>
              </a:xfrm>
              <a:custGeom>
                <a:avLst/>
                <a:gdLst>
                  <a:gd name="T0" fmla="*/ 23 w 620"/>
                  <a:gd name="T1" fmla="*/ 406 h 755"/>
                  <a:gd name="T2" fmla="*/ 140 w 620"/>
                  <a:gd name="T3" fmla="*/ 571 h 755"/>
                  <a:gd name="T4" fmla="*/ 162 w 620"/>
                  <a:gd name="T5" fmla="*/ 585 h 755"/>
                  <a:gd name="T6" fmla="*/ 298 w 620"/>
                  <a:gd name="T7" fmla="*/ 731 h 755"/>
                  <a:gd name="T8" fmla="*/ 337 w 620"/>
                  <a:gd name="T9" fmla="*/ 750 h 755"/>
                  <a:gd name="T10" fmla="*/ 513 w 620"/>
                  <a:gd name="T11" fmla="*/ 700 h 755"/>
                  <a:gd name="T12" fmla="*/ 536 w 620"/>
                  <a:gd name="T13" fmla="*/ 663 h 755"/>
                  <a:gd name="T14" fmla="*/ 575 w 620"/>
                  <a:gd name="T15" fmla="*/ 469 h 755"/>
                  <a:gd name="T16" fmla="*/ 587 w 620"/>
                  <a:gd name="T17" fmla="*/ 443 h 755"/>
                  <a:gd name="T18" fmla="*/ 592 w 620"/>
                  <a:gd name="T19" fmla="*/ 219 h 755"/>
                  <a:gd name="T20" fmla="*/ 250 w 620"/>
                  <a:gd name="T21" fmla="*/ 30 h 755"/>
                  <a:gd name="T22" fmla="*/ 55 w 620"/>
                  <a:gd name="T23" fmla="*/ 169 h 755"/>
                  <a:gd name="T24" fmla="*/ 23 w 620"/>
                  <a:gd name="T25" fmla="*/ 406 h 7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20" h="755">
                    <a:moveTo>
                      <a:pt x="23" y="406"/>
                    </a:moveTo>
                    <a:cubicBezTo>
                      <a:pt x="42" y="473"/>
                      <a:pt x="83" y="531"/>
                      <a:pt x="140" y="571"/>
                    </a:cubicBezTo>
                    <a:cubicBezTo>
                      <a:pt x="162" y="585"/>
                      <a:pt x="162" y="585"/>
                      <a:pt x="162" y="585"/>
                    </a:cubicBezTo>
                    <a:cubicBezTo>
                      <a:pt x="230" y="632"/>
                      <a:pt x="271" y="660"/>
                      <a:pt x="298" y="731"/>
                    </a:cubicBezTo>
                    <a:cubicBezTo>
                      <a:pt x="305" y="747"/>
                      <a:pt x="321" y="755"/>
                      <a:pt x="337" y="750"/>
                    </a:cubicBezTo>
                    <a:cubicBezTo>
                      <a:pt x="513" y="700"/>
                      <a:pt x="513" y="700"/>
                      <a:pt x="513" y="700"/>
                    </a:cubicBezTo>
                    <a:cubicBezTo>
                      <a:pt x="530" y="696"/>
                      <a:pt x="539" y="680"/>
                      <a:pt x="536" y="663"/>
                    </a:cubicBezTo>
                    <a:cubicBezTo>
                      <a:pt x="522" y="589"/>
                      <a:pt x="542" y="544"/>
                      <a:pt x="575" y="469"/>
                    </a:cubicBezTo>
                    <a:cubicBezTo>
                      <a:pt x="579" y="461"/>
                      <a:pt x="583" y="452"/>
                      <a:pt x="587" y="443"/>
                    </a:cubicBezTo>
                    <a:cubicBezTo>
                      <a:pt x="618" y="372"/>
                      <a:pt x="620" y="292"/>
                      <a:pt x="592" y="219"/>
                    </a:cubicBezTo>
                    <a:cubicBezTo>
                      <a:pt x="541" y="81"/>
                      <a:pt x="394" y="0"/>
                      <a:pt x="250" y="30"/>
                    </a:cubicBezTo>
                    <a:cubicBezTo>
                      <a:pt x="167" y="48"/>
                      <a:pt x="98" y="97"/>
                      <a:pt x="55" y="169"/>
                    </a:cubicBezTo>
                    <a:cubicBezTo>
                      <a:pt x="12" y="240"/>
                      <a:pt x="0" y="326"/>
                      <a:pt x="23" y="406"/>
                    </a:cubicBezTo>
                    <a:close/>
                  </a:path>
                </a:pathLst>
              </a:custGeom>
              <a:solidFill>
                <a:srgbClr val="FFC50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6" name="Freeform 10"/>
              <p:cNvSpPr/>
              <p:nvPr/>
            </p:nvSpPr>
            <p:spPr bwMode="auto">
              <a:xfrm>
                <a:off x="3295" y="1545"/>
                <a:ext cx="477" cy="761"/>
              </a:xfrm>
              <a:custGeom>
                <a:avLst/>
                <a:gdLst>
                  <a:gd name="T0" fmla="*/ 15 w 201"/>
                  <a:gd name="T1" fmla="*/ 9 h 320"/>
                  <a:gd name="T2" fmla="*/ 105 w 201"/>
                  <a:gd name="T3" fmla="*/ 42 h 320"/>
                  <a:gd name="T4" fmla="*/ 167 w 201"/>
                  <a:gd name="T5" fmla="*/ 115 h 320"/>
                  <a:gd name="T6" fmla="*/ 170 w 201"/>
                  <a:gd name="T7" fmla="*/ 315 h 320"/>
                  <a:gd name="T8" fmla="*/ 161 w 201"/>
                  <a:gd name="T9" fmla="*/ 311 h 320"/>
                  <a:gd name="T10" fmla="*/ 121 w 201"/>
                  <a:gd name="T11" fmla="*/ 134 h 320"/>
                  <a:gd name="T12" fmla="*/ 68 w 201"/>
                  <a:gd name="T13" fmla="*/ 79 h 320"/>
                  <a:gd name="T14" fmla="*/ 6 w 201"/>
                  <a:gd name="T15" fmla="*/ 32 h 320"/>
                  <a:gd name="T16" fmla="*/ 15 w 201"/>
                  <a:gd name="T17" fmla="*/ 9 h 3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01" h="320">
                    <a:moveTo>
                      <a:pt x="15" y="9"/>
                    </a:moveTo>
                    <a:cubicBezTo>
                      <a:pt x="48" y="0"/>
                      <a:pt x="80" y="22"/>
                      <a:pt x="105" y="42"/>
                    </a:cubicBezTo>
                    <a:cubicBezTo>
                      <a:pt x="130" y="62"/>
                      <a:pt x="151" y="86"/>
                      <a:pt x="167" y="115"/>
                    </a:cubicBezTo>
                    <a:cubicBezTo>
                      <a:pt x="201" y="178"/>
                      <a:pt x="201" y="250"/>
                      <a:pt x="170" y="315"/>
                    </a:cubicBezTo>
                    <a:cubicBezTo>
                      <a:pt x="168" y="320"/>
                      <a:pt x="160" y="316"/>
                      <a:pt x="161" y="311"/>
                    </a:cubicBezTo>
                    <a:cubicBezTo>
                      <a:pt x="170" y="251"/>
                      <a:pt x="155" y="184"/>
                      <a:pt x="121" y="134"/>
                    </a:cubicBezTo>
                    <a:cubicBezTo>
                      <a:pt x="107" y="113"/>
                      <a:pt x="89" y="94"/>
                      <a:pt x="68" y="79"/>
                    </a:cubicBezTo>
                    <a:cubicBezTo>
                      <a:pt x="47" y="64"/>
                      <a:pt x="21" y="54"/>
                      <a:pt x="6" y="32"/>
                    </a:cubicBezTo>
                    <a:cubicBezTo>
                      <a:pt x="0" y="24"/>
                      <a:pt x="6" y="12"/>
                      <a:pt x="15" y="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7" name="Freeform 11"/>
              <p:cNvSpPr/>
              <p:nvPr/>
            </p:nvSpPr>
            <p:spPr bwMode="auto">
              <a:xfrm>
                <a:off x="3217" y="3026"/>
                <a:ext cx="522" cy="198"/>
              </a:xfrm>
              <a:custGeom>
                <a:avLst/>
                <a:gdLst>
                  <a:gd name="T0" fmla="*/ 12 w 220"/>
                  <a:gd name="T1" fmla="*/ 56 h 83"/>
                  <a:gd name="T2" fmla="*/ 200 w 220"/>
                  <a:gd name="T3" fmla="*/ 3 h 83"/>
                  <a:gd name="T4" fmla="*/ 218 w 220"/>
                  <a:gd name="T5" fmla="*/ 11 h 83"/>
                  <a:gd name="T6" fmla="*/ 218 w 220"/>
                  <a:gd name="T7" fmla="*/ 11 h 83"/>
                  <a:gd name="T8" fmla="*/ 207 w 220"/>
                  <a:gd name="T9" fmla="*/ 28 h 83"/>
                  <a:gd name="T10" fmla="*/ 19 w 220"/>
                  <a:gd name="T11" fmla="*/ 81 h 83"/>
                  <a:gd name="T12" fmla="*/ 2 w 220"/>
                  <a:gd name="T13" fmla="*/ 73 h 83"/>
                  <a:gd name="T14" fmla="*/ 2 w 220"/>
                  <a:gd name="T15" fmla="*/ 73 h 83"/>
                  <a:gd name="T16" fmla="*/ 12 w 220"/>
                  <a:gd name="T17" fmla="*/ 56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20" h="83">
                    <a:moveTo>
                      <a:pt x="12" y="56"/>
                    </a:moveTo>
                    <a:cubicBezTo>
                      <a:pt x="200" y="3"/>
                      <a:pt x="200" y="3"/>
                      <a:pt x="200" y="3"/>
                    </a:cubicBezTo>
                    <a:cubicBezTo>
                      <a:pt x="208" y="0"/>
                      <a:pt x="216" y="4"/>
                      <a:pt x="218" y="11"/>
                    </a:cubicBezTo>
                    <a:cubicBezTo>
                      <a:pt x="218" y="11"/>
                      <a:pt x="218" y="11"/>
                      <a:pt x="218" y="11"/>
                    </a:cubicBezTo>
                    <a:cubicBezTo>
                      <a:pt x="220" y="18"/>
                      <a:pt x="215" y="25"/>
                      <a:pt x="207" y="28"/>
                    </a:cubicBezTo>
                    <a:cubicBezTo>
                      <a:pt x="19" y="81"/>
                      <a:pt x="19" y="81"/>
                      <a:pt x="19" y="81"/>
                    </a:cubicBezTo>
                    <a:cubicBezTo>
                      <a:pt x="11" y="83"/>
                      <a:pt x="3" y="79"/>
                      <a:pt x="2" y="73"/>
                    </a:cubicBezTo>
                    <a:cubicBezTo>
                      <a:pt x="2" y="73"/>
                      <a:pt x="2" y="73"/>
                      <a:pt x="2" y="73"/>
                    </a:cubicBezTo>
                    <a:cubicBezTo>
                      <a:pt x="0" y="66"/>
                      <a:pt x="4" y="58"/>
                      <a:pt x="12" y="56"/>
                    </a:cubicBezTo>
                    <a:close/>
                  </a:path>
                </a:pathLst>
              </a:custGeom>
              <a:solidFill>
                <a:srgbClr val="5047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8" name="Freeform 12"/>
              <p:cNvSpPr/>
              <p:nvPr/>
            </p:nvSpPr>
            <p:spPr bwMode="auto">
              <a:xfrm>
                <a:off x="3248" y="3140"/>
                <a:ext cx="522" cy="198"/>
              </a:xfrm>
              <a:custGeom>
                <a:avLst/>
                <a:gdLst>
                  <a:gd name="T0" fmla="*/ 13 w 220"/>
                  <a:gd name="T1" fmla="*/ 55 h 83"/>
                  <a:gd name="T2" fmla="*/ 201 w 220"/>
                  <a:gd name="T3" fmla="*/ 2 h 83"/>
                  <a:gd name="T4" fmla="*/ 218 w 220"/>
                  <a:gd name="T5" fmla="*/ 10 h 83"/>
                  <a:gd name="T6" fmla="*/ 218 w 220"/>
                  <a:gd name="T7" fmla="*/ 10 h 83"/>
                  <a:gd name="T8" fmla="*/ 208 w 220"/>
                  <a:gd name="T9" fmla="*/ 27 h 83"/>
                  <a:gd name="T10" fmla="*/ 20 w 220"/>
                  <a:gd name="T11" fmla="*/ 80 h 83"/>
                  <a:gd name="T12" fmla="*/ 2 w 220"/>
                  <a:gd name="T13" fmla="*/ 72 h 83"/>
                  <a:gd name="T14" fmla="*/ 2 w 220"/>
                  <a:gd name="T15" fmla="*/ 72 h 83"/>
                  <a:gd name="T16" fmla="*/ 13 w 220"/>
                  <a:gd name="T17" fmla="*/ 55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20" h="83">
                    <a:moveTo>
                      <a:pt x="13" y="55"/>
                    </a:moveTo>
                    <a:cubicBezTo>
                      <a:pt x="201" y="2"/>
                      <a:pt x="201" y="2"/>
                      <a:pt x="201" y="2"/>
                    </a:cubicBezTo>
                    <a:cubicBezTo>
                      <a:pt x="209" y="0"/>
                      <a:pt x="216" y="3"/>
                      <a:pt x="218" y="10"/>
                    </a:cubicBezTo>
                    <a:cubicBezTo>
                      <a:pt x="218" y="10"/>
                      <a:pt x="218" y="10"/>
                      <a:pt x="218" y="10"/>
                    </a:cubicBezTo>
                    <a:cubicBezTo>
                      <a:pt x="220" y="17"/>
                      <a:pt x="216" y="25"/>
                      <a:pt x="208" y="27"/>
                    </a:cubicBezTo>
                    <a:cubicBezTo>
                      <a:pt x="20" y="80"/>
                      <a:pt x="20" y="80"/>
                      <a:pt x="20" y="80"/>
                    </a:cubicBezTo>
                    <a:cubicBezTo>
                      <a:pt x="12" y="83"/>
                      <a:pt x="4" y="79"/>
                      <a:pt x="2" y="72"/>
                    </a:cubicBezTo>
                    <a:cubicBezTo>
                      <a:pt x="2" y="72"/>
                      <a:pt x="2" y="72"/>
                      <a:pt x="2" y="72"/>
                    </a:cubicBezTo>
                    <a:cubicBezTo>
                      <a:pt x="0" y="65"/>
                      <a:pt x="5" y="58"/>
                      <a:pt x="13" y="55"/>
                    </a:cubicBezTo>
                    <a:close/>
                  </a:path>
                </a:pathLst>
              </a:custGeom>
              <a:solidFill>
                <a:srgbClr val="5047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9" name="Freeform 13"/>
              <p:cNvSpPr/>
              <p:nvPr/>
            </p:nvSpPr>
            <p:spPr bwMode="auto">
              <a:xfrm>
                <a:off x="3286" y="3273"/>
                <a:ext cx="522" cy="198"/>
              </a:xfrm>
              <a:custGeom>
                <a:avLst/>
                <a:gdLst>
                  <a:gd name="T0" fmla="*/ 13 w 220"/>
                  <a:gd name="T1" fmla="*/ 56 h 83"/>
                  <a:gd name="T2" fmla="*/ 201 w 220"/>
                  <a:gd name="T3" fmla="*/ 2 h 83"/>
                  <a:gd name="T4" fmla="*/ 219 w 220"/>
                  <a:gd name="T5" fmla="*/ 11 h 83"/>
                  <a:gd name="T6" fmla="*/ 219 w 220"/>
                  <a:gd name="T7" fmla="*/ 11 h 83"/>
                  <a:gd name="T8" fmla="*/ 208 w 220"/>
                  <a:gd name="T9" fmla="*/ 27 h 83"/>
                  <a:gd name="T10" fmla="*/ 20 w 220"/>
                  <a:gd name="T11" fmla="*/ 81 h 83"/>
                  <a:gd name="T12" fmla="*/ 2 w 220"/>
                  <a:gd name="T13" fmla="*/ 72 h 83"/>
                  <a:gd name="T14" fmla="*/ 2 w 220"/>
                  <a:gd name="T15" fmla="*/ 72 h 83"/>
                  <a:gd name="T16" fmla="*/ 13 w 220"/>
                  <a:gd name="T17" fmla="*/ 56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20" h="83">
                    <a:moveTo>
                      <a:pt x="13" y="56"/>
                    </a:moveTo>
                    <a:cubicBezTo>
                      <a:pt x="201" y="2"/>
                      <a:pt x="201" y="2"/>
                      <a:pt x="201" y="2"/>
                    </a:cubicBezTo>
                    <a:cubicBezTo>
                      <a:pt x="209" y="0"/>
                      <a:pt x="217" y="4"/>
                      <a:pt x="219" y="11"/>
                    </a:cubicBezTo>
                    <a:cubicBezTo>
                      <a:pt x="219" y="11"/>
                      <a:pt x="219" y="11"/>
                      <a:pt x="219" y="11"/>
                    </a:cubicBezTo>
                    <a:cubicBezTo>
                      <a:pt x="220" y="18"/>
                      <a:pt x="216" y="25"/>
                      <a:pt x="208" y="27"/>
                    </a:cubicBezTo>
                    <a:cubicBezTo>
                      <a:pt x="20" y="81"/>
                      <a:pt x="20" y="81"/>
                      <a:pt x="20" y="81"/>
                    </a:cubicBezTo>
                    <a:cubicBezTo>
                      <a:pt x="12" y="83"/>
                      <a:pt x="4" y="79"/>
                      <a:pt x="2" y="72"/>
                    </a:cubicBezTo>
                    <a:cubicBezTo>
                      <a:pt x="2" y="72"/>
                      <a:pt x="2" y="72"/>
                      <a:pt x="2" y="72"/>
                    </a:cubicBezTo>
                    <a:cubicBezTo>
                      <a:pt x="0" y="65"/>
                      <a:pt x="5" y="58"/>
                      <a:pt x="13" y="56"/>
                    </a:cubicBezTo>
                    <a:close/>
                  </a:path>
                </a:pathLst>
              </a:custGeom>
              <a:solidFill>
                <a:srgbClr val="5047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0" name="Freeform 14"/>
              <p:cNvSpPr/>
              <p:nvPr/>
            </p:nvSpPr>
            <p:spPr bwMode="auto">
              <a:xfrm>
                <a:off x="3946" y="1331"/>
                <a:ext cx="429" cy="162"/>
              </a:xfrm>
              <a:custGeom>
                <a:avLst/>
                <a:gdLst>
                  <a:gd name="T0" fmla="*/ 0 w 429"/>
                  <a:gd name="T1" fmla="*/ 162 h 162"/>
                  <a:gd name="T2" fmla="*/ 429 w 429"/>
                  <a:gd name="T3" fmla="*/ 110 h 162"/>
                  <a:gd name="T4" fmla="*/ 365 w 429"/>
                  <a:gd name="T5" fmla="*/ 0 h 162"/>
                  <a:gd name="T6" fmla="*/ 0 w 429"/>
                  <a:gd name="T7" fmla="*/ 162 h 1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29" h="162">
                    <a:moveTo>
                      <a:pt x="0" y="162"/>
                    </a:moveTo>
                    <a:lnTo>
                      <a:pt x="429" y="110"/>
                    </a:lnTo>
                    <a:lnTo>
                      <a:pt x="365" y="0"/>
                    </a:lnTo>
                    <a:lnTo>
                      <a:pt x="0" y="162"/>
                    </a:lnTo>
                    <a:close/>
                  </a:path>
                </a:pathLst>
              </a:custGeom>
              <a:solidFill>
                <a:srgbClr val="FFC50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1" name="Freeform 15"/>
              <p:cNvSpPr/>
              <p:nvPr/>
            </p:nvSpPr>
            <p:spPr bwMode="auto">
              <a:xfrm>
                <a:off x="3877" y="1238"/>
                <a:ext cx="152" cy="226"/>
              </a:xfrm>
              <a:custGeom>
                <a:avLst/>
                <a:gdLst>
                  <a:gd name="T0" fmla="*/ 0 w 152"/>
                  <a:gd name="T1" fmla="*/ 226 h 226"/>
                  <a:gd name="T2" fmla="*/ 152 w 152"/>
                  <a:gd name="T3" fmla="*/ 62 h 226"/>
                  <a:gd name="T4" fmla="*/ 23 w 152"/>
                  <a:gd name="T5" fmla="*/ 0 h 226"/>
                  <a:gd name="T6" fmla="*/ 0 w 152"/>
                  <a:gd name="T7" fmla="*/ 226 h 2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2" h="226">
                    <a:moveTo>
                      <a:pt x="0" y="226"/>
                    </a:moveTo>
                    <a:lnTo>
                      <a:pt x="152" y="62"/>
                    </a:lnTo>
                    <a:lnTo>
                      <a:pt x="23" y="0"/>
                    </a:lnTo>
                    <a:lnTo>
                      <a:pt x="0" y="226"/>
                    </a:lnTo>
                    <a:close/>
                  </a:path>
                </a:pathLst>
              </a:custGeom>
              <a:solidFill>
                <a:srgbClr val="FFC50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2" name="Freeform 16"/>
              <p:cNvSpPr/>
              <p:nvPr/>
            </p:nvSpPr>
            <p:spPr bwMode="auto">
              <a:xfrm>
                <a:off x="3635" y="1129"/>
                <a:ext cx="159" cy="300"/>
              </a:xfrm>
              <a:custGeom>
                <a:avLst/>
                <a:gdLst>
                  <a:gd name="T0" fmla="*/ 159 w 159"/>
                  <a:gd name="T1" fmla="*/ 300 h 300"/>
                  <a:gd name="T2" fmla="*/ 111 w 159"/>
                  <a:gd name="T3" fmla="*/ 0 h 300"/>
                  <a:gd name="T4" fmla="*/ 0 w 159"/>
                  <a:gd name="T5" fmla="*/ 45 h 300"/>
                  <a:gd name="T6" fmla="*/ 159 w 159"/>
                  <a:gd name="T7" fmla="*/ 300 h 3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9" h="300">
                    <a:moveTo>
                      <a:pt x="159" y="300"/>
                    </a:moveTo>
                    <a:lnTo>
                      <a:pt x="111" y="0"/>
                    </a:lnTo>
                    <a:lnTo>
                      <a:pt x="0" y="45"/>
                    </a:lnTo>
                    <a:lnTo>
                      <a:pt x="159" y="300"/>
                    </a:lnTo>
                    <a:close/>
                  </a:path>
                </a:pathLst>
              </a:custGeom>
              <a:solidFill>
                <a:srgbClr val="FFC50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</p:grpSp>
        <p:sp>
          <p:nvSpPr>
            <p:cNvPr id="20" name="文本框 19"/>
            <p:cNvSpPr txBox="1"/>
            <p:nvPr/>
          </p:nvSpPr>
          <p:spPr>
            <a:xfrm>
              <a:off x="4692202" y="3207186"/>
              <a:ext cx="2954619" cy="8545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zh-CN" altLang="en-US" sz="2800" b="1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这两种停止情况所受的摩擦力相同吗？</a:t>
              </a:r>
            </a:p>
          </p:txBody>
        </p:sp>
      </p:grpSp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334900" y="1212562"/>
            <a:ext cx="295322" cy="210471"/>
            <a:chOff x="435463" y="1226414"/>
            <a:chExt cx="295380" cy="210512"/>
          </a:xfrm>
        </p:grpSpPr>
        <p:sp>
          <p:nvSpPr>
            <p:cNvPr id="7" name="矩形 6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" name="矩形 3"/>
          <p:cNvSpPr/>
          <p:nvPr/>
        </p:nvSpPr>
        <p:spPr>
          <a:xfrm>
            <a:off x="899795" y="1025525"/>
            <a:ext cx="1807845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zh-CN" altLang="en-US" sz="3200" b="1" dirty="0">
                <a:solidFill>
                  <a:srgbClr val="036EB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摩擦力</a:t>
            </a:r>
          </a:p>
        </p:txBody>
      </p:sp>
      <p:grpSp>
        <p:nvGrpSpPr>
          <p:cNvPr id="2" name="组合 1"/>
          <p:cNvGrpSpPr/>
          <p:nvPr/>
        </p:nvGrpSpPr>
        <p:grpSpPr>
          <a:xfrm>
            <a:off x="340615" y="1880582"/>
            <a:ext cx="295322" cy="210471"/>
            <a:chOff x="435463" y="1226414"/>
            <a:chExt cx="295380" cy="210512"/>
          </a:xfrm>
        </p:grpSpPr>
        <p:sp>
          <p:nvSpPr>
            <p:cNvPr id="3" name="矩形 2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9" name="文本框 8"/>
          <p:cNvSpPr txBox="1"/>
          <p:nvPr/>
        </p:nvSpPr>
        <p:spPr>
          <a:xfrm>
            <a:off x="920115" y="1725295"/>
            <a:ext cx="40640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/>
              <a:t>摩擦力的种类</a:t>
            </a:r>
          </a:p>
        </p:txBody>
      </p:sp>
      <p:grpSp>
        <p:nvGrpSpPr>
          <p:cNvPr id="11" name="组合 10"/>
          <p:cNvGrpSpPr/>
          <p:nvPr/>
        </p:nvGrpSpPr>
        <p:grpSpPr>
          <a:xfrm>
            <a:off x="741680" y="2540635"/>
            <a:ext cx="2929928" cy="2417669"/>
            <a:chOff x="13001" y="4131"/>
            <a:chExt cx="4355" cy="3625"/>
          </a:xfrm>
        </p:grpSpPr>
        <p:pic>
          <p:nvPicPr>
            <p:cNvPr id="102" name="图片 101"/>
            <p:cNvPicPr/>
            <p:nvPr/>
          </p:nvPicPr>
          <p:blipFill>
            <a:blip r:embed="rId3"/>
            <a:srcRect t="17250" b="14824"/>
            <a:stretch>
              <a:fillRect/>
            </a:stretch>
          </p:blipFill>
          <p:spPr>
            <a:xfrm>
              <a:off x="13001" y="4131"/>
              <a:ext cx="4355" cy="3619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2" name="文本框 11"/>
            <p:cNvSpPr txBox="1"/>
            <p:nvPr/>
          </p:nvSpPr>
          <p:spPr>
            <a:xfrm>
              <a:off x="13001" y="7066"/>
              <a:ext cx="2996" cy="690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zh-CN" altLang="en-US" sz="2400">
                  <a:latin typeface="宋体" panose="02010600030101010101" pitchFamily="2" charset="-122"/>
                  <a:ea typeface="宋体" panose="02010600030101010101" pitchFamily="2" charset="-122"/>
                </a:rPr>
                <a:t>推石头推不动</a:t>
              </a:r>
            </a:p>
          </p:txBody>
        </p:sp>
      </p:grpSp>
      <p:sp>
        <p:nvSpPr>
          <p:cNvPr id="13" name="文本框 12"/>
          <p:cNvSpPr txBox="1"/>
          <p:nvPr/>
        </p:nvSpPr>
        <p:spPr>
          <a:xfrm>
            <a:off x="441325" y="5120005"/>
            <a:ext cx="3531235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/>
              <a:t>此时物体未产生运动，</a:t>
            </a:r>
          </a:p>
          <a:p>
            <a:r>
              <a:rPr lang="zh-CN" altLang="en-US" sz="2800"/>
              <a:t>受到的是</a:t>
            </a:r>
            <a:r>
              <a:rPr lang="zh-CN" altLang="en-US" sz="2800" b="1"/>
              <a:t>静摩擦力</a:t>
            </a:r>
          </a:p>
        </p:txBody>
      </p:sp>
      <p:pic>
        <p:nvPicPr>
          <p:cNvPr id="14" name="https://docer-ks3.wpscdn.cn/picture/21928196/6f82a167b6ffffcf09e38ced8bc7b764_612.jpg" descr="骑自行车,城市,食品,比萨饼快递员,递送人员,信使,自行车,自行车头盔,中式外卖,外卖食品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98010" y="2540635"/>
            <a:ext cx="3620770" cy="2413635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4398010" y="5120005"/>
            <a:ext cx="3621405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/>
              <a:t>此时自行车车轮滚动，</a:t>
            </a:r>
          </a:p>
          <a:p>
            <a:r>
              <a:rPr lang="zh-CN" altLang="en-US" sz="2800"/>
              <a:t>受到的是</a:t>
            </a:r>
            <a:r>
              <a:rPr lang="zh-CN" altLang="en-US" sz="2800" b="1"/>
              <a:t>滚动摩擦力</a:t>
            </a:r>
          </a:p>
        </p:txBody>
      </p:sp>
      <p:pic>
        <p:nvPicPr>
          <p:cNvPr id="100" name="图片 99"/>
          <p:cNvPicPr>
            <a:picLocks noChangeAspect="1"/>
          </p:cNvPicPr>
          <p:nvPr/>
        </p:nvPicPr>
        <p:blipFill>
          <a:blip r:embed="rId5"/>
          <a:srcRect l="15051" t="1319" r="21265" b="11234"/>
          <a:stretch>
            <a:fillRect/>
          </a:stretch>
        </p:blipFill>
        <p:spPr>
          <a:xfrm>
            <a:off x="8655685" y="2540635"/>
            <a:ext cx="3048635" cy="2413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6" name="文本框 15"/>
          <p:cNvSpPr txBox="1"/>
          <p:nvPr/>
        </p:nvSpPr>
        <p:spPr>
          <a:xfrm>
            <a:off x="8411845" y="5120005"/>
            <a:ext cx="3536315" cy="1383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/>
              <a:t>此时箱子与地面产生滑动，受到的是</a:t>
            </a:r>
          </a:p>
          <a:p>
            <a:pPr algn="ctr"/>
            <a:r>
              <a:rPr lang="zh-CN" altLang="en-US" sz="2800" b="1"/>
              <a:t>滑动摩擦力</a:t>
            </a:r>
          </a:p>
        </p:txBody>
      </p:sp>
      <p:sp>
        <p:nvSpPr>
          <p:cNvPr id="17" name="圆角矩形 16"/>
          <p:cNvSpPr/>
          <p:nvPr/>
        </p:nvSpPr>
        <p:spPr>
          <a:xfrm>
            <a:off x="8393430" y="2394585"/>
            <a:ext cx="3522345" cy="4109085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dashDot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  <p:bldP spid="16" grpId="0"/>
      <p:bldP spid="1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334900" y="1212562"/>
            <a:ext cx="295322" cy="210471"/>
            <a:chOff x="435463" y="1226414"/>
            <a:chExt cx="295380" cy="210512"/>
          </a:xfrm>
        </p:grpSpPr>
        <p:sp>
          <p:nvSpPr>
            <p:cNvPr id="7" name="矩形 6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" name="矩形 3"/>
          <p:cNvSpPr/>
          <p:nvPr/>
        </p:nvSpPr>
        <p:spPr>
          <a:xfrm>
            <a:off x="899795" y="1025525"/>
            <a:ext cx="1807845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zh-CN" altLang="en-US" sz="3200" b="1" dirty="0">
                <a:solidFill>
                  <a:srgbClr val="036EB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摩擦力</a:t>
            </a:r>
          </a:p>
        </p:txBody>
      </p:sp>
      <p:grpSp>
        <p:nvGrpSpPr>
          <p:cNvPr id="2" name="组合 1"/>
          <p:cNvGrpSpPr/>
          <p:nvPr/>
        </p:nvGrpSpPr>
        <p:grpSpPr>
          <a:xfrm>
            <a:off x="340615" y="1880582"/>
            <a:ext cx="295322" cy="210471"/>
            <a:chOff x="435463" y="1226414"/>
            <a:chExt cx="295380" cy="210512"/>
          </a:xfrm>
        </p:grpSpPr>
        <p:sp>
          <p:nvSpPr>
            <p:cNvPr id="3" name="矩形 2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9" name="文本框 8"/>
          <p:cNvSpPr txBox="1"/>
          <p:nvPr/>
        </p:nvSpPr>
        <p:spPr>
          <a:xfrm>
            <a:off x="920115" y="1725295"/>
            <a:ext cx="40640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/>
              <a:t>滑动摩擦力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920115" y="2357120"/>
            <a:ext cx="3851910" cy="33229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</a:rPr>
              <a:t>相互接触的物体的两个面，有时用肉眼看起来很光滑，但是放到显微镜下观察，就会发现接触面是</a:t>
            </a:r>
            <a:r>
              <a:rPr lang="zh-CN" altLang="en-US" sz="2800" b="1">
                <a:latin typeface="宋体" panose="02010600030101010101" pitchFamily="2" charset="-122"/>
                <a:ea typeface="宋体" panose="02010600030101010101" pitchFamily="2" charset="-122"/>
              </a:rPr>
              <a:t>凹凸不平</a:t>
            </a:r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</a:rPr>
              <a:t>的。</a:t>
            </a: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rcRect l="1299" r="1871"/>
          <a:stretch>
            <a:fillRect/>
          </a:stretch>
        </p:blipFill>
        <p:spPr>
          <a:xfrm>
            <a:off x="4772025" y="2247265"/>
            <a:ext cx="7204710" cy="3987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334900" y="1212562"/>
            <a:ext cx="295322" cy="210471"/>
            <a:chOff x="435463" y="1226414"/>
            <a:chExt cx="295380" cy="210512"/>
          </a:xfrm>
        </p:grpSpPr>
        <p:sp>
          <p:nvSpPr>
            <p:cNvPr id="7" name="矩形 6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" name="矩形 3"/>
          <p:cNvSpPr/>
          <p:nvPr/>
        </p:nvSpPr>
        <p:spPr>
          <a:xfrm>
            <a:off x="899795" y="1025525"/>
            <a:ext cx="1807845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zh-CN" altLang="en-US" sz="3200" b="1" dirty="0">
                <a:solidFill>
                  <a:srgbClr val="036EB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摩擦力</a:t>
            </a:r>
          </a:p>
        </p:txBody>
      </p:sp>
      <p:pic>
        <p:nvPicPr>
          <p:cNvPr id="100" name="图片 99"/>
          <p:cNvPicPr/>
          <p:nvPr/>
        </p:nvPicPr>
        <p:blipFill>
          <a:blip r:embed="rId3"/>
          <a:srcRect l="15051" t="1319" r="21265" b="11234"/>
          <a:stretch>
            <a:fillRect/>
          </a:stretch>
        </p:blipFill>
        <p:spPr>
          <a:xfrm>
            <a:off x="6773545" y="2045970"/>
            <a:ext cx="4456430" cy="334200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12" name="组合 11"/>
          <p:cNvGrpSpPr/>
          <p:nvPr/>
        </p:nvGrpSpPr>
        <p:grpSpPr>
          <a:xfrm>
            <a:off x="334900" y="1995517"/>
            <a:ext cx="295322" cy="210471"/>
            <a:chOff x="435463" y="1226414"/>
            <a:chExt cx="295380" cy="210512"/>
          </a:xfrm>
        </p:grpSpPr>
        <p:sp>
          <p:nvSpPr>
            <p:cNvPr id="13" name="矩形 12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" name="文本框 2"/>
          <p:cNvSpPr txBox="1"/>
          <p:nvPr/>
        </p:nvSpPr>
        <p:spPr>
          <a:xfrm>
            <a:off x="899795" y="1840230"/>
            <a:ext cx="216916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/>
              <a:t>滑动摩擦力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899795" y="2593340"/>
            <a:ext cx="5554345" cy="26765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b="1"/>
              <a:t>定义</a:t>
            </a:r>
            <a:r>
              <a:rPr lang="zh-CN" altLang="en-US" sz="2800"/>
              <a:t>：两个相互</a:t>
            </a:r>
            <a:r>
              <a:rPr lang="zh-CN" altLang="en-US" sz="2800" b="1"/>
              <a:t>接触</a:t>
            </a:r>
            <a:r>
              <a:rPr lang="zh-CN" altLang="en-US" sz="2800"/>
              <a:t>的物体，当它们</a:t>
            </a:r>
            <a:r>
              <a:rPr lang="zh-CN" altLang="en-US" sz="2800" b="1"/>
              <a:t>相对滑动</a:t>
            </a:r>
            <a:r>
              <a:rPr lang="zh-CN" altLang="en-US" sz="2800"/>
              <a:t>时，在接触面上会产生一种</a:t>
            </a:r>
            <a:r>
              <a:rPr lang="zh-CN" altLang="en-US" sz="2800" b="1"/>
              <a:t>阻碍</a:t>
            </a:r>
            <a:r>
              <a:rPr lang="zh-CN" altLang="en-US" sz="2800"/>
              <a:t>相对运动的力，这种力叫做滑动摩擦力。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336170" y="1212562"/>
            <a:ext cx="295322" cy="210471"/>
            <a:chOff x="435463" y="1226414"/>
            <a:chExt cx="295380" cy="210512"/>
          </a:xfrm>
        </p:grpSpPr>
        <p:sp>
          <p:nvSpPr>
            <p:cNvPr id="7" name="矩形 6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" name="矩形 3"/>
          <p:cNvSpPr/>
          <p:nvPr/>
        </p:nvSpPr>
        <p:spPr>
          <a:xfrm>
            <a:off x="901065" y="1025525"/>
            <a:ext cx="1807845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zh-CN" altLang="en-US" sz="3200" b="1" dirty="0">
                <a:solidFill>
                  <a:srgbClr val="036EB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摩擦力</a:t>
            </a:r>
          </a:p>
        </p:txBody>
      </p:sp>
      <p:grpSp>
        <p:nvGrpSpPr>
          <p:cNvPr id="12" name="组合 11"/>
          <p:cNvGrpSpPr/>
          <p:nvPr/>
        </p:nvGrpSpPr>
        <p:grpSpPr>
          <a:xfrm>
            <a:off x="336170" y="1995517"/>
            <a:ext cx="295322" cy="210471"/>
            <a:chOff x="435463" y="1226414"/>
            <a:chExt cx="295380" cy="210512"/>
          </a:xfrm>
        </p:grpSpPr>
        <p:sp>
          <p:nvSpPr>
            <p:cNvPr id="13" name="矩形 12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" name="文本框 2"/>
          <p:cNvSpPr txBox="1"/>
          <p:nvPr/>
        </p:nvSpPr>
        <p:spPr>
          <a:xfrm>
            <a:off x="901065" y="1840230"/>
            <a:ext cx="388937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/>
              <a:t>滑动摩擦力产生的条件</a:t>
            </a:r>
          </a:p>
        </p:txBody>
      </p:sp>
      <p:pic>
        <p:nvPicPr>
          <p:cNvPr id="20" name="Picture 2" descr="D:\我的文档\My Pictures\W020140617391815278689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9405" y="2362200"/>
            <a:ext cx="4552315" cy="28086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文本框 9"/>
          <p:cNvSpPr txBox="1"/>
          <p:nvPr/>
        </p:nvSpPr>
        <p:spPr>
          <a:xfrm>
            <a:off x="901065" y="2757805"/>
            <a:ext cx="5099685" cy="21590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>
              <a:lnSpc>
                <a:spcPct val="160000"/>
              </a:lnSpc>
            </a:pPr>
            <a:r>
              <a:rPr lang="en-US" altLang="zh-CN" sz="280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Wingdings" panose="05000000000000000000" pitchFamily="2" charset="2"/>
              </a:rPr>
              <a:t>1.</a:t>
            </a:r>
            <a:r>
              <a:rPr lang="zh-CN" altLang="en-US" sz="280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Wingdings" panose="05000000000000000000" pitchFamily="2" charset="2"/>
              </a:rPr>
              <a:t>两个物体相互接触</a:t>
            </a:r>
          </a:p>
          <a:p>
            <a:pPr algn="l">
              <a:lnSpc>
                <a:spcPct val="160000"/>
              </a:lnSpc>
            </a:pPr>
            <a:r>
              <a:rPr lang="en-US" altLang="zh-CN" sz="28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2.</a:t>
            </a:r>
            <a:r>
              <a:rPr lang="zh-CN" altLang="en-US" sz="280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Wingdings" panose="05000000000000000000" pitchFamily="2" charset="2"/>
              </a:rPr>
              <a:t>发生</a:t>
            </a:r>
            <a:r>
              <a:rPr lang="zh-CN" altLang="en-US" sz="28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Wingdings" panose="05000000000000000000" pitchFamily="2" charset="2"/>
              </a:rPr>
              <a:t>相对运动或相对运动趋势</a:t>
            </a:r>
            <a:endParaRPr lang="zh-CN" altLang="en-US" sz="280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Wingdings" panose="05000000000000000000" pitchFamily="2" charset="2"/>
            </a:endParaRPr>
          </a:p>
          <a:p>
            <a:pPr algn="l">
              <a:lnSpc>
                <a:spcPct val="160000"/>
              </a:lnSpc>
            </a:pPr>
            <a:r>
              <a:rPr lang="en-US" altLang="zh-CN" sz="280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Wingdings" panose="05000000000000000000" pitchFamily="2" charset="2"/>
              </a:rPr>
              <a:t>3.</a:t>
            </a:r>
            <a:r>
              <a:rPr lang="zh-CN" altLang="en-US" sz="280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Wingdings" panose="05000000000000000000" pitchFamily="2" charset="2"/>
              </a:rPr>
              <a:t>接触面凹凸不平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1" dur="8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2" dur="8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8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334900" y="1212562"/>
            <a:ext cx="295322" cy="210471"/>
            <a:chOff x="435463" y="1226414"/>
            <a:chExt cx="295380" cy="210512"/>
          </a:xfrm>
        </p:grpSpPr>
        <p:sp>
          <p:nvSpPr>
            <p:cNvPr id="7" name="矩形 6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" name="矩形 3"/>
          <p:cNvSpPr/>
          <p:nvPr/>
        </p:nvSpPr>
        <p:spPr>
          <a:xfrm>
            <a:off x="899795" y="1025525"/>
            <a:ext cx="1807845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zh-CN" altLang="en-US" sz="3200" b="1" dirty="0">
                <a:solidFill>
                  <a:srgbClr val="036EB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摩擦力</a:t>
            </a:r>
          </a:p>
        </p:txBody>
      </p:sp>
      <p:grpSp>
        <p:nvGrpSpPr>
          <p:cNvPr id="2" name="组合 1"/>
          <p:cNvGrpSpPr/>
          <p:nvPr/>
        </p:nvGrpSpPr>
        <p:grpSpPr>
          <a:xfrm>
            <a:off x="340615" y="1880582"/>
            <a:ext cx="295322" cy="210471"/>
            <a:chOff x="435463" y="1226414"/>
            <a:chExt cx="295380" cy="210512"/>
          </a:xfrm>
        </p:grpSpPr>
        <p:sp>
          <p:nvSpPr>
            <p:cNvPr id="3" name="矩形 2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9" name="文本框 8"/>
          <p:cNvSpPr txBox="1"/>
          <p:nvPr/>
        </p:nvSpPr>
        <p:spPr>
          <a:xfrm>
            <a:off x="920115" y="1725295"/>
            <a:ext cx="40640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/>
              <a:t>滑动摩擦力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920115" y="2432685"/>
            <a:ext cx="40640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>
                <a:latin typeface="宋体" panose="02010600030101010101" pitchFamily="2" charset="-122"/>
                <a:ea typeface="宋体" panose="02010600030101010101" pitchFamily="2" charset="-122"/>
              </a:rPr>
              <a:t>生活中滑动摩擦力随处可见。</a:t>
            </a:r>
          </a:p>
        </p:txBody>
      </p:sp>
      <p:pic>
        <p:nvPicPr>
          <p:cNvPr id="11" name="https://docer-ks3.wpscdn.cn/picture/77666427/91f26a2a547d2463c3c65478334cd55f_612.jpg" descr="黑板上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0605" y="2997835"/>
            <a:ext cx="2677795" cy="3570605"/>
          </a:xfrm>
          <a:prstGeom prst="rect">
            <a:avLst/>
          </a:prstGeom>
        </p:spPr>
      </p:pic>
      <p:pic>
        <p:nvPicPr>
          <p:cNvPr id="12" name="https://docer-ks3.wpscdn.cn/picture/54476637/d257d1f86d136135a2083753194b9d20_612.jpg" descr="传送带,盒子,纸盒,雨鞋,褐色,美国,成一排,水平画幅,纸板"/>
          <p:cNvPicPr>
            <a:picLocks noChangeAspect="1"/>
          </p:cNvPicPr>
          <p:nvPr/>
        </p:nvPicPr>
        <p:blipFill>
          <a:blip r:embed="rId4"/>
          <a:srcRect r="40444"/>
          <a:stretch>
            <a:fillRect/>
          </a:stretch>
        </p:blipFill>
        <p:spPr>
          <a:xfrm>
            <a:off x="4555490" y="2997835"/>
            <a:ext cx="3985260" cy="3570605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48750" y="2997200"/>
            <a:ext cx="2677795" cy="3571240"/>
          </a:xfrm>
          <a:prstGeom prst="rect">
            <a:avLst/>
          </a:prstGeom>
        </p:spPr>
      </p:pic>
      <p:sp>
        <p:nvSpPr>
          <p:cNvPr id="43" name="文本框 42"/>
          <p:cNvSpPr txBox="1"/>
          <p:nvPr/>
        </p:nvSpPr>
        <p:spPr>
          <a:xfrm>
            <a:off x="5620385" y="774065"/>
            <a:ext cx="5099050" cy="1327181"/>
          </a:xfrm>
          <a:prstGeom prst="wedgeEllipseCallout">
            <a:avLst>
              <a:gd name="adj1" fmla="val 35429"/>
              <a:gd name="adj2" fmla="val 59738"/>
            </a:avLst>
          </a:prstGeom>
          <a:noFill/>
          <a:ln w="19050">
            <a:solidFill>
              <a:srgbClr val="0070C0"/>
            </a:solidFill>
          </a:ln>
        </p:spPr>
        <p:txBody>
          <a:bodyPr wrap="square" rtlCol="0" anchor="ctr" anchorCtr="0">
            <a:spAutoFit/>
          </a:bodyPr>
          <a:lstStyle/>
          <a:p>
            <a:pPr algn="l"/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</a:rPr>
              <a:t>如何测量滑动摩擦力的大小呢？</a:t>
            </a:r>
          </a:p>
        </p:txBody>
      </p:sp>
      <p:pic>
        <p:nvPicPr>
          <p:cNvPr id="45" name="图片 44" descr="创意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930130" y="1837055"/>
            <a:ext cx="914400" cy="914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bldLvl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SOURCE_RECORD_KEY" val="{&quot;10&quot;:[21569551,21569445],&quot;19&quot;:[20341540,20341079,20342206],&quot;65&quot;:[20205081]}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  <p:tag name="RESOURCE_RECORD_KEY" val="{&quot;19&quot;:[20341079],&quot;65&quot;:[20205081]}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  <p:tag name="RESOURCE_RECORD_KEY" val="{&quot;10&quot;:[21569551,21569445],&quot;19&quot;:[20341540],&quot;65&quot;:[20205081]}"/>
</p:tagLst>
</file>

<file path=ppt/theme/theme1.xml><?xml version="1.0" encoding="utf-8"?>
<a:theme xmlns:a="http://schemas.openxmlformats.org/drawingml/2006/main" name="木牍原创课件-封面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木牍原创课件-目录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字体">
      <a:majorFont>
        <a:latin typeface="Arial"/>
        <a:ea typeface="微软雅黑"/>
        <a:cs typeface=""/>
      </a:majorFont>
      <a:minorFont>
        <a:latin typeface="Times New Roman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木牍原创课件-内文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字体">
      <a:majorFont>
        <a:latin typeface="Arial"/>
        <a:ea typeface="微软雅黑"/>
        <a:cs typeface=""/>
      </a:majorFont>
      <a:minorFont>
        <a:latin typeface="Times New Roman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967</Words>
  <Application>Microsoft Office PowerPoint</Application>
  <PresentationFormat>宽屏</PresentationFormat>
  <Paragraphs>114</Paragraphs>
  <Slides>21</Slides>
  <Notes>2</Notes>
  <HiddenSlides>0</HiddenSlides>
  <MMClips>1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21</vt:i4>
      </vt:variant>
    </vt:vector>
  </HeadingPairs>
  <TitlesOfParts>
    <vt:vector size="30" baseType="lpstr">
      <vt:lpstr>宋体</vt:lpstr>
      <vt:lpstr>微软雅黑</vt:lpstr>
      <vt:lpstr>Arial</vt:lpstr>
      <vt:lpstr>Calibri</vt:lpstr>
      <vt:lpstr>Cambria Math</vt:lpstr>
      <vt:lpstr>Times New Roman</vt:lpstr>
      <vt:lpstr>木牍原创课件-封面</vt:lpstr>
      <vt:lpstr>木牍原创课件-目录</vt:lpstr>
      <vt:lpstr>木牍原创课件-内文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>Administrator</cp:lastModifiedBy>
  <cp:revision>1</cp:revision>
  <dcterms:created xsi:type="dcterms:W3CDTF">2019-06-19T02:08:00Z</dcterms:created>
  <dcterms:modified xsi:type="dcterms:W3CDTF">2025-03-03T07:45:30Z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2052-12.1.0.19302</vt:lpwstr>
  </property>
  <property fmtid="{D5CDD505-2E9C-101B-9397-08002B2CF9AE}" pid="3" name="ICV">
    <vt:lpwstr>BDCA6CC7CC9A40ECAF8CDAC1377E0517_11</vt:lpwstr>
  </property>
</Properties>
</file>