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heme/theme3.xml" ContentType="application/vnd.openxmlformats-officedocument.them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1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notesSlides/notesSlide2.xml" ContentType="application/vnd.openxmlformats-officedocument.presentationml.notesSlid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3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4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notesSlides/notesSlide5.xml" ContentType="application/vnd.openxmlformats-officedocument.presentationml.notesSlide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6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7.xml" ContentType="application/vnd.openxmlformats-officedocument.presentationml.notesSlid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notesSlides/notesSlide8.xml" ContentType="application/vnd.openxmlformats-officedocument.presentationml.notesSlide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notesSlides/notesSlide9.xml" ContentType="application/vnd.openxmlformats-officedocument.presentationml.notesSlid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10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8" r:id="rId2"/>
  </p:sldMasterIdLst>
  <p:notesMasterIdLst>
    <p:notesMasterId r:id="rId40"/>
  </p:notesMasterIdLst>
  <p:sldIdLst>
    <p:sldId id="481" r:id="rId3"/>
    <p:sldId id="2495" r:id="rId4"/>
    <p:sldId id="2496" r:id="rId5"/>
    <p:sldId id="2464" r:id="rId6"/>
    <p:sldId id="2465" r:id="rId7"/>
    <p:sldId id="2528" r:id="rId8"/>
    <p:sldId id="2529" r:id="rId9"/>
    <p:sldId id="2530" r:id="rId10"/>
    <p:sldId id="2531" r:id="rId11"/>
    <p:sldId id="2532" r:id="rId12"/>
    <p:sldId id="2533" r:id="rId13"/>
    <p:sldId id="2534" r:id="rId14"/>
    <p:sldId id="2535" r:id="rId15"/>
    <p:sldId id="2536" r:id="rId16"/>
    <p:sldId id="2537" r:id="rId17"/>
    <p:sldId id="2473" r:id="rId18"/>
    <p:sldId id="2475" r:id="rId19"/>
    <p:sldId id="2538" r:id="rId20"/>
    <p:sldId id="2476" r:id="rId21"/>
    <p:sldId id="2477" r:id="rId22"/>
    <p:sldId id="2539" r:id="rId23"/>
    <p:sldId id="2540" r:id="rId24"/>
    <p:sldId id="2541" r:id="rId25"/>
    <p:sldId id="2482" r:id="rId26"/>
    <p:sldId id="2542" r:id="rId27"/>
    <p:sldId id="2543" r:id="rId28"/>
    <p:sldId id="2544" r:id="rId29"/>
    <p:sldId id="2545" r:id="rId30"/>
    <p:sldId id="2483" r:id="rId31"/>
    <p:sldId id="2488" r:id="rId32"/>
    <p:sldId id="2489" r:id="rId33"/>
    <p:sldId id="2490" r:id="rId34"/>
    <p:sldId id="2491" r:id="rId35"/>
    <p:sldId id="2492" r:id="rId36"/>
    <p:sldId id="2493" r:id="rId37"/>
    <p:sldId id="2494" r:id="rId38"/>
    <p:sldId id="1198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新" lastIdx="0" clrIdx="0"/>
  <p:cmAuthor id="1" name="xkb1.com" initials="x" lastIdx="0" clrIdx="0"/>
  <p:cmAuthor id="2" name="作者" initials="A" lastIdx="0" clrIdx="1"/>
  <p:cmAuthor id="3" name="Author" initials="A" lastIdx="0" clrIdx="2"/>
  <p:cmAuthor id="5" name="zengl" initials="z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6" y="235"/>
      </p:cViewPr>
      <p:guideLst>
        <p:guide orient="horz" pos="2214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" Type="http://schemas.openxmlformats.org/officeDocument/2006/relationships/theme" Target="../theme/theme3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03E7E0D-5C5B-4BD7-A995-ACB6D3798FB4}" type="slidenum">
              <a:rPr lang="zh-CN" altLang="en-US"/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5AD4D2AC-0736-4DF7-B7B1-532D9A5C24A8}" type="slidenum">
              <a:rPr lang="zh-CN" alt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03E7E0D-5C5B-4BD7-A995-ACB6D3798FB4}" type="slidenum">
              <a:rPr lang="zh-CN" altLang="en-US"/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03E7E0D-5C5B-4BD7-A995-ACB6D3798FB4}" type="slidenum">
              <a:rPr lang="zh-CN" altLang="en-US"/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03E7E0D-5C5B-4BD7-A995-ACB6D3798FB4}" type="slidenum">
              <a:rPr lang="zh-CN" altLang="en-US"/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5AD4D2AC-0736-4DF7-B7B1-532D9A5C24A8}" type="slidenum">
              <a:rPr lang="zh-CN" alt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5AD4D2AC-0736-4DF7-B7B1-532D9A5C24A8}" type="slidenum">
              <a:rPr lang="zh-CN" alt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5AD4D2AC-0736-4DF7-B7B1-532D9A5C24A8}" type="slidenum">
              <a:rPr lang="zh-CN" alt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5AD4D2AC-0736-4DF7-B7B1-532D9A5C24A8}" type="slidenum">
              <a:rPr lang="zh-CN" alt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5AD4D2AC-0736-4DF7-B7B1-532D9A5C24A8}" type="slidenum">
              <a:rPr lang="zh-CN" alt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6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1.xml"/><Relationship Id="rId4" Type="http://schemas.openxmlformats.org/officeDocument/2006/relationships/tags" Target="../tags/tag17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4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p:transition spd="med" advTm="5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p:transition spd="med" advTm="5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8200" y="364968"/>
            <a:ext cx="10515600" cy="146411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标题文本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829083"/>
            <a:ext cx="5156200" cy="502891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1633" y="102421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p:transition spd="med" advTm="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884EB-F6E2-495F-9E8E-826ACF00542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矩形 313" hidden="1"/>
          <p:cNvSpPr/>
          <p:nvPr userDrawn="1">
            <p:custDataLst>
              <p:tags r:id="rId1"/>
            </p:custDataLst>
          </p:nvPr>
        </p:nvSpPr>
        <p:spPr>
          <a:xfrm>
            <a:off x="123461" y="346498"/>
            <a:ext cx="11953079" cy="639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8200" y="364968"/>
            <a:ext cx="10515600" cy="146411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标题文本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829083"/>
            <a:ext cx="5156200" cy="502891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rcRect l="-1" r="-801"/>
          <a:stretch>
            <a:fillRect/>
          </a:stretch>
        </p:blipFill>
        <p:spPr>
          <a:xfrm>
            <a:off x="-540774" y="5527839"/>
            <a:ext cx="12965003" cy="1330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1633" y="102421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ags" Target="../tags/tag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file:///D:\qq&#25991;&#20214;\712321467\Image\C2C\Image2\%7b75232B38-A165-1FB7-499C-2E1C792CACB5%7d.png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55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12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64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56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59" Type="http://schemas.openxmlformats.org/officeDocument/2006/relationships/tags" Target="../tags/tag110.xml"/><Relationship Id="rId20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100.xml"/><Relationship Id="rId54" Type="http://schemas.openxmlformats.org/officeDocument/2006/relationships/slideLayout" Target="../slideLayouts/slideLayout113.xml"/><Relationship Id="rId6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57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60" Type="http://schemas.openxmlformats.org/officeDocument/2006/relationships/tags" Target="../tags/tag111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6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63" r:link="rId6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</p:sldLayoutIdLst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59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61" r:link="rId6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</p:sldLayoutIdLst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tags" Target="../tags/tag342.xml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5" Type="http://schemas.openxmlformats.org/officeDocument/2006/relationships/tags" Target="../tags/tag334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339.xml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348.xml"/><Relationship Id="rId7" Type="http://schemas.openxmlformats.org/officeDocument/2006/relationships/tags" Target="../tags/tag352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10" Type="http://schemas.openxmlformats.org/officeDocument/2006/relationships/image" Target="../media/image16.GIF"/><Relationship Id="rId4" Type="http://schemas.openxmlformats.org/officeDocument/2006/relationships/tags" Target="../tags/tag349.xml"/><Relationship Id="rId9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image" Target="../media/image18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../media/image17.png"/><Relationship Id="rId5" Type="http://schemas.openxmlformats.org/officeDocument/2006/relationships/tags" Target="../tags/tag360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359.xml"/><Relationship Id="rId9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69.xml"/><Relationship Id="rId7" Type="http://schemas.openxmlformats.org/officeDocument/2006/relationships/image" Target="../media/image17.pn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37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76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8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tags" Target="../tags/tag388.xml"/><Relationship Id="rId7" Type="http://schemas.openxmlformats.org/officeDocument/2006/relationships/tags" Target="../tags/tag392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394.xml"/><Relationship Id="rId1" Type="http://schemas.openxmlformats.org/officeDocument/2006/relationships/tags" Target="../tags/tag39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13" Type="http://schemas.openxmlformats.org/officeDocument/2006/relationships/tags" Target="../tags/tag407.xml"/><Relationship Id="rId18" Type="http://schemas.openxmlformats.org/officeDocument/2006/relationships/image" Target="../media/image23.jpeg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tags" Target="../tags/tag406.xml"/><Relationship Id="rId17" Type="http://schemas.openxmlformats.org/officeDocument/2006/relationships/image" Target="../media/image22.jpeg"/><Relationship Id="rId2" Type="http://schemas.openxmlformats.org/officeDocument/2006/relationships/tags" Target="../tags/tag396.xml"/><Relationship Id="rId16" Type="http://schemas.openxmlformats.org/officeDocument/2006/relationships/audio" Target="../media/audio1.wav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tags" Target="../tags/tag405.xml"/><Relationship Id="rId5" Type="http://schemas.openxmlformats.org/officeDocument/2006/relationships/tags" Target="../tags/tag399.xml"/><Relationship Id="rId15" Type="http://schemas.openxmlformats.org/officeDocument/2006/relationships/slideLayout" Target="../slideLayouts/slideLayout17.xml"/><Relationship Id="rId10" Type="http://schemas.openxmlformats.org/officeDocument/2006/relationships/tags" Target="../tags/tag404.xml"/><Relationship Id="rId4" Type="http://schemas.openxmlformats.org/officeDocument/2006/relationships/tags" Target="../tags/tag398.xml"/><Relationship Id="rId9" Type="http://schemas.openxmlformats.org/officeDocument/2006/relationships/tags" Target="../tags/tag403.xml"/><Relationship Id="rId14" Type="http://schemas.openxmlformats.org/officeDocument/2006/relationships/tags" Target="../tags/tag4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image" Target="../media/image24.png"/><Relationship Id="rId5" Type="http://schemas.openxmlformats.org/officeDocument/2006/relationships/hyperlink" Target="&#35805;&#31570;&#30340;&#24037;&#20316;&#21407;&#29702;.swf" TargetMode="External"/><Relationship Id="rId4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image" Target="../media/image3.jpeg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slideLayout" Target="../slideLayouts/slideLayout17.xml"/><Relationship Id="rId2" Type="http://schemas.openxmlformats.org/officeDocument/2006/relationships/tags" Target="../tags/tag230.xml"/><Relationship Id="rId16" Type="http://schemas.openxmlformats.org/officeDocument/2006/relationships/image" Target="../media/image6.jpeg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5" Type="http://schemas.openxmlformats.org/officeDocument/2006/relationships/tags" Target="../tags/tag233.xml"/><Relationship Id="rId15" Type="http://schemas.openxmlformats.org/officeDocument/2006/relationships/image" Target="../media/image5.jpeg"/><Relationship Id="rId10" Type="http://schemas.openxmlformats.org/officeDocument/2006/relationships/tags" Target="../tags/tag238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13" Type="http://schemas.openxmlformats.org/officeDocument/2006/relationships/tags" Target="../tags/tag428.xml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12" Type="http://schemas.openxmlformats.org/officeDocument/2006/relationships/tags" Target="../tags/tag427.xml"/><Relationship Id="rId17" Type="http://schemas.openxmlformats.org/officeDocument/2006/relationships/image" Target="../media/image27.jpeg"/><Relationship Id="rId2" Type="http://schemas.openxmlformats.org/officeDocument/2006/relationships/tags" Target="../tags/tag417.xml"/><Relationship Id="rId16" Type="http://schemas.openxmlformats.org/officeDocument/2006/relationships/image" Target="../media/image26.jpeg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tags" Target="../tags/tag426.xml"/><Relationship Id="rId5" Type="http://schemas.openxmlformats.org/officeDocument/2006/relationships/tags" Target="../tags/tag420.xml"/><Relationship Id="rId15" Type="http://schemas.openxmlformats.org/officeDocument/2006/relationships/slideLayout" Target="../slideLayouts/slideLayout17.xml"/><Relationship Id="rId10" Type="http://schemas.openxmlformats.org/officeDocument/2006/relationships/tags" Target="../tags/tag425.xml"/><Relationship Id="rId4" Type="http://schemas.openxmlformats.org/officeDocument/2006/relationships/tags" Target="../tags/tag419.xml"/><Relationship Id="rId9" Type="http://schemas.openxmlformats.org/officeDocument/2006/relationships/tags" Target="../tags/tag424.xml"/><Relationship Id="rId14" Type="http://schemas.openxmlformats.org/officeDocument/2006/relationships/tags" Target="../tags/tag4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432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4" Type="http://schemas.openxmlformats.org/officeDocument/2006/relationships/tags" Target="../tags/tag43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13" Type="http://schemas.openxmlformats.org/officeDocument/2006/relationships/tags" Target="../tags/tag448.xml"/><Relationship Id="rId18" Type="http://schemas.openxmlformats.org/officeDocument/2006/relationships/tags" Target="../tags/tag453.xml"/><Relationship Id="rId26" Type="http://schemas.openxmlformats.org/officeDocument/2006/relationships/image" Target="../media/image30.png"/><Relationship Id="rId3" Type="http://schemas.openxmlformats.org/officeDocument/2006/relationships/tags" Target="../tags/tag438.xml"/><Relationship Id="rId21" Type="http://schemas.openxmlformats.org/officeDocument/2006/relationships/tags" Target="../tags/tag456.xml"/><Relationship Id="rId7" Type="http://schemas.openxmlformats.org/officeDocument/2006/relationships/tags" Target="../tags/tag442.xml"/><Relationship Id="rId12" Type="http://schemas.openxmlformats.org/officeDocument/2006/relationships/tags" Target="../tags/tag447.xml"/><Relationship Id="rId17" Type="http://schemas.openxmlformats.org/officeDocument/2006/relationships/tags" Target="../tags/tag452.xml"/><Relationship Id="rId25" Type="http://schemas.openxmlformats.org/officeDocument/2006/relationships/image" Target="../media/image29.png"/><Relationship Id="rId2" Type="http://schemas.openxmlformats.org/officeDocument/2006/relationships/tags" Target="../tags/tag437.xml"/><Relationship Id="rId16" Type="http://schemas.openxmlformats.org/officeDocument/2006/relationships/tags" Target="../tags/tag451.xml"/><Relationship Id="rId20" Type="http://schemas.openxmlformats.org/officeDocument/2006/relationships/tags" Target="../tags/tag455.xml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tags" Target="../tags/tag446.xml"/><Relationship Id="rId24" Type="http://schemas.openxmlformats.org/officeDocument/2006/relationships/slideLayout" Target="../slideLayouts/slideLayout17.xml"/><Relationship Id="rId5" Type="http://schemas.openxmlformats.org/officeDocument/2006/relationships/tags" Target="../tags/tag440.xml"/><Relationship Id="rId15" Type="http://schemas.openxmlformats.org/officeDocument/2006/relationships/tags" Target="../tags/tag450.xml"/><Relationship Id="rId23" Type="http://schemas.openxmlformats.org/officeDocument/2006/relationships/tags" Target="../tags/tag458.xml"/><Relationship Id="rId28" Type="http://schemas.openxmlformats.org/officeDocument/2006/relationships/image" Target="../media/image32.png"/><Relationship Id="rId10" Type="http://schemas.openxmlformats.org/officeDocument/2006/relationships/tags" Target="../tags/tag445.xml"/><Relationship Id="rId19" Type="http://schemas.openxmlformats.org/officeDocument/2006/relationships/tags" Target="../tags/tag454.xml"/><Relationship Id="rId4" Type="http://schemas.openxmlformats.org/officeDocument/2006/relationships/tags" Target="../tags/tag439.xml"/><Relationship Id="rId9" Type="http://schemas.openxmlformats.org/officeDocument/2006/relationships/tags" Target="../tags/tag444.xml"/><Relationship Id="rId14" Type="http://schemas.openxmlformats.org/officeDocument/2006/relationships/tags" Target="../tags/tag449.xml"/><Relationship Id="rId22" Type="http://schemas.openxmlformats.org/officeDocument/2006/relationships/tags" Target="../tags/tag457.xml"/><Relationship Id="rId27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59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67.xml"/><Relationship Id="rId13" Type="http://schemas.openxmlformats.org/officeDocument/2006/relationships/image" Target="../media/image35.jpeg"/><Relationship Id="rId3" Type="http://schemas.openxmlformats.org/officeDocument/2006/relationships/tags" Target="../tags/tag462.xml"/><Relationship Id="rId7" Type="http://schemas.openxmlformats.org/officeDocument/2006/relationships/tags" Target="../tags/tag466.xml"/><Relationship Id="rId12" Type="http://schemas.openxmlformats.org/officeDocument/2006/relationships/image" Target="../media/image34.jpeg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slideLayout" Target="../slideLayouts/slideLayout17.xml"/><Relationship Id="rId5" Type="http://schemas.openxmlformats.org/officeDocument/2006/relationships/tags" Target="../tags/tag464.xml"/><Relationship Id="rId10" Type="http://schemas.openxmlformats.org/officeDocument/2006/relationships/tags" Target="../tags/tag469.xml"/><Relationship Id="rId4" Type="http://schemas.openxmlformats.org/officeDocument/2006/relationships/tags" Target="../tags/tag463.xml"/><Relationship Id="rId9" Type="http://schemas.openxmlformats.org/officeDocument/2006/relationships/tags" Target="../tags/tag46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77.xml"/><Relationship Id="rId13" Type="http://schemas.openxmlformats.org/officeDocument/2006/relationships/slideLayout" Target="../slideLayouts/slideLayout17.xml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tags" Target="../tags/tag481.xml"/><Relationship Id="rId2" Type="http://schemas.openxmlformats.org/officeDocument/2006/relationships/tags" Target="../tags/tag471.xml"/><Relationship Id="rId16" Type="http://schemas.openxmlformats.org/officeDocument/2006/relationships/image" Target="../media/image38.png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tags" Target="../tags/tag480.xml"/><Relationship Id="rId5" Type="http://schemas.openxmlformats.org/officeDocument/2006/relationships/tags" Target="../tags/tag474.xml"/><Relationship Id="rId15" Type="http://schemas.openxmlformats.org/officeDocument/2006/relationships/image" Target="../media/image37.png"/><Relationship Id="rId10" Type="http://schemas.openxmlformats.org/officeDocument/2006/relationships/tags" Target="../tags/tag479.xml"/><Relationship Id="rId4" Type="http://schemas.openxmlformats.org/officeDocument/2006/relationships/tags" Target="../tags/tag473.xml"/><Relationship Id="rId9" Type="http://schemas.openxmlformats.org/officeDocument/2006/relationships/tags" Target="../tags/tag478.xml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484.xml"/><Relationship Id="rId7" Type="http://schemas.openxmlformats.org/officeDocument/2006/relationships/tags" Target="../tags/tag488.xml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10" Type="http://schemas.openxmlformats.org/officeDocument/2006/relationships/image" Target="../media/image40.jpeg"/><Relationship Id="rId4" Type="http://schemas.openxmlformats.org/officeDocument/2006/relationships/tags" Target="../tags/tag485.xml"/><Relationship Id="rId9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91.xml"/><Relationship Id="rId7" Type="http://schemas.openxmlformats.org/officeDocument/2006/relationships/image" Target="../media/image42.png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9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97.xml"/><Relationship Id="rId4" Type="http://schemas.openxmlformats.org/officeDocument/2006/relationships/tags" Target="../tags/tag4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7" Type="http://schemas.openxmlformats.org/officeDocument/2006/relationships/image" Target="../media/image7.jpe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244.xml"/><Relationship Id="rId4" Type="http://schemas.openxmlformats.org/officeDocument/2006/relationships/tags" Target="../tags/tag2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500.xml"/><Relationship Id="rId7" Type="http://schemas.openxmlformats.org/officeDocument/2006/relationships/image" Target="../media/image43.png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502.xml"/><Relationship Id="rId4" Type="http://schemas.openxmlformats.org/officeDocument/2006/relationships/tags" Target="../tags/tag50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505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50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14.xml"/><Relationship Id="rId13" Type="http://schemas.openxmlformats.org/officeDocument/2006/relationships/image" Target="../media/image47.png"/><Relationship Id="rId3" Type="http://schemas.openxmlformats.org/officeDocument/2006/relationships/tags" Target="../tags/tag509.xml"/><Relationship Id="rId7" Type="http://schemas.openxmlformats.org/officeDocument/2006/relationships/tags" Target="../tags/tag513.xml"/><Relationship Id="rId12" Type="http://schemas.openxmlformats.org/officeDocument/2006/relationships/image" Target="../media/image46.png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tags" Target="../tags/tag512.xml"/><Relationship Id="rId11" Type="http://schemas.openxmlformats.org/officeDocument/2006/relationships/image" Target="../media/image45.png"/><Relationship Id="rId5" Type="http://schemas.openxmlformats.org/officeDocument/2006/relationships/tags" Target="../tags/tag511.xml"/><Relationship Id="rId10" Type="http://schemas.openxmlformats.org/officeDocument/2006/relationships/slideLayout" Target="../slideLayouts/slideLayout17.xml"/><Relationship Id="rId4" Type="http://schemas.openxmlformats.org/officeDocument/2006/relationships/tags" Target="../tags/tag510.xml"/><Relationship Id="rId9" Type="http://schemas.openxmlformats.org/officeDocument/2006/relationships/tags" Target="../tags/tag515.xml"/><Relationship Id="rId1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518.xml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5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image" Target="../media/image51.emf"/><Relationship Id="rId5" Type="http://schemas.openxmlformats.org/officeDocument/2006/relationships/package" Target="NULL"/><Relationship Id="rId4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4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530.xml"/><Relationship Id="rId1" Type="http://schemas.openxmlformats.org/officeDocument/2006/relationships/tags" Target="../tags/tag529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3" Type="http://schemas.openxmlformats.org/officeDocument/2006/relationships/tags" Target="../tags/tag247.xml"/><Relationship Id="rId7" Type="http://schemas.openxmlformats.org/officeDocument/2006/relationships/tags" Target="../tags/tag251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image" Target="../media/image8.jpeg"/><Relationship Id="rId5" Type="http://schemas.openxmlformats.org/officeDocument/2006/relationships/tags" Target="../tags/tag249.xml"/><Relationship Id="rId10" Type="http://schemas.openxmlformats.org/officeDocument/2006/relationships/slideLayout" Target="../slideLayouts/slideLayout20.xml"/><Relationship Id="rId4" Type="http://schemas.openxmlformats.org/officeDocument/2006/relationships/tags" Target="../tags/tag248.xml"/><Relationship Id="rId9" Type="http://schemas.openxmlformats.org/officeDocument/2006/relationships/tags" Target="../tags/tag2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4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tags" Target="../tags/tag269.xml"/><Relationship Id="rId18" Type="http://schemas.openxmlformats.org/officeDocument/2006/relationships/tags" Target="../tags/tag274.xml"/><Relationship Id="rId3" Type="http://schemas.openxmlformats.org/officeDocument/2006/relationships/tags" Target="../tags/tag259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263.xml"/><Relationship Id="rId12" Type="http://schemas.openxmlformats.org/officeDocument/2006/relationships/tags" Target="../tags/tag268.xml"/><Relationship Id="rId17" Type="http://schemas.openxmlformats.org/officeDocument/2006/relationships/tags" Target="../tags/tag273.xml"/><Relationship Id="rId2" Type="http://schemas.openxmlformats.org/officeDocument/2006/relationships/tags" Target="../tags/tag258.xml"/><Relationship Id="rId16" Type="http://schemas.openxmlformats.org/officeDocument/2006/relationships/tags" Target="../tags/tag272.xml"/><Relationship Id="rId20" Type="http://schemas.openxmlformats.org/officeDocument/2006/relationships/slideLayout" Target="../slideLayouts/slideLayout17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24" Type="http://schemas.openxmlformats.org/officeDocument/2006/relationships/image" Target="../media/image11.png"/><Relationship Id="rId5" Type="http://schemas.openxmlformats.org/officeDocument/2006/relationships/tags" Target="../tags/tag261.xml"/><Relationship Id="rId15" Type="http://schemas.openxmlformats.org/officeDocument/2006/relationships/tags" Target="../tags/tag271.xml"/><Relationship Id="rId23" Type="http://schemas.openxmlformats.org/officeDocument/2006/relationships/image" Target="../media/image10.png"/><Relationship Id="rId10" Type="http://schemas.openxmlformats.org/officeDocument/2006/relationships/tags" Target="../tags/tag266.xml"/><Relationship Id="rId19" Type="http://schemas.openxmlformats.org/officeDocument/2006/relationships/tags" Target="../tags/tag275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tags" Target="../tags/tag270.xml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91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" Type="http://schemas.openxmlformats.org/officeDocument/2006/relationships/tags" Target="../tags/tag281.xml"/><Relationship Id="rId21" Type="http://schemas.openxmlformats.org/officeDocument/2006/relationships/tags" Target="../tags/tag299.xml"/><Relationship Id="rId7" Type="http://schemas.openxmlformats.org/officeDocument/2006/relationships/tags" Target="../tags/tag285.xml"/><Relationship Id="rId12" Type="http://schemas.openxmlformats.org/officeDocument/2006/relationships/tags" Target="../tags/tag290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33" Type="http://schemas.openxmlformats.org/officeDocument/2006/relationships/image" Target="../media/image10.png"/><Relationship Id="rId2" Type="http://schemas.openxmlformats.org/officeDocument/2006/relationships/tags" Target="../tags/tag280.xml"/><Relationship Id="rId16" Type="http://schemas.openxmlformats.org/officeDocument/2006/relationships/tags" Target="../tags/tag294.xml"/><Relationship Id="rId20" Type="http://schemas.openxmlformats.org/officeDocument/2006/relationships/tags" Target="../tags/tag298.xml"/><Relationship Id="rId29" Type="http://schemas.openxmlformats.org/officeDocument/2006/relationships/slideLayout" Target="../slideLayouts/slideLayout17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24" Type="http://schemas.openxmlformats.org/officeDocument/2006/relationships/tags" Target="../tags/tag302.xml"/><Relationship Id="rId32" Type="http://schemas.openxmlformats.org/officeDocument/2006/relationships/image" Target="../media/image11.png"/><Relationship Id="rId5" Type="http://schemas.openxmlformats.org/officeDocument/2006/relationships/tags" Target="../tags/tag283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28" Type="http://schemas.openxmlformats.org/officeDocument/2006/relationships/tags" Target="../tags/tag306.xml"/><Relationship Id="rId10" Type="http://schemas.openxmlformats.org/officeDocument/2006/relationships/tags" Target="../tags/tag288.xml"/><Relationship Id="rId19" Type="http://schemas.openxmlformats.org/officeDocument/2006/relationships/tags" Target="../tags/tag297.xml"/><Relationship Id="rId31" Type="http://schemas.openxmlformats.org/officeDocument/2006/relationships/image" Target="../media/image9.png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Relationship Id="rId30" Type="http://schemas.openxmlformats.org/officeDocument/2006/relationships/notesSlide" Target="../notesSlides/notesSlide2.xml"/><Relationship Id="rId8" Type="http://schemas.openxmlformats.org/officeDocument/2006/relationships/tags" Target="../tags/tag28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image" Target="../media/image13.png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microsoft.com/office/2007/relationships/hdphoto" Target="../media/hdphoto1.wdp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image" Target="../media/image12.png"/><Relationship Id="rId5" Type="http://schemas.openxmlformats.org/officeDocument/2006/relationships/tags" Target="../tags/tag314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313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323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10" Type="http://schemas.openxmlformats.org/officeDocument/2006/relationships/image" Target="../media/image15.png"/><Relationship Id="rId4" Type="http://schemas.openxmlformats.org/officeDocument/2006/relationships/tags" Target="../tags/tag324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293110" y="4221480"/>
            <a:ext cx="65735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911370" y="1284907"/>
            <a:ext cx="6573520" cy="8254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第十八章 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电能从哪里来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45984" y="3195725"/>
            <a:ext cx="10048145" cy="903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18.2 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科学探究：怎样产生感应电流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C0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C0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Group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86979" y="1913649"/>
          <a:ext cx="10438765" cy="3718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2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1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3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665" b="0" kern="12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电路状态</a:t>
                      </a:r>
                      <a:endParaRPr lang="zh-CN" altLang="en-US" sz="2665" b="0" kern="12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1618" marR="121618" marT="45602" marB="4560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665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导体在磁场中运动情况</a:t>
                      </a:r>
                    </a:p>
                  </a:txBody>
                  <a:tcPr marL="121618" marR="121618" marT="45602" marB="4560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665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电流</a:t>
                      </a:r>
                    </a:p>
                  </a:txBody>
                  <a:tcPr marL="121618" marR="121618" marT="45602" marB="4560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>
                    <a:solidFill>
                      <a:srgbClr val="9B73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>
                    <a:solidFill>
                      <a:srgbClr val="9B73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28575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28575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>
                    <a:solidFill>
                      <a:srgbClr val="9B73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>
                    <a:solidFill>
                      <a:srgbClr val="9B73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665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121618" marR="121618" marT="45602" marB="45602" anchor="ctr" horzOverflow="overflow"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45" name="Text Box 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78400" y="3023403"/>
            <a:ext cx="1788160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静止</a:t>
            </a:r>
          </a:p>
        </p:txBody>
      </p:sp>
      <p:sp>
        <p:nvSpPr>
          <p:cNvPr id="9246" name="Text Box 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07161" y="3632387"/>
            <a:ext cx="5130637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沿着磁感线运动</a:t>
            </a:r>
          </a:p>
        </p:txBody>
      </p:sp>
      <p:sp>
        <p:nvSpPr>
          <p:cNvPr id="9247" name="Text Box 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6675" y="4302861"/>
            <a:ext cx="4279480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与磁感线垂直或斜向运动</a:t>
            </a:r>
          </a:p>
        </p:txBody>
      </p:sp>
      <p:sp>
        <p:nvSpPr>
          <p:cNvPr id="9248" name="Text Box 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61992" y="4995964"/>
            <a:ext cx="17123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电路断开</a:t>
            </a:r>
          </a:p>
        </p:txBody>
      </p:sp>
      <p:sp>
        <p:nvSpPr>
          <p:cNvPr id="9249" name="Text Box 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55744" y="5016884"/>
            <a:ext cx="6001340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与磁感线垂直或斜向运动</a:t>
            </a:r>
          </a:p>
        </p:txBody>
      </p:sp>
      <p:sp>
        <p:nvSpPr>
          <p:cNvPr id="9250" name="Text Box 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634609" y="3024369"/>
            <a:ext cx="988155" cy="501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无</a:t>
            </a:r>
          </a:p>
        </p:txBody>
      </p:sp>
      <p:sp>
        <p:nvSpPr>
          <p:cNvPr id="9251" name="Text Box 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634609" y="3652391"/>
            <a:ext cx="988155" cy="501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无</a:t>
            </a:r>
          </a:p>
        </p:txBody>
      </p:sp>
      <p:sp>
        <p:nvSpPr>
          <p:cNvPr id="9252" name="Text Box 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634609" y="4320582"/>
            <a:ext cx="988155" cy="501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有</a:t>
            </a:r>
          </a:p>
        </p:txBody>
      </p:sp>
      <p:sp>
        <p:nvSpPr>
          <p:cNvPr id="9253" name="Text Box 3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634609" y="4988775"/>
            <a:ext cx="988155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无</a:t>
            </a:r>
          </a:p>
        </p:txBody>
      </p:sp>
      <p:sp>
        <p:nvSpPr>
          <p:cNvPr id="17446" name="Text Box 3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55744" y="1260676"/>
            <a:ext cx="7043541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latin typeface="+mn-ea"/>
                <a:ea typeface="+mn-ea"/>
              </a:defRPr>
            </a:lvl1pPr>
          </a:lstStyle>
          <a:p>
            <a:r>
              <a:rPr lang="zh-CN" altLang="en-US" sz="2665" b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导体在磁场中的运动及产生电流的情况</a:t>
            </a:r>
          </a:p>
        </p:txBody>
      </p:sp>
      <p:sp>
        <p:nvSpPr>
          <p:cNvPr id="3" name="Rectangle 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2179" y="580220"/>
            <a:ext cx="4642621" cy="5559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③实验过程与记录</a:t>
            </a:r>
          </a:p>
        </p:txBody>
      </p:sp>
      <p:sp>
        <p:nvSpPr>
          <p:cNvPr id="18" name="Text Box 3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90872" y="3454807"/>
            <a:ext cx="17123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电路闭合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5" grpId="0"/>
      <p:bldP spid="9246" grpId="0"/>
      <p:bldP spid="9247" grpId="0"/>
      <p:bldP spid="9248" grpId="0"/>
      <p:bldP spid="9249" grpId="0"/>
      <p:bldP spid="9250" grpId="0"/>
      <p:bldP spid="9251" grpId="0"/>
      <p:bldP spid="9252" grpId="0"/>
      <p:bldP spid="9253" grpId="0"/>
      <p:bldP spid="174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0037" y="529881"/>
            <a:ext cx="3339555" cy="559185"/>
          </a:xfrm>
          <a:prstGeom prst="round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④实验结论</a:t>
            </a:r>
          </a:p>
        </p:txBody>
      </p:sp>
      <p:sp>
        <p:nvSpPr>
          <p:cNvPr id="13" name="圆角矩形 7"/>
          <p:cNvSpPr/>
          <p:nvPr>
            <p:custDataLst>
              <p:tags r:id="rId2"/>
            </p:custDataLst>
          </p:nvPr>
        </p:nvSpPr>
        <p:spPr>
          <a:xfrm>
            <a:off x="1167032" y="3696028"/>
            <a:ext cx="6586845" cy="55918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⑤</a:t>
            </a:r>
            <a:r>
              <a:rPr lang="zh-CN" altLang="en-US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导体中产生感应电流的条件</a:t>
            </a:r>
          </a:p>
        </p:txBody>
      </p:sp>
      <p:sp>
        <p:nvSpPr>
          <p:cNvPr id="14" name="圆角矩形 3"/>
          <p:cNvSpPr/>
          <p:nvPr>
            <p:custDataLst>
              <p:tags r:id="rId3"/>
            </p:custDataLst>
          </p:nvPr>
        </p:nvSpPr>
        <p:spPr>
          <a:xfrm>
            <a:off x="1650365" y="4466590"/>
            <a:ext cx="3321050" cy="55943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</a:t>
            </a:r>
            <a:r>
              <a:rPr lang="zh-CN" altLang="en-US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电路闭合</a:t>
            </a:r>
            <a:r>
              <a:rPr lang="en-US" altLang="zh-CN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8172" r="20613" b="9682"/>
          <a:stretch>
            <a:fillRect/>
          </a:stretch>
        </p:blipFill>
        <p:spPr>
          <a:xfrm>
            <a:off x="8902353" y="3473172"/>
            <a:ext cx="2880493" cy="22322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圆角矩形 2"/>
          <p:cNvSpPr/>
          <p:nvPr>
            <p:custDataLst>
              <p:tags r:id="rId5"/>
            </p:custDataLst>
          </p:nvPr>
        </p:nvSpPr>
        <p:spPr>
          <a:xfrm>
            <a:off x="1743710" y="5078730"/>
            <a:ext cx="7846060" cy="55943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zh-CN" altLang="en-US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一部分导体在磁场中做切割磁感线的运动。</a:t>
            </a:r>
          </a:p>
        </p:txBody>
      </p:sp>
      <p:sp>
        <p:nvSpPr>
          <p:cNvPr id="17" name="矩形 3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23887" y="1261561"/>
            <a:ext cx="9566683" cy="20314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2665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矩形 4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03213" y="1399832"/>
            <a:ext cx="9229421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1755" indent="457200" eaLnBrk="0" hangingPunct="0">
              <a:lnSpc>
                <a:spcPct val="120000"/>
              </a:lnSpc>
            </a:pPr>
            <a:r>
              <a:rPr lang="zh-CN" altLang="en-US" sz="2665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Wingdings" panose="05000000000000000000"/>
              </a:rPr>
              <a:t> 闭合电路的一部分导体在磁场中做切割磁感线运动时，导体中就产生电流，这种现象叫做电磁感应，产生的电流叫做感应电流。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52745" y="1177892"/>
            <a:ext cx="7267535" cy="2599936"/>
          </a:xfrm>
          <a:prstGeom prst="rect">
            <a:avLst/>
          </a:prstGeom>
        </p:spPr>
      </p:pic>
      <p:sp>
        <p:nvSpPr>
          <p:cNvPr id="39" name="矩形 38"/>
          <p:cNvSpPr/>
          <p:nvPr>
            <p:custDataLst>
              <p:tags r:id="rId2"/>
            </p:custDataLst>
          </p:nvPr>
        </p:nvSpPr>
        <p:spPr>
          <a:xfrm>
            <a:off x="1761811" y="4592967"/>
            <a:ext cx="8668379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猜想①：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感应电流的方向可能与导体运动方向有关。</a:t>
            </a:r>
          </a:p>
        </p:txBody>
      </p:sp>
      <p:sp>
        <p:nvSpPr>
          <p:cNvPr id="40" name="矩形 39"/>
          <p:cNvSpPr/>
          <p:nvPr>
            <p:custDataLst>
              <p:tags r:id="rId3"/>
            </p:custDataLst>
          </p:nvPr>
        </p:nvSpPr>
        <p:spPr>
          <a:xfrm>
            <a:off x="1780228" y="5153592"/>
            <a:ext cx="8668379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猜想②：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感应电流的方向可能与磁场方向有关。</a:t>
            </a: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1115873" y="3935043"/>
            <a:ext cx="9967453" cy="674124"/>
            <a:chOff x="836905" y="2944932"/>
            <a:chExt cx="7475590" cy="505593"/>
          </a:xfrm>
        </p:grpSpPr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1335171" y="2997673"/>
              <a:ext cx="6977324" cy="376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猜想：</a:t>
              </a:r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影响感应电流方向的因素可能有哪些呢？</a:t>
              </a:r>
            </a:p>
          </p:txBody>
        </p:sp>
        <p:pic>
          <p:nvPicPr>
            <p:cNvPr id="45" name="图片 4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836905" y="2944932"/>
              <a:ext cx="498266" cy="505593"/>
            </a:xfrm>
            <a:prstGeom prst="rect">
              <a:avLst/>
            </a:prstGeom>
          </p:spPr>
        </p:pic>
      </p:grpSp>
      <p:sp>
        <p:nvSpPr>
          <p:cNvPr id="46" name="矩形 45"/>
          <p:cNvSpPr/>
          <p:nvPr>
            <p:custDataLst>
              <p:tags r:id="rId5"/>
            </p:custDataLst>
          </p:nvPr>
        </p:nvSpPr>
        <p:spPr>
          <a:xfrm>
            <a:off x="2818605" y="5825407"/>
            <a:ext cx="6396515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下面我们运用控制变量法进行探究</a:t>
            </a:r>
          </a:p>
        </p:txBody>
      </p:sp>
      <p:sp>
        <p:nvSpPr>
          <p:cNvPr id="15" name="圆角矩形 4"/>
          <p:cNvSpPr/>
          <p:nvPr>
            <p:custDataLst>
              <p:tags r:id="rId6"/>
            </p:custDataLst>
          </p:nvPr>
        </p:nvSpPr>
        <p:spPr>
          <a:xfrm>
            <a:off x="684530" y="608330"/>
            <a:ext cx="8936990" cy="5695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、探究实验：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影响感应电流方向的因素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52745" y="1180377"/>
            <a:ext cx="7686509" cy="2749823"/>
          </a:xfrm>
          <a:prstGeom prst="rect">
            <a:avLst/>
          </a:prstGeom>
        </p:spPr>
      </p:pic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>
            <a:off x="1323885" y="719183"/>
            <a:ext cx="2797413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①设计实验 </a:t>
            </a: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922020" y="3964940"/>
            <a:ext cx="10347960" cy="886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3100"/>
              </a:lnSpc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 保持磁场的方向不变，改变导体水平运动的方向（向左或向右），观察电流表指针偏转的方向。</a:t>
            </a: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22020" y="5097145"/>
            <a:ext cx="10347960" cy="886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3100"/>
              </a:lnSpc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 保持导体运动的方向不变，改变磁场的方向（磁极对调），观察电流表指针偏转的方向。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15734" t="18754" r="28957" b="10459"/>
          <a:stretch>
            <a:fillRect/>
          </a:stretch>
        </p:blipFill>
        <p:spPr>
          <a:xfrm>
            <a:off x="1044720" y="1080601"/>
            <a:ext cx="4802183" cy="3457151"/>
          </a:xfrm>
          <a:prstGeom prst="rect">
            <a:avLst/>
          </a:prstGeom>
        </p:spPr>
      </p:pic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>
            <a:off x="1289379" y="579137"/>
            <a:ext cx="2797413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②进行实验 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l="19052" t="22372" r="28945" b="9427"/>
          <a:stretch>
            <a:fillRect/>
          </a:stretch>
        </p:blipFill>
        <p:spPr>
          <a:xfrm>
            <a:off x="6696045" y="1347357"/>
            <a:ext cx="4324755" cy="3190395"/>
          </a:xfrm>
          <a:prstGeom prst="rect">
            <a:avLst/>
          </a:prstGeom>
        </p:spPr>
      </p:pic>
      <p:sp>
        <p:nvSpPr>
          <p:cNvPr id="21" name="矩形标注 76"/>
          <p:cNvSpPr/>
          <p:nvPr>
            <p:custDataLst>
              <p:tags r:id="rId4"/>
            </p:custDataLst>
          </p:nvPr>
        </p:nvSpPr>
        <p:spPr>
          <a:xfrm>
            <a:off x="1434643" y="5874896"/>
            <a:ext cx="9322715" cy="642833"/>
          </a:xfrm>
          <a:prstGeom prst="wedgeRectCallout">
            <a:avLst>
              <a:gd name="adj1" fmla="val 49200"/>
              <a:gd name="adj2" fmla="val -18178"/>
            </a:avLst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0" tIns="34205" rIns="68410" bIns="34205" rtlCol="0" anchor="ctr"/>
          <a:lstStyle/>
          <a:p>
            <a:pPr algn="ctr" eaLnBrk="0" hangingPunct="0">
              <a:defRPr/>
            </a:pPr>
            <a:r>
              <a:rPr lang="zh-CN" altLang="en-US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感应电流的方向与导体做切割磁感线运动的方向有关 </a:t>
            </a: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922020" y="4603750"/>
            <a:ext cx="10347960" cy="886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3100"/>
              </a:lnSpc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 保持磁场的方向不变，改变导体水平运动的方向（向左或向右），发现电流表指针偏转的方向相反。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2823539" y="530331"/>
            <a:ext cx="6198541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视频演示</a:t>
            </a:r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-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电磁感应现象</a:t>
            </a:r>
            <a:endParaRPr lang="en-US" altLang="zh-CN" sz="2665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3" name="01.电磁感应现象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6856" y="1063811"/>
            <a:ext cx="8882244" cy="4996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47065" y="1515745"/>
            <a:ext cx="10142220" cy="7829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①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如果导体的运动方向与磁感线方向不垂直，导体中能产生电流吗？</a:t>
            </a:r>
            <a:endParaRPr lang="en-US" altLang="zh-CN" sz="2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702945" y="2230755"/>
            <a:ext cx="9888855" cy="13652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答：能。只要是闭合电路的一部分导体做切割磁感线运动，导体中就能产生感应电流。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47306" y="852577"/>
            <a:ext cx="2004454" cy="491490"/>
          </a:xfrm>
          <a:prstGeom prst="rect">
            <a:avLst/>
          </a:prstGeom>
          <a:solidFill>
            <a:srgbClr val="EF7509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zh-CN" altLang="en-US" sz="2600">
                <a:latin typeface="Times New Roman" panose="02020603050405020304" pitchFamily="18" charset="0"/>
                <a:ea typeface="微软雅黑" panose="020B0503020204020204" charset="-122"/>
              </a:rPr>
              <a:t>交流与合作</a:t>
            </a: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630555" y="3452495"/>
            <a:ext cx="8888095" cy="69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②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如果导体不动，移动蹄形磁体，导体中能产生电流吗？</a:t>
            </a:r>
            <a:endParaRPr lang="en-US" altLang="zh-CN" sz="2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02945" y="4164330"/>
            <a:ext cx="10024745" cy="12477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答：能。导体不动，移动蹄形磁体，导体同样能做切割磁感线运动，所以导体中也能产生感应电流。</a:t>
            </a: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647700" y="5360035"/>
            <a:ext cx="6932295" cy="1152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③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在上述实验过程中能量是如何转化的？</a:t>
            </a:r>
            <a:endParaRPr lang="en-US" altLang="zh-CN" sz="2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702846" y="5981115"/>
            <a:ext cx="3815080" cy="691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答：机械能转化为电能。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907858" y="3837102"/>
            <a:ext cx="8103711" cy="189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）</a:t>
            </a:r>
            <a:r>
              <a:rPr lang="zh-CN" altLang="en-US" sz="26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charset="-122"/>
              </a:rPr>
              <a:t>电路必须是闭合的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，如果电路不闭合，即使是一部分导体做切割磁感线运动，也不会产生感应电流，只是在切割磁感线的导体两端产生感应电压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endParaRPr lang="zh-CN" altLang="en-US" sz="2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907858" y="1159446"/>
            <a:ext cx="7825422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重点说明：</a:t>
            </a:r>
          </a:p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）</a:t>
            </a:r>
            <a:r>
              <a:rPr lang="zh-CN" altLang="en-US" sz="26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charset="-122"/>
              </a:rPr>
              <a:t>必须是一部分导体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做切割磁感线运动，如果闭合电路的全部在同一磁场中做切割磁感线运动，导体中就不会产生感应电流。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7825" y="897811"/>
            <a:ext cx="11184467" cy="1447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93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闭合电路的一部分导体在磁场中做切割磁感线运动时，导体中就产生电流，这种现象叫电磁感应 。</a:t>
            </a:r>
          </a:p>
        </p:txBody>
      </p:sp>
      <p:sp>
        <p:nvSpPr>
          <p:cNvPr id="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5912" y="2936457"/>
            <a:ext cx="9276644" cy="5429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algn="l">
              <a:lnSpc>
                <a:spcPct val="15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935">
                <a:latin typeface="Times New Roman" panose="02020603050405020304" pitchFamily="18" charset="0"/>
              </a:rPr>
              <a:t>由于发生电磁感应现象而产生的电流叫感应电流。</a:t>
            </a:r>
          </a:p>
        </p:txBody>
      </p:sp>
      <p:sp>
        <p:nvSpPr>
          <p:cNvPr id="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5681" y="3552011"/>
            <a:ext cx="10930468" cy="7696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3.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感应电流的方向</a:t>
            </a:r>
            <a:r>
              <a:rPr lang="zh-CN" altLang="en-US" sz="293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与导体切割磁感线的运动方向和磁场的方向有关。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45629" y="522005"/>
            <a:ext cx="2329815" cy="542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1.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电磁感应：</a:t>
            </a: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96169" y="2320904"/>
            <a:ext cx="2329815" cy="542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2.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感应电流：</a:t>
            </a: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2493" y="5095435"/>
            <a:ext cx="3822065" cy="54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sym typeface="微软雅黑" panose="020B0503020204020204" charset="-122"/>
              </a:rPr>
              <a:t>4.电磁感应现象的应用</a:t>
            </a:r>
          </a:p>
        </p:txBody>
      </p:sp>
      <p:sp>
        <p:nvSpPr>
          <p:cNvPr id="9" name="Text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5785" y="5814424"/>
            <a:ext cx="3570409" cy="54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2935">
                <a:latin typeface="Times New Roman" panose="02020603050405020304" pitchFamily="18" charset="0"/>
              </a:rPr>
              <a:t>发电机、</a:t>
            </a:r>
            <a:r>
              <a:rPr lang="zh-CN" altLang="en-US" sz="2935">
                <a:latin typeface="Times New Roman" panose="02020603050405020304" pitchFamily="18" charset="0"/>
                <a:sym typeface="微软雅黑" panose="020B0503020204020204" charset="-122"/>
              </a:rPr>
              <a:t>变压器</a:t>
            </a:r>
            <a:r>
              <a:rPr lang="zh-CN" altLang="en-US" sz="2935">
                <a:latin typeface="Times New Roman" panose="02020603050405020304" pitchFamily="18" charset="0"/>
              </a:rPr>
              <a:t>等</a:t>
            </a:r>
          </a:p>
        </p:txBody>
      </p:sp>
      <p:grpSp>
        <p:nvGrpSpPr>
          <p:cNvPr id="14" name="组合 13"/>
          <p:cNvGrpSpPr/>
          <p:nvPr>
            <p:custDataLst>
              <p:tags r:id="rId8"/>
            </p:custDataLst>
          </p:nvPr>
        </p:nvGrpSpPr>
        <p:grpSpPr>
          <a:xfrm>
            <a:off x="5900915" y="4458859"/>
            <a:ext cx="1920000" cy="2222925"/>
            <a:chOff x="4339794" y="3358843"/>
            <a:chExt cx="1440000" cy="1667194"/>
          </a:xfrm>
        </p:grpSpPr>
        <p:pic>
          <p:nvPicPr>
            <p:cNvPr id="8" name="Picture 18" descr="T0172B~1"/>
            <p:cNvPicPr preferRelativeResize="0">
              <a:picLocks noChangeArrowheads="1"/>
            </p:cNvPicPr>
            <p:nvPr>
              <p:custDataLst>
                <p:tags r:id="rId13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9794" y="3358843"/>
              <a:ext cx="1440000" cy="1260000"/>
            </a:xfrm>
            <a:prstGeom prst="rect">
              <a:avLst/>
            </a:prstGeom>
            <a:noFill/>
            <a:ln>
              <a:noFill/>
            </a:ln>
            <a:effectLst>
              <a:outerShdw blurRad="482600" dist="50800" dir="5400000" algn="ctr" rotWithShape="0">
                <a:srgbClr val="000000">
                  <a:alpha val="3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4"/>
              </p:custDataLst>
            </p:nvPr>
          </p:nvSpPr>
          <p:spPr>
            <a:xfrm>
              <a:off x="4505796" y="4618843"/>
              <a:ext cx="977265" cy="4071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935">
                  <a:latin typeface="Times New Roman" panose="02020603050405020304" pitchFamily="18" charset="0"/>
                  <a:ea typeface="微软雅黑" panose="020B0503020204020204" charset="-122"/>
                </a:rPr>
                <a:t>发电机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9"/>
            </p:custDataLst>
          </p:nvPr>
        </p:nvGrpSpPr>
        <p:grpSpPr>
          <a:xfrm>
            <a:off x="8762556" y="4358031"/>
            <a:ext cx="1920000" cy="2222925"/>
            <a:chOff x="6483945" y="3187783"/>
            <a:chExt cx="1440000" cy="1667194"/>
          </a:xfrm>
        </p:grpSpPr>
        <p:pic>
          <p:nvPicPr>
            <p:cNvPr id="10" name="图片 9" descr="变压器.jpg"/>
            <p:cNvPicPr preferRelativeResize="0">
              <a:picLocks noChangeArrowheads="1"/>
            </p:cNvPicPr>
            <p:nvPr>
              <p:custDataLst>
                <p:tags r:id="rId11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83945" y="3187783"/>
              <a:ext cx="1440000" cy="1260000"/>
            </a:xfrm>
            <a:prstGeom prst="rect">
              <a:avLst/>
            </a:prstGeom>
            <a:noFill/>
            <a:ln>
              <a:noFill/>
            </a:ln>
            <a:effectLst>
              <a:outerShdw blurRad="482600" dist="50800" dir="5400000" algn="ctr" rotWithShape="0">
                <a:srgbClr val="000000">
                  <a:alpha val="3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11"/>
            <p:cNvSpPr/>
            <p:nvPr>
              <p:custDataLst>
                <p:tags r:id="rId12"/>
              </p:custDataLst>
            </p:nvPr>
          </p:nvSpPr>
          <p:spPr>
            <a:xfrm>
              <a:off x="6737919" y="4447783"/>
              <a:ext cx="977265" cy="4071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935">
                  <a:latin typeface="Times New Roman" panose="02020603050405020304" pitchFamily="18" charset="0"/>
                  <a:ea typeface="微软雅黑" panose="020B0503020204020204" charset="-122"/>
                  <a:sym typeface="微软雅黑" panose="020B0503020204020204" charset="-122"/>
                </a:rPr>
                <a:t>变压器</a:t>
              </a:r>
            </a:p>
          </p:txBody>
        </p:sp>
      </p:grpSp>
      <p:sp>
        <p:nvSpPr>
          <p:cNvPr id="34" name="矩形 33"/>
          <p:cNvSpPr/>
          <p:nvPr>
            <p:custDataLst>
              <p:tags r:id="rId10"/>
            </p:custDataLst>
          </p:nvPr>
        </p:nvSpPr>
        <p:spPr>
          <a:xfrm>
            <a:off x="162470" y="78468"/>
            <a:ext cx="279741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小结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/>
      <p:bldP spid="7" grpId="0"/>
      <p:bldP spid="9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932565" y="2128355"/>
            <a:ext cx="2796156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动圈式话筒、变压器、发电机都是应用电磁感应原理制成的。</a:t>
            </a:r>
          </a:p>
        </p:txBody>
      </p:sp>
      <p:pic>
        <p:nvPicPr>
          <p:cNvPr id="7" name="图片 491522">
            <a:hlinkClick r:id="rId5" action="ppaction://hlinkfil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869" y="1616580"/>
            <a:ext cx="6593150" cy="41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矩形 4"/>
          <p:cNvSpPr/>
          <p:nvPr>
            <p:custDataLst>
              <p:tags r:id="rId3"/>
            </p:custDataLst>
          </p:nvPr>
        </p:nvSpPr>
        <p:spPr>
          <a:xfrm>
            <a:off x="114300" y="466090"/>
            <a:ext cx="5283835" cy="645160"/>
          </a:xfrm>
          <a:prstGeom prst="rect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二、电磁感应现象的应用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6474785" y="1428689"/>
            <a:ext cx="5357707" cy="4804621"/>
            <a:chOff x="4906039" y="1238476"/>
            <a:chExt cx="4018280" cy="3603466"/>
          </a:xfrm>
        </p:grpSpPr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>
            <a:xfrm>
              <a:off x="4906039" y="2925036"/>
              <a:ext cx="4018280" cy="1916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zh-CN" sz="2665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1831</a:t>
              </a:r>
              <a:r>
                <a:rPr lang="zh-CN" altLang="en-US" sz="2665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年，英国物理学家</a:t>
              </a:r>
              <a:r>
                <a:rPr lang="zh-CN" altLang="en-US" sz="2665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法拉第</a:t>
              </a:r>
              <a:r>
                <a:rPr lang="zh-CN" altLang="en-US" sz="2665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发现了利用磁场产生电流的规律</a:t>
              </a:r>
              <a:r>
                <a:rPr lang="en-US" altLang="zh-CN" sz="2665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,</a:t>
              </a:r>
              <a:r>
                <a:rPr lang="zh-CN" altLang="en-US" sz="2665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进一步揭示了电和磁之间的联系。使人类大规模用电成为可能。</a:t>
              </a:r>
            </a:p>
          </p:txBody>
        </p:sp>
        <p:grpSp>
          <p:nvGrpSpPr>
            <p:cNvPr id="22" name="组合 21"/>
            <p:cNvGrpSpPr/>
            <p:nvPr>
              <p:custDataLst>
                <p:tags r:id="rId9"/>
              </p:custDataLst>
            </p:nvPr>
          </p:nvGrpSpPr>
          <p:grpSpPr>
            <a:xfrm>
              <a:off x="4978980" y="1238476"/>
              <a:ext cx="3398498" cy="1620000"/>
              <a:chOff x="5202507" y="2200097"/>
              <a:chExt cx="3398498" cy="1620000"/>
            </a:xfrm>
          </p:grpSpPr>
          <p:pic>
            <p:nvPicPr>
              <p:cNvPr id="15362" name="Picture 2" descr="13804001"/>
              <p:cNvPicPr preferRelativeResize="0">
                <a:picLocks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21" r="12257" b="2702"/>
              <a:stretch>
                <a:fillRect/>
              </a:stretch>
            </p:blipFill>
            <p:spPr bwMode="auto">
              <a:xfrm>
                <a:off x="5202507" y="2200097"/>
                <a:ext cx="1238498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0" dist="50800" dir="5400000" algn="ctr" rotWithShape="0">
                  <a:srgbClr val="000000">
                    <a:alpha val="42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" descr="20"/>
              <p:cNvPicPr preferRelativeResize="0">
                <a:picLocks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41005" y="2200097"/>
                <a:ext cx="2160000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0" dist="50800" dir="5400000" algn="ctr" rotWithShape="0">
                  <a:srgbClr val="000000">
                    <a:alpha val="42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415290" y="1428750"/>
            <a:ext cx="5371465" cy="4488592"/>
            <a:chOff x="311241" y="1315072"/>
            <a:chExt cx="4028397" cy="3124701"/>
          </a:xfrm>
        </p:grpSpPr>
        <p:sp>
          <p:nvSpPr>
            <p:cNvPr id="25" name="矩形 24"/>
            <p:cNvSpPr/>
            <p:nvPr>
              <p:custDataLst>
                <p:tags r:id="rId4"/>
              </p:custDataLst>
            </p:nvPr>
          </p:nvSpPr>
          <p:spPr>
            <a:xfrm>
              <a:off x="311241" y="3089308"/>
              <a:ext cx="4028397" cy="1350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2665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1820年，丹麦物理学家</a:t>
              </a:r>
              <a:r>
                <a:rPr lang="zh-CN" altLang="en-US" sz="2665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奥斯特</a:t>
              </a:r>
              <a:r>
                <a:rPr lang="zh-CN" altLang="en-US" sz="2665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用实验证实通电导体的周围存在着磁场</a:t>
              </a:r>
              <a:r>
                <a:rPr lang="zh-CN" altLang="en-US" sz="2665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。第一次揭示了电和磁之间联系。</a:t>
              </a:r>
              <a:endParaRPr lang="zh-CN" altLang="en-US" sz="266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5"/>
              </p:custDataLst>
            </p:nvPr>
          </p:nvGrpSpPr>
          <p:grpSpPr>
            <a:xfrm>
              <a:off x="571164" y="1315072"/>
              <a:ext cx="3589794" cy="1623980"/>
              <a:chOff x="1731039" y="803933"/>
              <a:chExt cx="3420000" cy="1623980"/>
            </a:xfrm>
          </p:grpSpPr>
          <p:pic>
            <p:nvPicPr>
              <p:cNvPr id="27" name="图片 11" descr="20.2-1.jpg"/>
              <p:cNvPicPr preferRelativeResize="0">
                <a:picLocks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6" t="8201" r="73700" b="26321"/>
              <a:stretch>
                <a:fillRect/>
              </a:stretch>
            </p:blipFill>
            <p:spPr bwMode="auto">
              <a:xfrm>
                <a:off x="2991039" y="807913"/>
                <a:ext cx="2160000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0" dist="50800" dir="5400000" algn="ctr" rotWithShape="0">
                  <a:srgbClr val="000000">
                    <a:alpha val="42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图片 19"/>
              <p:cNvPicPr preferRelativeResize="0"/>
              <p:nvPr>
                <p:custDataLst>
                  <p:tags r:id="rId7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86" t="3701" r="5695" b="14159"/>
              <a:stretch>
                <a:fillRect/>
              </a:stretch>
            </p:blipFill>
            <p:spPr>
              <a:xfrm>
                <a:off x="1731039" y="803933"/>
                <a:ext cx="1260000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0" dist="50800" dir="5400000" algn="ctr" rotWithShape="0">
                  <a:srgbClr val="000000">
                    <a:alpha val="42000"/>
                  </a:srgbClr>
                </a:outerShdw>
              </a:effectLst>
            </p:spPr>
          </p:pic>
        </p:grpSp>
      </p:grpSp>
      <p:sp>
        <p:nvSpPr>
          <p:cNvPr id="10245" name="矩形 4"/>
          <p:cNvSpPr/>
          <p:nvPr>
            <p:custDataLst>
              <p:tags r:id="rId3"/>
            </p:custDataLst>
          </p:nvPr>
        </p:nvSpPr>
        <p:spPr>
          <a:xfrm>
            <a:off x="4096385" y="415290"/>
            <a:ext cx="3683000" cy="645160"/>
          </a:xfrm>
          <a:prstGeom prst="rect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情景引入：观察</a:t>
            </a: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255251" y="1475813"/>
            <a:ext cx="4691320" cy="3692525"/>
          </a:xfrm>
          <a:prstGeom prst="rect">
            <a:avLst/>
          </a:prstGeom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法拉第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(M. Faraday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，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1791-1867)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是英国科学家。他原是书店的一名学徒，从小热爱科学，发奋自学，终成科学巨匠。他经过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10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年的不懈探索，终于在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1831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年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发现了电磁感应现象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。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991650" y="5830851"/>
            <a:ext cx="117348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法拉第</a:t>
            </a: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783028" y="765539"/>
            <a:ext cx="1173480" cy="491490"/>
          </a:xfrm>
          <a:prstGeom prst="rect">
            <a:avLst/>
          </a:prstGeom>
          <a:solidFill>
            <a:srgbClr val="EF7509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信息窗</a:t>
            </a:r>
          </a:p>
        </p:txBody>
      </p:sp>
      <p:pic>
        <p:nvPicPr>
          <p:cNvPr id="7" name="Picture 2" descr="http://pec.jstu.edu.cn/physics/physicist/Faraday/Faraday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6441399" y="1619155"/>
            <a:ext cx="3545579" cy="4039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342504" y="926647"/>
            <a:ext cx="2312391" cy="608817"/>
            <a:chOff x="267979" y="368687"/>
            <a:chExt cx="1239495" cy="872112"/>
          </a:xfrm>
        </p:grpSpPr>
        <p:sp>
          <p:nvSpPr>
            <p:cNvPr id="8" name="Shape 108"/>
            <p:cNvSpPr/>
            <p:nvPr>
              <p:custDataLst>
                <p:tags r:id="rId13"/>
              </p:custDataLst>
            </p:nvPr>
          </p:nvSpPr>
          <p:spPr>
            <a:xfrm>
              <a:off x="326806" y="368687"/>
              <a:ext cx="1121843" cy="872112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9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9" name="Shape 112"/>
            <p:cNvSpPr/>
            <p:nvPr>
              <p:custDataLst>
                <p:tags r:id="rId14"/>
              </p:custDataLst>
            </p:nvPr>
          </p:nvSpPr>
          <p:spPr>
            <a:xfrm>
              <a:off x="267979" y="409879"/>
              <a:ext cx="1239495" cy="77772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935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演示实验</a:t>
              </a:r>
            </a:p>
          </p:txBody>
        </p:sp>
      </p:grp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21199" y="955403"/>
            <a:ext cx="4663440" cy="542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观察手摇发电机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怎样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发电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的</a:t>
            </a:r>
            <a:endParaRPr lang="zh-CN" altLang="zh-CN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20482" name="Picture 2" descr="13904004"/>
          <p:cNvPicPr preferRelativeResize="0"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3815" r="3966" b="3815"/>
          <a:stretch>
            <a:fillRect/>
          </a:stretch>
        </p:blipFill>
        <p:spPr bwMode="auto">
          <a:xfrm>
            <a:off x="8172916" y="403905"/>
            <a:ext cx="1920000" cy="1440000"/>
          </a:xfrm>
          <a:prstGeom prst="rect">
            <a:avLst/>
          </a:prstGeom>
          <a:noFill/>
          <a:ln>
            <a:noFill/>
          </a:ln>
          <a:effectLst>
            <a:outerShdw blurRad="457200" dist="50800" dir="5400000" algn="ctr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62255" y="1623695"/>
            <a:ext cx="6128385" cy="542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(1)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观察发电机对小灯泡亮度的影响。</a:t>
            </a: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364156" y="2197493"/>
            <a:ext cx="11549075" cy="542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把手摇发电机跟小灯泡连接起来，摇动手柄使线圈转动，观察到什么？</a:t>
            </a: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213019" y="2730973"/>
            <a:ext cx="11175305" cy="99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小灯泡发光，说明电路中有了电流。线圈转得越快，小灯泡越亮，说明感应电流越大。</a:t>
            </a: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262404" y="3748664"/>
            <a:ext cx="10513060" cy="542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(2)</a:t>
            </a:r>
            <a:r>
              <a:rPr lang="x-none" altLang="zh-CN" sz="2935">
                <a:latin typeface="Times New Roman" panose="02020603050405020304" pitchFamily="18" charset="0"/>
                <a:ea typeface="微软雅黑" panose="020B0503020204020204" charset="-122"/>
              </a:rPr>
              <a:t>用电流表换下小灯泡，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慢摇发电机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,</a:t>
            </a:r>
            <a:r>
              <a:rPr lang="x-none" altLang="zh-CN" sz="2935">
                <a:latin typeface="Times New Roman" panose="02020603050405020304" pitchFamily="18" charset="0"/>
                <a:ea typeface="微软雅黑" panose="020B0503020204020204" charset="-122"/>
              </a:rPr>
              <a:t> 电流表指针会怎样摆动？</a:t>
            </a:r>
            <a:endParaRPr lang="zh-CN" altLang="zh-CN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258567" y="4314792"/>
            <a:ext cx="10857673" cy="99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发现电流计的指针左右摆动；说明了通过电流表中的电流方向是变化的。</a:t>
            </a:r>
          </a:p>
        </p:txBody>
      </p:sp>
      <p:pic>
        <p:nvPicPr>
          <p:cNvPr id="17" name="Picture 5" descr="`FQW3[RD(WCXWWWR]WL{`45"/>
          <p:cNvPicPr preferRelativeResize="0">
            <a:picLocks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2781" y="5333333"/>
            <a:ext cx="1920000" cy="1440000"/>
          </a:xfrm>
          <a:prstGeom prst="rect">
            <a:avLst/>
          </a:prstGeom>
          <a:noFill/>
          <a:ln>
            <a:noFill/>
          </a:ln>
          <a:effectLst>
            <a:outerShdw blurRad="457200" dist="50800" dir="5400000" algn="ctr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262255" y="5218430"/>
            <a:ext cx="9830435" cy="99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(3)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把两个发光二极管极性相反地并联起来，接到原来灯泡的位置，转动摇把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endParaRPr lang="zh-CN" altLang="en-US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452120" y="6241415"/>
            <a:ext cx="8768715" cy="542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x-none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二极管交替发光，说明产生的电流方向不停在改变。</a:t>
            </a:r>
          </a:p>
        </p:txBody>
      </p:sp>
      <p:sp>
        <p:nvSpPr>
          <p:cNvPr id="10245" name="矩形 4"/>
          <p:cNvSpPr/>
          <p:nvPr>
            <p:custDataLst>
              <p:tags r:id="rId12"/>
            </p:custDataLst>
          </p:nvPr>
        </p:nvSpPr>
        <p:spPr>
          <a:xfrm>
            <a:off x="114935" y="80645"/>
            <a:ext cx="2760345" cy="544830"/>
          </a:xfrm>
          <a:prstGeom prst="rect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noAutofit/>
          </a:bodyPr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三、发电机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068" y="468488"/>
            <a:ext cx="3146776" cy="542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．交流电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(AC)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33024" y="1084041"/>
            <a:ext cx="11650132" cy="1447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(1)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概念：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大小和方向随时间周期性变化的电流，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叫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交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变电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流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，简称交流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24557" y="2461980"/>
            <a:ext cx="11094155" cy="1447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(2)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频率：电流在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秒内周期性变化的次数。单位是赫兹，符号是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Hz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；我国电网交流电频率为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50Hz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。</a:t>
            </a:r>
          </a:p>
        </p:txBody>
      </p:sp>
      <p:pic>
        <p:nvPicPr>
          <p:cNvPr id="21505" name="Picture 1" descr="学科网(www.zxxk.com)--教育资源门户，提供试卷、教案、课件、论文、素材及各类教学资源下载，还有大量而丰富的教学相关资讯！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8067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324557" y="3975385"/>
            <a:ext cx="11494909" cy="1447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(3)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周期：交流周期性变化一次的时间。单位：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s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；我国电网交流 供电，周期为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0.02S 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。</a:t>
            </a: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24557" y="5575825"/>
            <a:ext cx="8164688" cy="542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2.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直流电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(DC):</a:t>
            </a:r>
            <a:r>
              <a:rPr lang="zh-CN" altLang="en-US" sz="293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方向不变的电流叫直流电。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14791" y="231672"/>
            <a:ext cx="5822535" cy="542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）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交流发电机的工作过程：</a:t>
            </a:r>
          </a:p>
        </p:txBody>
      </p:sp>
      <p:sp>
        <p:nvSpPr>
          <p:cNvPr id="3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-278235"/>
            <a:ext cx="370840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214702" y="847225"/>
            <a:ext cx="4914900" cy="3083560"/>
            <a:chOff x="249935" y="629069"/>
            <a:chExt cx="3686175" cy="2312670"/>
          </a:xfrm>
        </p:grpSpPr>
        <p:pic>
          <p:nvPicPr>
            <p:cNvPr id="22529" name="Picture 1"/>
            <p:cNvPicPr preferRelativeResize="0">
              <a:picLocks noChangeArrowheads="1"/>
            </p:cNvPicPr>
            <p:nvPr>
              <p:custDataLst>
                <p:tags r:id="rId22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2"/>
            <a:stretch>
              <a:fillRect/>
            </a:stretch>
          </p:blipFill>
          <p:spPr bwMode="auto">
            <a:xfrm>
              <a:off x="1368222" y="629069"/>
              <a:ext cx="1800000" cy="1440000"/>
            </a:xfrm>
            <a:prstGeom prst="rect">
              <a:avLst/>
            </a:prstGeom>
            <a:noFill/>
            <a:effectLst>
              <a:outerShdw blurRad="838200" dist="50800" dir="5400000" algn="ctr" rotWithShape="0">
                <a:srgbClr val="000000">
                  <a:alpha val="2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>
              <p:custDataLst>
                <p:tags r:id="rId23"/>
              </p:custDataLst>
            </p:nvPr>
          </p:nvSpPr>
          <p:spPr>
            <a:xfrm>
              <a:off x="249935" y="1903990"/>
              <a:ext cx="3686175" cy="103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800">
                  <a:latin typeface="Times New Roman" panose="02020603050405020304" pitchFamily="18" charset="0"/>
                  <a:ea typeface="微软雅黑" panose="020B0503020204020204" charset="-122"/>
                </a:rPr>
                <a:t>当</a:t>
              </a:r>
              <a:r>
                <a:rPr lang="zh-CN" altLang="en-US" sz="2800">
                  <a:latin typeface="Times New Roman" panose="02020603050405020304" pitchFamily="18" charset="0"/>
                  <a:ea typeface="微软雅黑" panose="020B0503020204020204" charset="-122"/>
                </a:rPr>
                <a:t>线圈</a:t>
              </a:r>
              <a:r>
                <a:rPr lang="zh-CN" altLang="zh-CN" sz="2800">
                  <a:latin typeface="Times New Roman" panose="02020603050405020304" pitchFamily="18" charset="0"/>
                  <a:ea typeface="微软雅黑" panose="020B0503020204020204" charset="-122"/>
                </a:rPr>
                <a:t>转到与磁感线垂直时，线圈没有切割磁感线，线圈中不产生电流</a:t>
              </a:r>
            </a:p>
          </p:txBody>
        </p:sp>
      </p:grpSp>
      <p:sp>
        <p:nvSpPr>
          <p:cNvPr id="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-278235"/>
            <a:ext cx="370840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-278235"/>
            <a:ext cx="370840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-278235"/>
            <a:ext cx="370840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4851401" y="560333"/>
            <a:ext cx="6128452" cy="3082291"/>
            <a:chOff x="3638551" y="413900"/>
            <a:chExt cx="4596339" cy="2311718"/>
          </a:xfrm>
        </p:grpSpPr>
        <p:grpSp>
          <p:nvGrpSpPr>
            <p:cNvPr id="12" name="组合 11"/>
            <p:cNvGrpSpPr/>
            <p:nvPr>
              <p:custDataLst>
                <p:tags r:id="rId18"/>
              </p:custDataLst>
            </p:nvPr>
          </p:nvGrpSpPr>
          <p:grpSpPr>
            <a:xfrm>
              <a:off x="4758265" y="413900"/>
              <a:ext cx="3476625" cy="2311718"/>
              <a:chOff x="4758265" y="413900"/>
              <a:chExt cx="3476625" cy="2311718"/>
            </a:xfrm>
          </p:grpSpPr>
          <p:pic>
            <p:nvPicPr>
              <p:cNvPr id="22531" name="Picture 3"/>
              <p:cNvPicPr preferRelativeResize="0">
                <a:picLocks noChangeArrowheads="1"/>
              </p:cNvPicPr>
              <p:nvPr>
                <p:custDataLst>
                  <p:tags r:id="rId20"/>
                </p:custDataLst>
              </p:nvPr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7" b="352"/>
              <a:stretch>
                <a:fillRect/>
              </a:stretch>
            </p:blipFill>
            <p:spPr bwMode="auto">
              <a:xfrm>
                <a:off x="5300133" y="413900"/>
                <a:ext cx="1800000" cy="1440000"/>
              </a:xfrm>
              <a:prstGeom prst="rect">
                <a:avLst/>
              </a:prstGeom>
              <a:noFill/>
              <a:effectLst>
                <a:outerShdw blurRad="838200" dist="50800" dir="5400000" algn="ctr" rotWithShape="0">
                  <a:srgbClr val="000000">
                    <a:alpha val="28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矩形 5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58265" y="1687869"/>
                <a:ext cx="3476625" cy="103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zh-CN" sz="2800">
                    <a:latin typeface="Times New Roman" panose="02020603050405020304" pitchFamily="18" charset="0"/>
                    <a:ea typeface="微软雅黑" panose="020B0503020204020204" charset="-122"/>
                  </a:rPr>
                  <a:t>当</a:t>
                </a:r>
                <a:r>
                  <a:rPr lang="zh-CN" altLang="en-US" sz="2800">
                    <a:latin typeface="Times New Roman" panose="02020603050405020304" pitchFamily="18" charset="0"/>
                    <a:ea typeface="微软雅黑" panose="020B0503020204020204" charset="-122"/>
                  </a:rPr>
                  <a:t>线圈</a:t>
                </a:r>
                <a:r>
                  <a:rPr lang="zh-CN" altLang="zh-CN" sz="2800">
                    <a:latin typeface="Times New Roman" panose="02020603050405020304" pitchFamily="18" charset="0"/>
                    <a:ea typeface="微软雅黑" panose="020B0503020204020204" charset="-122"/>
                  </a:rPr>
                  <a:t>转过平衡位置时，线圈切割磁感线，线圈中产生电流</a:t>
                </a:r>
              </a:p>
            </p:txBody>
          </p:sp>
        </p:grpSp>
        <p:sp>
          <p:nvSpPr>
            <p:cNvPr id="16" name="右箭头 15"/>
            <p:cNvSpPr/>
            <p:nvPr>
              <p:custDataLst>
                <p:tags r:id="rId19"/>
              </p:custDataLst>
            </p:nvPr>
          </p:nvSpPr>
          <p:spPr>
            <a:xfrm>
              <a:off x="3638551" y="857909"/>
              <a:ext cx="1096431" cy="824324"/>
            </a:xfrm>
            <a:prstGeom prst="rightArrow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8" tIns="60958" rIns="60958" bIns="6095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93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8"/>
            </p:custDataLst>
          </p:nvPr>
        </p:nvGrpSpPr>
        <p:grpSpPr>
          <a:xfrm>
            <a:off x="6568483" y="3364907"/>
            <a:ext cx="4720407" cy="3519562"/>
            <a:chOff x="4926362" y="2517330"/>
            <a:chExt cx="3540305" cy="2639672"/>
          </a:xfrm>
        </p:grpSpPr>
        <p:grpSp>
          <p:nvGrpSpPr>
            <p:cNvPr id="13" name="组合 12"/>
            <p:cNvGrpSpPr/>
            <p:nvPr>
              <p:custDataLst>
                <p:tags r:id="rId14"/>
              </p:custDataLst>
            </p:nvPr>
          </p:nvGrpSpPr>
          <p:grpSpPr>
            <a:xfrm>
              <a:off x="4926362" y="2517330"/>
              <a:ext cx="3540305" cy="2639672"/>
              <a:chOff x="4926362" y="2517330"/>
              <a:chExt cx="3540305" cy="2639672"/>
            </a:xfrm>
          </p:grpSpPr>
          <p:pic>
            <p:nvPicPr>
              <p:cNvPr id="22533" name="Picture 5"/>
              <p:cNvPicPr preferRelativeResize="0">
                <a:picLocks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85"/>
              <a:stretch>
                <a:fillRect/>
              </a:stretch>
            </p:blipFill>
            <p:spPr bwMode="auto">
              <a:xfrm>
                <a:off x="5904667" y="2517330"/>
                <a:ext cx="1800000" cy="1440000"/>
              </a:xfrm>
              <a:prstGeom prst="rect">
                <a:avLst/>
              </a:prstGeom>
              <a:noFill/>
              <a:effectLst>
                <a:outerShdw blurRad="838200" dist="50800" dir="5400000" algn="ctr" rotWithShape="0">
                  <a:srgbClr val="000000">
                    <a:alpha val="28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矩形 7"/>
              <p:cNvSpPr/>
              <p:nvPr>
                <p:custDataLst>
                  <p:tags r:id="rId17"/>
                </p:custDataLst>
              </p:nvPr>
            </p:nvSpPr>
            <p:spPr>
              <a:xfrm>
                <a:off x="4926362" y="3795879"/>
                <a:ext cx="3540305" cy="1361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zh-CN" sz="2800">
                    <a:latin typeface="Times New Roman" panose="02020603050405020304" pitchFamily="18" charset="0"/>
                    <a:ea typeface="微软雅黑" panose="020B0503020204020204" charset="-122"/>
                  </a:rPr>
                  <a:t>当转子继续向下旋转到达与磁感线垂直位置时，线圈没有切割磁感线，线圈中不产生电流</a:t>
                </a:r>
              </a:p>
            </p:txBody>
          </p:sp>
        </p:grpSp>
        <p:sp>
          <p:nvSpPr>
            <p:cNvPr id="17" name="下箭头 16"/>
            <p:cNvSpPr/>
            <p:nvPr>
              <p:custDataLst>
                <p:tags r:id="rId15"/>
              </p:custDataLst>
            </p:nvPr>
          </p:nvSpPr>
          <p:spPr>
            <a:xfrm>
              <a:off x="5477933" y="2955567"/>
              <a:ext cx="177800" cy="473551"/>
            </a:xfrm>
            <a:prstGeom prst="downArrow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8" tIns="60958" rIns="60958" bIns="60958" numCol="1" spcCol="38100" rtlCol="0" anchor="ctr">
              <a:spAutoFit/>
            </a:bodyPr>
            <a:lstStyle/>
            <a:p>
              <a:pPr algn="l" rtl="0" latinLnBrk="1" hangingPunct="0"/>
              <a:endParaRPr lang="zh-CN" altLang="en-US" sz="293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9"/>
            </p:custDataLst>
          </p:nvPr>
        </p:nvGrpSpPr>
        <p:grpSpPr>
          <a:xfrm>
            <a:off x="299700" y="3770972"/>
            <a:ext cx="6268784" cy="2995883"/>
            <a:chOff x="224775" y="2821879"/>
            <a:chExt cx="4701588" cy="2246912"/>
          </a:xfrm>
        </p:grpSpPr>
        <p:grpSp>
          <p:nvGrpSpPr>
            <p:cNvPr id="14" name="组合 13"/>
            <p:cNvGrpSpPr/>
            <p:nvPr>
              <p:custDataLst>
                <p:tags r:id="rId10"/>
              </p:custDataLst>
            </p:nvPr>
          </p:nvGrpSpPr>
          <p:grpSpPr>
            <a:xfrm>
              <a:off x="224775" y="2821879"/>
              <a:ext cx="4701588" cy="2246912"/>
              <a:chOff x="224775" y="2821879"/>
              <a:chExt cx="4701588" cy="2246912"/>
            </a:xfrm>
          </p:grpSpPr>
          <p:pic>
            <p:nvPicPr>
              <p:cNvPr id="22535" name="Picture 7"/>
              <p:cNvPicPr preferRelativeResize="0">
                <a:picLocks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5"/>
              <a:stretch>
                <a:fillRect/>
              </a:stretch>
            </p:blipFill>
            <p:spPr bwMode="auto">
              <a:xfrm>
                <a:off x="1675569" y="2821879"/>
                <a:ext cx="1800000" cy="1440000"/>
              </a:xfrm>
              <a:prstGeom prst="rect">
                <a:avLst/>
              </a:prstGeom>
              <a:noFill/>
              <a:effectLst>
                <a:outerShdw blurRad="838200" dist="50800" dir="5400000" algn="ctr" rotWithShape="0">
                  <a:srgbClr val="000000">
                    <a:alpha val="28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矩形 9"/>
              <p:cNvSpPr/>
              <p:nvPr>
                <p:custDataLst>
                  <p:tags r:id="rId13"/>
                </p:custDataLst>
              </p:nvPr>
            </p:nvSpPr>
            <p:spPr>
              <a:xfrm>
                <a:off x="224775" y="4031042"/>
                <a:ext cx="4701588" cy="103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zh-CN" sz="2800">
                    <a:latin typeface="Times New Roman" panose="02020603050405020304" pitchFamily="18" charset="0"/>
                    <a:ea typeface="微软雅黑" panose="020B0503020204020204" charset="-122"/>
                  </a:rPr>
                  <a:t>当</a:t>
                </a:r>
                <a:r>
                  <a:rPr lang="zh-CN" altLang="en-US" sz="2800">
                    <a:latin typeface="Times New Roman" panose="02020603050405020304" pitchFamily="18" charset="0"/>
                    <a:ea typeface="微软雅黑" panose="020B0503020204020204" charset="-122"/>
                  </a:rPr>
                  <a:t>线圈</a:t>
                </a:r>
                <a:r>
                  <a:rPr lang="zh-CN" altLang="zh-CN" sz="2800">
                    <a:latin typeface="Times New Roman" panose="02020603050405020304" pitchFamily="18" charset="0"/>
                    <a:ea typeface="微软雅黑" panose="020B0503020204020204" charset="-122"/>
                  </a:rPr>
                  <a:t>继续旋转，线圈转过了</a:t>
                </a:r>
                <a:r>
                  <a:rPr lang="en-US" altLang="zh-CN" sz="2800">
                    <a:latin typeface="Times New Roman" panose="02020603050405020304" pitchFamily="18" charset="0"/>
                    <a:ea typeface="微软雅黑" panose="020B0503020204020204" charset="-122"/>
                  </a:rPr>
                  <a:t>180</a:t>
                </a:r>
                <a:r>
                  <a:rPr lang="zh-CN" altLang="zh-CN" sz="2800">
                    <a:latin typeface="Times New Roman" panose="02020603050405020304" pitchFamily="18" charset="0"/>
                    <a:ea typeface="微软雅黑" panose="020B0503020204020204" charset="-122"/>
                  </a:rPr>
                  <a:t>度以后，线圈的每条边的运动方向正好相反，故它们产生感应电流的方向也会相反</a:t>
                </a:r>
              </a:p>
            </p:txBody>
          </p:sp>
        </p:grpSp>
        <p:sp>
          <p:nvSpPr>
            <p:cNvPr id="18" name="左箭头 17"/>
            <p:cNvSpPr/>
            <p:nvPr>
              <p:custDataLst>
                <p:tags r:id="rId11"/>
              </p:custDataLst>
            </p:nvPr>
          </p:nvSpPr>
          <p:spPr>
            <a:xfrm>
              <a:off x="3638551" y="2991907"/>
              <a:ext cx="1079107" cy="824674"/>
            </a:xfrm>
            <a:prstGeom prst="leftArrow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8" tIns="60958" rIns="60958" bIns="60958" numCol="1" spcCol="38100" rtlCol="0" anchor="ctr">
              <a:spAutoFit/>
            </a:bodyPr>
            <a:lstStyle/>
            <a:p>
              <a:pPr algn="l" rtl="0" latinLnBrk="1" hangingPunct="0"/>
              <a:endParaRPr lang="zh-CN" altLang="en-US" sz="293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062167" y="660253"/>
            <a:ext cx="843280" cy="691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视频</a:t>
            </a:r>
          </a:p>
        </p:txBody>
      </p:sp>
      <p:pic>
        <p:nvPicPr>
          <p:cNvPr id="3" name="交流发电机的工作原理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7898" y="1473998"/>
            <a:ext cx="7191771" cy="4899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39625" y="210820"/>
            <a:ext cx="1817165" cy="542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3.</a:t>
            </a:r>
            <a:r>
              <a:rPr lang="zh-CN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发电机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86532" y="763747"/>
            <a:ext cx="4725670" cy="542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(1)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工作原理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电磁感应现象</a:t>
            </a:r>
            <a:endParaRPr lang="zh-CN" altLang="en-US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7328" y="1357371"/>
            <a:ext cx="8179435" cy="5429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2935">
                <a:latin typeface="Times New Roman" panose="02020603050405020304" pitchFamily="18" charset="0"/>
              </a:rPr>
              <a:t>(2)</a:t>
            </a:r>
            <a:r>
              <a:rPr lang="zh-CN" altLang="en-US" sz="2935">
                <a:latin typeface="Times New Roman" panose="02020603050405020304" pitchFamily="18" charset="0"/>
              </a:rPr>
              <a:t>发电机</a:t>
            </a:r>
            <a:r>
              <a:rPr lang="zh-TW" altLang="en-US" sz="2935">
                <a:latin typeface="Times New Roman" panose="02020603050405020304" pitchFamily="18" charset="0"/>
              </a:rPr>
              <a:t>分</a:t>
            </a:r>
            <a:r>
              <a:rPr lang="zh-CN" altLang="en-US" sz="2935">
                <a:latin typeface="Times New Roman" panose="02020603050405020304" pitchFamily="18" charset="0"/>
              </a:rPr>
              <a:t>为：</a:t>
            </a:r>
            <a:r>
              <a:rPr lang="zh-TW" altLang="en-US" sz="2935">
                <a:latin typeface="Times New Roman" panose="02020603050405020304" pitchFamily="18" charset="0"/>
              </a:rPr>
              <a:t>交流</a:t>
            </a:r>
            <a:r>
              <a:rPr lang="zh-CN" altLang="en-US" sz="2935">
                <a:latin typeface="Times New Roman" panose="02020603050405020304" pitchFamily="18" charset="0"/>
              </a:rPr>
              <a:t>发电机</a:t>
            </a:r>
            <a:r>
              <a:rPr lang="zh-TW" altLang="en-US" sz="2935">
                <a:latin typeface="Times New Roman" panose="02020603050405020304" pitchFamily="18" charset="0"/>
              </a:rPr>
              <a:t>和直流</a:t>
            </a:r>
            <a:r>
              <a:rPr lang="zh-CN" altLang="en-US" sz="2935">
                <a:latin typeface="Times New Roman" panose="02020603050405020304" pitchFamily="18" charset="0"/>
              </a:rPr>
              <a:t>发电机两类。 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39625" y="1972924"/>
            <a:ext cx="3146341" cy="542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4.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交流</a:t>
            </a:r>
            <a:r>
              <a:rPr lang="zh-CN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发电机</a:t>
            </a: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27895" y="2588476"/>
            <a:ext cx="11704949" cy="542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(1)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构造：由定子和转子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组成</a:t>
            </a:r>
            <a:r>
              <a:rPr lang="zh-CN" altLang="zh-CN" sz="2935">
                <a:latin typeface="Times New Roman" panose="02020603050405020304" pitchFamily="18" charset="0"/>
                <a:ea typeface="微软雅黑" panose="020B0503020204020204" charset="-122"/>
              </a:rPr>
              <a:t>，包括磁极、线圈、铜环、电刷等。</a:t>
            </a:r>
          </a:p>
        </p:txBody>
      </p:sp>
      <p:pic>
        <p:nvPicPr>
          <p:cNvPr id="7" name="Picture 5" descr="F:\work\新课标新教材配套课件全集\ppt\中学\物理\八年级\第八章 电与磁\第五节 磁生电\库中的资料\发电机结构图 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5609" y="4547616"/>
            <a:ext cx="3697843" cy="194367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362279" y="3091141"/>
            <a:ext cx="11286301" cy="1447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150000"/>
              </a:lnSpc>
            </a:pPr>
            <a:r>
              <a:rPr lang="zh-CN" altLang="en-US" sz="293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实际</a:t>
            </a:r>
            <a:r>
              <a:rPr lang="zh-CN" altLang="zh-CN" sz="293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大型发电机采取的是线圈不动，磁极旋转的方式来发电，叫旋转磁极式发电机</a:t>
            </a:r>
            <a:r>
              <a:rPr lang="zh-CN" altLang="en-US" sz="293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。</a:t>
            </a:r>
          </a:p>
        </p:txBody>
      </p:sp>
      <p:grpSp>
        <p:nvGrpSpPr>
          <p:cNvPr id="15" name="组合 14"/>
          <p:cNvGrpSpPr/>
          <p:nvPr>
            <p:custDataLst>
              <p:tags r:id="rId8"/>
            </p:custDataLst>
          </p:nvPr>
        </p:nvGrpSpPr>
        <p:grpSpPr>
          <a:xfrm>
            <a:off x="6930344" y="4169604"/>
            <a:ext cx="3523167" cy="2491117"/>
            <a:chOff x="5197758" y="3120853"/>
            <a:chExt cx="2642375" cy="1868338"/>
          </a:xfrm>
        </p:grpSpPr>
        <p:sp>
          <p:nvSpPr>
            <p:cNvPr id="12" name="矩形 11"/>
            <p:cNvSpPr/>
            <p:nvPr>
              <p:custDataLst>
                <p:tags r:id="rId9"/>
              </p:custDataLst>
            </p:nvPr>
          </p:nvSpPr>
          <p:spPr>
            <a:xfrm>
              <a:off x="5197758" y="4581997"/>
              <a:ext cx="2642375" cy="407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935">
                  <a:latin typeface="Times New Roman" panose="02020603050405020304" pitchFamily="18" charset="0"/>
                  <a:ea typeface="微软雅黑" panose="020B0503020204020204" charset="-122"/>
                </a:rPr>
                <a:t>旋转磁极式发电机</a:t>
              </a:r>
            </a:p>
          </p:txBody>
        </p:sp>
        <p:pic>
          <p:nvPicPr>
            <p:cNvPr id="14" name="Picture 2" descr="550MW大型发电机组转子吊装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29705" y="3120853"/>
              <a:ext cx="2324162" cy="1461144"/>
            </a:xfrm>
            <a:prstGeom prst="rect">
              <a:avLst/>
            </a:prstGeom>
            <a:effectLst>
              <a:outerShdw blurRad="444500" dist="50800" dir="5400000" algn="ctr" rotWithShape="0">
                <a:srgbClr val="000000">
                  <a:alpha val="7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118945" y="999163"/>
            <a:ext cx="7055524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293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发电机是机械能转化为电能的装置</a:t>
            </a:r>
            <a:r>
              <a:rPr lang="en-US" altLang="zh-CN" sz="293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</a:t>
            </a:r>
            <a:endParaRPr lang="zh-CN" altLang="en-US" sz="2935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1" name="Text Box 108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945" y="1501825"/>
            <a:ext cx="1159279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935">
                <a:latin typeface="Times New Roman" panose="02020603050405020304" pitchFamily="18" charset="0"/>
              </a:rPr>
              <a:t>发电机的机械能可以来自风，来自高处下落的水，或者汽轮机（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</a:rPr>
              <a:t>核电站</a:t>
            </a:r>
            <a:r>
              <a:rPr lang="zh-CN" altLang="en-US" sz="2935">
                <a:latin typeface="Times New Roman" panose="02020603050405020304" pitchFamily="18" charset="0"/>
              </a:rPr>
              <a:t>）、内燃机、蒸汽轮机（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</a:rPr>
              <a:t>火力发电站</a:t>
            </a:r>
            <a:r>
              <a:rPr lang="zh-CN" altLang="en-US" sz="2935">
                <a:latin typeface="Times New Roman" panose="02020603050405020304" pitchFamily="18" charset="0"/>
              </a:rPr>
              <a:t>）等。</a:t>
            </a:r>
            <a:endParaRPr lang="en-US" altLang="zh-CN" sz="2935">
              <a:latin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>
            <p:custDataLst>
              <p:tags r:id="rId3"/>
            </p:custDataLst>
          </p:nvPr>
        </p:nvGrpSpPr>
        <p:grpSpPr>
          <a:xfrm>
            <a:off x="4475340" y="3535699"/>
            <a:ext cx="2880000" cy="2654343"/>
            <a:chOff x="3356506" y="2458695"/>
            <a:chExt cx="2160000" cy="1990757"/>
          </a:xfrm>
        </p:grpSpPr>
        <p:pic>
          <p:nvPicPr>
            <p:cNvPr id="24" name="Picture 2"/>
            <p:cNvPicPr preferRelativeResize="0">
              <a:picLocks noChangeArrowheads="1"/>
            </p:cNvPicPr>
            <p:nvPr>
              <p:custDataLst>
                <p:tags r:id="rId11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56506" y="2458695"/>
              <a:ext cx="2160000" cy="1440000"/>
            </a:xfrm>
            <a:prstGeom prst="rect">
              <a:avLst/>
            </a:prstGeom>
            <a:noFill/>
            <a:ln>
              <a:noFill/>
            </a:ln>
            <a:effectLst>
              <a:outerShdw blurRad="571500" dist="50800" dir="5400000" algn="ctr" rotWithShape="0">
                <a:srgbClr val="000000">
                  <a:alpha val="9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10460" y="4042258"/>
              <a:ext cx="1766743" cy="40719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spcBef>
                  <a:spcPct val="50000"/>
                </a:spcBef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2935">
                  <a:latin typeface="Times New Roman" panose="02020603050405020304" pitchFamily="18" charset="0"/>
                </a:rPr>
                <a:t>水轮机叶轮</a:t>
              </a:r>
            </a:p>
          </p:txBody>
        </p:sp>
      </p:grpSp>
      <p:grpSp>
        <p:nvGrpSpPr>
          <p:cNvPr id="31" name="组合 30"/>
          <p:cNvGrpSpPr/>
          <p:nvPr>
            <p:custDataLst>
              <p:tags r:id="rId4"/>
            </p:custDataLst>
          </p:nvPr>
        </p:nvGrpSpPr>
        <p:grpSpPr>
          <a:xfrm>
            <a:off x="8354816" y="3535699"/>
            <a:ext cx="2880000" cy="3067405"/>
            <a:chOff x="6266114" y="2370043"/>
            <a:chExt cx="2160000" cy="2300554"/>
          </a:xfrm>
        </p:grpSpPr>
        <p:pic>
          <p:nvPicPr>
            <p:cNvPr id="26" name="Picture 2"/>
            <p:cNvPicPr preferRelativeResize="0">
              <a:picLocks noChangeArrowheads="1"/>
            </p:cNvPicPr>
            <p:nvPr>
              <p:custDataLst>
                <p:tags r:id="rId9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6114" y="2370043"/>
              <a:ext cx="2160000" cy="1440000"/>
            </a:xfrm>
            <a:prstGeom prst="rect">
              <a:avLst/>
            </a:prstGeom>
            <a:noFill/>
            <a:ln>
              <a:noFill/>
            </a:ln>
            <a:effectLst>
              <a:outerShdw blurRad="571500" dist="50800" dir="5400000" algn="ctr" rotWithShape="0">
                <a:srgbClr val="000000">
                  <a:alpha val="9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635990" y="3924313"/>
              <a:ext cx="1420247" cy="74628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spcBef>
                  <a:spcPct val="50000"/>
                </a:spcBef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2935">
                  <a:latin typeface="Times New Roman" panose="02020603050405020304" pitchFamily="18" charset="0"/>
                </a:rPr>
                <a:t>三峡大型发动机组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595864" y="3535699"/>
            <a:ext cx="2880000" cy="2654343"/>
            <a:chOff x="446898" y="2458695"/>
            <a:chExt cx="2160000" cy="1990757"/>
          </a:xfrm>
        </p:grpSpPr>
        <p:pic>
          <p:nvPicPr>
            <p:cNvPr id="23" name="Picture 3"/>
            <p:cNvPicPr preferRelativeResize="0">
              <a:picLocks noChangeArrowheads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09" t="9317" r="718" b="4652"/>
            <a:stretch>
              <a:fillRect/>
            </a:stretch>
          </p:blipFill>
          <p:spPr bwMode="auto">
            <a:xfrm>
              <a:off x="446898" y="2458695"/>
              <a:ext cx="2160000" cy="1440000"/>
            </a:xfrm>
            <a:prstGeom prst="rect">
              <a:avLst/>
            </a:prstGeom>
            <a:noFill/>
            <a:ln>
              <a:noFill/>
            </a:ln>
            <a:effectLst>
              <a:outerShdw blurRad="571500" dist="50800" dir="5400000" algn="ctr" rotWithShape="0">
                <a:srgbClr val="000000">
                  <a:alpha val="9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16774" y="4042258"/>
              <a:ext cx="1420247" cy="40719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zh-CN" altLang="en-US" sz="2935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风力发电</a:t>
              </a:r>
            </a:p>
          </p:txBody>
        </p:sp>
      </p:grp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231935" y="234095"/>
            <a:ext cx="3449955" cy="542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5.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发电机的能量转化</a:t>
            </a:r>
            <a:endParaRPr lang="zh-CN" altLang="en-US" sz="2935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E:\文件\理科上课课件\R9物\9205\jpg\14204014.jpg"/>
          <p:cNvPicPr preferRelativeResize="0">
            <a:picLocks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9225" y="2542489"/>
            <a:ext cx="2400000" cy="1920000"/>
          </a:xfrm>
          <a:prstGeom prst="rect">
            <a:avLst/>
          </a:prstGeom>
          <a:noFill/>
          <a:ln>
            <a:noFill/>
          </a:ln>
          <a:effectLst>
            <a:outerShdw blurRad="571500" dist="50800" dir="5400000" algn="ctr" rotWithShape="0">
              <a:srgbClr val="000000">
                <a:alpha val="9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矩形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0717" y="968447"/>
            <a:ext cx="10910360" cy="14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当你唱歌时，要用到话筒（麦克风）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. 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右图是动圈式话筒构造示意图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. </a:t>
            </a:r>
            <a:r>
              <a:rPr lang="zh-CN" altLang="en-US" sz="2935">
                <a:latin typeface="Times New Roman" panose="02020603050405020304" pitchFamily="18" charset="0"/>
                <a:ea typeface="微软雅黑" panose="020B0503020204020204" charset="-122"/>
              </a:rPr>
              <a:t>请用“磁生电”具体说明动圈式话筒的原理</a:t>
            </a:r>
            <a:r>
              <a:rPr lang="en-US" altLang="zh-CN" sz="2935"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endParaRPr lang="zh-CN" altLang="en-US" sz="2935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28676" name="Picture 2" descr="E:\文件\理科上课课件\R9物\9205\jpg\14204015.jpg"/>
          <p:cNvPicPr preferRelativeResize="0"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6564" y="2542489"/>
            <a:ext cx="3360000" cy="1920000"/>
          </a:xfrm>
          <a:prstGeom prst="rect">
            <a:avLst/>
          </a:prstGeom>
          <a:noFill/>
          <a:ln>
            <a:noFill/>
          </a:ln>
          <a:effectLst>
            <a:outerShdw blurRad="571500" dist="50800" dir="5400000" algn="ctr" rotWithShape="0">
              <a:srgbClr val="000000">
                <a:alpha val="9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373605" y="234748"/>
            <a:ext cx="2325509" cy="608817"/>
            <a:chOff x="326806" y="368687"/>
            <a:chExt cx="1246527" cy="872112"/>
          </a:xfrm>
        </p:grpSpPr>
        <p:sp>
          <p:nvSpPr>
            <p:cNvPr id="6" name="Shape 108"/>
            <p:cNvSpPr/>
            <p:nvPr>
              <p:custDataLst>
                <p:tags r:id="rId6"/>
              </p:custDataLst>
            </p:nvPr>
          </p:nvSpPr>
          <p:spPr>
            <a:xfrm>
              <a:off x="326806" y="368687"/>
              <a:ext cx="1121843" cy="872112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93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7" name="Shape 112"/>
            <p:cNvSpPr/>
            <p:nvPr>
              <p:custDataLst>
                <p:tags r:id="rId7"/>
              </p:custDataLst>
            </p:nvPr>
          </p:nvSpPr>
          <p:spPr>
            <a:xfrm>
              <a:off x="333838" y="409879"/>
              <a:ext cx="1239495" cy="77772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935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观察思考</a:t>
              </a:r>
            </a:p>
          </p:txBody>
        </p:sp>
      </p:grp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452755" y="4645025"/>
            <a:ext cx="11195685" cy="2126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当你对着话筒说话或唱歌时，声音带动膜片振动，与膜片相连的线圈也跟着一起振动，线圈在磁场中做切割磁感线的运动，能产生随声音的变化而变化的电流，经过放大后，通过扬声器还原成声音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endParaRPr lang="zh-CN" altLang="en-US" sz="2935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8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7644" y="994200"/>
          <a:ext cx="11177905" cy="5767070"/>
        </p:xfrm>
        <a:graphic>
          <a:graphicData uri="http://schemas.openxmlformats.org/drawingml/2006/table">
            <a:tbl>
              <a:tblPr/>
              <a:tblGrid>
                <a:gridCol w="3279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4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1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29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91200" marR="91200" marT="48000" marB="4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电动机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发电机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18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原理</a:t>
                      </a:r>
                    </a:p>
                  </a:txBody>
                  <a:tcPr marL="91200" marR="91200" marT="48000" marB="4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通电线圈在磁场中受力转动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电磁感应现象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14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  <a:defRPr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+mn-cs"/>
                          <a:sym typeface="Arial" panose="020B0604020202020204"/>
                        </a:rPr>
                        <a:t>  原理图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29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+mn-cs"/>
                        <a:sym typeface="Arial" panose="020B0604020202020204"/>
                      </a:endParaRPr>
                    </a:p>
                  </a:txBody>
                  <a:tcPr marL="91200" marR="91200" marT="48000" marB="4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2935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2935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能量的转化</a:t>
                      </a:r>
                    </a:p>
                  </a:txBody>
                  <a:tcPr marL="91200" marR="91200" marT="48000" marB="4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电能转化为机械能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机械能转化为电能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0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线圈转动原因</a:t>
                      </a:r>
                    </a:p>
                  </a:txBody>
                  <a:tcPr marL="91200" marR="91200" marT="48000" marB="4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通电线圈受力转动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在外力作用下转动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线圈中电流来源</a:t>
                      </a:r>
                    </a:p>
                  </a:txBody>
                  <a:tcPr marL="91200" marR="91200" marT="48000" marB="4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由电源提供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线圈产生感应电流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1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电路中作用</a:t>
                      </a:r>
                    </a:p>
                  </a:txBody>
                  <a:tcPr marL="91200" marR="91200" marT="48000" marB="4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用电器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935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电源</a:t>
                      </a:r>
                    </a:p>
                  </a:txBody>
                  <a:tcPr marL="91200" marR="9120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 Box 3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75405" y="207740"/>
            <a:ext cx="6013451" cy="54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935" b="1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</a:rPr>
              <a:t> 发电机和电动机的区别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5303" y="2556719"/>
            <a:ext cx="1788147" cy="102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9101" y="2556719"/>
            <a:ext cx="1853793" cy="102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24641" y="742584"/>
            <a:ext cx="1503680" cy="491490"/>
          </a:xfrm>
          <a:prstGeom prst="rect">
            <a:avLst/>
          </a:prstGeom>
          <a:solidFill>
            <a:srgbClr val="EF7509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lvl="0"/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交流讨论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537940" y="1472140"/>
            <a:ext cx="7570382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①.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在线圈转动过程中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何时不切割磁感线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?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此时线圈中能产生感应电流吗</a:t>
            </a: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?</a:t>
            </a: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592178" y="2780768"/>
            <a:ext cx="5574060" cy="69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答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: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线圈平面与磁感线垂直时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不能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1380153" y="3414936"/>
            <a:ext cx="5670887" cy="69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②.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线圈在什么位置时切割磁感线？</a:t>
            </a:r>
            <a:endParaRPr lang="en-US" altLang="zh-CN" sz="2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694640" y="4089396"/>
            <a:ext cx="7868093" cy="189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答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: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转过平衡位置</a:t>
            </a:r>
            <a:endParaRPr lang="en-US" altLang="zh-CN" sz="2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当线圈转过平衡位置时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线圈两边做切割磁感线运动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闭合回路中就产生了电流。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14889" y="1784863"/>
            <a:ext cx="10928093" cy="13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66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奥斯特发现电流的磁效应后，许多科学家都在思索：既然电流能产生磁，那么磁能否产生电呢？</a:t>
            </a:r>
          </a:p>
        </p:txBody>
      </p:sp>
      <p:sp>
        <p:nvSpPr>
          <p:cNvPr id="13" name="矩形 1"/>
          <p:cNvSpPr/>
          <p:nvPr>
            <p:custDataLst>
              <p:tags r:id="rId2"/>
            </p:custDataLst>
          </p:nvPr>
        </p:nvSpPr>
        <p:spPr>
          <a:xfrm>
            <a:off x="1649533" y="3174820"/>
            <a:ext cx="10533476" cy="1446787"/>
          </a:xfrm>
          <a:prstGeom prst="snip1Rect">
            <a:avLst/>
          </a:prstGeom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665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　法拉第（</a:t>
            </a:r>
            <a:r>
              <a:rPr lang="en-US" altLang="zh-CN" sz="2665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Michael Faraday</a:t>
            </a:r>
            <a:r>
              <a:rPr lang="zh-CN" altLang="en-US" sz="2665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，</a:t>
            </a:r>
            <a:r>
              <a:rPr lang="en-US" altLang="zh-CN" sz="2665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1791—1867</a:t>
            </a:r>
            <a:r>
              <a:rPr lang="zh-CN" altLang="en-US" sz="2665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），英国物理学家、化学家。在</a:t>
            </a:r>
            <a:r>
              <a:rPr lang="en-US" altLang="zh-CN" sz="2665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1821—1831</a:t>
            </a:r>
            <a:r>
              <a:rPr lang="zh-CN" altLang="en-US" sz="2665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年间，法拉第进行了多次实验，发现了电磁感应现象。</a:t>
            </a:r>
          </a:p>
        </p:txBody>
      </p:sp>
      <p:pic>
        <p:nvPicPr>
          <p:cNvPr id="14338" name="Picture 2" descr="1380400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2257" b="2702"/>
          <a:stretch>
            <a:fillRect/>
          </a:stretch>
        </p:blipFill>
        <p:spPr bwMode="auto">
          <a:xfrm>
            <a:off x="144115" y="3429111"/>
            <a:ext cx="1517651" cy="203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312" y="5917465"/>
            <a:ext cx="9975345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sz="2665">
                <a:latin typeface="Times New Roman" panose="02020603050405020304" pitchFamily="18" charset="0"/>
                <a:sym typeface="微软雅黑" panose="020B0503020204020204" charset="-122"/>
              </a:rPr>
              <a:t>根据这个发现，发明了</a:t>
            </a:r>
            <a:r>
              <a:rPr lang="zh-CN" altLang="en-US" sz="2665">
                <a:solidFill>
                  <a:srgbClr val="FF0000"/>
                </a:solidFill>
                <a:latin typeface="Times New Roman" panose="02020603050405020304" pitchFamily="18" charset="0"/>
                <a:sym typeface="微软雅黑" panose="020B0503020204020204" charset="-122"/>
              </a:rPr>
              <a:t>发电机</a:t>
            </a:r>
            <a:r>
              <a:rPr lang="zh-CN" altLang="en-US" sz="2665">
                <a:latin typeface="Times New Roman" panose="02020603050405020304" pitchFamily="18" charset="0"/>
                <a:sym typeface="微软雅黑" panose="020B0503020204020204" charset="-122"/>
              </a:rPr>
              <a:t>，开辟了电气化的时代。</a:t>
            </a:r>
          </a:p>
        </p:txBody>
      </p:sp>
      <p:sp>
        <p:nvSpPr>
          <p:cNvPr id="10245" name="矩形 4"/>
          <p:cNvSpPr/>
          <p:nvPr>
            <p:custDataLst>
              <p:tags r:id="rId5"/>
            </p:custDataLst>
          </p:nvPr>
        </p:nvSpPr>
        <p:spPr>
          <a:xfrm>
            <a:off x="3934460" y="729615"/>
            <a:ext cx="3683000" cy="645160"/>
          </a:xfrm>
          <a:prstGeom prst="rect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情景引入：思考</a:t>
            </a: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0631483" y="1475004"/>
            <a:ext cx="408940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58445" y="1269365"/>
            <a:ext cx="11000740" cy="70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1.</a:t>
            </a:r>
            <a:r>
              <a:rPr lang="zh-CN" altLang="zh-CN" sz="2665">
                <a:latin typeface="Times New Roman" panose="02020603050405020304" pitchFamily="18" charset="0"/>
                <a:ea typeface="微软雅黑" panose="020B0503020204020204" charset="-122"/>
              </a:rPr>
              <a:t>如图所示，在探究电磁感应现象的实验中，下列说法中正确的是（　　）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05524" y="2685724"/>
            <a:ext cx="11510204" cy="317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．保持导体棒静止，灵敏电流计指针会偏转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．让导体棒在磁场中运动，灵敏电流计指针一定会偏转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．让导体棒在磁场中左右运动，灵敏电流计指针一定会偏转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D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．将导线与灵敏电流计“</a:t>
            </a: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+”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接线柱断开，让导体棒在磁场中运动，灵敏电流计指针会偏转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081" y="2103095"/>
            <a:ext cx="2126315" cy="153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矩形 4"/>
          <p:cNvSpPr/>
          <p:nvPr>
            <p:custDataLst>
              <p:tags r:id="rId5"/>
            </p:custDataLst>
          </p:nvPr>
        </p:nvSpPr>
        <p:spPr>
          <a:xfrm>
            <a:off x="489585" y="478155"/>
            <a:ext cx="2212340" cy="664845"/>
          </a:xfrm>
          <a:prstGeom prst="rect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noAutofit/>
          </a:bodyPr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课堂练习</a:t>
            </a: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02225" y="789981"/>
            <a:ext cx="11315171" cy="13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2.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如图所示是探究产生感应电流条件的实验情景（图中箭头表示导体的运动方向）。下列说法正确的是（　）</a:t>
            </a:r>
          </a:p>
        </p:txBody>
      </p:sp>
      <p:pic>
        <p:nvPicPr>
          <p:cNvPr id="25602" name="图片24" descr="学科网(www.zxxk.com)--教育资源门户，提供试题试卷、教案、课件、教学论文、素材等各类教学资源库下载，还有大量丰富的教学资讯！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5631" y="2369657"/>
            <a:ext cx="6568724" cy="139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02225" y="3511420"/>
            <a:ext cx="11351048" cy="2555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．比较图甲和图丙，说明感应电流方向与磁场方向无关	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．比较图乙和图丙，说明感应电流方向与导体运动方向有关	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．由图丁可得出结论：感应电流有无与导体是否运动无关	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D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．若导体</a:t>
            </a:r>
            <a:r>
              <a:rPr lang="en-US" altLang="zh-CN" sz="2665" err="1"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用超导材料制成则实验中不会产生感应电流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755838" y="1611672"/>
            <a:ext cx="408940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81319" y="877015"/>
            <a:ext cx="10995377" cy="70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3.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如图所示，对下列图中现象解释不正确的是（　　）</a:t>
            </a:r>
          </a:p>
        </p:txBody>
      </p:sp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2133263" y="1774867"/>
            <a:ext cx="8267845" cy="1808015"/>
            <a:chOff x="1605382" y="1508007"/>
            <a:chExt cx="6200884" cy="1356011"/>
          </a:xfrm>
        </p:grpSpPr>
        <p:pic>
          <p:nvPicPr>
            <p:cNvPr id="26635" name="Picture 11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05382" y="1555632"/>
              <a:ext cx="1122532" cy="96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6" name="Picture 12" descr="学科网(www.zxxk.com)--教育资源门户，提供试题试卷、教案、课件、教学论文、素材等各类教学资源库下载，还有大量丰富的教学资讯！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97529" y="1555632"/>
              <a:ext cx="1192794" cy="93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Picture 13" descr="学科网(www.zxxk.com)--教育资源门户，提供试题试卷、教案、课件、教学论文、素材等各类教学资源库下载，还有大量丰富的教学资讯！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47733" y="1588318"/>
              <a:ext cx="1143000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14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13007" y="1508007"/>
              <a:ext cx="1093259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1931354" y="2487780"/>
              <a:ext cx="5538071" cy="376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665">
                  <a:latin typeface="Times New Roman" panose="02020603050405020304" pitchFamily="18" charset="0"/>
                  <a:ea typeface="微软雅黑" panose="020B0503020204020204" charset="-122"/>
                </a:rPr>
                <a:t>A                  B                 C              D </a:t>
              </a:r>
              <a:endParaRPr lang="zh-CN" altLang="en-US" sz="2665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94891" y="3663873"/>
            <a:ext cx="10069688" cy="2555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A.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如图是利用安培定则判断通电螺线管的极性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B.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如图是发电机原理装置图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C.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如图是电动机原理装置图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D.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如图中动圈式话筒是根据电流磁效应原理工作的</a:t>
            </a: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7604025" y="1082542"/>
            <a:ext cx="427990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03196" y="876084"/>
            <a:ext cx="11525957" cy="1939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4.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如图所示，是小安同学自制的一个实验装置。他把带绝缘层的导线绕在塑料管外，导线两端连接着小灯泡，形成闭合电路，管内封闭一个强磁体。沿图中所示方向来回快速摇动装置，小灯泡发光。以下说法正确的是（　　）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0131" y="3163400"/>
            <a:ext cx="1958553" cy="150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58040" y="4390905"/>
            <a:ext cx="11492089" cy="13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．灯丝中电流方向保持不变      </a:t>
            </a: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．实验现象表明电能够生磁</a:t>
            </a:r>
          </a:p>
          <a:p>
            <a:pPr algn="l"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．该现象属于电磁感应现象      </a:t>
            </a: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D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．此装置与电动机原理相同</a:t>
            </a: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10590371" y="2314329"/>
            <a:ext cx="408940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1461" y="476229"/>
            <a:ext cx="10858535" cy="3172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665" noProof="1">
                <a:latin typeface="Times New Roman" panose="02020603050405020304" pitchFamily="18" charset="0"/>
                <a:ea typeface="微软雅黑" panose="020B0503020204020204" charset="-122"/>
              </a:rPr>
              <a:t>5</a:t>
            </a:r>
            <a:r>
              <a:rPr lang="x-none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. </a:t>
            </a:r>
            <a:r>
              <a:rPr lang="en-US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zh-CN" altLang="en-US" sz="2665" noProof="1">
                <a:latin typeface="Times New Roman" panose="02020603050405020304" pitchFamily="18" charset="0"/>
                <a:ea typeface="微软雅黑" panose="020B0503020204020204" charset="-122"/>
              </a:rPr>
              <a:t>如</a:t>
            </a:r>
            <a:r>
              <a:rPr lang="x-none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图</a:t>
            </a:r>
            <a:r>
              <a:rPr lang="zh-CN" altLang="en-US" sz="2665" noProof="1">
                <a:latin typeface="Times New Roman" panose="02020603050405020304" pitchFamily="18" charset="0"/>
                <a:ea typeface="微软雅黑" panose="020B0503020204020204" charset="-122"/>
              </a:rPr>
              <a:t>所示是电磁</a:t>
            </a:r>
            <a:r>
              <a:rPr lang="x-none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实验，正确的是  (</a:t>
            </a:r>
            <a:r>
              <a:rPr lang="en-US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   </a:t>
            </a:r>
            <a:r>
              <a:rPr lang="x-none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       )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x-none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A.图甲研究电磁铁磁性强弱与电流大小的关系    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x-none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B.图乙研究电磁感应现象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x-none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C.图丙研究磁场对电流作用    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x-none" altLang="zh-CN" sz="2665" noProof="1">
                <a:latin typeface="Times New Roman" panose="02020603050405020304" pitchFamily="18" charset="0"/>
                <a:ea typeface="微软雅黑" panose="020B0503020204020204" charset="-122"/>
              </a:rPr>
              <a:t>D.图丁研究电流的磁场</a:t>
            </a:r>
            <a:endParaRPr lang="x-none" altLang="zh-CN" sz="2665" noProof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57604" y="666731"/>
            <a:ext cx="857251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665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1238216" y="4286256"/>
            <a:ext cx="10020484" cy="2095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6712" y="761981"/>
            <a:ext cx="10953827" cy="13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65">
                <a:latin typeface="Times New Roman" panose="02020603050405020304" pitchFamily="18" charset="0"/>
                <a:ea typeface="微软雅黑" panose="020B0503020204020204" charset="-122"/>
              </a:rPr>
              <a:t>6.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图中</a:t>
            </a:r>
            <a:r>
              <a:rPr lang="en-US" sz="2665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表示垂直于纸面的一根导线，它是闭合电路的一部分。当导线</a:t>
            </a:r>
            <a:r>
              <a:rPr lang="en-US" sz="2665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2665">
                <a:latin typeface="Times New Roman" panose="02020603050405020304" pitchFamily="18" charset="0"/>
                <a:ea typeface="微软雅黑" panose="020B0503020204020204" charset="-122"/>
              </a:rPr>
              <a:t>在磁场中按箭头方向运动时，不能产生感应电流的是（　　）</a:t>
            </a:r>
          </a:p>
        </p:txBody>
      </p:sp>
      <p:graphicFrame>
        <p:nvGraphicFramePr>
          <p:cNvPr id="44033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761963" y="3238499"/>
          <a:ext cx="11101917" cy="2353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5" imgW="6656705" imgH="1417320" progId="">
                  <p:embed/>
                </p:oleObj>
              </mc:Choice>
              <mc:Fallback>
                <p:oleObj name="文档" r:id="rId5" imgW="6656705" imgH="141732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1963" y="3238499"/>
                        <a:ext cx="11101917" cy="23537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8564222" y="1583682"/>
            <a:ext cx="571504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15916" y="1904695"/>
            <a:ext cx="7632884" cy="169533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2600">
                <a:latin typeface="Times New Roman" panose="02020603050405020304" pitchFamily="18" charset="0"/>
                <a:ea typeface="微软雅黑" panose="020B0503020204020204" charset="-122"/>
              </a:rPr>
              <a:t>．闭合电路的一部分导体在磁场中做切割磁感线运动时，导体中就会产生感应电流， 这是一种电磁感应现象。 </a:t>
            </a:r>
          </a:p>
        </p:txBody>
      </p:sp>
      <p:sp>
        <p:nvSpPr>
          <p:cNvPr id="14" name="TextBox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5916" y="4038679"/>
            <a:ext cx="7632884" cy="116400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微软雅黑" panose="020B0503020204020204" charset="-122"/>
              </a:rPr>
              <a:t>．发电机利用了电磁感应原理发电，将其他形式能转化为电能。</a:t>
            </a:r>
          </a:p>
        </p:txBody>
      </p:sp>
      <p:sp>
        <p:nvSpPr>
          <p:cNvPr id="10245" name="矩形 4"/>
          <p:cNvSpPr/>
          <p:nvPr>
            <p:custDataLst>
              <p:tags r:id="rId3"/>
            </p:custDataLst>
          </p:nvPr>
        </p:nvSpPr>
        <p:spPr>
          <a:xfrm>
            <a:off x="520065" y="709295"/>
            <a:ext cx="2212340" cy="664845"/>
          </a:xfrm>
          <a:prstGeom prst="rect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noAutofit/>
          </a:bodyPr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课堂小结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WordArt 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4520804" y="2402681"/>
            <a:ext cx="2917031" cy="1350169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/>
            <a:r>
              <a:rPr lang="zh-CN" altLang="en-US" sz="2700" b="1" i="1">
                <a:ln w="9525" cap="sq" cmpd="sng">
                  <a:solidFill>
                    <a:schemeClr val="tx1"/>
                  </a:solidFill>
                  <a:prstDash val="solid"/>
                  <a:miter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003399"/>
                    </a:gs>
                    <a:gs pos="50000">
                      <a:srgbClr val="FFFFFF"/>
                    </a:gs>
                    <a:gs pos="100000">
                      <a:srgbClr val="003399"/>
                    </a:gs>
                  </a:gsLst>
                  <a:lin ang="5400000" scaled="1"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谢   谢！</a:t>
            </a:r>
          </a:p>
        </p:txBody>
      </p:sp>
      <p:pic>
        <p:nvPicPr>
          <p:cNvPr id="23556" name="New picture"/>
          <p:cNvPicPr/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883900" y="11633200"/>
            <a:ext cx="304800" cy="2286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1127852" y="1869234"/>
            <a:ext cx="315468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观察发电机模型发电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76" y="2016755"/>
            <a:ext cx="3575130" cy="2860104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8573234" y="2201418"/>
            <a:ext cx="84328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磁体</a:t>
            </a: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9365322" y="2392454"/>
            <a:ext cx="84328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线圈</a:t>
            </a:r>
          </a:p>
        </p:txBody>
      </p:sp>
      <p:cxnSp>
        <p:nvCxnSpPr>
          <p:cNvPr id="18" name="直接连接符 17"/>
          <p:cNvCxnSpPr>
            <a:endCxn id="16" idx="2"/>
          </p:cNvCxnSpPr>
          <p:nvPr>
            <p:custDataLst>
              <p:tags r:id="rId5"/>
            </p:custDataLst>
          </p:nvPr>
        </p:nvCxnSpPr>
        <p:spPr>
          <a:xfrm flipH="1" flipV="1">
            <a:off x="8994795" y="2692888"/>
            <a:ext cx="340682" cy="5565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6"/>
            </p:custDataLst>
          </p:nvPr>
        </p:nvCxnSpPr>
        <p:spPr>
          <a:xfrm flipV="1">
            <a:off x="9168656" y="2889445"/>
            <a:ext cx="648072" cy="783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1145034" y="2530953"/>
            <a:ext cx="4950966" cy="2491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发电机的线圈在磁场中转动时小灯泡发光，灵敏电流计的指针才摆动。</a:t>
            </a:r>
            <a:endParaRPr lang="en-US" altLang="zh-CN" sz="2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说明：发电机发出了电。</a:t>
            </a:r>
            <a:endParaRPr lang="zh-CN" altLang="en-US" sz="2600"/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2777236" y="5577328"/>
            <a:ext cx="53710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charset="-122"/>
              </a:rPr>
              <a:t>发电机为什么能发电呢？</a:t>
            </a:r>
          </a:p>
        </p:txBody>
      </p:sp>
      <p:sp>
        <p:nvSpPr>
          <p:cNvPr id="10245" name="矩形 4"/>
          <p:cNvSpPr/>
          <p:nvPr>
            <p:custDataLst>
              <p:tags r:id="rId9"/>
            </p:custDataLst>
          </p:nvPr>
        </p:nvSpPr>
        <p:spPr>
          <a:xfrm>
            <a:off x="114300" y="466090"/>
            <a:ext cx="4027170" cy="645160"/>
          </a:xfrm>
          <a:prstGeom prst="rect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一、电磁感应现象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85390"/>
          <p:cNvSpPr/>
          <p:nvPr>
            <p:custDataLst>
              <p:tags r:id="rId1"/>
            </p:custDataLst>
          </p:nvPr>
        </p:nvSpPr>
        <p:spPr>
          <a:xfrm>
            <a:off x="1214120" y="2311400"/>
            <a:ext cx="8458200" cy="105029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lnSpc>
                <a:spcPct val="120000"/>
              </a:lnSpc>
            </a:pPr>
            <a:r>
              <a:rPr sz="26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a typeface="微软雅黑" panose="020B0503020204020204" charset="-122"/>
                <a:sym typeface="Wingdings" panose="05000000000000000000"/>
              </a:rPr>
              <a:t>提出问题：</a:t>
            </a:r>
          </a:p>
          <a:p>
            <a:pPr eaLnBrk="1" hangingPunct="1">
              <a:lnSpc>
                <a:spcPct val="120000"/>
              </a:lnSpc>
            </a:pPr>
            <a:r>
              <a:rPr sz="26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a typeface="微软雅黑" panose="020B0503020204020204" charset="-122"/>
                <a:sym typeface="Wingdings" panose="05000000000000000000"/>
              </a:rPr>
              <a:t>    发电机为什么能发电呢？</a:t>
            </a:r>
            <a:endParaRPr sz="2600">
              <a:ea typeface="微软雅黑" panose="020B0503020204020204" charset="-122"/>
            </a:endParaRPr>
          </a:p>
        </p:txBody>
      </p:sp>
      <p:sp>
        <p:nvSpPr>
          <p:cNvPr id="3" name="矩形 485391"/>
          <p:cNvSpPr/>
          <p:nvPr>
            <p:custDataLst>
              <p:tags r:id="rId2"/>
            </p:custDataLst>
          </p:nvPr>
        </p:nvSpPr>
        <p:spPr>
          <a:xfrm>
            <a:off x="1320800" y="3731131"/>
            <a:ext cx="8686800" cy="1529715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lnSpc>
                <a:spcPct val="120000"/>
              </a:lnSpc>
            </a:pPr>
            <a:r>
              <a:rPr sz="26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a typeface="微软雅黑" panose="020B0503020204020204" charset="-122"/>
                <a:sym typeface="Wingdings" panose="05000000000000000000"/>
              </a:rPr>
              <a:t>猜想与假设： </a:t>
            </a:r>
          </a:p>
          <a:p>
            <a:pPr eaLnBrk="1" hangingPunct="1">
              <a:lnSpc>
                <a:spcPct val="120000"/>
              </a:lnSpc>
            </a:pPr>
            <a:r>
              <a:rPr sz="26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a typeface="微软雅黑" panose="020B0503020204020204" charset="-122"/>
                <a:sym typeface="Wingdings" panose="05000000000000000000"/>
              </a:rPr>
              <a:t>    发电机的线圈只有转动时才有电流</a:t>
            </a:r>
            <a:r>
              <a:rPr lang="en-US" altLang="zh-CN" sz="26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a typeface="微软雅黑" panose="020B0503020204020204" charset="-122"/>
                <a:sym typeface="Wingdings" panose="05000000000000000000"/>
              </a:rPr>
              <a:t>,</a:t>
            </a:r>
            <a:r>
              <a:rPr sz="26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a typeface="微软雅黑" panose="020B0503020204020204" charset="-122"/>
                <a:sym typeface="Wingdings" panose="05000000000000000000"/>
              </a:rPr>
              <a:t>可能与线圈在磁场中的运动有关。</a:t>
            </a:r>
            <a:endParaRPr sz="2600">
              <a:ea typeface="微软雅黑" panose="020B0503020204020204" charset="-122"/>
            </a:endParaRPr>
          </a:p>
        </p:txBody>
      </p:sp>
      <p:sp>
        <p:nvSpPr>
          <p:cNvPr id="4" name="矩形 48539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37920" y="1471137"/>
            <a:ext cx="381508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2600">
                <a:solidFill>
                  <a:srgbClr val="C62716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探究感应电流产生的条件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4"/>
          <p:cNvSpPr/>
          <p:nvPr>
            <p:custDataLst>
              <p:tags r:id="rId1"/>
            </p:custDataLst>
          </p:nvPr>
        </p:nvSpPr>
        <p:spPr>
          <a:xfrm>
            <a:off x="423545" y="723900"/>
            <a:ext cx="7589520" cy="5695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、探究实验：什么情况下磁能生电</a:t>
            </a:r>
          </a:p>
        </p:txBody>
      </p:sp>
      <p:sp>
        <p:nvSpPr>
          <p:cNvPr id="32" name="矩形 31"/>
          <p:cNvSpPr/>
          <p:nvPr>
            <p:custDataLst>
              <p:tags r:id="rId2"/>
            </p:custDataLst>
          </p:nvPr>
        </p:nvSpPr>
        <p:spPr>
          <a:xfrm>
            <a:off x="1523059" y="1293576"/>
            <a:ext cx="2797413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① 实验器材</a:t>
            </a: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>
          <a:xfrm>
            <a:off x="1887633" y="1902516"/>
            <a:ext cx="8986528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蹄形磁体、导体</a:t>
            </a:r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、灵敏电流计、开关、导线等。</a:t>
            </a: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1050849" y="3285447"/>
            <a:ext cx="2696520" cy="2435237"/>
            <a:chOff x="788137" y="2457735"/>
            <a:chExt cx="2022390" cy="1826428"/>
          </a:xfrm>
        </p:grpSpPr>
        <p:sp>
          <p:nvSpPr>
            <p:cNvPr id="28" name="TextBox 5"/>
            <p:cNvSpPr txBox="1"/>
            <p:nvPr>
              <p:custDataLst>
                <p:tags r:id="rId18"/>
              </p:custDataLst>
            </p:nvPr>
          </p:nvSpPr>
          <p:spPr>
            <a:xfrm>
              <a:off x="1202515" y="3907925"/>
              <a:ext cx="1364861" cy="376238"/>
            </a:xfrm>
            <a:prstGeom prst="rect">
              <a:avLst/>
            </a:prstGeom>
            <a:noFill/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蹄形磁铁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788137" y="2457735"/>
              <a:ext cx="2022390" cy="1372626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3953677" y="4121396"/>
            <a:ext cx="529139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</a:p>
        </p:txBody>
      </p: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4820808" y="2903203"/>
            <a:ext cx="2099508" cy="2847716"/>
            <a:chOff x="3615606" y="2171052"/>
            <a:chExt cx="1574631" cy="2135787"/>
          </a:xfrm>
        </p:grpSpPr>
        <p:sp>
          <p:nvSpPr>
            <p:cNvPr id="24" name="TextBox 7"/>
            <p:cNvSpPr txBox="1"/>
            <p:nvPr>
              <p:custDataLst>
                <p:tags r:id="rId16"/>
              </p:custDataLst>
            </p:nvPr>
          </p:nvSpPr>
          <p:spPr>
            <a:xfrm>
              <a:off x="3615606" y="3930601"/>
              <a:ext cx="1574631" cy="37623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灵敏电流计</a:t>
              </a:r>
            </a:p>
          </p:txBody>
        </p:sp>
        <p:pic>
          <p:nvPicPr>
            <p:cNvPr id="30" name="图片 29" descr="卡通人物&#10;&#10;中度可信度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5606" y="2171052"/>
              <a:ext cx="1574631" cy="173452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>
            <p:custDataLst>
              <p:tags r:id="rId7"/>
            </p:custDataLst>
          </p:nvPr>
        </p:nvGrpSpPr>
        <p:grpSpPr>
          <a:xfrm>
            <a:off x="9849415" y="3590895"/>
            <a:ext cx="1637421" cy="2126653"/>
            <a:chOff x="7387061" y="2686821"/>
            <a:chExt cx="1228066" cy="1594990"/>
          </a:xfrm>
        </p:grpSpPr>
        <p:pic>
          <p:nvPicPr>
            <p:cNvPr id="36" name="图片 3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8" t="56525" r="15232" b="1"/>
            <a:stretch>
              <a:fillRect/>
            </a:stretch>
          </p:blipFill>
          <p:spPr>
            <a:xfrm>
              <a:off x="7387061" y="2686821"/>
              <a:ext cx="1228066" cy="795751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5"/>
              </p:custDataLst>
            </p:nvPr>
          </p:nvSpPr>
          <p:spPr>
            <a:xfrm>
              <a:off x="7710641" y="3905573"/>
              <a:ext cx="859666" cy="376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开关</a:t>
              </a:r>
            </a:p>
          </p:txBody>
        </p:sp>
      </p:grpSp>
      <p:grpSp>
        <p:nvGrpSpPr>
          <p:cNvPr id="6" name="组合 5"/>
          <p:cNvGrpSpPr/>
          <p:nvPr>
            <p:custDataLst>
              <p:tags r:id="rId8"/>
            </p:custDataLst>
          </p:nvPr>
        </p:nvGrpSpPr>
        <p:grpSpPr>
          <a:xfrm>
            <a:off x="7411915" y="3327981"/>
            <a:ext cx="2308913" cy="2384917"/>
            <a:chOff x="5558936" y="2489636"/>
            <a:chExt cx="1731685" cy="1788688"/>
          </a:xfrm>
        </p:grpSpPr>
        <p:grpSp>
          <p:nvGrpSpPr>
            <p:cNvPr id="2" name="组合 1"/>
            <p:cNvGrpSpPr/>
            <p:nvPr>
              <p:custDataLst>
                <p:tags r:id="rId9"/>
              </p:custDataLst>
            </p:nvPr>
          </p:nvGrpSpPr>
          <p:grpSpPr>
            <a:xfrm>
              <a:off x="5558936" y="2489636"/>
              <a:ext cx="1731685" cy="1246493"/>
              <a:chOff x="2965258" y="2010491"/>
              <a:chExt cx="1731685" cy="1246493"/>
            </a:xfrm>
          </p:grpSpPr>
          <p:sp>
            <p:nvSpPr>
              <p:cNvPr id="22" name="AutoShape 5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 rot="14062969">
                <a:off x="3866040" y="1949183"/>
                <a:ext cx="79272" cy="1582533"/>
              </a:xfrm>
              <a:prstGeom prst="can">
                <a:avLst>
                  <a:gd name="adj" fmla="val 86324"/>
                </a:avLst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rot="10800000" wrap="none" anchor="ctr"/>
              <a:lstStyle/>
              <a:p>
                <a:endPara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158970" y="2010491"/>
                <a:ext cx="440497" cy="3762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665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 B</a:t>
                </a: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965258" y="2880746"/>
                <a:ext cx="396854" cy="3762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665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A</a:t>
                </a:r>
                <a:r>
                  <a:rPr lang="zh-CN" altLang="en-US" sz="2665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 </a:t>
                </a:r>
                <a:r>
                  <a:rPr lang="en-US" altLang="zh-CN" sz="2665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</a:rPr>
                  <a:t> </a:t>
                </a:r>
              </a:p>
            </p:txBody>
          </p:sp>
        </p:grpSp>
        <p:sp>
          <p:nvSpPr>
            <p:cNvPr id="33" name="文本框 32"/>
            <p:cNvSpPr txBox="1"/>
            <p:nvPr>
              <p:custDataLst>
                <p:tags r:id="rId10"/>
              </p:custDataLst>
            </p:nvPr>
          </p:nvSpPr>
          <p:spPr>
            <a:xfrm>
              <a:off x="6058091" y="3902086"/>
              <a:ext cx="882526" cy="376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导体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623952" y="2008987"/>
            <a:ext cx="4048095" cy="2747503"/>
          </a:xfrm>
          <a:prstGeom prst="rect">
            <a:avLst/>
          </a:prstGeom>
        </p:spPr>
      </p:pic>
      <p:grpSp>
        <p:nvGrpSpPr>
          <p:cNvPr id="54" name="组合 53"/>
          <p:cNvGrpSpPr/>
          <p:nvPr>
            <p:custDataLst>
              <p:tags r:id="rId2"/>
            </p:custDataLst>
          </p:nvPr>
        </p:nvGrpSpPr>
        <p:grpSpPr>
          <a:xfrm>
            <a:off x="3291840" y="2811667"/>
            <a:ext cx="1567360" cy="875444"/>
            <a:chOff x="2577600" y="1684800"/>
            <a:chExt cx="1066800" cy="656583"/>
          </a:xfrm>
        </p:grpSpPr>
        <p:cxnSp>
          <p:nvCxnSpPr>
            <p:cNvPr id="11" name="直接箭头连接符 10"/>
            <p:cNvCxnSpPr/>
            <p:nvPr>
              <p:custDataLst>
                <p:tags r:id="rId21"/>
              </p:custDataLst>
            </p:nvPr>
          </p:nvCxnSpPr>
          <p:spPr>
            <a:xfrm flipH="1">
              <a:off x="2577600" y="1684800"/>
              <a:ext cx="0" cy="637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>
              <p:custDataLst>
                <p:tags r:id="rId22"/>
              </p:custDataLst>
            </p:nvPr>
          </p:nvCxnSpPr>
          <p:spPr>
            <a:xfrm flipH="1">
              <a:off x="2730000" y="1686000"/>
              <a:ext cx="0" cy="637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>
              <p:custDataLst>
                <p:tags r:id="rId23"/>
              </p:custDataLst>
            </p:nvPr>
          </p:nvCxnSpPr>
          <p:spPr>
            <a:xfrm flipH="1">
              <a:off x="2882400" y="1687200"/>
              <a:ext cx="0" cy="637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>
              <p:custDataLst>
                <p:tags r:id="rId24"/>
              </p:custDataLst>
            </p:nvPr>
          </p:nvCxnSpPr>
          <p:spPr>
            <a:xfrm flipH="1">
              <a:off x="3034800" y="1695600"/>
              <a:ext cx="0" cy="637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>
              <p:custDataLst>
                <p:tags r:id="rId25"/>
              </p:custDataLst>
            </p:nvPr>
          </p:nvCxnSpPr>
          <p:spPr>
            <a:xfrm flipH="1">
              <a:off x="3187200" y="1697904"/>
              <a:ext cx="0" cy="637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>
              <p:custDataLst>
                <p:tags r:id="rId26"/>
              </p:custDataLst>
            </p:nvPr>
          </p:nvCxnSpPr>
          <p:spPr>
            <a:xfrm flipH="1">
              <a:off x="3339600" y="1704000"/>
              <a:ext cx="0" cy="637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>
              <p:custDataLst>
                <p:tags r:id="rId27"/>
              </p:custDataLst>
            </p:nvPr>
          </p:nvCxnSpPr>
          <p:spPr>
            <a:xfrm flipH="1">
              <a:off x="3492000" y="1697904"/>
              <a:ext cx="0" cy="637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>
              <p:custDataLst>
                <p:tags r:id="rId28"/>
              </p:custDataLst>
            </p:nvPr>
          </p:nvCxnSpPr>
          <p:spPr>
            <a:xfrm flipH="1">
              <a:off x="3644400" y="1704000"/>
              <a:ext cx="0" cy="637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3"/>
          <p:cNvSpPr txBox="1"/>
          <p:nvPr>
            <p:custDataLst>
              <p:tags r:id="rId3"/>
            </p:custDataLst>
          </p:nvPr>
        </p:nvSpPr>
        <p:spPr>
          <a:xfrm>
            <a:off x="851569" y="4861421"/>
            <a:ext cx="10311315" cy="93726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indent="360045">
              <a:lnSpc>
                <a:spcPts val="3300"/>
              </a:lnSpc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把导体</a:t>
            </a:r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、开关、电流表串联在一起，放入蹄形磁体的磁场中，通过电流表的指针是否偏转来判断电路中是否有电流产生。 </a:t>
            </a:r>
          </a:p>
        </p:txBody>
      </p:sp>
      <p:grpSp>
        <p:nvGrpSpPr>
          <p:cNvPr id="75" name="组合 74"/>
          <p:cNvGrpSpPr/>
          <p:nvPr>
            <p:custDataLst>
              <p:tags r:id="rId4"/>
            </p:custDataLst>
          </p:nvPr>
        </p:nvGrpSpPr>
        <p:grpSpPr>
          <a:xfrm>
            <a:off x="3647999" y="1572423"/>
            <a:ext cx="7514885" cy="3089996"/>
            <a:chOff x="2774247" y="762987"/>
            <a:chExt cx="5636164" cy="2317497"/>
          </a:xfrm>
        </p:grpSpPr>
        <p:grpSp>
          <p:nvGrpSpPr>
            <p:cNvPr id="69" name="组合 68"/>
            <p:cNvGrpSpPr/>
            <p:nvPr>
              <p:custDataLst>
                <p:tags r:id="rId7"/>
              </p:custDataLst>
            </p:nvPr>
          </p:nvGrpSpPr>
          <p:grpSpPr>
            <a:xfrm>
              <a:off x="2923398" y="762987"/>
              <a:ext cx="5487013" cy="2317497"/>
              <a:chOff x="2923398" y="762987"/>
              <a:chExt cx="5487013" cy="2317497"/>
            </a:xfrm>
          </p:grpSpPr>
          <p:grpSp>
            <p:nvGrpSpPr>
              <p:cNvPr id="64" name="组合 63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2923398" y="762987"/>
                <a:ext cx="5487013" cy="1822944"/>
                <a:chOff x="2923398" y="762987"/>
                <a:chExt cx="5487013" cy="1822944"/>
              </a:xfrm>
            </p:grpSpPr>
            <p:pic>
              <p:nvPicPr>
                <p:cNvPr id="63" name="图片 62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498" t="56525" r="15232" b="1"/>
                <a:stretch>
                  <a:fillRect/>
                </a:stretch>
              </p:blipFill>
              <p:spPr>
                <a:xfrm>
                  <a:off x="5206155" y="1371297"/>
                  <a:ext cx="1228066" cy="795751"/>
                </a:xfrm>
                <a:prstGeom prst="rect">
                  <a:avLst/>
                </a:prstGeom>
              </p:spPr>
            </p:pic>
            <p:grpSp>
              <p:nvGrpSpPr>
                <p:cNvPr id="61" name="组合 60"/>
                <p:cNvGrpSpPr/>
                <p:nvPr>
                  <p:custDataLst>
                    <p:tags r:id="rId15"/>
                  </p:custDataLst>
                </p:nvPr>
              </p:nvGrpSpPr>
              <p:grpSpPr>
                <a:xfrm>
                  <a:off x="2923398" y="762987"/>
                  <a:ext cx="5487013" cy="1822944"/>
                  <a:chOff x="2923398" y="762987"/>
                  <a:chExt cx="5487013" cy="1822944"/>
                </a:xfrm>
              </p:grpSpPr>
              <p:grpSp>
                <p:nvGrpSpPr>
                  <p:cNvPr id="53" name="组合 52"/>
                  <p:cNvGrpSpPr/>
                  <p:nvPr>
                    <p:custDataLst>
                      <p:tags r:id="rId16"/>
                    </p:custDataLst>
                  </p:nvPr>
                </p:nvGrpSpPr>
                <p:grpSpPr>
                  <a:xfrm>
                    <a:off x="2923398" y="783669"/>
                    <a:ext cx="1582533" cy="1802262"/>
                    <a:chOff x="3106044" y="924245"/>
                    <a:chExt cx="1582533" cy="1802262"/>
                  </a:xfrm>
                </p:grpSpPr>
                <p:sp>
                  <p:nvSpPr>
                    <p:cNvPr id="42" name="AutoShape 5"/>
                    <p:cNvSpPr>
                      <a:spLocks noChangeArrowheads="1"/>
                    </p:cNvSpPr>
                    <p:nvPr>
                      <p:custDataLst>
                        <p:tags r:id="rId18"/>
                      </p:custDataLst>
                    </p:nvPr>
                  </p:nvSpPr>
                  <p:spPr bwMode="auto">
                    <a:xfrm rot="14062969">
                      <a:off x="3857675" y="1494917"/>
                      <a:ext cx="79272" cy="1582533"/>
                    </a:xfrm>
                    <a:prstGeom prst="can">
                      <a:avLst>
                        <a:gd name="adj" fmla="val 86324"/>
                      </a:avLst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</a:ln>
                  </p:spPr>
                  <p:txBody>
                    <a:bodyPr rot="10800000" wrap="none" anchor="ctr"/>
                    <a:lstStyle/>
                    <a:p>
                      <a:endParaRPr lang="zh-CN" altLang="en-US" sz="2665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p:txBody>
                </p:sp>
                <p:cxnSp>
                  <p:nvCxnSpPr>
                    <p:cNvPr id="13" name="直接连接符 12"/>
                    <p:cNvCxnSpPr/>
                    <p:nvPr>
                      <p:custDataLst>
                        <p:tags r:id="rId19"/>
                      </p:custDataLst>
                    </p:nvPr>
                  </p:nvCxnSpPr>
                  <p:spPr>
                    <a:xfrm flipH="1">
                      <a:off x="4522264" y="924245"/>
                      <a:ext cx="0" cy="901131"/>
                    </a:xfrm>
                    <a:prstGeom prst="line">
                      <a:avLst/>
                    </a:prstGeom>
                    <a:ln w="12700">
                      <a:solidFill>
                        <a:srgbClr val="002060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/>
                    <p:cNvCxnSpPr/>
                    <p:nvPr>
                      <p:custDataLst>
                        <p:tags r:id="rId20"/>
                      </p:custDataLst>
                    </p:nvPr>
                  </p:nvCxnSpPr>
                  <p:spPr>
                    <a:xfrm flipH="1">
                      <a:off x="3290872" y="924245"/>
                      <a:ext cx="0" cy="1802262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57" name="图片 56" descr="卡通人物&#10;&#10;中度可信度描述已自动生成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82400" y="762987"/>
                    <a:ext cx="1628011" cy="179332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5" name="任意多边形: 形状 64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320000" y="1591130"/>
                <a:ext cx="1072800" cy="309670"/>
              </a:xfrm>
              <a:custGeom>
                <a:avLst/>
                <a:gdLst>
                  <a:gd name="connsiteX0" fmla="*/ 0 w 1072800"/>
                  <a:gd name="connsiteY0" fmla="*/ 93670 h 309670"/>
                  <a:gd name="connsiteX1" fmla="*/ 288000 w 1072800"/>
                  <a:gd name="connsiteY1" fmla="*/ 28870 h 309670"/>
                  <a:gd name="connsiteX2" fmla="*/ 633600 w 1072800"/>
                  <a:gd name="connsiteY2" fmla="*/ 70 h 309670"/>
                  <a:gd name="connsiteX3" fmla="*/ 849600 w 1072800"/>
                  <a:gd name="connsiteY3" fmla="*/ 36070 h 309670"/>
                  <a:gd name="connsiteX4" fmla="*/ 993600 w 1072800"/>
                  <a:gd name="connsiteY4" fmla="*/ 151270 h 309670"/>
                  <a:gd name="connsiteX5" fmla="*/ 1072800 w 1072800"/>
                  <a:gd name="connsiteY5" fmla="*/ 309670 h 30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2800" h="309670">
                    <a:moveTo>
                      <a:pt x="0" y="93670"/>
                    </a:moveTo>
                    <a:cubicBezTo>
                      <a:pt x="91200" y="69070"/>
                      <a:pt x="182400" y="44470"/>
                      <a:pt x="288000" y="28870"/>
                    </a:cubicBezTo>
                    <a:cubicBezTo>
                      <a:pt x="393600" y="13270"/>
                      <a:pt x="540000" y="-1130"/>
                      <a:pt x="633600" y="70"/>
                    </a:cubicBezTo>
                    <a:cubicBezTo>
                      <a:pt x="727200" y="1270"/>
                      <a:pt x="789600" y="10870"/>
                      <a:pt x="849600" y="36070"/>
                    </a:cubicBezTo>
                    <a:cubicBezTo>
                      <a:pt x="909600" y="61270"/>
                      <a:pt x="956400" y="105670"/>
                      <a:pt x="993600" y="151270"/>
                    </a:cubicBezTo>
                    <a:cubicBezTo>
                      <a:pt x="1030800" y="196870"/>
                      <a:pt x="1051800" y="253270"/>
                      <a:pt x="1072800" y="309670"/>
                    </a:cubicBezTo>
                  </a:path>
                </a:pathLst>
              </a:custGeom>
              <a:noFill/>
              <a:ln w="19050">
                <a:solidFill>
                  <a:srgbClr val="002060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6084000" y="1936800"/>
                <a:ext cx="1224000" cy="288000"/>
              </a:xfrm>
              <a:custGeom>
                <a:avLst/>
                <a:gdLst>
                  <a:gd name="connsiteX0" fmla="*/ 0 w 1224000"/>
                  <a:gd name="connsiteY0" fmla="*/ 0 h 288000"/>
                  <a:gd name="connsiteX1" fmla="*/ 208800 w 1224000"/>
                  <a:gd name="connsiteY1" fmla="*/ 122400 h 288000"/>
                  <a:gd name="connsiteX2" fmla="*/ 496800 w 1224000"/>
                  <a:gd name="connsiteY2" fmla="*/ 216000 h 288000"/>
                  <a:gd name="connsiteX3" fmla="*/ 878400 w 1224000"/>
                  <a:gd name="connsiteY3" fmla="*/ 259200 h 288000"/>
                  <a:gd name="connsiteX4" fmla="*/ 1224000 w 1224000"/>
                  <a:gd name="connsiteY4" fmla="*/ 288000 h 2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4000" h="288000">
                    <a:moveTo>
                      <a:pt x="0" y="0"/>
                    </a:moveTo>
                    <a:cubicBezTo>
                      <a:pt x="63000" y="43200"/>
                      <a:pt x="126000" y="86400"/>
                      <a:pt x="208800" y="122400"/>
                    </a:cubicBezTo>
                    <a:cubicBezTo>
                      <a:pt x="291600" y="158400"/>
                      <a:pt x="385200" y="193200"/>
                      <a:pt x="496800" y="216000"/>
                    </a:cubicBezTo>
                    <a:cubicBezTo>
                      <a:pt x="608400" y="238800"/>
                      <a:pt x="757200" y="247200"/>
                      <a:pt x="878400" y="259200"/>
                    </a:cubicBezTo>
                    <a:cubicBezTo>
                      <a:pt x="999600" y="271200"/>
                      <a:pt x="1111800" y="279600"/>
                      <a:pt x="1224000" y="288000"/>
                    </a:cubicBezTo>
                  </a:path>
                </a:pathLst>
              </a:custGeom>
              <a:noFill/>
              <a:ln w="19050">
                <a:solidFill>
                  <a:srgbClr val="002060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117600" y="2203200"/>
                <a:ext cx="4631904" cy="877284"/>
              </a:xfrm>
              <a:custGeom>
                <a:avLst/>
                <a:gdLst>
                  <a:gd name="connsiteX0" fmla="*/ 0 w 4631904"/>
                  <a:gd name="connsiteY0" fmla="*/ 360000 h 877284"/>
                  <a:gd name="connsiteX1" fmla="*/ 331200 w 4631904"/>
                  <a:gd name="connsiteY1" fmla="*/ 669600 h 877284"/>
                  <a:gd name="connsiteX2" fmla="*/ 1238400 w 4631904"/>
                  <a:gd name="connsiteY2" fmla="*/ 871200 h 877284"/>
                  <a:gd name="connsiteX3" fmla="*/ 2512800 w 4631904"/>
                  <a:gd name="connsiteY3" fmla="*/ 813600 h 877284"/>
                  <a:gd name="connsiteX4" fmla="*/ 3628800 w 4631904"/>
                  <a:gd name="connsiteY4" fmla="*/ 698400 h 877284"/>
                  <a:gd name="connsiteX5" fmla="*/ 4320000 w 4631904"/>
                  <a:gd name="connsiteY5" fmla="*/ 496800 h 877284"/>
                  <a:gd name="connsiteX6" fmla="*/ 4586400 w 4631904"/>
                  <a:gd name="connsiteY6" fmla="*/ 180000 h 877284"/>
                  <a:gd name="connsiteX7" fmla="*/ 4629600 w 4631904"/>
                  <a:gd name="connsiteY7" fmla="*/ 0 h 877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1904" h="877283">
                    <a:moveTo>
                      <a:pt x="0" y="360000"/>
                    </a:moveTo>
                    <a:cubicBezTo>
                      <a:pt x="62400" y="472200"/>
                      <a:pt x="124800" y="584400"/>
                      <a:pt x="331200" y="669600"/>
                    </a:cubicBezTo>
                    <a:cubicBezTo>
                      <a:pt x="537600" y="754800"/>
                      <a:pt x="874800" y="847200"/>
                      <a:pt x="1238400" y="871200"/>
                    </a:cubicBezTo>
                    <a:cubicBezTo>
                      <a:pt x="1602000" y="895200"/>
                      <a:pt x="2114400" y="842400"/>
                      <a:pt x="2512800" y="813600"/>
                    </a:cubicBezTo>
                    <a:cubicBezTo>
                      <a:pt x="2911200" y="784800"/>
                      <a:pt x="3327600" y="751200"/>
                      <a:pt x="3628800" y="698400"/>
                    </a:cubicBezTo>
                    <a:cubicBezTo>
                      <a:pt x="3930000" y="645600"/>
                      <a:pt x="4160400" y="583200"/>
                      <a:pt x="4320000" y="496800"/>
                    </a:cubicBezTo>
                    <a:cubicBezTo>
                      <a:pt x="4479600" y="410400"/>
                      <a:pt x="4534800" y="262800"/>
                      <a:pt x="4586400" y="180000"/>
                    </a:cubicBezTo>
                    <a:cubicBezTo>
                      <a:pt x="4638000" y="97200"/>
                      <a:pt x="4633800" y="48600"/>
                      <a:pt x="4629600" y="0"/>
                    </a:cubicBezTo>
                  </a:path>
                </a:pathLst>
              </a:custGeom>
              <a:noFill/>
              <a:ln w="19050">
                <a:solidFill>
                  <a:srgbClr val="002060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73" name="文本框 72"/>
            <p:cNvSpPr txBox="1"/>
            <p:nvPr>
              <p:custDataLst>
                <p:tags r:id="rId8"/>
              </p:custDataLst>
            </p:nvPr>
          </p:nvSpPr>
          <p:spPr>
            <a:xfrm>
              <a:off x="3967959" y="1415649"/>
              <a:ext cx="440497" cy="376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 B</a:t>
              </a:r>
            </a:p>
          </p:txBody>
        </p:sp>
        <p:sp>
          <p:nvSpPr>
            <p:cNvPr id="74" name="文本框 73"/>
            <p:cNvSpPr txBox="1"/>
            <p:nvPr>
              <p:custDataLst>
                <p:tags r:id="rId9"/>
              </p:custDataLst>
            </p:nvPr>
          </p:nvSpPr>
          <p:spPr>
            <a:xfrm>
              <a:off x="2774247" y="2489855"/>
              <a:ext cx="396854" cy="376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A</a:t>
              </a:r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 </a:t>
              </a:r>
              <a:r>
                <a:rPr lang="en-US" altLang="zh-CN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 </a:t>
              </a:r>
            </a:p>
          </p:txBody>
        </p:sp>
      </p:grp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1757680" y="1217930"/>
            <a:ext cx="4140835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实验器材的连接</a:t>
            </a:r>
          </a:p>
        </p:txBody>
      </p:sp>
      <p:sp>
        <p:nvSpPr>
          <p:cNvPr id="34" name="矩形 33"/>
          <p:cNvSpPr/>
          <p:nvPr>
            <p:custDataLst>
              <p:tags r:id="rId6"/>
            </p:custDataLst>
          </p:nvPr>
        </p:nvSpPr>
        <p:spPr>
          <a:xfrm>
            <a:off x="1295891" y="557689"/>
            <a:ext cx="2797413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②设计实验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3784940" y="2659344"/>
            <a:ext cx="2104855" cy="1732915"/>
            <a:chOff x="2838705" y="1988158"/>
            <a:chExt cx="1578641" cy="1299686"/>
          </a:xfrm>
        </p:grpSpPr>
        <p:sp>
          <p:nvSpPr>
            <p:cNvPr id="14" name="右箭头 9"/>
            <p:cNvSpPr/>
            <p:nvPr>
              <p:custDataLst>
                <p:tags r:id="rId7"/>
              </p:custDataLst>
            </p:nvPr>
          </p:nvSpPr>
          <p:spPr>
            <a:xfrm>
              <a:off x="3033325" y="2673356"/>
              <a:ext cx="1227243" cy="250437"/>
            </a:xfrm>
            <a:prstGeom prst="rightArrow">
              <a:avLst>
                <a:gd name="adj1" fmla="val 50000"/>
                <a:gd name="adj2" fmla="val 1072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2838705" y="1988158"/>
              <a:ext cx="1578641" cy="1299686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把普通电流表</a:t>
              </a:r>
              <a:endPara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  <a:p>
              <a:pPr algn="ctr"/>
              <a:r>
                <a:rPr lang="zh-CN" altLang="en-US" sz="2665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换为灵敏电流计</a:t>
              </a:r>
            </a:p>
          </p:txBody>
        </p:sp>
      </p:grpSp>
      <p:pic>
        <p:nvPicPr>
          <p:cNvPr id="7" name="图片 6" descr="机器上有数字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12" y="2380581"/>
            <a:ext cx="2039680" cy="2444491"/>
          </a:xfrm>
          <a:prstGeom prst="rect">
            <a:avLst/>
          </a:prstGeom>
        </p:spPr>
      </p:pic>
      <p:pic>
        <p:nvPicPr>
          <p:cNvPr id="33" name="图片 614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523" y="2380581"/>
            <a:ext cx="1828556" cy="244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33" descr="卡通人物&#10;&#10;中度可信度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89" y="2178565"/>
            <a:ext cx="2361509" cy="2601300"/>
          </a:xfrm>
          <a:prstGeom prst="rect">
            <a:avLst/>
          </a:prstGeom>
        </p:spPr>
      </p:pic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1094105" y="712470"/>
            <a:ext cx="10233660" cy="8864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ts val="3100"/>
              </a:lnSpc>
            </a:pP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如果电路中产生的电流太小，有什么办法改进实验，应该用什么器材来检测电流呢？</a:t>
            </a:r>
          </a:p>
        </p:txBody>
      </p:sp>
      <p:sp>
        <p:nvSpPr>
          <p:cNvPr id="29" name="圆角矩形 16"/>
          <p:cNvSpPr/>
          <p:nvPr>
            <p:custDataLst>
              <p:tags r:id="rId6"/>
            </p:custDataLst>
          </p:nvPr>
        </p:nvSpPr>
        <p:spPr>
          <a:xfrm>
            <a:off x="1896110" y="5299710"/>
            <a:ext cx="9463405" cy="559435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665" noProof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磁能</a:t>
            </a:r>
            <a:r>
              <a:rPr lang="zh-CN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生电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的条件可能较多，注意用控制变量法探究。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41745" y="1492480"/>
            <a:ext cx="7706095" cy="2680059"/>
          </a:xfrm>
          <a:prstGeom prst="rect">
            <a:avLst/>
          </a:prstGeom>
        </p:spPr>
      </p:pic>
      <p:sp>
        <p:nvSpPr>
          <p:cNvPr id="35" name="Text Box 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6520" y="4349863"/>
            <a:ext cx="3365080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Ⅰ. 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使导体静止</a:t>
            </a:r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</a:p>
        </p:txBody>
      </p:sp>
      <p:sp>
        <p:nvSpPr>
          <p:cNvPr id="36" name="Text Box 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16520" y="4970867"/>
            <a:ext cx="8059000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Ⅱ.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使导体沿着磁感线运动（向上或向下）</a:t>
            </a:r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</a:p>
        </p:txBody>
      </p:sp>
      <p:sp>
        <p:nvSpPr>
          <p:cNvPr id="37" name="Text Box 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16520" y="5659901"/>
            <a:ext cx="9979240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Ⅲ.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使导体与磁感线垂直（水平向左或向右）或斜向运动</a:t>
            </a:r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60297" y="2356401"/>
            <a:ext cx="3302523" cy="952215"/>
          </a:xfrm>
          <a:prstGeom prst="rect">
            <a:avLst/>
          </a:prstGeom>
        </p:spPr>
      </p:pic>
      <p:sp>
        <p:nvSpPr>
          <p:cNvPr id="38" name="Text Box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90650" y="734695"/>
            <a:ext cx="10672445" cy="501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使导体</a:t>
            </a:r>
            <a:r>
              <a:rPr lang="en-US" altLang="zh-CN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2665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在磁场中进行以下运动，观察电流表指针偏转的情况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f3cff5a7-e6d6-44d7-a503-50fe00f4f240"/>
  <p:tag name="COMMONDATA" val="eyJoZGlkIjoiNzg1NTIyYTIwNmFmMTgyNGNiY2FjZTNiYzgxZDMzMz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8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9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4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3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7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8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9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2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3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2136</Words>
  <Application>Microsoft Office PowerPoint</Application>
  <PresentationFormat>宽屏</PresentationFormat>
  <Paragraphs>210</Paragraphs>
  <Slides>37</Slides>
  <Notes>10</Notes>
  <HiddenSlides>0</HiddenSlides>
  <MMClips>2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8" baseType="lpstr">
      <vt:lpstr>黑体</vt:lpstr>
      <vt:lpstr>隶书</vt:lpstr>
      <vt:lpstr>微软雅黑</vt:lpstr>
      <vt:lpstr>Arial</vt:lpstr>
      <vt:lpstr>Calibri</vt:lpstr>
      <vt:lpstr>Times New Roman</vt:lpstr>
      <vt:lpstr>Wingdings</vt:lpstr>
      <vt:lpstr>Wingdings 2</vt:lpstr>
      <vt:lpstr>1_自定义设计方案</vt:lpstr>
      <vt:lpstr>2_自定义设计方案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4</cp:revision>
  <cp:lastPrinted>2022-11-14T10:24:00Z</cp:lastPrinted>
  <dcterms:created xsi:type="dcterms:W3CDTF">2022-11-14T10:24:00Z</dcterms:created>
  <dcterms:modified xsi:type="dcterms:W3CDTF">2025-02-18T06:39:19Z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42DFC27BF5BE44F794502DA2B42A2512_12</vt:lpwstr>
  </property>
  <property fmtid="{D5CDD505-2E9C-101B-9397-08002B2CF9AE}" pid="7" name="KSOProductBuildVer">
    <vt:lpwstr>2052-12.1.0.18912</vt:lpwstr>
  </property>
</Properties>
</file>