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524" r:id="rId2"/>
    <p:sldId id="581" r:id="rId3"/>
    <p:sldId id="525" r:id="rId4"/>
    <p:sldId id="256" r:id="rId5"/>
    <p:sldId id="743" r:id="rId6"/>
    <p:sldId id="742" r:id="rId7"/>
    <p:sldId id="673" r:id="rId8"/>
    <p:sldId id="745" r:id="rId9"/>
    <p:sldId id="744" r:id="rId10"/>
    <p:sldId id="746" r:id="rId11"/>
    <p:sldId id="750" r:id="rId12"/>
    <p:sldId id="747" r:id="rId13"/>
    <p:sldId id="752" r:id="rId14"/>
    <p:sldId id="753" r:id="rId15"/>
    <p:sldId id="751" r:id="rId16"/>
    <p:sldId id="748" r:id="rId17"/>
    <p:sldId id="749" r:id="rId18"/>
    <p:sldId id="754" r:id="rId19"/>
    <p:sldId id="682" r:id="rId20"/>
    <p:sldId id="686" r:id="rId21"/>
    <p:sldId id="772" r:id="rId22"/>
    <p:sldId id="685" r:id="rId23"/>
    <p:sldId id="773" r:id="rId24"/>
    <p:sldId id="774" r:id="rId25"/>
    <p:sldId id="775" r:id="rId26"/>
    <p:sldId id="776" r:id="rId27"/>
    <p:sldId id="710" r:id="rId28"/>
    <p:sldId id="781" r:id="rId29"/>
    <p:sldId id="777" r:id="rId30"/>
    <p:sldId id="778" r:id="rId31"/>
    <p:sldId id="779" r:id="rId32"/>
    <p:sldId id="780" r:id="rId33"/>
    <p:sldId id="732" r:id="rId34"/>
    <p:sldId id="690" r:id="rId35"/>
    <p:sldId id="706" r:id="rId36"/>
    <p:sldId id="703" r:id="rId37"/>
    <p:sldId id="731" r:id="rId38"/>
    <p:sldId id="716" r:id="rId39"/>
    <p:sldId id="785" r:id="rId40"/>
    <p:sldId id="786" r:id="rId41"/>
    <p:sldId id="724" r:id="rId42"/>
    <p:sldId id="642" r:id="rId43"/>
    <p:sldId id="787" r:id="rId44"/>
    <p:sldId id="788" r:id="rId45"/>
  </p:sldIdLst>
  <p:sldSz cx="9144000" cy="5143500" type="screen16x9"/>
  <p:notesSz cx="6858000" cy="9144000"/>
  <p:embeddedFontLst>
    <p:embeddedFont>
      <p:font typeface="黑体" pitchFamily="49" charset="-122"/>
      <p:regular r:id="rId48"/>
    </p:embeddedFont>
    <p:embeddedFont>
      <p:font typeface="楷体" pitchFamily="49" charset="-122"/>
      <p:regular r:id="rId49"/>
    </p:embeddedFont>
    <p:embeddedFont>
      <p:font typeface="幼圆" pitchFamily="49" charset="-122"/>
      <p:regular r:id="rId50"/>
    </p:embeddedFont>
    <p:embeddedFont>
      <p:font typeface="微软雅黑" pitchFamily="34" charset="-122"/>
      <p:regular r:id="rId51"/>
      <p:bold r:id="rId52"/>
    </p:embeddedFont>
    <p:embeddedFont>
      <p:font typeface="仿宋" pitchFamily="49" charset="-122"/>
      <p:regular r:id="rId53"/>
    </p:embeddedFont>
    <p:embeddedFont>
      <p:font typeface="隶书" pitchFamily="49" charset="-122"/>
      <p:regular r:id="rId54"/>
    </p:embeddedFont>
    <p:embeddedFont>
      <p:font typeface="Calibri" pitchFamily="34" charset="0"/>
      <p:regular r:id="rId55"/>
      <p:bold r:id="rId56"/>
      <p:italic r:id="rId57"/>
      <p:boldItalic r:id="rId58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xkb1.com" initials="x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F00"/>
    <a:srgbClr val="E6A774"/>
    <a:srgbClr val="D56D00"/>
    <a:srgbClr val="00A48D"/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77" autoAdjust="0"/>
    <p:restoredTop sz="95062" autoAdjust="0"/>
  </p:normalViewPr>
  <p:slideViewPr>
    <p:cSldViewPr showGuides="1">
      <p:cViewPr varScale="1">
        <p:scale>
          <a:sx n="140" d="100"/>
          <a:sy n="140" d="100"/>
        </p:scale>
        <p:origin x="-810" y="-90"/>
      </p:cViewPr>
      <p:guideLst>
        <p:guide orient="horz" pos="1470"/>
        <p:guide pos="2812"/>
        <p:guide pos="281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 dirty="0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18006E18-4BEF-4595-B3B6-2ABF2F04905E}" type="slidenum">
              <a:rPr lang="zh-CN" altLang="en-US">
                <a:ea typeface="微软雅黑" panose="020B0503020204020204" pitchFamily="34" charset="-122"/>
              </a:rPr>
              <a:t>‹#›</a:t>
            </a:fld>
            <a:endParaRPr lang="zh-CN" altLang="en-US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2931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Tx/>
              <a:buNone/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Tx/>
              <a:buNone/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zh-CN" altLang="en-US" noProof="0" dirty="0"/>
              <a:t>单击此处编辑母版文本样式</a:t>
            </a:r>
          </a:p>
          <a:p>
            <a:pPr lvl="1"/>
            <a:r>
              <a:rPr lang="zh-CN" altLang="en-US" noProof="0" dirty="0"/>
              <a:t>第二级</a:t>
            </a:r>
          </a:p>
          <a:p>
            <a:pPr lvl="2"/>
            <a:r>
              <a:rPr lang="zh-CN" altLang="en-US" noProof="0" dirty="0"/>
              <a:t>第三级</a:t>
            </a:r>
          </a:p>
          <a:p>
            <a:pPr lvl="3"/>
            <a:r>
              <a:rPr lang="zh-CN" altLang="en-US" noProof="0" dirty="0"/>
              <a:t>第四级</a:t>
            </a:r>
          </a:p>
          <a:p>
            <a:pPr lvl="4"/>
            <a:r>
              <a:rPr lang="zh-CN" altLang="en-US" noProof="0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Tx/>
              <a:buNone/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fld id="{395A52D7-8F67-41F0-A534-CB8A9A4DB925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17278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5A52D7-8F67-41F0-A534-CB8A9A4DB925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5A52D7-8F67-41F0-A534-CB8A9A4DB925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5A52D7-8F67-41F0-A534-CB8A9A4DB925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5A52D7-8F67-41F0-A534-CB8A9A4DB925}" type="slidenum">
              <a:rPr lang="zh-CN" altLang="en-US" smtClean="0"/>
              <a:t>41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7451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回顾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回顾反思</a:t>
            </a:r>
          </a:p>
        </p:txBody>
      </p:sp>
      <p:sp>
        <p:nvSpPr>
          <p:cNvPr id="13" name="菱形 12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当堂训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>
            <a:spLocks noChangeArrowheads="1"/>
          </p:cNvSpPr>
          <p:nvPr userDrawn="1"/>
        </p:nvSpPr>
        <p:spPr bwMode="auto">
          <a:xfrm>
            <a:off x="1113573" y="267691"/>
            <a:ext cx="1624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当堂训练</a:t>
            </a: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647700" y="786767"/>
            <a:ext cx="8496300" cy="635"/>
          </a:xfrm>
          <a:prstGeom prst="line">
            <a:avLst/>
          </a:prstGeom>
          <a:ln w="3810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笔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1509" y="195581"/>
            <a:ext cx="490855" cy="694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课后作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 t="17557" b="14742"/>
          <a:stretch>
            <a:fillRect/>
          </a:stretch>
        </p:blipFill>
        <p:spPr>
          <a:xfrm>
            <a:off x="475060" y="238731"/>
            <a:ext cx="8102204" cy="47505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>
            <a:lum contrast="-12001"/>
          </a:blip>
          <a:srcRect t="40147" b="36667"/>
          <a:stretch>
            <a:fillRect/>
          </a:stretch>
        </p:blipFill>
        <p:spPr>
          <a:xfrm>
            <a:off x="2339581" y="1001115"/>
            <a:ext cx="4373165" cy="7489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 userDrawn="1"/>
        </p:nvSpPr>
        <p:spPr>
          <a:xfrm>
            <a:off x="3338029" y="1059583"/>
            <a:ext cx="2376264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zh-CN" altLang="en-US" sz="2800" b="0" dirty="0" smtClean="0">
                <a:latin typeface="黑体" pitchFamily="49" charset="-122"/>
                <a:ea typeface="黑体" pitchFamily="49" charset="-122"/>
              </a:rPr>
              <a:t>课后作业</a:t>
            </a:r>
            <a:endParaRPr lang="zh-CN" altLang="en-US" sz="2800" b="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23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入新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导入新课</a:t>
            </a:r>
          </a:p>
        </p:txBody>
      </p:sp>
      <p:sp>
        <p:nvSpPr>
          <p:cNvPr id="16" name="菱形 15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思维导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思维导图</a:t>
            </a:r>
          </a:p>
        </p:txBody>
      </p:sp>
      <p:sp>
        <p:nvSpPr>
          <p:cNvPr id="16" name="菱形 15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课堂总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课堂总结</a:t>
            </a:r>
          </a:p>
        </p:txBody>
      </p:sp>
      <p:sp>
        <p:nvSpPr>
          <p:cNvPr id="16" name="菱形 15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学习目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学习目标</a:t>
            </a:r>
          </a:p>
        </p:txBody>
      </p:sp>
      <p:sp>
        <p:nvSpPr>
          <p:cNvPr id="17" name="菱形 16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8" name="直接连接符 17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0"/>
          <p:cNvSpPr txBox="1"/>
          <p:nvPr userDrawn="1"/>
        </p:nvSpPr>
        <p:spPr>
          <a:xfrm>
            <a:off x="751492" y="167005"/>
            <a:ext cx="374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知识点一 </a:t>
            </a:r>
            <a:r>
              <a:rPr lang="zh-CN" altLang="en-US" sz="28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熔化和凝固</a:t>
            </a:r>
            <a:endParaRPr lang="zh-CN" altLang="en-US" sz="28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菱形 12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388620" y="648970"/>
            <a:ext cx="3924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0"/>
          <p:cNvSpPr txBox="1"/>
          <p:nvPr userDrawn="1"/>
        </p:nvSpPr>
        <p:spPr>
          <a:xfrm>
            <a:off x="751492" y="167005"/>
            <a:ext cx="4036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</a:t>
            </a:r>
            <a:r>
              <a:rPr lang="zh-CN" altLang="en-US" sz="28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点二 熔点和凝固点</a:t>
            </a:r>
            <a:endParaRPr lang="zh-CN" altLang="en-US" sz="28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菱形 12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388620" y="648970"/>
            <a:ext cx="4284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95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菱形 12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388620" y="648970"/>
            <a:ext cx="5508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3"/>
          <p:cNvSpPr txBox="1"/>
          <p:nvPr userDrawn="1"/>
        </p:nvSpPr>
        <p:spPr>
          <a:xfrm>
            <a:off x="749347" y="162690"/>
            <a:ext cx="67024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/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知识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点三   熔化吸热 凝固放热</a:t>
            </a:r>
          </a:p>
        </p:txBody>
      </p:sp>
    </p:spTree>
    <p:extLst>
      <p:ext uri="{BB962C8B-B14F-4D97-AF65-F5344CB8AC3E}">
        <p14:creationId xmlns:p14="http://schemas.microsoft.com/office/powerpoint/2010/main" val="13947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395" y="195580"/>
            <a:ext cx="1283909" cy="5200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19" r:id="rId8"/>
    <p:sldLayoutId id="2147483720" r:id="rId9"/>
    <p:sldLayoutId id="2147483659" r:id="rId10"/>
    <p:sldLayoutId id="2147483718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slideLayout" Target="../slideLayouts/slideLayout3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/>
          <p:nvPr/>
        </p:nvSpPr>
        <p:spPr>
          <a:xfrm>
            <a:off x="1223628" y="1419622"/>
            <a:ext cx="669674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latin typeface="隶书" panose="02010509060101010101" pitchFamily="49" charset="-122"/>
                <a:ea typeface="隶书" panose="02010509060101010101" pitchFamily="49" charset="-122"/>
              </a:rPr>
              <a:t>第三章 物态变化</a:t>
            </a:r>
          </a:p>
        </p:txBody>
      </p:sp>
      <p:sp>
        <p:nvSpPr>
          <p:cNvPr id="6" name="矩形 5"/>
          <p:cNvSpPr/>
          <p:nvPr/>
        </p:nvSpPr>
        <p:spPr>
          <a:xfrm>
            <a:off x="2159080" y="2569191"/>
            <a:ext cx="5256584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第2节</a:t>
            </a:r>
            <a:r>
              <a:rPr lang="en-US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熔化和凝固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94" y="2381573"/>
            <a:ext cx="7933055" cy="22802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99592" y="1779662"/>
            <a:ext cx="26695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实验数据表格：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382226" y="1059815"/>
            <a:ext cx="8640960" cy="6001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ym typeface="+mn-ea"/>
              </a:rPr>
              <a:t>从40℃开始1分钟观察它们的状态和读出相应的温度，直到全部</a:t>
            </a:r>
            <a:r>
              <a:rPr lang="zh-CN" altLang="en-US" sz="2200" dirty="0" smtClean="0">
                <a:sym typeface="+mn-ea"/>
              </a:rPr>
              <a:t>熔化。</a:t>
            </a:r>
            <a:endParaRPr lang="zh-CN" altLang="en-US" sz="2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 descr="C:\Users\wzsd\Desktop\QQ截图20240407161439.pngQQ截图2024040716143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61870" y="1236980"/>
            <a:ext cx="3936365" cy="35223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482215" y="4378960"/>
            <a:ext cx="29616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0   1    2   3   4    5   6   7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3728" y="1105393"/>
            <a:ext cx="4752528" cy="35643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Group 2"/>
          <p:cNvGraphicFramePr>
            <a:graphicFrameLocks noGrp="1"/>
          </p:cNvGraphicFramePr>
          <p:nvPr>
            <p:ph sz="half" idx="4294967295"/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0373420"/>
              </p:ext>
            </p:extLst>
          </p:nvPr>
        </p:nvGraphicFramePr>
        <p:xfrm>
          <a:off x="467544" y="2427734"/>
          <a:ext cx="8424862" cy="79230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181100"/>
                <a:gridCol w="556895"/>
                <a:gridCol w="557530"/>
                <a:gridCol w="534987"/>
                <a:gridCol w="579438"/>
                <a:gridCol w="560387"/>
                <a:gridCol w="554038"/>
                <a:gridCol w="558800"/>
                <a:gridCol w="555625"/>
                <a:gridCol w="556895"/>
                <a:gridCol w="557530"/>
                <a:gridCol w="558800"/>
                <a:gridCol w="555625"/>
                <a:gridCol w="557212"/>
              </a:tblGrid>
              <a:tr h="3656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</a:rPr>
                        <a:t>时间/分</a:t>
                      </a:r>
                    </a:p>
                  </a:txBody>
                  <a:tcPr marL="0" marR="0" marT="0" marB="0" anchor="ctr" anchorCtr="1" horzOverflow="overflow">
                    <a:lnL w="19050">
                      <a:solidFill>
                        <a:schemeClr val="tx1"/>
                      </a:solidFill>
                      <a:prstDash val="solid"/>
                    </a:lnL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</a:rPr>
                        <a:t>0</a:t>
                      </a:r>
                    </a:p>
                  </a:txBody>
                  <a:tcPr marL="0" marR="0" marT="0" marB="0" anchor="ctr" anchorCtr="1" horzOverflow="overflow"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</a:rPr>
                        <a:t>1</a:t>
                      </a:r>
                    </a:p>
                  </a:txBody>
                  <a:tcPr marL="0" marR="0" marT="0" marB="0" anchor="ctr" anchorCtr="1" horzOverflow="overflow"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</a:rPr>
                        <a:t>2</a:t>
                      </a:r>
                    </a:p>
                  </a:txBody>
                  <a:tcPr marL="0" marR="0" marT="0" marB="0" anchor="ctr" anchorCtr="1" horzOverflow="overflow"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</a:rPr>
                        <a:t>3</a:t>
                      </a:r>
                    </a:p>
                  </a:txBody>
                  <a:tcPr marL="0" marR="0" marT="0" marB="0" anchor="ctr" anchorCtr="1" horzOverflow="overflow"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</a:rPr>
                        <a:t>4</a:t>
                      </a:r>
                    </a:p>
                  </a:txBody>
                  <a:tcPr marL="0" marR="0" marT="0" marB="0" anchor="ctr" anchorCtr="1" horzOverflow="overflow"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</a:rPr>
                        <a:t>5</a:t>
                      </a:r>
                    </a:p>
                  </a:txBody>
                  <a:tcPr marL="0" marR="0" marT="0" marB="0" anchor="ctr" anchorCtr="1" horzOverflow="overflow"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</a:rPr>
                        <a:t>6</a:t>
                      </a:r>
                    </a:p>
                  </a:txBody>
                  <a:tcPr marL="0" marR="0" marT="0" marB="0" anchor="ctr" anchorCtr="1" horzOverflow="overflow"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</a:rPr>
                        <a:t>7</a:t>
                      </a:r>
                    </a:p>
                  </a:txBody>
                  <a:tcPr marL="0" marR="0" marT="0" marB="0" anchor="ctr" anchorCtr="1" horzOverflow="overflow"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</a:rPr>
                        <a:t>8</a:t>
                      </a:r>
                    </a:p>
                  </a:txBody>
                  <a:tcPr marL="0" marR="0" marT="0" marB="0" anchor="ctr" anchorCtr="1" horzOverflow="overflow"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</a:rPr>
                        <a:t>9</a:t>
                      </a:r>
                    </a:p>
                  </a:txBody>
                  <a:tcPr marL="0" marR="0" marT="0" marB="0" anchor="ctr" anchorCtr="1" horzOverflow="overflow"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</a:rPr>
                        <a:t>10</a:t>
                      </a:r>
                    </a:p>
                  </a:txBody>
                  <a:tcPr marL="0" marR="0" marT="0" marB="0" anchor="ctr" anchorCtr="1" horzOverflow="overflow"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</a:tr>
              <a:tr h="4265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</a:rPr>
                        <a:t>温度/℃</a:t>
                      </a:r>
                    </a:p>
                  </a:txBody>
                  <a:tcPr marL="0" marR="0" marT="0" marB="0" anchor="ctr" anchorCtr="1" horzOverflow="overflow">
                    <a:lnL w="19050">
                      <a:solidFill>
                        <a:schemeClr val="tx1"/>
                      </a:solidFill>
                      <a:prstDash val="solid"/>
                    </a:lnL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charset="0"/>
                        </a:rPr>
                        <a:t>40</a:t>
                      </a:r>
                    </a:p>
                  </a:txBody>
                  <a:tcPr marL="0" marR="0" marT="0" marB="0" anchor="ctr" anchorCtr="1" horzOverflow="overflow"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charset="0"/>
                        </a:rPr>
                        <a:t>44</a:t>
                      </a:r>
                    </a:p>
                  </a:txBody>
                  <a:tcPr marL="0" marR="0" marT="0" marB="0" anchor="ctr" anchorCtr="1" horzOverflow="overflow"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charset="0"/>
                        </a:rPr>
                        <a:t>46</a:t>
                      </a:r>
                    </a:p>
                  </a:txBody>
                  <a:tcPr marL="0" marR="0" marT="0" marB="0" anchor="ctr" anchorCtr="1" horzOverflow="overflow"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charset="0"/>
                        </a:rPr>
                        <a:t>48</a:t>
                      </a:r>
                    </a:p>
                  </a:txBody>
                  <a:tcPr marL="0" marR="0" marT="0" marB="0" anchor="ctr" anchorCtr="1" horzOverflow="overflow"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charset="0"/>
                        </a:rPr>
                        <a:t>48</a:t>
                      </a:r>
                    </a:p>
                  </a:txBody>
                  <a:tcPr marL="0" marR="0" marT="0" marB="0" anchor="ctr" anchorCtr="1" horzOverflow="overflow"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charset="0"/>
                        </a:rPr>
                        <a:t>48</a:t>
                      </a:r>
                    </a:p>
                  </a:txBody>
                  <a:tcPr marL="0" marR="0" marT="0" marB="0" horzOverflow="overflow"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charset="0"/>
                        </a:rPr>
                        <a:t>48</a:t>
                      </a:r>
                    </a:p>
                  </a:txBody>
                  <a:tcPr marL="0" marR="0" marT="0" marB="0" anchor="ctr" anchorCtr="1" horzOverflow="overflow"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charset="0"/>
                        </a:rPr>
                        <a:t>48</a:t>
                      </a:r>
                    </a:p>
                  </a:txBody>
                  <a:tcPr marL="0" marR="0" marT="0" marB="0" anchor="ctr" anchorCtr="1" horzOverflow="overflow"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charset="0"/>
                        </a:rPr>
                        <a:t>48</a:t>
                      </a:r>
                    </a:p>
                  </a:txBody>
                  <a:tcPr marL="0" marR="0" marT="0" marB="0" anchor="ctr" anchorCtr="1" horzOverflow="overflow"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charset="0"/>
                        </a:rPr>
                        <a:t>48</a:t>
                      </a:r>
                    </a:p>
                  </a:txBody>
                  <a:tcPr marL="0" marR="0" marT="0" marB="0" anchor="ctr" anchorCtr="1" horzOverflow="overflow"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charset="0"/>
                        </a:rPr>
                        <a:t>49</a:t>
                      </a:r>
                    </a:p>
                  </a:txBody>
                  <a:tcPr marL="0" marR="0" marT="0" marB="0" anchor="ctr" anchorCtr="1" horzOverflow="overflow"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charset="0"/>
                        </a:rPr>
                        <a:t>5</a:t>
                      </a:r>
                      <a:r>
                        <a:rPr kumimoji="0" lang="en-US" altLang="zh-CN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charset="0"/>
                        </a:rPr>
                        <a:t>1</a:t>
                      </a:r>
                      <a:endParaRPr kumimoji="0" lang="zh-CN" altLang="en-US" sz="2400" b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anose="02020603050405020304" charset="0"/>
                      </a:endParaRPr>
                    </a:p>
                  </a:txBody>
                  <a:tcPr marL="0" marR="0" marT="0" marB="0" anchor="ctr" anchorCtr="1" horzOverflow="overflow"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charset="0"/>
                        </a:rPr>
                        <a:t>56</a:t>
                      </a:r>
                    </a:p>
                  </a:txBody>
                  <a:tcPr marL="0" marR="0" marT="0" marB="0" anchor="ctr" anchorCtr="1" horzOverflow="overflow">
                    <a:lnR w="19050">
                      <a:solidFill>
                        <a:schemeClr val="tx1"/>
                      </a:solidFill>
                      <a:prstDash val="solid"/>
                    </a:lnR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29752" name="Text Box 49"/>
          <p:cNvSpPr txBox="1"/>
          <p:nvPr/>
        </p:nvSpPr>
        <p:spPr>
          <a:xfrm>
            <a:off x="971600" y="1268322"/>
            <a:ext cx="3184525" cy="49244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600" dirty="0">
                <a:latin typeface="宋体" panose="02010600030101010101" pitchFamily="2" charset="-122"/>
              </a:rPr>
              <a:t>海波熔化过程记录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3"/>
          <p:cNvSpPr/>
          <p:nvPr/>
        </p:nvSpPr>
        <p:spPr>
          <a:xfrm>
            <a:off x="1830308" y="1494784"/>
            <a:ext cx="2953959" cy="0"/>
          </a:xfrm>
          <a:prstGeom prst="line">
            <a:avLst/>
          </a:prstGeom>
          <a:ln w="9525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grpSp>
        <p:nvGrpSpPr>
          <p:cNvPr id="29745" name="Group 51"/>
          <p:cNvGrpSpPr/>
          <p:nvPr/>
        </p:nvGrpSpPr>
        <p:grpSpPr>
          <a:xfrm>
            <a:off x="1383506" y="1100137"/>
            <a:ext cx="4723210" cy="3907631"/>
            <a:chOff x="1202" y="254"/>
            <a:chExt cx="3967" cy="3282"/>
          </a:xfrm>
        </p:grpSpPr>
        <p:grpSp>
          <p:nvGrpSpPr>
            <p:cNvPr id="29766" name="Group 52"/>
            <p:cNvGrpSpPr/>
            <p:nvPr/>
          </p:nvGrpSpPr>
          <p:grpSpPr>
            <a:xfrm>
              <a:off x="1565" y="391"/>
              <a:ext cx="2812" cy="2813"/>
              <a:chOff x="839" y="436"/>
              <a:chExt cx="3084" cy="3085"/>
            </a:xfrm>
          </p:grpSpPr>
          <p:sp>
            <p:nvSpPr>
              <p:cNvPr id="29781" name="Line 53"/>
              <p:cNvSpPr/>
              <p:nvPr/>
            </p:nvSpPr>
            <p:spPr>
              <a:xfrm rot="10800000">
                <a:off x="839" y="436"/>
                <a:ext cx="0" cy="3085"/>
              </a:xfrm>
              <a:prstGeom prst="line">
                <a:avLst/>
              </a:prstGeom>
              <a:ln w="19050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29782" name="Line 54"/>
              <p:cNvSpPr/>
              <p:nvPr/>
            </p:nvSpPr>
            <p:spPr>
              <a:xfrm>
                <a:off x="839" y="3521"/>
                <a:ext cx="3084" cy="0"/>
              </a:xfrm>
              <a:prstGeom prst="line">
                <a:avLst/>
              </a:prstGeom>
              <a:ln w="19050" cap="flat" cmpd="sng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</p:spPr>
          </p:sp>
          <p:sp>
            <p:nvSpPr>
              <p:cNvPr id="29783" name="Line 55"/>
              <p:cNvSpPr/>
              <p:nvPr/>
            </p:nvSpPr>
            <p:spPr>
              <a:xfrm>
                <a:off x="1020" y="649"/>
                <a:ext cx="4" cy="287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84" name="Line 56"/>
              <p:cNvSpPr/>
              <p:nvPr/>
            </p:nvSpPr>
            <p:spPr>
              <a:xfrm flipH="1">
                <a:off x="1200" y="650"/>
                <a:ext cx="2" cy="2871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85" name="Line 57"/>
              <p:cNvSpPr/>
              <p:nvPr/>
            </p:nvSpPr>
            <p:spPr>
              <a:xfrm flipH="1">
                <a:off x="1358" y="650"/>
                <a:ext cx="25" cy="2871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86" name="Line 58"/>
              <p:cNvSpPr/>
              <p:nvPr/>
            </p:nvSpPr>
            <p:spPr>
              <a:xfrm flipH="1">
                <a:off x="1563" y="650"/>
                <a:ext cx="2" cy="2871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87" name="Line 59"/>
              <p:cNvSpPr/>
              <p:nvPr/>
            </p:nvSpPr>
            <p:spPr>
              <a:xfrm flipH="1">
                <a:off x="1734" y="650"/>
                <a:ext cx="12" cy="2871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88" name="Line 60"/>
              <p:cNvSpPr/>
              <p:nvPr/>
            </p:nvSpPr>
            <p:spPr>
              <a:xfrm flipH="1">
                <a:off x="1909" y="649"/>
                <a:ext cx="18" cy="287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89" name="Line 61"/>
              <p:cNvSpPr/>
              <p:nvPr/>
            </p:nvSpPr>
            <p:spPr>
              <a:xfrm>
                <a:off x="2109" y="650"/>
                <a:ext cx="1" cy="2871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90" name="Line 62"/>
              <p:cNvSpPr/>
              <p:nvPr/>
            </p:nvSpPr>
            <p:spPr>
              <a:xfrm flipH="1">
                <a:off x="2288" y="650"/>
                <a:ext cx="2" cy="2871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91" name="Line 63"/>
              <p:cNvSpPr/>
              <p:nvPr/>
            </p:nvSpPr>
            <p:spPr>
              <a:xfrm flipH="1">
                <a:off x="2470" y="650"/>
                <a:ext cx="2" cy="2871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92" name="Line 64"/>
              <p:cNvSpPr/>
              <p:nvPr/>
            </p:nvSpPr>
            <p:spPr>
              <a:xfrm flipH="1">
                <a:off x="2651" y="650"/>
                <a:ext cx="2" cy="2871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93" name="Line 65"/>
              <p:cNvSpPr/>
              <p:nvPr/>
            </p:nvSpPr>
            <p:spPr>
              <a:xfrm>
                <a:off x="2835" y="650"/>
                <a:ext cx="1" cy="2871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94" name="Line 66"/>
              <p:cNvSpPr/>
              <p:nvPr/>
            </p:nvSpPr>
            <p:spPr>
              <a:xfrm>
                <a:off x="3016" y="650"/>
                <a:ext cx="11" cy="2871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95" name="Line 67"/>
              <p:cNvSpPr/>
              <p:nvPr/>
            </p:nvSpPr>
            <p:spPr>
              <a:xfrm>
                <a:off x="3198" y="650"/>
                <a:ext cx="9" cy="2871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96" name="Line 68"/>
              <p:cNvSpPr/>
              <p:nvPr/>
            </p:nvSpPr>
            <p:spPr>
              <a:xfrm>
                <a:off x="3560" y="649"/>
                <a:ext cx="1" cy="287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97" name="Line 69"/>
              <p:cNvSpPr/>
              <p:nvPr/>
            </p:nvSpPr>
            <p:spPr>
              <a:xfrm flipH="1">
                <a:off x="3376" y="650"/>
                <a:ext cx="2" cy="2871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98" name="Line 70"/>
              <p:cNvSpPr/>
              <p:nvPr/>
            </p:nvSpPr>
            <p:spPr>
              <a:xfrm>
                <a:off x="839" y="3339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799" name="Line 71"/>
              <p:cNvSpPr/>
              <p:nvPr/>
            </p:nvSpPr>
            <p:spPr>
              <a:xfrm>
                <a:off x="839" y="3158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800" name="Line 72"/>
              <p:cNvSpPr/>
              <p:nvPr/>
            </p:nvSpPr>
            <p:spPr>
              <a:xfrm>
                <a:off x="839" y="2976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801" name="Line 73"/>
              <p:cNvSpPr/>
              <p:nvPr/>
            </p:nvSpPr>
            <p:spPr>
              <a:xfrm>
                <a:off x="839" y="2795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802" name="Line 74"/>
              <p:cNvSpPr/>
              <p:nvPr/>
            </p:nvSpPr>
            <p:spPr>
              <a:xfrm>
                <a:off x="839" y="2614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803" name="Line 75"/>
              <p:cNvSpPr/>
              <p:nvPr/>
            </p:nvSpPr>
            <p:spPr>
              <a:xfrm>
                <a:off x="839" y="2432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804" name="Line 76"/>
              <p:cNvSpPr/>
              <p:nvPr/>
            </p:nvSpPr>
            <p:spPr>
              <a:xfrm>
                <a:off x="839" y="2251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805" name="Line 77"/>
              <p:cNvSpPr/>
              <p:nvPr/>
            </p:nvSpPr>
            <p:spPr>
              <a:xfrm>
                <a:off x="839" y="2069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806" name="Line 78"/>
              <p:cNvSpPr/>
              <p:nvPr/>
            </p:nvSpPr>
            <p:spPr>
              <a:xfrm>
                <a:off x="839" y="1888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807" name="Line 79"/>
              <p:cNvSpPr/>
              <p:nvPr/>
            </p:nvSpPr>
            <p:spPr>
              <a:xfrm>
                <a:off x="839" y="1706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808" name="Line 80"/>
              <p:cNvSpPr/>
              <p:nvPr/>
            </p:nvSpPr>
            <p:spPr>
              <a:xfrm>
                <a:off x="839" y="1525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809" name="Line 81"/>
              <p:cNvSpPr/>
              <p:nvPr/>
            </p:nvSpPr>
            <p:spPr>
              <a:xfrm>
                <a:off x="839" y="1344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810" name="Line 82"/>
              <p:cNvSpPr/>
              <p:nvPr/>
            </p:nvSpPr>
            <p:spPr>
              <a:xfrm>
                <a:off x="839" y="1162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811" name="Line 83"/>
              <p:cNvSpPr/>
              <p:nvPr/>
            </p:nvSpPr>
            <p:spPr>
              <a:xfrm>
                <a:off x="839" y="799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812" name="Line 84"/>
              <p:cNvSpPr/>
              <p:nvPr/>
            </p:nvSpPr>
            <p:spPr>
              <a:xfrm>
                <a:off x="839" y="981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29767" name="Text Box 85"/>
            <p:cNvSpPr txBox="1"/>
            <p:nvPr/>
          </p:nvSpPr>
          <p:spPr>
            <a:xfrm>
              <a:off x="1577" y="254"/>
              <a:ext cx="908" cy="30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CN" altLang="en-US" sz="1800" dirty="0">
                  <a:solidFill>
                    <a:srgbClr val="0000CC"/>
                  </a:solidFill>
                  <a:latin typeface="Times New Roman" panose="02020603050405020304" charset="0"/>
                </a:rPr>
                <a:t>温度/℃</a:t>
              </a:r>
            </a:p>
          </p:txBody>
        </p:sp>
        <p:sp>
          <p:nvSpPr>
            <p:cNvPr id="29768" name="Text Box 86"/>
            <p:cNvSpPr txBox="1"/>
            <p:nvPr/>
          </p:nvSpPr>
          <p:spPr>
            <a:xfrm>
              <a:off x="4217" y="3227"/>
              <a:ext cx="952" cy="30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CN" altLang="en-US" sz="1800" dirty="0">
                  <a:solidFill>
                    <a:srgbClr val="0000CC"/>
                  </a:solidFill>
                  <a:latin typeface="Times New Roman" panose="02020603050405020304" charset="0"/>
                </a:rPr>
                <a:t>时间/</a:t>
              </a:r>
              <a:r>
                <a:rPr lang="en-US" altLang="zh-CN" sz="1800" dirty="0">
                  <a:solidFill>
                    <a:srgbClr val="0000CC"/>
                  </a:solidFill>
                  <a:latin typeface="Times New Roman" panose="02020603050405020304" charset="0"/>
                </a:rPr>
                <a:t>min</a:t>
              </a:r>
            </a:p>
          </p:txBody>
        </p:sp>
        <p:sp>
          <p:nvSpPr>
            <p:cNvPr id="29769" name="Text Box 87"/>
            <p:cNvSpPr txBox="1"/>
            <p:nvPr/>
          </p:nvSpPr>
          <p:spPr>
            <a:xfrm>
              <a:off x="1474" y="3158"/>
              <a:ext cx="227" cy="30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CN" altLang="en-US" sz="1800" dirty="0">
                  <a:solidFill>
                    <a:srgbClr val="0000CC"/>
                  </a:solidFill>
                  <a:latin typeface="Times New Roman" panose="02020603050405020304" charset="0"/>
                </a:rPr>
                <a:t>0</a:t>
              </a:r>
            </a:p>
          </p:txBody>
        </p:sp>
        <p:sp>
          <p:nvSpPr>
            <p:cNvPr id="29770" name="Text Box 88"/>
            <p:cNvSpPr txBox="1"/>
            <p:nvPr/>
          </p:nvSpPr>
          <p:spPr>
            <a:xfrm>
              <a:off x="1792" y="3158"/>
              <a:ext cx="181" cy="30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CN" altLang="en-US" sz="1800" dirty="0">
                  <a:solidFill>
                    <a:srgbClr val="0000CC"/>
                  </a:solidFill>
                  <a:latin typeface="Times New Roman" panose="02020603050405020304" charset="0"/>
                </a:rPr>
                <a:t>2</a:t>
              </a:r>
            </a:p>
          </p:txBody>
        </p:sp>
        <p:sp>
          <p:nvSpPr>
            <p:cNvPr id="29771" name="Text Box 89"/>
            <p:cNvSpPr txBox="1"/>
            <p:nvPr/>
          </p:nvSpPr>
          <p:spPr>
            <a:xfrm>
              <a:off x="2109" y="3158"/>
              <a:ext cx="272" cy="30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CN" altLang="en-US" sz="1800" dirty="0">
                  <a:solidFill>
                    <a:srgbClr val="0000CC"/>
                  </a:solidFill>
                  <a:latin typeface="Times New Roman" panose="02020603050405020304" charset="0"/>
                </a:rPr>
                <a:t>4</a:t>
              </a:r>
            </a:p>
          </p:txBody>
        </p:sp>
        <p:sp>
          <p:nvSpPr>
            <p:cNvPr id="29772" name="Text Box 90"/>
            <p:cNvSpPr txBox="1"/>
            <p:nvPr/>
          </p:nvSpPr>
          <p:spPr>
            <a:xfrm>
              <a:off x="2427" y="3158"/>
              <a:ext cx="272" cy="30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CN" altLang="en-US" sz="1800" dirty="0">
                  <a:solidFill>
                    <a:srgbClr val="0000CC"/>
                  </a:solidFill>
                  <a:latin typeface="Times New Roman" panose="02020603050405020304" charset="0"/>
                </a:rPr>
                <a:t>6</a:t>
              </a:r>
            </a:p>
          </p:txBody>
        </p:sp>
        <p:sp>
          <p:nvSpPr>
            <p:cNvPr id="29773" name="Text Box 91"/>
            <p:cNvSpPr txBox="1"/>
            <p:nvPr/>
          </p:nvSpPr>
          <p:spPr>
            <a:xfrm>
              <a:off x="2745" y="3158"/>
              <a:ext cx="226" cy="30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CN" altLang="en-US" sz="1800" dirty="0">
                  <a:solidFill>
                    <a:srgbClr val="0000CC"/>
                  </a:solidFill>
                  <a:latin typeface="Times New Roman" panose="02020603050405020304" charset="0"/>
                </a:rPr>
                <a:t>8</a:t>
              </a:r>
            </a:p>
          </p:txBody>
        </p:sp>
        <p:sp>
          <p:nvSpPr>
            <p:cNvPr id="29774" name="Text Box 92"/>
            <p:cNvSpPr txBox="1"/>
            <p:nvPr/>
          </p:nvSpPr>
          <p:spPr>
            <a:xfrm>
              <a:off x="3016" y="3158"/>
              <a:ext cx="544" cy="30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CN" altLang="en-US" sz="1800" dirty="0">
                  <a:solidFill>
                    <a:srgbClr val="0000CC"/>
                  </a:solidFill>
                  <a:latin typeface="Times New Roman" panose="02020603050405020304" charset="0"/>
                </a:rPr>
                <a:t>10</a:t>
              </a:r>
            </a:p>
          </p:txBody>
        </p:sp>
        <p:sp>
          <p:nvSpPr>
            <p:cNvPr id="29775" name="Text Box 93"/>
            <p:cNvSpPr txBox="1"/>
            <p:nvPr/>
          </p:nvSpPr>
          <p:spPr>
            <a:xfrm>
              <a:off x="3334" y="3158"/>
              <a:ext cx="408" cy="30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CN" altLang="en-US" sz="1800" dirty="0">
                  <a:solidFill>
                    <a:srgbClr val="0000CC"/>
                  </a:solidFill>
                  <a:latin typeface="Times New Roman" panose="02020603050405020304" charset="0"/>
                </a:rPr>
                <a:t>12</a:t>
              </a:r>
            </a:p>
          </p:txBody>
        </p:sp>
        <p:sp>
          <p:nvSpPr>
            <p:cNvPr id="29776" name="Text Box 94"/>
            <p:cNvSpPr txBox="1"/>
            <p:nvPr/>
          </p:nvSpPr>
          <p:spPr>
            <a:xfrm>
              <a:off x="3697" y="3158"/>
              <a:ext cx="408" cy="30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CN" altLang="en-US" sz="1800" dirty="0">
                  <a:solidFill>
                    <a:srgbClr val="0000CC"/>
                  </a:solidFill>
                  <a:latin typeface="Times New Roman" panose="02020603050405020304" charset="0"/>
                </a:rPr>
                <a:t>14</a:t>
              </a:r>
            </a:p>
          </p:txBody>
        </p:sp>
        <p:sp>
          <p:nvSpPr>
            <p:cNvPr id="29777" name="Text Box 95"/>
            <p:cNvSpPr txBox="1"/>
            <p:nvPr/>
          </p:nvSpPr>
          <p:spPr>
            <a:xfrm>
              <a:off x="1202" y="3012"/>
              <a:ext cx="454" cy="30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CN" altLang="en-US" sz="1800" dirty="0">
                  <a:solidFill>
                    <a:srgbClr val="0000CC"/>
                  </a:solidFill>
                  <a:latin typeface="Times New Roman" panose="02020603050405020304" charset="0"/>
                </a:rPr>
                <a:t>40</a:t>
              </a:r>
            </a:p>
          </p:txBody>
        </p:sp>
        <p:sp>
          <p:nvSpPr>
            <p:cNvPr id="29778" name="Text Box 96"/>
            <p:cNvSpPr txBox="1"/>
            <p:nvPr/>
          </p:nvSpPr>
          <p:spPr>
            <a:xfrm>
              <a:off x="1202" y="2251"/>
              <a:ext cx="499" cy="30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CN" altLang="en-US" sz="1800" dirty="0">
                  <a:solidFill>
                    <a:srgbClr val="0000CC"/>
                  </a:solidFill>
                  <a:latin typeface="Times New Roman" panose="02020603050405020304" charset="0"/>
                </a:rPr>
                <a:t>45</a:t>
              </a:r>
            </a:p>
          </p:txBody>
        </p:sp>
        <p:sp>
          <p:nvSpPr>
            <p:cNvPr id="29779" name="Text Box 97"/>
            <p:cNvSpPr txBox="1"/>
            <p:nvPr/>
          </p:nvSpPr>
          <p:spPr>
            <a:xfrm>
              <a:off x="1202" y="1389"/>
              <a:ext cx="453" cy="30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CN" altLang="en-US" sz="1800" dirty="0">
                  <a:solidFill>
                    <a:srgbClr val="0000CC"/>
                  </a:solidFill>
                  <a:latin typeface="Times New Roman" panose="02020603050405020304" charset="0"/>
                </a:rPr>
                <a:t>50</a:t>
              </a:r>
            </a:p>
          </p:txBody>
        </p:sp>
        <p:sp>
          <p:nvSpPr>
            <p:cNvPr id="29780" name="Text Box 98"/>
            <p:cNvSpPr txBox="1"/>
            <p:nvPr/>
          </p:nvSpPr>
          <p:spPr>
            <a:xfrm>
              <a:off x="1202" y="563"/>
              <a:ext cx="454" cy="30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zh-CN" altLang="en-US" sz="1800" dirty="0">
                  <a:solidFill>
                    <a:srgbClr val="0000CC"/>
                  </a:solidFill>
                  <a:latin typeface="Times New Roman" panose="02020603050405020304" charset="0"/>
                </a:rPr>
                <a:t>55</a:t>
              </a:r>
            </a:p>
          </p:txBody>
        </p:sp>
      </p:grpSp>
      <p:grpSp>
        <p:nvGrpSpPr>
          <p:cNvPr id="5" name="Group 100"/>
          <p:cNvGrpSpPr/>
          <p:nvPr/>
        </p:nvGrpSpPr>
        <p:grpSpPr>
          <a:xfrm>
            <a:off x="1991916" y="1468041"/>
            <a:ext cx="2213372" cy="2388394"/>
            <a:chOff x="612" y="1197"/>
            <a:chExt cx="1859" cy="2006"/>
          </a:xfrm>
        </p:grpSpPr>
        <p:sp>
          <p:nvSpPr>
            <p:cNvPr id="29754" name="Oval 101"/>
            <p:cNvSpPr/>
            <p:nvPr/>
          </p:nvSpPr>
          <p:spPr>
            <a:xfrm>
              <a:off x="612" y="3158"/>
              <a:ext cx="45" cy="45"/>
            </a:xfrm>
            <a:prstGeom prst="ellipse">
              <a:avLst/>
            </a:prstGeom>
            <a:solidFill>
              <a:srgbClr val="0000CC"/>
            </a:solidFill>
            <a:ln w="9525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zh-CN" altLang="en-US" sz="100" dirty="0">
                <a:latin typeface="Times New Roman" panose="02020603050405020304" charset="0"/>
              </a:endParaRPr>
            </a:p>
          </p:txBody>
        </p:sp>
        <p:sp>
          <p:nvSpPr>
            <p:cNvPr id="29755" name="Oval 102"/>
            <p:cNvSpPr/>
            <p:nvPr/>
          </p:nvSpPr>
          <p:spPr>
            <a:xfrm>
              <a:off x="773" y="2823"/>
              <a:ext cx="45" cy="45"/>
            </a:xfrm>
            <a:prstGeom prst="ellipse">
              <a:avLst/>
            </a:prstGeom>
            <a:solidFill>
              <a:srgbClr val="0000CC"/>
            </a:solidFill>
            <a:ln w="9525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zh-CN" altLang="en-US" sz="100" dirty="0">
                <a:latin typeface="Times New Roman" panose="02020603050405020304" charset="0"/>
              </a:endParaRPr>
            </a:p>
          </p:txBody>
        </p:sp>
        <p:sp>
          <p:nvSpPr>
            <p:cNvPr id="29756" name="Oval 103"/>
            <p:cNvSpPr/>
            <p:nvPr/>
          </p:nvSpPr>
          <p:spPr>
            <a:xfrm>
              <a:off x="926" y="2492"/>
              <a:ext cx="45" cy="45"/>
            </a:xfrm>
            <a:prstGeom prst="ellipse">
              <a:avLst/>
            </a:prstGeom>
            <a:solidFill>
              <a:srgbClr val="0000CC"/>
            </a:solidFill>
            <a:ln w="9525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zh-CN" altLang="en-US" sz="100" dirty="0">
                <a:latin typeface="Times New Roman" panose="02020603050405020304" charset="0"/>
              </a:endParaRPr>
            </a:p>
          </p:txBody>
        </p:sp>
        <p:sp>
          <p:nvSpPr>
            <p:cNvPr id="29757" name="Oval 104"/>
            <p:cNvSpPr/>
            <p:nvPr/>
          </p:nvSpPr>
          <p:spPr>
            <a:xfrm>
              <a:off x="1104" y="2491"/>
              <a:ext cx="45" cy="45"/>
            </a:xfrm>
            <a:prstGeom prst="ellipse">
              <a:avLst/>
            </a:prstGeom>
            <a:solidFill>
              <a:srgbClr val="0000CC"/>
            </a:solidFill>
            <a:ln w="9525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zh-CN" altLang="en-US" sz="100" dirty="0">
                <a:latin typeface="Times New Roman" panose="02020603050405020304" charset="0"/>
              </a:endParaRPr>
            </a:p>
          </p:txBody>
        </p:sp>
        <p:sp>
          <p:nvSpPr>
            <p:cNvPr id="29758" name="Oval 105"/>
            <p:cNvSpPr/>
            <p:nvPr/>
          </p:nvSpPr>
          <p:spPr>
            <a:xfrm>
              <a:off x="1269" y="2491"/>
              <a:ext cx="45" cy="45"/>
            </a:xfrm>
            <a:prstGeom prst="ellipse">
              <a:avLst/>
            </a:prstGeom>
            <a:solidFill>
              <a:srgbClr val="0000CC"/>
            </a:solidFill>
            <a:ln w="9525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zh-CN" altLang="en-US" sz="100" dirty="0">
                <a:latin typeface="Times New Roman" panose="02020603050405020304" charset="0"/>
              </a:endParaRPr>
            </a:p>
          </p:txBody>
        </p:sp>
        <p:sp>
          <p:nvSpPr>
            <p:cNvPr id="29759" name="Oval 106"/>
            <p:cNvSpPr/>
            <p:nvPr/>
          </p:nvSpPr>
          <p:spPr>
            <a:xfrm>
              <a:off x="1440" y="2491"/>
              <a:ext cx="45" cy="45"/>
            </a:xfrm>
            <a:prstGeom prst="ellipse">
              <a:avLst/>
            </a:prstGeom>
            <a:solidFill>
              <a:srgbClr val="0000CC"/>
            </a:solidFill>
            <a:ln w="9525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zh-CN" altLang="en-US" sz="100" dirty="0">
                <a:latin typeface="Times New Roman" panose="02020603050405020304" charset="0"/>
              </a:endParaRPr>
            </a:p>
          </p:txBody>
        </p:sp>
        <p:sp>
          <p:nvSpPr>
            <p:cNvPr id="29760" name="Oval 107"/>
            <p:cNvSpPr/>
            <p:nvPr/>
          </p:nvSpPr>
          <p:spPr>
            <a:xfrm>
              <a:off x="1600" y="2491"/>
              <a:ext cx="45" cy="45"/>
            </a:xfrm>
            <a:prstGeom prst="ellipse">
              <a:avLst/>
            </a:prstGeom>
            <a:solidFill>
              <a:srgbClr val="0000CC"/>
            </a:solidFill>
            <a:ln w="9525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zh-CN" altLang="en-US" sz="100" dirty="0">
                <a:latin typeface="Times New Roman" panose="02020603050405020304" charset="0"/>
              </a:endParaRPr>
            </a:p>
          </p:txBody>
        </p:sp>
        <p:sp>
          <p:nvSpPr>
            <p:cNvPr id="29761" name="Oval 108"/>
            <p:cNvSpPr/>
            <p:nvPr/>
          </p:nvSpPr>
          <p:spPr>
            <a:xfrm>
              <a:off x="1764" y="2491"/>
              <a:ext cx="45" cy="45"/>
            </a:xfrm>
            <a:prstGeom prst="ellipse">
              <a:avLst/>
            </a:prstGeom>
            <a:solidFill>
              <a:srgbClr val="0000CC"/>
            </a:solidFill>
            <a:ln w="9525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zh-CN" altLang="en-US" sz="100" dirty="0">
                <a:latin typeface="Times New Roman" panose="02020603050405020304" charset="0"/>
              </a:endParaRPr>
            </a:p>
          </p:txBody>
        </p:sp>
        <p:sp>
          <p:nvSpPr>
            <p:cNvPr id="29762" name="Oval 109"/>
            <p:cNvSpPr/>
            <p:nvPr/>
          </p:nvSpPr>
          <p:spPr>
            <a:xfrm>
              <a:off x="1930" y="2491"/>
              <a:ext cx="45" cy="45"/>
            </a:xfrm>
            <a:prstGeom prst="ellipse">
              <a:avLst/>
            </a:prstGeom>
            <a:solidFill>
              <a:srgbClr val="0000CC"/>
            </a:solidFill>
            <a:ln w="9525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zh-CN" altLang="en-US" sz="100" dirty="0">
                <a:latin typeface="Times New Roman" panose="02020603050405020304" charset="0"/>
              </a:endParaRPr>
            </a:p>
          </p:txBody>
        </p:sp>
        <p:sp>
          <p:nvSpPr>
            <p:cNvPr id="29763" name="Oval 110"/>
            <p:cNvSpPr/>
            <p:nvPr/>
          </p:nvSpPr>
          <p:spPr>
            <a:xfrm>
              <a:off x="2096" y="2327"/>
              <a:ext cx="45" cy="45"/>
            </a:xfrm>
            <a:prstGeom prst="ellipse">
              <a:avLst/>
            </a:prstGeom>
            <a:solidFill>
              <a:srgbClr val="0000CC"/>
            </a:solidFill>
            <a:ln w="9525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zh-CN" altLang="en-US" sz="100" dirty="0">
                <a:latin typeface="Times New Roman" panose="02020603050405020304" charset="0"/>
              </a:endParaRPr>
            </a:p>
          </p:txBody>
        </p:sp>
        <p:sp>
          <p:nvSpPr>
            <p:cNvPr id="29764" name="Oval 111"/>
            <p:cNvSpPr/>
            <p:nvPr/>
          </p:nvSpPr>
          <p:spPr>
            <a:xfrm>
              <a:off x="2262" y="1996"/>
              <a:ext cx="45" cy="45"/>
            </a:xfrm>
            <a:prstGeom prst="ellipse">
              <a:avLst/>
            </a:prstGeom>
            <a:solidFill>
              <a:srgbClr val="0000CC"/>
            </a:solidFill>
            <a:ln w="9525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zh-CN" altLang="en-US" sz="100" dirty="0">
                <a:latin typeface="Times New Roman" panose="02020603050405020304" charset="0"/>
              </a:endParaRPr>
            </a:p>
          </p:txBody>
        </p:sp>
        <p:sp>
          <p:nvSpPr>
            <p:cNvPr id="29765" name="Oval 112"/>
            <p:cNvSpPr/>
            <p:nvPr/>
          </p:nvSpPr>
          <p:spPr>
            <a:xfrm>
              <a:off x="2426" y="1197"/>
              <a:ext cx="45" cy="45"/>
            </a:xfrm>
            <a:prstGeom prst="ellipse">
              <a:avLst/>
            </a:prstGeom>
            <a:solidFill>
              <a:srgbClr val="0000CC"/>
            </a:solidFill>
            <a:ln w="9525" cap="flat" cmpd="sng">
              <a:solidFill>
                <a:srgbClr val="0000CC"/>
              </a:solidFill>
              <a:prstDash val="solid"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zh-CN" altLang="en-US" sz="100" dirty="0">
                <a:latin typeface="Times New Roman" panose="02020603050405020304" charset="0"/>
              </a:endParaRPr>
            </a:p>
          </p:txBody>
        </p:sp>
      </p:grpSp>
      <p:sp>
        <p:nvSpPr>
          <p:cNvPr id="12401" name="Oval 113"/>
          <p:cNvSpPr/>
          <p:nvPr/>
        </p:nvSpPr>
        <p:spPr>
          <a:xfrm>
            <a:off x="1788716" y="4586209"/>
            <a:ext cx="53578" cy="53578"/>
          </a:xfrm>
          <a:prstGeom prst="ellipse">
            <a:avLst/>
          </a:prstGeom>
          <a:solidFill>
            <a:srgbClr val="0000CC"/>
          </a:solidFill>
          <a:ln w="9525" cap="flat" cmpd="sng">
            <a:solidFill>
              <a:srgbClr val="0000CC"/>
            </a:solidFill>
            <a:prstDash val="solid"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pPr eaLnBrk="1" hangingPunct="1"/>
            <a:endParaRPr lang="zh-CN" altLang="en-US" sz="100" dirty="0">
              <a:latin typeface="Times New Roman" panose="02020603050405020304" charset="0"/>
            </a:endParaRPr>
          </a:p>
        </p:txBody>
      </p:sp>
      <p:sp>
        <p:nvSpPr>
          <p:cNvPr id="29752" name="Text Box 49"/>
          <p:cNvSpPr txBox="1"/>
          <p:nvPr/>
        </p:nvSpPr>
        <p:spPr>
          <a:xfrm>
            <a:off x="5163741" y="1405769"/>
            <a:ext cx="3024336" cy="49244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spcBef>
                <a:spcPct val="50000"/>
              </a:spcBef>
              <a:defRPr sz="2600">
                <a:latin typeface="宋体" panose="02010600030101010101" pitchFamily="2" charset="-122"/>
              </a:defRPr>
            </a:lvl1pPr>
          </a:lstStyle>
          <a:p>
            <a:r>
              <a:rPr lang="zh-CN" altLang="en-US" dirty="0"/>
              <a:t>海波熔化过程记录</a:t>
            </a:r>
          </a:p>
        </p:txBody>
      </p:sp>
      <p:sp>
        <p:nvSpPr>
          <p:cNvPr id="7" name="任意多边形 6"/>
          <p:cNvSpPr/>
          <p:nvPr/>
        </p:nvSpPr>
        <p:spPr>
          <a:xfrm>
            <a:off x="1809115" y="3032760"/>
            <a:ext cx="587375" cy="1581150"/>
          </a:xfrm>
          <a:custGeom>
            <a:avLst/>
            <a:gdLst>
              <a:gd name="connisteX0" fmla="*/ 0 w 587375"/>
              <a:gd name="connsiteY0" fmla="*/ 1581150 h 1581150"/>
              <a:gd name="connisteX1" fmla="*/ 206375 w 587375"/>
              <a:gd name="connsiteY1" fmla="*/ 790575 h 1581150"/>
              <a:gd name="connisteX2" fmla="*/ 396875 w 587375"/>
              <a:gd name="connsiteY2" fmla="*/ 396875 h 1581150"/>
              <a:gd name="connisteX3" fmla="*/ 587375 w 587375"/>
              <a:gd name="connsiteY3" fmla="*/ 0 h 15811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587375" h="1581150">
                <a:moveTo>
                  <a:pt x="0" y="1581150"/>
                </a:moveTo>
                <a:cubicBezTo>
                  <a:pt x="37465" y="1430655"/>
                  <a:pt x="127000" y="1027430"/>
                  <a:pt x="206375" y="790575"/>
                </a:cubicBezTo>
                <a:cubicBezTo>
                  <a:pt x="285750" y="553720"/>
                  <a:pt x="320675" y="554990"/>
                  <a:pt x="396875" y="396875"/>
                </a:cubicBezTo>
                <a:cubicBezTo>
                  <a:pt x="473075" y="238760"/>
                  <a:pt x="553085" y="71755"/>
                  <a:pt x="587375" y="0"/>
                </a:cubicBezTo>
              </a:path>
            </a:pathLst>
          </a:cu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" name="直接连接符 7"/>
          <p:cNvCxnSpPr>
            <a:stCxn id="7" idx="3"/>
            <a:endCxn id="29762" idx="6"/>
          </p:cNvCxnSpPr>
          <p:nvPr/>
        </p:nvCxnSpPr>
        <p:spPr>
          <a:xfrm>
            <a:off x="2396490" y="3032760"/>
            <a:ext cx="1217930" cy="254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任意多边形 9"/>
          <p:cNvSpPr/>
          <p:nvPr/>
        </p:nvSpPr>
        <p:spPr>
          <a:xfrm>
            <a:off x="3585210" y="1494790"/>
            <a:ext cx="596900" cy="1536700"/>
          </a:xfrm>
          <a:custGeom>
            <a:avLst/>
            <a:gdLst>
              <a:gd name="connisteX0" fmla="*/ 0 w 596900"/>
              <a:gd name="connsiteY0" fmla="*/ 1536700 h 1536700"/>
              <a:gd name="connisteX1" fmla="*/ 209550 w 596900"/>
              <a:gd name="connsiteY1" fmla="*/ 1333500 h 1536700"/>
              <a:gd name="connisteX2" fmla="*/ 400050 w 596900"/>
              <a:gd name="connsiteY2" fmla="*/ 939800 h 1536700"/>
              <a:gd name="connisteX3" fmla="*/ 596900 w 596900"/>
              <a:gd name="connsiteY3" fmla="*/ 0 h 1536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596900" h="1536700">
                <a:moveTo>
                  <a:pt x="0" y="1536700"/>
                </a:moveTo>
                <a:cubicBezTo>
                  <a:pt x="38100" y="1503680"/>
                  <a:pt x="129540" y="1452880"/>
                  <a:pt x="209550" y="1333500"/>
                </a:cubicBezTo>
                <a:cubicBezTo>
                  <a:pt x="289560" y="1214120"/>
                  <a:pt x="322580" y="1206500"/>
                  <a:pt x="400050" y="939800"/>
                </a:cubicBezTo>
                <a:cubicBezTo>
                  <a:pt x="477520" y="673100"/>
                  <a:pt x="561340" y="180340"/>
                  <a:pt x="596900" y="0"/>
                </a:cubicBezTo>
              </a:path>
            </a:pathLst>
          </a:cu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01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2" name="Text Box 104"/>
          <p:cNvSpPr txBox="1"/>
          <p:nvPr/>
        </p:nvSpPr>
        <p:spPr>
          <a:xfrm>
            <a:off x="4499992" y="1397272"/>
            <a:ext cx="4464496" cy="2399665"/>
          </a:xfrm>
          <a:prstGeom prst="rect">
            <a:avLst/>
          </a:prstGeom>
          <a:noFill/>
          <a:ln w="15875">
            <a:noFill/>
          </a:ln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25000"/>
              </a:lnSpc>
              <a:spcBef>
                <a:spcPts val="5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charset="0"/>
              </a:rPr>
              <a:t>分析：</a:t>
            </a:r>
            <a:r>
              <a:rPr sz="2400" b="1" dirty="0">
                <a:solidFill>
                  <a:srgbClr val="0070C0"/>
                </a:solidFill>
                <a:latin typeface="Times New Roman" panose="02020603050405020304" charset="0"/>
              </a:rPr>
              <a:t>海波在AB， BC ，</a:t>
            </a:r>
            <a:r>
              <a:rPr sz="2400" b="1" dirty="0" err="1">
                <a:solidFill>
                  <a:srgbClr val="0070C0"/>
                </a:solidFill>
                <a:latin typeface="Times New Roman" panose="02020603050405020304" charset="0"/>
              </a:rPr>
              <a:t>CD段各处于什么状态？BC段物质是否吸热，海波温度如何变化</a:t>
            </a:r>
            <a:r>
              <a:rPr sz="2400" b="1" dirty="0" smtClean="0">
                <a:solidFill>
                  <a:srgbClr val="0070C0"/>
                </a:solidFill>
                <a:latin typeface="Times New Roman" panose="02020603050405020304" charset="0"/>
              </a:rPr>
              <a:t>？</a:t>
            </a:r>
            <a:endParaRPr lang="en-US" sz="2400" b="1" dirty="0" smtClean="0">
              <a:solidFill>
                <a:srgbClr val="0070C0"/>
              </a:solidFill>
              <a:latin typeface="Times New Roman" panose="02020603050405020304" charset="0"/>
            </a:endParaRPr>
          </a:p>
          <a:p>
            <a:pPr algn="just" eaLnBrk="1" hangingPunct="1">
              <a:lnSpc>
                <a:spcPct val="125000"/>
              </a:lnSpc>
              <a:spcBef>
                <a:spcPts val="50"/>
              </a:spcBef>
            </a:pPr>
            <a:r>
              <a:rPr sz="2400" b="1" dirty="0" err="1" smtClean="0">
                <a:solidFill>
                  <a:srgbClr val="0070C0"/>
                </a:solidFill>
                <a:latin typeface="Times New Roman" panose="02020603050405020304" charset="0"/>
              </a:rPr>
              <a:t>B</a:t>
            </a:r>
            <a:r>
              <a:rPr sz="2400" b="1" dirty="0" err="1">
                <a:solidFill>
                  <a:srgbClr val="0070C0"/>
                </a:solidFill>
                <a:latin typeface="Times New Roman" panose="02020603050405020304" charset="0"/>
              </a:rPr>
              <a:t>点、C点及BC之间各处于什么状态</a:t>
            </a:r>
            <a:r>
              <a:rPr sz="2400" b="1" dirty="0">
                <a:solidFill>
                  <a:srgbClr val="0070C0"/>
                </a:solidFill>
                <a:latin typeface="Times New Roman" panose="02020603050405020304" charset="0"/>
              </a:rPr>
              <a:t>？</a:t>
            </a:r>
          </a:p>
        </p:txBody>
      </p:sp>
      <p:pic>
        <p:nvPicPr>
          <p:cNvPr id="7" name="图片 6" descr="QQ截图202404251722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95" y="988695"/>
            <a:ext cx="3665220" cy="3549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2" grpId="0" bldLvl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7784" y="1203598"/>
            <a:ext cx="4680520" cy="3510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Group 2"/>
          <p:cNvGraphicFramePr>
            <a:graphicFrameLocks noGrp="1"/>
          </p:cNvGraphicFramePr>
          <p:nvPr>
            <p:ph idx="4294967295"/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1343051"/>
              </p:ext>
            </p:extLst>
          </p:nvPr>
        </p:nvGraphicFramePr>
        <p:xfrm>
          <a:off x="323528" y="2355726"/>
          <a:ext cx="8686800" cy="78105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217930"/>
                <a:gridCol w="574675"/>
                <a:gridCol w="572770"/>
                <a:gridCol w="554355"/>
                <a:gridCol w="596900"/>
                <a:gridCol w="577850"/>
                <a:gridCol w="571500"/>
                <a:gridCol w="575945"/>
                <a:gridCol w="573405"/>
                <a:gridCol w="574675"/>
                <a:gridCol w="572770"/>
                <a:gridCol w="576580"/>
                <a:gridCol w="572770"/>
                <a:gridCol w="574675"/>
              </a:tblGrid>
              <a:tr h="3829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</a:rPr>
                        <a:t>时间/分</a:t>
                      </a:r>
                    </a:p>
                  </a:txBody>
                  <a:tcPr marL="0" marR="0" marT="0" marB="0" anchor="ctr" anchorCtr="1" horzOverflow="overflow">
                    <a:lnL w="19050">
                      <a:solidFill>
                        <a:schemeClr val="tx1"/>
                      </a:solidFill>
                      <a:prstDash val="solid"/>
                    </a:lnL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</a:rPr>
                        <a:t>0</a:t>
                      </a:r>
                    </a:p>
                  </a:txBody>
                  <a:tcPr marL="0" marR="0" marT="0" marB="0" anchor="ctr" anchorCtr="1" horzOverflow="overflow"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</a:rPr>
                        <a:t>1</a:t>
                      </a:r>
                    </a:p>
                  </a:txBody>
                  <a:tcPr marL="0" marR="0" marT="0" marB="0" anchor="ctr" anchorCtr="1" horzOverflow="overflow"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</a:rPr>
                        <a:t>2</a:t>
                      </a:r>
                    </a:p>
                  </a:txBody>
                  <a:tcPr marL="0" marR="0" marT="0" marB="0" anchor="ctr" anchorCtr="1" horzOverflow="overflow"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</a:rPr>
                        <a:t>3</a:t>
                      </a:r>
                    </a:p>
                  </a:txBody>
                  <a:tcPr marL="0" marR="0" marT="0" marB="0" anchor="ctr" anchorCtr="1" horzOverflow="overflow"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</a:rPr>
                        <a:t>4</a:t>
                      </a:r>
                    </a:p>
                  </a:txBody>
                  <a:tcPr marL="0" marR="0" marT="0" marB="0" anchor="ctr" anchorCtr="1" horzOverflow="overflow"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</a:rPr>
                        <a:t>5</a:t>
                      </a:r>
                    </a:p>
                  </a:txBody>
                  <a:tcPr marL="0" marR="0" marT="0" marB="0" anchor="ctr" anchorCtr="1" horzOverflow="overflow"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</a:rPr>
                        <a:t>6</a:t>
                      </a:r>
                    </a:p>
                  </a:txBody>
                  <a:tcPr marL="0" marR="0" marT="0" marB="0" anchor="ctr" anchorCtr="1" horzOverflow="overflow"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</a:rPr>
                        <a:t>7</a:t>
                      </a:r>
                    </a:p>
                  </a:txBody>
                  <a:tcPr marL="0" marR="0" marT="0" marB="0" anchor="ctr" anchorCtr="1" horzOverflow="overflow"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</a:rPr>
                        <a:t>8</a:t>
                      </a:r>
                    </a:p>
                  </a:txBody>
                  <a:tcPr marL="0" marR="0" marT="0" marB="0" anchor="ctr" anchorCtr="1" horzOverflow="overflow"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</a:rPr>
                        <a:t>9</a:t>
                      </a:r>
                    </a:p>
                  </a:txBody>
                  <a:tcPr marL="0" marR="0" marT="0" marB="0" anchor="ctr" anchorCtr="1" horzOverflow="overflow"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</a:rPr>
                        <a:t>10</a:t>
                      </a:r>
                    </a:p>
                  </a:txBody>
                  <a:tcPr marL="0" marR="0" marT="0" marB="0" anchor="ctr" anchorCtr="1" horzOverflow="overflow"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4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</a:tr>
              <a:tr h="3981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anose="02020603050405020304" charset="0"/>
                        </a:rPr>
                        <a:t>温度/℃</a:t>
                      </a:r>
                    </a:p>
                  </a:txBody>
                  <a:tcPr marL="0" marR="0" marT="0" marB="0" anchor="ctr" anchorCtr="1" horzOverflow="overflow">
                    <a:lnL w="19050">
                      <a:solidFill>
                        <a:schemeClr val="tx1"/>
                      </a:solidFill>
                      <a:prstDash val="solid"/>
                    </a:lnL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charset="0"/>
                        </a:rPr>
                        <a:t>60</a:t>
                      </a:r>
                    </a:p>
                  </a:txBody>
                  <a:tcPr marL="0" marR="0" marT="0" marB="0" anchor="ctr" anchorCtr="1" horzOverflow="overflow"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charset="0"/>
                        </a:rPr>
                        <a:t>60.3</a:t>
                      </a:r>
                    </a:p>
                  </a:txBody>
                  <a:tcPr marL="0" marR="0" marT="0" marB="0" anchor="ctr" anchorCtr="1" horzOverflow="overflow"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charset="0"/>
                        </a:rPr>
                        <a:t>61.8</a:t>
                      </a:r>
                    </a:p>
                  </a:txBody>
                  <a:tcPr marL="0" marR="0" marT="0" marB="0" anchor="ctr" anchorCtr="1" horzOverflow="overflow"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charset="0"/>
                        </a:rPr>
                        <a:t>62.4</a:t>
                      </a:r>
                    </a:p>
                  </a:txBody>
                  <a:tcPr marL="0" marR="0" marT="0" marB="0" anchor="ctr" anchorCtr="1" horzOverflow="overflow"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charset="0"/>
                        </a:rPr>
                        <a:t>63.8</a:t>
                      </a:r>
                    </a:p>
                  </a:txBody>
                  <a:tcPr marL="0" marR="0" marT="0" marB="0" anchor="ctr" anchorCtr="1" horzOverflow="overflow"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charset="0"/>
                        </a:rPr>
                        <a:t>65.3</a:t>
                      </a:r>
                    </a:p>
                  </a:txBody>
                  <a:tcPr marL="0" marR="0" marT="0" marB="0" anchor="ctr" anchorCtr="1" horzOverflow="overflow"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charset="0"/>
                        </a:rPr>
                        <a:t>66.8</a:t>
                      </a:r>
                    </a:p>
                  </a:txBody>
                  <a:tcPr marL="0" marR="0" marT="0" marB="0" anchor="ctr" anchorCtr="1" horzOverflow="overflow"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charset="0"/>
                        </a:rPr>
                        <a:t>68.8</a:t>
                      </a:r>
                    </a:p>
                  </a:txBody>
                  <a:tcPr marL="0" marR="0" marT="0" marB="0" anchor="ctr" anchorCtr="1" horzOverflow="overflow"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charset="0"/>
                        </a:rPr>
                        <a:t>71</a:t>
                      </a:r>
                    </a:p>
                  </a:txBody>
                  <a:tcPr marL="0" marR="0" marT="0" marB="0" anchor="ctr" anchorCtr="1" horzOverflow="overflow"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charset="0"/>
                        </a:rPr>
                        <a:t>74</a:t>
                      </a:r>
                    </a:p>
                  </a:txBody>
                  <a:tcPr marL="0" marR="0" marT="0" marB="0" anchor="ctr" anchorCtr="1" horzOverflow="overflow"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charset="0"/>
                        </a:rPr>
                        <a:t>76</a:t>
                      </a:r>
                    </a:p>
                  </a:txBody>
                  <a:tcPr marL="0" marR="0" marT="0" marB="0" anchor="ctr" anchorCtr="1" horzOverflow="overflow"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charset="0"/>
                        </a:rPr>
                        <a:t>78</a:t>
                      </a:r>
                    </a:p>
                  </a:txBody>
                  <a:tcPr marL="0" marR="0" marT="0" marB="0" anchor="ctr" anchorCtr="1" horzOverflow="overflow"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anose="02020603050405020304" charset="0"/>
                        </a:rPr>
                        <a:t>80</a:t>
                      </a:r>
                    </a:p>
                  </a:txBody>
                  <a:tcPr marL="0" marR="0" marT="0" marB="0" anchor="ctr" anchorCtr="1" horzOverflow="overflow">
                    <a:lnR w="19050">
                      <a:solidFill>
                        <a:schemeClr val="tx1"/>
                      </a:solidFill>
                      <a:prstDash val="solid"/>
                    </a:lnR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0770" name="Rectangle 99"/>
          <p:cNvSpPr/>
          <p:nvPr/>
        </p:nvSpPr>
        <p:spPr>
          <a:xfrm>
            <a:off x="1043608" y="1275606"/>
            <a:ext cx="2852063" cy="49244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600" dirty="0">
                <a:latin typeface="宋体" panose="02010600030101010101" pitchFamily="2" charset="-122"/>
              </a:rPr>
              <a:t>石蜡熔化过程记录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图片 62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575" y="1059815"/>
            <a:ext cx="3601720" cy="3735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2" name="Text Box 104"/>
          <p:cNvSpPr txBox="1"/>
          <p:nvPr/>
        </p:nvSpPr>
        <p:spPr>
          <a:xfrm>
            <a:off x="4499992" y="1668915"/>
            <a:ext cx="4464625" cy="2400657"/>
          </a:xfrm>
          <a:prstGeom prst="rect">
            <a:avLst/>
          </a:prstGeom>
          <a:noFill/>
          <a:ln w="15875">
            <a:noFill/>
          </a:ln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25000"/>
              </a:lnSpc>
              <a:spcBef>
                <a:spcPts val="5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charset="0"/>
              </a:rPr>
              <a:t>分析：</a:t>
            </a:r>
            <a:r>
              <a:rPr lang="zh-CN" sz="2400" b="1" dirty="0">
                <a:solidFill>
                  <a:srgbClr val="0070C0"/>
                </a:solidFill>
                <a:latin typeface="Times New Roman" panose="02020603050405020304" charset="0"/>
              </a:rPr>
              <a:t>石蜡</a:t>
            </a:r>
            <a:r>
              <a:rPr sz="2400" b="1" dirty="0">
                <a:solidFill>
                  <a:srgbClr val="0070C0"/>
                </a:solidFill>
                <a:latin typeface="Times New Roman" panose="02020603050405020304" charset="0"/>
              </a:rPr>
              <a:t>在AB， BC ，CD段各处于什么状态？BC段物质是否吸热，</a:t>
            </a:r>
            <a:r>
              <a:rPr lang="zh-CN" sz="2400" b="1" dirty="0">
                <a:solidFill>
                  <a:srgbClr val="0070C0"/>
                </a:solidFill>
                <a:latin typeface="Times New Roman" panose="02020603050405020304" charset="0"/>
                <a:sym typeface="+mn-ea"/>
              </a:rPr>
              <a:t>石蜡</a:t>
            </a:r>
            <a:r>
              <a:rPr sz="2400" b="1" dirty="0" err="1">
                <a:solidFill>
                  <a:srgbClr val="0070C0"/>
                </a:solidFill>
                <a:latin typeface="Times New Roman" panose="02020603050405020304" charset="0"/>
              </a:rPr>
              <a:t>温度如何变化</a:t>
            </a:r>
            <a:r>
              <a:rPr sz="2400" b="1" dirty="0" smtClean="0">
                <a:solidFill>
                  <a:srgbClr val="0070C0"/>
                </a:solidFill>
                <a:latin typeface="Times New Roman" panose="02020603050405020304" charset="0"/>
              </a:rPr>
              <a:t>？</a:t>
            </a:r>
            <a:endParaRPr lang="en-US" sz="2400" b="1" dirty="0" smtClean="0">
              <a:solidFill>
                <a:srgbClr val="0070C0"/>
              </a:solidFill>
              <a:latin typeface="Times New Roman" panose="02020603050405020304" charset="0"/>
            </a:endParaRPr>
          </a:p>
          <a:p>
            <a:pPr algn="just" eaLnBrk="1" hangingPunct="1">
              <a:lnSpc>
                <a:spcPct val="125000"/>
              </a:lnSpc>
              <a:spcBef>
                <a:spcPts val="50"/>
              </a:spcBef>
            </a:pPr>
            <a:r>
              <a:rPr sz="2400" b="1" dirty="0" err="1" smtClean="0">
                <a:solidFill>
                  <a:srgbClr val="0070C0"/>
                </a:solidFill>
                <a:latin typeface="Times New Roman" panose="02020603050405020304" charset="0"/>
              </a:rPr>
              <a:t>B</a:t>
            </a:r>
            <a:r>
              <a:rPr sz="2400" b="1" dirty="0" err="1">
                <a:solidFill>
                  <a:srgbClr val="0070C0"/>
                </a:solidFill>
                <a:latin typeface="Times New Roman" panose="02020603050405020304" charset="0"/>
              </a:rPr>
              <a:t>点、C点及BC之间各处于什么状态</a:t>
            </a:r>
            <a:r>
              <a:rPr sz="2400" b="1" dirty="0">
                <a:solidFill>
                  <a:srgbClr val="0070C0"/>
                </a:solidFill>
                <a:latin typeface="Times New Roman" panose="02020603050405020304" charset="0"/>
              </a:rPr>
              <a:t>？</a:t>
            </a:r>
          </a:p>
        </p:txBody>
      </p:sp>
      <p:pic>
        <p:nvPicPr>
          <p:cNvPr id="10" name="图片 9" descr="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115" y="1064895"/>
            <a:ext cx="3275965" cy="3745865"/>
          </a:xfrm>
          <a:prstGeom prst="rect">
            <a:avLst/>
          </a:prstGeom>
        </p:spPr>
      </p:pic>
      <p:sp>
        <p:nvSpPr>
          <p:cNvPr id="11" name="文本框 2"/>
          <p:cNvSpPr txBox="1"/>
          <p:nvPr/>
        </p:nvSpPr>
        <p:spPr>
          <a:xfrm rot="18300000">
            <a:off x="2272030" y="1714500"/>
            <a:ext cx="7315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液 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组合 92"/>
          <p:cNvGrpSpPr/>
          <p:nvPr>
            <p:custDataLst>
              <p:tags r:id="rId1"/>
            </p:custDataLst>
          </p:nvPr>
        </p:nvGrpSpPr>
        <p:grpSpPr>
          <a:xfrm>
            <a:off x="1956180" y="915668"/>
            <a:ext cx="6538752" cy="944497"/>
            <a:chOff x="-792437" y="836059"/>
            <a:chExt cx="6538752" cy="813207"/>
          </a:xfrm>
        </p:grpSpPr>
        <p:sp>
          <p:nvSpPr>
            <p:cNvPr id="52" name="Title 1"/>
            <p:cNvSpPr txBox="1"/>
            <p:nvPr>
              <p:custDataLst>
                <p:tags r:id="rId11"/>
              </p:custDataLst>
            </p:nvPr>
          </p:nvSpPr>
          <p:spPr>
            <a:xfrm>
              <a:off x="-761165" y="836059"/>
              <a:ext cx="6507480" cy="75120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68389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74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68389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第2节 熔化和凝固</a:t>
              </a:r>
              <a:r>
                <a:rPr lang="en-US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</a:t>
              </a:r>
              <a:r>
                <a:rPr lang="en-US" altLang="zh-CN" sz="2800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学习内容导览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56" name="Straight Connector 9"/>
            <p:cNvCxnSpPr/>
            <p:nvPr>
              <p:custDataLst>
                <p:tags r:id="rId12"/>
              </p:custDataLst>
            </p:nvPr>
          </p:nvCxnSpPr>
          <p:spPr>
            <a:xfrm>
              <a:off x="-792437" y="1649266"/>
              <a:ext cx="5472000" cy="0"/>
            </a:xfrm>
            <a:prstGeom prst="line">
              <a:avLst/>
            </a:prstGeom>
            <a:noFill/>
            <a:ln w="72390" cap="flat" cmpd="sng" algn="ctr">
              <a:solidFill>
                <a:schemeClr val="accent5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</p:grpSp>
      <p:cxnSp>
        <p:nvCxnSpPr>
          <p:cNvPr id="57" name="Straight Connector 117"/>
          <p:cNvCxnSpPr/>
          <p:nvPr>
            <p:custDataLst>
              <p:tags r:id="rId2"/>
            </p:custDataLst>
          </p:nvPr>
        </p:nvCxnSpPr>
        <p:spPr>
          <a:xfrm flipV="1">
            <a:off x="1003782" y="3317591"/>
            <a:ext cx="7332345" cy="17780"/>
          </a:xfrm>
          <a:prstGeom prst="line">
            <a:avLst/>
          </a:prstGeom>
          <a:noFill/>
          <a:ln w="72390" cap="flat" cmpd="sng" algn="ctr">
            <a:solidFill>
              <a:srgbClr val="0070C0"/>
            </a:solidFill>
            <a:prstDash val="solid"/>
            <a:miter lim="800000"/>
          </a:ln>
          <a:effectLst/>
        </p:spPr>
      </p:cxnSp>
      <p:sp>
        <p:nvSpPr>
          <p:cNvPr id="58" name="Oval 118"/>
          <p:cNvSpPr/>
          <p:nvPr>
            <p:custDataLst>
              <p:tags r:id="rId3"/>
            </p:custDataLst>
          </p:nvPr>
        </p:nvSpPr>
        <p:spPr>
          <a:xfrm>
            <a:off x="486814" y="2525439"/>
            <a:ext cx="1510233" cy="1472544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10" b="0" i="0" u="none" strike="noStrike" kern="0" cap="none" spc="0" normalizeH="0" baseline="0" noProof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Oval 120"/>
          <p:cNvSpPr/>
          <p:nvPr>
            <p:custDataLst>
              <p:tags r:id="rId4"/>
            </p:custDataLst>
          </p:nvPr>
        </p:nvSpPr>
        <p:spPr>
          <a:xfrm>
            <a:off x="2819287" y="2525625"/>
            <a:ext cx="1510233" cy="1472544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10" b="0" i="0" u="none" strike="noStrike" kern="0" cap="none" spc="0" normalizeH="0" baseline="0" noProof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Text Placeholder 45"/>
          <p:cNvSpPr txBox="1"/>
          <p:nvPr>
            <p:custDataLst>
              <p:tags r:id="rId5"/>
            </p:custDataLst>
          </p:nvPr>
        </p:nvSpPr>
        <p:spPr>
          <a:xfrm>
            <a:off x="447019" y="2724830"/>
            <a:ext cx="1589822" cy="81089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3895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物态变化</a:t>
            </a:r>
          </a:p>
        </p:txBody>
      </p:sp>
      <p:sp>
        <p:nvSpPr>
          <p:cNvPr id="67" name="Text Placeholder 45"/>
          <p:cNvSpPr txBox="1"/>
          <p:nvPr>
            <p:custDataLst>
              <p:tags r:id="rId6"/>
            </p:custDataLst>
          </p:nvPr>
        </p:nvSpPr>
        <p:spPr>
          <a:xfrm>
            <a:off x="2827701" y="3011334"/>
            <a:ext cx="1508840" cy="7130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3895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熔化</a:t>
            </a:r>
            <a:endParaRPr kumimoji="0" lang="en-US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defTabSz="683895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kumimoji="0" lang="zh-CN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凝固</a:t>
            </a:r>
          </a:p>
        </p:txBody>
      </p:sp>
      <p:sp>
        <p:nvSpPr>
          <p:cNvPr id="3" name="Oval 118"/>
          <p:cNvSpPr/>
          <p:nvPr>
            <p:custDataLst>
              <p:tags r:id="rId7"/>
            </p:custDataLst>
          </p:nvPr>
        </p:nvSpPr>
        <p:spPr>
          <a:xfrm>
            <a:off x="4879109" y="2507024"/>
            <a:ext cx="1510233" cy="1472544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10" b="0" i="0" u="none" strike="noStrike" kern="0" cap="none" spc="0" normalizeH="0" baseline="0" noProof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Oval 120"/>
          <p:cNvSpPr/>
          <p:nvPr>
            <p:custDataLst>
              <p:tags r:id="rId8"/>
            </p:custDataLst>
          </p:nvPr>
        </p:nvSpPr>
        <p:spPr>
          <a:xfrm>
            <a:off x="7256032" y="2507210"/>
            <a:ext cx="1510233" cy="1472544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1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10" b="0" i="0" u="none" strike="noStrike" kern="0" cap="none" spc="0" normalizeH="0" baseline="0" noProof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 Placeholder 45"/>
          <p:cNvSpPr txBox="1"/>
          <p:nvPr>
            <p:custDataLst>
              <p:tags r:id="rId9"/>
            </p:custDataLst>
          </p:nvPr>
        </p:nvSpPr>
        <p:spPr>
          <a:xfrm>
            <a:off x="4983031" y="2930007"/>
            <a:ext cx="1302388" cy="81072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3895" rtl="0" eaLnBrk="1" fontAlgn="auto" latinLnBrk="0" hangingPunct="1">
              <a:lnSpc>
                <a:spcPct val="125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熔点和凝固点</a:t>
            </a:r>
          </a:p>
        </p:txBody>
      </p:sp>
      <p:sp>
        <p:nvSpPr>
          <p:cNvPr id="6" name="Text Placeholder 45"/>
          <p:cNvSpPr txBox="1"/>
          <p:nvPr>
            <p:custDataLst>
              <p:tags r:id="rId10"/>
            </p:custDataLst>
          </p:nvPr>
        </p:nvSpPr>
        <p:spPr>
          <a:xfrm>
            <a:off x="7281157" y="2961073"/>
            <a:ext cx="1508840" cy="7130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683895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ru-RU" sz="2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熔化吸热</a:t>
            </a:r>
          </a:p>
          <a:p>
            <a:pPr marL="0" marR="0" lvl="0" indent="0" defTabSz="683895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凝固放热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539552" y="1059815"/>
            <a:ext cx="850074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en-US" altLang="zh-CN" sz="2800" b="1" dirty="0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</a:rPr>
              <a:t> </a:t>
            </a:r>
            <a:r>
              <a:rPr lang="zh-CN" sz="2800" b="1" dirty="0">
                <a:solidFill>
                  <a:srgbClr val="0070C0"/>
                </a:solidFill>
                <a:latin typeface="Times New Roman" panose="02020603050405020304" charset="0"/>
                <a:ea typeface="宋体" panose="02010600030101010101" pitchFamily="2" charset="-122"/>
              </a:rPr>
              <a:t>海波和石蜡在熔化过程中，有什么相同点和不同点？</a:t>
            </a:r>
            <a:endParaRPr lang="zh-CN" altLang="en-US" sz="2800" b="1" dirty="0">
              <a:solidFill>
                <a:srgbClr val="0070C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pic>
        <p:nvPicPr>
          <p:cNvPr id="5" name="图片 4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710" y="1740535"/>
            <a:ext cx="2832735" cy="2961640"/>
          </a:xfrm>
          <a:prstGeom prst="rect">
            <a:avLst/>
          </a:prstGeom>
        </p:spPr>
      </p:pic>
      <p:pic>
        <p:nvPicPr>
          <p:cNvPr id="6" name="图片 5" descr="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075" y="1687195"/>
            <a:ext cx="2830195" cy="3014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94477" y="4011910"/>
            <a:ext cx="4512774" cy="55688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宋体" panose="02010600030101010101" pitchFamily="2" charset="-122"/>
                <a:sym typeface="+mn-ea"/>
              </a:rPr>
              <a:t>在熔化过程中都需要吸热。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744848" y="1275606"/>
            <a:ext cx="4264946" cy="10926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125000"/>
              </a:lnSpc>
            </a:pPr>
            <a:r>
              <a:rPr lang="en-US" altLang="zh-CN" sz="2600" dirty="0">
                <a:latin typeface="宋体" panose="02010600030101010101" pitchFamily="2" charset="-122"/>
                <a:sym typeface="+mn-ea"/>
              </a:rPr>
              <a:t>    </a:t>
            </a:r>
            <a:r>
              <a:rPr lang="zh-CN" altLang="en-US" sz="2600" dirty="0">
                <a:latin typeface="宋体" panose="02010600030101010101" pitchFamily="2" charset="-122"/>
                <a:sym typeface="+mn-ea"/>
              </a:rPr>
              <a:t>海波熔化过程中温度保持不变。处于固液共存状态。</a:t>
            </a:r>
            <a:endParaRPr lang="zh-CN" altLang="en-US" sz="2600" dirty="0"/>
          </a:p>
        </p:txBody>
      </p:sp>
      <p:sp>
        <p:nvSpPr>
          <p:cNvPr id="20483" name="Text Box 4"/>
          <p:cNvSpPr txBox="1"/>
          <p:nvPr/>
        </p:nvSpPr>
        <p:spPr>
          <a:xfrm>
            <a:off x="4872850" y="2597299"/>
            <a:ext cx="4032448" cy="10926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25000"/>
              </a:lnSpc>
              <a:buClrTx/>
              <a:buSzTx/>
            </a:pPr>
            <a:r>
              <a:rPr lang="en-US" altLang="zh-CN" sz="2600" dirty="0">
                <a:latin typeface="宋体" panose="02010600030101010101" pitchFamily="2" charset="-122"/>
                <a:sym typeface="+mn-ea"/>
              </a:rPr>
              <a:t>   </a:t>
            </a:r>
            <a:r>
              <a:rPr lang="en-US" altLang="zh-CN" sz="2600" dirty="0" err="1">
                <a:latin typeface="宋体" panose="02010600030101010101" pitchFamily="2" charset="-122"/>
                <a:sym typeface="+mn-ea"/>
              </a:rPr>
              <a:t>石蜡熔化时，温度不断上升</a:t>
            </a:r>
            <a:r>
              <a:rPr lang="en-US" altLang="zh-CN" sz="2600" dirty="0" err="1" smtClean="0">
                <a:latin typeface="宋体" panose="02010600030101010101" pitchFamily="2" charset="-122"/>
                <a:sym typeface="+mn-ea"/>
              </a:rPr>
              <a:t>。</a:t>
            </a:r>
            <a:r>
              <a:rPr lang="en-US" altLang="zh-CN" sz="2600" dirty="0" err="1" smtClean="0">
                <a:solidFill>
                  <a:srgbClr val="0070C0"/>
                </a:solidFill>
                <a:latin typeface="宋体" panose="02010600030101010101" pitchFamily="2" charset="-122"/>
                <a:sym typeface="+mn-ea"/>
              </a:rPr>
              <a:t>没有</a:t>
            </a:r>
            <a:r>
              <a:rPr lang="en-US" altLang="zh-CN" sz="2600" dirty="0" err="1" smtClean="0">
                <a:latin typeface="宋体" panose="02010600030101010101" pitchFamily="2" charset="-122"/>
                <a:sym typeface="+mn-ea"/>
              </a:rPr>
              <a:t>固液共存状态</a:t>
            </a:r>
            <a:r>
              <a:rPr lang="en-US" altLang="zh-CN" sz="2600" dirty="0">
                <a:latin typeface="宋体" panose="02010600030101010101" pitchFamily="2" charset="-122"/>
                <a:sym typeface="+mn-ea"/>
              </a:rPr>
              <a:t>。</a:t>
            </a:r>
          </a:p>
        </p:txBody>
      </p:sp>
      <p:pic>
        <p:nvPicPr>
          <p:cNvPr id="6" name="图片 5" descr="QQ截图202404251722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55" y="1347470"/>
            <a:ext cx="2613025" cy="2530475"/>
          </a:xfrm>
          <a:prstGeom prst="rect">
            <a:avLst/>
          </a:prstGeom>
        </p:spPr>
      </p:pic>
      <p:pic>
        <p:nvPicPr>
          <p:cNvPr id="7" name="图片 6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205" y="1347470"/>
            <a:ext cx="2339340" cy="26746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048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3"/>
          <p:cNvGrpSpPr/>
          <p:nvPr/>
        </p:nvGrpSpPr>
        <p:grpSpPr>
          <a:xfrm>
            <a:off x="961597" y="1089224"/>
            <a:ext cx="1990725" cy="619127"/>
            <a:chOff x="535" y="354"/>
            <a:chExt cx="1557" cy="390"/>
          </a:xfrm>
        </p:grpSpPr>
        <p:sp>
          <p:nvSpPr>
            <p:cNvPr id="18438" name="AutoShape 4"/>
            <p:cNvSpPr/>
            <p:nvPr/>
          </p:nvSpPr>
          <p:spPr>
            <a:xfrm>
              <a:off x="535" y="379"/>
              <a:ext cx="1557" cy="365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endParaRPr lang="zh-CN" altLang="en-US" sz="2800" dirty="0">
                <a:solidFill>
                  <a:srgbClr val="0070C0"/>
                </a:solidFill>
                <a:latin typeface="+mn-ea"/>
                <a:ea typeface="+mn-ea"/>
              </a:endParaRPr>
            </a:p>
          </p:txBody>
        </p:sp>
        <p:sp>
          <p:nvSpPr>
            <p:cNvPr id="18439" name="Rectangle 5"/>
            <p:cNvSpPr/>
            <p:nvPr/>
          </p:nvSpPr>
          <p:spPr>
            <a:xfrm>
              <a:off x="546" y="354"/>
              <a:ext cx="1546" cy="33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>
                <a:spcBef>
                  <a:spcPct val="0"/>
                </a:spcBef>
              </a:pPr>
              <a:r>
                <a:rPr lang="en-US" altLang="en-US" sz="2800" b="1" dirty="0">
                  <a:solidFill>
                    <a:srgbClr val="0070C0"/>
                  </a:solidFill>
                  <a:latin typeface="+mn-ea"/>
                  <a:ea typeface="+mn-ea"/>
                </a:rPr>
                <a:t>实验结论：</a:t>
              </a:r>
            </a:p>
          </p:txBody>
        </p:sp>
      </p:grpSp>
      <p:sp>
        <p:nvSpPr>
          <p:cNvPr id="18435" name="Text Box 6"/>
          <p:cNvSpPr txBox="1"/>
          <p:nvPr/>
        </p:nvSpPr>
        <p:spPr>
          <a:xfrm>
            <a:off x="893770" y="1759903"/>
            <a:ext cx="750570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zh-CN" altLang="en-US" sz="2800" b="1" dirty="0">
                <a:solidFill>
                  <a:srgbClr val="0000FF"/>
                </a:solidFill>
                <a:latin typeface="+mn-ea"/>
                <a:ea typeface="+mn-ea"/>
              </a:rPr>
              <a:t>海波的熔化特点：</a:t>
            </a:r>
            <a:r>
              <a:rPr lang="zh-CN" altLang="en-US" sz="2800" b="1" dirty="0">
                <a:solidFill>
                  <a:srgbClr val="FF0000"/>
                </a:solidFill>
                <a:latin typeface="+mn-ea"/>
                <a:ea typeface="+mn-ea"/>
              </a:rPr>
              <a:t>在一定温度下熔化，熔化时不断吸热但温度不变。</a:t>
            </a:r>
          </a:p>
        </p:txBody>
      </p:sp>
      <p:sp>
        <p:nvSpPr>
          <p:cNvPr id="18436" name="Text Box 8"/>
          <p:cNvSpPr txBox="1"/>
          <p:nvPr/>
        </p:nvSpPr>
        <p:spPr>
          <a:xfrm>
            <a:off x="971600" y="3143568"/>
            <a:ext cx="7662863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800" b="1" dirty="0">
                <a:solidFill>
                  <a:srgbClr val="0000FF"/>
                </a:solidFill>
                <a:latin typeface="+mn-ea"/>
                <a:ea typeface="+mn-ea"/>
                <a:sym typeface="+mn-ea"/>
              </a:rPr>
              <a:t>石蜡的熔化特点：</a:t>
            </a:r>
            <a:r>
              <a:rPr lang="zh-CN" altLang="en-US" sz="2800" b="1" dirty="0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没有固定的熔化温度，熔化时不断吸热且温度不断升高。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51460" y="867885"/>
            <a:ext cx="2173048" cy="2081054"/>
            <a:chOff x="396" y="1456"/>
            <a:chExt cx="4938" cy="4760"/>
          </a:xfrm>
        </p:grpSpPr>
        <p:sp>
          <p:nvSpPr>
            <p:cNvPr id="20498" name="Rectangle 28"/>
            <p:cNvSpPr/>
            <p:nvPr/>
          </p:nvSpPr>
          <p:spPr>
            <a:xfrm>
              <a:off x="1742" y="1456"/>
              <a:ext cx="3286" cy="119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latin typeface="+mn-ea"/>
                  <a:ea typeface="+mn-ea"/>
                </a:rPr>
                <a:t>海 波</a:t>
              </a:r>
            </a:p>
          </p:txBody>
        </p:sp>
        <p:pic>
          <p:nvPicPr>
            <p:cNvPr id="218124" name="Picture 12" descr="u=432672480,1012952222&amp;fm=21&amp;gp=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396" y="2546"/>
              <a:ext cx="4938" cy="367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4" name="组合 3"/>
          <p:cNvGrpSpPr/>
          <p:nvPr/>
        </p:nvGrpSpPr>
        <p:grpSpPr>
          <a:xfrm>
            <a:off x="2700020" y="895825"/>
            <a:ext cx="2036277" cy="2055266"/>
            <a:chOff x="4932" y="1796"/>
            <a:chExt cx="4365" cy="4193"/>
          </a:xfrm>
        </p:grpSpPr>
        <p:pic>
          <p:nvPicPr>
            <p:cNvPr id="71683" name="Picture 3" descr="冰块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32" y="2714"/>
              <a:ext cx="4365" cy="32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496" name="Rectangle 26"/>
            <p:cNvSpPr/>
            <p:nvPr/>
          </p:nvSpPr>
          <p:spPr>
            <a:xfrm>
              <a:off x="6728" y="1796"/>
              <a:ext cx="1360" cy="106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2800" dirty="0">
                  <a:latin typeface="+mn-ea"/>
                  <a:ea typeface="+mn-ea"/>
                </a:rPr>
                <a:t>冰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913630" y="838200"/>
            <a:ext cx="2216785" cy="2127885"/>
            <a:chOff x="7738" y="1320"/>
            <a:chExt cx="3491" cy="3351"/>
          </a:xfrm>
        </p:grpSpPr>
        <p:pic>
          <p:nvPicPr>
            <p:cNvPr id="20485" name="Picture 10" descr="金属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38" y="2095"/>
              <a:ext cx="3491" cy="257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489" name="Text Box 14"/>
            <p:cNvSpPr txBox="1"/>
            <p:nvPr/>
          </p:nvSpPr>
          <p:spPr>
            <a:xfrm>
              <a:off x="8447" y="1320"/>
              <a:ext cx="1588" cy="8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800">
                  <a:latin typeface="+mn-ea"/>
                  <a:ea typeface="+mn-ea"/>
                </a:defRPr>
              </a:lvl1pPr>
            </a:lstStyle>
            <a:p>
              <a:r>
                <a:rPr lang="zh-CN" altLang="en-US" dirty="0"/>
                <a:t>金属</a:t>
              </a: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090" y="2715895"/>
            <a:ext cx="2712720" cy="24136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3395" y="2643505"/>
            <a:ext cx="2701925" cy="236982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7379970" y="873760"/>
            <a:ext cx="1603375" cy="1998980"/>
            <a:chOff x="11622" y="1376"/>
            <a:chExt cx="2525" cy="3148"/>
          </a:xfrm>
        </p:grpSpPr>
        <p:pic>
          <p:nvPicPr>
            <p:cNvPr id="22536" name="Picture 10" descr="晶体-石膏4-5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0D1110"/>
                </a:clrFrom>
                <a:clrTo>
                  <a:srgbClr val="0D111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1622" y="2242"/>
              <a:ext cx="2525" cy="228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541" name="Rectangle 17"/>
            <p:cNvSpPr/>
            <p:nvPr/>
          </p:nvSpPr>
          <p:spPr>
            <a:xfrm>
              <a:off x="11736" y="1376"/>
              <a:ext cx="2295" cy="8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latin typeface="+mn-ea"/>
                  <a:ea typeface="+mn-ea"/>
                </a:rPr>
                <a:t>石膏</a:t>
              </a:r>
            </a:p>
          </p:txBody>
        </p:sp>
      </p:grpSp>
      <p:sp>
        <p:nvSpPr>
          <p:cNvPr id="22538" name="Text Box 14"/>
          <p:cNvSpPr txBox="1"/>
          <p:nvPr/>
        </p:nvSpPr>
        <p:spPr>
          <a:xfrm>
            <a:off x="512467" y="3435668"/>
            <a:ext cx="1065213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800">
                <a:latin typeface="+mn-ea"/>
                <a:ea typeface="+mn-ea"/>
              </a:defRPr>
            </a:lvl1pPr>
          </a:lstStyle>
          <a:p>
            <a:r>
              <a:rPr lang="zh-CN" altLang="en-US" dirty="0"/>
              <a:t>晶体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8" grpId="0"/>
      <p:bldP spid="2253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"/>
          <p:cNvGrpSpPr/>
          <p:nvPr/>
        </p:nvGrpSpPr>
        <p:grpSpPr>
          <a:xfrm>
            <a:off x="755576" y="1020850"/>
            <a:ext cx="2399665" cy="1612186"/>
            <a:chOff x="1927" y="1933"/>
            <a:chExt cx="2813" cy="2006"/>
          </a:xfrm>
        </p:grpSpPr>
        <p:pic>
          <p:nvPicPr>
            <p:cNvPr id="21527" name="Picture 15" descr="01300000201186122318763821158"/>
            <p:cNvPicPr>
              <a:picLocks noChangeAspect="1"/>
            </p:cNvPicPr>
            <p:nvPr/>
          </p:nvPicPr>
          <p:blipFill>
            <a:blip r:embed="rId2"/>
            <a:srcRect t="6703" b="9296"/>
            <a:stretch>
              <a:fillRect/>
            </a:stretch>
          </p:blipFill>
          <p:spPr>
            <a:xfrm>
              <a:off x="1927" y="1933"/>
              <a:ext cx="2813" cy="195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528" name="Text Box 16"/>
            <p:cNvSpPr txBox="1"/>
            <p:nvPr/>
          </p:nvSpPr>
          <p:spPr>
            <a:xfrm>
              <a:off x="3591" y="3288"/>
              <a:ext cx="1149" cy="65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latin typeface="+mn-ea"/>
                  <a:ea typeface="+mn-ea"/>
                </a:rPr>
                <a:t>松香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420045" y="1045147"/>
            <a:ext cx="2099310" cy="1617420"/>
            <a:chOff x="1282" y="6320"/>
            <a:chExt cx="3970" cy="3451"/>
          </a:xfrm>
        </p:grpSpPr>
        <p:pic>
          <p:nvPicPr>
            <p:cNvPr id="190484" name="Picture 20" descr="u=53652729,3187324886&amp;fm=23&amp;gp=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2" y="6320"/>
              <a:ext cx="3970" cy="3273"/>
            </a:xfrm>
            <a:prstGeom prst="rect">
              <a:avLst/>
            </a:prstGeom>
            <a:noFill/>
            <a:ln w="9525" cap="flat" cmpd="sng">
              <a:solidFill>
                <a:srgbClr val="339966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21522" name="Rectangle 30"/>
            <p:cNvSpPr/>
            <p:nvPr/>
          </p:nvSpPr>
          <p:spPr>
            <a:xfrm>
              <a:off x="2916" y="8655"/>
              <a:ext cx="2042" cy="1116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800" b="1" dirty="0">
                  <a:latin typeface="+mn-ea"/>
                  <a:ea typeface="+mn-ea"/>
                </a:rPr>
                <a:t>玻 璃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867961" y="1037360"/>
            <a:ext cx="2252345" cy="1595755"/>
            <a:chOff x="8674" y="1555"/>
            <a:chExt cx="3547" cy="2513"/>
          </a:xfrm>
        </p:grpSpPr>
        <p:pic>
          <p:nvPicPr>
            <p:cNvPr id="190482" name="Picture 18" descr="u=4227866007,2585210659&amp;fm=23&amp;gp=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74" y="1555"/>
              <a:ext cx="3502" cy="241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517" name="Rectangle 21"/>
            <p:cNvSpPr/>
            <p:nvPr/>
          </p:nvSpPr>
          <p:spPr>
            <a:xfrm>
              <a:off x="10746" y="3244"/>
              <a:ext cx="1475" cy="824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latin typeface="+mn-ea"/>
                  <a:ea typeface="+mn-ea"/>
                </a:rPr>
                <a:t>石蜡</a:t>
              </a:r>
            </a:p>
          </p:txBody>
        </p:sp>
      </p:grpSp>
      <p:grpSp>
        <p:nvGrpSpPr>
          <p:cNvPr id="5" name="Group 13"/>
          <p:cNvGrpSpPr/>
          <p:nvPr/>
        </p:nvGrpSpPr>
        <p:grpSpPr>
          <a:xfrm>
            <a:off x="755576" y="2892830"/>
            <a:ext cx="2403475" cy="1765300"/>
            <a:chOff x="3039" y="2160"/>
            <a:chExt cx="2608" cy="1956"/>
          </a:xfrm>
        </p:grpSpPr>
        <p:pic>
          <p:nvPicPr>
            <p:cNvPr id="21525" name="Picture 14" descr="沥青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9" y="2160"/>
              <a:ext cx="2608" cy="19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526" name="Rectangle 15"/>
            <p:cNvSpPr/>
            <p:nvPr/>
          </p:nvSpPr>
          <p:spPr>
            <a:xfrm>
              <a:off x="3059" y="2248"/>
              <a:ext cx="757" cy="105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latin typeface="+mn-ea"/>
                  <a:ea typeface="+mn-ea"/>
                </a:rPr>
                <a:t>沥青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912411" y="2892830"/>
            <a:ext cx="1895475" cy="1751965"/>
            <a:chOff x="4985" y="4503"/>
            <a:chExt cx="2985" cy="2759"/>
          </a:xfrm>
        </p:grpSpPr>
        <p:pic>
          <p:nvPicPr>
            <p:cNvPr id="190487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28" y="4503"/>
              <a:ext cx="2942" cy="271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Rectangle 31"/>
            <p:cNvSpPr/>
            <p:nvPr/>
          </p:nvSpPr>
          <p:spPr>
            <a:xfrm>
              <a:off x="4985" y="5759"/>
              <a:ext cx="1344" cy="150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800" b="1" dirty="0">
                  <a:solidFill>
                    <a:schemeClr val="bg1"/>
                  </a:solidFill>
                  <a:latin typeface="+mn-ea"/>
                  <a:ea typeface="+mn-ea"/>
                </a:rPr>
                <a:t>橡 胶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420036" y="2918230"/>
            <a:ext cx="2156460" cy="1715262"/>
            <a:chOff x="8674" y="4543"/>
            <a:chExt cx="3634" cy="2881"/>
          </a:xfrm>
        </p:grpSpPr>
        <p:pic>
          <p:nvPicPr>
            <p:cNvPr id="100" name="图片 99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8674" y="4543"/>
              <a:ext cx="3634" cy="274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509" name="Text Box 14"/>
            <p:cNvSpPr txBox="1"/>
            <p:nvPr/>
          </p:nvSpPr>
          <p:spPr>
            <a:xfrm>
              <a:off x="10602" y="6545"/>
              <a:ext cx="1615" cy="87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defRPr sz="2800" b="1">
                  <a:latin typeface="+mn-ea"/>
                  <a:ea typeface="+mn-ea"/>
                </a:defRPr>
              </a:lvl1pPr>
            </a:lstStyle>
            <a:p>
              <a:r>
                <a:rPr lang="zh-CN" altLang="en-US" dirty="0"/>
                <a:t>塑料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8316521" y="3064280"/>
            <a:ext cx="73279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 anchorCtr="0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</a:pPr>
            <a:r>
              <a:rPr lang="zh-CN" altLang="en-US" sz="2800" dirty="0">
                <a:solidFill>
                  <a:srgbClr val="0000FF"/>
                </a:solidFill>
                <a:latin typeface="+mn-ea"/>
                <a:ea typeface="+mn-ea"/>
                <a:sym typeface="+mn-ea"/>
              </a:rPr>
              <a:t>非晶体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95" y="1347470"/>
            <a:ext cx="3505835" cy="3067685"/>
          </a:xfrm>
          <a:prstGeom prst="rect">
            <a:avLst/>
          </a:prstGeom>
        </p:spPr>
      </p:pic>
      <p:sp>
        <p:nvSpPr>
          <p:cNvPr id="101" name="文本框 100"/>
          <p:cNvSpPr txBox="1"/>
          <p:nvPr/>
        </p:nvSpPr>
        <p:spPr>
          <a:xfrm>
            <a:off x="4067944" y="1938844"/>
            <a:ext cx="4807965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266700"/>
            <a:r>
              <a:rPr lang="zh-CN" sz="2800" b="1" dirty="0">
                <a:solidFill>
                  <a:srgbClr val="FF0000"/>
                </a:solidFill>
                <a:ea typeface="宋体" panose="02010600030101010101" pitchFamily="2" charset="-122"/>
              </a:rPr>
              <a:t>晶体熔化时的温度叫作熔点。</a:t>
            </a:r>
            <a:endParaRPr lang="zh-CN" altLang="en-US" sz="2800" b="1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39704" y="2619375"/>
            <a:ext cx="4252427" cy="523240"/>
            <a:chOff x="968" y="4125"/>
            <a:chExt cx="5858" cy="824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2324" y="4503"/>
              <a:ext cx="4502" cy="10"/>
            </a:xfrm>
            <a:prstGeom prst="line">
              <a:avLst/>
            </a:prstGeom>
            <a:ln w="38100">
              <a:solidFill>
                <a:srgbClr val="00206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文本框 4"/>
            <p:cNvSpPr txBox="1"/>
            <p:nvPr/>
          </p:nvSpPr>
          <p:spPr>
            <a:xfrm>
              <a:off x="968" y="4125"/>
              <a:ext cx="1356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FF0000"/>
                  </a:solidFill>
                </a:rPr>
                <a:t>熔点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AutoShape 13"/>
          <p:cNvSpPr/>
          <p:nvPr/>
        </p:nvSpPr>
        <p:spPr>
          <a:xfrm>
            <a:off x="92710" y="116840"/>
            <a:ext cx="3761740" cy="372110"/>
          </a:xfrm>
          <a:prstGeom prst="roundRect">
            <a:avLst>
              <a:gd name="adj" fmla="val 16667"/>
            </a:avLst>
          </a:prstGeom>
          <a:noFill/>
          <a:ln w="9525">
            <a:noFill/>
          </a:ln>
        </p:spPr>
        <p:txBody>
          <a:bodyPr>
            <a:spAutoFit/>
          </a:bodyPr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495" y="1059180"/>
            <a:ext cx="5795645" cy="3611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1059815"/>
            <a:ext cx="4079875" cy="358584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507990" y="2211705"/>
            <a:ext cx="268541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sym typeface="+mn-ea"/>
              </a:rPr>
              <a:t>非晶体没有熔点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1" name="Group 3"/>
          <p:cNvGrpSpPr/>
          <p:nvPr/>
        </p:nvGrpSpPr>
        <p:grpSpPr>
          <a:xfrm>
            <a:off x="308928" y="1002665"/>
            <a:ext cx="4203700" cy="4057650"/>
            <a:chOff x="21" y="1570"/>
            <a:chExt cx="2648" cy="2556"/>
          </a:xfrm>
        </p:grpSpPr>
        <p:grpSp>
          <p:nvGrpSpPr>
            <p:cNvPr id="10242" name="Group 4"/>
            <p:cNvGrpSpPr/>
            <p:nvPr/>
          </p:nvGrpSpPr>
          <p:grpSpPr>
            <a:xfrm>
              <a:off x="340" y="1570"/>
              <a:ext cx="2313" cy="2314"/>
              <a:chOff x="839" y="436"/>
              <a:chExt cx="3084" cy="3085"/>
            </a:xfrm>
          </p:grpSpPr>
          <p:sp>
            <p:nvSpPr>
              <p:cNvPr id="10243" name="Line 5"/>
              <p:cNvSpPr/>
              <p:nvPr/>
            </p:nvSpPr>
            <p:spPr>
              <a:xfrm rot="10800000">
                <a:off x="839" y="436"/>
                <a:ext cx="0" cy="3085"/>
              </a:xfrm>
              <a:prstGeom prst="line">
                <a:avLst/>
              </a:prstGeom>
              <a:ln w="190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0244" name="Line 6"/>
              <p:cNvSpPr/>
              <p:nvPr/>
            </p:nvSpPr>
            <p:spPr>
              <a:xfrm>
                <a:off x="839" y="3521"/>
                <a:ext cx="3084" cy="0"/>
              </a:xfrm>
              <a:prstGeom prst="line">
                <a:avLst/>
              </a:prstGeom>
              <a:ln w="190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0245" name="Line 7"/>
              <p:cNvSpPr/>
              <p:nvPr/>
            </p:nvSpPr>
            <p:spPr>
              <a:xfrm>
                <a:off x="1020" y="799"/>
                <a:ext cx="0" cy="272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46" name="Line 8"/>
              <p:cNvSpPr/>
              <p:nvPr/>
            </p:nvSpPr>
            <p:spPr>
              <a:xfrm>
                <a:off x="1202" y="799"/>
                <a:ext cx="0" cy="272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47" name="Line 9"/>
              <p:cNvSpPr/>
              <p:nvPr/>
            </p:nvSpPr>
            <p:spPr>
              <a:xfrm>
                <a:off x="1383" y="799"/>
                <a:ext cx="0" cy="272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48" name="Line 10"/>
              <p:cNvSpPr/>
              <p:nvPr/>
            </p:nvSpPr>
            <p:spPr>
              <a:xfrm>
                <a:off x="1565" y="799"/>
                <a:ext cx="0" cy="272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49" name="Line 11"/>
              <p:cNvSpPr/>
              <p:nvPr/>
            </p:nvSpPr>
            <p:spPr>
              <a:xfrm>
                <a:off x="1746" y="799"/>
                <a:ext cx="0" cy="272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50" name="Line 12"/>
              <p:cNvSpPr/>
              <p:nvPr/>
            </p:nvSpPr>
            <p:spPr>
              <a:xfrm>
                <a:off x="1927" y="799"/>
                <a:ext cx="0" cy="272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51" name="Line 13"/>
              <p:cNvSpPr/>
              <p:nvPr/>
            </p:nvSpPr>
            <p:spPr>
              <a:xfrm>
                <a:off x="2109" y="799"/>
                <a:ext cx="0" cy="272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52" name="Line 14"/>
              <p:cNvSpPr/>
              <p:nvPr/>
            </p:nvSpPr>
            <p:spPr>
              <a:xfrm>
                <a:off x="2290" y="799"/>
                <a:ext cx="0" cy="272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53" name="Line 15"/>
              <p:cNvSpPr/>
              <p:nvPr/>
            </p:nvSpPr>
            <p:spPr>
              <a:xfrm>
                <a:off x="2472" y="799"/>
                <a:ext cx="0" cy="272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54" name="Line 16"/>
              <p:cNvSpPr/>
              <p:nvPr/>
            </p:nvSpPr>
            <p:spPr>
              <a:xfrm>
                <a:off x="2653" y="799"/>
                <a:ext cx="0" cy="272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55" name="Line 17"/>
              <p:cNvSpPr/>
              <p:nvPr/>
            </p:nvSpPr>
            <p:spPr>
              <a:xfrm>
                <a:off x="2835" y="799"/>
                <a:ext cx="0" cy="272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56" name="Line 18"/>
              <p:cNvSpPr/>
              <p:nvPr/>
            </p:nvSpPr>
            <p:spPr>
              <a:xfrm>
                <a:off x="3016" y="799"/>
                <a:ext cx="0" cy="272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57" name="Line 19"/>
              <p:cNvSpPr/>
              <p:nvPr/>
            </p:nvSpPr>
            <p:spPr>
              <a:xfrm>
                <a:off x="3198" y="799"/>
                <a:ext cx="0" cy="272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58" name="Line 20"/>
              <p:cNvSpPr/>
              <p:nvPr/>
            </p:nvSpPr>
            <p:spPr>
              <a:xfrm>
                <a:off x="3560" y="799"/>
                <a:ext cx="0" cy="272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59" name="Line 21"/>
              <p:cNvSpPr/>
              <p:nvPr/>
            </p:nvSpPr>
            <p:spPr>
              <a:xfrm>
                <a:off x="3379" y="799"/>
                <a:ext cx="0" cy="272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60" name="Line 22"/>
              <p:cNvSpPr/>
              <p:nvPr/>
            </p:nvSpPr>
            <p:spPr>
              <a:xfrm>
                <a:off x="839" y="3339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61" name="Line 23"/>
              <p:cNvSpPr/>
              <p:nvPr/>
            </p:nvSpPr>
            <p:spPr>
              <a:xfrm>
                <a:off x="839" y="3158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62" name="Line 24"/>
              <p:cNvSpPr/>
              <p:nvPr/>
            </p:nvSpPr>
            <p:spPr>
              <a:xfrm>
                <a:off x="839" y="2976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63" name="Line 25"/>
              <p:cNvSpPr/>
              <p:nvPr/>
            </p:nvSpPr>
            <p:spPr>
              <a:xfrm>
                <a:off x="839" y="2795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64" name="Line 26"/>
              <p:cNvSpPr/>
              <p:nvPr/>
            </p:nvSpPr>
            <p:spPr>
              <a:xfrm>
                <a:off x="839" y="2614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65" name="Line 27"/>
              <p:cNvSpPr/>
              <p:nvPr/>
            </p:nvSpPr>
            <p:spPr>
              <a:xfrm>
                <a:off x="839" y="2432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66" name="Line 28"/>
              <p:cNvSpPr/>
              <p:nvPr/>
            </p:nvSpPr>
            <p:spPr>
              <a:xfrm>
                <a:off x="839" y="2251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67" name="Line 29"/>
              <p:cNvSpPr/>
              <p:nvPr/>
            </p:nvSpPr>
            <p:spPr>
              <a:xfrm>
                <a:off x="839" y="2069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68" name="Line 30"/>
              <p:cNvSpPr/>
              <p:nvPr/>
            </p:nvSpPr>
            <p:spPr>
              <a:xfrm>
                <a:off x="839" y="1888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69" name="Line 31"/>
              <p:cNvSpPr/>
              <p:nvPr/>
            </p:nvSpPr>
            <p:spPr>
              <a:xfrm>
                <a:off x="839" y="1706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70" name="Line 32"/>
              <p:cNvSpPr/>
              <p:nvPr/>
            </p:nvSpPr>
            <p:spPr>
              <a:xfrm>
                <a:off x="839" y="1525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71" name="Line 33"/>
              <p:cNvSpPr/>
              <p:nvPr/>
            </p:nvSpPr>
            <p:spPr>
              <a:xfrm>
                <a:off x="839" y="1344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72" name="Line 34"/>
              <p:cNvSpPr/>
              <p:nvPr/>
            </p:nvSpPr>
            <p:spPr>
              <a:xfrm>
                <a:off x="839" y="1162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73" name="Line 35"/>
              <p:cNvSpPr/>
              <p:nvPr/>
            </p:nvSpPr>
            <p:spPr>
              <a:xfrm>
                <a:off x="839" y="799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74" name="Line 36"/>
              <p:cNvSpPr/>
              <p:nvPr/>
            </p:nvSpPr>
            <p:spPr>
              <a:xfrm>
                <a:off x="839" y="981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10275" name="Text Box 37"/>
            <p:cNvSpPr txBox="1"/>
            <p:nvPr/>
          </p:nvSpPr>
          <p:spPr>
            <a:xfrm>
              <a:off x="294" y="1600"/>
              <a:ext cx="90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rgbClr val="0000CC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温度/℃</a:t>
              </a:r>
            </a:p>
          </p:txBody>
        </p:sp>
        <p:sp>
          <p:nvSpPr>
            <p:cNvPr id="10276" name="Text Box 38"/>
            <p:cNvSpPr txBox="1"/>
            <p:nvPr/>
          </p:nvSpPr>
          <p:spPr>
            <a:xfrm rot="5400000">
              <a:off x="2049" y="3481"/>
              <a:ext cx="952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rgbClr val="0000CC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时间/分</a:t>
              </a:r>
            </a:p>
          </p:txBody>
        </p:sp>
        <p:sp>
          <p:nvSpPr>
            <p:cNvPr id="10277" name="Text Box 39"/>
            <p:cNvSpPr txBox="1"/>
            <p:nvPr/>
          </p:nvSpPr>
          <p:spPr>
            <a:xfrm>
              <a:off x="249" y="3838"/>
              <a:ext cx="227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rgbClr val="0000CC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0</a:t>
              </a:r>
            </a:p>
          </p:txBody>
        </p:sp>
        <p:sp>
          <p:nvSpPr>
            <p:cNvPr id="10278" name="Text Box 40"/>
            <p:cNvSpPr txBox="1"/>
            <p:nvPr/>
          </p:nvSpPr>
          <p:spPr>
            <a:xfrm>
              <a:off x="521" y="3838"/>
              <a:ext cx="181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rgbClr val="0000CC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2</a:t>
              </a:r>
            </a:p>
          </p:txBody>
        </p:sp>
        <p:sp>
          <p:nvSpPr>
            <p:cNvPr id="10279" name="Text Box 41"/>
            <p:cNvSpPr txBox="1"/>
            <p:nvPr/>
          </p:nvSpPr>
          <p:spPr>
            <a:xfrm>
              <a:off x="793" y="3838"/>
              <a:ext cx="272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rgbClr val="0000CC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4</a:t>
              </a:r>
            </a:p>
          </p:txBody>
        </p:sp>
        <p:sp>
          <p:nvSpPr>
            <p:cNvPr id="10280" name="Text Box 42"/>
            <p:cNvSpPr txBox="1"/>
            <p:nvPr/>
          </p:nvSpPr>
          <p:spPr>
            <a:xfrm>
              <a:off x="1065" y="3838"/>
              <a:ext cx="272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rgbClr val="0000CC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6</a:t>
              </a:r>
            </a:p>
          </p:txBody>
        </p:sp>
        <p:sp>
          <p:nvSpPr>
            <p:cNvPr id="10281" name="Text Box 43"/>
            <p:cNvSpPr txBox="1"/>
            <p:nvPr/>
          </p:nvSpPr>
          <p:spPr>
            <a:xfrm>
              <a:off x="1338" y="3838"/>
              <a:ext cx="22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rgbClr val="0000CC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8</a:t>
              </a:r>
            </a:p>
          </p:txBody>
        </p:sp>
        <p:sp>
          <p:nvSpPr>
            <p:cNvPr id="10282" name="Text Box 44"/>
            <p:cNvSpPr txBox="1"/>
            <p:nvPr/>
          </p:nvSpPr>
          <p:spPr>
            <a:xfrm>
              <a:off x="1519" y="3838"/>
              <a:ext cx="544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rgbClr val="0000CC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10</a:t>
              </a:r>
            </a:p>
          </p:txBody>
        </p:sp>
        <p:sp>
          <p:nvSpPr>
            <p:cNvPr id="10283" name="Text Box 45"/>
            <p:cNvSpPr txBox="1"/>
            <p:nvPr/>
          </p:nvSpPr>
          <p:spPr>
            <a:xfrm>
              <a:off x="1791" y="3838"/>
              <a:ext cx="40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rgbClr val="0000CC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12</a:t>
              </a:r>
            </a:p>
          </p:txBody>
        </p:sp>
        <p:sp>
          <p:nvSpPr>
            <p:cNvPr id="10284" name="Text Box 46"/>
            <p:cNvSpPr txBox="1"/>
            <p:nvPr/>
          </p:nvSpPr>
          <p:spPr>
            <a:xfrm>
              <a:off x="2063" y="3838"/>
              <a:ext cx="453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rgbClr val="0000CC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14</a:t>
              </a:r>
            </a:p>
          </p:txBody>
        </p:sp>
        <p:sp>
          <p:nvSpPr>
            <p:cNvPr id="10285" name="Text Box 47"/>
            <p:cNvSpPr txBox="1"/>
            <p:nvPr/>
          </p:nvSpPr>
          <p:spPr>
            <a:xfrm>
              <a:off x="22" y="3748"/>
              <a:ext cx="454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rgbClr val="0000CC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40</a:t>
              </a:r>
            </a:p>
          </p:txBody>
        </p:sp>
        <p:sp>
          <p:nvSpPr>
            <p:cNvPr id="10286" name="Text Box 48"/>
            <p:cNvSpPr txBox="1"/>
            <p:nvPr/>
          </p:nvSpPr>
          <p:spPr>
            <a:xfrm>
              <a:off x="22" y="3067"/>
              <a:ext cx="499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rgbClr val="0000CC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45</a:t>
              </a:r>
            </a:p>
          </p:txBody>
        </p:sp>
        <p:sp>
          <p:nvSpPr>
            <p:cNvPr id="10287" name="Text Box 49"/>
            <p:cNvSpPr txBox="1"/>
            <p:nvPr/>
          </p:nvSpPr>
          <p:spPr>
            <a:xfrm>
              <a:off x="22" y="2387"/>
              <a:ext cx="453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rgbClr val="0000CC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50</a:t>
              </a:r>
            </a:p>
          </p:txBody>
        </p:sp>
        <p:sp>
          <p:nvSpPr>
            <p:cNvPr id="10288" name="Text Box 50"/>
            <p:cNvSpPr txBox="1"/>
            <p:nvPr/>
          </p:nvSpPr>
          <p:spPr>
            <a:xfrm>
              <a:off x="21" y="1772"/>
              <a:ext cx="454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rgbClr val="0000CC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55</a:t>
              </a:r>
            </a:p>
          </p:txBody>
        </p:sp>
      </p:grpSp>
      <p:sp>
        <p:nvSpPr>
          <p:cNvPr id="28723" name="Freeform 52"/>
          <p:cNvSpPr/>
          <p:nvPr/>
        </p:nvSpPr>
        <p:spPr>
          <a:xfrm>
            <a:off x="828040" y="1147128"/>
            <a:ext cx="2579688" cy="3455987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</a:cxnLst>
            <a:rect l="0" t="0" r="0" b="0"/>
            <a:pathLst>
              <a:path w="1960" h="2626">
                <a:moveTo>
                  <a:pt x="0" y="2626"/>
                </a:moveTo>
                <a:cubicBezTo>
                  <a:pt x="7" y="2569"/>
                  <a:pt x="15" y="2513"/>
                  <a:pt x="45" y="2400"/>
                </a:cubicBezTo>
                <a:cubicBezTo>
                  <a:pt x="75" y="2287"/>
                  <a:pt x="136" y="2075"/>
                  <a:pt x="181" y="1946"/>
                </a:cubicBezTo>
                <a:cubicBezTo>
                  <a:pt x="226" y="1817"/>
                  <a:pt x="264" y="1736"/>
                  <a:pt x="317" y="1628"/>
                </a:cubicBezTo>
                <a:cubicBezTo>
                  <a:pt x="370" y="1520"/>
                  <a:pt x="436" y="1356"/>
                  <a:pt x="496" y="1296"/>
                </a:cubicBezTo>
                <a:cubicBezTo>
                  <a:pt x="556" y="1236"/>
                  <a:pt x="627" y="1271"/>
                  <a:pt x="680" y="1266"/>
                </a:cubicBezTo>
                <a:cubicBezTo>
                  <a:pt x="733" y="1261"/>
                  <a:pt x="680" y="1266"/>
                  <a:pt x="816" y="1266"/>
                </a:cubicBezTo>
                <a:cubicBezTo>
                  <a:pt x="952" y="1266"/>
                  <a:pt x="1354" y="1289"/>
                  <a:pt x="1497" y="1266"/>
                </a:cubicBezTo>
                <a:cubicBezTo>
                  <a:pt x="1640" y="1243"/>
                  <a:pt x="1625" y="1212"/>
                  <a:pt x="1678" y="1129"/>
                </a:cubicBezTo>
                <a:cubicBezTo>
                  <a:pt x="1731" y="1046"/>
                  <a:pt x="1767" y="955"/>
                  <a:pt x="1814" y="767"/>
                </a:cubicBezTo>
                <a:cubicBezTo>
                  <a:pt x="1861" y="579"/>
                  <a:pt x="1930" y="160"/>
                  <a:pt x="1960" y="0"/>
                </a:cubicBezTo>
              </a:path>
            </a:pathLst>
          </a:custGeom>
          <a:noFill/>
          <a:ln w="19050" cap="flat" cmpd="sng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724" name="Text Box 53"/>
          <p:cNvSpPr txBox="1"/>
          <p:nvPr/>
        </p:nvSpPr>
        <p:spPr>
          <a:xfrm>
            <a:off x="743903" y="4274503"/>
            <a:ext cx="358775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3333FF"/>
                </a:solidFill>
                <a:latin typeface="Times New Roman" panose="02020603050405020304" charset="0"/>
                <a:ea typeface="宋体" panose="02010600030101010101" pitchFamily="2" charset="-122"/>
              </a:rPr>
              <a:t>A</a:t>
            </a:r>
          </a:p>
        </p:txBody>
      </p:sp>
      <p:sp>
        <p:nvSpPr>
          <p:cNvPr id="28725" name="Text Box 54"/>
          <p:cNvSpPr txBox="1"/>
          <p:nvPr/>
        </p:nvSpPr>
        <p:spPr>
          <a:xfrm>
            <a:off x="1320165" y="2787015"/>
            <a:ext cx="431800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3333FF"/>
                </a:solidFill>
                <a:latin typeface="Times New Roman" panose="02020603050405020304" charset="0"/>
                <a:ea typeface="宋体" panose="02010600030101010101" pitchFamily="2" charset="-122"/>
              </a:rPr>
              <a:t>B</a:t>
            </a:r>
          </a:p>
        </p:txBody>
      </p:sp>
      <p:sp>
        <p:nvSpPr>
          <p:cNvPr id="28726" name="Text Box 55"/>
          <p:cNvSpPr txBox="1"/>
          <p:nvPr/>
        </p:nvSpPr>
        <p:spPr>
          <a:xfrm>
            <a:off x="2544128" y="2787015"/>
            <a:ext cx="360362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3333FF"/>
                </a:solidFill>
                <a:latin typeface="Times New Roman" panose="02020603050405020304" charset="0"/>
                <a:ea typeface="宋体" panose="02010600030101010101" pitchFamily="2" charset="-122"/>
              </a:rPr>
              <a:t>C</a:t>
            </a:r>
          </a:p>
        </p:txBody>
      </p:sp>
      <p:sp>
        <p:nvSpPr>
          <p:cNvPr id="28727" name="Text Box 56"/>
          <p:cNvSpPr txBox="1"/>
          <p:nvPr/>
        </p:nvSpPr>
        <p:spPr>
          <a:xfrm>
            <a:off x="3336290" y="962978"/>
            <a:ext cx="431800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3333FF"/>
                </a:solidFill>
                <a:latin typeface="Times New Roman" panose="02020603050405020304" charset="0"/>
                <a:ea typeface="宋体" panose="02010600030101010101" pitchFamily="2" charset="-122"/>
              </a:rPr>
              <a:t>D</a:t>
            </a:r>
          </a:p>
        </p:txBody>
      </p:sp>
      <p:grpSp>
        <p:nvGrpSpPr>
          <p:cNvPr id="10294" name="Group 58"/>
          <p:cNvGrpSpPr/>
          <p:nvPr/>
        </p:nvGrpSpPr>
        <p:grpSpPr>
          <a:xfrm>
            <a:off x="4776153" y="915353"/>
            <a:ext cx="4176712" cy="4057650"/>
            <a:chOff x="22" y="1570"/>
            <a:chExt cx="2631" cy="2556"/>
          </a:xfrm>
        </p:grpSpPr>
        <p:grpSp>
          <p:nvGrpSpPr>
            <p:cNvPr id="10295" name="Group 59"/>
            <p:cNvGrpSpPr/>
            <p:nvPr/>
          </p:nvGrpSpPr>
          <p:grpSpPr>
            <a:xfrm>
              <a:off x="340" y="1570"/>
              <a:ext cx="2313" cy="2314"/>
              <a:chOff x="839" y="436"/>
              <a:chExt cx="3084" cy="3085"/>
            </a:xfrm>
          </p:grpSpPr>
          <p:sp>
            <p:nvSpPr>
              <p:cNvPr id="10296" name="Line 60"/>
              <p:cNvSpPr/>
              <p:nvPr/>
            </p:nvSpPr>
            <p:spPr>
              <a:xfrm rot="10800000">
                <a:off x="839" y="436"/>
                <a:ext cx="0" cy="3085"/>
              </a:xfrm>
              <a:prstGeom prst="line">
                <a:avLst/>
              </a:prstGeom>
              <a:ln w="190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0297" name="Line 61"/>
              <p:cNvSpPr/>
              <p:nvPr/>
            </p:nvSpPr>
            <p:spPr>
              <a:xfrm>
                <a:off x="839" y="3521"/>
                <a:ext cx="3084" cy="0"/>
              </a:xfrm>
              <a:prstGeom prst="line">
                <a:avLst/>
              </a:prstGeom>
              <a:ln w="19050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sp>
          <p:sp>
            <p:nvSpPr>
              <p:cNvPr id="10298" name="Line 62"/>
              <p:cNvSpPr/>
              <p:nvPr/>
            </p:nvSpPr>
            <p:spPr>
              <a:xfrm>
                <a:off x="1020" y="799"/>
                <a:ext cx="0" cy="272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99" name="Line 63"/>
              <p:cNvSpPr/>
              <p:nvPr/>
            </p:nvSpPr>
            <p:spPr>
              <a:xfrm>
                <a:off x="1202" y="799"/>
                <a:ext cx="0" cy="272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300" name="Line 64"/>
              <p:cNvSpPr/>
              <p:nvPr/>
            </p:nvSpPr>
            <p:spPr>
              <a:xfrm>
                <a:off x="1383" y="799"/>
                <a:ext cx="0" cy="272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301" name="Line 65"/>
              <p:cNvSpPr/>
              <p:nvPr/>
            </p:nvSpPr>
            <p:spPr>
              <a:xfrm>
                <a:off x="1565" y="799"/>
                <a:ext cx="0" cy="272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302" name="Line 66"/>
              <p:cNvSpPr/>
              <p:nvPr/>
            </p:nvSpPr>
            <p:spPr>
              <a:xfrm>
                <a:off x="1746" y="799"/>
                <a:ext cx="0" cy="272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303" name="Line 67"/>
              <p:cNvSpPr/>
              <p:nvPr/>
            </p:nvSpPr>
            <p:spPr>
              <a:xfrm>
                <a:off x="1927" y="799"/>
                <a:ext cx="0" cy="272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304" name="Line 68"/>
              <p:cNvSpPr/>
              <p:nvPr/>
            </p:nvSpPr>
            <p:spPr>
              <a:xfrm>
                <a:off x="2109" y="799"/>
                <a:ext cx="0" cy="272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305" name="Line 69"/>
              <p:cNvSpPr/>
              <p:nvPr/>
            </p:nvSpPr>
            <p:spPr>
              <a:xfrm>
                <a:off x="2290" y="799"/>
                <a:ext cx="0" cy="272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306" name="Line 70"/>
              <p:cNvSpPr/>
              <p:nvPr/>
            </p:nvSpPr>
            <p:spPr>
              <a:xfrm>
                <a:off x="2472" y="799"/>
                <a:ext cx="0" cy="272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307" name="Line 71"/>
              <p:cNvSpPr/>
              <p:nvPr/>
            </p:nvSpPr>
            <p:spPr>
              <a:xfrm>
                <a:off x="2653" y="799"/>
                <a:ext cx="0" cy="272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308" name="Line 72"/>
              <p:cNvSpPr/>
              <p:nvPr/>
            </p:nvSpPr>
            <p:spPr>
              <a:xfrm>
                <a:off x="2835" y="799"/>
                <a:ext cx="0" cy="272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309" name="Line 73"/>
              <p:cNvSpPr/>
              <p:nvPr/>
            </p:nvSpPr>
            <p:spPr>
              <a:xfrm>
                <a:off x="3016" y="799"/>
                <a:ext cx="0" cy="272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310" name="Line 74"/>
              <p:cNvSpPr/>
              <p:nvPr/>
            </p:nvSpPr>
            <p:spPr>
              <a:xfrm>
                <a:off x="3198" y="799"/>
                <a:ext cx="0" cy="272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311" name="Line 75"/>
              <p:cNvSpPr/>
              <p:nvPr/>
            </p:nvSpPr>
            <p:spPr>
              <a:xfrm>
                <a:off x="3560" y="799"/>
                <a:ext cx="0" cy="272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312" name="Line 76"/>
              <p:cNvSpPr/>
              <p:nvPr/>
            </p:nvSpPr>
            <p:spPr>
              <a:xfrm>
                <a:off x="3379" y="799"/>
                <a:ext cx="0" cy="2722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313" name="Line 77"/>
              <p:cNvSpPr/>
              <p:nvPr/>
            </p:nvSpPr>
            <p:spPr>
              <a:xfrm>
                <a:off x="839" y="3339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314" name="Line 78"/>
              <p:cNvSpPr/>
              <p:nvPr/>
            </p:nvSpPr>
            <p:spPr>
              <a:xfrm>
                <a:off x="839" y="3158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315" name="Line 79"/>
              <p:cNvSpPr/>
              <p:nvPr/>
            </p:nvSpPr>
            <p:spPr>
              <a:xfrm>
                <a:off x="839" y="2976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316" name="Line 80"/>
              <p:cNvSpPr/>
              <p:nvPr/>
            </p:nvSpPr>
            <p:spPr>
              <a:xfrm>
                <a:off x="839" y="2795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317" name="Line 81"/>
              <p:cNvSpPr/>
              <p:nvPr/>
            </p:nvSpPr>
            <p:spPr>
              <a:xfrm>
                <a:off x="839" y="2614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318" name="Line 82"/>
              <p:cNvSpPr/>
              <p:nvPr/>
            </p:nvSpPr>
            <p:spPr>
              <a:xfrm>
                <a:off x="839" y="2432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319" name="Line 83"/>
              <p:cNvSpPr/>
              <p:nvPr/>
            </p:nvSpPr>
            <p:spPr>
              <a:xfrm>
                <a:off x="839" y="2251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320" name="Line 84"/>
              <p:cNvSpPr/>
              <p:nvPr/>
            </p:nvSpPr>
            <p:spPr>
              <a:xfrm>
                <a:off x="839" y="2069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321" name="Line 85"/>
              <p:cNvSpPr/>
              <p:nvPr/>
            </p:nvSpPr>
            <p:spPr>
              <a:xfrm>
                <a:off x="839" y="1888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322" name="Line 86"/>
              <p:cNvSpPr/>
              <p:nvPr/>
            </p:nvSpPr>
            <p:spPr>
              <a:xfrm>
                <a:off x="839" y="1706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323" name="Line 87"/>
              <p:cNvSpPr/>
              <p:nvPr/>
            </p:nvSpPr>
            <p:spPr>
              <a:xfrm>
                <a:off x="839" y="1525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324" name="Line 88"/>
              <p:cNvSpPr/>
              <p:nvPr/>
            </p:nvSpPr>
            <p:spPr>
              <a:xfrm>
                <a:off x="839" y="1344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325" name="Line 89"/>
              <p:cNvSpPr/>
              <p:nvPr/>
            </p:nvSpPr>
            <p:spPr>
              <a:xfrm>
                <a:off x="839" y="1162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326" name="Line 90"/>
              <p:cNvSpPr/>
              <p:nvPr/>
            </p:nvSpPr>
            <p:spPr>
              <a:xfrm>
                <a:off x="839" y="799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327" name="Line 91"/>
              <p:cNvSpPr/>
              <p:nvPr/>
            </p:nvSpPr>
            <p:spPr>
              <a:xfrm>
                <a:off x="839" y="981"/>
                <a:ext cx="2721" cy="0"/>
              </a:xfrm>
              <a:prstGeom prst="line">
                <a:avLst/>
              </a:prstGeom>
              <a:ln w="952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10328" name="Text Box 92"/>
            <p:cNvSpPr txBox="1"/>
            <p:nvPr/>
          </p:nvSpPr>
          <p:spPr>
            <a:xfrm>
              <a:off x="294" y="1600"/>
              <a:ext cx="90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rgbClr val="0000CC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温度/℃</a:t>
              </a:r>
            </a:p>
          </p:txBody>
        </p:sp>
        <p:sp>
          <p:nvSpPr>
            <p:cNvPr id="10329" name="Text Box 93"/>
            <p:cNvSpPr txBox="1"/>
            <p:nvPr/>
          </p:nvSpPr>
          <p:spPr>
            <a:xfrm rot="5400000">
              <a:off x="2053" y="3419"/>
              <a:ext cx="889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rgbClr val="0000CC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时间/分</a:t>
              </a:r>
            </a:p>
          </p:txBody>
        </p:sp>
        <p:sp>
          <p:nvSpPr>
            <p:cNvPr id="10330" name="Text Box 94"/>
            <p:cNvSpPr txBox="1"/>
            <p:nvPr/>
          </p:nvSpPr>
          <p:spPr>
            <a:xfrm>
              <a:off x="249" y="3838"/>
              <a:ext cx="227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rgbClr val="0000CC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0</a:t>
              </a:r>
            </a:p>
          </p:txBody>
        </p:sp>
        <p:sp>
          <p:nvSpPr>
            <p:cNvPr id="10331" name="Text Box 95"/>
            <p:cNvSpPr txBox="1"/>
            <p:nvPr/>
          </p:nvSpPr>
          <p:spPr>
            <a:xfrm>
              <a:off x="521" y="3838"/>
              <a:ext cx="181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rgbClr val="0000CC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2</a:t>
              </a:r>
            </a:p>
          </p:txBody>
        </p:sp>
        <p:sp>
          <p:nvSpPr>
            <p:cNvPr id="10332" name="Text Box 96"/>
            <p:cNvSpPr txBox="1"/>
            <p:nvPr/>
          </p:nvSpPr>
          <p:spPr>
            <a:xfrm>
              <a:off x="793" y="3838"/>
              <a:ext cx="272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rgbClr val="0000CC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4</a:t>
              </a:r>
            </a:p>
          </p:txBody>
        </p:sp>
        <p:sp>
          <p:nvSpPr>
            <p:cNvPr id="10333" name="Text Box 97"/>
            <p:cNvSpPr txBox="1"/>
            <p:nvPr/>
          </p:nvSpPr>
          <p:spPr>
            <a:xfrm>
              <a:off x="1065" y="3838"/>
              <a:ext cx="272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rgbClr val="0000CC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6</a:t>
              </a:r>
            </a:p>
          </p:txBody>
        </p:sp>
        <p:sp>
          <p:nvSpPr>
            <p:cNvPr id="10334" name="Text Box 98"/>
            <p:cNvSpPr txBox="1"/>
            <p:nvPr/>
          </p:nvSpPr>
          <p:spPr>
            <a:xfrm>
              <a:off x="1338" y="3838"/>
              <a:ext cx="226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rgbClr val="0000CC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8</a:t>
              </a:r>
            </a:p>
          </p:txBody>
        </p:sp>
        <p:sp>
          <p:nvSpPr>
            <p:cNvPr id="10335" name="Text Box 99"/>
            <p:cNvSpPr txBox="1"/>
            <p:nvPr/>
          </p:nvSpPr>
          <p:spPr>
            <a:xfrm>
              <a:off x="1519" y="3838"/>
              <a:ext cx="544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rgbClr val="0000CC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10</a:t>
              </a:r>
            </a:p>
          </p:txBody>
        </p:sp>
        <p:sp>
          <p:nvSpPr>
            <p:cNvPr id="10336" name="Text Box 100"/>
            <p:cNvSpPr txBox="1"/>
            <p:nvPr/>
          </p:nvSpPr>
          <p:spPr>
            <a:xfrm>
              <a:off x="1791" y="3838"/>
              <a:ext cx="408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rgbClr val="0000CC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12</a:t>
              </a:r>
            </a:p>
          </p:txBody>
        </p:sp>
        <p:sp>
          <p:nvSpPr>
            <p:cNvPr id="10337" name="Text Box 101"/>
            <p:cNvSpPr txBox="1"/>
            <p:nvPr/>
          </p:nvSpPr>
          <p:spPr>
            <a:xfrm>
              <a:off x="2063" y="3838"/>
              <a:ext cx="453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rgbClr val="0000CC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14</a:t>
              </a:r>
            </a:p>
          </p:txBody>
        </p:sp>
        <p:sp>
          <p:nvSpPr>
            <p:cNvPr id="10338" name="Text Box 102"/>
            <p:cNvSpPr txBox="1"/>
            <p:nvPr/>
          </p:nvSpPr>
          <p:spPr>
            <a:xfrm>
              <a:off x="22" y="3748"/>
              <a:ext cx="454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rgbClr val="0000CC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40</a:t>
              </a:r>
            </a:p>
          </p:txBody>
        </p:sp>
        <p:sp>
          <p:nvSpPr>
            <p:cNvPr id="10339" name="Text Box 103"/>
            <p:cNvSpPr txBox="1"/>
            <p:nvPr/>
          </p:nvSpPr>
          <p:spPr>
            <a:xfrm>
              <a:off x="22" y="3067"/>
              <a:ext cx="499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rgbClr val="0000CC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45</a:t>
              </a:r>
            </a:p>
          </p:txBody>
        </p:sp>
        <p:sp>
          <p:nvSpPr>
            <p:cNvPr id="10340" name="Text Box 104"/>
            <p:cNvSpPr txBox="1"/>
            <p:nvPr/>
          </p:nvSpPr>
          <p:spPr>
            <a:xfrm>
              <a:off x="22" y="2387"/>
              <a:ext cx="453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rgbClr val="0000CC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50</a:t>
              </a:r>
            </a:p>
          </p:txBody>
        </p:sp>
        <p:sp>
          <p:nvSpPr>
            <p:cNvPr id="10341" name="Text Box 105"/>
            <p:cNvSpPr txBox="1"/>
            <p:nvPr/>
          </p:nvSpPr>
          <p:spPr>
            <a:xfrm>
              <a:off x="22" y="1761"/>
              <a:ext cx="454" cy="28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2400" dirty="0">
                  <a:solidFill>
                    <a:srgbClr val="0000CC"/>
                  </a:solidFill>
                  <a:latin typeface="Times New Roman" panose="02020603050405020304" charset="0"/>
                  <a:ea typeface="宋体" panose="02010600030101010101" pitchFamily="2" charset="-122"/>
                </a:rPr>
                <a:t>55</a:t>
              </a:r>
            </a:p>
          </p:txBody>
        </p:sp>
      </p:grpSp>
      <p:sp>
        <p:nvSpPr>
          <p:cNvPr id="28778" name="Freeform 107"/>
          <p:cNvSpPr/>
          <p:nvPr/>
        </p:nvSpPr>
        <p:spPr>
          <a:xfrm flipH="1">
            <a:off x="5292090" y="1131253"/>
            <a:ext cx="2579688" cy="3455987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</a:cxnLst>
            <a:rect l="0" t="0" r="0" b="0"/>
            <a:pathLst>
              <a:path w="1960" h="2626">
                <a:moveTo>
                  <a:pt x="0" y="2626"/>
                </a:moveTo>
                <a:cubicBezTo>
                  <a:pt x="7" y="2569"/>
                  <a:pt x="15" y="2513"/>
                  <a:pt x="45" y="2400"/>
                </a:cubicBezTo>
                <a:cubicBezTo>
                  <a:pt x="75" y="2287"/>
                  <a:pt x="136" y="2075"/>
                  <a:pt x="181" y="1946"/>
                </a:cubicBezTo>
                <a:cubicBezTo>
                  <a:pt x="226" y="1817"/>
                  <a:pt x="264" y="1736"/>
                  <a:pt x="317" y="1628"/>
                </a:cubicBezTo>
                <a:cubicBezTo>
                  <a:pt x="370" y="1520"/>
                  <a:pt x="436" y="1356"/>
                  <a:pt x="496" y="1296"/>
                </a:cubicBezTo>
                <a:cubicBezTo>
                  <a:pt x="556" y="1236"/>
                  <a:pt x="627" y="1271"/>
                  <a:pt x="680" y="1266"/>
                </a:cubicBezTo>
                <a:cubicBezTo>
                  <a:pt x="733" y="1261"/>
                  <a:pt x="680" y="1266"/>
                  <a:pt x="816" y="1266"/>
                </a:cubicBezTo>
                <a:cubicBezTo>
                  <a:pt x="952" y="1266"/>
                  <a:pt x="1354" y="1289"/>
                  <a:pt x="1497" y="1266"/>
                </a:cubicBezTo>
                <a:cubicBezTo>
                  <a:pt x="1640" y="1243"/>
                  <a:pt x="1625" y="1212"/>
                  <a:pt x="1678" y="1129"/>
                </a:cubicBezTo>
                <a:cubicBezTo>
                  <a:pt x="1731" y="1046"/>
                  <a:pt x="1767" y="955"/>
                  <a:pt x="1814" y="767"/>
                </a:cubicBezTo>
                <a:cubicBezTo>
                  <a:pt x="1861" y="579"/>
                  <a:pt x="1930" y="160"/>
                  <a:pt x="1960" y="0"/>
                </a:cubicBezTo>
              </a:path>
            </a:pathLst>
          </a:custGeom>
          <a:noFill/>
          <a:ln w="19050" cap="flat" cmpd="sng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779" name="Text Box 108"/>
          <p:cNvSpPr txBox="1"/>
          <p:nvPr/>
        </p:nvSpPr>
        <p:spPr>
          <a:xfrm>
            <a:off x="7800340" y="4274503"/>
            <a:ext cx="358775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3333FF"/>
                </a:solidFill>
                <a:latin typeface="Times New Roman" panose="02020603050405020304" charset="0"/>
                <a:ea typeface="宋体" panose="02010600030101010101" pitchFamily="2" charset="-122"/>
              </a:rPr>
              <a:t>A</a:t>
            </a:r>
          </a:p>
        </p:txBody>
      </p:sp>
      <p:sp>
        <p:nvSpPr>
          <p:cNvPr id="28780" name="Text Box 109"/>
          <p:cNvSpPr txBox="1"/>
          <p:nvPr/>
        </p:nvSpPr>
        <p:spPr>
          <a:xfrm>
            <a:off x="6936740" y="2715578"/>
            <a:ext cx="431800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3333FF"/>
                </a:solidFill>
                <a:latin typeface="Times New Roman" panose="02020603050405020304" charset="0"/>
                <a:ea typeface="宋体" panose="02010600030101010101" pitchFamily="2" charset="-122"/>
              </a:rPr>
              <a:t>B</a:t>
            </a:r>
          </a:p>
        </p:txBody>
      </p:sp>
      <p:sp>
        <p:nvSpPr>
          <p:cNvPr id="28781" name="Text Box 110"/>
          <p:cNvSpPr txBox="1"/>
          <p:nvPr/>
        </p:nvSpPr>
        <p:spPr>
          <a:xfrm>
            <a:off x="5495290" y="2690178"/>
            <a:ext cx="360363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3333FF"/>
                </a:solidFill>
                <a:latin typeface="Times New Roman" panose="02020603050405020304" charset="0"/>
                <a:ea typeface="宋体" panose="02010600030101010101" pitchFamily="2" charset="-122"/>
              </a:rPr>
              <a:t>C</a:t>
            </a:r>
          </a:p>
        </p:txBody>
      </p:sp>
      <p:sp>
        <p:nvSpPr>
          <p:cNvPr id="28782" name="Text Box 111"/>
          <p:cNvSpPr txBox="1"/>
          <p:nvPr/>
        </p:nvSpPr>
        <p:spPr>
          <a:xfrm>
            <a:off x="4880928" y="915353"/>
            <a:ext cx="431800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3333FF"/>
                </a:solidFill>
                <a:latin typeface="Times New Roman" panose="02020603050405020304" charset="0"/>
                <a:ea typeface="宋体" panose="02010600030101010101" pitchFamily="2" charset="-122"/>
              </a:rPr>
              <a:t>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8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8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23" grpId="0" bldLvl="0" animBg="1"/>
      <p:bldP spid="28724" grpId="0"/>
      <p:bldP spid="28725" grpId="0"/>
      <p:bldP spid="28726" grpId="0"/>
      <p:bldP spid="28727" grpId="0"/>
      <p:bldP spid="28778" grpId="0" bldLvl="0" animBg="1"/>
      <p:bldP spid="28779" grpId="0"/>
      <p:bldP spid="28780" grpId="0"/>
      <p:bldP spid="28781" grpId="0"/>
      <p:bldP spid="2878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840" y="1203325"/>
            <a:ext cx="3721735" cy="3693795"/>
          </a:xfrm>
          <a:prstGeom prst="rect">
            <a:avLst/>
          </a:prstGeom>
        </p:spPr>
      </p:pic>
      <p:sp>
        <p:nvSpPr>
          <p:cNvPr id="101" name="文本框 100"/>
          <p:cNvSpPr txBox="1"/>
          <p:nvPr/>
        </p:nvSpPr>
        <p:spPr>
          <a:xfrm>
            <a:off x="5148064" y="1707654"/>
            <a:ext cx="3690620" cy="194764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   </a:t>
            </a:r>
            <a:r>
              <a:rPr lang="zh-CN" sz="2800" b="1" dirty="0">
                <a:solidFill>
                  <a:srgbClr val="FF0000"/>
                </a:solidFill>
              </a:rPr>
              <a:t>液体</a:t>
            </a:r>
            <a:r>
              <a:rPr lang="zh-CN" sz="2800" b="1" dirty="0">
                <a:solidFill>
                  <a:srgbClr val="FF0000"/>
                </a:solidFill>
                <a:ea typeface="宋体" panose="02010600030101010101" pitchFamily="2" charset="-122"/>
              </a:rPr>
              <a:t>凝固形成晶体时也有确定的温度，这个温度叫作凝固点。</a:t>
            </a:r>
            <a:endParaRPr lang="zh-CN" sz="2800" b="1" dirty="0">
              <a:solidFill>
                <a:srgbClr val="FF0000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79705" y="2748280"/>
            <a:ext cx="4298950" cy="523240"/>
            <a:chOff x="283" y="4101"/>
            <a:chExt cx="6770" cy="824"/>
          </a:xfrm>
        </p:grpSpPr>
        <p:cxnSp>
          <p:nvCxnSpPr>
            <p:cNvPr id="4" name="直接连接符 3"/>
            <p:cNvCxnSpPr/>
            <p:nvPr/>
          </p:nvCxnSpPr>
          <p:spPr>
            <a:xfrm flipV="1">
              <a:off x="2551" y="4500"/>
              <a:ext cx="4502" cy="10"/>
            </a:xfrm>
            <a:prstGeom prst="line">
              <a:avLst/>
            </a:prstGeom>
            <a:ln w="38100">
              <a:solidFill>
                <a:srgbClr val="00206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文本框 4"/>
            <p:cNvSpPr txBox="1"/>
            <p:nvPr/>
          </p:nvSpPr>
          <p:spPr>
            <a:xfrm>
              <a:off x="283" y="4101"/>
              <a:ext cx="2041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srgbClr val="FF0000"/>
                  </a:solidFill>
                </a:rPr>
                <a:t>凝固点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899592" y="1337276"/>
            <a:ext cx="7924800" cy="2677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仿宋" panose="02010609060101010101" charset="-122"/>
              </a:rPr>
              <a:t>1.</a:t>
            </a:r>
            <a:r>
              <a:rPr lang="zh-CN" altLang="en-US" sz="2800" dirty="0">
                <a:solidFill>
                  <a:schemeClr val="tx1"/>
                </a:solidFill>
                <a:latin typeface="+mn-lt"/>
                <a:ea typeface="+mn-ea"/>
                <a:cs typeface="仿宋" panose="02010609060101010101" charset="-122"/>
              </a:rPr>
              <a:t>知道</a:t>
            </a:r>
            <a:r>
              <a:rPr lang="zh-CN" altLang="en-US" sz="2800" dirty="0">
                <a:latin typeface="+mn-lt"/>
                <a:ea typeface="+mn-ea"/>
                <a:cs typeface="楷体" panose="02010609060101010101" pitchFamily="49" charset="-122"/>
                <a:sym typeface="+mn-ea"/>
              </a:rPr>
              <a:t>晶体熔化和凝固规律；知道晶体和非晶体的区别。</a:t>
            </a:r>
            <a:r>
              <a:rPr lang="zh-CN" altLang="en-US" sz="2800" dirty="0">
                <a:solidFill>
                  <a:srgbClr val="FF0000"/>
                </a:solidFill>
                <a:latin typeface="+mn-lt"/>
                <a:ea typeface="+mn-ea"/>
                <a:cs typeface="仿宋" panose="02010609060101010101" charset="-122"/>
                <a:sym typeface="+mn-ea"/>
              </a:rPr>
              <a:t>（重点）</a:t>
            </a:r>
            <a:endParaRPr lang="en-US" altLang="zh-CN" sz="2800" dirty="0">
              <a:solidFill>
                <a:srgbClr val="FF0000"/>
              </a:solidFill>
              <a:latin typeface="+mn-lt"/>
              <a:ea typeface="+mn-ea"/>
              <a:cs typeface="仿宋" panose="02010609060101010101" charset="-122"/>
            </a:endParaRPr>
          </a:p>
          <a:p>
            <a:pPr marL="0">
              <a:lnSpc>
                <a:spcPct val="150000"/>
              </a:lnSpc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仿宋" panose="02010609060101010101" charset="-122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仿宋" panose="02010609060101010101" charset="-122"/>
              </a:rPr>
              <a:t>.</a:t>
            </a:r>
            <a:r>
              <a:rPr lang="zh-CN" altLang="en-US" sz="2800" dirty="0">
                <a:latin typeface="+mn-lt"/>
                <a:ea typeface="+mn-ea"/>
                <a:cs typeface="楷体" panose="02010609060101010101" pitchFamily="49" charset="-122"/>
                <a:sym typeface="+mn-ea"/>
              </a:rPr>
              <a:t>探究“固体熔化过程中温度随时间变化规律</a:t>
            </a:r>
            <a:r>
              <a:rPr lang="zh-CN" altLang="en-US" sz="2800" dirty="0" smtClean="0">
                <a:latin typeface="+mn-lt"/>
                <a:ea typeface="+mn-ea"/>
                <a:cs typeface="楷体" panose="02010609060101010101" pitchFamily="49" charset="-122"/>
                <a:sym typeface="+mn-ea"/>
              </a:rPr>
              <a:t>”。</a:t>
            </a:r>
            <a:r>
              <a:rPr lang="zh-CN" altLang="en-US" sz="2800" dirty="0" smtClean="0">
                <a:solidFill>
                  <a:srgbClr val="FF0000"/>
                </a:solidFill>
                <a:latin typeface="+mn-lt"/>
                <a:ea typeface="+mn-ea"/>
                <a:cs typeface="仿宋" panose="02010609060101010101" charset="-122"/>
                <a:sym typeface="+mn-ea"/>
              </a:rPr>
              <a:t>（</a:t>
            </a:r>
            <a:r>
              <a:rPr lang="zh-CN" altLang="en-US" sz="2800" dirty="0">
                <a:solidFill>
                  <a:srgbClr val="FF0000"/>
                </a:solidFill>
                <a:latin typeface="+mn-lt"/>
                <a:ea typeface="+mn-ea"/>
                <a:cs typeface="仿宋" panose="02010609060101010101" charset="-122"/>
                <a:sym typeface="+mn-ea"/>
              </a:rPr>
              <a:t>难点）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矩形 10"/>
          <p:cNvSpPr/>
          <p:nvPr/>
        </p:nvSpPr>
        <p:spPr>
          <a:xfrm>
            <a:off x="395536" y="987574"/>
            <a:ext cx="8495987" cy="3785652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228600"/>
            <a:r>
              <a:rPr lang="zh-CN" altLang="en-US" sz="2400" b="1" dirty="0" smtClean="0">
                <a:latin typeface="+mn-lt"/>
                <a:ea typeface="+mn-ea"/>
                <a:sym typeface="幼圆" panose="02010509060101010101" pitchFamily="49" charset="-122"/>
              </a:rPr>
              <a:t>例</a:t>
            </a:r>
            <a:r>
              <a:rPr lang="en-US" altLang="zh-CN" sz="2400" b="1" dirty="0" smtClean="0">
                <a:latin typeface="+mn-lt"/>
                <a:ea typeface="+mn-ea"/>
                <a:sym typeface="幼圆" panose="02010509060101010101" pitchFamily="49" charset="-122"/>
              </a:rPr>
              <a:t>1  </a:t>
            </a:r>
            <a:r>
              <a:rPr lang="zh-CN" altLang="en-US" sz="2400" b="1" dirty="0" smtClean="0">
                <a:latin typeface="+mn-lt"/>
                <a:ea typeface="+mn-ea"/>
                <a:sym typeface="幼圆" panose="02010509060101010101" pitchFamily="49" charset="-122"/>
              </a:rPr>
              <a:t>下</a:t>
            </a: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图是某晶体和非晶体熔化过程中温度变化曲线</a:t>
            </a:r>
            <a:r>
              <a:rPr lang="zh-CN" altLang="en-US" sz="2400" b="1" dirty="0" smtClean="0">
                <a:latin typeface="+mn-lt"/>
                <a:ea typeface="+mn-ea"/>
                <a:sym typeface="幼圆" panose="02010509060101010101" pitchFamily="49" charset="-122"/>
              </a:rPr>
              <a:t>，</a:t>
            </a:r>
            <a:endParaRPr lang="en-US" altLang="zh-CN" sz="2400" b="1" dirty="0" smtClean="0">
              <a:latin typeface="+mn-lt"/>
              <a:ea typeface="+mn-ea"/>
              <a:sym typeface="幼圆" panose="02010509060101010101" pitchFamily="49" charset="-122"/>
            </a:endParaRPr>
          </a:p>
          <a:p>
            <a:pPr indent="228600">
              <a:lnSpc>
                <a:spcPct val="150000"/>
              </a:lnSpc>
            </a:pPr>
            <a:r>
              <a:rPr lang="en-US" altLang="zh-CN" sz="2400" b="1" dirty="0">
                <a:latin typeface="+mn-lt"/>
                <a:ea typeface="+mn-ea"/>
                <a:sym typeface="幼圆" panose="02010509060101010101" pitchFamily="49" charset="-122"/>
              </a:rPr>
              <a:t> </a:t>
            </a:r>
            <a:r>
              <a:rPr lang="en-US" altLang="zh-CN" sz="2400" b="1" dirty="0" smtClean="0">
                <a:latin typeface="+mn-lt"/>
                <a:ea typeface="+mn-ea"/>
                <a:sym typeface="幼圆" panose="02010509060101010101" pitchFamily="49" charset="-122"/>
              </a:rPr>
              <a:t>    </a:t>
            </a:r>
            <a:r>
              <a:rPr lang="zh-CN" altLang="en-US" sz="2400" b="1" dirty="0" smtClean="0">
                <a:latin typeface="+mn-lt"/>
                <a:ea typeface="+mn-ea"/>
                <a:sym typeface="幼圆" panose="02010509060101010101" pitchFamily="49" charset="-122"/>
              </a:rPr>
              <a:t>完成</a:t>
            </a: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下面</a:t>
            </a:r>
            <a:r>
              <a:rPr lang="zh-CN" altLang="en-US" sz="2400" b="1" dirty="0" smtClean="0">
                <a:latin typeface="+mn-lt"/>
                <a:ea typeface="+mn-ea"/>
                <a:sym typeface="幼圆" panose="02010509060101010101" pitchFamily="49" charset="-122"/>
              </a:rPr>
              <a:t>填空</a:t>
            </a:r>
            <a:endParaRPr lang="zh-CN" altLang="en-US" sz="2400" b="1" dirty="0">
              <a:latin typeface="+mn-lt"/>
              <a:ea typeface="+mn-ea"/>
              <a:sym typeface="幼圆" panose="02010509060101010101" pitchFamily="49" charset="-122"/>
            </a:endParaRPr>
          </a:p>
          <a:p>
            <a:pPr indent="228600">
              <a:lnSpc>
                <a:spcPct val="150000"/>
              </a:lnSpc>
            </a:pP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（</a:t>
            </a:r>
            <a:r>
              <a:rPr lang="en-US" altLang="zh-CN" sz="2400" b="1" dirty="0">
                <a:latin typeface="+mn-lt"/>
                <a:ea typeface="+mn-ea"/>
                <a:sym typeface="幼圆" panose="02010509060101010101" pitchFamily="49" charset="-122"/>
              </a:rPr>
              <a:t>1</a:t>
            </a: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）</a:t>
            </a:r>
            <a:r>
              <a:rPr lang="en-US" altLang="zh-CN" sz="2400" b="1" i="1" dirty="0">
                <a:latin typeface="+mn-lt"/>
                <a:ea typeface="+mn-ea"/>
                <a:sym typeface="幼圆" panose="02010509060101010101" pitchFamily="49" charset="-122"/>
              </a:rPr>
              <a:t>AB</a:t>
            </a: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段为</a:t>
            </a:r>
            <a:r>
              <a:rPr lang="zh-CN" altLang="en-US" sz="2400" b="1" u="sng" dirty="0">
                <a:latin typeface="+mn-lt"/>
                <a:ea typeface="+mn-ea"/>
                <a:sym typeface="幼圆" panose="02010509060101010101" pitchFamily="49" charset="-122"/>
              </a:rPr>
              <a:t> </a:t>
            </a:r>
            <a:r>
              <a:rPr lang="en-US" altLang="zh-CN" sz="2400" b="1" u="sng" dirty="0">
                <a:latin typeface="+mn-lt"/>
                <a:ea typeface="+mn-ea"/>
                <a:sym typeface="幼圆" panose="02010509060101010101" pitchFamily="49" charset="-122"/>
              </a:rPr>
              <a:t>  </a:t>
            </a:r>
            <a:r>
              <a:rPr lang="zh-CN" altLang="en-US" sz="2400" b="1" u="sng" dirty="0">
                <a:latin typeface="+mn-lt"/>
                <a:ea typeface="+mn-ea"/>
                <a:sym typeface="幼圆" panose="02010509060101010101" pitchFamily="49" charset="-122"/>
              </a:rPr>
              <a:t> </a:t>
            </a:r>
            <a:r>
              <a:rPr lang="zh-CN" altLang="en-US" sz="2400" b="1" u="sng" dirty="0" smtClean="0">
                <a:latin typeface="+mn-lt"/>
                <a:ea typeface="+mn-ea"/>
                <a:sym typeface="幼圆" panose="02010509060101010101" pitchFamily="49" charset="-122"/>
              </a:rPr>
              <a:t>   </a:t>
            </a:r>
            <a:r>
              <a:rPr lang="zh-CN" altLang="en-US" sz="2400" b="1" dirty="0" smtClean="0">
                <a:latin typeface="+mn-lt"/>
                <a:ea typeface="+mn-ea"/>
                <a:sym typeface="幼圆" panose="02010509060101010101" pitchFamily="49" charset="-122"/>
              </a:rPr>
              <a:t>态</a:t>
            </a: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，温度</a:t>
            </a:r>
            <a:r>
              <a:rPr lang="zh-CN" altLang="en-US" sz="2400" b="1" u="sng" dirty="0">
                <a:latin typeface="+mn-lt"/>
                <a:ea typeface="+mn-ea"/>
                <a:sym typeface="幼圆" panose="02010509060101010101" pitchFamily="49" charset="-122"/>
              </a:rPr>
              <a:t> </a:t>
            </a:r>
            <a:r>
              <a:rPr lang="en-US" altLang="zh-CN" sz="2400" b="1" u="sng" dirty="0">
                <a:latin typeface="+mn-lt"/>
                <a:ea typeface="+mn-ea"/>
                <a:sym typeface="幼圆" panose="02010509060101010101" pitchFamily="49" charset="-122"/>
              </a:rPr>
              <a:t>      </a:t>
            </a:r>
            <a:r>
              <a:rPr lang="en-US" altLang="zh-CN" sz="2400" b="1" u="sng" dirty="0" smtClean="0">
                <a:latin typeface="+mn-lt"/>
                <a:ea typeface="+mn-ea"/>
                <a:sym typeface="幼圆" panose="02010509060101010101" pitchFamily="49" charset="-122"/>
              </a:rPr>
              <a:t>           </a:t>
            </a: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。</a:t>
            </a:r>
          </a:p>
          <a:p>
            <a:pPr indent="228600">
              <a:lnSpc>
                <a:spcPct val="150000"/>
              </a:lnSpc>
            </a:pP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（</a:t>
            </a:r>
            <a:r>
              <a:rPr lang="en-US" altLang="zh-CN" sz="2400" b="1" dirty="0">
                <a:latin typeface="+mn-lt"/>
                <a:ea typeface="+mn-ea"/>
                <a:sym typeface="幼圆" panose="02010509060101010101" pitchFamily="49" charset="-122"/>
              </a:rPr>
              <a:t>2</a:t>
            </a: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）</a:t>
            </a:r>
            <a:r>
              <a:rPr lang="en-US" altLang="zh-CN" sz="2400" b="1" i="1" dirty="0">
                <a:latin typeface="+mn-lt"/>
                <a:ea typeface="+mn-ea"/>
                <a:sym typeface="幼圆" panose="02010509060101010101" pitchFamily="49" charset="-122"/>
              </a:rPr>
              <a:t>B</a:t>
            </a: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时刻为</a:t>
            </a:r>
            <a:r>
              <a:rPr lang="zh-CN" altLang="en-US" sz="2400" b="1" u="sng" dirty="0">
                <a:latin typeface="+mn-lt"/>
                <a:ea typeface="+mn-ea"/>
                <a:sym typeface="幼圆" panose="02010509060101010101" pitchFamily="49" charset="-122"/>
              </a:rPr>
              <a:t> </a:t>
            </a:r>
            <a:r>
              <a:rPr lang="en-US" altLang="zh-CN" sz="2400" b="1" u="sng" dirty="0">
                <a:latin typeface="+mn-lt"/>
                <a:ea typeface="+mn-ea"/>
                <a:sym typeface="幼圆" panose="02010509060101010101" pitchFamily="49" charset="-122"/>
              </a:rPr>
              <a:t>  </a:t>
            </a:r>
            <a:r>
              <a:rPr lang="zh-CN" altLang="en-US" sz="2400" b="1" u="sng" dirty="0">
                <a:latin typeface="+mn-lt"/>
                <a:ea typeface="+mn-ea"/>
                <a:sym typeface="幼圆" panose="02010509060101010101" pitchFamily="49" charset="-122"/>
              </a:rPr>
              <a:t> </a:t>
            </a:r>
            <a:r>
              <a:rPr lang="zh-CN" altLang="en-US" sz="2400" b="1" u="sng" dirty="0" smtClean="0">
                <a:latin typeface="+mn-lt"/>
                <a:ea typeface="+mn-ea"/>
                <a:sym typeface="幼圆" panose="02010509060101010101" pitchFamily="49" charset="-122"/>
              </a:rPr>
              <a:t>   </a:t>
            </a:r>
            <a:r>
              <a:rPr lang="zh-CN" altLang="en-US" sz="2400" b="1" dirty="0" smtClean="0">
                <a:latin typeface="+mn-lt"/>
                <a:ea typeface="+mn-ea"/>
                <a:sym typeface="幼圆" panose="02010509060101010101" pitchFamily="49" charset="-122"/>
              </a:rPr>
              <a:t>态，</a:t>
            </a:r>
            <a:endParaRPr lang="en-US" altLang="zh-CN" sz="2400" b="1" dirty="0" smtClean="0">
              <a:latin typeface="+mn-lt"/>
              <a:ea typeface="+mn-ea"/>
              <a:sym typeface="幼圆" panose="02010509060101010101" pitchFamily="49" charset="-122"/>
            </a:endParaRPr>
          </a:p>
          <a:p>
            <a:pPr indent="228600">
              <a:lnSpc>
                <a:spcPct val="150000"/>
              </a:lnSpc>
            </a:pPr>
            <a:r>
              <a:rPr lang="en-US" altLang="zh-CN" sz="2400" b="1" i="1" dirty="0">
                <a:latin typeface="+mn-lt"/>
                <a:ea typeface="+mn-ea"/>
                <a:sym typeface="幼圆" panose="02010509060101010101" pitchFamily="49" charset="-122"/>
              </a:rPr>
              <a:t> </a:t>
            </a:r>
            <a:r>
              <a:rPr lang="en-US" altLang="zh-CN" sz="2400" b="1" i="1" dirty="0" smtClean="0">
                <a:latin typeface="+mn-lt"/>
                <a:ea typeface="+mn-ea"/>
                <a:sym typeface="幼圆" panose="02010509060101010101" pitchFamily="49" charset="-122"/>
              </a:rPr>
              <a:t>  C</a:t>
            </a: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时刻</a:t>
            </a:r>
            <a:r>
              <a:rPr lang="zh-CN" altLang="en-US" sz="2400" b="1" u="sng" dirty="0">
                <a:latin typeface="+mn-lt"/>
                <a:ea typeface="+mn-ea"/>
                <a:sym typeface="幼圆" panose="02010509060101010101" pitchFamily="49" charset="-122"/>
              </a:rPr>
              <a:t> </a:t>
            </a:r>
            <a:r>
              <a:rPr lang="en-US" altLang="zh-CN" sz="2400" b="1" u="sng" dirty="0">
                <a:latin typeface="+mn-lt"/>
                <a:ea typeface="+mn-ea"/>
                <a:sym typeface="幼圆" panose="02010509060101010101" pitchFamily="49" charset="-122"/>
              </a:rPr>
              <a:t>         </a:t>
            </a:r>
            <a:r>
              <a:rPr lang="en-US" altLang="zh-CN" sz="2400" b="1" u="sng" dirty="0" smtClean="0">
                <a:latin typeface="+mn-lt"/>
                <a:ea typeface="+mn-ea"/>
                <a:sym typeface="幼圆" panose="02010509060101010101" pitchFamily="49" charset="-122"/>
              </a:rPr>
              <a:t>                 </a:t>
            </a:r>
            <a:r>
              <a:rPr lang="zh-CN" altLang="en-US" sz="2400" b="1" dirty="0" smtClean="0">
                <a:latin typeface="+mn-lt"/>
                <a:ea typeface="+mn-ea"/>
                <a:sym typeface="幼圆" panose="02010509060101010101" pitchFamily="49" charset="-122"/>
              </a:rPr>
              <a:t>，</a:t>
            </a:r>
            <a:r>
              <a:rPr lang="en-US" altLang="zh-CN" sz="2400" b="1" i="1" dirty="0" smtClean="0">
                <a:latin typeface="+mn-lt"/>
                <a:ea typeface="+mn-ea"/>
                <a:sym typeface="幼圆" panose="02010509060101010101" pitchFamily="49" charset="-122"/>
              </a:rPr>
              <a:t>BC</a:t>
            </a: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段为</a:t>
            </a:r>
            <a:r>
              <a:rPr lang="zh-CN" altLang="en-US" sz="2400" b="1" u="sng" dirty="0">
                <a:latin typeface="+mn-lt"/>
                <a:ea typeface="+mn-ea"/>
                <a:sym typeface="幼圆" panose="02010509060101010101" pitchFamily="49" charset="-122"/>
              </a:rPr>
              <a:t> </a:t>
            </a:r>
            <a:r>
              <a:rPr lang="en-US" altLang="zh-CN" sz="2400" b="1" u="sng" dirty="0">
                <a:latin typeface="+mn-lt"/>
                <a:ea typeface="+mn-ea"/>
                <a:sym typeface="幼圆" panose="02010509060101010101" pitchFamily="49" charset="-122"/>
              </a:rPr>
              <a:t>    </a:t>
            </a:r>
            <a:r>
              <a:rPr lang="en-US" altLang="zh-CN" sz="2400" b="1" u="sng" dirty="0" smtClean="0">
                <a:latin typeface="+mn-lt"/>
                <a:ea typeface="+mn-ea"/>
                <a:sym typeface="幼圆" panose="02010509060101010101" pitchFamily="49" charset="-122"/>
              </a:rPr>
              <a:t>               </a:t>
            </a: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态，</a:t>
            </a:r>
            <a:endParaRPr lang="en-US" altLang="zh-CN" sz="2400" b="1" dirty="0">
              <a:latin typeface="+mn-lt"/>
              <a:ea typeface="+mn-ea"/>
              <a:sym typeface="幼圆" panose="02010509060101010101" pitchFamily="49" charset="-122"/>
            </a:endParaRPr>
          </a:p>
          <a:p>
            <a:pPr indent="228600">
              <a:lnSpc>
                <a:spcPct val="150000"/>
              </a:lnSpc>
            </a:pPr>
            <a:r>
              <a:rPr lang="zh-CN" altLang="en-US" sz="2400" b="1" dirty="0" smtClean="0">
                <a:latin typeface="+mn-lt"/>
                <a:ea typeface="+mn-ea"/>
                <a:sym typeface="幼圆" panose="02010509060101010101" pitchFamily="49" charset="-122"/>
              </a:rPr>
              <a:t>   温度</a:t>
            </a:r>
            <a:r>
              <a:rPr lang="zh-CN" altLang="en-US" sz="2400" b="1" u="sng" dirty="0" smtClean="0">
                <a:latin typeface="+mn-lt"/>
                <a:ea typeface="+mn-ea"/>
                <a:sym typeface="幼圆" panose="02010509060101010101" pitchFamily="49" charset="-122"/>
              </a:rPr>
              <a:t> </a:t>
            </a:r>
            <a:r>
              <a:rPr lang="en-US" altLang="zh-CN" sz="2400" b="1" u="sng" dirty="0" smtClean="0">
                <a:latin typeface="+mn-lt"/>
                <a:ea typeface="+mn-ea"/>
                <a:sym typeface="幼圆" panose="02010509060101010101" pitchFamily="49" charset="-122"/>
              </a:rPr>
              <a:t>          </a:t>
            </a:r>
            <a:r>
              <a:rPr lang="zh-CN" altLang="en-US" sz="2400" b="1" u="sng" dirty="0" smtClean="0">
                <a:latin typeface="+mn-lt"/>
                <a:ea typeface="+mn-ea"/>
                <a:sym typeface="幼圆" panose="02010509060101010101" pitchFamily="49" charset="-122"/>
              </a:rPr>
              <a:t> </a:t>
            </a: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。</a:t>
            </a:r>
          </a:p>
          <a:p>
            <a:pPr indent="228600">
              <a:lnSpc>
                <a:spcPct val="150000"/>
              </a:lnSpc>
            </a:pP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（</a:t>
            </a:r>
            <a:r>
              <a:rPr lang="en-US" altLang="zh-CN" sz="2400" b="1" dirty="0">
                <a:latin typeface="+mn-lt"/>
                <a:ea typeface="+mn-ea"/>
                <a:sym typeface="幼圆" panose="02010509060101010101" pitchFamily="49" charset="-122"/>
              </a:rPr>
              <a:t>3</a:t>
            </a: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）</a:t>
            </a:r>
            <a:r>
              <a:rPr lang="en-US" altLang="zh-CN" sz="2400" b="1" i="1" dirty="0">
                <a:latin typeface="+mn-lt"/>
                <a:ea typeface="+mn-ea"/>
                <a:sym typeface="幼圆" panose="02010509060101010101" pitchFamily="49" charset="-122"/>
              </a:rPr>
              <a:t>CD</a:t>
            </a: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段为</a:t>
            </a:r>
            <a:r>
              <a:rPr lang="zh-CN" altLang="en-US" sz="2400" b="1" u="sng" dirty="0">
                <a:latin typeface="+mn-lt"/>
                <a:ea typeface="+mn-ea"/>
                <a:sym typeface="幼圆" panose="02010509060101010101" pitchFamily="49" charset="-122"/>
              </a:rPr>
              <a:t> </a:t>
            </a:r>
            <a:r>
              <a:rPr lang="en-US" altLang="zh-CN" sz="2400" b="1" u="sng" dirty="0">
                <a:latin typeface="+mn-lt"/>
                <a:ea typeface="+mn-ea"/>
                <a:sym typeface="幼圆" panose="02010509060101010101" pitchFamily="49" charset="-122"/>
              </a:rPr>
              <a:t>  </a:t>
            </a:r>
            <a:r>
              <a:rPr lang="zh-CN" altLang="en-US" sz="2400" b="1" u="sng" dirty="0">
                <a:latin typeface="+mn-lt"/>
                <a:ea typeface="+mn-ea"/>
                <a:sym typeface="幼圆" panose="02010509060101010101" pitchFamily="49" charset="-122"/>
              </a:rPr>
              <a:t> </a:t>
            </a:r>
            <a:r>
              <a:rPr lang="zh-CN" altLang="en-US" sz="2400" b="1" u="sng" dirty="0" smtClean="0">
                <a:latin typeface="+mn-lt"/>
                <a:ea typeface="+mn-ea"/>
                <a:sym typeface="幼圆" panose="02010509060101010101" pitchFamily="49" charset="-122"/>
              </a:rPr>
              <a:t>    </a:t>
            </a:r>
            <a:r>
              <a:rPr lang="zh-CN" altLang="en-US" sz="2400" b="1" dirty="0" smtClean="0">
                <a:latin typeface="+mn-lt"/>
                <a:ea typeface="+mn-ea"/>
                <a:sym typeface="幼圆" panose="02010509060101010101" pitchFamily="49" charset="-122"/>
              </a:rPr>
              <a:t>态</a:t>
            </a: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，温度</a:t>
            </a:r>
            <a:r>
              <a:rPr lang="zh-CN" altLang="en-US" sz="2400" b="1" u="sng" dirty="0">
                <a:latin typeface="+mn-lt"/>
                <a:ea typeface="+mn-ea"/>
                <a:sym typeface="幼圆" panose="02010509060101010101" pitchFamily="49" charset="-122"/>
              </a:rPr>
              <a:t> </a:t>
            </a:r>
            <a:r>
              <a:rPr lang="en-US" altLang="zh-CN" sz="2400" b="1" u="sng" dirty="0">
                <a:latin typeface="+mn-lt"/>
                <a:ea typeface="+mn-ea"/>
                <a:sym typeface="幼圆" panose="02010509060101010101" pitchFamily="49" charset="-122"/>
              </a:rPr>
              <a:t>    </a:t>
            </a:r>
            <a:r>
              <a:rPr lang="en-US" altLang="zh-CN" sz="2400" b="1" u="sng" dirty="0" smtClean="0">
                <a:latin typeface="+mn-lt"/>
                <a:ea typeface="+mn-ea"/>
                <a:sym typeface="幼圆" panose="02010509060101010101" pitchFamily="49" charset="-122"/>
              </a:rPr>
              <a:t>       </a:t>
            </a:r>
            <a:r>
              <a:rPr lang="zh-CN" altLang="en-US" sz="2400" b="1" u="sng" dirty="0" smtClean="0">
                <a:latin typeface="+mn-lt"/>
                <a:ea typeface="+mn-ea"/>
                <a:sym typeface="幼圆" panose="02010509060101010101" pitchFamily="49" charset="-122"/>
              </a:rPr>
              <a:t> </a:t>
            </a:r>
            <a:r>
              <a:rPr lang="zh-CN" altLang="en-US" sz="2400" b="1" dirty="0" smtClean="0">
                <a:latin typeface="+mn-lt"/>
                <a:ea typeface="+mn-ea"/>
                <a:sym typeface="幼圆" panose="02010509060101010101" pitchFamily="49" charset="-122"/>
              </a:rPr>
              <a:t>。</a:t>
            </a:r>
            <a:endParaRPr lang="zh-CN" altLang="en-US" sz="2400" b="1" dirty="0">
              <a:latin typeface="+mn-lt"/>
              <a:ea typeface="+mn-ea"/>
              <a:sym typeface="幼圆" panose="02010509060101010101" pitchFamily="49" charset="-122"/>
            </a:endParaRPr>
          </a:p>
        </p:txBody>
      </p:sp>
      <p:pic>
        <p:nvPicPr>
          <p:cNvPr id="820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507" y="1495786"/>
            <a:ext cx="2987618" cy="1580020"/>
          </a:xfrm>
          <a:prstGeom prst="rect">
            <a:avLst/>
          </a:prstGeom>
          <a:solidFill>
            <a:srgbClr val="EDEDED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1295" name="矩形 2"/>
          <p:cNvSpPr/>
          <p:nvPr/>
        </p:nvSpPr>
        <p:spPr>
          <a:xfrm>
            <a:off x="2537966" y="2002510"/>
            <a:ext cx="494046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+mn-lt"/>
                <a:ea typeface="+mn-ea"/>
                <a:sym typeface="幼圆" panose="02010509060101010101" pitchFamily="49" charset="-122"/>
              </a:rPr>
              <a:t>固</a:t>
            </a:r>
            <a:endParaRPr lang="zh-CN" altLang="en-US" sz="2400" b="1" dirty="0">
              <a:solidFill>
                <a:srgbClr val="FF0000"/>
              </a:solidFill>
              <a:latin typeface="+mn-lt"/>
              <a:ea typeface="+mn-ea"/>
              <a:sym typeface="宋体" panose="02010600030101010101" pitchFamily="2" charset="-122"/>
            </a:endParaRPr>
          </a:p>
        </p:txBody>
      </p:sp>
      <p:sp>
        <p:nvSpPr>
          <p:cNvPr id="11296" name="矩形 3"/>
          <p:cNvSpPr/>
          <p:nvPr/>
        </p:nvSpPr>
        <p:spPr>
          <a:xfrm>
            <a:off x="4209809" y="1975213"/>
            <a:ext cx="1499128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+mn-lt"/>
                <a:ea typeface="+mn-ea"/>
                <a:sym typeface="幼圆" panose="02010509060101010101" pitchFamily="49" charset="-122"/>
              </a:rPr>
              <a:t>不断升高 </a:t>
            </a:r>
            <a:endParaRPr lang="zh-CN" altLang="en-US" sz="2400" b="1" dirty="0">
              <a:solidFill>
                <a:srgbClr val="FF0000"/>
              </a:solidFill>
              <a:latin typeface="+mn-lt"/>
              <a:ea typeface="+mn-ea"/>
              <a:sym typeface="宋体" panose="02010600030101010101" pitchFamily="2" charset="-122"/>
            </a:endParaRPr>
          </a:p>
        </p:txBody>
      </p:sp>
      <p:sp>
        <p:nvSpPr>
          <p:cNvPr id="11297" name="矩形 4"/>
          <p:cNvSpPr/>
          <p:nvPr/>
        </p:nvSpPr>
        <p:spPr>
          <a:xfrm>
            <a:off x="2631552" y="2550926"/>
            <a:ext cx="494046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+mn-lt"/>
                <a:ea typeface="+mn-ea"/>
                <a:sym typeface="幼圆" panose="02010509060101010101" pitchFamily="49" charset="-122"/>
              </a:rPr>
              <a:t>固</a:t>
            </a:r>
            <a:endParaRPr lang="zh-CN" altLang="en-US" sz="2400" b="1" dirty="0">
              <a:solidFill>
                <a:srgbClr val="FF0000"/>
              </a:solidFill>
              <a:latin typeface="+mn-lt"/>
              <a:ea typeface="+mn-ea"/>
              <a:sym typeface="宋体" panose="02010600030101010101" pitchFamily="2" charset="-122"/>
            </a:endParaRPr>
          </a:p>
        </p:txBody>
      </p:sp>
      <p:sp>
        <p:nvSpPr>
          <p:cNvPr id="11298" name="矩形 5"/>
          <p:cNvSpPr/>
          <p:nvPr/>
        </p:nvSpPr>
        <p:spPr>
          <a:xfrm>
            <a:off x="1750931" y="3075806"/>
            <a:ext cx="2196435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+mn-lt"/>
                <a:ea typeface="+mn-ea"/>
                <a:sym typeface="幼圆" panose="02010509060101010101" pitchFamily="49" charset="-122"/>
              </a:rPr>
              <a:t>全部变为液态 </a:t>
            </a:r>
            <a:endParaRPr lang="zh-CN" altLang="en-US" sz="2400" b="1" dirty="0">
              <a:solidFill>
                <a:srgbClr val="FF0000"/>
              </a:solidFill>
              <a:latin typeface="+mn-lt"/>
              <a:ea typeface="+mn-ea"/>
              <a:sym typeface="宋体" panose="02010600030101010101" pitchFamily="2" charset="-122"/>
            </a:endParaRPr>
          </a:p>
        </p:txBody>
      </p:sp>
      <p:sp>
        <p:nvSpPr>
          <p:cNvPr id="11299" name="矩形 6"/>
          <p:cNvSpPr/>
          <p:nvPr/>
        </p:nvSpPr>
        <p:spPr>
          <a:xfrm>
            <a:off x="5234086" y="3075805"/>
            <a:ext cx="1499128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+mn-lt"/>
                <a:ea typeface="+mn-ea"/>
                <a:sym typeface="幼圆" panose="02010509060101010101" pitchFamily="49" charset="-122"/>
              </a:rPr>
              <a:t>固液共存 </a:t>
            </a:r>
            <a:endParaRPr lang="zh-CN" altLang="en-US" sz="2400" b="1" dirty="0">
              <a:solidFill>
                <a:srgbClr val="FF0000"/>
              </a:solidFill>
              <a:latin typeface="+mn-lt"/>
              <a:ea typeface="+mn-ea"/>
              <a:sym typeface="宋体" panose="02010600030101010101" pitchFamily="2" charset="-122"/>
            </a:endParaRPr>
          </a:p>
        </p:txBody>
      </p:sp>
      <p:sp>
        <p:nvSpPr>
          <p:cNvPr id="11301" name="矩形 8"/>
          <p:cNvSpPr/>
          <p:nvPr/>
        </p:nvSpPr>
        <p:spPr>
          <a:xfrm>
            <a:off x="1598161" y="3637062"/>
            <a:ext cx="803425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+mn-lt"/>
                <a:ea typeface="+mn-ea"/>
                <a:sym typeface="幼圆" panose="02010509060101010101" pitchFamily="49" charset="-122"/>
              </a:rPr>
              <a:t>不变</a:t>
            </a:r>
            <a:endParaRPr lang="zh-CN" altLang="en-US" sz="2400" b="1" dirty="0">
              <a:solidFill>
                <a:srgbClr val="FF0000"/>
              </a:solidFill>
              <a:latin typeface="+mn-lt"/>
              <a:ea typeface="+mn-ea"/>
              <a:sym typeface="宋体" panose="02010600030101010101" pitchFamily="2" charset="-122"/>
            </a:endParaRPr>
          </a:p>
        </p:txBody>
      </p:sp>
      <p:sp>
        <p:nvSpPr>
          <p:cNvPr id="11302" name="矩形 9"/>
          <p:cNvSpPr/>
          <p:nvPr/>
        </p:nvSpPr>
        <p:spPr>
          <a:xfrm>
            <a:off x="2565262" y="4191206"/>
            <a:ext cx="494046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+mn-lt"/>
                <a:ea typeface="+mn-ea"/>
                <a:sym typeface="幼圆" panose="02010509060101010101" pitchFamily="49" charset="-122"/>
              </a:rPr>
              <a:t>液</a:t>
            </a:r>
            <a:endParaRPr lang="zh-CN" altLang="en-US" sz="2400" b="1" dirty="0">
              <a:solidFill>
                <a:srgbClr val="FF0000"/>
              </a:solidFill>
              <a:latin typeface="+mn-lt"/>
              <a:ea typeface="+mn-ea"/>
              <a:sym typeface="宋体" panose="02010600030101010101" pitchFamily="2" charset="-122"/>
            </a:endParaRPr>
          </a:p>
        </p:txBody>
      </p:sp>
      <p:sp>
        <p:nvSpPr>
          <p:cNvPr id="11303" name="矩形 13"/>
          <p:cNvSpPr/>
          <p:nvPr/>
        </p:nvSpPr>
        <p:spPr>
          <a:xfrm>
            <a:off x="4427410" y="4170734"/>
            <a:ext cx="803425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+mn-lt"/>
                <a:ea typeface="+mn-ea"/>
                <a:sym typeface="幼圆" panose="02010509060101010101" pitchFamily="49" charset="-122"/>
              </a:rPr>
              <a:t>升高</a:t>
            </a:r>
            <a:endParaRPr lang="zh-CN" altLang="en-US" sz="2400" b="1" dirty="0">
              <a:solidFill>
                <a:srgbClr val="FF0000"/>
              </a:solidFill>
              <a:latin typeface="+mn-lt"/>
              <a:ea typeface="+mn-ea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1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2" dur="500"/>
                                        <p:tgtEl>
                                          <p:spTgt spid="11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7" dur="500"/>
                                        <p:tgtEl>
                                          <p:spTgt spid="11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2" dur="500"/>
                                        <p:tgtEl>
                                          <p:spTgt spid="11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7" dur="500"/>
                                        <p:tgtEl>
                                          <p:spTgt spid="1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2" dur="500"/>
                                        <p:tgtEl>
                                          <p:spTgt spid="11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7" dur="500"/>
                                        <p:tgtEl>
                                          <p:spTgt spid="11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42" dur="500"/>
                                        <p:tgtEl>
                                          <p:spTgt spid="11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95" grpId="0" bldLvl="0"/>
      <p:bldP spid="11296" grpId="0" bldLvl="0"/>
      <p:bldP spid="11297" grpId="0" bldLvl="0"/>
      <p:bldP spid="11298" grpId="0" bldLvl="0"/>
      <p:bldP spid="11299" grpId="0" bldLvl="0"/>
      <p:bldP spid="11301" grpId="0" bldLvl="0"/>
      <p:bldP spid="11302" grpId="0" bldLvl="0"/>
      <p:bldP spid="11303" grpId="0" bldLvl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1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769105"/>
            <a:ext cx="3764017" cy="1872435"/>
          </a:xfrm>
          <a:prstGeom prst="rect">
            <a:avLst/>
          </a:prstGeom>
          <a:solidFill>
            <a:srgbClr val="EDEDED"/>
          </a:solidFill>
          <a:ln w="88900" cap="sq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8193" name="矩形 10"/>
          <p:cNvSpPr/>
          <p:nvPr/>
        </p:nvSpPr>
        <p:spPr>
          <a:xfrm>
            <a:off x="146050" y="1103313"/>
            <a:ext cx="8851900" cy="34163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228600">
              <a:lnSpc>
                <a:spcPct val="150000"/>
              </a:lnSpc>
            </a:pP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下图是物质凝固过程中温度变化曲线，完成下面</a:t>
            </a:r>
            <a:r>
              <a:rPr lang="zh-CN" altLang="en-US" sz="2400" b="1" dirty="0" smtClean="0">
                <a:latin typeface="+mn-lt"/>
                <a:ea typeface="+mn-ea"/>
                <a:sym typeface="幼圆" panose="02010509060101010101" pitchFamily="49" charset="-122"/>
              </a:rPr>
              <a:t>填空：</a:t>
            </a:r>
            <a:endParaRPr lang="zh-CN" altLang="en-US" sz="2400" b="1" dirty="0">
              <a:latin typeface="+mn-lt"/>
              <a:ea typeface="+mn-ea"/>
              <a:sym typeface="幼圆" panose="02010509060101010101" pitchFamily="49" charset="-122"/>
            </a:endParaRPr>
          </a:p>
          <a:p>
            <a:pPr indent="228600">
              <a:lnSpc>
                <a:spcPct val="150000"/>
              </a:lnSpc>
            </a:pP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（</a:t>
            </a:r>
            <a:r>
              <a:rPr lang="en-US" altLang="zh-CN" sz="2400" b="1" dirty="0">
                <a:latin typeface="+mn-lt"/>
                <a:ea typeface="+mn-ea"/>
                <a:sym typeface="幼圆" panose="02010509060101010101" pitchFamily="49" charset="-122"/>
              </a:rPr>
              <a:t>4</a:t>
            </a: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）</a:t>
            </a:r>
            <a:r>
              <a:rPr lang="en-US" altLang="zh-CN" sz="2400" b="1" i="1" dirty="0">
                <a:latin typeface="+mn-lt"/>
                <a:ea typeface="+mn-ea"/>
                <a:sym typeface="幼圆" panose="02010509060101010101" pitchFamily="49" charset="-122"/>
              </a:rPr>
              <a:t>EF</a:t>
            </a: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段为</a:t>
            </a:r>
            <a:r>
              <a:rPr lang="zh-CN" altLang="en-US" sz="2400" b="1" u="sng" dirty="0">
                <a:latin typeface="+mn-lt"/>
                <a:ea typeface="+mn-ea"/>
                <a:sym typeface="幼圆" panose="02010509060101010101" pitchFamily="49" charset="-122"/>
              </a:rPr>
              <a:t> </a:t>
            </a:r>
            <a:r>
              <a:rPr lang="en-US" altLang="zh-CN" sz="2400" b="1" u="sng" dirty="0">
                <a:latin typeface="+mn-lt"/>
                <a:ea typeface="+mn-ea"/>
                <a:sym typeface="幼圆" panose="02010509060101010101" pitchFamily="49" charset="-122"/>
              </a:rPr>
              <a:t>  </a:t>
            </a:r>
            <a:r>
              <a:rPr lang="en-US" altLang="zh-CN" sz="2400" b="1" u="sng" dirty="0" smtClean="0">
                <a:latin typeface="+mn-lt"/>
                <a:ea typeface="+mn-ea"/>
                <a:sym typeface="幼圆" panose="02010509060101010101" pitchFamily="49" charset="-122"/>
              </a:rPr>
              <a:t>   </a:t>
            </a:r>
            <a:r>
              <a:rPr lang="zh-CN" altLang="en-US" sz="2400" b="1" u="sng" dirty="0" smtClean="0">
                <a:latin typeface="+mn-lt"/>
                <a:ea typeface="+mn-ea"/>
                <a:sym typeface="幼圆" panose="02010509060101010101" pitchFamily="49" charset="-122"/>
              </a:rPr>
              <a:t> </a:t>
            </a: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态，温度</a:t>
            </a:r>
            <a:r>
              <a:rPr lang="zh-CN" altLang="en-US" sz="2400" b="1" u="sng" dirty="0">
                <a:latin typeface="+mn-lt"/>
                <a:ea typeface="+mn-ea"/>
                <a:sym typeface="幼圆" panose="02010509060101010101" pitchFamily="49" charset="-122"/>
              </a:rPr>
              <a:t> </a:t>
            </a:r>
            <a:r>
              <a:rPr lang="en-US" altLang="zh-CN" sz="2400" b="1" u="sng" dirty="0">
                <a:latin typeface="+mn-lt"/>
                <a:ea typeface="+mn-ea"/>
                <a:sym typeface="幼圆" panose="02010509060101010101" pitchFamily="49" charset="-122"/>
              </a:rPr>
              <a:t>   </a:t>
            </a:r>
            <a:r>
              <a:rPr lang="en-US" altLang="zh-CN" sz="2400" b="1" u="sng" dirty="0" smtClean="0">
                <a:latin typeface="+mn-lt"/>
                <a:ea typeface="+mn-ea"/>
                <a:sym typeface="幼圆" panose="02010509060101010101" pitchFamily="49" charset="-122"/>
              </a:rPr>
              <a:t>      </a:t>
            </a:r>
            <a:r>
              <a:rPr lang="zh-CN" altLang="en-US" sz="2400" b="1" u="sng" dirty="0" smtClean="0">
                <a:latin typeface="+mn-lt"/>
                <a:ea typeface="+mn-ea"/>
                <a:sym typeface="幼圆" panose="02010509060101010101" pitchFamily="49" charset="-122"/>
              </a:rPr>
              <a:t> </a:t>
            </a: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。</a:t>
            </a:r>
          </a:p>
          <a:p>
            <a:pPr indent="228600">
              <a:lnSpc>
                <a:spcPct val="150000"/>
              </a:lnSpc>
            </a:pP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（</a:t>
            </a:r>
            <a:r>
              <a:rPr lang="en-US" altLang="zh-CN" sz="2400" b="1" dirty="0">
                <a:latin typeface="+mn-lt"/>
                <a:ea typeface="+mn-ea"/>
                <a:sym typeface="幼圆" panose="02010509060101010101" pitchFamily="49" charset="-122"/>
              </a:rPr>
              <a:t>5</a:t>
            </a: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）</a:t>
            </a:r>
            <a:r>
              <a:rPr lang="en-US" altLang="zh-CN" sz="2400" b="1" i="1" dirty="0">
                <a:latin typeface="+mn-lt"/>
                <a:ea typeface="+mn-ea"/>
                <a:sym typeface="幼圆" panose="02010509060101010101" pitchFamily="49" charset="-122"/>
              </a:rPr>
              <a:t>F</a:t>
            </a: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时刻晶体开始</a:t>
            </a:r>
            <a:r>
              <a:rPr lang="zh-CN" altLang="en-US" sz="2400" b="1" u="sng" dirty="0">
                <a:latin typeface="+mn-lt"/>
                <a:ea typeface="+mn-ea"/>
                <a:sym typeface="幼圆" panose="02010509060101010101" pitchFamily="49" charset="-122"/>
              </a:rPr>
              <a:t> </a:t>
            </a:r>
            <a:r>
              <a:rPr lang="en-US" altLang="zh-CN" sz="2400" b="1" u="sng" dirty="0">
                <a:latin typeface="+mn-lt"/>
                <a:ea typeface="+mn-ea"/>
                <a:sym typeface="幼圆" panose="02010509060101010101" pitchFamily="49" charset="-122"/>
              </a:rPr>
              <a:t>   </a:t>
            </a:r>
            <a:r>
              <a:rPr lang="zh-CN" altLang="en-US" sz="2400" b="1" u="sng" dirty="0">
                <a:latin typeface="+mn-lt"/>
                <a:ea typeface="+mn-ea"/>
                <a:sym typeface="幼圆" panose="02010509060101010101" pitchFamily="49" charset="-122"/>
              </a:rPr>
              <a:t> </a:t>
            </a:r>
            <a:r>
              <a:rPr lang="zh-CN" altLang="en-US" sz="2400" b="1" u="sng" dirty="0" smtClean="0">
                <a:latin typeface="+mn-lt"/>
                <a:ea typeface="+mn-ea"/>
                <a:sym typeface="幼圆" panose="02010509060101010101" pitchFamily="49" charset="-122"/>
              </a:rPr>
              <a:t>       </a:t>
            </a:r>
            <a:r>
              <a:rPr lang="zh-CN" altLang="en-US" sz="2400" b="1" dirty="0" smtClean="0">
                <a:latin typeface="+mn-lt"/>
                <a:ea typeface="+mn-ea"/>
                <a:sym typeface="幼圆" panose="02010509060101010101" pitchFamily="49" charset="-122"/>
              </a:rPr>
              <a:t>，</a:t>
            </a:r>
            <a:endParaRPr lang="en-US" altLang="zh-CN" sz="2400" b="1" dirty="0" smtClean="0">
              <a:latin typeface="+mn-lt"/>
              <a:ea typeface="+mn-ea"/>
              <a:sym typeface="幼圆" panose="02010509060101010101" pitchFamily="49" charset="-122"/>
            </a:endParaRPr>
          </a:p>
          <a:p>
            <a:pPr indent="228600">
              <a:lnSpc>
                <a:spcPct val="150000"/>
              </a:lnSpc>
            </a:pPr>
            <a:r>
              <a:rPr lang="en-US" altLang="zh-CN" sz="2400" b="1" dirty="0">
                <a:latin typeface="+mn-lt"/>
                <a:ea typeface="+mn-ea"/>
                <a:sym typeface="幼圆" panose="02010509060101010101" pitchFamily="49" charset="-122"/>
              </a:rPr>
              <a:t> </a:t>
            </a:r>
            <a:r>
              <a:rPr lang="en-US" altLang="zh-CN" sz="2400" b="1" dirty="0" smtClean="0">
                <a:latin typeface="+mn-lt"/>
                <a:ea typeface="+mn-ea"/>
                <a:sym typeface="幼圆" panose="02010509060101010101" pitchFamily="49" charset="-122"/>
              </a:rPr>
              <a:t>  </a:t>
            </a:r>
            <a:r>
              <a:rPr lang="zh-CN" altLang="en-US" sz="2400" b="1" dirty="0" smtClean="0">
                <a:latin typeface="+mn-lt"/>
                <a:ea typeface="+mn-ea"/>
                <a:sym typeface="幼圆" panose="02010509060101010101" pitchFamily="49" charset="-122"/>
              </a:rPr>
              <a:t>到</a:t>
            </a:r>
            <a:r>
              <a:rPr lang="en-US" altLang="zh-CN" sz="2400" b="1" i="1" dirty="0">
                <a:latin typeface="+mn-lt"/>
                <a:ea typeface="+mn-ea"/>
                <a:sym typeface="幼圆" panose="02010509060101010101" pitchFamily="49" charset="-122"/>
              </a:rPr>
              <a:t>G</a:t>
            </a: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时刻</a:t>
            </a:r>
            <a:r>
              <a:rPr lang="zh-CN" altLang="en-US" sz="2400" b="1" u="sng" dirty="0">
                <a:latin typeface="+mn-lt"/>
                <a:ea typeface="+mn-ea"/>
                <a:sym typeface="幼圆" panose="02010509060101010101" pitchFamily="49" charset="-122"/>
              </a:rPr>
              <a:t> </a:t>
            </a:r>
            <a:r>
              <a:rPr lang="en-US" altLang="zh-CN" sz="2400" b="1" u="sng" dirty="0">
                <a:latin typeface="+mn-lt"/>
                <a:ea typeface="+mn-ea"/>
                <a:sym typeface="幼圆" panose="02010509060101010101" pitchFamily="49" charset="-122"/>
              </a:rPr>
              <a:t>      </a:t>
            </a:r>
            <a:r>
              <a:rPr lang="en-US" altLang="zh-CN" sz="2400" b="1" u="sng" dirty="0" smtClean="0">
                <a:latin typeface="+mn-lt"/>
                <a:ea typeface="+mn-ea"/>
                <a:sym typeface="幼圆" panose="02010509060101010101" pitchFamily="49" charset="-122"/>
              </a:rPr>
              <a:t>                      </a:t>
            </a:r>
            <a:r>
              <a:rPr lang="zh-CN" altLang="en-US" sz="2400" b="1" dirty="0" smtClean="0">
                <a:latin typeface="+mn-lt"/>
                <a:ea typeface="+mn-ea"/>
                <a:sym typeface="幼圆" panose="02010509060101010101" pitchFamily="49" charset="-122"/>
              </a:rPr>
              <a:t>，</a:t>
            </a:r>
            <a:endParaRPr lang="en-US" altLang="zh-CN" sz="2400" b="1" dirty="0" smtClean="0">
              <a:latin typeface="+mn-lt"/>
              <a:ea typeface="+mn-ea"/>
              <a:sym typeface="幼圆" panose="02010509060101010101" pitchFamily="49" charset="-122"/>
            </a:endParaRPr>
          </a:p>
          <a:p>
            <a:pPr indent="228600">
              <a:lnSpc>
                <a:spcPct val="150000"/>
              </a:lnSpc>
            </a:pPr>
            <a:r>
              <a:rPr lang="en-US" altLang="zh-CN" sz="2400" b="1" i="1" dirty="0" smtClean="0">
                <a:latin typeface="+mn-lt"/>
                <a:ea typeface="+mn-ea"/>
                <a:sym typeface="幼圆" panose="02010509060101010101" pitchFamily="49" charset="-122"/>
              </a:rPr>
              <a:t>   FG</a:t>
            </a: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段是</a:t>
            </a:r>
            <a:r>
              <a:rPr lang="zh-CN" altLang="en-US" sz="2400" b="1" u="sng" dirty="0">
                <a:latin typeface="+mn-lt"/>
                <a:ea typeface="+mn-ea"/>
                <a:sym typeface="幼圆" panose="02010509060101010101" pitchFamily="49" charset="-122"/>
              </a:rPr>
              <a:t>   </a:t>
            </a:r>
            <a:r>
              <a:rPr lang="en-US" altLang="zh-CN" sz="2400" b="1" u="sng" dirty="0">
                <a:latin typeface="+mn-lt"/>
                <a:ea typeface="+mn-ea"/>
                <a:sym typeface="幼圆" panose="02010509060101010101" pitchFamily="49" charset="-122"/>
              </a:rPr>
              <a:t>    </a:t>
            </a:r>
            <a:r>
              <a:rPr lang="en-US" altLang="zh-CN" sz="2400" b="1" u="sng" dirty="0" smtClean="0">
                <a:latin typeface="+mn-lt"/>
                <a:ea typeface="+mn-ea"/>
                <a:sym typeface="幼圆" panose="02010509060101010101" pitchFamily="49" charset="-122"/>
              </a:rPr>
              <a:t>           </a:t>
            </a: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态、温度</a:t>
            </a:r>
            <a:r>
              <a:rPr lang="zh-CN" altLang="en-US" sz="2400" b="1" u="sng" dirty="0">
                <a:latin typeface="+mn-lt"/>
                <a:ea typeface="+mn-ea"/>
                <a:sym typeface="幼圆" panose="02010509060101010101" pitchFamily="49" charset="-122"/>
              </a:rPr>
              <a:t> </a:t>
            </a:r>
            <a:r>
              <a:rPr lang="en-US" altLang="zh-CN" sz="2400" b="1" u="sng" dirty="0">
                <a:latin typeface="+mn-lt"/>
                <a:ea typeface="+mn-ea"/>
                <a:sym typeface="幼圆" panose="02010509060101010101" pitchFamily="49" charset="-122"/>
              </a:rPr>
              <a:t>  </a:t>
            </a:r>
            <a:r>
              <a:rPr lang="en-US" altLang="zh-CN" sz="2400" b="1" u="sng" dirty="0" smtClean="0">
                <a:latin typeface="+mn-lt"/>
                <a:ea typeface="+mn-ea"/>
                <a:sym typeface="幼圆" panose="02010509060101010101" pitchFamily="49" charset="-122"/>
              </a:rPr>
              <a:t>     </a:t>
            </a:r>
            <a:r>
              <a:rPr lang="zh-CN" altLang="en-US" sz="2400" b="1" u="sng" dirty="0" smtClean="0">
                <a:latin typeface="+mn-lt"/>
                <a:ea typeface="+mn-ea"/>
                <a:sym typeface="幼圆" panose="02010509060101010101" pitchFamily="49" charset="-122"/>
              </a:rPr>
              <a:t> </a:t>
            </a: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。</a:t>
            </a:r>
          </a:p>
          <a:p>
            <a:pPr indent="228600">
              <a:lnSpc>
                <a:spcPct val="150000"/>
              </a:lnSpc>
            </a:pP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（</a:t>
            </a:r>
            <a:r>
              <a:rPr lang="en-US" altLang="zh-CN" sz="2400" b="1" dirty="0">
                <a:latin typeface="+mn-lt"/>
                <a:ea typeface="+mn-ea"/>
                <a:sym typeface="幼圆" panose="02010509060101010101" pitchFamily="49" charset="-122"/>
              </a:rPr>
              <a:t>6</a:t>
            </a: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）</a:t>
            </a:r>
            <a:r>
              <a:rPr lang="en-US" altLang="zh-CN" sz="2400" b="1" i="1" dirty="0">
                <a:latin typeface="+mn-lt"/>
                <a:ea typeface="+mn-ea"/>
                <a:sym typeface="幼圆" panose="02010509060101010101" pitchFamily="49" charset="-122"/>
              </a:rPr>
              <a:t>GH</a:t>
            </a: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段为</a:t>
            </a:r>
            <a:r>
              <a:rPr lang="zh-CN" altLang="en-US" sz="2400" b="1" u="sng" dirty="0">
                <a:latin typeface="+mn-lt"/>
                <a:ea typeface="+mn-ea"/>
                <a:sym typeface="幼圆" panose="02010509060101010101" pitchFamily="49" charset="-122"/>
              </a:rPr>
              <a:t>    </a:t>
            </a:r>
            <a:r>
              <a:rPr lang="zh-CN" altLang="en-US" sz="2400" b="1" u="sng" dirty="0" smtClean="0">
                <a:latin typeface="+mn-lt"/>
                <a:ea typeface="+mn-ea"/>
                <a:sym typeface="幼圆" panose="02010509060101010101" pitchFamily="49" charset="-122"/>
              </a:rPr>
              <a:t>   </a:t>
            </a:r>
            <a:r>
              <a:rPr lang="zh-CN" altLang="en-US" sz="2400" b="1" dirty="0" smtClean="0">
                <a:latin typeface="+mn-lt"/>
                <a:ea typeface="+mn-ea"/>
                <a:sym typeface="幼圆" panose="02010509060101010101" pitchFamily="49" charset="-122"/>
              </a:rPr>
              <a:t>态</a:t>
            </a: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，温度</a:t>
            </a:r>
            <a:r>
              <a:rPr lang="zh-CN" altLang="en-US" sz="2400" b="1" u="sng" dirty="0">
                <a:latin typeface="+mn-lt"/>
                <a:ea typeface="+mn-ea"/>
                <a:sym typeface="幼圆" panose="02010509060101010101" pitchFamily="49" charset="-122"/>
              </a:rPr>
              <a:t> </a:t>
            </a:r>
            <a:r>
              <a:rPr lang="en-US" altLang="zh-CN" sz="2400" b="1" u="sng" dirty="0">
                <a:latin typeface="+mn-lt"/>
                <a:ea typeface="+mn-ea"/>
                <a:sym typeface="幼圆" panose="02010509060101010101" pitchFamily="49" charset="-122"/>
              </a:rPr>
              <a:t> </a:t>
            </a:r>
            <a:r>
              <a:rPr lang="en-US" altLang="zh-CN" sz="2400" b="1" u="sng" dirty="0" smtClean="0">
                <a:latin typeface="+mn-lt"/>
                <a:ea typeface="+mn-ea"/>
                <a:sym typeface="幼圆" panose="02010509060101010101" pitchFamily="49" charset="-122"/>
              </a:rPr>
              <a:t>                   </a:t>
            </a:r>
            <a:r>
              <a:rPr lang="zh-CN" altLang="en-US" sz="2400" b="1" dirty="0">
                <a:latin typeface="+mn-lt"/>
                <a:ea typeface="+mn-ea"/>
                <a:sym typeface="幼圆" panose="02010509060101010101" pitchFamily="49" charset="-122"/>
              </a:rPr>
              <a:t>。</a:t>
            </a:r>
          </a:p>
        </p:txBody>
      </p:sp>
      <p:sp>
        <p:nvSpPr>
          <p:cNvPr id="11304" name="矩形 14"/>
          <p:cNvSpPr/>
          <p:nvPr/>
        </p:nvSpPr>
        <p:spPr>
          <a:xfrm>
            <a:off x="2288216" y="1745542"/>
            <a:ext cx="494046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+mn-lt"/>
                <a:ea typeface="+mn-ea"/>
                <a:sym typeface="幼圆" panose="02010509060101010101" pitchFamily="49" charset="-122"/>
              </a:rPr>
              <a:t>液</a:t>
            </a:r>
            <a:endParaRPr lang="zh-CN" altLang="en-US" sz="2400" b="1" dirty="0">
              <a:solidFill>
                <a:srgbClr val="FF0000"/>
              </a:solidFill>
              <a:latin typeface="+mn-lt"/>
              <a:ea typeface="+mn-ea"/>
              <a:sym typeface="宋体" panose="02010600030101010101" pitchFamily="2" charset="-122"/>
            </a:endParaRPr>
          </a:p>
        </p:txBody>
      </p:sp>
      <p:sp>
        <p:nvSpPr>
          <p:cNvPr id="11305" name="矩形 15"/>
          <p:cNvSpPr/>
          <p:nvPr/>
        </p:nvSpPr>
        <p:spPr>
          <a:xfrm>
            <a:off x="3903456" y="1731893"/>
            <a:ext cx="1008509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+mn-lt"/>
                <a:ea typeface="+mn-ea"/>
                <a:sym typeface="幼圆" panose="02010509060101010101" pitchFamily="49" charset="-122"/>
              </a:rPr>
              <a:t>下降</a:t>
            </a:r>
            <a:endParaRPr lang="zh-CN" altLang="en-US" sz="2400" b="1" dirty="0">
              <a:solidFill>
                <a:srgbClr val="FF0000"/>
              </a:solidFill>
              <a:latin typeface="+mn-lt"/>
              <a:ea typeface="+mn-ea"/>
              <a:sym typeface="宋体" panose="02010600030101010101" pitchFamily="2" charset="-122"/>
            </a:endParaRPr>
          </a:p>
        </p:txBody>
      </p:sp>
      <p:sp>
        <p:nvSpPr>
          <p:cNvPr id="11306" name="矩形 16"/>
          <p:cNvSpPr/>
          <p:nvPr/>
        </p:nvSpPr>
        <p:spPr>
          <a:xfrm>
            <a:off x="3380410" y="2281568"/>
            <a:ext cx="803425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+mn-lt"/>
                <a:ea typeface="+mn-ea"/>
                <a:sym typeface="幼圆" panose="02010509060101010101" pitchFamily="49" charset="-122"/>
              </a:rPr>
              <a:t>凝固</a:t>
            </a:r>
            <a:endParaRPr lang="zh-CN" altLang="en-US" sz="2400" b="1" dirty="0">
              <a:solidFill>
                <a:srgbClr val="FF0000"/>
              </a:solidFill>
              <a:latin typeface="+mn-lt"/>
              <a:ea typeface="+mn-ea"/>
              <a:sym typeface="宋体" panose="02010600030101010101" pitchFamily="2" charset="-122"/>
            </a:endParaRPr>
          </a:p>
        </p:txBody>
      </p:sp>
      <p:sp>
        <p:nvSpPr>
          <p:cNvPr id="11307" name="矩形 17"/>
          <p:cNvSpPr/>
          <p:nvPr/>
        </p:nvSpPr>
        <p:spPr>
          <a:xfrm>
            <a:off x="1924831" y="2849420"/>
            <a:ext cx="2117887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+mn-lt"/>
                <a:ea typeface="+mn-ea"/>
                <a:sym typeface="幼圆" panose="02010509060101010101" pitchFamily="49" charset="-122"/>
              </a:rPr>
              <a:t>全部变为固态 </a:t>
            </a:r>
            <a:endParaRPr lang="zh-CN" altLang="en-US" sz="2400" b="1" dirty="0">
              <a:solidFill>
                <a:srgbClr val="FF0000"/>
              </a:solidFill>
              <a:latin typeface="+mn-lt"/>
              <a:ea typeface="+mn-ea"/>
              <a:sym typeface="宋体" panose="02010600030101010101" pitchFamily="2" charset="-122"/>
            </a:endParaRPr>
          </a:p>
        </p:txBody>
      </p:sp>
      <p:sp>
        <p:nvSpPr>
          <p:cNvPr id="11308" name="矩形 18"/>
          <p:cNvSpPr/>
          <p:nvPr/>
        </p:nvSpPr>
        <p:spPr>
          <a:xfrm>
            <a:off x="1716707" y="3379181"/>
            <a:ext cx="1499128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+mn-lt"/>
                <a:ea typeface="+mn-ea"/>
                <a:sym typeface="幼圆" panose="02010509060101010101" pitchFamily="49" charset="-122"/>
              </a:rPr>
              <a:t>固液共存 </a:t>
            </a:r>
            <a:endParaRPr lang="zh-CN" altLang="en-US" sz="2400" b="1" dirty="0">
              <a:solidFill>
                <a:srgbClr val="FF0000"/>
              </a:solidFill>
              <a:latin typeface="+mn-lt"/>
              <a:ea typeface="+mn-ea"/>
              <a:sym typeface="宋体" panose="02010600030101010101" pitchFamily="2" charset="-122"/>
            </a:endParaRPr>
          </a:p>
        </p:txBody>
      </p:sp>
      <p:sp>
        <p:nvSpPr>
          <p:cNvPr id="11309" name="矩形 19"/>
          <p:cNvSpPr/>
          <p:nvPr/>
        </p:nvSpPr>
        <p:spPr>
          <a:xfrm>
            <a:off x="4281411" y="3366219"/>
            <a:ext cx="803425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+mn-lt"/>
                <a:ea typeface="+mn-ea"/>
                <a:sym typeface="幼圆" panose="02010509060101010101" pitchFamily="49" charset="-122"/>
              </a:rPr>
              <a:t>不变</a:t>
            </a:r>
            <a:endParaRPr lang="zh-CN" altLang="en-US" sz="2400" b="1" dirty="0">
              <a:solidFill>
                <a:srgbClr val="FF0000"/>
              </a:solidFill>
              <a:latin typeface="+mn-lt"/>
              <a:ea typeface="+mn-ea"/>
              <a:sym typeface="宋体" panose="02010600030101010101" pitchFamily="2" charset="-122"/>
            </a:endParaRPr>
          </a:p>
        </p:txBody>
      </p:sp>
      <p:sp>
        <p:nvSpPr>
          <p:cNvPr id="11311" name="矩形 4"/>
          <p:cNvSpPr/>
          <p:nvPr/>
        </p:nvSpPr>
        <p:spPr>
          <a:xfrm>
            <a:off x="2340170" y="3945236"/>
            <a:ext cx="494046" cy="4616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+mn-lt"/>
                <a:ea typeface="+mn-ea"/>
                <a:sym typeface="幼圆" panose="02010509060101010101" pitchFamily="49" charset="-122"/>
              </a:rPr>
              <a:t>固</a:t>
            </a:r>
            <a:endParaRPr lang="zh-CN" altLang="en-US" sz="2400" b="1" dirty="0">
              <a:solidFill>
                <a:srgbClr val="FF0000"/>
              </a:solidFill>
              <a:latin typeface="+mn-lt"/>
              <a:ea typeface="+mn-ea"/>
              <a:sym typeface="宋体" panose="02010600030101010101" pitchFamily="2" charset="-122"/>
            </a:endParaRPr>
          </a:p>
        </p:txBody>
      </p:sp>
      <p:sp>
        <p:nvSpPr>
          <p:cNvPr id="11310" name="矩形 20"/>
          <p:cNvSpPr/>
          <p:nvPr/>
        </p:nvSpPr>
        <p:spPr>
          <a:xfrm>
            <a:off x="4145078" y="3917939"/>
            <a:ext cx="1564245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+mn-lt"/>
                <a:ea typeface="+mn-ea"/>
                <a:sym typeface="幼圆" panose="02010509060101010101" pitchFamily="49" charset="-122"/>
              </a:rPr>
              <a:t>不断下降 </a:t>
            </a:r>
            <a:endParaRPr lang="zh-CN" altLang="en-US" sz="2400" b="1" dirty="0">
              <a:solidFill>
                <a:srgbClr val="FF0000"/>
              </a:solidFill>
              <a:latin typeface="+mn-lt"/>
              <a:ea typeface="+mn-ea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/>
                                        <p:tgtEl>
                                          <p:spTgt spid="11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2" dur="500"/>
                                        <p:tgtEl>
                                          <p:spTgt spid="11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7" dur="500"/>
                                        <p:tgtEl>
                                          <p:spTgt spid="1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2" dur="500"/>
                                        <p:tgtEl>
                                          <p:spTgt spid="1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7" dur="500"/>
                                        <p:tgtEl>
                                          <p:spTgt spid="1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2" dur="500"/>
                                        <p:tgtEl>
                                          <p:spTgt spid="11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37" dur="500"/>
                                        <p:tgtEl>
                                          <p:spTgt spid="11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04" grpId="0" bldLvl="0"/>
      <p:bldP spid="11305" grpId="0" bldLvl="0"/>
      <p:bldP spid="11306" grpId="0" bldLvl="0"/>
      <p:bldP spid="11307" grpId="0" bldLvl="0"/>
      <p:bldP spid="11308" grpId="0" bldLvl="0"/>
      <p:bldP spid="11309" grpId="0" bldLvl="0"/>
      <p:bldP spid="11311" grpId="0" bldLvl="0"/>
      <p:bldP spid="113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Text Box 30"/>
          <p:cNvSpPr txBox="1"/>
          <p:nvPr/>
        </p:nvSpPr>
        <p:spPr>
          <a:xfrm>
            <a:off x="827584" y="1059582"/>
            <a:ext cx="8424936" cy="32316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</a:rPr>
              <a:t>1.</a:t>
            </a:r>
            <a:r>
              <a:rPr lang="zh-CN" altLang="en-US" sz="2400" b="1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</a:rPr>
              <a:t>为什么选用钨做灯丝？</a:t>
            </a:r>
            <a:r>
              <a:rPr lang="zh-CN" altLang="en-US" sz="2400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</a:rPr>
              <a:t> </a:t>
            </a:r>
            <a:endParaRPr lang="zh-CN" altLang="en-US" sz="2400" b="1" dirty="0">
              <a:solidFill>
                <a:schemeClr val="tx1"/>
              </a:solidFill>
              <a:latin typeface="+mn-ea"/>
              <a:ea typeface="+mn-ea"/>
              <a:cs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endParaRPr lang="zh-CN" altLang="en-US" sz="2400" b="1" dirty="0">
              <a:solidFill>
                <a:schemeClr val="tx1"/>
              </a:solidFill>
              <a:latin typeface="+mn-ea"/>
              <a:ea typeface="+mn-ea"/>
              <a:cs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</a:rPr>
              <a:t>2.</a:t>
            </a:r>
            <a:r>
              <a:rPr lang="zh-CN" altLang="en-US" sz="2400" b="1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</a:rPr>
              <a:t>铝的熔点是</a:t>
            </a:r>
            <a:r>
              <a:rPr lang="en-US" altLang="zh-CN" sz="2400" b="1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</a:rPr>
              <a:t>660℃</a:t>
            </a:r>
            <a:r>
              <a:rPr lang="zh-CN" altLang="en-US" sz="2400" b="1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</a:rPr>
              <a:t>，能用铝制的容器熔化铜或锡吗？ </a:t>
            </a:r>
          </a:p>
          <a:p>
            <a:pPr>
              <a:spcBef>
                <a:spcPct val="50000"/>
              </a:spcBef>
            </a:pPr>
            <a:endParaRPr lang="zh-CN" altLang="en-US" sz="2400" b="1" dirty="0">
              <a:solidFill>
                <a:schemeClr val="tx1"/>
              </a:solidFill>
              <a:latin typeface="+mn-ea"/>
              <a:ea typeface="+mn-ea"/>
              <a:cs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</a:rPr>
              <a:t>3.</a:t>
            </a:r>
            <a:r>
              <a:rPr lang="zh-CN" altLang="en-US" sz="2400" b="1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</a:rPr>
              <a:t>南极最低气温</a:t>
            </a:r>
            <a:r>
              <a:rPr lang="en-US" altLang="zh-CN" sz="2400" b="1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</a:rPr>
              <a:t>-94.3℃</a:t>
            </a:r>
            <a:r>
              <a:rPr lang="zh-CN" altLang="en-US" sz="2400" b="1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</a:rPr>
              <a:t>，在南极考察站能使用水银</a:t>
            </a:r>
            <a:r>
              <a:rPr lang="zh-CN" altLang="en-US" sz="2400" b="1" dirty="0" smtClean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</a:rPr>
              <a:t>温度计</a:t>
            </a:r>
            <a:endParaRPr lang="en-US" altLang="zh-CN" sz="2400" b="1" dirty="0" smtClean="0">
              <a:solidFill>
                <a:schemeClr val="tx1"/>
              </a:solidFill>
              <a:latin typeface="+mn-ea"/>
              <a:ea typeface="+mn-ea"/>
              <a:cs typeface="宋体" panose="02010600030101010101" pitchFamily="2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400" b="1" dirty="0" smtClean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</a:rPr>
              <a:t>测量室外</a:t>
            </a:r>
            <a:r>
              <a:rPr lang="zh-CN" altLang="en-US" sz="2400" b="1" dirty="0">
                <a:solidFill>
                  <a:schemeClr val="tx1"/>
                </a:solidFill>
                <a:latin typeface="+mn-ea"/>
                <a:ea typeface="+mn-ea"/>
                <a:cs typeface="宋体" panose="02010600030101010101" pitchFamily="2" charset="-122"/>
              </a:rPr>
              <a:t>气温吗？</a:t>
            </a:r>
          </a:p>
        </p:txBody>
      </p:sp>
      <p:sp>
        <p:nvSpPr>
          <p:cNvPr id="212037" name="Rectangle 69"/>
          <p:cNvSpPr/>
          <p:nvPr/>
        </p:nvSpPr>
        <p:spPr>
          <a:xfrm>
            <a:off x="1197381" y="1516096"/>
            <a:ext cx="31686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+mn-ea"/>
                <a:ea typeface="+mn-ea"/>
              </a:rPr>
              <a:t>钨的熔点高。</a:t>
            </a:r>
          </a:p>
        </p:txBody>
      </p:sp>
      <p:sp>
        <p:nvSpPr>
          <p:cNvPr id="212039" name="Rectangle 71"/>
          <p:cNvSpPr/>
          <p:nvPr/>
        </p:nvSpPr>
        <p:spPr>
          <a:xfrm>
            <a:off x="1259632" y="2675409"/>
            <a:ext cx="3587842" cy="46166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+mn-ea"/>
                <a:ea typeface="+mn-ea"/>
              </a:rPr>
              <a:t>能熔化锡，不能熔化铜。</a:t>
            </a:r>
          </a:p>
        </p:txBody>
      </p:sp>
      <p:sp>
        <p:nvSpPr>
          <p:cNvPr id="212040" name="Rectangle 72"/>
          <p:cNvSpPr/>
          <p:nvPr/>
        </p:nvSpPr>
        <p:spPr>
          <a:xfrm>
            <a:off x="1197381" y="4283664"/>
            <a:ext cx="7416824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latin typeface="+mn-ea"/>
                <a:ea typeface="+mn-ea"/>
              </a:rPr>
              <a:t>南极的气温比水银的凝固点低，应使用酒精温度计。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2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2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2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2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2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2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037" grpId="0"/>
      <p:bldP spid="212039" grpId="0"/>
      <p:bldP spid="2120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8" name="Text Box 4"/>
          <p:cNvSpPr txBox="1"/>
          <p:nvPr/>
        </p:nvSpPr>
        <p:spPr>
          <a:xfrm>
            <a:off x="971600" y="987574"/>
            <a:ext cx="8172400" cy="37856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400" b="1">
                <a:latin typeface="+mn-ea"/>
                <a:ea typeface="+mn-ea"/>
                <a:cs typeface="宋体" panose="02010600030101010101" pitchFamily="2" charset="-122"/>
              </a:defRPr>
            </a:lvl1pPr>
          </a:lstStyle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altLang="zh-CN" dirty="0"/>
              <a:t>4.</a:t>
            </a:r>
            <a:r>
              <a:rPr lang="zh-CN" altLang="en-US" dirty="0"/>
              <a:t>水的凝固点是多大？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altLang="zh-CN" dirty="0" smtClean="0">
                <a:solidFill>
                  <a:srgbClr val="0070C0"/>
                </a:solidFill>
              </a:rPr>
              <a:t>   0</a:t>
            </a:r>
            <a:r>
              <a:rPr lang="en-US" altLang="zh-CN" dirty="0">
                <a:solidFill>
                  <a:srgbClr val="0070C0"/>
                </a:solidFill>
              </a:rPr>
              <a:t>℃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altLang="zh-CN" dirty="0"/>
              <a:t>5.</a:t>
            </a:r>
            <a:r>
              <a:rPr lang="zh-CN" altLang="en-US" dirty="0"/>
              <a:t>不同晶体的熔点不同说明什么？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zh-CN" altLang="en-US" dirty="0" smtClean="0">
                <a:solidFill>
                  <a:srgbClr val="0070C0"/>
                </a:solidFill>
              </a:rPr>
              <a:t>   熔点</a:t>
            </a:r>
            <a:r>
              <a:rPr lang="zh-CN" altLang="en-US" dirty="0">
                <a:solidFill>
                  <a:srgbClr val="0070C0"/>
                </a:solidFill>
              </a:rPr>
              <a:t>是物质的特性之一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altLang="en-US" dirty="0"/>
              <a:t>6</a:t>
            </a:r>
            <a:r>
              <a:rPr lang="en-US" altLang="zh-CN" dirty="0"/>
              <a:t>.</a:t>
            </a:r>
            <a:r>
              <a:rPr lang="en-US" altLang="en-US" dirty="0"/>
              <a:t>为什么冬天汽车司机在冷却水中加一些酒精？</a:t>
            </a:r>
            <a:endParaRPr lang="zh-CN" altLang="en-US" dirty="0"/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zh-CN" altLang="en-US" dirty="0" smtClean="0">
                <a:solidFill>
                  <a:srgbClr val="0070C0"/>
                </a:solidFill>
              </a:rPr>
              <a:t>  为了</a:t>
            </a:r>
            <a:r>
              <a:rPr lang="zh-CN" altLang="en-US" dirty="0">
                <a:solidFill>
                  <a:srgbClr val="0070C0"/>
                </a:solidFill>
              </a:rPr>
              <a:t>降低冷却液的凝固点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altLang="zh-CN" dirty="0"/>
              <a:t>7.</a:t>
            </a:r>
            <a:r>
              <a:rPr lang="zh-CN" altLang="en-US" dirty="0"/>
              <a:t>水在盐水中可以凝固，水和盐水的凝固点，哪一个更低？</a:t>
            </a:r>
          </a:p>
          <a:p>
            <a:pPr>
              <a:lnSpc>
                <a:spcPct val="125000"/>
              </a:lnSpc>
              <a:spcBef>
                <a:spcPts val="0"/>
              </a:spcBef>
            </a:pPr>
            <a:r>
              <a:rPr lang="en-US" altLang="en-US" dirty="0" smtClean="0">
                <a:solidFill>
                  <a:srgbClr val="0070C0"/>
                </a:solidFill>
              </a:rPr>
              <a:t>  </a:t>
            </a:r>
            <a:r>
              <a:rPr lang="en-US" altLang="en-US" dirty="0" err="1" smtClean="0">
                <a:solidFill>
                  <a:srgbClr val="0070C0"/>
                </a:solidFill>
              </a:rPr>
              <a:t>盐水</a:t>
            </a:r>
            <a:endParaRPr lang="en-US" alt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7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70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7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70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7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70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7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70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7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7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70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70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70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70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70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70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4"/>
          <p:cNvSpPr txBox="1"/>
          <p:nvPr/>
        </p:nvSpPr>
        <p:spPr>
          <a:xfrm>
            <a:off x="566737" y="1178719"/>
            <a:ext cx="8351838" cy="7318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晶体</a:t>
            </a:r>
            <a:r>
              <a:rPr lang="zh-CN" altLang="en-US" sz="28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熔化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的条件：温度达到</a:t>
            </a:r>
            <a:r>
              <a:rPr lang="zh-CN" altLang="en-US" sz="28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熔点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并能</a:t>
            </a:r>
            <a:r>
              <a:rPr lang="zh-CN" altLang="en-US" sz="28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继续吸热。</a:t>
            </a:r>
            <a:endParaRPr lang="zh-CN" altLang="en-US" sz="2800" dirty="0">
              <a:solidFill>
                <a:srgbClr val="A5002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2770" name="Text Box 6"/>
          <p:cNvSpPr txBox="1"/>
          <p:nvPr/>
        </p:nvSpPr>
        <p:spPr>
          <a:xfrm>
            <a:off x="566737" y="1925042"/>
            <a:ext cx="7920880" cy="73183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晶体</a:t>
            </a:r>
            <a:r>
              <a:rPr lang="zh-CN" altLang="en-US" sz="2800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凝固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的条件：温度达到</a:t>
            </a:r>
            <a:r>
              <a:rPr lang="zh-CN" altLang="en-US" sz="28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凝固点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并能</a:t>
            </a:r>
            <a:r>
              <a:rPr lang="zh-CN" altLang="en-US" sz="28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继续放热。</a:t>
            </a:r>
            <a:endParaRPr lang="zh-CN" altLang="en-US" sz="2800" dirty="0">
              <a:solidFill>
                <a:srgbClr val="A5002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2771" name="Text Box 7"/>
          <p:cNvSpPr txBox="1"/>
          <p:nvPr/>
        </p:nvSpPr>
        <p:spPr>
          <a:xfrm>
            <a:off x="574021" y="2787774"/>
            <a:ext cx="6572250" cy="517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同种晶体的熔点和凝固点</a:t>
            </a:r>
            <a:r>
              <a:rPr lang="zh-CN" altLang="en-US" sz="28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相同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32772" name="Text Box 8"/>
          <p:cNvSpPr txBox="1"/>
          <p:nvPr/>
        </p:nvSpPr>
        <p:spPr>
          <a:xfrm>
            <a:off x="489690" y="3383168"/>
            <a:ext cx="8623300" cy="73183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晶体在熔化和凝固时都处于</a:t>
            </a:r>
            <a:r>
              <a:rPr lang="zh-CN" altLang="en-US" sz="28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固液共存状态</a:t>
            </a:r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且</a:t>
            </a:r>
            <a:r>
              <a:rPr lang="zh-CN" altLang="en-US" sz="28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温度不变。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  <p:bldP spid="32771" grpId="0"/>
      <p:bldP spid="3277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2" name="Group 2"/>
          <p:cNvGraphicFramePr>
            <a:graphicFrameLocks noGrp="1"/>
          </p:cNvGraphicFramePr>
          <p:nvPr/>
        </p:nvGraphicFramePr>
        <p:xfrm>
          <a:off x="395605" y="1275715"/>
          <a:ext cx="8208962" cy="331628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49300"/>
                <a:gridCol w="1735137"/>
                <a:gridCol w="1763713"/>
                <a:gridCol w="1773237"/>
                <a:gridCol w="2187575"/>
              </a:tblGrid>
              <a:tr h="4876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0" marR="0" marT="0" marB="0" anchorCtr="1" horzOverflow="overflow">
                    <a:lnL w="19050">
                      <a:solidFill>
                        <a:schemeClr val="tx1"/>
                      </a:solidFill>
                      <a:prstDash val="solid"/>
                    </a:lnL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熔化规律</a:t>
                      </a:r>
                    </a:p>
                  </a:txBody>
                  <a:tcPr marL="0" marR="0" marT="0" marB="0" anchor="ctr" anchorCtr="1" horzOverflow="overflow"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凝固规律</a:t>
                      </a:r>
                    </a:p>
                  </a:txBody>
                  <a:tcPr marL="0" marR="0" marT="0" marB="0" horzOverflow="overflow"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9050">
                      <a:solidFill>
                        <a:schemeClr val="tx1"/>
                      </a:solidFill>
                      <a:prstDash val="solid"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</a:tcPr>
                </a:tc>
              </a:tr>
              <a:tr h="55238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不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同</a:t>
                      </a:r>
                    </a:p>
                  </a:txBody>
                  <a:tcPr marL="0" marR="0" marT="0" marB="0" anchorCtr="1" horzOverflow="overflow">
                    <a:lnL w="19050">
                      <a:solidFill>
                        <a:schemeClr val="tx1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晶体</a:t>
                      </a:r>
                    </a:p>
                  </a:txBody>
                  <a:tcPr marL="0" marR="0" marT="0" marB="0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非晶体</a:t>
                      </a:r>
                    </a:p>
                  </a:txBody>
                  <a:tcPr marL="0" marR="0" marT="0" marB="0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晶体</a:t>
                      </a:r>
                    </a:p>
                  </a:txBody>
                  <a:tcPr marL="0" marR="0" marT="0" marB="0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非晶体</a:t>
                      </a:r>
                    </a:p>
                  </a:txBody>
                  <a:tcPr marL="0" marR="0" marT="0" marB="0" anchorCtr="1" horzOverflow="overflow">
                    <a:lnR w="19050">
                      <a:solidFill>
                        <a:schemeClr val="tx1"/>
                      </a:solidFill>
                      <a:prstDash val="solid"/>
                    </a:lnR>
                  </a:tcPr>
                </a:tc>
              </a:tr>
              <a:tr h="550801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9050">
                      <a:solidFill>
                        <a:schemeClr val="tx1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6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0" marR="0" marT="0" marB="0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0" marR="0" marT="0" marB="0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0" marR="0" marT="0" marB="0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0" marR="0" marT="0" marB="0" anchorCtr="1" horzOverflow="overflow">
                    <a:lnR w="19050">
                      <a:solidFill>
                        <a:schemeClr val="tx1"/>
                      </a:solidFill>
                      <a:prstDash val="solid"/>
                    </a:lnR>
                  </a:tcPr>
                </a:tc>
              </a:tr>
              <a:tr h="1101602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L w="19050">
                      <a:solidFill>
                        <a:schemeClr val="tx1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0" marR="0" marT="0" marB="0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0" marR="0" marT="0" marB="0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0" marR="0" marT="0" marB="0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0" marR="0" marT="0" marB="0" anchorCtr="1" horzOverflow="overflow">
                    <a:lnR w="19050">
                      <a:solidFill>
                        <a:schemeClr val="tx1"/>
                      </a:solidFill>
                      <a:prstDash val="solid"/>
                    </a:lnR>
                  </a:tcPr>
                </a:tc>
              </a:tr>
              <a:tr h="6238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6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相同</a:t>
                      </a:r>
                    </a:p>
                  </a:txBody>
                  <a:tcPr marL="0" marR="0" marT="0" marB="0" anchor="ctr" anchorCtr="1" horzOverflow="overflow">
                    <a:lnL w="19050">
                      <a:solidFill>
                        <a:schemeClr val="tx1"/>
                      </a:solidFill>
                      <a:prstDash val="solid"/>
                    </a:lnL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0" marR="0" marT="0" marB="0" anchor="ctr" anchorCtr="1" horzOverflow="overflow"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5000"/>
                        <a:buFont typeface="Wingdings" panose="05000000000000000000" pitchFamily="2" charset="2"/>
                        <a:buNone/>
                      </a:pPr>
                      <a:endParaRPr kumimoji="0" lang="zh-CN" altLang="en-US" sz="2600" u="none" strike="noStrike" cap="none" normalizeH="0" baseline="0" smtClean="0">
                        <a:ln>
                          <a:noFill/>
                        </a:ln>
                        <a:effectLst/>
                      </a:endParaRPr>
                    </a:p>
                  </a:txBody>
                  <a:tcPr marL="0" marR="0" marT="0" marB="0" anchor="ctr" anchorCtr="1" horzOverflow="overflow">
                    <a:lnR w="19050">
                      <a:solidFill>
                        <a:schemeClr val="tx1"/>
                      </a:solidFill>
                      <a:prstDash val="solid"/>
                    </a:lnR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R w="19050">
                      <a:solidFill>
                        <a:schemeClr val="tx1"/>
                      </a:solidFill>
                      <a:prstDash val="solid"/>
                    </a:lnR>
                    <a:lnB w="1905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35887" name="Rectangle 47"/>
          <p:cNvSpPr/>
          <p:nvPr/>
        </p:nvSpPr>
        <p:spPr>
          <a:xfrm>
            <a:off x="1349693" y="2342515"/>
            <a:ext cx="1173162" cy="4873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2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有熔点</a:t>
            </a:r>
          </a:p>
        </p:txBody>
      </p:sp>
      <p:sp>
        <p:nvSpPr>
          <p:cNvPr id="35888" name="Rectangle 48"/>
          <p:cNvSpPr/>
          <p:nvPr/>
        </p:nvSpPr>
        <p:spPr>
          <a:xfrm>
            <a:off x="3088005" y="2342515"/>
            <a:ext cx="1173163" cy="4873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无熔点</a:t>
            </a:r>
          </a:p>
        </p:txBody>
      </p:sp>
      <p:sp>
        <p:nvSpPr>
          <p:cNvPr id="35889" name="Rectangle 49"/>
          <p:cNvSpPr/>
          <p:nvPr/>
        </p:nvSpPr>
        <p:spPr>
          <a:xfrm>
            <a:off x="4707255" y="2342515"/>
            <a:ext cx="1503363" cy="4873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有凝固点</a:t>
            </a:r>
          </a:p>
        </p:txBody>
      </p:sp>
      <p:sp>
        <p:nvSpPr>
          <p:cNvPr id="35890" name="Rectangle 50"/>
          <p:cNvSpPr/>
          <p:nvPr/>
        </p:nvSpPr>
        <p:spPr>
          <a:xfrm>
            <a:off x="6631305" y="2342515"/>
            <a:ext cx="1503363" cy="487363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无凝固点</a:t>
            </a:r>
          </a:p>
        </p:txBody>
      </p:sp>
      <p:sp>
        <p:nvSpPr>
          <p:cNvPr id="35891" name="Rectangle 51"/>
          <p:cNvSpPr/>
          <p:nvPr/>
        </p:nvSpPr>
        <p:spPr>
          <a:xfrm>
            <a:off x="1013143" y="2944178"/>
            <a:ext cx="2011362" cy="1023806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熔化</a:t>
            </a:r>
            <a:r>
              <a:rPr lang="zh-CN" altLang="en-US" sz="26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时</a:t>
            </a:r>
            <a:endParaRPr lang="en-US" altLang="zh-CN" sz="2600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26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固</a:t>
            </a:r>
            <a:r>
              <a:rPr lang="zh-CN" altLang="en-US" sz="2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液共存</a:t>
            </a:r>
          </a:p>
        </p:txBody>
      </p:sp>
      <p:sp>
        <p:nvSpPr>
          <p:cNvPr id="35892" name="Rectangle 52"/>
          <p:cNvSpPr/>
          <p:nvPr/>
        </p:nvSpPr>
        <p:spPr>
          <a:xfrm>
            <a:off x="2824480" y="2944178"/>
            <a:ext cx="1965325" cy="1023806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熔化</a:t>
            </a:r>
            <a:r>
              <a:rPr lang="zh-CN" altLang="en-US" sz="26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时</a:t>
            </a:r>
            <a:endParaRPr lang="en-US" altLang="zh-CN" sz="2600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26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先</a:t>
            </a:r>
            <a:r>
              <a:rPr lang="zh-CN" altLang="en-US" sz="2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软后稀</a:t>
            </a:r>
          </a:p>
        </p:txBody>
      </p:sp>
      <p:sp>
        <p:nvSpPr>
          <p:cNvPr id="35893" name="Rectangle 53"/>
          <p:cNvSpPr/>
          <p:nvPr/>
        </p:nvSpPr>
        <p:spPr>
          <a:xfrm>
            <a:off x="4558030" y="2944178"/>
            <a:ext cx="2019300" cy="1023806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凝固</a:t>
            </a:r>
            <a:r>
              <a:rPr lang="zh-CN" altLang="en-US" sz="26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时</a:t>
            </a:r>
            <a:endParaRPr lang="en-US" altLang="zh-CN" sz="2600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26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固</a:t>
            </a:r>
            <a:r>
              <a:rPr lang="zh-CN" altLang="en-US" sz="2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液共存</a:t>
            </a:r>
          </a:p>
        </p:txBody>
      </p:sp>
      <p:sp>
        <p:nvSpPr>
          <p:cNvPr id="35894" name="Rectangle 54"/>
          <p:cNvSpPr/>
          <p:nvPr/>
        </p:nvSpPr>
        <p:spPr>
          <a:xfrm>
            <a:off x="6444208" y="2944178"/>
            <a:ext cx="2266384" cy="1023806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zh-CN" altLang="en-US" sz="2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凝固</a:t>
            </a:r>
            <a:r>
              <a:rPr lang="zh-CN" altLang="en-US" sz="26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时</a:t>
            </a:r>
            <a:endParaRPr lang="en-US" altLang="zh-CN" sz="2600" dirty="0" smtClean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26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无</a:t>
            </a:r>
            <a:r>
              <a:rPr lang="zh-CN" altLang="en-US" sz="2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固液共存态</a:t>
            </a:r>
          </a:p>
        </p:txBody>
      </p:sp>
      <p:sp>
        <p:nvSpPr>
          <p:cNvPr id="35895" name="Rectangle 55"/>
          <p:cNvSpPr/>
          <p:nvPr/>
        </p:nvSpPr>
        <p:spPr>
          <a:xfrm>
            <a:off x="1960880" y="4028440"/>
            <a:ext cx="1504950" cy="4889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吸收热量</a:t>
            </a:r>
          </a:p>
        </p:txBody>
      </p:sp>
      <p:sp>
        <p:nvSpPr>
          <p:cNvPr id="35896" name="Rectangle 56"/>
          <p:cNvSpPr/>
          <p:nvPr/>
        </p:nvSpPr>
        <p:spPr>
          <a:xfrm>
            <a:off x="5578793" y="4028440"/>
            <a:ext cx="1503362" cy="48895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zh-CN" altLang="en-US" sz="2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放出热量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87" grpId="0"/>
      <p:bldP spid="35888" grpId="0"/>
      <p:bldP spid="35889" grpId="0"/>
      <p:bldP spid="35890" grpId="0"/>
      <p:bldP spid="35891" grpId="0"/>
      <p:bldP spid="35892" grpId="0"/>
      <p:bldP spid="35893" grpId="0"/>
      <p:bldP spid="35894" grpId="0"/>
      <p:bldP spid="35895" grpId="0"/>
      <p:bldP spid="3589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/>
          <p:nvPr/>
        </p:nvSpPr>
        <p:spPr>
          <a:xfrm>
            <a:off x="1475740" y="915670"/>
            <a:ext cx="23622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b="1" dirty="0">
                <a:solidFill>
                  <a:srgbClr val="0070C0"/>
                </a:solidFill>
                <a:latin typeface="宋体" panose="02010600030101010101" pitchFamily="2" charset="-122"/>
              </a:rPr>
              <a:t>熔化吸热 </a:t>
            </a:r>
          </a:p>
        </p:txBody>
      </p:sp>
      <p:pic>
        <p:nvPicPr>
          <p:cNvPr id="25603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598" y="1522095"/>
            <a:ext cx="2948940" cy="2555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4" name="Text Box 6"/>
          <p:cNvSpPr txBox="1"/>
          <p:nvPr/>
        </p:nvSpPr>
        <p:spPr>
          <a:xfrm>
            <a:off x="5062220" y="911860"/>
            <a:ext cx="23622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2800" b="1" dirty="0">
                <a:solidFill>
                  <a:srgbClr val="0070C0"/>
                </a:solidFill>
                <a:latin typeface="宋体" panose="02010600030101010101" pitchFamily="2" charset="-122"/>
              </a:rPr>
              <a:t>凝固放热 </a:t>
            </a:r>
          </a:p>
        </p:txBody>
      </p:sp>
      <p:sp>
        <p:nvSpPr>
          <p:cNvPr id="258058" name="Text Box 10"/>
          <p:cNvSpPr txBox="1"/>
          <p:nvPr/>
        </p:nvSpPr>
        <p:spPr>
          <a:xfrm>
            <a:off x="827584" y="4077335"/>
            <a:ext cx="3394968" cy="738664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zh-CN" altLang="en-US" sz="2800" dirty="0">
                <a:latin typeface="宋体" panose="02010600030101010101" pitchFamily="2" charset="-122"/>
              </a:rPr>
              <a:t>人中暑时用冰袋降温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4742180" y="1607185"/>
            <a:ext cx="3528695" cy="3272790"/>
            <a:chOff x="7468" y="2531"/>
            <a:chExt cx="5557" cy="5154"/>
          </a:xfrm>
        </p:grpSpPr>
        <p:sp>
          <p:nvSpPr>
            <p:cNvPr id="258059" name="Text Box 11"/>
            <p:cNvSpPr txBox="1"/>
            <p:nvPr/>
          </p:nvSpPr>
          <p:spPr>
            <a:xfrm>
              <a:off x="7468" y="6522"/>
              <a:ext cx="5557" cy="1163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/>
            <a:p>
              <a:pPr algn="l">
                <a:lnSpc>
                  <a:spcPct val="150000"/>
                </a:lnSpc>
                <a:spcBef>
                  <a:spcPct val="0"/>
                </a:spcBef>
              </a:pPr>
              <a:r>
                <a:rPr lang="zh-CN" altLang="en-US" sz="2800" dirty="0">
                  <a:latin typeface="宋体" panose="02010600030101010101" pitchFamily="2" charset="-122"/>
                </a:rPr>
                <a:t>冬天菜窖里放几桶水</a:t>
              </a:r>
            </a:p>
          </p:txBody>
        </p:sp>
        <p:pic>
          <p:nvPicPr>
            <p:cNvPr id="25608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72" y="2531"/>
              <a:ext cx="4549" cy="3850"/>
            </a:xfrm>
            <a:prstGeom prst="rect">
              <a:avLst/>
            </a:prstGeom>
            <a:noFill/>
            <a:ln w="2857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2" grpId="1"/>
      <p:bldP spid="25604" grpId="0"/>
      <p:bldP spid="25604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 descr="C:\Users\wzsd\Desktop\QQ截图20240407165947.pngQQ截图20240407165947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485265" y="1435735"/>
            <a:ext cx="4220845" cy="28251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" name="文本框 101"/>
          <p:cNvSpPr txBox="1"/>
          <p:nvPr/>
        </p:nvSpPr>
        <p:spPr>
          <a:xfrm>
            <a:off x="6804025" y="1059815"/>
            <a:ext cx="773430" cy="3538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zh-CN" sz="3200" b="1">
                <a:solidFill>
                  <a:srgbClr val="FF0000"/>
                </a:solidFill>
                <a:ea typeface="宋体" panose="02010600030101010101" pitchFamily="2" charset="-122"/>
              </a:rPr>
              <a:t>下雪不冷化雪冷</a:t>
            </a:r>
            <a:endParaRPr lang="zh-CN" altLang="en-US" sz="3200" b="1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/>
          <p:cNvSpPr/>
          <p:nvPr/>
        </p:nvSpPr>
        <p:spPr>
          <a:xfrm>
            <a:off x="943045" y="1123356"/>
            <a:ext cx="7678737" cy="3323987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altLang="zh-CN" sz="2800" dirty="0" smtClean="0">
                <a:latin typeface="宋体" panose="02010600030101010101" pitchFamily="2" charset="-122"/>
              </a:rPr>
              <a:t>1.</a:t>
            </a:r>
            <a:r>
              <a:rPr lang="zh-CN" altLang="en-US" sz="2800" dirty="0" smtClean="0">
                <a:latin typeface="宋体" panose="02010600030101010101" pitchFamily="2" charset="-122"/>
              </a:rPr>
              <a:t>下列</a:t>
            </a:r>
            <a:r>
              <a:rPr lang="zh-CN" altLang="en-US" sz="2800" dirty="0">
                <a:latin typeface="宋体" panose="02010600030101010101" pitchFamily="2" charset="-122"/>
              </a:rPr>
              <a:t>说法正确的是（    ）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altLang="zh-CN" sz="2800" dirty="0">
                <a:latin typeface="宋体" panose="02010600030101010101" pitchFamily="2" charset="-122"/>
              </a:rPr>
              <a:t>A.</a:t>
            </a:r>
            <a:r>
              <a:rPr lang="zh-CN" altLang="en-US" sz="2800" dirty="0">
                <a:latin typeface="宋体" panose="02010600030101010101" pitchFamily="2" charset="-122"/>
              </a:rPr>
              <a:t>各种固体都有一定的熔点     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altLang="zh-CN" sz="2800" dirty="0">
                <a:latin typeface="宋体" panose="02010600030101010101" pitchFamily="2" charset="-122"/>
              </a:rPr>
              <a:t>B.</a:t>
            </a:r>
            <a:r>
              <a:rPr lang="zh-CN" altLang="en-US" sz="2800" dirty="0">
                <a:latin typeface="宋体" panose="02010600030101010101" pitchFamily="2" charset="-122"/>
              </a:rPr>
              <a:t>各种固体都有一定的凝固点 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altLang="zh-CN" sz="2800" dirty="0">
                <a:latin typeface="宋体" panose="02010600030101010101" pitchFamily="2" charset="-122"/>
              </a:rPr>
              <a:t>C.</a:t>
            </a:r>
            <a:r>
              <a:rPr lang="zh-CN" altLang="en-US" sz="2800" dirty="0">
                <a:latin typeface="宋体" panose="02010600030101010101" pitchFamily="2" charset="-122"/>
              </a:rPr>
              <a:t>各种晶体都有相同的熔点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altLang="zh-CN" sz="2800" dirty="0">
                <a:latin typeface="宋体" panose="02010600030101010101" pitchFamily="2" charset="-122"/>
              </a:rPr>
              <a:t>D.</a:t>
            </a:r>
            <a:r>
              <a:rPr lang="zh-CN" altLang="en-US" sz="2800" dirty="0">
                <a:latin typeface="宋体" panose="02010600030101010101" pitchFamily="2" charset="-122"/>
              </a:rPr>
              <a:t>同一晶体熔点和凝固点相同</a:t>
            </a:r>
          </a:p>
        </p:txBody>
      </p:sp>
      <p:sp>
        <p:nvSpPr>
          <p:cNvPr id="260100" name="Text Box 4"/>
          <p:cNvSpPr txBox="1"/>
          <p:nvPr/>
        </p:nvSpPr>
        <p:spPr>
          <a:xfrm>
            <a:off x="4427984" y="1213017"/>
            <a:ext cx="1098550" cy="52322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0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10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/>
          <p:nvPr/>
        </p:nvSpPr>
        <p:spPr>
          <a:xfrm>
            <a:off x="899592" y="1088590"/>
            <a:ext cx="7678737" cy="3323987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altLang="zh-CN" sz="2800" dirty="0" smtClean="0">
                <a:latin typeface="宋体" panose="02010600030101010101" pitchFamily="2" charset="-122"/>
              </a:rPr>
              <a:t>2.</a:t>
            </a:r>
            <a:r>
              <a:rPr lang="zh-CN" altLang="en-US" sz="2800" dirty="0" smtClean="0">
                <a:latin typeface="宋体" panose="02010600030101010101" pitchFamily="2" charset="-122"/>
              </a:rPr>
              <a:t>铁</a:t>
            </a:r>
            <a:r>
              <a:rPr lang="zh-CN" altLang="en-US" sz="2800" dirty="0">
                <a:latin typeface="宋体" panose="02010600030101010101" pitchFamily="2" charset="-122"/>
              </a:rPr>
              <a:t>在熔化过程中，一定（    ）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altLang="zh-CN" sz="2800" dirty="0">
                <a:latin typeface="宋体" panose="02010600030101010101" pitchFamily="2" charset="-122"/>
              </a:rPr>
              <a:t>A.</a:t>
            </a:r>
            <a:r>
              <a:rPr lang="zh-CN" altLang="en-US" sz="2800" dirty="0">
                <a:latin typeface="宋体" panose="02010600030101010101" pitchFamily="2" charset="-122"/>
              </a:rPr>
              <a:t>吸收热量，同时温度升高       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altLang="zh-CN" sz="2800" dirty="0">
                <a:latin typeface="宋体" panose="02010600030101010101" pitchFamily="2" charset="-122"/>
              </a:rPr>
              <a:t>B.</a:t>
            </a:r>
            <a:r>
              <a:rPr lang="zh-CN" altLang="en-US" sz="2800" dirty="0">
                <a:latin typeface="宋体" panose="02010600030101010101" pitchFamily="2" charset="-122"/>
              </a:rPr>
              <a:t>吸收热量，同时温度不变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altLang="zh-CN" sz="2800" dirty="0">
                <a:latin typeface="宋体" panose="02010600030101010101" pitchFamily="2" charset="-122"/>
              </a:rPr>
              <a:t>C.</a:t>
            </a:r>
            <a:r>
              <a:rPr lang="zh-CN" altLang="en-US" sz="2800" dirty="0">
                <a:latin typeface="宋体" panose="02010600030101010101" pitchFamily="2" charset="-122"/>
              </a:rPr>
              <a:t>放出热量，同时温度降低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altLang="zh-CN" sz="2800" dirty="0">
                <a:latin typeface="宋体" panose="02010600030101010101" pitchFamily="2" charset="-122"/>
              </a:rPr>
              <a:t>D.</a:t>
            </a:r>
            <a:r>
              <a:rPr lang="zh-CN" altLang="en-US" sz="2800" dirty="0">
                <a:latin typeface="宋体" panose="02010600030101010101" pitchFamily="2" charset="-122"/>
              </a:rPr>
              <a:t>放出热量，同时温度不变</a:t>
            </a:r>
          </a:p>
        </p:txBody>
      </p:sp>
      <p:sp>
        <p:nvSpPr>
          <p:cNvPr id="310276" name="Text Box 4"/>
          <p:cNvSpPr txBox="1"/>
          <p:nvPr/>
        </p:nvSpPr>
        <p:spPr>
          <a:xfrm>
            <a:off x="5076056" y="1183126"/>
            <a:ext cx="1098550" cy="52197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7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.2P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2553" y="1203598"/>
            <a:ext cx="4680520" cy="35103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文本框 101"/>
          <p:cNvSpPr txBox="1"/>
          <p:nvPr/>
        </p:nvSpPr>
        <p:spPr>
          <a:xfrm>
            <a:off x="683260" y="1132840"/>
            <a:ext cx="7776666" cy="2031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indent="0">
              <a:lnSpc>
                <a:spcPct val="150000"/>
              </a:lnSpc>
            </a:pPr>
            <a:r>
              <a:rPr lang="en-US" altLang="zh-CN" sz="2800" b="0" dirty="0" smtClean="0">
                <a:solidFill>
                  <a:schemeClr val="tx1"/>
                </a:solidFill>
                <a:latin typeface="+mn-lt"/>
                <a:ea typeface="+mn-ea"/>
              </a:rPr>
              <a:t>3</a:t>
            </a:r>
            <a:r>
              <a:rPr lang="en-US" altLang="zh-CN" sz="2800" dirty="0">
                <a:latin typeface="+mn-lt"/>
                <a:ea typeface="+mn-ea"/>
              </a:rPr>
              <a:t>.</a:t>
            </a:r>
            <a:r>
              <a:rPr lang="en-US" altLang="zh-CN" sz="2800" b="0" dirty="0" smtClean="0">
                <a:solidFill>
                  <a:schemeClr val="tx1"/>
                </a:solidFill>
                <a:latin typeface="+mn-lt"/>
                <a:ea typeface="+mn-ea"/>
              </a:rPr>
              <a:t> </a:t>
            </a:r>
            <a:r>
              <a:rPr lang="zh-CN" sz="2800" b="0" dirty="0" smtClean="0">
                <a:solidFill>
                  <a:schemeClr val="tx1"/>
                </a:solidFill>
                <a:latin typeface="+mn-lt"/>
                <a:ea typeface="+mn-ea"/>
              </a:rPr>
              <a:t>下列</a:t>
            </a:r>
            <a:r>
              <a:rPr lang="zh-CN" sz="2800" b="0" dirty="0">
                <a:solidFill>
                  <a:schemeClr val="tx1"/>
                </a:solidFill>
                <a:latin typeface="+mn-lt"/>
                <a:ea typeface="+mn-ea"/>
              </a:rPr>
              <a:t>自然现象中，属于熔化现象的是（　　）</a:t>
            </a:r>
            <a:endParaRPr lang="en-US" sz="2800" b="0" dirty="0">
              <a:solidFill>
                <a:schemeClr val="tx1"/>
              </a:solidFill>
              <a:latin typeface="+mn-lt"/>
              <a:ea typeface="+mn-ea"/>
              <a:cs typeface="仿宋" panose="02010609060101010101" charset="-122"/>
            </a:endParaRPr>
          </a:p>
          <a:p>
            <a:pPr marL="0" indent="0">
              <a:lnSpc>
                <a:spcPct val="150000"/>
              </a:lnSpc>
            </a:pPr>
            <a:r>
              <a:rPr lang="zh-CN" sz="2800" b="0" dirty="0">
                <a:solidFill>
                  <a:schemeClr val="tx1"/>
                </a:solidFill>
                <a:latin typeface="+mn-lt"/>
                <a:ea typeface="+mn-ea"/>
              </a:rPr>
              <a:t>A</a:t>
            </a:r>
            <a:r>
              <a:rPr lang="en-US" altLang="zh-CN" sz="2800" b="0" dirty="0">
                <a:solidFill>
                  <a:schemeClr val="tx1"/>
                </a:solidFill>
                <a:latin typeface="+mn-lt"/>
                <a:ea typeface="+mn-ea"/>
              </a:rPr>
              <a:t>.</a:t>
            </a:r>
            <a:r>
              <a:rPr lang="zh-CN" sz="2800" b="0" dirty="0">
                <a:solidFill>
                  <a:schemeClr val="tx1"/>
                </a:solidFill>
                <a:latin typeface="+mn-lt"/>
                <a:ea typeface="+mn-ea"/>
              </a:rPr>
              <a:t>春天，冰雪</a:t>
            </a:r>
            <a:r>
              <a:rPr lang="zh-CN" sz="2800" b="0" dirty="0" smtClean="0">
                <a:solidFill>
                  <a:schemeClr val="tx1"/>
                </a:solidFill>
                <a:latin typeface="+mn-lt"/>
                <a:ea typeface="+mn-ea"/>
              </a:rPr>
              <a:t>消融</a:t>
            </a:r>
            <a:r>
              <a:rPr lang="en-US" altLang="zh-CN" sz="2800" b="0" dirty="0" smtClean="0">
                <a:solidFill>
                  <a:schemeClr val="tx1"/>
                </a:solidFill>
                <a:latin typeface="+mn-lt"/>
                <a:ea typeface="+mn-ea"/>
              </a:rPr>
              <a:t>        </a:t>
            </a:r>
            <a:r>
              <a:rPr lang="zh-CN" sz="2800" b="0" dirty="0" smtClean="0">
                <a:solidFill>
                  <a:schemeClr val="tx1"/>
                </a:solidFill>
                <a:latin typeface="+mn-lt"/>
                <a:ea typeface="+mn-ea"/>
              </a:rPr>
              <a:t>B</a:t>
            </a:r>
            <a:r>
              <a:rPr lang="en-US" altLang="zh-CN" sz="2800" b="0" dirty="0">
                <a:solidFill>
                  <a:schemeClr val="tx1"/>
                </a:solidFill>
                <a:latin typeface="+mn-lt"/>
                <a:ea typeface="+mn-ea"/>
              </a:rPr>
              <a:t>.</a:t>
            </a:r>
            <a:r>
              <a:rPr lang="zh-CN" sz="2800" b="0" dirty="0">
                <a:solidFill>
                  <a:schemeClr val="tx1"/>
                </a:solidFill>
                <a:latin typeface="+mn-lt"/>
                <a:ea typeface="+mn-ea"/>
              </a:rPr>
              <a:t>夏天，露水晶莹</a:t>
            </a:r>
            <a:endParaRPr lang="en-US" sz="2800" b="0" dirty="0">
              <a:solidFill>
                <a:schemeClr val="tx1"/>
              </a:solidFill>
              <a:latin typeface="+mn-lt"/>
              <a:ea typeface="+mn-ea"/>
              <a:cs typeface="仿宋" panose="02010609060101010101" charset="-122"/>
            </a:endParaRPr>
          </a:p>
          <a:p>
            <a:pPr marL="0" indent="0">
              <a:lnSpc>
                <a:spcPct val="150000"/>
              </a:lnSpc>
            </a:pPr>
            <a:r>
              <a:rPr lang="zh-CN" sz="2800" b="0" dirty="0">
                <a:solidFill>
                  <a:schemeClr val="tx1"/>
                </a:solidFill>
                <a:latin typeface="+mn-lt"/>
                <a:ea typeface="+mn-ea"/>
              </a:rPr>
              <a:t>C</a:t>
            </a:r>
            <a:r>
              <a:rPr lang="en-US" altLang="zh-CN" sz="2800" b="0" dirty="0">
                <a:solidFill>
                  <a:schemeClr val="tx1"/>
                </a:solidFill>
                <a:latin typeface="+mn-lt"/>
                <a:ea typeface="+mn-ea"/>
              </a:rPr>
              <a:t>.</a:t>
            </a:r>
            <a:r>
              <a:rPr lang="zh-CN" sz="2800" b="0" dirty="0">
                <a:solidFill>
                  <a:schemeClr val="tx1"/>
                </a:solidFill>
                <a:latin typeface="+mn-lt"/>
                <a:ea typeface="+mn-ea"/>
              </a:rPr>
              <a:t>秋天，薄雾</a:t>
            </a:r>
            <a:r>
              <a:rPr lang="zh-CN" sz="2800" b="0" dirty="0" smtClean="0">
                <a:solidFill>
                  <a:schemeClr val="tx1"/>
                </a:solidFill>
                <a:latin typeface="+mn-lt"/>
                <a:ea typeface="+mn-ea"/>
              </a:rPr>
              <a:t>缥缈</a:t>
            </a:r>
            <a:r>
              <a:rPr lang="en-US" altLang="zh-CN" sz="2800" b="0" dirty="0" smtClean="0">
                <a:solidFill>
                  <a:schemeClr val="tx1"/>
                </a:solidFill>
                <a:latin typeface="+mn-lt"/>
                <a:ea typeface="+mn-ea"/>
              </a:rPr>
              <a:t>        </a:t>
            </a:r>
            <a:r>
              <a:rPr lang="zh-CN" sz="2800" b="0" dirty="0" smtClean="0">
                <a:solidFill>
                  <a:schemeClr val="tx1"/>
                </a:solidFill>
                <a:latin typeface="+mn-lt"/>
                <a:ea typeface="+mn-ea"/>
              </a:rPr>
              <a:t>D</a:t>
            </a:r>
            <a:r>
              <a:rPr lang="en-US" altLang="zh-CN" sz="2800" b="0" dirty="0">
                <a:solidFill>
                  <a:schemeClr val="tx1"/>
                </a:solidFill>
                <a:latin typeface="+mn-lt"/>
                <a:ea typeface="+mn-ea"/>
              </a:rPr>
              <a:t>.</a:t>
            </a:r>
            <a:r>
              <a:rPr lang="zh-CN" sz="2800" b="0" dirty="0">
                <a:solidFill>
                  <a:schemeClr val="tx1"/>
                </a:solidFill>
                <a:latin typeface="+mn-lt"/>
                <a:ea typeface="+mn-ea"/>
              </a:rPr>
              <a:t>冬天，瑞雪纷飞</a:t>
            </a:r>
            <a:endParaRPr lang="zh-CN" altLang="en-US" sz="2800" b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310276" name="Text Box 4"/>
          <p:cNvSpPr txBox="1"/>
          <p:nvPr/>
        </p:nvSpPr>
        <p:spPr>
          <a:xfrm>
            <a:off x="6957159" y="1237718"/>
            <a:ext cx="1098550" cy="52197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宋体" panose="02010600030101010101" pitchFamily="2" charset="-122"/>
              </a:rPr>
              <a:t>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0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27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文本框 101"/>
          <p:cNvSpPr txBox="1"/>
          <p:nvPr/>
        </p:nvSpPr>
        <p:spPr>
          <a:xfrm>
            <a:off x="899592" y="1347614"/>
            <a:ext cx="7992888" cy="2031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</a:pPr>
            <a:r>
              <a:rPr lang="en-US" altLang="zh-CN" sz="2800" b="0" dirty="0" smtClean="0">
                <a:solidFill>
                  <a:srgbClr val="333333"/>
                </a:solidFill>
                <a:latin typeface="+mn-lt"/>
                <a:ea typeface="+mn-ea"/>
              </a:rPr>
              <a:t>4. </a:t>
            </a:r>
            <a:r>
              <a:rPr lang="zh-CN" sz="2800" b="0" dirty="0" smtClean="0">
                <a:solidFill>
                  <a:srgbClr val="333333"/>
                </a:solidFill>
                <a:latin typeface="+mn-lt"/>
                <a:ea typeface="+mn-ea"/>
              </a:rPr>
              <a:t>下列</a:t>
            </a:r>
            <a:r>
              <a:rPr lang="zh-CN" sz="2800" b="0" dirty="0">
                <a:solidFill>
                  <a:srgbClr val="333333"/>
                </a:solidFill>
                <a:latin typeface="+mn-lt"/>
                <a:ea typeface="+mn-ea"/>
              </a:rPr>
              <a:t>现象中由凝固形成的</a:t>
            </a:r>
            <a:r>
              <a:rPr lang="zh-CN" sz="2800" b="0" dirty="0" smtClean="0">
                <a:solidFill>
                  <a:srgbClr val="333333"/>
                </a:solidFill>
                <a:latin typeface="+mn-lt"/>
                <a:ea typeface="+mn-ea"/>
              </a:rPr>
              <a:t>是</a:t>
            </a:r>
            <a:r>
              <a:rPr lang="en-US" altLang="zh-CN" sz="2800" b="0" dirty="0" smtClean="0">
                <a:solidFill>
                  <a:srgbClr val="333333"/>
                </a:solidFill>
                <a:latin typeface="+mn-lt"/>
                <a:ea typeface="+mn-ea"/>
              </a:rPr>
              <a:t> </a:t>
            </a:r>
            <a:r>
              <a:rPr lang="zh-CN" sz="2800" b="0" dirty="0" smtClean="0">
                <a:solidFill>
                  <a:srgbClr val="333333"/>
                </a:solidFill>
                <a:latin typeface="+mn-lt"/>
                <a:ea typeface="+mn-ea"/>
              </a:rPr>
              <a:t>（</a:t>
            </a:r>
            <a:r>
              <a:rPr lang="zh-CN" sz="2800" b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</a:rPr>
              <a:t>　</a:t>
            </a:r>
            <a:r>
              <a:rPr lang="en-US" altLang="zh-CN" sz="2800" b="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</a:rPr>
              <a:t>    </a:t>
            </a:r>
            <a:r>
              <a:rPr lang="zh-CN" sz="2800" b="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</a:rPr>
              <a:t> </a:t>
            </a:r>
            <a:r>
              <a:rPr lang="zh-CN" sz="2800" b="0" dirty="0">
                <a:solidFill>
                  <a:srgbClr val="333333"/>
                </a:solidFill>
                <a:latin typeface="+mn-lt"/>
                <a:ea typeface="+mn-ea"/>
              </a:rPr>
              <a:t>）</a:t>
            </a:r>
            <a:endParaRPr lang="en-US" sz="2800" b="0" dirty="0">
              <a:solidFill>
                <a:srgbClr val="333333"/>
              </a:solidFill>
              <a:latin typeface="+mn-lt"/>
              <a:ea typeface="+mn-ea"/>
              <a:cs typeface="仿宋" panose="02010609060101010101" charset="-122"/>
            </a:endParaRPr>
          </a:p>
          <a:p>
            <a:pPr marL="0" indent="0">
              <a:lnSpc>
                <a:spcPct val="150000"/>
              </a:lnSpc>
            </a:pPr>
            <a:r>
              <a:rPr lang="zh-CN" sz="2800" b="0" dirty="0">
                <a:solidFill>
                  <a:srgbClr val="333333"/>
                </a:solidFill>
                <a:latin typeface="+mn-lt"/>
                <a:ea typeface="+mn-ea"/>
              </a:rPr>
              <a:t>A</a:t>
            </a:r>
            <a:r>
              <a:rPr lang="en-US" altLang="zh-CN" sz="2800" b="0" dirty="0">
                <a:solidFill>
                  <a:srgbClr val="333333"/>
                </a:solidFill>
                <a:latin typeface="+mn-lt"/>
                <a:ea typeface="+mn-ea"/>
              </a:rPr>
              <a:t>.</a:t>
            </a:r>
            <a:r>
              <a:rPr lang="zh-CN" sz="2800" b="0" dirty="0">
                <a:solidFill>
                  <a:srgbClr val="333333"/>
                </a:solidFill>
                <a:latin typeface="+mn-lt"/>
                <a:ea typeface="+mn-ea"/>
              </a:rPr>
              <a:t>冬天早晨草木上的</a:t>
            </a:r>
            <a:r>
              <a:rPr lang="zh-CN" sz="2800" b="0" dirty="0" smtClean="0">
                <a:solidFill>
                  <a:srgbClr val="333333"/>
                </a:solidFill>
                <a:latin typeface="+mn-lt"/>
                <a:ea typeface="+mn-ea"/>
              </a:rPr>
              <a:t>霜</a:t>
            </a:r>
            <a:r>
              <a:rPr lang="en-US" altLang="zh-CN" sz="2800" b="0" dirty="0" smtClean="0">
                <a:solidFill>
                  <a:srgbClr val="333333"/>
                </a:solidFill>
                <a:latin typeface="+mn-lt"/>
                <a:ea typeface="+mn-ea"/>
              </a:rPr>
              <a:t>    </a:t>
            </a:r>
            <a:r>
              <a:rPr lang="zh-CN" sz="2800" b="0" dirty="0" smtClean="0">
                <a:solidFill>
                  <a:srgbClr val="333333"/>
                </a:solidFill>
                <a:latin typeface="+mn-lt"/>
                <a:ea typeface="+mn-ea"/>
              </a:rPr>
              <a:t>B</a:t>
            </a:r>
            <a:r>
              <a:rPr lang="en-US" altLang="zh-CN" sz="2800" b="0" dirty="0">
                <a:solidFill>
                  <a:srgbClr val="333333"/>
                </a:solidFill>
                <a:latin typeface="+mn-lt"/>
                <a:ea typeface="+mn-ea"/>
              </a:rPr>
              <a:t>.</a:t>
            </a:r>
            <a:r>
              <a:rPr lang="zh-CN" sz="2800" b="0" dirty="0">
                <a:solidFill>
                  <a:srgbClr val="333333"/>
                </a:solidFill>
                <a:latin typeface="+mn-lt"/>
                <a:ea typeface="+mn-ea"/>
              </a:rPr>
              <a:t>春天早晨常见的雾</a:t>
            </a:r>
            <a:endParaRPr lang="en-US" sz="2800" b="0" dirty="0">
              <a:solidFill>
                <a:srgbClr val="333333"/>
              </a:solidFill>
              <a:latin typeface="+mn-lt"/>
              <a:ea typeface="+mn-ea"/>
              <a:cs typeface="仿宋" panose="02010609060101010101" charset="-122"/>
            </a:endParaRPr>
          </a:p>
          <a:p>
            <a:pPr marL="0" indent="0">
              <a:lnSpc>
                <a:spcPct val="150000"/>
              </a:lnSpc>
            </a:pPr>
            <a:r>
              <a:rPr lang="zh-CN" sz="2800" b="0" dirty="0">
                <a:solidFill>
                  <a:srgbClr val="333333"/>
                </a:solidFill>
                <a:latin typeface="+mn-lt"/>
                <a:ea typeface="+mn-ea"/>
              </a:rPr>
              <a:t>C</a:t>
            </a:r>
            <a:r>
              <a:rPr lang="en-US" altLang="zh-CN" sz="2800" b="0" dirty="0">
                <a:solidFill>
                  <a:srgbClr val="333333"/>
                </a:solidFill>
                <a:latin typeface="+mn-lt"/>
                <a:ea typeface="+mn-ea"/>
              </a:rPr>
              <a:t>.</a:t>
            </a:r>
            <a:r>
              <a:rPr lang="zh-CN" sz="2800" b="0" dirty="0">
                <a:solidFill>
                  <a:srgbClr val="333333"/>
                </a:solidFill>
                <a:latin typeface="+mn-lt"/>
                <a:ea typeface="+mn-ea"/>
              </a:rPr>
              <a:t>钢水浇铸成火车</a:t>
            </a:r>
            <a:r>
              <a:rPr lang="zh-CN" sz="2800" b="0" dirty="0" smtClean="0">
                <a:solidFill>
                  <a:srgbClr val="333333"/>
                </a:solidFill>
                <a:latin typeface="+mn-lt"/>
                <a:ea typeface="+mn-ea"/>
              </a:rPr>
              <a:t>轮</a:t>
            </a:r>
            <a:r>
              <a:rPr lang="en-US" altLang="zh-CN" sz="2800" b="0" dirty="0" smtClean="0">
                <a:solidFill>
                  <a:srgbClr val="333333"/>
                </a:solidFill>
                <a:latin typeface="+mn-lt"/>
                <a:ea typeface="+mn-ea"/>
              </a:rPr>
              <a:t>        </a:t>
            </a:r>
            <a:r>
              <a:rPr lang="zh-CN" sz="2800" b="0" dirty="0" smtClean="0">
                <a:solidFill>
                  <a:srgbClr val="333333"/>
                </a:solidFill>
                <a:latin typeface="+mn-lt"/>
                <a:ea typeface="+mn-ea"/>
              </a:rPr>
              <a:t>D</a:t>
            </a:r>
            <a:r>
              <a:rPr lang="en-US" altLang="zh-CN" sz="2800" b="0" dirty="0">
                <a:solidFill>
                  <a:srgbClr val="333333"/>
                </a:solidFill>
                <a:latin typeface="+mn-lt"/>
                <a:ea typeface="+mn-ea"/>
              </a:rPr>
              <a:t>.</a:t>
            </a:r>
            <a:r>
              <a:rPr lang="zh-CN" sz="2800" b="0" dirty="0">
                <a:solidFill>
                  <a:srgbClr val="333333"/>
                </a:solidFill>
                <a:latin typeface="+mn-lt"/>
                <a:ea typeface="+mn-ea"/>
              </a:rPr>
              <a:t>衣柜中的樟脑丸变小</a:t>
            </a:r>
            <a:endParaRPr lang="zh-CN" altLang="en-US" sz="2800" b="0" dirty="0">
              <a:solidFill>
                <a:srgbClr val="333333"/>
              </a:solidFill>
              <a:latin typeface="+mn-lt"/>
              <a:ea typeface="+mn-ea"/>
            </a:endParaRPr>
          </a:p>
        </p:txBody>
      </p:sp>
      <p:sp>
        <p:nvSpPr>
          <p:cNvPr id="177163" name="Rectangle 11"/>
          <p:cNvSpPr/>
          <p:nvPr/>
        </p:nvSpPr>
        <p:spPr>
          <a:xfrm>
            <a:off x="6084168" y="1483230"/>
            <a:ext cx="762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7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7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6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740" y="915670"/>
            <a:ext cx="5701665" cy="4027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2987824" y="1865687"/>
            <a:ext cx="42883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3200" dirty="0">
                <a:latin typeface="+mj-ea"/>
                <a:ea typeface="+mj-ea"/>
              </a:rPr>
              <a:t>根据课堂安排适量练习</a:t>
            </a:r>
          </a:p>
        </p:txBody>
      </p:sp>
    </p:spTree>
    <p:extLst>
      <p:ext uri="{BB962C8B-B14F-4D97-AF65-F5344CB8AC3E}">
        <p14:creationId xmlns:p14="http://schemas.microsoft.com/office/powerpoint/2010/main" val="237151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50737" y="1975214"/>
            <a:ext cx="5873592" cy="9361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教材</a:t>
            </a:r>
            <a:r>
              <a:rPr lang="zh-CN" altLang="en-US" sz="28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课后</a:t>
            </a:r>
            <a:r>
              <a:rPr lang="zh-CN" altLang="en-US" sz="28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练习题</a:t>
            </a:r>
            <a:endParaRPr lang="en-US" altLang="zh-CN" sz="28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5966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899795" y="915670"/>
            <a:ext cx="741553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indent="0"/>
            <a:r>
              <a:rPr lang="zh-CN" sz="2400" b="1" dirty="0">
                <a:ea typeface="宋体" panose="02010600030101010101" pitchFamily="2" charset="-122"/>
              </a:rPr>
              <a:t>你还知道哪些固态、液态、气态之间相互转化的例子？</a:t>
            </a:r>
            <a:endParaRPr lang="zh-CN" altLang="en-US" sz="2400" b="1" dirty="0"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5363845" y="1419225"/>
            <a:ext cx="3307080" cy="2079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4"/>
          <a:stretch>
            <a:fillRect/>
          </a:stretch>
        </p:blipFill>
        <p:spPr>
          <a:xfrm>
            <a:off x="2896235" y="2859405"/>
            <a:ext cx="3351530" cy="2080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5"/>
          <a:stretch>
            <a:fillRect/>
          </a:stretch>
        </p:blipFill>
        <p:spPr>
          <a:xfrm>
            <a:off x="251460" y="1419353"/>
            <a:ext cx="3048000" cy="20330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文本框 102"/>
          <p:cNvSpPr txBox="1"/>
          <p:nvPr/>
        </p:nvSpPr>
        <p:spPr>
          <a:xfrm>
            <a:off x="605790" y="1059815"/>
            <a:ext cx="79317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indent="267970"/>
            <a:r>
              <a:rPr lang="zh-CN" sz="3600" b="1" dirty="0">
                <a:solidFill>
                  <a:schemeClr val="tx1"/>
                </a:solidFill>
                <a:ea typeface="宋体" panose="02010600030101010101" pitchFamily="2" charset="-122"/>
              </a:rPr>
              <a:t>物质各种状态间的变化叫作物态变化。</a:t>
            </a:r>
            <a:endParaRPr lang="zh-CN" altLang="en-US" sz="3600" b="1" dirty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pic>
        <p:nvPicPr>
          <p:cNvPr id="19" name="图片 18" descr="2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30" y="1851660"/>
            <a:ext cx="3921760" cy="2932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文本框 102"/>
          <p:cNvSpPr txBox="1"/>
          <p:nvPr/>
        </p:nvSpPr>
        <p:spPr>
          <a:xfrm>
            <a:off x="971600" y="1851670"/>
            <a:ext cx="7632848" cy="2031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>
              <a:lnSpc>
                <a:spcPct val="150000"/>
              </a:lnSpc>
            </a:pPr>
            <a:r>
              <a:rPr lang="zh-CN" sz="2800" b="1" dirty="0">
                <a:solidFill>
                  <a:srgbClr val="000000"/>
                </a:solidFill>
                <a:ea typeface="宋体" panose="02010600030101010101" pitchFamily="2" charset="-122"/>
              </a:rPr>
              <a:t>实验器材</a:t>
            </a:r>
            <a:r>
              <a:rPr lang="zh-CN" sz="2800" b="1" dirty="0" smtClean="0">
                <a:solidFill>
                  <a:srgbClr val="000000"/>
                </a:solidFill>
                <a:ea typeface="宋体" panose="02010600030101010101" pitchFamily="2" charset="-122"/>
              </a:rPr>
              <a:t>：</a:t>
            </a:r>
            <a:endParaRPr lang="zh-CN" sz="2800" b="0" dirty="0">
              <a:ea typeface="宋体" panose="02010600030101010101" pitchFamily="2" charset="-122"/>
            </a:endParaRPr>
          </a:p>
          <a:p>
            <a:pPr marL="0">
              <a:lnSpc>
                <a:spcPct val="150000"/>
              </a:lnSpc>
            </a:pPr>
            <a:r>
              <a:rPr lang="zh-CN" sz="2800" b="0" dirty="0">
                <a:ea typeface="宋体" panose="02010600030101010101" pitchFamily="2" charset="-122"/>
              </a:rPr>
              <a:t>海波、石蜡、酒精灯、铁架台、陶土网、烧杯</a:t>
            </a:r>
            <a:r>
              <a:rPr lang="zh-CN" sz="2800" b="0" dirty="0" smtClean="0">
                <a:ea typeface="宋体" panose="02010600030101010101" pitchFamily="2" charset="-122"/>
              </a:rPr>
              <a:t>、</a:t>
            </a:r>
            <a:endParaRPr lang="en-US" altLang="zh-CN" sz="2800" b="0" dirty="0" smtClean="0">
              <a:ea typeface="宋体" panose="02010600030101010101" pitchFamily="2" charset="-122"/>
            </a:endParaRPr>
          </a:p>
          <a:p>
            <a:pPr marL="0">
              <a:lnSpc>
                <a:spcPct val="150000"/>
              </a:lnSpc>
            </a:pPr>
            <a:r>
              <a:rPr lang="zh-CN" sz="2800" b="0" dirty="0" smtClean="0">
                <a:ea typeface="宋体" panose="02010600030101010101" pitchFamily="2" charset="-122"/>
              </a:rPr>
              <a:t>水</a:t>
            </a:r>
            <a:r>
              <a:rPr lang="zh-CN" sz="2800" b="0" dirty="0">
                <a:ea typeface="宋体" panose="02010600030101010101" pitchFamily="2" charset="-122"/>
              </a:rPr>
              <a:t>、</a:t>
            </a:r>
            <a:r>
              <a:rPr lang="en-US" sz="2800" b="0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sz="2800" b="0" dirty="0">
                <a:ea typeface="宋体" panose="02010600030101010101" pitchFamily="2" charset="-122"/>
              </a:rPr>
              <a:t>试管、火柴</a:t>
            </a:r>
            <a:r>
              <a:rPr lang="zh-CN" sz="2800" b="0" dirty="0" smtClean="0">
                <a:ea typeface="宋体" panose="02010600030101010101" pitchFamily="2" charset="-122"/>
              </a:rPr>
              <a:t>、温度计</a:t>
            </a:r>
            <a:r>
              <a:rPr lang="zh-CN" sz="2800" b="0" dirty="0">
                <a:ea typeface="宋体" panose="02010600030101010101" pitchFamily="2" charset="-122"/>
              </a:rPr>
              <a:t>、秒表等。</a:t>
            </a:r>
            <a:endParaRPr lang="zh-CN" altLang="en-US" sz="2800" b="0" dirty="0"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99592" y="1131590"/>
            <a:ext cx="553021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/>
            <a:r>
              <a:rPr lang="zh-CN" sz="2800" b="1" dirty="0">
                <a:solidFill>
                  <a:srgbClr val="0070C0"/>
                </a:solidFill>
                <a:ea typeface="宋体" panose="02010600030101010101" pitchFamily="2" charset="-122"/>
              </a:rPr>
              <a:t>探究固体熔化时温度</a:t>
            </a:r>
            <a:r>
              <a:rPr lang="zh-CN" sz="2800" b="1" dirty="0">
                <a:solidFill>
                  <a:srgbClr val="0070C0"/>
                </a:solidFill>
                <a:sym typeface="+mn-ea"/>
              </a:rPr>
              <a:t>的</a:t>
            </a:r>
            <a:r>
              <a:rPr lang="zh-CN" sz="2800" b="1" dirty="0">
                <a:solidFill>
                  <a:srgbClr val="0070C0"/>
                </a:solidFill>
                <a:ea typeface="宋体" panose="02010600030101010101" pitchFamily="2" charset="-122"/>
              </a:rPr>
              <a:t>变化规律</a:t>
            </a:r>
            <a:endParaRPr lang="zh-CN" altLang="en-US" sz="2800" b="1" dirty="0">
              <a:solidFill>
                <a:srgbClr val="0070C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879359" y="1833187"/>
            <a:ext cx="242062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/>
              <a:t>安装实验室器材： 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279659" y="1833187"/>
            <a:ext cx="142621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>
                <a:solidFill>
                  <a:srgbClr val="C00000"/>
                </a:solidFill>
                <a:sym typeface="+mn-ea"/>
              </a:rPr>
              <a:t>自下而上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11560" y="3507854"/>
            <a:ext cx="646874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sym typeface="+mn-ea"/>
              </a:rPr>
              <a:t> （使试管受热均匀，控制物体温度上升的速度）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59344" y="2336742"/>
            <a:ext cx="5444119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0070C0"/>
                </a:solidFill>
                <a:sym typeface="+mn-ea"/>
              </a:rPr>
              <a:t>（便于调节酒精灯等实验用具的高度）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38772" y="2931790"/>
            <a:ext cx="1731564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ym typeface="+mn-ea"/>
              </a:rPr>
              <a:t>加热方法：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413877" y="2931790"/>
            <a:ext cx="1731564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C00000"/>
                </a:solidFill>
                <a:sym typeface="+mn-ea"/>
              </a:rPr>
              <a:t>水浴加热法</a:t>
            </a:r>
          </a:p>
        </p:txBody>
      </p:sp>
      <p:sp>
        <p:nvSpPr>
          <p:cNvPr id="103" name="文本框 102"/>
          <p:cNvSpPr txBox="1"/>
          <p:nvPr/>
        </p:nvSpPr>
        <p:spPr>
          <a:xfrm>
            <a:off x="827584" y="1131570"/>
            <a:ext cx="2653819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0"/>
            <a:r>
              <a:rPr lang="zh-CN" sz="2800" b="1" dirty="0">
                <a:ea typeface="宋体" panose="02010600030101010101" pitchFamily="2" charset="-122"/>
              </a:rPr>
              <a:t>安装实验器材</a:t>
            </a:r>
            <a:endParaRPr lang="zh-CN" altLang="en-US" sz="2800" b="1" dirty="0"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3376"/>
          <a:stretch>
            <a:fillRect/>
          </a:stretch>
        </p:blipFill>
        <p:spPr>
          <a:xfrm>
            <a:off x="6948264" y="1203598"/>
            <a:ext cx="1960245" cy="3384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7630" y="987425"/>
            <a:ext cx="5295900" cy="390271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971600" y="1191999"/>
            <a:ext cx="18192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安装图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"/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"/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"/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d8b86150-3bf5-49a1-8c8a-fb553a6f9049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33670b3-c7e4-4669-84f9-01588e4cb49c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300,&quot;width&quot;:444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"/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"/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2"/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2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1060</Words>
  <PresentationFormat>全屏显示(16:9)</PresentationFormat>
  <Paragraphs>271</Paragraphs>
  <Slides>44</Slides>
  <Notes>5</Notes>
  <HiddenSlides>0</HiddenSlides>
  <MMClips>3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56" baseType="lpstr">
      <vt:lpstr>Arial</vt:lpstr>
      <vt:lpstr>宋体</vt:lpstr>
      <vt:lpstr>黑体</vt:lpstr>
      <vt:lpstr>楷体</vt:lpstr>
      <vt:lpstr>幼圆</vt:lpstr>
      <vt:lpstr>微软雅黑</vt:lpstr>
      <vt:lpstr>Wingdings</vt:lpstr>
      <vt:lpstr>仿宋</vt:lpstr>
      <vt:lpstr>Times New Roman</vt:lpstr>
      <vt:lpstr>隶书</vt:lpstr>
      <vt:lpstr>Calibri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2018-11-06T06:39:00Z</dcterms:created>
  <dcterms:modified xsi:type="dcterms:W3CDTF">2024-07-18T06:15:29Z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2052-10.8.2.6543</vt:lpwstr>
  </property>
  <property fmtid="{D5CDD505-2E9C-101B-9397-08002B2CF9AE}" pid="3" name="ICV">
    <vt:lpwstr>D54F97C654274B5693637BEC0AD85392</vt:lpwstr>
  </property>
</Properties>
</file>