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24"/>
  </p:notesMasterIdLst>
  <p:handoutMasterIdLst>
    <p:handoutMasterId r:id="rId25"/>
  </p:handoutMasterIdLst>
  <p:sldIdLst>
    <p:sldId id="291" r:id="rId3"/>
    <p:sldId id="290" r:id="rId4"/>
    <p:sldId id="297" r:id="rId5"/>
    <p:sldId id="324" r:id="rId6"/>
    <p:sldId id="331" r:id="rId7"/>
    <p:sldId id="332" r:id="rId8"/>
    <p:sldId id="295" r:id="rId9"/>
    <p:sldId id="318" r:id="rId10"/>
    <p:sldId id="319" r:id="rId11"/>
    <p:sldId id="268" r:id="rId12"/>
    <p:sldId id="335" r:id="rId13"/>
    <p:sldId id="333" r:id="rId14"/>
    <p:sldId id="337" r:id="rId15"/>
    <p:sldId id="272" r:id="rId16"/>
    <p:sldId id="308" r:id="rId17"/>
    <p:sldId id="309" r:id="rId18"/>
    <p:sldId id="307" r:id="rId19"/>
    <p:sldId id="330" r:id="rId20"/>
    <p:sldId id="336" r:id="rId21"/>
    <p:sldId id="301" r:id="rId22"/>
    <p:sldId id="338" r:id="rId23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C457"/>
    <a:srgbClr val="F8AF3A"/>
    <a:srgbClr val="97C2EB"/>
    <a:srgbClr val="026BA5"/>
    <a:srgbClr val="FBA10F"/>
    <a:srgbClr val="F9B03C"/>
    <a:srgbClr val="CCE4F7"/>
    <a:srgbClr val="FFFFFF"/>
    <a:srgbClr val="FCAE2A"/>
    <a:srgbClr val="FDC0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89" autoAdjust="0"/>
    <p:restoredTop sz="94185" autoAdjust="0"/>
  </p:normalViewPr>
  <p:slideViewPr>
    <p:cSldViewPr snapToGrid="0">
      <p:cViewPr varScale="1">
        <p:scale>
          <a:sx n="68" d="100"/>
          <a:sy n="68" d="100"/>
        </p:scale>
        <p:origin x="92" y="48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9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40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041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5754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59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6287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096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4985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687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110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680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406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269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148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 smtClean="0"/>
              <a:t>物理精品课件</a:t>
            </a:r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2022/2/15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  <a:endParaRPr lang="zh-CN" altLang="en-US" sz="8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3.png"/><Relationship Id="rId7" Type="http://schemas.openxmlformats.org/officeDocument/2006/relationships/image" Target="../media/image1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1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49.jp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7.png"/><Relationship Id="rId7" Type="http://schemas.openxmlformats.org/officeDocument/2006/relationships/image" Target="../media/image6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11" Type="http://schemas.openxmlformats.org/officeDocument/2006/relationships/image" Target="../media/image13.png"/><Relationship Id="rId5" Type="http://schemas.openxmlformats.org/officeDocument/2006/relationships/image" Target="../media/image19.jpg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jpg"/><Relationship Id="rId10" Type="http://schemas.openxmlformats.org/officeDocument/2006/relationships/image" Target="../media/image12.png"/><Relationship Id="rId4" Type="http://schemas.openxmlformats.org/officeDocument/2006/relationships/image" Target="../media/image26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media" Target="../media/media2.mp4"/><Relationship Id="rId7" Type="http://schemas.openxmlformats.org/officeDocument/2006/relationships/image" Target="../media/image3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13.png"/><Relationship Id="rId4" Type="http://schemas.openxmlformats.org/officeDocument/2006/relationships/video" Target="../media/media2.mp4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jp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smtClean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第九章 压强</a:t>
            </a:r>
            <a:endParaRPr lang="zh-CN" altLang="en-US" sz="600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523220"/>
          </a:xfrm>
        </p:spPr>
        <p:txBody>
          <a:bodyPr/>
          <a:lstStyle/>
          <a:p>
            <a:pPr algn="ctr"/>
            <a:r>
              <a:rPr lang="zh-CN" altLang="en-US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液体的压强 第</a:t>
            </a:r>
            <a:r>
              <a:rPr lang="en-US" altLang="zh-CN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课时</a:t>
            </a:r>
            <a:endParaRPr lang="en-US" altLang="zh-CN" dirty="0" smtClean="0">
              <a:solidFill>
                <a:srgbClr val="026BA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276" y="0"/>
            <a:ext cx="6045724" cy="686565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-9344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239864" y="554752"/>
            <a:ext cx="1973158" cy="735410"/>
            <a:chOff x="2816462" y="403136"/>
            <a:chExt cx="2330427" cy="899144"/>
          </a:xfrm>
        </p:grpSpPr>
        <p:grpSp>
          <p:nvGrpSpPr>
            <p:cNvPr id="38" name="组合 37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3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4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45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41" name="文本框 40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连通器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054283" y="4533653"/>
            <a:ext cx="4317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在房屋装修时，工人师傅常拿一根装有水的长透明塑料软管，贴着墙面在软管两端的水面处作出标记，将标记连成直线，即得到一条水平线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99563" y="4733708"/>
            <a:ext cx="39192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水塔的供水系统利用连通器原理向各家供水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937" y="1811168"/>
            <a:ext cx="3714169" cy="25193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3408" y="1917520"/>
            <a:ext cx="4451579" cy="219422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755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239864" y="554752"/>
            <a:ext cx="1973158" cy="735410"/>
            <a:chOff x="2816462" y="403136"/>
            <a:chExt cx="2330427" cy="899144"/>
          </a:xfrm>
        </p:grpSpPr>
        <p:grpSp>
          <p:nvGrpSpPr>
            <p:cNvPr id="38" name="组合 37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3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4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45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41" name="文本框 40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连通器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529" y="1590399"/>
            <a:ext cx="1965027" cy="1443897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6871655" y="1734683"/>
            <a:ext cx="17399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壶嘴加长后可以多装水吗？</a:t>
            </a:r>
            <a:endParaRPr lang="zh-CN" altLang="en-US" sz="20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0006" y="1701537"/>
            <a:ext cx="1794720" cy="136252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2831">
            <a:off x="7450746" y="2543240"/>
            <a:ext cx="578603" cy="230829"/>
          </a:xfrm>
          <a:prstGeom prst="rect">
            <a:avLst/>
          </a:prstGeom>
        </p:spPr>
      </p:pic>
      <p:cxnSp>
        <p:nvCxnSpPr>
          <p:cNvPr id="48" name="直接连接符 47"/>
          <p:cNvCxnSpPr/>
          <p:nvPr/>
        </p:nvCxnSpPr>
        <p:spPr>
          <a:xfrm>
            <a:off x="8839479" y="2088626"/>
            <a:ext cx="2234153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5084" y="3964175"/>
            <a:ext cx="3525088" cy="2179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52866" y="6222110"/>
            <a:ext cx="2271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民国时期长嘴壶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048" y="3937803"/>
            <a:ext cx="3810000" cy="21431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8964144" y="6222110"/>
            <a:ext cx="1538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长嘴壶茶艺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1126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239864" y="554752"/>
            <a:ext cx="1973158" cy="735410"/>
            <a:chOff x="2816462" y="403136"/>
            <a:chExt cx="2330427" cy="899144"/>
          </a:xfrm>
        </p:grpSpPr>
        <p:grpSp>
          <p:nvGrpSpPr>
            <p:cNvPr id="38" name="组合 37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3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4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45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41" name="文本框 40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连通器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1026" name="Picture 2" descr="https://ss1.baidu.com/9vo3dSag_xI4khGko9WTAnF6hhy/baike/pic/item/2e2eb9389b504fc22cca0f91e7dde71191ef6d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858" y="1850340"/>
            <a:ext cx="6736363" cy="449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373277" y="1290162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三峡船闸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世界上最大的人造连通器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2482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920" y="1828743"/>
            <a:ext cx="4945363" cy="3148912"/>
          </a:xfrm>
          <a:prstGeom prst="rect">
            <a:avLst/>
          </a:prstGeom>
        </p:spPr>
      </p:pic>
      <p:grpSp>
        <p:nvGrpSpPr>
          <p:cNvPr id="101" name="组合 10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堂练习</a:t>
              </a: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5" name="文本框 1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39864" y="554752"/>
            <a:ext cx="1973158" cy="735410"/>
            <a:chOff x="2816462" y="403136"/>
            <a:chExt cx="2330427" cy="899144"/>
          </a:xfrm>
        </p:grpSpPr>
        <p:grpSp>
          <p:nvGrpSpPr>
            <p:cNvPr id="38" name="组合 37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3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4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45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41" name="文本框 40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连通器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3" name="矩形 2"/>
          <p:cNvSpPr/>
          <p:nvPr/>
        </p:nvSpPr>
        <p:spPr>
          <a:xfrm>
            <a:off x="5373277" y="1290162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三峡船闸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世界上最大的人造连通器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703" y="1838386"/>
            <a:ext cx="4914758" cy="32683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0920" y="3403199"/>
            <a:ext cx="4973274" cy="31574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725" y="3399490"/>
            <a:ext cx="4746439" cy="316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654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239864" y="554752"/>
            <a:ext cx="1973158" cy="735410"/>
            <a:chOff x="2816462" y="403136"/>
            <a:chExt cx="2330427" cy="899144"/>
          </a:xfrm>
        </p:grpSpPr>
        <p:grpSp>
          <p:nvGrpSpPr>
            <p:cNvPr id="39" name="组合 38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5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6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57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53" name="文本框 52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连通器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0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3245" y="1522668"/>
            <a:ext cx="2652581" cy="16073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3819" y="1596170"/>
            <a:ext cx="2625567" cy="15090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3819" y="4296542"/>
            <a:ext cx="2628810" cy="148545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3245" y="4256959"/>
            <a:ext cx="2702461" cy="148545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04082" y="3290790"/>
            <a:ext cx="37958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关闭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下游阀门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打开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上游阀门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，闸室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和上游水道构成了一个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连通器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75888" y="3290399"/>
            <a:ext cx="37014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闸室水面上升到和上游水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面相平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后， 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打开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上游闸门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船驶入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闸室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46975" y="5898944"/>
            <a:ext cx="3992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闸室水面下降到跟下游水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面相平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打开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下游闸门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，船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驶向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下游</a:t>
            </a:r>
            <a:endParaRPr lang="zh-CN" altLang="en-US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32250" y="5898944"/>
            <a:ext cx="4341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关闭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上游闸门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和阀门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打开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下游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阀门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，闸室和下游水道构成了一 个连通器</a:t>
            </a:r>
          </a:p>
        </p:txBody>
      </p:sp>
      <p:pic>
        <p:nvPicPr>
          <p:cNvPr id="59" name="图片 58" descr="矢量智能对象-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6697" y="2375242"/>
            <a:ext cx="566180" cy="139835"/>
          </a:xfrm>
          <a:prstGeom prst="rect">
            <a:avLst/>
          </a:prstGeom>
        </p:spPr>
      </p:pic>
      <p:pic>
        <p:nvPicPr>
          <p:cNvPr id="62" name="图片 61" descr="矢量智能对象-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>
            <a:off x="6999942" y="5097036"/>
            <a:ext cx="566180" cy="139835"/>
          </a:xfrm>
          <a:prstGeom prst="rect">
            <a:avLst/>
          </a:prstGeom>
        </p:spPr>
      </p:pic>
      <p:pic>
        <p:nvPicPr>
          <p:cNvPr id="70" name="图片 69" descr="矢量智能对象-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9543508" y="4187042"/>
            <a:ext cx="566180" cy="13983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9818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768005" y="1279548"/>
            <a:ext cx="72222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关于连通器，下列说法正确的是（       ）</a:t>
            </a:r>
            <a:endParaRPr lang="en-US" altLang="zh-CN" sz="24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底部互相连通的容器叫连通器</a:t>
            </a:r>
            <a:endParaRPr lang="en-US" altLang="zh-CN" sz="24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连通器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里的液体不流动时液面总是相平的</a:t>
            </a: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连通器中至少有两个开口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连通器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中，液面高低与容器的形状有关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19536" y="1319753"/>
            <a:ext cx="527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996275" y="4200726"/>
            <a:ext cx="1543461" cy="2046058"/>
            <a:chOff x="2766138" y="3864422"/>
            <a:chExt cx="1543461" cy="204605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/>
            </a:p>
          </p:txBody>
        </p:sp>
      </p:grpSp>
      <p:sp>
        <p:nvSpPr>
          <p:cNvPr id="28" name="任意多边形 27"/>
          <p:cNvSpPr/>
          <p:nvPr/>
        </p:nvSpPr>
        <p:spPr>
          <a:xfrm>
            <a:off x="3680022" y="4352243"/>
            <a:ext cx="7490741" cy="1986449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39736" y="4833881"/>
            <a:ext cx="593004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上端开口、下端连通的容器叫做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连通器，</a:t>
            </a: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选项错误；连通器里的同种液体不流动时，各容器中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的液面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高度总是相同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的，</a:t>
            </a: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选项错误；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连通器中，液面高低与容器的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形状无关，</a:t>
            </a: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选项错误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6809" y="193291"/>
            <a:ext cx="676600" cy="112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360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8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0099" y="1123854"/>
            <a:ext cx="84204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如图所示的实例中，不是利用连通器原理工作的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是（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　）</a:t>
            </a:r>
          </a:p>
          <a:p>
            <a:endParaRPr lang="en-US" altLang="zh-CN" sz="24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B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．           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10346115" y="1118487"/>
            <a:ext cx="369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116285" y="4402715"/>
            <a:ext cx="1543461" cy="2046058"/>
            <a:chOff x="2766138" y="3864422"/>
            <a:chExt cx="1543461" cy="204605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4096268" y="4785891"/>
            <a:ext cx="6648191" cy="1759807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59746" y="5425744"/>
            <a:ext cx="5009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液体压强计的上端只有一端开口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，不属于连通器，所以不是利用连通器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的原理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5695739" y="1908776"/>
            <a:ext cx="1464575" cy="2124142"/>
            <a:chOff x="4905252" y="1689010"/>
            <a:chExt cx="2340157" cy="347997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46591" y="1689010"/>
              <a:ext cx="2298818" cy="3479979"/>
            </a:xfrm>
            <a:prstGeom prst="rect">
              <a:avLst/>
            </a:prstGeom>
          </p:spPr>
        </p:pic>
        <p:sp>
          <p:nvSpPr>
            <p:cNvPr id="35" name="圆角矩形 34"/>
            <p:cNvSpPr/>
            <p:nvPr/>
          </p:nvSpPr>
          <p:spPr>
            <a:xfrm>
              <a:off x="4905252" y="1809946"/>
              <a:ext cx="430319" cy="999242"/>
            </a:xfrm>
            <a:prstGeom prst="roundRect">
              <a:avLst/>
            </a:prstGeom>
            <a:solidFill>
              <a:schemeClr val="bg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627228" y="4136713"/>
            <a:ext cx="1668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型管压强计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7637" y="2168939"/>
            <a:ext cx="1795208" cy="1253091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3800010" y="3465610"/>
            <a:ext cx="741162" cy="371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茶壶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7970" y="2175299"/>
            <a:ext cx="1158946" cy="1591096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7851840" y="4142199"/>
            <a:ext cx="1668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下水道存水管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4572" y="1808275"/>
            <a:ext cx="1693125" cy="2230692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0271168" y="4142199"/>
            <a:ext cx="128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三峡船闸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5636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0" grpId="0" animBg="1"/>
      <p:bldP spid="6" grpId="0"/>
      <p:bldP spid="7" grpId="0"/>
      <p:bldP spid="38" grpId="0"/>
      <p:bldP spid="40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99169" y="754268"/>
            <a:ext cx="8455099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如图所示甲乙两个容器中盛有水并且水面相平，它们之间有斜管相通，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是开关，当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打开后，则（　　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由于水的重力，水由甲流向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乙</a:t>
            </a:r>
            <a:endParaRPr lang="en-US" altLang="zh-CN" sz="24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处的压强大于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处的压强，水由乙流向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</a:t>
            </a:r>
            <a:endParaRPr lang="en-US" altLang="zh-CN" sz="24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水不流动，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处的压强等于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处的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压强</a:t>
            </a:r>
            <a:endParaRPr lang="en-US" altLang="zh-CN" sz="24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水不流动，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处的压强小于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处的压强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789788" y="1218767"/>
            <a:ext cx="40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129734" y="4181939"/>
            <a:ext cx="1543461" cy="2046058"/>
            <a:chOff x="2766138" y="3864422"/>
            <a:chExt cx="1543461" cy="204605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3901464" y="4434862"/>
            <a:ext cx="7090453" cy="1973059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93921" y="5014425"/>
            <a:ext cx="6024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开始的时候液面是相平的，打开开关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，由连通器特点可知液面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依然相平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点深度大于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点的深度，根据公式</a:t>
            </a:r>
            <a:r>
              <a:rPr lang="en-US" altLang="zh-CN" sz="20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p=</a:t>
            </a:r>
            <a:r>
              <a:rPr lang="en-US" altLang="zh-CN" sz="2000" i="1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ρgh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可知，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点压强大于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点的压强。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581116" y="2831135"/>
            <a:ext cx="2073898" cy="1855155"/>
            <a:chOff x="5458119" y="3648173"/>
            <a:chExt cx="2535812" cy="2187019"/>
          </a:xfrm>
        </p:grpSpPr>
        <p:sp>
          <p:nvSpPr>
            <p:cNvPr id="32" name="矩形 31"/>
            <p:cNvSpPr/>
            <p:nvPr/>
          </p:nvSpPr>
          <p:spPr>
            <a:xfrm>
              <a:off x="5475405" y="3893268"/>
              <a:ext cx="876693" cy="1395167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070103" y="3893268"/>
              <a:ext cx="923827" cy="1941923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8626154">
              <a:off x="6678110" y="4112392"/>
              <a:ext cx="190986" cy="133854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5458119" y="5288435"/>
              <a:ext cx="91675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7070103" y="5835191"/>
              <a:ext cx="9238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7993930" y="3648173"/>
              <a:ext cx="1" cy="218701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 flipV="1">
              <a:off x="5463815" y="3685881"/>
              <a:ext cx="592" cy="160255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7070103" y="3695308"/>
              <a:ext cx="0" cy="121605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070103" y="5148605"/>
              <a:ext cx="0" cy="6865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362308" y="4523129"/>
              <a:ext cx="0" cy="76530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352881" y="3685881"/>
              <a:ext cx="1571" cy="62986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361524" y="4309722"/>
              <a:ext cx="699936" cy="60548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6352881" y="4533691"/>
              <a:ext cx="725866" cy="62918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L 形 44"/>
            <p:cNvSpPr/>
            <p:nvPr/>
          </p:nvSpPr>
          <p:spPr>
            <a:xfrm rot="10800000">
              <a:off x="6437514" y="4270403"/>
              <a:ext cx="150828" cy="499557"/>
            </a:xfrm>
            <a:prstGeom prst="corner">
              <a:avLst>
                <a:gd name="adj1" fmla="val 48861"/>
                <a:gd name="adj2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6216224" y="4462185"/>
              <a:ext cx="45719" cy="45719"/>
            </a:xfrm>
            <a:prstGeom prst="ellipse">
              <a:avLst/>
            </a:prstGeom>
            <a:solidFill>
              <a:srgbClr val="FF0000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02268" y="5080823"/>
              <a:ext cx="42676" cy="42676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5816285" y="4213716"/>
              <a:ext cx="424206" cy="377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344944" y="4939710"/>
              <a:ext cx="3377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543773" y="4103740"/>
              <a:ext cx="377072" cy="377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2" name="图片 7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73" name="文本框 72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7" name="图片 7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8" name="文本框 7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530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0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9181" y="216671"/>
            <a:ext cx="557445" cy="556328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135288" y="3031516"/>
            <a:ext cx="1990889" cy="901648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液体的压强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766402" y="1572481"/>
            <a:ext cx="1836068" cy="1062405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液体压强的特点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8287377" y="1344275"/>
            <a:ext cx="2629698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液体压强产生原因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8278946" y="2255406"/>
            <a:ext cx="2628434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液体内部压强的特点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624559" y="1594265"/>
            <a:ext cx="656495" cy="967766"/>
            <a:chOff x="6771988" y="2623816"/>
            <a:chExt cx="988928" cy="1256945"/>
          </a:xfrm>
        </p:grpSpPr>
        <p:cxnSp>
          <p:nvCxnSpPr>
            <p:cNvPr id="58" name="直接箭头连接符 57"/>
            <p:cNvCxnSpPr/>
            <p:nvPr/>
          </p:nvCxnSpPr>
          <p:spPr>
            <a:xfrm>
              <a:off x="7309410" y="263016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/>
          </p:nvCxnSpPr>
          <p:spPr>
            <a:xfrm>
              <a:off x="7312585" y="386708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7322110" y="2623816"/>
              <a:ext cx="0" cy="125694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" name="直接箭头连接符 76"/>
          <p:cNvCxnSpPr/>
          <p:nvPr/>
        </p:nvCxnSpPr>
        <p:spPr>
          <a:xfrm flipV="1">
            <a:off x="7574550" y="3458323"/>
            <a:ext cx="574291" cy="6724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圆角矩形 77"/>
          <p:cNvSpPr/>
          <p:nvPr/>
        </p:nvSpPr>
        <p:spPr>
          <a:xfrm>
            <a:off x="5755328" y="2936249"/>
            <a:ext cx="1880246" cy="1044149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液体压强的大小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3055" y="5888571"/>
            <a:ext cx="893243" cy="893243"/>
          </a:xfrm>
          <a:prstGeom prst="rect">
            <a:avLst/>
          </a:prstGeom>
        </p:spPr>
      </p:pic>
      <p:grpSp>
        <p:nvGrpSpPr>
          <p:cNvPr id="88" name="组合 87"/>
          <p:cNvGrpSpPr/>
          <p:nvPr/>
        </p:nvGrpSpPr>
        <p:grpSpPr>
          <a:xfrm>
            <a:off x="2848629" y="386386"/>
            <a:ext cx="2181336" cy="735410"/>
            <a:chOff x="2816464" y="403136"/>
            <a:chExt cx="2697087" cy="899144"/>
          </a:xfrm>
        </p:grpSpPr>
        <p:grpSp>
          <p:nvGrpSpPr>
            <p:cNvPr id="90" name="组合 89"/>
            <p:cNvGrpSpPr/>
            <p:nvPr/>
          </p:nvGrpSpPr>
          <p:grpSpPr>
            <a:xfrm>
              <a:off x="2816464" y="403136"/>
              <a:ext cx="2697087" cy="899144"/>
              <a:chOff x="2758541" y="349904"/>
              <a:chExt cx="2697087" cy="899144"/>
            </a:xfrm>
          </p:grpSpPr>
          <p:cxnSp>
            <p:nvCxnSpPr>
              <p:cNvPr id="94" name="直接连接符 9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5" name="组合 94"/>
              <p:cNvGrpSpPr/>
              <p:nvPr/>
            </p:nvGrpSpPr>
            <p:grpSpPr>
              <a:xfrm>
                <a:off x="2758541" y="349904"/>
                <a:ext cx="2579610" cy="899144"/>
                <a:chOff x="3127094" y="518364"/>
                <a:chExt cx="1977850" cy="689395"/>
              </a:xfrm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3358903" y="667983"/>
                  <a:ext cx="174604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8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9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10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96" name="文本框 95"/>
              <p:cNvSpPr txBox="1"/>
              <p:nvPr/>
            </p:nvSpPr>
            <p:spPr>
              <a:xfrm>
                <a:off x="3418752" y="565187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课堂小结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3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57744" y="3156481"/>
            <a:ext cx="1939258" cy="637711"/>
            <a:chOff x="4875743" y="5247488"/>
            <a:chExt cx="1939258" cy="448782"/>
          </a:xfrm>
        </p:grpSpPr>
        <p:sp>
          <p:nvSpPr>
            <p:cNvPr id="51" name="圆角矩形 50"/>
            <p:cNvSpPr/>
            <p:nvPr/>
          </p:nvSpPr>
          <p:spPr>
            <a:xfrm>
              <a:off x="4875743" y="5247488"/>
              <a:ext cx="1939258" cy="448782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endPara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5106040" y="5264538"/>
              <a:ext cx="1365115" cy="378971"/>
              <a:chOff x="5547159" y="5190903"/>
              <a:chExt cx="1365115" cy="378971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5547159" y="5195379"/>
                <a:ext cx="359102" cy="3682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endParaRPr lang="zh-CN" alt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6200489" y="5190903"/>
                <a:ext cx="711785" cy="3682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altLang="zh-CN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endParaRPr lang="zh-CN" alt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5856598" y="5201663"/>
                <a:ext cx="320512" cy="3682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4" name="圆角矩形 53"/>
          <p:cNvSpPr/>
          <p:nvPr/>
        </p:nvSpPr>
        <p:spPr>
          <a:xfrm>
            <a:off x="5744313" y="4479874"/>
            <a:ext cx="1880246" cy="802243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连通器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126177" y="2146701"/>
            <a:ext cx="619115" cy="2747744"/>
            <a:chOff x="5361847" y="2169780"/>
            <a:chExt cx="619115" cy="2747744"/>
          </a:xfrm>
        </p:grpSpPr>
        <p:grpSp>
          <p:nvGrpSpPr>
            <p:cNvPr id="2" name="组合 1"/>
            <p:cNvGrpSpPr/>
            <p:nvPr/>
          </p:nvGrpSpPr>
          <p:grpSpPr>
            <a:xfrm>
              <a:off x="5361847" y="2169780"/>
              <a:ext cx="619115" cy="2747744"/>
              <a:chOff x="4938632" y="2292527"/>
              <a:chExt cx="619115" cy="2747744"/>
            </a:xfrm>
            <a:effectLst/>
          </p:grpSpPr>
          <p:cxnSp>
            <p:nvCxnSpPr>
              <p:cNvPr id="37" name="直接连接符 36"/>
              <p:cNvCxnSpPr/>
              <p:nvPr/>
            </p:nvCxnSpPr>
            <p:spPr>
              <a:xfrm flipH="1">
                <a:off x="5225744" y="2292527"/>
                <a:ext cx="40195" cy="2747744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5244587" y="2292527"/>
                <a:ext cx="305959" cy="4318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5241174" y="3611735"/>
                <a:ext cx="316573" cy="0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4938632" y="3614038"/>
                <a:ext cx="288939" cy="0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>
              <a:off x="5664389" y="4894647"/>
              <a:ext cx="316573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5" name="圆角矩形 64"/>
          <p:cNvSpPr/>
          <p:nvPr/>
        </p:nvSpPr>
        <p:spPr>
          <a:xfrm>
            <a:off x="8140274" y="4337964"/>
            <a:ext cx="3439402" cy="1086062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连通器里的同种液体不流动时，各容器中的液面高度总是相同的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71" name="直接箭头连接符 70"/>
          <p:cNvCxnSpPr/>
          <p:nvPr/>
        </p:nvCxnSpPr>
        <p:spPr>
          <a:xfrm>
            <a:off x="7597843" y="4888284"/>
            <a:ext cx="550998" cy="0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95851" y="3145903"/>
            <a:ext cx="1572904" cy="658425"/>
            <a:chOff x="3142451" y="548680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5" name="图片 8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999813"/>
            <a:ext cx="1572904" cy="658425"/>
          </a:xfrm>
          <a:prstGeom prst="rect">
            <a:avLst/>
          </a:prstGeom>
        </p:spPr>
      </p:pic>
      <p:sp>
        <p:nvSpPr>
          <p:cNvPr id="86" name="文本框 85"/>
          <p:cNvSpPr txBox="1"/>
          <p:nvPr/>
        </p:nvSpPr>
        <p:spPr>
          <a:xfrm>
            <a:off x="157749" y="4066262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2" name="文本框 10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5" name="文本框 10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6" name="图片 10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107" name="文本框 10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0" name="文本框 10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3" name="文本框 11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7791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45" grpId="0" animBg="1"/>
      <p:bldP spid="46" grpId="0" animBg="1"/>
      <p:bldP spid="78" grpId="0" animBg="1"/>
      <p:bldP spid="54" grpId="0" animBg="1"/>
      <p:bldP spid="6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6603" y="1117468"/>
            <a:ext cx="6019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加在密闭液体上的压强，能够大小不变地被液体向各个方向传递。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886433" y="723463"/>
            <a:ext cx="6815580" cy="1217354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990025" y="2859850"/>
            <a:ext cx="6558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两个活塞，与同一容器的液体相接触。施加于小活塞的压强被液体大小不变地传递给大活塞，大活塞便可以产生一个与其表面面积成正比的力。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圆角矩形 62"/>
          <p:cNvSpPr/>
          <p:nvPr/>
        </p:nvSpPr>
        <p:spPr>
          <a:xfrm>
            <a:off x="3833493" y="2695405"/>
            <a:ext cx="6876389" cy="1337271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075093" y="2142575"/>
            <a:ext cx="754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应用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4164347" y="418873"/>
            <a:ext cx="1595431" cy="62218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帕斯卡定律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9113762" y="2246219"/>
            <a:ext cx="1273133" cy="55386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液压机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197" y="2026019"/>
            <a:ext cx="680403" cy="5841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420" y="4480680"/>
            <a:ext cx="2457576" cy="1981302"/>
          </a:xfrm>
          <a:prstGeom prst="rect">
            <a:avLst/>
          </a:prstGeom>
        </p:spPr>
      </p:pic>
      <p:sp>
        <p:nvSpPr>
          <p:cNvPr id="4" name="下箭头 3"/>
          <p:cNvSpPr/>
          <p:nvPr/>
        </p:nvSpPr>
        <p:spPr>
          <a:xfrm>
            <a:off x="4190504" y="4678490"/>
            <a:ext cx="73290" cy="247768"/>
          </a:xfrm>
          <a:prstGeom prst="downArrow">
            <a:avLst>
              <a:gd name="adj1" fmla="val 50000"/>
              <a:gd name="adj2" fmla="val 65858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1" name="下箭头 30"/>
          <p:cNvSpPr/>
          <p:nvPr/>
        </p:nvSpPr>
        <p:spPr>
          <a:xfrm rot="10800000">
            <a:off x="5759777" y="5042634"/>
            <a:ext cx="133265" cy="368352"/>
          </a:xfrm>
          <a:prstGeom prst="downArrow">
            <a:avLst>
              <a:gd name="adj1" fmla="val 50000"/>
              <a:gd name="adj2" fmla="val 65858"/>
            </a:avLst>
          </a:prstGeom>
          <a:solidFill>
            <a:srgbClr val="FF0000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46586" y="4368022"/>
            <a:ext cx="513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826409" y="5067704"/>
            <a:ext cx="513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046586" y="5004929"/>
            <a:ext cx="513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636444" y="4625226"/>
            <a:ext cx="513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683962" y="5188892"/>
            <a:ext cx="1220522" cy="674775"/>
            <a:chOff x="6661651" y="5282742"/>
            <a:chExt cx="1220522" cy="674775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6664093" y="5614825"/>
              <a:ext cx="3676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7368978" y="5625705"/>
              <a:ext cx="3676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7035886" y="5409399"/>
              <a:ext cx="3939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661651" y="5282742"/>
              <a:ext cx="513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368978" y="5308788"/>
              <a:ext cx="513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zh-CN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680505" y="5588185"/>
              <a:ext cx="513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altLang="zh-CN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368978" y="5588100"/>
              <a:ext cx="513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altLang="zh-CN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8909" y="4221228"/>
            <a:ext cx="2476900" cy="2379517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95851" y="3140344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8" y="4861841"/>
            <a:ext cx="1572904" cy="658425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68286" y="4928290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5289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0" grpId="0" animBg="1"/>
      <p:bldP spid="61" grpId="0"/>
      <p:bldP spid="63" grpId="0" animBg="1"/>
      <p:bldP spid="64" grpId="0"/>
      <p:bldP spid="59" grpId="0" animBg="1"/>
      <p:bldP spid="62" grpId="0" animBg="1"/>
      <p:bldP spid="4" grpId="0" animBg="1"/>
      <p:bldP spid="31" grpId="0" animBg="1"/>
      <p:bldP spid="24" grpId="0"/>
      <p:bldP spid="33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801772" y="165528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内容占位符 1"/>
          <p:cNvSpPr txBox="1">
            <a:spLocks/>
          </p:cNvSpPr>
          <p:nvPr/>
        </p:nvSpPr>
        <p:spPr>
          <a:xfrm>
            <a:off x="3058677" y="2686820"/>
            <a:ext cx="8892220" cy="62423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能说出连通器的特点，并能举出一些常见连通器的实例。</a:t>
            </a:r>
            <a:endParaRPr lang="zh-CN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内容占位符 1"/>
          <p:cNvSpPr txBox="1">
            <a:spLocks/>
          </p:cNvSpPr>
          <p:nvPr/>
        </p:nvSpPr>
        <p:spPr>
          <a:xfrm>
            <a:off x="3018731" y="3987295"/>
            <a:ext cx="9062759" cy="784292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知道船闸的工作原理，能用连通器原理解释一些简单的实际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 rot="20913814">
            <a:off x="8693455" y="3263841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 flipV="1">
            <a:off x="3437070" y="3152613"/>
            <a:ext cx="7489835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7" name="Freeform 334"/>
          <p:cNvSpPr>
            <a:spLocks noEditPoints="1"/>
          </p:cNvSpPr>
          <p:nvPr/>
        </p:nvSpPr>
        <p:spPr bwMode="auto">
          <a:xfrm rot="10800000" flipV="1">
            <a:off x="6400746" y="4423319"/>
            <a:ext cx="5540723" cy="46667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58" name="矩形 57"/>
          <p:cNvSpPr/>
          <p:nvPr/>
        </p:nvSpPr>
        <p:spPr>
          <a:xfrm rot="20913814">
            <a:off x="9873376" y="4650248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1" name="文本框 11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7" grpId="0" animBg="1"/>
      <p:bldP spid="5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smtClean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6056" y="3140344"/>
            <a:ext cx="1572699" cy="658339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710851"/>
            <a:ext cx="1572904" cy="65842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57749" y="5785048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" y="0"/>
            <a:ext cx="12186372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013989" y="5106080"/>
            <a:ext cx="159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  <a:endParaRPr lang="zh-CN" altLang="en-US" sz="5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0324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436" y="2315650"/>
            <a:ext cx="6402300" cy="426048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08457" y="747513"/>
            <a:ext cx="27526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三峡大坝上下游水位差可达</a:t>
            </a:r>
            <a:r>
              <a:rPr lang="en-US" altLang="zh-CN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110m</a:t>
            </a:r>
            <a:r>
              <a:rPr lang="zh-CN" alt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，过往船只居然可以通过，你知道是怎么通过吗？</a:t>
            </a:r>
            <a:endParaRPr lang="zh-CN" altLang="en-US" sz="2000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97" y="609831"/>
            <a:ext cx="6210082" cy="41400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123" y="854529"/>
            <a:ext cx="1109405" cy="110940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25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986" y="939216"/>
            <a:ext cx="2132555" cy="14516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774476" y="5688437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上端开口、下端连通的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容器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340" y="875799"/>
            <a:ext cx="1949914" cy="19499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488" y="1031347"/>
            <a:ext cx="1705133" cy="170513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24053" y="5688437"/>
            <a:ext cx="1272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连通器：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1078" y="3176839"/>
            <a:ext cx="1625229" cy="17603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04952" y="3141899"/>
            <a:ext cx="850690" cy="1729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20986" y="3181349"/>
            <a:ext cx="2566416" cy="1783191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>
          <a:xfrm>
            <a:off x="3940404" y="5460555"/>
            <a:ext cx="6353666" cy="886307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41703" y="1363506"/>
            <a:ext cx="1814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这些容器有什么共同点吗？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4070" y="1745730"/>
            <a:ext cx="950943" cy="99075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36821" y="5802087"/>
            <a:ext cx="262691" cy="272072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892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0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239864" y="554752"/>
            <a:ext cx="1973158" cy="735410"/>
            <a:chOff x="2816462" y="403136"/>
            <a:chExt cx="2330427" cy="899144"/>
          </a:xfrm>
        </p:grpSpPr>
        <p:grpSp>
          <p:nvGrpSpPr>
            <p:cNvPr id="39" name="组合 38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5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6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57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53" name="文本框 52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连通器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0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061" y="1514538"/>
            <a:ext cx="3254604" cy="24323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256610" y="3951115"/>
            <a:ext cx="1216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过路涵洞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75619" y="4020003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排水管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形“反水弯”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98725" y="5420079"/>
            <a:ext cx="24201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你还可以举出生活中连通器的实例吗？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864" y="5320125"/>
            <a:ext cx="1067442" cy="11134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7" y="1505970"/>
            <a:ext cx="2667708" cy="2440953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997068" y="2920186"/>
            <a:ext cx="603314" cy="598817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1076" y="1514538"/>
            <a:ext cx="2852364" cy="2432385"/>
          </a:xfrm>
          <a:prstGeom prst="rect">
            <a:avLst/>
          </a:prstGeom>
        </p:spPr>
      </p:pic>
      <p:sp>
        <p:nvSpPr>
          <p:cNvPr id="58" name="椭圆 57"/>
          <p:cNvSpPr/>
          <p:nvPr/>
        </p:nvSpPr>
        <p:spPr>
          <a:xfrm>
            <a:off x="6388302" y="2742128"/>
            <a:ext cx="964426" cy="954932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26625" y="4933535"/>
            <a:ext cx="1589158" cy="1384385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10880928" y="6010798"/>
            <a:ext cx="757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地漏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515" y="4733708"/>
            <a:ext cx="2028395" cy="184611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6730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3" grpId="0" animBg="1"/>
      <p:bldP spid="58" grpId="0" animBg="1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239864" y="554752"/>
            <a:ext cx="1973158" cy="735410"/>
            <a:chOff x="2816462" y="403136"/>
            <a:chExt cx="2330427" cy="899144"/>
          </a:xfrm>
        </p:grpSpPr>
        <p:grpSp>
          <p:nvGrpSpPr>
            <p:cNvPr id="39" name="组合 38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5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6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57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53" name="文本框 52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连通器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0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920791" y="5080885"/>
            <a:ext cx="1282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同种液体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49380" y="5080885"/>
            <a:ext cx="1719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不同种液体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29352" y="1575929"/>
            <a:ext cx="2875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探究连通器的特点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连通器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393259" y="2533446"/>
            <a:ext cx="4173681" cy="2347696"/>
          </a:xfrm>
          <a:prstGeom prst="rect">
            <a:avLst/>
          </a:prstGeom>
        </p:spPr>
      </p:pic>
      <p:pic>
        <p:nvPicPr>
          <p:cNvPr id="7" name="连通器3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825485" y="2532797"/>
            <a:ext cx="4174836" cy="2348345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34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6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305773" y="2473357"/>
            <a:ext cx="975029" cy="54743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941859" y="2473357"/>
            <a:ext cx="868409" cy="547436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3239864" y="554752"/>
            <a:ext cx="1973158" cy="735410"/>
            <a:chOff x="2816462" y="403136"/>
            <a:chExt cx="2330427" cy="899144"/>
          </a:xfrm>
        </p:grpSpPr>
        <p:grpSp>
          <p:nvGrpSpPr>
            <p:cNvPr id="47" name="组合 46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71" name="圆角矩形 70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7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7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53" name="文本框 52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连通器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8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2" name="矩形 1"/>
          <p:cNvSpPr/>
          <p:nvPr/>
        </p:nvSpPr>
        <p:spPr>
          <a:xfrm>
            <a:off x="4523745" y="251600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连通器里的同种液体不流动时，各容器中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的液面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高度总是相同的。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012" y="4203538"/>
            <a:ext cx="1625939" cy="169598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693202" y="4522172"/>
            <a:ext cx="2129748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圆角矩形 39"/>
          <p:cNvSpPr/>
          <p:nvPr/>
        </p:nvSpPr>
        <p:spPr>
          <a:xfrm>
            <a:off x="3945478" y="2117728"/>
            <a:ext cx="7083883" cy="1529370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4237111" y="1764957"/>
            <a:ext cx="2138953" cy="58384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连通器的特点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4429" y="4474664"/>
            <a:ext cx="1720938" cy="1187511"/>
          </a:xfrm>
          <a:prstGeom prst="rect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7825619" y="5112148"/>
            <a:ext cx="2129748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4608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3239864" y="554752"/>
            <a:ext cx="1973158" cy="735410"/>
            <a:chOff x="2816462" y="403136"/>
            <a:chExt cx="2330427" cy="899144"/>
          </a:xfrm>
        </p:grpSpPr>
        <p:grpSp>
          <p:nvGrpSpPr>
            <p:cNvPr id="41" name="组合 40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5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44" name="文本框 43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连通器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33637" y="1979700"/>
            <a:ext cx="2102177" cy="2682000"/>
            <a:chOff x="4055636" y="2075935"/>
            <a:chExt cx="2102177" cy="2682000"/>
          </a:xfrm>
        </p:grpSpPr>
        <p:sp>
          <p:nvSpPr>
            <p:cNvPr id="3" name="空心弧 2"/>
            <p:cNvSpPr/>
            <p:nvPr/>
          </p:nvSpPr>
          <p:spPr>
            <a:xfrm rot="10800000">
              <a:off x="4055636" y="3117670"/>
              <a:ext cx="2092751" cy="1640265"/>
            </a:xfrm>
            <a:prstGeom prst="blockArc">
              <a:avLst>
                <a:gd name="adj1" fmla="val 10799998"/>
                <a:gd name="adj2" fmla="val 0"/>
                <a:gd name="adj3" fmla="val 25000"/>
              </a:avLst>
            </a:prstGeom>
            <a:solidFill>
              <a:schemeClr val="tx2">
                <a:lumMod val="20000"/>
                <a:lumOff val="80000"/>
              </a:schemeClr>
            </a:solidFill>
            <a:ln w="317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750350" y="2502179"/>
              <a:ext cx="407463" cy="146798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6148387" y="2075935"/>
              <a:ext cx="9426" cy="189014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5741022" y="2075935"/>
              <a:ext cx="9426" cy="189014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矩形 59"/>
            <p:cNvSpPr/>
            <p:nvPr/>
          </p:nvSpPr>
          <p:spPr>
            <a:xfrm>
              <a:off x="4074489" y="2526383"/>
              <a:ext cx="407463" cy="146262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 flipH="1">
              <a:off x="4463099" y="2104216"/>
              <a:ext cx="9426" cy="189014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4055636" y="2094789"/>
              <a:ext cx="9426" cy="1890149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直接连接符 13"/>
          <p:cNvCxnSpPr/>
          <p:nvPr/>
        </p:nvCxnSpPr>
        <p:spPr>
          <a:xfrm>
            <a:off x="5180011" y="4275202"/>
            <a:ext cx="1" cy="367645"/>
          </a:xfrm>
          <a:prstGeom prst="line">
            <a:avLst/>
          </a:prstGeom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4793511" y="4459024"/>
            <a:ext cx="377074" cy="2882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/>
          <p:cNvCxnSpPr/>
          <p:nvPr/>
        </p:nvCxnSpPr>
        <p:spPr>
          <a:xfrm flipH="1">
            <a:off x="5190208" y="4459702"/>
            <a:ext cx="338585" cy="5092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5029952" y="3821555"/>
            <a:ext cx="339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0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553423" y="4458704"/>
            <a:ext cx="512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368927" y="4443776"/>
            <a:ext cx="512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207648" y="2964946"/>
            <a:ext cx="1582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=  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281327" y="3509339"/>
            <a:ext cx="1584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=  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649725" y="4144075"/>
            <a:ext cx="1422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=   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788069" y="4807673"/>
            <a:ext cx="18678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l-GR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l-GR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9356187" y="5508484"/>
            <a:ext cx="11785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5625115" y="2405944"/>
            <a:ext cx="1123164" cy="0"/>
          </a:xfrm>
          <a:prstGeom prst="line">
            <a:avLst/>
          </a:prstGeom>
          <a:ln w="12700">
            <a:prstDash val="dash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669763" y="2430148"/>
            <a:ext cx="1123164" cy="0"/>
          </a:xfrm>
          <a:prstGeom prst="line">
            <a:avLst/>
          </a:prstGeom>
          <a:ln w="12700">
            <a:prstDash val="dash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5538220" y="4458704"/>
            <a:ext cx="1123164" cy="0"/>
          </a:xfrm>
          <a:prstGeom prst="line">
            <a:avLst/>
          </a:prstGeom>
          <a:ln w="12700">
            <a:prstDash val="dash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3721724" y="4458704"/>
            <a:ext cx="1123164" cy="0"/>
          </a:xfrm>
          <a:prstGeom prst="line">
            <a:avLst/>
          </a:prstGeom>
          <a:ln w="12700">
            <a:prstDash val="dash"/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0" name="直接箭头连接符 79"/>
          <p:cNvCxnSpPr/>
          <p:nvPr/>
        </p:nvCxnSpPr>
        <p:spPr>
          <a:xfrm>
            <a:off x="6555210" y="2404947"/>
            <a:ext cx="11369" cy="2038829"/>
          </a:xfrm>
          <a:prstGeom prst="straightConnector1">
            <a:avLst/>
          </a:prstGeom>
          <a:ln>
            <a:solidFill>
              <a:srgbClr val="00B0F0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箭头连接符 81"/>
          <p:cNvCxnSpPr/>
          <p:nvPr/>
        </p:nvCxnSpPr>
        <p:spPr>
          <a:xfrm>
            <a:off x="3812793" y="2419556"/>
            <a:ext cx="11369" cy="2038829"/>
          </a:xfrm>
          <a:prstGeom prst="straightConnector1">
            <a:avLst/>
          </a:prstGeom>
          <a:ln>
            <a:solidFill>
              <a:srgbClr val="00B0F0"/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6598282" y="3218961"/>
            <a:ext cx="428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288988" y="3193528"/>
            <a:ext cx="428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932662" y="1674274"/>
            <a:ext cx="4731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当液体不流动时，设想在</a:t>
            </a: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型管下部正中有一液片</a:t>
            </a:r>
            <a:r>
              <a:rPr lang="en-US" altLang="zh-CN" sz="2400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，由于液片静止不动，处于平衡状态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9274411" y="5508484"/>
            <a:ext cx="1381477" cy="502202"/>
          </a:xfrm>
          <a:prstGeom prst="round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1463" y="6023727"/>
            <a:ext cx="796565" cy="796565"/>
          </a:xfrm>
          <a:prstGeom prst="rect">
            <a:avLst/>
          </a:prstGeom>
        </p:spPr>
      </p:pic>
      <p:pic>
        <p:nvPicPr>
          <p:cNvPr id="65" name="图片 64" descr="矢量智能对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3672" y="3734686"/>
            <a:ext cx="605107" cy="149449"/>
          </a:xfrm>
          <a:prstGeom prst="rect">
            <a:avLst/>
          </a:prstGeom>
        </p:spPr>
      </p:pic>
      <p:pic>
        <p:nvPicPr>
          <p:cNvPr id="70" name="图片 69" descr="矢量智能对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4833" y="4394114"/>
            <a:ext cx="605107" cy="149449"/>
          </a:xfrm>
          <a:prstGeom prst="rect">
            <a:avLst/>
          </a:prstGeom>
        </p:spPr>
      </p:pic>
      <p:pic>
        <p:nvPicPr>
          <p:cNvPr id="76" name="图片 75" descr="矢量智能对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9187" y="5051819"/>
            <a:ext cx="605107" cy="149449"/>
          </a:xfrm>
          <a:prstGeom prst="rect">
            <a:avLst/>
          </a:prstGeom>
        </p:spPr>
      </p:pic>
      <p:pic>
        <p:nvPicPr>
          <p:cNvPr id="81" name="图片 80" descr="矢量智能对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2319" y="5738549"/>
            <a:ext cx="605107" cy="149449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88" name="文本框 87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8" name="文本框 9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1" name="文本框 10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4" name="文本框 10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2401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1" grpId="0"/>
      <p:bldP spid="72" grpId="0"/>
      <p:bldP spid="73" grpId="0"/>
      <p:bldP spid="74" grpId="0"/>
      <p:bldP spid="83" grpId="0"/>
      <p:bldP spid="84" grpId="0"/>
      <p:bldP spid="85" grpId="0"/>
      <p:bldP spid="10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239864" y="554752"/>
            <a:ext cx="1973158" cy="735410"/>
            <a:chOff x="2816462" y="403136"/>
            <a:chExt cx="2330427" cy="899144"/>
          </a:xfrm>
        </p:grpSpPr>
        <p:grpSp>
          <p:nvGrpSpPr>
            <p:cNvPr id="51" name="组合 50"/>
            <p:cNvGrpSpPr/>
            <p:nvPr/>
          </p:nvGrpSpPr>
          <p:grpSpPr>
            <a:xfrm>
              <a:off x="2816462" y="403136"/>
              <a:ext cx="2330427" cy="899144"/>
              <a:chOff x="2758539" y="349904"/>
              <a:chExt cx="2330427" cy="899144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2758539" y="349904"/>
                <a:ext cx="2330427" cy="899144"/>
                <a:chOff x="3127094" y="518364"/>
                <a:chExt cx="1786796" cy="689395"/>
              </a:xfrm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3358903" y="667983"/>
                  <a:ext cx="155498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5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54" name="文本框 53"/>
              <p:cNvSpPr txBox="1"/>
              <p:nvPr/>
            </p:nvSpPr>
            <p:spPr>
              <a:xfrm>
                <a:off x="3591916" y="539466"/>
                <a:ext cx="136594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连通器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258" y="1781174"/>
            <a:ext cx="2684283" cy="27214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23745" y="4795263"/>
            <a:ext cx="1979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牲畜自动饮水机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7176" y="4733708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锅炉和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外面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的水位计组成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连通器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8374118" y="2778534"/>
            <a:ext cx="120351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牲畜饮水机1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39864" y="1855281"/>
            <a:ext cx="5018202" cy="28227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2853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10546</TotalTime>
  <Words>1063</Words>
  <Application>Microsoft Office PowerPoint</Application>
  <PresentationFormat>宽屏</PresentationFormat>
  <Paragraphs>257</Paragraphs>
  <Slides>21</Slides>
  <Notes>14</Notes>
  <HiddenSlides>0</HiddenSlides>
  <MMClips>3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仿宋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主题1</vt:lpstr>
      <vt:lpstr>Office 主题</vt:lpstr>
      <vt:lpstr>第九章 压强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高洋</cp:lastModifiedBy>
  <cp:revision>1283</cp:revision>
  <cp:lastPrinted>2021-03-01T08:24:18Z</cp:lastPrinted>
  <dcterms:created xsi:type="dcterms:W3CDTF">2018-12-13T05:08:29Z</dcterms:created>
  <dcterms:modified xsi:type="dcterms:W3CDTF">2022-02-15T09:15:29Z</dcterms:modified>
</cp:coreProperties>
</file>