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6" r:id="rId2"/>
    <p:sldMasterId id="2147483666" r:id="rId3"/>
  </p:sldMasterIdLst>
  <p:notesMasterIdLst>
    <p:notesMasterId r:id="rId24"/>
  </p:notesMasterIdLst>
  <p:handoutMasterIdLst>
    <p:handoutMasterId r:id="rId25"/>
  </p:handoutMasterIdLst>
  <p:sldIdLst>
    <p:sldId id="378" r:id="rId4"/>
    <p:sldId id="379" r:id="rId5"/>
    <p:sldId id="361" r:id="rId6"/>
    <p:sldId id="362" r:id="rId7"/>
    <p:sldId id="363" r:id="rId8"/>
    <p:sldId id="368" r:id="rId9"/>
    <p:sldId id="369" r:id="rId10"/>
    <p:sldId id="370" r:id="rId11"/>
    <p:sldId id="371" r:id="rId12"/>
    <p:sldId id="372" r:id="rId13"/>
    <p:sldId id="373" r:id="rId14"/>
    <p:sldId id="374" r:id="rId15"/>
    <p:sldId id="364" r:id="rId16"/>
    <p:sldId id="375" r:id="rId17"/>
    <p:sldId id="380" r:id="rId18"/>
    <p:sldId id="366" r:id="rId19"/>
    <p:sldId id="381" r:id="rId20"/>
    <p:sldId id="382" r:id="rId21"/>
    <p:sldId id="367" r:id="rId22"/>
    <p:sldId id="358" r:id="rId23"/>
  </p:sldIdLst>
  <p:sldSz cx="12190413" cy="6858000"/>
  <p:notesSz cx="6858000" cy="9144000"/>
  <p:embeddedFontLst>
    <p:embeddedFont>
      <p:font typeface="汉仪良品线粗简" panose="02010600030101010101" charset="-122"/>
      <p:regular r:id="rId26"/>
    </p:embeddedFont>
    <p:embeddedFont>
      <p:font typeface="黑体" panose="02010609060101010101" pitchFamily="49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隶书" panose="02010509060101010101" pitchFamily="49" charset="-122"/>
      <p:regular r:id="rId29"/>
    </p:embeddedFont>
    <p:embeddedFont>
      <p:font typeface="微软雅黑" panose="020B0503020204020204" pitchFamily="34" charset="-122"/>
      <p:regular r:id="rId30"/>
      <p:bold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永宾" initials="李永宾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E9C1"/>
    <a:srgbClr val="EBC559"/>
    <a:srgbClr val="F8CF22"/>
    <a:srgbClr val="026BA5"/>
    <a:srgbClr val="569DD8"/>
    <a:srgbClr val="85B8E3"/>
    <a:srgbClr val="558ED5"/>
    <a:srgbClr val="07D0EB"/>
    <a:srgbClr val="F4B41D"/>
    <a:srgbClr val="F4EF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 varScale="1">
        <p:scale>
          <a:sx n="81" d="100"/>
          <a:sy n="81" d="100"/>
        </p:scale>
        <p:origin x="720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2792"/>
    </p:cViewPr>
  </p:sorterViewPr>
  <p:notesViewPr>
    <p:cSldViewPr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1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handoutMaster" Target="handoutMasters/handoutMaster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32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font" Target="fonts/font3.fntdata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6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39276-F692-4FB5-960D-6ECED991B84A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CD3F43-125C-4622-81C3-731234AE2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4495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7A8007-5084-48F5-A51F-5EF90EA8CCEE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7B74BD-509B-4AE4-98A9-8EA600F96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743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ppt</a:t>
            </a:r>
            <a:r>
              <a:rPr lang="zh-CN" altLang="en-US"/>
              <a:t>中的视频可正常播放，动画请静音播放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363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451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135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843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86" y="44624"/>
            <a:ext cx="805165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0414" cy="6858000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2234" y="3345520"/>
            <a:ext cx="12192001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3217121" y="4940844"/>
            <a:ext cx="5688632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85" y="44300"/>
            <a:ext cx="805165" cy="284905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200" y="3573016"/>
            <a:ext cx="10514013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5981" y="5006007"/>
            <a:ext cx="5832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19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3802" y="2212848"/>
            <a:ext cx="6805298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5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5243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2816670"/>
            <a:ext cx="7314248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091" y="4123944"/>
            <a:ext cx="7314248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24" y="172904"/>
            <a:ext cx="1101478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821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091" y="0"/>
            <a:ext cx="10514231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091" y="1161288"/>
            <a:ext cx="10514231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154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41566650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2" y="2130428"/>
            <a:ext cx="10361851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199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3" y="3886200"/>
            <a:ext cx="8533289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3"/>
            <a:ext cx="284443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9" y="6356353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3"/>
            <a:ext cx="284443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44626"/>
            <a:ext cx="805165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8154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" y="0"/>
            <a:ext cx="2062758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120" y="0"/>
            <a:ext cx="10077293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612" y="476680"/>
            <a:ext cx="69466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732" y="439106"/>
            <a:ext cx="582183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4173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521" y="6356353"/>
            <a:ext cx="284443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059" y="6356353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463" y="6356353"/>
            <a:ext cx="284443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44626"/>
            <a:ext cx="805165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2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2758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13119" y="0"/>
            <a:ext cx="10077293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116632"/>
            <a:ext cx="789434" cy="219456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1749612" y="476678"/>
            <a:ext cx="69466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731" y="439104"/>
            <a:ext cx="582183" cy="5979791"/>
          </a:xfrm>
          <a:prstGeom prst="rect">
            <a:avLst/>
          </a:prstGeom>
        </p:spPr>
      </p:pic>
      <p:grpSp>
        <p:nvGrpSpPr>
          <p:cNvPr id="50" name="组合 49"/>
          <p:cNvGrpSpPr/>
          <p:nvPr userDrawn="1"/>
        </p:nvGrpSpPr>
        <p:grpSpPr>
          <a:xfrm>
            <a:off x="3070870" y="1677713"/>
            <a:ext cx="8352928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251" y="497178"/>
            <a:ext cx="768156" cy="578337"/>
          </a:xfrm>
          <a:prstGeom prst="rect">
            <a:avLst/>
          </a:prstGeom>
        </p:spPr>
      </p:pic>
      <p:cxnSp>
        <p:nvCxnSpPr>
          <p:cNvPr id="54" name="直接连接符 53"/>
          <p:cNvCxnSpPr/>
          <p:nvPr userDrawn="1"/>
        </p:nvCxnSpPr>
        <p:spPr>
          <a:xfrm>
            <a:off x="3718942" y="1073243"/>
            <a:ext cx="1872208" cy="0"/>
          </a:xfrm>
          <a:prstGeom prst="line">
            <a:avLst/>
          </a:prstGeom>
          <a:ln w="28575">
            <a:solidFill>
              <a:srgbClr val="569DD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占位符 57"/>
          <p:cNvSpPr>
            <a:spLocks noGrp="1"/>
          </p:cNvSpPr>
          <p:nvPr>
            <p:ph type="body" sz="quarter" idx="11" hasCustomPrompt="1"/>
          </p:nvPr>
        </p:nvSpPr>
        <p:spPr>
          <a:xfrm>
            <a:off x="3574926" y="591071"/>
            <a:ext cx="2592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dirty="0">
                <a:solidFill>
                  <a:srgbClr val="569DD8"/>
                </a:solidFill>
                <a:latin typeface="汉仪良品线粗简" panose="00020600040101010101" pitchFamily="18" charset="-122"/>
                <a:ea typeface="汉仪良品线粗简" panose="00020600040101010101" pitchFamily="18" charset="-122"/>
              </a:defRPr>
            </a:lvl1pPr>
          </a:lstStyle>
          <a:p>
            <a:pPr marL="0" lvl="0"/>
            <a:r>
              <a:rPr lang="zh-CN" altLang="en-US" sz="2400" dirty="0">
                <a:solidFill>
                  <a:srgbClr val="569DD8"/>
                </a:solidFill>
                <a:latin typeface="汉仪良品线粗简" panose="00020600040101010101" pitchFamily="18" charset="-122"/>
                <a:ea typeface="汉仪良品线粗简" panose="00020600040101010101" pitchFamily="18" charset="-122"/>
              </a:rPr>
              <a:t>此处输入标题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2758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13119" y="0"/>
            <a:ext cx="10077293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116632"/>
            <a:ext cx="789434" cy="219456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1749612" y="476678"/>
            <a:ext cx="69466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731" y="439104"/>
            <a:ext cx="582183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18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53860"/>
            <a:ext cx="805165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" y="324"/>
            <a:ext cx="12190413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299630" y="2204742"/>
            <a:ext cx="4248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74" y="44502"/>
            <a:ext cx="805165" cy="2849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86" y="44626"/>
            <a:ext cx="805165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0414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2001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rgbClr val="EEECE1">
                    <a:lumMod val="10000"/>
                  </a:srgbClr>
                </a:solidFill>
              </a:ln>
              <a:solidFill>
                <a:prstClr val="white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122" y="4940844"/>
            <a:ext cx="5688632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201" y="3573018"/>
            <a:ext cx="10514013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199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5981" y="5006007"/>
            <a:ext cx="5832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50645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0"/>
            <a:ext cx="2062758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120" y="0"/>
            <a:ext cx="10077293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612" y="476680"/>
            <a:ext cx="69466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732" y="439106"/>
            <a:ext cx="582183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0871" y="1677715"/>
            <a:ext cx="8352928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982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0"/>
            <a:ext cx="2062758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120" y="0"/>
            <a:ext cx="10077293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612" y="476680"/>
            <a:ext cx="69466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732" y="439106"/>
            <a:ext cx="582183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373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53862"/>
            <a:ext cx="805165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" y="326"/>
            <a:ext cx="12190413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299631" y="2204742"/>
            <a:ext cx="4248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7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1903673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196" y="1161288"/>
            <a:ext cx="8674126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154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0469966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4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5219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</p:sldLayoutIdLst>
  <p:txStyles>
    <p:titleStyle>
      <a:lvl1pPr algn="ctr" defTabSz="914309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876" indent="-285721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2886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040" indent="-228577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194" indent="-228577" algn="l" defTabSz="914309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349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1889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xStyles>
    <p:titleStyle>
      <a:lvl1pPr algn="ctr" defTabSz="914309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876" indent="-285721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2886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040" indent="-228577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194" indent="-228577" algn="l" defTabSz="914309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349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tags" Target="../tags/tag3.xml"/><Relationship Id="rId7" Type="http://schemas.openxmlformats.org/officeDocument/2006/relationships/image" Target="../media/image36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3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2.mp4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slideLayout" Target="../slideLayouts/slideLayout3.xml"/><Relationship Id="rId11" Type="http://schemas.openxmlformats.org/officeDocument/2006/relationships/image" Target="../media/image17.png"/><Relationship Id="rId5" Type="http://schemas.microsoft.com/office/2007/relationships/media" Target="../media/media3.mp4"/><Relationship Id="rId10" Type="http://schemas.openxmlformats.org/officeDocument/2006/relationships/image" Target="../media/image16.png"/><Relationship Id="rId4" Type="http://schemas.openxmlformats.org/officeDocument/2006/relationships/video" Target="../media/media2.mp4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4.png"/><Relationship Id="rId7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0.w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194"/>
            <a:ext cx="7593501" cy="1325390"/>
          </a:xfrm>
        </p:spPr>
        <p:txBody>
          <a:bodyPr>
            <a:normAutofit/>
          </a:bodyPr>
          <a:lstStyle/>
          <a:p>
            <a:r>
              <a:rPr lang="zh-CN" altLang="en-US" sz="5999" dirty="0">
                <a:solidFill>
                  <a:srgbClr val="026BA5"/>
                </a:solidFill>
              </a:rPr>
              <a:t>第十二章 简单机械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303" y="3856281"/>
            <a:ext cx="5832895" cy="1015663"/>
          </a:xfrm>
        </p:spPr>
        <p:txBody>
          <a:bodyPr/>
          <a:lstStyle/>
          <a:p>
            <a:pPr algn="ctr"/>
            <a:r>
              <a:rPr lang="zh-CN" altLang="en-US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 杠杆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1467" y="3634583"/>
            <a:ext cx="745203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111" y="-27384"/>
            <a:ext cx="58417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242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1412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7559" y="2276900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8531" y="4005120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3141010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57" y="5733256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4869230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710830" y="311504"/>
            <a:ext cx="4312290" cy="899144"/>
            <a:chOff x="2816464" y="403136"/>
            <a:chExt cx="4312290" cy="899144"/>
          </a:xfrm>
        </p:grpSpPr>
        <p:grpSp>
          <p:nvGrpSpPr>
            <p:cNvPr id="33" name="组合 32"/>
            <p:cNvGrpSpPr/>
            <p:nvPr/>
          </p:nvGrpSpPr>
          <p:grpSpPr>
            <a:xfrm>
              <a:off x="2816464" y="403136"/>
              <a:ext cx="4312290" cy="899144"/>
              <a:chOff x="2758541" y="349904"/>
              <a:chExt cx="4312290" cy="899144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6" name="组合 35"/>
              <p:cNvGrpSpPr/>
              <p:nvPr/>
            </p:nvGrpSpPr>
            <p:grpSpPr>
              <a:xfrm>
                <a:off x="2758541" y="349904"/>
                <a:ext cx="4312290" cy="899144"/>
                <a:chOff x="3127094" y="518364"/>
                <a:chExt cx="3306338" cy="689395"/>
              </a:xfrm>
            </p:grpSpPr>
            <p:sp>
              <p:nvSpPr>
                <p:cNvPr id="38" name="圆角矩形 37"/>
                <p:cNvSpPr/>
                <p:nvPr/>
              </p:nvSpPr>
              <p:spPr>
                <a:xfrm>
                  <a:off x="3358903" y="667983"/>
                  <a:ext cx="307452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9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0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41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37" name="文本框 36"/>
              <p:cNvSpPr txBox="1"/>
              <p:nvPr/>
            </p:nvSpPr>
            <p:spPr>
              <a:xfrm>
                <a:off x="3723025" y="563189"/>
                <a:ext cx="2923947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生活中的杠杆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4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105" name="矩形 104"/>
          <p:cNvSpPr/>
          <p:nvPr/>
        </p:nvSpPr>
        <p:spPr>
          <a:xfrm>
            <a:off x="3286894" y="1445515"/>
            <a:ext cx="80980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利用钓鱼竿钓鱼时，它的动力臂和阻力臂，哪个更长呢？我们在使用时，是省力了？还是费力了呢？</a:t>
            </a:r>
          </a:p>
        </p:txBody>
      </p:sp>
      <p:grpSp>
        <p:nvGrpSpPr>
          <p:cNvPr id="144" name="组合 143"/>
          <p:cNvGrpSpPr/>
          <p:nvPr/>
        </p:nvGrpSpPr>
        <p:grpSpPr>
          <a:xfrm>
            <a:off x="7848100" y="2728620"/>
            <a:ext cx="3007448" cy="3620345"/>
            <a:chOff x="8969502" y="2775078"/>
            <a:chExt cx="3007448" cy="3620345"/>
          </a:xfrm>
        </p:grpSpPr>
        <p:pic>
          <p:nvPicPr>
            <p:cNvPr id="145" name="图片 144">
              <a:extLst>
                <a:ext uri="{FF2B5EF4-FFF2-40B4-BE49-F238E27FC236}">
                  <a16:creationId xmlns:a16="http://schemas.microsoft.com/office/drawing/2014/main" id="{96114C55-473F-428F-A6D7-6A0F8C4D29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969502" y="3487035"/>
              <a:ext cx="2886344" cy="2908388"/>
            </a:xfrm>
            <a:prstGeom prst="rect">
              <a:avLst/>
            </a:prstGeom>
          </p:spPr>
        </p:pic>
        <p:grpSp>
          <p:nvGrpSpPr>
            <p:cNvPr id="146" name="组合 145"/>
            <p:cNvGrpSpPr/>
            <p:nvPr/>
          </p:nvGrpSpPr>
          <p:grpSpPr>
            <a:xfrm>
              <a:off x="9406041" y="2775078"/>
              <a:ext cx="2013266" cy="731864"/>
              <a:chOff x="8713916" y="1620950"/>
              <a:chExt cx="2013266" cy="731864"/>
            </a:xfrm>
          </p:grpSpPr>
          <p:pic>
            <p:nvPicPr>
              <p:cNvPr id="149" name="图片 148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13916" y="1620950"/>
                <a:ext cx="2013266" cy="731864"/>
              </a:xfrm>
              <a:prstGeom prst="rect">
                <a:avLst/>
              </a:prstGeom>
            </p:spPr>
          </p:pic>
          <p:sp>
            <p:nvSpPr>
              <p:cNvPr id="150" name="文本框 149"/>
              <p:cNvSpPr txBox="1"/>
              <p:nvPr/>
            </p:nvSpPr>
            <p:spPr>
              <a:xfrm>
                <a:off x="9270237" y="1704498"/>
                <a:ext cx="110324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分析</a:t>
                </a:r>
              </a:p>
            </p:txBody>
          </p:sp>
        </p:grpSp>
        <p:sp>
          <p:nvSpPr>
            <p:cNvPr id="147" name="矩形 146"/>
            <p:cNvSpPr/>
            <p:nvPr/>
          </p:nvSpPr>
          <p:spPr>
            <a:xfrm>
              <a:off x="9022295" y="4307960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费力杠杆：</a:t>
              </a:r>
            </a:p>
          </p:txBody>
        </p:sp>
        <p:sp>
          <p:nvSpPr>
            <p:cNvPr id="148" name="矩形 147"/>
            <p:cNvSpPr/>
            <p:nvPr/>
          </p:nvSpPr>
          <p:spPr>
            <a:xfrm>
              <a:off x="9022295" y="4814817"/>
              <a:ext cx="2954655" cy="9521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动力臂小于阻力臂，</a:t>
              </a:r>
              <a:endPara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动力大于阻力。</a:t>
              </a:r>
            </a:p>
          </p:txBody>
        </p:sp>
      </p:grpSp>
      <p:sp>
        <p:nvSpPr>
          <p:cNvPr id="151" name="任意多边形 150"/>
          <p:cNvSpPr/>
          <p:nvPr/>
        </p:nvSpPr>
        <p:spPr>
          <a:xfrm>
            <a:off x="10344899" y="1541854"/>
            <a:ext cx="693385" cy="52936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任意多边形 151"/>
          <p:cNvSpPr/>
          <p:nvPr/>
        </p:nvSpPr>
        <p:spPr>
          <a:xfrm>
            <a:off x="6358988" y="1931194"/>
            <a:ext cx="693385" cy="52936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任意多边形 152"/>
          <p:cNvSpPr/>
          <p:nvPr/>
        </p:nvSpPr>
        <p:spPr>
          <a:xfrm>
            <a:off x="8202573" y="1941200"/>
            <a:ext cx="693385" cy="52936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6" name="图片 1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0320" y="2606112"/>
            <a:ext cx="3408872" cy="3392283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3111689" y="2606112"/>
            <a:ext cx="4000126" cy="3392283"/>
            <a:chOff x="3052247" y="2657744"/>
            <a:chExt cx="4000126" cy="3392283"/>
          </a:xfrm>
        </p:grpSpPr>
        <p:grpSp>
          <p:nvGrpSpPr>
            <p:cNvPr id="122" name="组合 121"/>
            <p:cNvGrpSpPr/>
            <p:nvPr/>
          </p:nvGrpSpPr>
          <p:grpSpPr>
            <a:xfrm>
              <a:off x="3052247" y="2657744"/>
              <a:ext cx="4000126" cy="3392283"/>
              <a:chOff x="3703480" y="2176507"/>
              <a:chExt cx="4000126" cy="3392283"/>
            </a:xfrm>
          </p:grpSpPr>
          <p:pic>
            <p:nvPicPr>
              <p:cNvPr id="123" name="图片 122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703480" y="2176507"/>
                <a:ext cx="3408872" cy="3392283"/>
              </a:xfrm>
              <a:prstGeom prst="rect">
                <a:avLst/>
              </a:prstGeom>
            </p:spPr>
          </p:pic>
          <p:grpSp>
            <p:nvGrpSpPr>
              <p:cNvPr id="124" name="组合 123"/>
              <p:cNvGrpSpPr/>
              <p:nvPr/>
            </p:nvGrpSpPr>
            <p:grpSpPr>
              <a:xfrm>
                <a:off x="4507132" y="4236333"/>
                <a:ext cx="1079500" cy="489562"/>
                <a:chOff x="4930397" y="3822374"/>
                <a:chExt cx="1079500" cy="489562"/>
              </a:xfrm>
            </p:grpSpPr>
            <p:sp>
              <p:nvSpPr>
                <p:cNvPr id="142" name="TextBox 2"/>
                <p:cNvSpPr txBox="1">
                  <a:spLocks noChangeArrowheads="1"/>
                </p:cNvSpPr>
                <p:nvPr/>
              </p:nvSpPr>
              <p:spPr bwMode="auto">
                <a:xfrm>
                  <a:off x="4930397" y="3911826"/>
                  <a:ext cx="107950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  <a:endParaRPr lang="zh-CN" altLang="en-US" sz="20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3" name="等腰三角形 142"/>
                <p:cNvSpPr/>
                <p:nvPr/>
              </p:nvSpPr>
              <p:spPr bwMode="auto">
                <a:xfrm>
                  <a:off x="5254176" y="3822374"/>
                  <a:ext cx="90488" cy="127000"/>
                </a:xfrm>
                <a:prstGeom prst="triangle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cxnSp>
            <p:nvCxnSpPr>
              <p:cNvPr id="125" name="直接箭头连接符 124"/>
              <p:cNvCxnSpPr/>
              <p:nvPr/>
            </p:nvCxnSpPr>
            <p:spPr>
              <a:xfrm flipH="1" flipV="1">
                <a:off x="4080038" y="3021104"/>
                <a:ext cx="966852" cy="947418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TextBox 5"/>
              <p:cNvSpPr txBox="1">
                <a:spLocks noChangeArrowheads="1"/>
              </p:cNvSpPr>
              <p:nvPr/>
            </p:nvSpPr>
            <p:spPr bwMode="auto">
              <a:xfrm>
                <a:off x="4062921" y="2604249"/>
                <a:ext cx="108049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000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000" b="1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27" name="直接箭头连接符 126"/>
              <p:cNvCxnSpPr/>
              <p:nvPr/>
            </p:nvCxnSpPr>
            <p:spPr>
              <a:xfrm>
                <a:off x="6623114" y="3213018"/>
                <a:ext cx="0" cy="57600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8" name="TextBox 5"/>
              <p:cNvSpPr txBox="1">
                <a:spLocks noChangeArrowheads="1"/>
              </p:cNvSpPr>
              <p:nvPr/>
            </p:nvSpPr>
            <p:spPr bwMode="auto">
              <a:xfrm>
                <a:off x="6623114" y="3599380"/>
                <a:ext cx="108049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000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000" b="1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29" name="直接连接符 128"/>
              <p:cNvCxnSpPr/>
              <p:nvPr/>
            </p:nvCxnSpPr>
            <p:spPr>
              <a:xfrm>
                <a:off x="4332360" y="3279906"/>
                <a:ext cx="1216397" cy="1146377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/>
              <p:cNvCxnSpPr/>
              <p:nvPr/>
            </p:nvCxnSpPr>
            <p:spPr>
              <a:xfrm>
                <a:off x="6631065" y="3021104"/>
                <a:ext cx="0" cy="1501787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/>
              <p:cNvCxnSpPr/>
              <p:nvPr/>
            </p:nvCxnSpPr>
            <p:spPr>
              <a:xfrm>
                <a:off x="4871115" y="4236333"/>
                <a:ext cx="1751999" cy="0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3" name="组合 132"/>
              <p:cNvGrpSpPr/>
              <p:nvPr/>
            </p:nvGrpSpPr>
            <p:grpSpPr>
              <a:xfrm rot="16200000">
                <a:off x="6543164" y="4149088"/>
                <a:ext cx="72000" cy="72000"/>
                <a:chOff x="4121244" y="3694320"/>
                <a:chExt cx="144000" cy="144000"/>
              </a:xfrm>
            </p:grpSpPr>
            <p:cxnSp>
              <p:nvCxnSpPr>
                <p:cNvPr id="138" name="直接连接符 137">
                  <a:extLst>
                    <a:ext uri="{FF2B5EF4-FFF2-40B4-BE49-F238E27FC236}">
                      <a16:creationId xmlns:a16="http://schemas.microsoft.com/office/drawing/2014/main" id="{A0F1459B-0290-A44B-89BD-227D5B4762D8}"/>
                    </a:ext>
                  </a:extLst>
                </p:cNvPr>
                <p:cNvCxnSpPr/>
                <p:nvPr/>
              </p:nvCxnSpPr>
              <p:spPr bwMode="auto">
                <a:xfrm>
                  <a:off x="4121244" y="3694320"/>
                  <a:ext cx="144000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接连接符 138">
                  <a:extLst>
                    <a:ext uri="{FF2B5EF4-FFF2-40B4-BE49-F238E27FC236}">
                      <a16:creationId xmlns:a16="http://schemas.microsoft.com/office/drawing/2014/main" id="{25804427-23A1-E443-8583-A0A9E1BF134C}"/>
                    </a:ext>
                  </a:extLst>
                </p:cNvPr>
                <p:cNvCxnSpPr/>
                <p:nvPr/>
              </p:nvCxnSpPr>
              <p:spPr bwMode="auto">
                <a:xfrm>
                  <a:off x="4258914" y="3694320"/>
                  <a:ext cx="0" cy="14400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5" name="TextBox 20"/>
              <p:cNvSpPr txBox="1">
                <a:spLocks noChangeArrowheads="1"/>
              </p:cNvSpPr>
              <p:nvPr/>
            </p:nvSpPr>
            <p:spPr bwMode="auto">
              <a:xfrm>
                <a:off x="4545933" y="3523399"/>
                <a:ext cx="108022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000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000" b="1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6" name="右大括号 135">
                <a:extLst>
                  <a:ext uri="{FF2B5EF4-FFF2-40B4-BE49-F238E27FC236}">
                    <a16:creationId xmlns:a16="http://schemas.microsoft.com/office/drawing/2014/main" id="{2D75E122-9B58-1E44-8DBB-D5D989189442}"/>
                  </a:ext>
                </a:extLst>
              </p:cNvPr>
              <p:cNvSpPr/>
              <p:nvPr/>
            </p:nvSpPr>
            <p:spPr bwMode="auto">
              <a:xfrm rot="5400000" flipV="1">
                <a:off x="5586374" y="3503147"/>
                <a:ext cx="341301" cy="1716282"/>
              </a:xfrm>
              <a:prstGeom prst="rightBrac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137" name="TextBox 20"/>
              <p:cNvSpPr txBox="1">
                <a:spLocks noChangeArrowheads="1"/>
              </p:cNvSpPr>
              <p:nvPr/>
            </p:nvSpPr>
            <p:spPr bwMode="auto">
              <a:xfrm>
                <a:off x="5737918" y="4415964"/>
                <a:ext cx="108022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000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000" b="1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 flipV="1">
              <a:off x="4259456" y="4455996"/>
              <a:ext cx="175470" cy="206871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组合 47"/>
            <p:cNvGrpSpPr/>
            <p:nvPr/>
          </p:nvGrpSpPr>
          <p:grpSpPr>
            <a:xfrm>
              <a:off x="4367933" y="4548478"/>
              <a:ext cx="144016" cy="73878"/>
              <a:chOff x="5663158" y="5401024"/>
              <a:chExt cx="144016" cy="73878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5663158" y="5402894"/>
                <a:ext cx="72008" cy="7200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V="1">
                <a:off x="5735166" y="5401024"/>
                <a:ext cx="72008" cy="7200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左大括号 49"/>
            <p:cNvSpPr/>
            <p:nvPr/>
          </p:nvSpPr>
          <p:spPr>
            <a:xfrm rot="2097116">
              <a:off x="4054340" y="4344697"/>
              <a:ext cx="311277" cy="304765"/>
            </a:xfrm>
            <a:prstGeom prst="leftBrace">
              <a:avLst>
                <a:gd name="adj1" fmla="val 25000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540187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</p:childTnLst>
        </p:cTn>
      </p:par>
    </p:tnLst>
    <p:bldLst>
      <p:bldP spid="151" grpId="0" animBg="1"/>
      <p:bldP spid="152" grpId="0" animBg="1"/>
      <p:bldP spid="15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1412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7559" y="2276900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8531" y="4005120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3141010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57" y="5733256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4869230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710830" y="311504"/>
            <a:ext cx="4312290" cy="899144"/>
            <a:chOff x="2816464" y="403136"/>
            <a:chExt cx="4312290" cy="8991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816464" y="403136"/>
              <a:ext cx="4312290" cy="899144"/>
              <a:chOff x="2758541" y="349904"/>
              <a:chExt cx="4312290" cy="899144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3" name="组合 32"/>
              <p:cNvGrpSpPr/>
              <p:nvPr/>
            </p:nvGrpSpPr>
            <p:grpSpPr>
              <a:xfrm>
                <a:off x="2758541" y="349904"/>
                <a:ext cx="4312290" cy="899144"/>
                <a:chOff x="3127094" y="518364"/>
                <a:chExt cx="3306338" cy="689395"/>
              </a:xfrm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3358903" y="667983"/>
                  <a:ext cx="307452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6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7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38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34" name="文本框 33"/>
              <p:cNvSpPr txBox="1"/>
              <p:nvPr/>
            </p:nvSpPr>
            <p:spPr>
              <a:xfrm>
                <a:off x="3723025" y="563189"/>
                <a:ext cx="2923947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生活中的杠杆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1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40" name="Picture 9" descr="6343535899423437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91" t="12138" r="20668" b="17363"/>
          <a:stretch>
            <a:fillRect/>
          </a:stretch>
        </p:blipFill>
        <p:spPr bwMode="auto">
          <a:xfrm>
            <a:off x="3160401" y="2913578"/>
            <a:ext cx="3127191" cy="2387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" name="组合 41"/>
          <p:cNvGrpSpPr/>
          <p:nvPr/>
        </p:nvGrpSpPr>
        <p:grpSpPr>
          <a:xfrm>
            <a:off x="7535366" y="2646515"/>
            <a:ext cx="3007448" cy="3620345"/>
            <a:chOff x="8969502" y="2775078"/>
            <a:chExt cx="3007448" cy="3620345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96114C55-473F-428F-A6D7-6A0F8C4D29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969502" y="3487035"/>
              <a:ext cx="2886344" cy="2908388"/>
            </a:xfrm>
            <a:prstGeom prst="rect">
              <a:avLst/>
            </a:prstGeom>
          </p:spPr>
        </p:pic>
        <p:grpSp>
          <p:nvGrpSpPr>
            <p:cNvPr id="44" name="组合 43"/>
            <p:cNvGrpSpPr/>
            <p:nvPr/>
          </p:nvGrpSpPr>
          <p:grpSpPr>
            <a:xfrm>
              <a:off x="9406041" y="2775078"/>
              <a:ext cx="2013266" cy="731864"/>
              <a:chOff x="8713916" y="1620950"/>
              <a:chExt cx="2013266" cy="731864"/>
            </a:xfrm>
          </p:grpSpPr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13916" y="1620950"/>
                <a:ext cx="2013266" cy="731864"/>
              </a:xfrm>
              <a:prstGeom prst="rect">
                <a:avLst/>
              </a:prstGeom>
            </p:spPr>
          </p:pic>
          <p:sp>
            <p:nvSpPr>
              <p:cNvPr id="48" name="文本框 47"/>
              <p:cNvSpPr txBox="1"/>
              <p:nvPr/>
            </p:nvSpPr>
            <p:spPr>
              <a:xfrm>
                <a:off x="9270237" y="1704498"/>
                <a:ext cx="110324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分析</a:t>
                </a: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9022295" y="4307960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等臂杠杆：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9022295" y="4814817"/>
              <a:ext cx="295465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动力臂等于阻力臂，</a:t>
              </a:r>
              <a:endPara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动力等于阻力。</a:t>
              </a:r>
            </a:p>
          </p:txBody>
        </p:sp>
      </p:grpSp>
      <p:sp>
        <p:nvSpPr>
          <p:cNvPr id="49" name="矩形 48"/>
          <p:cNvSpPr/>
          <p:nvPr/>
        </p:nvSpPr>
        <p:spPr>
          <a:xfrm>
            <a:off x="3286894" y="1445515"/>
            <a:ext cx="80980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利用天平测量物体质量时，它的动力臂和阻力臂，哪个更长呢？我们在使用时，是省力了？还是费力了呢？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3110988" y="2985582"/>
            <a:ext cx="3517759" cy="2387630"/>
            <a:chOff x="3358902" y="2606112"/>
            <a:chExt cx="3517759" cy="2387630"/>
          </a:xfrm>
        </p:grpSpPr>
        <p:pic>
          <p:nvPicPr>
            <p:cNvPr id="52" name="Picture 9" descr="63435358994234375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91" t="12138" r="20668" b="17363"/>
            <a:stretch>
              <a:fillRect/>
            </a:stretch>
          </p:blipFill>
          <p:spPr bwMode="auto">
            <a:xfrm>
              <a:off x="3358902" y="2606112"/>
              <a:ext cx="3127191" cy="23876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3" name="TextBox 2"/>
            <p:cNvSpPr txBox="1">
              <a:spLocks noChangeArrowheads="1"/>
            </p:cNvSpPr>
            <p:nvPr/>
          </p:nvSpPr>
          <p:spPr bwMode="auto">
            <a:xfrm>
              <a:off x="4727054" y="3869556"/>
              <a:ext cx="10795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zh-CN" alt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等腰三角形 53"/>
            <p:cNvSpPr/>
            <p:nvPr/>
          </p:nvSpPr>
          <p:spPr bwMode="auto">
            <a:xfrm>
              <a:off x="4852227" y="3806056"/>
              <a:ext cx="90488" cy="127000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5" name="TextBox 5"/>
            <p:cNvSpPr txBox="1">
              <a:spLocks noChangeArrowheads="1"/>
            </p:cNvSpPr>
            <p:nvPr/>
          </p:nvSpPr>
          <p:spPr bwMode="auto">
            <a:xfrm>
              <a:off x="3535708" y="4231994"/>
              <a:ext cx="108049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000" b="1" baseline="-25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000" b="1" i="1" baseline="-2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6" name="直接箭头连接符 55"/>
            <p:cNvCxnSpPr/>
            <p:nvPr/>
          </p:nvCxnSpPr>
          <p:spPr>
            <a:xfrm>
              <a:off x="3988388" y="3669420"/>
              <a:ext cx="0" cy="664912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箭头连接符 56"/>
            <p:cNvCxnSpPr/>
            <p:nvPr/>
          </p:nvCxnSpPr>
          <p:spPr>
            <a:xfrm>
              <a:off x="5847283" y="3669420"/>
              <a:ext cx="0" cy="664912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"/>
            <p:cNvSpPr txBox="1">
              <a:spLocks noChangeArrowheads="1"/>
            </p:cNvSpPr>
            <p:nvPr/>
          </p:nvSpPr>
          <p:spPr bwMode="auto">
            <a:xfrm>
              <a:off x="5796169" y="4191651"/>
              <a:ext cx="108049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000" b="1" baseline="-25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000" b="1" i="1" baseline="-2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3988388" y="3799435"/>
              <a:ext cx="1858895" cy="0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组合 59"/>
            <p:cNvGrpSpPr/>
            <p:nvPr/>
          </p:nvGrpSpPr>
          <p:grpSpPr>
            <a:xfrm>
              <a:off x="4004281" y="3694320"/>
              <a:ext cx="144000" cy="144000"/>
              <a:chOff x="4121244" y="3694320"/>
              <a:chExt cx="144000" cy="144000"/>
            </a:xfrm>
          </p:grpSpPr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A0F1459B-0290-A44B-89BD-227D5B4762D8}"/>
                  </a:ext>
                </a:extLst>
              </p:cNvPr>
              <p:cNvCxnSpPr/>
              <p:nvPr/>
            </p:nvCxnSpPr>
            <p:spPr bwMode="auto">
              <a:xfrm>
                <a:off x="4121244" y="3694320"/>
                <a:ext cx="144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25804427-23A1-E443-8583-A0A9E1BF134C}"/>
                  </a:ext>
                </a:extLst>
              </p:cNvPr>
              <p:cNvCxnSpPr/>
              <p:nvPr/>
            </p:nvCxnSpPr>
            <p:spPr bwMode="auto">
              <a:xfrm>
                <a:off x="4258914" y="3694320"/>
                <a:ext cx="0" cy="14400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" name="组合 60"/>
            <p:cNvGrpSpPr/>
            <p:nvPr/>
          </p:nvGrpSpPr>
          <p:grpSpPr>
            <a:xfrm rot="16200000">
              <a:off x="5705690" y="3655658"/>
              <a:ext cx="144000" cy="144000"/>
              <a:chOff x="4121244" y="3694320"/>
              <a:chExt cx="144000" cy="144000"/>
            </a:xfrm>
          </p:grpSpPr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A0F1459B-0290-A44B-89BD-227D5B4762D8}"/>
                  </a:ext>
                </a:extLst>
              </p:cNvPr>
              <p:cNvCxnSpPr/>
              <p:nvPr/>
            </p:nvCxnSpPr>
            <p:spPr bwMode="auto">
              <a:xfrm>
                <a:off x="4121244" y="3694320"/>
                <a:ext cx="144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25804427-23A1-E443-8583-A0A9E1BF134C}"/>
                  </a:ext>
                </a:extLst>
              </p:cNvPr>
              <p:cNvCxnSpPr/>
              <p:nvPr/>
            </p:nvCxnSpPr>
            <p:spPr bwMode="auto">
              <a:xfrm>
                <a:off x="4258914" y="3694320"/>
                <a:ext cx="0" cy="14400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右大括号 61">
              <a:extLst>
                <a:ext uri="{FF2B5EF4-FFF2-40B4-BE49-F238E27FC236}">
                  <a16:creationId xmlns:a16="http://schemas.microsoft.com/office/drawing/2014/main" id="{2D75E122-9B58-1E44-8DBB-D5D989189442}"/>
                </a:ext>
              </a:extLst>
            </p:cNvPr>
            <p:cNvSpPr/>
            <p:nvPr/>
          </p:nvSpPr>
          <p:spPr bwMode="auto">
            <a:xfrm rot="5400000" flipV="1">
              <a:off x="4323782" y="3518821"/>
              <a:ext cx="249676" cy="888678"/>
            </a:xfrm>
            <a:prstGeom prst="rightBrac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63" name="TextBox 20"/>
            <p:cNvSpPr txBox="1">
              <a:spLocks noChangeArrowheads="1"/>
            </p:cNvSpPr>
            <p:nvPr/>
          </p:nvSpPr>
          <p:spPr bwMode="auto">
            <a:xfrm>
              <a:off x="4201393" y="4133111"/>
              <a:ext cx="108022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CN" sz="2000" b="1" baseline="-25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000" b="1" i="1" baseline="-2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4" name="右大括号 63">
              <a:extLst>
                <a:ext uri="{FF2B5EF4-FFF2-40B4-BE49-F238E27FC236}">
                  <a16:creationId xmlns:a16="http://schemas.microsoft.com/office/drawing/2014/main" id="{2D75E122-9B58-1E44-8DBB-D5D989189442}"/>
                </a:ext>
              </a:extLst>
            </p:cNvPr>
            <p:cNvSpPr/>
            <p:nvPr/>
          </p:nvSpPr>
          <p:spPr bwMode="auto">
            <a:xfrm rot="5400000" flipV="1">
              <a:off x="5273793" y="3484152"/>
              <a:ext cx="202656" cy="944323"/>
            </a:xfrm>
            <a:prstGeom prst="rightBrac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65" name="TextBox 20"/>
            <p:cNvSpPr txBox="1">
              <a:spLocks noChangeArrowheads="1"/>
            </p:cNvSpPr>
            <p:nvPr/>
          </p:nvSpPr>
          <p:spPr bwMode="auto">
            <a:xfrm>
              <a:off x="5223648" y="4141709"/>
              <a:ext cx="108022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CN" sz="2000" b="1" baseline="-25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000" b="1" i="1" baseline="-2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0" name="任意多边形 69"/>
          <p:cNvSpPr/>
          <p:nvPr/>
        </p:nvSpPr>
        <p:spPr>
          <a:xfrm>
            <a:off x="3606786" y="1954931"/>
            <a:ext cx="693385" cy="52936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7301285" y="1922342"/>
            <a:ext cx="693385" cy="52936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9135521" y="1944166"/>
            <a:ext cx="693385" cy="52936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902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  <p:bldP spid="7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1412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7559" y="2276900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8531" y="4005120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3141010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57" y="5733256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4869230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710830" y="311504"/>
            <a:ext cx="4312290" cy="899144"/>
            <a:chOff x="2816464" y="403136"/>
            <a:chExt cx="4312290" cy="8991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816464" y="403136"/>
              <a:ext cx="4312290" cy="899144"/>
              <a:chOff x="2758541" y="349904"/>
              <a:chExt cx="4312290" cy="899144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3" name="组合 32"/>
              <p:cNvGrpSpPr/>
              <p:nvPr/>
            </p:nvGrpSpPr>
            <p:grpSpPr>
              <a:xfrm>
                <a:off x="2758541" y="349904"/>
                <a:ext cx="4312290" cy="899144"/>
                <a:chOff x="3127094" y="518364"/>
                <a:chExt cx="3306338" cy="689395"/>
              </a:xfrm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3358903" y="667983"/>
                  <a:ext cx="307452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6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7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38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34" name="文本框 33"/>
              <p:cNvSpPr txBox="1"/>
              <p:nvPr/>
            </p:nvSpPr>
            <p:spPr>
              <a:xfrm>
                <a:off x="3723025" y="563189"/>
                <a:ext cx="2923947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生活中的杠杆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1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922481" y="1157411"/>
            <a:ext cx="1868059" cy="2870447"/>
            <a:chOff x="2931003" y="1058342"/>
            <a:chExt cx="2142717" cy="3266561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7" r="32838"/>
            <a:stretch/>
          </p:blipFill>
          <p:spPr>
            <a:xfrm>
              <a:off x="2931003" y="1058342"/>
              <a:ext cx="2142717" cy="3065549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703731" y="3924793"/>
              <a:ext cx="8640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钳子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719411" y="1926883"/>
            <a:ext cx="1759700" cy="2005581"/>
            <a:chOff x="5775666" y="1952170"/>
            <a:chExt cx="2154238" cy="2405691"/>
          </a:xfrm>
        </p:grpSpPr>
        <p:pic>
          <p:nvPicPr>
            <p:cNvPr id="66" name="Picture 3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CFEFC"/>
                </a:clrFrom>
                <a:clrTo>
                  <a:srgbClr val="FCFE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5666" y="1952170"/>
              <a:ext cx="2154238" cy="171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" name="文本框 67"/>
            <p:cNvSpPr txBox="1"/>
            <p:nvPr/>
          </p:nvSpPr>
          <p:spPr>
            <a:xfrm>
              <a:off x="6420737" y="3957751"/>
              <a:ext cx="8640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镊子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8078742" y="2071954"/>
            <a:ext cx="3308219" cy="1928675"/>
            <a:chOff x="8115579" y="2148453"/>
            <a:chExt cx="3448530" cy="2209408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15579" y="2148453"/>
              <a:ext cx="3448530" cy="1497388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9627747" y="3957751"/>
              <a:ext cx="10081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跷跷板</a:t>
              </a:r>
            </a:p>
          </p:txBody>
        </p:sp>
      </p:grpSp>
      <p:sp>
        <p:nvSpPr>
          <p:cNvPr id="72" name="任意多边形 71"/>
          <p:cNvSpPr/>
          <p:nvPr/>
        </p:nvSpPr>
        <p:spPr>
          <a:xfrm>
            <a:off x="2566814" y="4114265"/>
            <a:ext cx="9267073" cy="2627103"/>
          </a:xfrm>
          <a:custGeom>
            <a:avLst/>
            <a:gdLst>
              <a:gd name="connsiteX0" fmla="*/ 427173 w 7182540"/>
              <a:gd name="connsiteY0" fmla="*/ 481263 h 1854304"/>
              <a:gd name="connsiteX1" fmla="*/ 1331948 w 7182540"/>
              <a:gd name="connsiteY1" fmla="*/ 240631 h 1854304"/>
              <a:gd name="connsiteX2" fmla="*/ 2775737 w 7182540"/>
              <a:gd name="connsiteY2" fmla="*/ 211755 h 1854304"/>
              <a:gd name="connsiteX3" fmla="*/ 4075148 w 7182540"/>
              <a:gd name="connsiteY3" fmla="*/ 0 h 1854304"/>
              <a:gd name="connsiteX4" fmla="*/ 5586314 w 7182540"/>
              <a:gd name="connsiteY4" fmla="*/ 211755 h 1854304"/>
              <a:gd name="connsiteX5" fmla="*/ 6924226 w 7182540"/>
              <a:gd name="connsiteY5" fmla="*/ 904774 h 1854304"/>
              <a:gd name="connsiteX6" fmla="*/ 6519965 w 7182540"/>
              <a:gd name="connsiteY6" fmla="*/ 1722922 h 1854304"/>
              <a:gd name="connsiteX7" fmla="*/ 504175 w 7182540"/>
              <a:gd name="connsiteY7" fmla="*/ 1722922 h 1854304"/>
              <a:gd name="connsiteX8" fmla="*/ 427173 w 7182540"/>
              <a:gd name="connsiteY8" fmla="*/ 481263 h 185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82540" h="1854304">
                <a:moveTo>
                  <a:pt x="427173" y="481263"/>
                </a:moveTo>
                <a:cubicBezTo>
                  <a:pt x="565135" y="234215"/>
                  <a:pt x="940521" y="285549"/>
                  <a:pt x="1331948" y="240631"/>
                </a:cubicBezTo>
                <a:cubicBezTo>
                  <a:pt x="1723375" y="195713"/>
                  <a:pt x="2318537" y="251860"/>
                  <a:pt x="2775737" y="211755"/>
                </a:cubicBezTo>
                <a:cubicBezTo>
                  <a:pt x="3232937" y="171650"/>
                  <a:pt x="3606719" y="0"/>
                  <a:pt x="4075148" y="0"/>
                </a:cubicBezTo>
                <a:cubicBezTo>
                  <a:pt x="4543577" y="0"/>
                  <a:pt x="5111468" y="60959"/>
                  <a:pt x="5586314" y="211755"/>
                </a:cubicBezTo>
                <a:cubicBezTo>
                  <a:pt x="6061160" y="362551"/>
                  <a:pt x="6768618" y="652913"/>
                  <a:pt x="6924226" y="904774"/>
                </a:cubicBezTo>
                <a:cubicBezTo>
                  <a:pt x="7079834" y="1156635"/>
                  <a:pt x="7589973" y="1586564"/>
                  <a:pt x="6519965" y="1722922"/>
                </a:cubicBezTo>
                <a:cubicBezTo>
                  <a:pt x="5449957" y="1859280"/>
                  <a:pt x="1513224" y="1933074"/>
                  <a:pt x="504175" y="1722922"/>
                </a:cubicBezTo>
                <a:cubicBezTo>
                  <a:pt x="-504874" y="1512770"/>
                  <a:pt x="289211" y="728311"/>
                  <a:pt x="427173" y="481263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3430910" y="5115459"/>
            <a:ext cx="7499296" cy="572072"/>
            <a:chOff x="4013656" y="5805087"/>
            <a:chExt cx="7499296" cy="572072"/>
          </a:xfrm>
        </p:grpSpPr>
        <p:sp>
          <p:nvSpPr>
            <p:cNvPr id="74" name="TextBox 8"/>
            <p:cNvSpPr>
              <a:spLocks noChangeArrowheads="1"/>
            </p:cNvSpPr>
            <p:nvPr/>
          </p:nvSpPr>
          <p:spPr bwMode="auto">
            <a:xfrm>
              <a:off x="4360823" y="5805087"/>
              <a:ext cx="7152129" cy="572072"/>
            </a:xfrm>
            <a:prstGeom prst="roundRect">
              <a:avLst>
                <a:gd name="adj" fmla="val 17722"/>
              </a:avLst>
            </a:prstGeom>
            <a:noFill/>
            <a:ln w="28575" algn="ctr">
              <a:noFill/>
              <a:prstDash val="sysDot"/>
              <a:round/>
              <a:headEnd/>
              <a:tailEnd/>
            </a:ln>
          </p:spPr>
          <p:txBody>
            <a:bodyPr wrap="square" lIns="18000" tIns="0" rIns="1800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kumimoji="1" lang="zh-CN" altLang="en-US" sz="2800" dirty="0">
                  <a:solidFill>
                    <a:srgbClr val="0D0D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费力杠杆：动力臂小于阻力臂，费力省距离</a:t>
              </a:r>
              <a:endPara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5" name="椭圆 74"/>
            <p:cNvSpPr/>
            <p:nvPr>
              <p:custDataLst>
                <p:tags r:id="rId3"/>
              </p:custDataLst>
            </p:nvPr>
          </p:nvSpPr>
          <p:spPr>
            <a:xfrm>
              <a:off x="4013656" y="5975818"/>
              <a:ext cx="227199" cy="230610"/>
            </a:xfrm>
            <a:prstGeom prst="ellipse">
              <a:avLst/>
            </a:prstGeom>
            <a:solidFill>
              <a:srgbClr val="026BA5"/>
            </a:solidFill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447800" y="4509120"/>
            <a:ext cx="7770182" cy="572072"/>
            <a:chOff x="4013656" y="5216355"/>
            <a:chExt cx="7770182" cy="572072"/>
          </a:xfrm>
        </p:grpSpPr>
        <p:sp>
          <p:nvSpPr>
            <p:cNvPr id="77" name="椭圆 76"/>
            <p:cNvSpPr/>
            <p:nvPr>
              <p:custDataLst>
                <p:tags r:id="rId2"/>
              </p:custDataLst>
            </p:nvPr>
          </p:nvSpPr>
          <p:spPr>
            <a:xfrm>
              <a:off x="4013656" y="5387086"/>
              <a:ext cx="227199" cy="23061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8" name="TextBox 8"/>
            <p:cNvSpPr>
              <a:spLocks noChangeArrowheads="1"/>
            </p:cNvSpPr>
            <p:nvPr/>
          </p:nvSpPr>
          <p:spPr bwMode="auto">
            <a:xfrm>
              <a:off x="4360823" y="5216355"/>
              <a:ext cx="7423015" cy="572072"/>
            </a:xfrm>
            <a:prstGeom prst="roundRect">
              <a:avLst>
                <a:gd name="adj" fmla="val 17722"/>
              </a:avLst>
            </a:prstGeom>
            <a:noFill/>
            <a:ln w="28575" algn="ctr">
              <a:noFill/>
              <a:prstDash val="sysDot"/>
              <a:round/>
              <a:headEnd/>
              <a:tailEnd/>
            </a:ln>
          </p:spPr>
          <p:txBody>
            <a:bodyPr wrap="square" lIns="18000" tIns="0" rIns="1800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kumimoji="1" lang="zh-CN" altLang="en-US" sz="2800" dirty="0">
                  <a:solidFill>
                    <a:srgbClr val="0D0D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省力杠杆：动力臂大于阻力臂，省力费距离</a:t>
              </a:r>
              <a:endParaRPr kumimoji="1" lang="en-US" altLang="zh-CN" sz="2800" dirty="0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 rot="-60000">
            <a:off x="8842212" y="5069327"/>
            <a:ext cx="1980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80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1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88" name="组合 87"/>
          <p:cNvGrpSpPr/>
          <p:nvPr/>
        </p:nvGrpSpPr>
        <p:grpSpPr>
          <a:xfrm rot="-60000">
            <a:off x="8805941" y="5609965"/>
            <a:ext cx="19800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8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430910" y="5661248"/>
            <a:ext cx="7787072" cy="1144143"/>
            <a:chOff x="4013656" y="5805087"/>
            <a:chExt cx="7499296" cy="1144143"/>
          </a:xfrm>
        </p:grpSpPr>
        <p:sp>
          <p:nvSpPr>
            <p:cNvPr id="92" name="TextBox 8"/>
            <p:cNvSpPr>
              <a:spLocks noChangeArrowheads="1"/>
            </p:cNvSpPr>
            <p:nvPr/>
          </p:nvSpPr>
          <p:spPr bwMode="auto">
            <a:xfrm>
              <a:off x="4360823" y="5805087"/>
              <a:ext cx="7152129" cy="1144143"/>
            </a:xfrm>
            <a:prstGeom prst="roundRect">
              <a:avLst>
                <a:gd name="adj" fmla="val 17722"/>
              </a:avLst>
            </a:prstGeom>
            <a:noFill/>
            <a:ln w="28575" algn="ctr">
              <a:noFill/>
              <a:prstDash val="sysDot"/>
              <a:round/>
              <a:headEnd/>
              <a:tailEnd/>
            </a:ln>
          </p:spPr>
          <p:txBody>
            <a:bodyPr wrap="square" lIns="18000" tIns="0" rIns="1800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kumimoji="1" lang="zh-CN" altLang="en-US" sz="2800" dirty="0">
                  <a:solidFill>
                    <a:srgbClr val="0D0D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等臂杠杆：动力臂等于阻力臂，不省力不费力，  </a:t>
              </a:r>
              <a:endParaRPr kumimoji="1" lang="en-US" altLang="zh-CN" sz="2800" dirty="0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kumimoji="1" lang="en-US" altLang="zh-CN" sz="2800" dirty="0">
                  <a:solidFill>
                    <a:srgbClr val="0D0D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   </a:t>
              </a:r>
              <a:r>
                <a:rPr kumimoji="1" lang="zh-CN" altLang="en-US" sz="2800" dirty="0">
                  <a:solidFill>
                    <a:srgbClr val="0D0D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不省距离不费距离</a:t>
              </a:r>
              <a:endPara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3" name="椭圆 92"/>
            <p:cNvSpPr/>
            <p:nvPr>
              <p:custDataLst>
                <p:tags r:id="rId1"/>
              </p:custDataLst>
            </p:nvPr>
          </p:nvSpPr>
          <p:spPr>
            <a:xfrm>
              <a:off x="4013656" y="5975818"/>
              <a:ext cx="227199" cy="230610"/>
            </a:xfrm>
            <a:prstGeom prst="ellipse">
              <a:avLst/>
            </a:prstGeom>
            <a:solidFill>
              <a:srgbClr val="F8CF22"/>
            </a:solidFill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38720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8542" y="314101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056" y="2276900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056" y="1412790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7156" y="4005120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57" y="5733256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4869230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59" name="矩形 58"/>
          <p:cNvSpPr/>
          <p:nvPr/>
        </p:nvSpPr>
        <p:spPr>
          <a:xfrm>
            <a:off x="2710830" y="789503"/>
            <a:ext cx="7917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图所示的用具中，在使用时属于费力杠杠的是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     ）</a:t>
            </a:r>
            <a:endParaRPr lang="zh-CN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767614" y="789502"/>
            <a:ext cx="1077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150990" y="5085184"/>
            <a:ext cx="864096" cy="50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67" name="组合 66"/>
          <p:cNvGrpSpPr/>
          <p:nvPr/>
        </p:nvGrpSpPr>
        <p:grpSpPr>
          <a:xfrm>
            <a:off x="2884296" y="1866080"/>
            <a:ext cx="8208152" cy="2138489"/>
            <a:chOff x="2926854" y="2237508"/>
            <a:chExt cx="8208152" cy="2138489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04" b="34444"/>
            <a:stretch/>
          </p:blipFill>
          <p:spPr>
            <a:xfrm>
              <a:off x="2926854" y="2237508"/>
              <a:ext cx="8208152" cy="1440161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432782" y="3668111"/>
              <a:ext cx="10801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食品夹</a:t>
              </a:r>
              <a:endPara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en-US" altLang="zh-CN" sz="2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A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5519142" y="3668111"/>
              <a:ext cx="10801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裁纸刀</a:t>
              </a:r>
              <a:endPara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en-US" altLang="zh-CN" sz="2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B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606785" y="3667667"/>
              <a:ext cx="10801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钳子</a:t>
              </a:r>
              <a:endPara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en-US" altLang="zh-CN" sz="2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C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9685927" y="3651177"/>
              <a:ext cx="10801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核桃夹</a:t>
              </a:r>
              <a:endPara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en-US" altLang="zh-CN" sz="2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D</a:t>
              </a:r>
            </a:p>
          </p:txBody>
        </p:sp>
      </p:grpSp>
      <p:sp>
        <p:nvSpPr>
          <p:cNvPr id="68" name="任意多边形 67"/>
          <p:cNvSpPr/>
          <p:nvPr/>
        </p:nvSpPr>
        <p:spPr>
          <a:xfrm>
            <a:off x="3402497" y="4295452"/>
            <a:ext cx="6077085" cy="2561128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 Box 15"/>
          <p:cNvSpPr txBox="1">
            <a:spLocks noChangeArrowheads="1"/>
          </p:cNvSpPr>
          <p:nvPr/>
        </p:nvSpPr>
        <p:spPr bwMode="auto">
          <a:xfrm>
            <a:off x="4973409" y="4806806"/>
            <a:ext cx="5715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费力杠杆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0" name="Text Box 15"/>
          <p:cNvSpPr txBox="1">
            <a:spLocks noChangeArrowheads="1"/>
          </p:cNvSpPr>
          <p:nvPr/>
        </p:nvSpPr>
        <p:spPr bwMode="auto">
          <a:xfrm>
            <a:off x="4973409" y="5226930"/>
            <a:ext cx="5715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省力杠杆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1" name="Text Box 15"/>
          <p:cNvSpPr txBox="1">
            <a:spLocks noChangeArrowheads="1"/>
          </p:cNvSpPr>
          <p:nvPr/>
        </p:nvSpPr>
        <p:spPr bwMode="auto">
          <a:xfrm>
            <a:off x="4973409" y="5647054"/>
            <a:ext cx="5715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省力杠杆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2" name="Text Box 15"/>
          <p:cNvSpPr txBox="1">
            <a:spLocks noChangeArrowheads="1"/>
          </p:cNvSpPr>
          <p:nvPr/>
        </p:nvSpPr>
        <p:spPr bwMode="auto">
          <a:xfrm>
            <a:off x="4973409" y="6067177"/>
            <a:ext cx="5715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省力杠杆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3506367" y="3970578"/>
            <a:ext cx="1543461" cy="2046058"/>
            <a:chOff x="2766138" y="3864422"/>
            <a:chExt cx="1543461" cy="2046058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75" name="矩形 74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grpSp>
        <p:nvGrpSpPr>
          <p:cNvPr id="76" name="组合 75"/>
          <p:cNvGrpSpPr/>
          <p:nvPr/>
        </p:nvGrpSpPr>
        <p:grpSpPr>
          <a:xfrm rot="-60000">
            <a:off x="7564568" y="1210528"/>
            <a:ext cx="1260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77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8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1332461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8" grpId="0" animBg="1"/>
      <p:bldP spid="69" grpId="0"/>
      <p:bldP spid="70" grpId="0"/>
      <p:bldP spid="71" grpId="0"/>
      <p:bldP spid="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663158" y="408950"/>
            <a:ext cx="1225059" cy="54743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8542" y="314101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056" y="2276900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056" y="1412790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7156" y="4005120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57" y="5733256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4869230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34" name="矩形 33"/>
          <p:cNvSpPr/>
          <p:nvPr/>
        </p:nvSpPr>
        <p:spPr>
          <a:xfrm>
            <a:off x="2926854" y="397127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一根粗细均匀的木棒重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500 N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，使其一端着地，求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抬起另一端所需最小的力有多大？ </a:t>
            </a:r>
          </a:p>
        </p:txBody>
      </p:sp>
      <p:grpSp>
        <p:nvGrpSpPr>
          <p:cNvPr id="35" name="组合 34"/>
          <p:cNvGrpSpPr/>
          <p:nvPr/>
        </p:nvGrpSpPr>
        <p:grpSpPr>
          <a:xfrm rot="-60000">
            <a:off x="3647279" y="1351284"/>
            <a:ext cx="1260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36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7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39" name="矩形 38"/>
          <p:cNvSpPr/>
          <p:nvPr/>
        </p:nvSpPr>
        <p:spPr>
          <a:xfrm>
            <a:off x="4691511" y="2447260"/>
            <a:ext cx="3168352" cy="158852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Group 32"/>
          <p:cNvGrpSpPr>
            <a:grpSpLocks/>
          </p:cNvGrpSpPr>
          <p:nvPr/>
        </p:nvGrpSpPr>
        <p:grpSpPr bwMode="auto">
          <a:xfrm>
            <a:off x="4194898" y="2579740"/>
            <a:ext cx="5364000" cy="140417"/>
            <a:chOff x="787" y="2273"/>
            <a:chExt cx="3431" cy="68"/>
          </a:xfrm>
        </p:grpSpPr>
        <p:sp>
          <p:nvSpPr>
            <p:cNvPr id="41" name="Rectangle 31" descr="宽下对角线"/>
            <p:cNvSpPr>
              <a:spLocks noChangeArrowheads="1"/>
            </p:cNvSpPr>
            <p:nvPr/>
          </p:nvSpPr>
          <p:spPr bwMode="auto">
            <a:xfrm>
              <a:off x="816" y="2273"/>
              <a:ext cx="3402" cy="68"/>
            </a:xfrm>
            <a:prstGeom prst="rect">
              <a:avLst/>
            </a:prstGeom>
            <a:pattFill prst="wdDnDiag">
              <a:fgClr>
                <a:schemeClr val="tx2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Line 5"/>
            <p:cNvSpPr>
              <a:spLocks noChangeShapeType="1"/>
            </p:cNvSpPr>
            <p:nvPr/>
          </p:nvSpPr>
          <p:spPr bwMode="auto">
            <a:xfrm>
              <a:off x="787" y="2273"/>
              <a:ext cx="3408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" name="Line 7"/>
          <p:cNvSpPr>
            <a:spLocks noChangeShapeType="1"/>
          </p:cNvSpPr>
          <p:nvPr/>
        </p:nvSpPr>
        <p:spPr bwMode="auto">
          <a:xfrm>
            <a:off x="6239222" y="2502711"/>
            <a:ext cx="0" cy="79253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oval" w="med" len="med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" name="Text Box 14"/>
          <p:cNvSpPr txBox="1">
            <a:spLocks noChangeArrowheads="1"/>
          </p:cNvSpPr>
          <p:nvPr/>
        </p:nvSpPr>
        <p:spPr bwMode="auto">
          <a:xfrm>
            <a:off x="6216736" y="3068840"/>
            <a:ext cx="1497013" cy="461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400" b="1" i="1" dirty="0">
                <a:solidFill>
                  <a:srgbClr val="000808"/>
                </a:solidFill>
                <a:latin typeface="Times New Roman" panose="02020603050405020304" pitchFamily="18" charset="0"/>
              </a:rPr>
              <a:t>G </a:t>
            </a:r>
            <a:r>
              <a:rPr kumimoji="1" lang="en-US" altLang="zh-CN" sz="2400" b="1" dirty="0">
                <a:solidFill>
                  <a:srgbClr val="000808"/>
                </a:solidFill>
                <a:latin typeface="Times New Roman" panose="02020603050405020304" pitchFamily="18" charset="0"/>
              </a:rPr>
              <a:t>= 100 N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368712" y="2175404"/>
            <a:ext cx="1079500" cy="522883"/>
            <a:chOff x="4368712" y="2175404"/>
            <a:chExt cx="1079500" cy="522883"/>
          </a:xfrm>
        </p:grpSpPr>
        <p:sp>
          <p:nvSpPr>
            <p:cNvPr id="45" name="TextBox 2"/>
            <p:cNvSpPr txBox="1">
              <a:spLocks noChangeArrowheads="1"/>
            </p:cNvSpPr>
            <p:nvPr/>
          </p:nvSpPr>
          <p:spPr bwMode="auto">
            <a:xfrm>
              <a:off x="4368712" y="2175404"/>
              <a:ext cx="10795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zh-CN" alt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等腰三角形 45"/>
            <p:cNvSpPr/>
            <p:nvPr/>
          </p:nvSpPr>
          <p:spPr bwMode="auto">
            <a:xfrm>
              <a:off x="4676675" y="2571287"/>
              <a:ext cx="90488" cy="127000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679382" y="1535001"/>
            <a:ext cx="389850" cy="955472"/>
            <a:chOff x="7679382" y="1535001"/>
            <a:chExt cx="389850" cy="955472"/>
          </a:xfrm>
        </p:grpSpPr>
        <p:sp>
          <p:nvSpPr>
            <p:cNvPr id="48" name="Line 7"/>
            <p:cNvSpPr>
              <a:spLocks noChangeShapeType="1"/>
            </p:cNvSpPr>
            <p:nvPr/>
          </p:nvSpPr>
          <p:spPr bwMode="auto">
            <a:xfrm flipV="1">
              <a:off x="7815188" y="1986473"/>
              <a:ext cx="0" cy="50400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oval" w="med" len="med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Text Box 14"/>
            <p:cNvSpPr txBox="1">
              <a:spLocks noChangeArrowheads="1"/>
            </p:cNvSpPr>
            <p:nvPr/>
          </p:nvSpPr>
          <p:spPr bwMode="auto">
            <a:xfrm>
              <a:off x="7679382" y="1535001"/>
              <a:ext cx="38985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2400" b="1" i="1" dirty="0">
                  <a:solidFill>
                    <a:srgbClr val="000808"/>
                  </a:solidFill>
                  <a:latin typeface="Times New Roman" panose="02020603050405020304" pitchFamily="18" charset="0"/>
                </a:rPr>
                <a:t>F</a:t>
              </a:r>
              <a:endParaRPr kumimoji="1" lang="en-US" altLang="zh-CN" sz="2400" b="1" dirty="0">
                <a:solidFill>
                  <a:srgbClr val="000808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51" name="任意多边形 50"/>
          <p:cNvSpPr/>
          <p:nvPr/>
        </p:nvSpPr>
        <p:spPr>
          <a:xfrm>
            <a:off x="2742068" y="3669420"/>
            <a:ext cx="9314659" cy="2999940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 Box 15"/>
          <p:cNvSpPr txBox="1">
            <a:spLocks noChangeArrowheads="1"/>
          </p:cNvSpPr>
          <p:nvPr/>
        </p:nvSpPr>
        <p:spPr bwMode="auto">
          <a:xfrm>
            <a:off x="4033210" y="4040440"/>
            <a:ext cx="6852742" cy="936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由题意知，要求最小力需使动力臂最大，即全部杆长。所以，动力臂与阻力臂的比值为</a:t>
            </a:r>
            <a:r>
              <a:rPr kumimoji="1" lang="en-US" altLang="zh-CN" sz="2400" i="1" dirty="0">
                <a:latin typeface="Times New Roman" panose="02020603050405020304" pitchFamily="18" charset="0"/>
              </a:rPr>
              <a:t>L</a:t>
            </a:r>
            <a:r>
              <a:rPr kumimoji="1" lang="en-US" altLang="zh-CN" sz="2400" baseline="-25000" dirty="0">
                <a:latin typeface="Times New Roman" panose="02020603050405020304" pitchFamily="18" charset="0"/>
              </a:rPr>
              <a:t>1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:</a:t>
            </a:r>
            <a:r>
              <a:rPr kumimoji="1" lang="en-US" altLang="zh-CN" sz="2400" i="1" dirty="0">
                <a:latin typeface="Times New Roman" panose="02020603050405020304" pitchFamily="18" charset="0"/>
              </a:rPr>
              <a:t> L</a:t>
            </a:r>
            <a:r>
              <a:rPr kumimoji="1" lang="en-US" altLang="zh-CN" sz="2400" baseline="-25000" dirty="0">
                <a:latin typeface="Times New Roman" panose="02020603050405020304" pitchFamily="18" charset="0"/>
              </a:rPr>
              <a:t>2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=2:1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，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53" name="Text Box 16"/>
          <p:cNvSpPr txBox="1">
            <a:spLocks noChangeArrowheads="1"/>
          </p:cNvSpPr>
          <p:nvPr/>
        </p:nvSpPr>
        <p:spPr bwMode="auto">
          <a:xfrm>
            <a:off x="4059524" y="5979788"/>
            <a:ext cx="7100887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答：所需最小的力为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50N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2648984" y="2935325"/>
            <a:ext cx="1543461" cy="2046058"/>
            <a:chOff x="2766138" y="3864422"/>
            <a:chExt cx="1543461" cy="2046058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56" name="矩形 55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725878" y="1556792"/>
            <a:ext cx="3044638" cy="867914"/>
            <a:chOff x="4725878" y="1556792"/>
            <a:chExt cx="3044638" cy="867914"/>
          </a:xfrm>
        </p:grpSpPr>
        <p:sp>
          <p:nvSpPr>
            <p:cNvPr id="57" name="右大括号 56">
              <a:extLst>
                <a:ext uri="{FF2B5EF4-FFF2-40B4-BE49-F238E27FC236}">
                  <a16:creationId xmlns:a16="http://schemas.microsoft.com/office/drawing/2014/main" id="{2D75E122-9B58-1E44-8DBB-D5D989189442}"/>
                </a:ext>
              </a:extLst>
            </p:cNvPr>
            <p:cNvSpPr/>
            <p:nvPr/>
          </p:nvSpPr>
          <p:spPr bwMode="auto">
            <a:xfrm rot="16200000">
              <a:off x="6061902" y="716092"/>
              <a:ext cx="372590" cy="3044638"/>
            </a:xfrm>
            <a:prstGeom prst="rightBrac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6068474" y="1556792"/>
              <a:ext cx="4587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sz="2400" i="1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L</a:t>
              </a:r>
              <a:r>
                <a:rPr kumimoji="1" lang="en-US" altLang="zh-CN" sz="2400" baseline="-25000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1</a:t>
              </a:r>
              <a:endParaRPr lang="zh-CN" altLang="en-US" dirty="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721919" y="2575513"/>
            <a:ext cx="1494817" cy="949181"/>
            <a:chOff x="2056447" y="1137308"/>
            <a:chExt cx="1494817" cy="949181"/>
          </a:xfrm>
        </p:grpSpPr>
        <p:sp>
          <p:nvSpPr>
            <p:cNvPr id="62" name="右大括号 61">
              <a:extLst>
                <a:ext uri="{FF2B5EF4-FFF2-40B4-BE49-F238E27FC236}">
                  <a16:creationId xmlns:a16="http://schemas.microsoft.com/office/drawing/2014/main" id="{2D75E122-9B58-1E44-8DBB-D5D989189442}"/>
                </a:ext>
              </a:extLst>
            </p:cNvPr>
            <p:cNvSpPr/>
            <p:nvPr/>
          </p:nvSpPr>
          <p:spPr bwMode="auto">
            <a:xfrm rot="5400000" flipV="1">
              <a:off x="2576078" y="617677"/>
              <a:ext cx="455555" cy="1494817"/>
            </a:xfrm>
            <a:prstGeom prst="rightBrac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2574465" y="1624824"/>
              <a:ext cx="4587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sz="2400" i="1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L</a:t>
              </a:r>
              <a:r>
                <a:rPr kumimoji="1" lang="en-US" altLang="zh-CN" sz="2400" baseline="-25000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2</a:t>
              </a:r>
              <a:endParaRPr lang="zh-CN" altLang="en-US" dirty="0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047834" y="4930633"/>
            <a:ext cx="6852742" cy="1234671"/>
            <a:chOff x="4047834" y="4930633"/>
            <a:chExt cx="6852742" cy="1234671"/>
          </a:xfrm>
        </p:grpSpPr>
        <p:grpSp>
          <p:nvGrpSpPr>
            <p:cNvPr id="77" name="组合 76"/>
            <p:cNvGrpSpPr/>
            <p:nvPr/>
          </p:nvGrpSpPr>
          <p:grpSpPr>
            <a:xfrm>
              <a:off x="4047834" y="4930633"/>
              <a:ext cx="6852742" cy="1234671"/>
              <a:chOff x="4047834" y="4930633"/>
              <a:chExt cx="6852742" cy="1234671"/>
            </a:xfrm>
          </p:grpSpPr>
          <p:sp>
            <p:nvSpPr>
              <p:cNvPr id="64" name="Text Box 15"/>
              <p:cNvSpPr txBox="1">
                <a:spLocks noChangeArrowheads="1"/>
              </p:cNvSpPr>
              <p:nvPr/>
            </p:nvSpPr>
            <p:spPr bwMode="auto">
              <a:xfrm>
                <a:off x="4047834" y="4930633"/>
                <a:ext cx="6852742" cy="4931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kumimoji="1" lang="zh-CN" altLang="en-US" sz="24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根据杠杆平衡条件</a:t>
                </a:r>
                <a:r>
                  <a:rPr kumimoji="1" lang="en-US" altLang="zh-CN" sz="2400" i="1" dirty="0">
                    <a:latin typeface="Times New Roman" panose="02020603050405020304" pitchFamily="18" charset="0"/>
                  </a:rPr>
                  <a:t>F L</a:t>
                </a:r>
                <a:r>
                  <a:rPr kumimoji="1" lang="en-US" altLang="zh-CN" sz="2400" baseline="-25000" dirty="0">
                    <a:latin typeface="Times New Roman" panose="02020603050405020304" pitchFamily="18" charset="0"/>
                  </a:rPr>
                  <a:t>1</a:t>
                </a:r>
                <a:r>
                  <a:rPr kumimoji="1" lang="en-US" altLang="zh-CN" sz="2400" dirty="0">
                    <a:latin typeface="Times New Roman" panose="02020603050405020304" pitchFamily="18" charset="0"/>
                  </a:rPr>
                  <a:t>=</a:t>
                </a:r>
                <a:r>
                  <a:rPr kumimoji="1" lang="en-US" altLang="zh-CN" sz="2400" i="1" dirty="0">
                    <a:latin typeface="Times New Roman" panose="02020603050405020304" pitchFamily="18" charset="0"/>
                  </a:rPr>
                  <a:t> G L</a:t>
                </a:r>
                <a:r>
                  <a:rPr kumimoji="1" lang="en-US" altLang="zh-CN" sz="2400" baseline="-25000" dirty="0">
                    <a:latin typeface="Times New Roman" panose="02020603050405020304" pitchFamily="18" charset="0"/>
                  </a:rPr>
                  <a:t>2</a:t>
                </a:r>
              </a:p>
            </p:txBody>
          </p:sp>
          <p:grpSp>
            <p:nvGrpSpPr>
              <p:cNvPr id="71" name="组合 70"/>
              <p:cNvGrpSpPr/>
              <p:nvPr/>
            </p:nvGrpSpPr>
            <p:grpSpPr>
              <a:xfrm>
                <a:off x="6914827" y="5250074"/>
                <a:ext cx="758541" cy="915230"/>
                <a:chOff x="6914827" y="5250074"/>
                <a:chExt cx="758541" cy="915230"/>
              </a:xfrm>
            </p:grpSpPr>
            <p:sp>
              <p:nvSpPr>
                <p:cNvPr id="66" name="矩形 65"/>
                <p:cNvSpPr/>
                <p:nvPr/>
              </p:nvSpPr>
              <p:spPr>
                <a:xfrm>
                  <a:off x="6914827" y="5250074"/>
                  <a:ext cx="758541" cy="5355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kumimoji="1" lang="en-US" altLang="zh-CN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G L</a:t>
                  </a:r>
                  <a:r>
                    <a:rPr kumimoji="1" lang="en-US" altLang="zh-CN" sz="2400" baseline="-25000" dirty="0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2</a:t>
                  </a:r>
                </a:p>
              </p:txBody>
            </p:sp>
            <p:sp>
              <p:nvSpPr>
                <p:cNvPr id="68" name="矩形 67"/>
                <p:cNvSpPr/>
                <p:nvPr/>
              </p:nvSpPr>
              <p:spPr>
                <a:xfrm>
                  <a:off x="6964679" y="5703639"/>
                  <a:ext cx="535724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kumimoji="1" lang="en-US" altLang="zh-CN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 L</a:t>
                  </a:r>
                  <a:r>
                    <a:rPr kumimoji="1" lang="en-US" altLang="zh-CN" sz="2400" baseline="-25000" dirty="0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1</a:t>
                  </a:r>
                  <a:endParaRPr lang="zh-CN" altLang="en-US" dirty="0"/>
                </a:p>
              </p:txBody>
            </p:sp>
            <p:cxnSp>
              <p:nvCxnSpPr>
                <p:cNvPr id="70" name="直接连接符 69"/>
                <p:cNvCxnSpPr/>
                <p:nvPr/>
              </p:nvCxnSpPr>
              <p:spPr>
                <a:xfrm>
                  <a:off x="6969511" y="5728740"/>
                  <a:ext cx="554758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" name="组合 71"/>
              <p:cNvGrpSpPr/>
              <p:nvPr/>
            </p:nvGrpSpPr>
            <p:grpSpPr>
              <a:xfrm>
                <a:off x="7910484" y="5250074"/>
                <a:ext cx="1425082" cy="915230"/>
                <a:chOff x="6969511" y="5243890"/>
                <a:chExt cx="1425082" cy="915230"/>
              </a:xfrm>
            </p:grpSpPr>
            <p:sp>
              <p:nvSpPr>
                <p:cNvPr id="73" name="矩形 72"/>
                <p:cNvSpPr/>
                <p:nvPr/>
              </p:nvSpPr>
              <p:spPr>
                <a:xfrm>
                  <a:off x="6986835" y="5243890"/>
                  <a:ext cx="1407758" cy="49314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kumimoji="1" lang="en-US" altLang="zh-CN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100N ×1</a:t>
                  </a:r>
                  <a:endParaRPr kumimoji="1" lang="en-US" altLang="zh-CN" sz="2400" baseline="-25000" dirty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74" name="矩形 73"/>
                <p:cNvSpPr/>
                <p:nvPr/>
              </p:nvSpPr>
              <p:spPr>
                <a:xfrm>
                  <a:off x="7403031" y="5697455"/>
                  <a:ext cx="415498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kumimoji="1" lang="en-US" altLang="zh-CN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 2</a:t>
                  </a:r>
                  <a:endParaRPr lang="zh-CN" altLang="en-US" dirty="0"/>
                </a:p>
              </p:txBody>
            </p:sp>
            <p:cxnSp>
              <p:nvCxnSpPr>
                <p:cNvPr id="75" name="直接连接符 74"/>
                <p:cNvCxnSpPr/>
                <p:nvPr/>
              </p:nvCxnSpPr>
              <p:spPr>
                <a:xfrm>
                  <a:off x="6969511" y="5722556"/>
                  <a:ext cx="1353074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0" name="矩形 79"/>
            <p:cNvSpPr/>
            <p:nvPr/>
          </p:nvSpPr>
          <p:spPr>
            <a:xfrm>
              <a:off x="6403954" y="5550022"/>
              <a:ext cx="5453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sz="2400" i="1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F</a:t>
              </a:r>
              <a:r>
                <a:rPr kumimoji="1"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=</a:t>
              </a:r>
              <a:endParaRPr lang="zh-CN" altLang="en-US" dirty="0"/>
            </a:p>
          </p:txBody>
        </p:sp>
        <p:sp>
          <p:nvSpPr>
            <p:cNvPr id="81" name="矩形 80"/>
            <p:cNvSpPr/>
            <p:nvPr/>
          </p:nvSpPr>
          <p:spPr>
            <a:xfrm>
              <a:off x="7547578" y="5540439"/>
              <a:ext cx="35779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=</a:t>
              </a:r>
              <a:endParaRPr lang="zh-CN" altLang="en-US" dirty="0"/>
            </a:p>
          </p:txBody>
        </p:sp>
        <p:sp>
          <p:nvSpPr>
            <p:cNvPr id="83" name="矩形 82"/>
            <p:cNvSpPr/>
            <p:nvPr/>
          </p:nvSpPr>
          <p:spPr>
            <a:xfrm>
              <a:off x="9280882" y="5448288"/>
              <a:ext cx="888385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kumimoji="1"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=50N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62363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/>
      <p:bldP spid="51" grpId="0" animBg="1"/>
      <p:bldP spid="52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6965" y="5118951"/>
            <a:ext cx="1384492" cy="1701115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5645233" y="852700"/>
            <a:ext cx="4921012" cy="1123191"/>
            <a:chOff x="6771988" y="740308"/>
            <a:chExt cx="4921653" cy="1123337"/>
          </a:xfrm>
        </p:grpSpPr>
        <p:sp>
          <p:nvSpPr>
            <p:cNvPr id="79" name="圆角矩形 78"/>
            <p:cNvSpPr/>
            <p:nvPr/>
          </p:nvSpPr>
          <p:spPr>
            <a:xfrm>
              <a:off x="7770441" y="740308"/>
              <a:ext cx="3923200" cy="1123337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在力的作用下，能绕固定点转动的硬棒，叫做杠杆。</a:t>
              </a:r>
            </a:p>
          </p:txBody>
        </p:sp>
        <p:cxnSp>
          <p:nvCxnSpPr>
            <p:cNvPr id="8" name="直接箭头连接符 7"/>
            <p:cNvCxnSpPr/>
            <p:nvPr/>
          </p:nvCxnSpPr>
          <p:spPr>
            <a:xfrm>
              <a:off x="6771988" y="1315889"/>
              <a:ext cx="998453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2502354" y="978549"/>
            <a:ext cx="4260164" cy="4697927"/>
            <a:chOff x="2502354" y="978549"/>
            <a:chExt cx="4260164" cy="4697927"/>
          </a:xfrm>
        </p:grpSpPr>
        <p:grpSp>
          <p:nvGrpSpPr>
            <p:cNvPr id="16" name="组合 15"/>
            <p:cNvGrpSpPr/>
            <p:nvPr/>
          </p:nvGrpSpPr>
          <p:grpSpPr>
            <a:xfrm>
              <a:off x="3639826" y="978549"/>
              <a:ext cx="3122692" cy="4697927"/>
              <a:chOff x="3640300" y="978229"/>
              <a:chExt cx="3123099" cy="5384145"/>
            </a:xfrm>
          </p:grpSpPr>
          <p:sp>
            <p:nvSpPr>
              <p:cNvPr id="63" name="圆角矩形 62"/>
              <p:cNvSpPr/>
              <p:nvPr/>
            </p:nvSpPr>
            <p:spPr>
              <a:xfrm>
                <a:off x="4505753" y="3179895"/>
                <a:ext cx="2257646" cy="1086260"/>
              </a:xfrm>
              <a:prstGeom prst="roundRect">
                <a:avLst/>
              </a:prstGeom>
              <a:solidFill>
                <a:srgbClr val="026BA5"/>
              </a:soli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杠杆平衡</a:t>
                </a:r>
              </a:p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条件</a:t>
                </a:r>
              </a:p>
            </p:txBody>
          </p:sp>
          <p:sp>
            <p:nvSpPr>
              <p:cNvPr id="77" name="圆角矩形 76"/>
              <p:cNvSpPr/>
              <p:nvPr/>
            </p:nvSpPr>
            <p:spPr>
              <a:xfrm>
                <a:off x="4508349" y="978229"/>
                <a:ext cx="1137619" cy="861899"/>
              </a:xfrm>
              <a:prstGeom prst="roundRect">
                <a:avLst/>
              </a:prstGeom>
              <a:solidFill>
                <a:srgbClr val="026BA5"/>
              </a:soli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定义</a:t>
                </a:r>
              </a:p>
            </p:txBody>
          </p:sp>
          <p:sp>
            <p:nvSpPr>
              <p:cNvPr id="78" name="圆角矩形 77"/>
              <p:cNvSpPr/>
              <p:nvPr/>
            </p:nvSpPr>
            <p:spPr>
              <a:xfrm>
                <a:off x="4491170" y="5308216"/>
                <a:ext cx="1950154" cy="1054158"/>
              </a:xfrm>
              <a:prstGeom prst="roundRect">
                <a:avLst/>
              </a:prstGeom>
              <a:solidFill>
                <a:srgbClr val="026BA5"/>
              </a:soli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生活中的杠杆</a:t>
                </a: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3640300" y="1384300"/>
                <a:ext cx="870026" cy="4307475"/>
                <a:chOff x="3790888" y="1236469"/>
                <a:chExt cx="870026" cy="4307475"/>
              </a:xfrm>
            </p:grpSpPr>
            <p:cxnSp>
              <p:nvCxnSpPr>
                <p:cNvPr id="86" name="直接箭头连接符 85"/>
                <p:cNvCxnSpPr/>
                <p:nvPr/>
              </p:nvCxnSpPr>
              <p:spPr>
                <a:xfrm>
                  <a:off x="4193427" y="1261348"/>
                  <a:ext cx="465510" cy="0"/>
                </a:xfrm>
                <a:prstGeom prst="straightConnector1">
                  <a:avLst/>
                </a:prstGeom>
                <a:gradFill flip="none" rotWithShape="1">
                  <a:gsLst>
                    <a:gs pos="100000">
                      <a:schemeClr val="bg1">
                        <a:lumMod val="76000"/>
                        <a:lumOff val="24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n w="50800">
                  <a:solidFill>
                    <a:srgbClr val="026BA5"/>
                  </a:solidFill>
                </a:ln>
                <a:effectLst>
                  <a:outerShdw blurRad="50800" dist="38100" dir="2700000" algn="tl" rotWithShape="0">
                    <a:schemeClr val="bg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7" name="直接箭头连接符 86"/>
                <p:cNvCxnSpPr/>
                <p:nvPr/>
              </p:nvCxnSpPr>
              <p:spPr>
                <a:xfrm>
                  <a:off x="4193427" y="5519920"/>
                  <a:ext cx="448331" cy="0"/>
                </a:xfrm>
                <a:prstGeom prst="straightConnector1">
                  <a:avLst/>
                </a:prstGeom>
                <a:gradFill flip="none" rotWithShape="1">
                  <a:gsLst>
                    <a:gs pos="100000">
                      <a:schemeClr val="bg1">
                        <a:lumMod val="76000"/>
                        <a:lumOff val="24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n w="50800">
                  <a:solidFill>
                    <a:srgbClr val="026BA5"/>
                  </a:solidFill>
                </a:ln>
                <a:effectLst>
                  <a:outerShdw blurRad="50800" dist="38100" dir="2700000" algn="tl" rotWithShape="0">
                    <a:schemeClr val="bg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8" name="直接连接符 87"/>
                <p:cNvCxnSpPr/>
                <p:nvPr/>
              </p:nvCxnSpPr>
              <p:spPr>
                <a:xfrm>
                  <a:off x="4209300" y="1236469"/>
                  <a:ext cx="0" cy="4307475"/>
                </a:xfrm>
                <a:prstGeom prst="line">
                  <a:avLst/>
                </a:prstGeom>
                <a:gradFill flip="none" rotWithShape="1">
                  <a:gsLst>
                    <a:gs pos="100000">
                      <a:schemeClr val="bg1">
                        <a:lumMod val="76000"/>
                        <a:lumOff val="24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n w="50800">
                  <a:solidFill>
                    <a:srgbClr val="026BA5"/>
                  </a:solidFill>
                </a:ln>
                <a:effectLst>
                  <a:outerShdw blurRad="50800" dist="38100" dir="2700000" algn="tl" rotWithShape="0">
                    <a:schemeClr val="bg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0" name="直接箭头连接符 89"/>
                <p:cNvCxnSpPr/>
                <p:nvPr/>
              </p:nvCxnSpPr>
              <p:spPr>
                <a:xfrm>
                  <a:off x="3790888" y="3514147"/>
                  <a:ext cx="870026" cy="0"/>
                </a:xfrm>
                <a:prstGeom prst="straightConnector1">
                  <a:avLst/>
                </a:prstGeom>
                <a:gradFill flip="none" rotWithShape="1">
                  <a:gsLst>
                    <a:gs pos="100000">
                      <a:schemeClr val="bg1">
                        <a:lumMod val="76000"/>
                        <a:lumOff val="24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n w="50800">
                  <a:solidFill>
                    <a:srgbClr val="026BA5"/>
                  </a:solidFill>
                </a:ln>
                <a:effectLst>
                  <a:outerShdw blurRad="50800" dist="38100" dir="2700000" algn="tl" rotWithShape="0">
                    <a:schemeClr val="bg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44" name="圆角矩形 43"/>
            <p:cNvSpPr/>
            <p:nvPr/>
          </p:nvSpPr>
          <p:spPr>
            <a:xfrm>
              <a:off x="2502354" y="2907169"/>
              <a:ext cx="1137471" cy="752049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杠杆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53600" y="4148778"/>
            <a:ext cx="2589058" cy="1867040"/>
            <a:chOff x="6353600" y="4148778"/>
            <a:chExt cx="2589058" cy="1867040"/>
          </a:xfrm>
        </p:grpSpPr>
        <p:grpSp>
          <p:nvGrpSpPr>
            <p:cNvPr id="23" name="组合 22"/>
            <p:cNvGrpSpPr/>
            <p:nvPr/>
          </p:nvGrpSpPr>
          <p:grpSpPr>
            <a:xfrm>
              <a:off x="6353600" y="4148778"/>
              <a:ext cx="2589057" cy="1867040"/>
              <a:chOff x="6771988" y="2371707"/>
              <a:chExt cx="2589395" cy="1867283"/>
            </a:xfrm>
          </p:grpSpPr>
          <p:sp>
            <p:nvSpPr>
              <p:cNvPr id="80" name="圆角矩形 79"/>
              <p:cNvSpPr/>
              <p:nvPr/>
            </p:nvSpPr>
            <p:spPr>
              <a:xfrm>
                <a:off x="7757742" y="2371707"/>
                <a:ext cx="1564496" cy="535967"/>
              </a:xfrm>
              <a:prstGeom prst="roundRect">
                <a:avLst/>
              </a:prstGeom>
              <a:noFill/>
              <a:ln w="28575" cmpd="sng">
                <a:solidFill>
                  <a:srgbClr val="026BA5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r>
                  <a:rPr lang="zh-CN" alt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省力杠杆</a:t>
                </a:r>
              </a:p>
            </p:txBody>
          </p:sp>
          <p:sp>
            <p:nvSpPr>
              <p:cNvPr id="81" name="圆角矩形 80"/>
              <p:cNvSpPr/>
              <p:nvPr/>
            </p:nvSpPr>
            <p:spPr>
              <a:xfrm>
                <a:off x="7796887" y="3680290"/>
                <a:ext cx="1564496" cy="558700"/>
              </a:xfrm>
              <a:prstGeom prst="roundRect">
                <a:avLst/>
              </a:prstGeom>
              <a:noFill/>
              <a:ln w="28575" cmpd="sng">
                <a:solidFill>
                  <a:srgbClr val="026BA5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>
                  <a:buClrTx/>
                  <a:buSzTx/>
                  <a:buFontTx/>
                </a:pPr>
                <a:r>
                  <a:rPr lang="zh-CN" altLang="en-US" sz="2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等臂杠杆</a:t>
                </a:r>
              </a:p>
            </p:txBody>
          </p:sp>
          <p:cxnSp>
            <p:nvCxnSpPr>
              <p:cNvPr id="83" name="直接箭头连接符 82"/>
              <p:cNvCxnSpPr/>
              <p:nvPr/>
            </p:nvCxnSpPr>
            <p:spPr>
              <a:xfrm>
                <a:off x="7309410" y="2630166"/>
                <a:ext cx="448331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箭头连接符 83"/>
              <p:cNvCxnSpPr/>
              <p:nvPr/>
            </p:nvCxnSpPr>
            <p:spPr>
              <a:xfrm>
                <a:off x="7312585" y="3867085"/>
                <a:ext cx="448331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7322110" y="2623816"/>
                <a:ext cx="0" cy="1256945"/>
              </a:xfrm>
              <a:prstGeom prst="line">
                <a:avLst/>
              </a:prstGeom>
              <a:ln w="28575">
                <a:solidFill>
                  <a:srgbClr val="026BA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6771988" y="3320236"/>
                <a:ext cx="550122" cy="0"/>
              </a:xfrm>
              <a:prstGeom prst="line">
                <a:avLst/>
              </a:prstGeom>
              <a:ln w="28575">
                <a:solidFill>
                  <a:srgbClr val="026BA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6" name="直接箭头连接符 45"/>
            <p:cNvCxnSpPr/>
            <p:nvPr/>
          </p:nvCxnSpPr>
          <p:spPr>
            <a:xfrm>
              <a:off x="6903651" y="5091346"/>
              <a:ext cx="432000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圆角矩形 46"/>
            <p:cNvSpPr/>
            <p:nvPr/>
          </p:nvSpPr>
          <p:spPr>
            <a:xfrm>
              <a:off x="7378366" y="4802435"/>
              <a:ext cx="1564292" cy="535897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r>
                <a:rPr lang="zh-CN" altLang="en-US" sz="2000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费力杠杆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18542" y="4005120"/>
            <a:ext cx="1572904" cy="658425"/>
            <a:chOff x="118542" y="795531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6056" y="2276900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1412790"/>
            <a:ext cx="1572904" cy="658425"/>
            <a:chOff x="3142451" y="548680"/>
            <a:chExt cx="1572904" cy="658425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3" name="文本框 9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20965" y="3141010"/>
            <a:ext cx="1572904" cy="658425"/>
            <a:chOff x="3142451" y="548680"/>
            <a:chExt cx="1572904" cy="658425"/>
          </a:xfrm>
        </p:grpSpPr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6" name="文本框 9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41757" y="5733256"/>
            <a:ext cx="1572699" cy="658339"/>
            <a:chOff x="3142451" y="548680"/>
            <a:chExt cx="1572904" cy="658425"/>
          </a:xfrm>
        </p:grpSpPr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9" name="文本框 9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18542" y="4869230"/>
            <a:ext cx="1572699" cy="658339"/>
            <a:chOff x="3142451" y="548680"/>
            <a:chExt cx="1572904" cy="658425"/>
          </a:xfrm>
        </p:grpSpPr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2" name="文本框 10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31314" y="3074516"/>
            <a:ext cx="4498637" cy="570457"/>
            <a:chOff x="6731314" y="3074516"/>
            <a:chExt cx="4498637" cy="570457"/>
          </a:xfrm>
        </p:grpSpPr>
        <p:grpSp>
          <p:nvGrpSpPr>
            <p:cNvPr id="24" name="组合 23"/>
            <p:cNvGrpSpPr/>
            <p:nvPr/>
          </p:nvGrpSpPr>
          <p:grpSpPr>
            <a:xfrm>
              <a:off x="6731314" y="3074516"/>
              <a:ext cx="4188427" cy="570457"/>
              <a:chOff x="6789167" y="5209939"/>
              <a:chExt cx="4188972" cy="570531"/>
            </a:xfrm>
          </p:grpSpPr>
          <p:sp>
            <p:nvSpPr>
              <p:cNvPr id="82" name="圆角矩形 81"/>
              <p:cNvSpPr/>
              <p:nvPr/>
            </p:nvSpPr>
            <p:spPr>
              <a:xfrm>
                <a:off x="7787619" y="5209939"/>
                <a:ext cx="3190520" cy="570531"/>
              </a:xfrm>
              <a:prstGeom prst="roundRect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endParaRPr lang="zh-CN" altLang="en-US" sz="2800" i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cxnSp>
            <p:nvCxnSpPr>
              <p:cNvPr id="85" name="直接箭头连接符 84"/>
              <p:cNvCxnSpPr/>
              <p:nvPr/>
            </p:nvCxnSpPr>
            <p:spPr>
              <a:xfrm>
                <a:off x="6789167" y="5502406"/>
                <a:ext cx="998453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3" name="矩形 102"/>
            <p:cNvSpPr/>
            <p:nvPr/>
          </p:nvSpPr>
          <p:spPr>
            <a:xfrm>
              <a:off x="7708369" y="3146734"/>
              <a:ext cx="3521582" cy="477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动力</a:t>
              </a:r>
              <a:r>
                <a:rPr lang="en-US" altLang="zh-CN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×</a:t>
              </a: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动力臂</a:t>
              </a:r>
              <a:r>
                <a:rPr lang="en-US" altLang="zh-CN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=</a:t>
              </a: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阻力</a:t>
              </a:r>
              <a:r>
                <a:rPr lang="en-US" altLang="zh-CN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×</a:t>
              </a: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阻力臂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8350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747" y="4869230"/>
            <a:ext cx="1572699" cy="658339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1757" y="5733256"/>
            <a:ext cx="1572699" cy="658339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056" y="2276900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7156" y="1412790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6056" y="3141010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4005120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2926854" y="397127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下图为指甲剪的示意图，它有几个杠杆？分别是省力杠杆，还是费力杠杆？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838" y="2046443"/>
            <a:ext cx="5821680" cy="3352800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5320292" y="2935325"/>
            <a:ext cx="1183929" cy="696028"/>
            <a:chOff x="5305980" y="2920475"/>
            <a:chExt cx="1183929" cy="696028"/>
          </a:xfrm>
        </p:grpSpPr>
        <p:cxnSp>
          <p:nvCxnSpPr>
            <p:cNvPr id="32" name="直接箭头连接符 31"/>
            <p:cNvCxnSpPr/>
            <p:nvPr/>
          </p:nvCxnSpPr>
          <p:spPr>
            <a:xfrm>
              <a:off x="5305980" y="2920475"/>
              <a:ext cx="141154" cy="495973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5"/>
            <p:cNvSpPr txBox="1">
              <a:spLocks noChangeArrowheads="1"/>
            </p:cNvSpPr>
            <p:nvPr/>
          </p:nvSpPr>
          <p:spPr bwMode="auto">
            <a:xfrm>
              <a:off x="5409417" y="3216393"/>
              <a:ext cx="108049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0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0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162623" y="3346141"/>
            <a:ext cx="1142627" cy="1105920"/>
            <a:chOff x="3162623" y="3346141"/>
            <a:chExt cx="1142627" cy="1105920"/>
          </a:xfrm>
        </p:grpSpPr>
        <p:cxnSp>
          <p:nvCxnSpPr>
            <p:cNvPr id="34" name="直接箭头连接符 33"/>
            <p:cNvCxnSpPr/>
            <p:nvPr/>
          </p:nvCxnSpPr>
          <p:spPr>
            <a:xfrm flipH="1">
              <a:off x="3162623" y="3346141"/>
              <a:ext cx="124271" cy="87494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5"/>
            <p:cNvSpPr txBox="1">
              <a:spLocks noChangeArrowheads="1"/>
            </p:cNvSpPr>
            <p:nvPr/>
          </p:nvSpPr>
          <p:spPr bwMode="auto">
            <a:xfrm>
              <a:off x="3224758" y="4051951"/>
              <a:ext cx="108049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0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0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162623" y="2597757"/>
            <a:ext cx="2159161" cy="1187351"/>
            <a:chOff x="3162623" y="2597757"/>
            <a:chExt cx="2159161" cy="1187351"/>
          </a:xfrm>
        </p:grpSpPr>
        <p:grpSp>
          <p:nvGrpSpPr>
            <p:cNvPr id="26" name="组合 25"/>
            <p:cNvGrpSpPr/>
            <p:nvPr/>
          </p:nvGrpSpPr>
          <p:grpSpPr>
            <a:xfrm>
              <a:off x="3450841" y="3384998"/>
              <a:ext cx="1079500" cy="400110"/>
              <a:chOff x="4676675" y="2371232"/>
              <a:chExt cx="1079500" cy="400110"/>
            </a:xfrm>
          </p:grpSpPr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4676675" y="2371232"/>
                <a:ext cx="107950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endParaRPr lang="zh-CN" altLang="en-US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 bwMode="auto">
              <a:xfrm>
                <a:off x="4676675" y="2571287"/>
                <a:ext cx="90488" cy="127000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36" name="TextBox 2"/>
            <p:cNvSpPr txBox="1">
              <a:spLocks noChangeArrowheads="1"/>
            </p:cNvSpPr>
            <p:nvPr/>
          </p:nvSpPr>
          <p:spPr bwMode="auto">
            <a:xfrm>
              <a:off x="3162623" y="2861068"/>
              <a:ext cx="3787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CN" alt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2"/>
            <p:cNvSpPr txBox="1">
              <a:spLocks noChangeArrowheads="1"/>
            </p:cNvSpPr>
            <p:nvPr/>
          </p:nvSpPr>
          <p:spPr bwMode="auto">
            <a:xfrm>
              <a:off x="4943078" y="2597757"/>
              <a:ext cx="3787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CN" alt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892550" y="1884242"/>
            <a:ext cx="2603256" cy="3621903"/>
            <a:chOff x="8892550" y="1884242"/>
            <a:chExt cx="2415477" cy="3621903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96114C55-473F-428F-A6D7-6A0F8C4D29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892550" y="2597757"/>
              <a:ext cx="2415477" cy="2908388"/>
            </a:xfrm>
            <a:prstGeom prst="rect">
              <a:avLst/>
            </a:prstGeom>
          </p:spPr>
        </p:pic>
        <p:grpSp>
          <p:nvGrpSpPr>
            <p:cNvPr id="39" name="组合 38"/>
            <p:cNvGrpSpPr/>
            <p:nvPr/>
          </p:nvGrpSpPr>
          <p:grpSpPr>
            <a:xfrm>
              <a:off x="9009328" y="1884242"/>
              <a:ext cx="2013266" cy="731864"/>
              <a:chOff x="8713916" y="1620950"/>
              <a:chExt cx="2013266" cy="731864"/>
            </a:xfrm>
          </p:grpSpPr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13916" y="1620950"/>
                <a:ext cx="2013266" cy="731864"/>
              </a:xfrm>
              <a:prstGeom prst="rect">
                <a:avLst/>
              </a:prstGeom>
            </p:spPr>
          </p:pic>
          <p:sp>
            <p:nvSpPr>
              <p:cNvPr id="41" name="文本框 40"/>
              <p:cNvSpPr txBox="1"/>
              <p:nvPr/>
            </p:nvSpPr>
            <p:spPr>
              <a:xfrm>
                <a:off x="9270237" y="1704498"/>
                <a:ext cx="110324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分析</a:t>
                </a:r>
              </a:p>
            </p:txBody>
          </p:sp>
        </p:grpSp>
      </p:grpSp>
      <p:sp>
        <p:nvSpPr>
          <p:cNvPr id="43" name="文本框 42"/>
          <p:cNvSpPr txBox="1"/>
          <p:nvPr/>
        </p:nvSpPr>
        <p:spPr>
          <a:xfrm>
            <a:off x="9009327" y="3346141"/>
            <a:ext cx="22986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杠杆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AOB</a:t>
            </a:r>
          </a:p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动力：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阻力：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5" name="矩形 44"/>
          <p:cNvSpPr/>
          <p:nvPr/>
        </p:nvSpPr>
        <p:spPr>
          <a:xfrm>
            <a:off x="9001069" y="4527513"/>
            <a:ext cx="22044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动力臂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阻力臂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/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省力杠杆</a:t>
            </a:r>
          </a:p>
        </p:txBody>
      </p:sp>
    </p:spTree>
    <p:extLst>
      <p:ext uri="{BB962C8B-B14F-4D97-AF65-F5344CB8AC3E}">
        <p14:creationId xmlns:p14="http://schemas.microsoft.com/office/powerpoint/2010/main" val="17091271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/>
      <p:bldP spid="4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747" y="4869230"/>
            <a:ext cx="1572699" cy="658339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1757" y="5733256"/>
            <a:ext cx="1572699" cy="658339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056" y="2276900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7156" y="1412790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6056" y="3141010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4005120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2926854" y="397127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下图为指甲剪的示意图，它有几个杠杆？分别是省力杠杆，还是费力杠杆？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838" y="2046443"/>
            <a:ext cx="5821680" cy="3352800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3214886" y="3578331"/>
            <a:ext cx="1155677" cy="981483"/>
            <a:chOff x="4978896" y="2983485"/>
            <a:chExt cx="1155677" cy="981483"/>
          </a:xfrm>
        </p:grpSpPr>
        <p:cxnSp>
          <p:nvCxnSpPr>
            <p:cNvPr id="32" name="直接箭头连接符 31"/>
            <p:cNvCxnSpPr/>
            <p:nvPr/>
          </p:nvCxnSpPr>
          <p:spPr>
            <a:xfrm flipH="1">
              <a:off x="4978896" y="2983485"/>
              <a:ext cx="252214" cy="835981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5"/>
            <p:cNvSpPr txBox="1">
              <a:spLocks noChangeArrowheads="1"/>
            </p:cNvSpPr>
            <p:nvPr/>
          </p:nvSpPr>
          <p:spPr bwMode="auto">
            <a:xfrm>
              <a:off x="5054081" y="3564858"/>
              <a:ext cx="108049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0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0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041358" y="2702964"/>
            <a:ext cx="1329205" cy="863914"/>
            <a:chOff x="3286894" y="3058227"/>
            <a:chExt cx="1329205" cy="863914"/>
          </a:xfrm>
        </p:grpSpPr>
        <p:cxnSp>
          <p:nvCxnSpPr>
            <p:cNvPr id="34" name="直接箭头连接符 33"/>
            <p:cNvCxnSpPr/>
            <p:nvPr/>
          </p:nvCxnSpPr>
          <p:spPr>
            <a:xfrm flipV="1">
              <a:off x="3286894" y="3317826"/>
              <a:ext cx="248713" cy="604315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5"/>
            <p:cNvSpPr txBox="1">
              <a:spLocks noChangeArrowheads="1"/>
            </p:cNvSpPr>
            <p:nvPr/>
          </p:nvSpPr>
          <p:spPr bwMode="auto">
            <a:xfrm>
              <a:off x="3535607" y="3058227"/>
              <a:ext cx="108049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0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0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721501" y="3265499"/>
            <a:ext cx="3096934" cy="1294315"/>
            <a:chOff x="797030" y="2436240"/>
            <a:chExt cx="3096934" cy="1294315"/>
          </a:xfrm>
        </p:grpSpPr>
        <p:grpSp>
          <p:nvGrpSpPr>
            <p:cNvPr id="26" name="组合 25"/>
            <p:cNvGrpSpPr/>
            <p:nvPr/>
          </p:nvGrpSpPr>
          <p:grpSpPr>
            <a:xfrm>
              <a:off x="2814464" y="3330445"/>
              <a:ext cx="1079500" cy="400110"/>
              <a:chOff x="4040298" y="2316679"/>
              <a:chExt cx="1079500" cy="400110"/>
            </a:xfrm>
          </p:grpSpPr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4040298" y="2316679"/>
                <a:ext cx="107950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endParaRPr lang="zh-CN" altLang="en-US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 bwMode="auto">
              <a:xfrm>
                <a:off x="4369977" y="2450071"/>
                <a:ext cx="90488" cy="127000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36" name="TextBox 2"/>
            <p:cNvSpPr txBox="1">
              <a:spLocks noChangeArrowheads="1"/>
            </p:cNvSpPr>
            <p:nvPr/>
          </p:nvSpPr>
          <p:spPr bwMode="auto">
            <a:xfrm>
              <a:off x="797030" y="2436240"/>
              <a:ext cx="3787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CN" alt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2"/>
            <p:cNvSpPr txBox="1">
              <a:spLocks noChangeArrowheads="1"/>
            </p:cNvSpPr>
            <p:nvPr/>
          </p:nvSpPr>
          <p:spPr bwMode="auto">
            <a:xfrm>
              <a:off x="1542629" y="2461138"/>
              <a:ext cx="3787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CN" alt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892550" y="1884242"/>
            <a:ext cx="2603256" cy="3621903"/>
            <a:chOff x="8892550" y="1884242"/>
            <a:chExt cx="2415477" cy="3621903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96114C55-473F-428F-A6D7-6A0F8C4D29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892550" y="2597757"/>
              <a:ext cx="2415477" cy="2908388"/>
            </a:xfrm>
            <a:prstGeom prst="rect">
              <a:avLst/>
            </a:prstGeom>
          </p:spPr>
        </p:pic>
        <p:grpSp>
          <p:nvGrpSpPr>
            <p:cNvPr id="39" name="组合 38"/>
            <p:cNvGrpSpPr/>
            <p:nvPr/>
          </p:nvGrpSpPr>
          <p:grpSpPr>
            <a:xfrm>
              <a:off x="9009328" y="1884242"/>
              <a:ext cx="2013266" cy="731864"/>
              <a:chOff x="8713916" y="1620950"/>
              <a:chExt cx="2013266" cy="731864"/>
            </a:xfrm>
          </p:grpSpPr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13916" y="1620950"/>
                <a:ext cx="2013266" cy="731864"/>
              </a:xfrm>
              <a:prstGeom prst="rect">
                <a:avLst/>
              </a:prstGeom>
            </p:spPr>
          </p:pic>
          <p:sp>
            <p:nvSpPr>
              <p:cNvPr id="41" name="文本框 40"/>
              <p:cNvSpPr txBox="1"/>
              <p:nvPr/>
            </p:nvSpPr>
            <p:spPr>
              <a:xfrm>
                <a:off x="9270237" y="1704498"/>
                <a:ext cx="110324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分析</a:t>
                </a:r>
              </a:p>
            </p:txBody>
          </p:sp>
        </p:grpSp>
      </p:grpSp>
      <p:sp>
        <p:nvSpPr>
          <p:cNvPr id="43" name="文本框 42"/>
          <p:cNvSpPr txBox="1"/>
          <p:nvPr/>
        </p:nvSpPr>
        <p:spPr>
          <a:xfrm>
            <a:off x="9009327" y="3346141"/>
            <a:ext cx="22986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杠杆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CDO</a:t>
            </a:r>
          </a:p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动力：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阻力：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5" name="矩形 44"/>
          <p:cNvSpPr/>
          <p:nvPr/>
        </p:nvSpPr>
        <p:spPr>
          <a:xfrm>
            <a:off x="9001069" y="4527513"/>
            <a:ext cx="22044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动力臂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阻力臂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/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费力杠杆</a:t>
            </a:r>
          </a:p>
        </p:txBody>
      </p:sp>
    </p:spTree>
    <p:extLst>
      <p:ext uri="{BB962C8B-B14F-4D97-AF65-F5344CB8AC3E}">
        <p14:creationId xmlns:p14="http://schemas.microsoft.com/office/powerpoint/2010/main" val="42634142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/>
      <p:bldP spid="4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747" y="4869230"/>
            <a:ext cx="1572699" cy="658339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1757" y="5733256"/>
            <a:ext cx="1572699" cy="658339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056" y="2276900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7156" y="1412790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6056" y="3141010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4005120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2926854" y="397127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下图为指甲剪的示意图，它有几个杠杆？分别是省力杠杆，还是费力杠杆？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838" y="2046443"/>
            <a:ext cx="5821680" cy="3352800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3236658" y="2692453"/>
            <a:ext cx="1250849" cy="1134407"/>
            <a:chOff x="5198283" y="2685060"/>
            <a:chExt cx="1250849" cy="1134407"/>
          </a:xfrm>
        </p:grpSpPr>
        <p:cxnSp>
          <p:nvCxnSpPr>
            <p:cNvPr id="32" name="直接箭头连接符 31"/>
            <p:cNvCxnSpPr/>
            <p:nvPr/>
          </p:nvCxnSpPr>
          <p:spPr>
            <a:xfrm flipV="1">
              <a:off x="5198283" y="2959189"/>
              <a:ext cx="159457" cy="86027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5"/>
            <p:cNvSpPr txBox="1">
              <a:spLocks noChangeArrowheads="1"/>
            </p:cNvSpPr>
            <p:nvPr/>
          </p:nvSpPr>
          <p:spPr bwMode="auto">
            <a:xfrm>
              <a:off x="5368640" y="2685060"/>
              <a:ext cx="108049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0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0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866769" y="3747525"/>
            <a:ext cx="1080492" cy="825543"/>
            <a:chOff x="3147343" y="3346141"/>
            <a:chExt cx="1080492" cy="825543"/>
          </a:xfrm>
        </p:grpSpPr>
        <p:cxnSp>
          <p:nvCxnSpPr>
            <p:cNvPr id="34" name="直接箭头连接符 33"/>
            <p:cNvCxnSpPr>
              <a:endCxn id="35" idx="1"/>
            </p:cNvCxnSpPr>
            <p:nvPr/>
          </p:nvCxnSpPr>
          <p:spPr>
            <a:xfrm flipH="1">
              <a:off x="3147343" y="3346141"/>
              <a:ext cx="139551" cy="6254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5"/>
            <p:cNvSpPr txBox="1">
              <a:spLocks noChangeArrowheads="1"/>
            </p:cNvSpPr>
            <p:nvPr/>
          </p:nvSpPr>
          <p:spPr bwMode="auto">
            <a:xfrm>
              <a:off x="3147343" y="3771574"/>
              <a:ext cx="108049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0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0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645138" y="3505030"/>
            <a:ext cx="3186610" cy="1041440"/>
            <a:chOff x="720667" y="2675771"/>
            <a:chExt cx="3186610" cy="1041440"/>
          </a:xfrm>
        </p:grpSpPr>
        <p:grpSp>
          <p:nvGrpSpPr>
            <p:cNvPr id="26" name="组合 25"/>
            <p:cNvGrpSpPr/>
            <p:nvPr/>
          </p:nvGrpSpPr>
          <p:grpSpPr>
            <a:xfrm>
              <a:off x="2827777" y="3317101"/>
              <a:ext cx="1079500" cy="400110"/>
              <a:chOff x="4053611" y="2303335"/>
              <a:chExt cx="1079500" cy="400110"/>
            </a:xfrm>
          </p:grpSpPr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4053611" y="2303335"/>
                <a:ext cx="107950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endParaRPr lang="zh-CN" altLang="en-US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 bwMode="auto">
              <a:xfrm>
                <a:off x="4369977" y="2450071"/>
                <a:ext cx="90488" cy="127000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36" name="TextBox 2"/>
            <p:cNvSpPr txBox="1">
              <a:spLocks noChangeArrowheads="1"/>
            </p:cNvSpPr>
            <p:nvPr/>
          </p:nvSpPr>
          <p:spPr bwMode="auto">
            <a:xfrm>
              <a:off x="720667" y="2675771"/>
              <a:ext cx="3787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lang="zh-CN" alt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2"/>
            <p:cNvSpPr txBox="1">
              <a:spLocks noChangeArrowheads="1"/>
            </p:cNvSpPr>
            <p:nvPr/>
          </p:nvSpPr>
          <p:spPr bwMode="auto">
            <a:xfrm>
              <a:off x="1315118" y="3006211"/>
              <a:ext cx="3787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zh-CN" alt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892550" y="1884242"/>
            <a:ext cx="2603256" cy="3621903"/>
            <a:chOff x="8892550" y="1884242"/>
            <a:chExt cx="2415477" cy="3621903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96114C55-473F-428F-A6D7-6A0F8C4D29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892550" y="2597757"/>
              <a:ext cx="2415477" cy="2908388"/>
            </a:xfrm>
            <a:prstGeom prst="rect">
              <a:avLst/>
            </a:prstGeom>
          </p:spPr>
        </p:pic>
        <p:grpSp>
          <p:nvGrpSpPr>
            <p:cNvPr id="39" name="组合 38"/>
            <p:cNvGrpSpPr/>
            <p:nvPr/>
          </p:nvGrpSpPr>
          <p:grpSpPr>
            <a:xfrm>
              <a:off x="9009328" y="1884242"/>
              <a:ext cx="2013266" cy="731864"/>
              <a:chOff x="8713916" y="1620950"/>
              <a:chExt cx="2013266" cy="731864"/>
            </a:xfrm>
          </p:grpSpPr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13916" y="1620950"/>
                <a:ext cx="2013266" cy="731864"/>
              </a:xfrm>
              <a:prstGeom prst="rect">
                <a:avLst/>
              </a:prstGeom>
            </p:spPr>
          </p:pic>
          <p:sp>
            <p:nvSpPr>
              <p:cNvPr id="41" name="文本框 40"/>
              <p:cNvSpPr txBox="1"/>
              <p:nvPr/>
            </p:nvSpPr>
            <p:spPr>
              <a:xfrm>
                <a:off x="9270237" y="1704498"/>
                <a:ext cx="110324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分析</a:t>
                </a:r>
              </a:p>
            </p:txBody>
          </p:sp>
        </p:grpSp>
      </p:grpSp>
      <p:sp>
        <p:nvSpPr>
          <p:cNvPr id="43" name="文本框 42"/>
          <p:cNvSpPr txBox="1"/>
          <p:nvPr/>
        </p:nvSpPr>
        <p:spPr>
          <a:xfrm>
            <a:off x="9009327" y="3346141"/>
            <a:ext cx="22986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杠杆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EGO</a:t>
            </a:r>
          </a:p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动力：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阻力：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5" name="矩形 44"/>
          <p:cNvSpPr/>
          <p:nvPr/>
        </p:nvSpPr>
        <p:spPr>
          <a:xfrm>
            <a:off x="9001069" y="4527513"/>
            <a:ext cx="22044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动力臂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阻力臂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/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费力杠杆</a:t>
            </a:r>
          </a:p>
        </p:txBody>
      </p:sp>
    </p:spTree>
    <p:extLst>
      <p:ext uri="{BB962C8B-B14F-4D97-AF65-F5344CB8AC3E}">
        <p14:creationId xmlns:p14="http://schemas.microsoft.com/office/powerpoint/2010/main" val="14110873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/>
      <p:bldP spid="4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0329" y="5733256"/>
            <a:ext cx="1572699" cy="658339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056" y="2276872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7156" y="1412776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314096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8542" y="4005064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0329" y="4869160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36815" y="760351"/>
            <a:ext cx="7048163" cy="5358535"/>
            <a:chOff x="3236815" y="760351"/>
            <a:chExt cx="7048163" cy="535853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6815" y="760351"/>
              <a:ext cx="7048163" cy="535853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4175491" y="1568808"/>
              <a:ext cx="914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作业</a:t>
              </a:r>
              <a:r>
                <a:rPr lang="zh-CN" altLang="en-US" sz="2800" dirty="0">
                  <a:latin typeface="隶书" panose="02010509060101010101" pitchFamily="49" charset="-122"/>
                  <a:ea typeface="隶书" panose="02010509060101010101" pitchFamily="49" charset="-122"/>
                </a:rPr>
                <a:t>：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4869770" y="2881135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869770" y="3691788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4934506" y="4565728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7800724" y="4978884"/>
              <a:ext cx="14889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u="sng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zh-CN" altLang="en-US" sz="2000" u="sng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21751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2871275" y="2566197"/>
            <a:ext cx="86044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能识别出杠杆，并能准确找出支点、动力、阻力、动力臂、阻力臂；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通过实验探究，能得出杠杆的平衡条件，并能利用杠杆的平衡条件进行相关计算；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能对杠杆进行分类，并能根据实际需要选择合适的杠杆。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674122" y="326783"/>
            <a:ext cx="2967930" cy="899027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123" y="5085184"/>
            <a:ext cx="9231847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2719" y="2115878"/>
            <a:ext cx="9092457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组合 110"/>
          <p:cNvGrpSpPr/>
          <p:nvPr/>
        </p:nvGrpSpPr>
        <p:grpSpPr>
          <a:xfrm>
            <a:off x="3934965" y="3689321"/>
            <a:ext cx="4644000" cy="50507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1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115" name="矩形 114"/>
          <p:cNvSpPr/>
          <p:nvPr/>
        </p:nvSpPr>
        <p:spPr>
          <a:xfrm rot="21106913">
            <a:off x="8133778" y="2979126"/>
            <a:ext cx="1217000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重、难点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102707" y="1415847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35713" y="2275316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7340" y="3994254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35713" y="3134785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52607" y="5713109"/>
            <a:ext cx="1572699" cy="658339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18542" y="4853723"/>
            <a:ext cx="1572699" cy="658339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3933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12190413" cy="685710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95006" y="2204864"/>
            <a:ext cx="4248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44624"/>
            <a:ext cx="805165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4845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2707" y="1415847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5713" y="2275316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7340" y="3994254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5713" y="3134785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2607" y="571310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4853723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23" name="跷跷板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7480" end="251"/>
                </p14:media>
              </p:ext>
            </p:extLst>
          </p:nvPr>
        </p:nvPicPr>
        <p:blipFill rotWithShape="1">
          <a:blip r:embed="rId9"/>
          <a:srcRect l="2861" t="2990" r="8903"/>
          <a:stretch/>
        </p:blipFill>
        <p:spPr>
          <a:xfrm>
            <a:off x="2976572" y="2204864"/>
            <a:ext cx="3240360" cy="1739539"/>
          </a:xfrm>
          <a:prstGeom prst="roundRect">
            <a:avLst>
              <a:gd name="adj" fmla="val 5439"/>
            </a:avLst>
          </a:prstGeom>
          <a:ln>
            <a:noFill/>
          </a:ln>
          <a:effectLst>
            <a:innerShdw blurRad="114300" dist="50800">
              <a:srgbClr val="000000">
                <a:alpha val="0"/>
              </a:srgbClr>
            </a:innerShdw>
          </a:effectLst>
        </p:spPr>
      </p:pic>
      <p:pic>
        <p:nvPicPr>
          <p:cNvPr id="24" name="撬棒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10"/>
          <a:srcRect l="1" t="4132" r="924"/>
          <a:stretch/>
        </p:blipFill>
        <p:spPr>
          <a:xfrm>
            <a:off x="7247335" y="2204863"/>
            <a:ext cx="3427292" cy="1764943"/>
          </a:xfrm>
          <a:prstGeom prst="roundRect">
            <a:avLst>
              <a:gd name="adj" fmla="val 5439"/>
            </a:avLst>
          </a:prstGeom>
          <a:ln>
            <a:noFill/>
          </a:ln>
          <a:effectLst>
            <a:innerShdw blurRad="114300" dist="50800">
              <a:srgbClr val="000000">
                <a:alpha val="0"/>
              </a:srgbClr>
            </a:innerShdw>
          </a:effectLst>
        </p:spPr>
      </p:pic>
      <p:pic>
        <p:nvPicPr>
          <p:cNvPr id="25" name="划船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5">
                  <p14:trim st="5520" end="539"/>
                </p14:media>
              </p:ext>
            </p:extLst>
          </p:nvPr>
        </p:nvPicPr>
        <p:blipFill rotWithShape="1">
          <a:blip r:embed="rId11"/>
          <a:srcRect t="4793"/>
          <a:stretch/>
        </p:blipFill>
        <p:spPr>
          <a:xfrm>
            <a:off x="2976572" y="4437112"/>
            <a:ext cx="3209949" cy="1757617"/>
          </a:xfrm>
          <a:prstGeom prst="roundRect">
            <a:avLst>
              <a:gd name="adj" fmla="val 5439"/>
            </a:avLst>
          </a:prstGeom>
          <a:ln>
            <a:noFill/>
          </a:ln>
          <a:effectLst>
            <a:innerShdw blurRad="114300" dist="50800">
              <a:srgbClr val="000000">
                <a:alpha val="0"/>
              </a:srgbClr>
            </a:innerShdw>
          </a:effectLst>
        </p:spPr>
      </p:pic>
      <p:sp>
        <p:nvSpPr>
          <p:cNvPr id="37" name="矩形 36"/>
          <p:cNvSpPr/>
          <p:nvPr/>
        </p:nvSpPr>
        <p:spPr>
          <a:xfrm>
            <a:off x="3502918" y="1108154"/>
            <a:ext cx="6955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跷跷板、撬棒和船桨在使用时，有什么共同特点？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302" y="4113329"/>
            <a:ext cx="4219368" cy="2081400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7487567" y="4937074"/>
            <a:ext cx="32928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它们工作时，能绕一个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固定点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转动。</a:t>
            </a:r>
          </a:p>
        </p:txBody>
      </p:sp>
      <p:sp>
        <p:nvSpPr>
          <p:cNvPr id="40" name="任意多边形 39"/>
          <p:cNvSpPr/>
          <p:nvPr/>
        </p:nvSpPr>
        <p:spPr>
          <a:xfrm>
            <a:off x="8687494" y="1053753"/>
            <a:ext cx="1584176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9062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video>
              <p:cMediaNode vol="80000" mute="1">
                <p:cTn id="28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video>
              <p:cMediaNode vol="80000" mute="1">
                <p:cTn id="34" fill="hold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 mute="1">
                <p:cTn id="40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39" grpId="0"/>
      <p:bldP spid="39" grpId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038" y="1717070"/>
            <a:ext cx="4896544" cy="240069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862" y="4188163"/>
            <a:ext cx="7598041" cy="259290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1411239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7559" y="2273798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8531" y="3998916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3136357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35009" y="5723947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4861475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228265" y="965654"/>
            <a:ext cx="8459787" cy="49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在力的作用下，能绕固定点转动的硬棒，叫做杠杆。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6" name="Group 22"/>
          <p:cNvGrpSpPr>
            <a:grpSpLocks/>
          </p:cNvGrpSpPr>
          <p:nvPr/>
        </p:nvGrpSpPr>
        <p:grpSpPr bwMode="auto">
          <a:xfrm>
            <a:off x="7412915" y="3344471"/>
            <a:ext cx="377825" cy="523876"/>
            <a:chOff x="3135" y="1791"/>
            <a:chExt cx="238" cy="330"/>
          </a:xfrm>
        </p:grpSpPr>
        <p:sp>
          <p:nvSpPr>
            <p:cNvPr id="37" name="等腰三角形 36"/>
            <p:cNvSpPr/>
            <p:nvPr/>
          </p:nvSpPr>
          <p:spPr>
            <a:xfrm>
              <a:off x="3135" y="1933"/>
              <a:ext cx="57" cy="80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8" name="TextBox 20"/>
            <p:cNvSpPr txBox="1">
              <a:spLocks noChangeArrowheads="1"/>
            </p:cNvSpPr>
            <p:nvPr/>
          </p:nvSpPr>
          <p:spPr bwMode="auto">
            <a:xfrm>
              <a:off x="3135" y="1791"/>
              <a:ext cx="23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3112771" y="4293096"/>
            <a:ext cx="4716356" cy="4931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支点：杠杆可以绕其转动的点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44" name="Group 26"/>
          <p:cNvGrpSpPr>
            <a:grpSpLocks/>
          </p:cNvGrpSpPr>
          <p:nvPr/>
        </p:nvGrpSpPr>
        <p:grpSpPr bwMode="auto">
          <a:xfrm>
            <a:off x="4590695" y="2823534"/>
            <a:ext cx="582613" cy="461963"/>
            <a:chOff x="2030" y="1480"/>
            <a:chExt cx="367" cy="291"/>
          </a:xfrm>
        </p:grpSpPr>
        <p:cxnSp>
          <p:nvCxnSpPr>
            <p:cNvPr id="45" name="直接箭头连接符 44"/>
            <p:cNvCxnSpPr/>
            <p:nvPr/>
          </p:nvCxnSpPr>
          <p:spPr>
            <a:xfrm>
              <a:off x="2285" y="1480"/>
              <a:ext cx="0" cy="22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20"/>
            <p:cNvSpPr txBox="1">
              <a:spLocks noChangeArrowheads="1"/>
            </p:cNvSpPr>
            <p:nvPr/>
          </p:nvSpPr>
          <p:spPr bwMode="auto">
            <a:xfrm>
              <a:off x="2030" y="1480"/>
              <a:ext cx="36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F</a:t>
              </a:r>
              <a:r>
                <a:rPr lang="en-US" altLang="zh-CN" sz="2400" b="1" baseline="-25000" dirty="0">
                  <a:latin typeface="Times New Roman" panose="02020603050405020304" pitchFamily="18" charset="0"/>
                </a:rPr>
                <a:t>1</a:t>
              </a: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3115986" y="4725754"/>
            <a:ext cx="3860352" cy="4931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动力：使杠杆转动的力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49" name="Group 27"/>
          <p:cNvGrpSpPr>
            <a:grpSpLocks/>
          </p:cNvGrpSpPr>
          <p:nvPr/>
        </p:nvGrpSpPr>
        <p:grpSpPr bwMode="auto">
          <a:xfrm>
            <a:off x="8424529" y="3696894"/>
            <a:ext cx="811212" cy="822324"/>
            <a:chOff x="3475" y="1990"/>
            <a:chExt cx="511" cy="518"/>
          </a:xfrm>
        </p:grpSpPr>
        <p:cxnSp>
          <p:nvCxnSpPr>
            <p:cNvPr id="50" name="直接箭头连接符 49"/>
            <p:cNvCxnSpPr/>
            <p:nvPr/>
          </p:nvCxnSpPr>
          <p:spPr>
            <a:xfrm>
              <a:off x="3475" y="1990"/>
              <a:ext cx="10" cy="43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21"/>
            <p:cNvSpPr txBox="1">
              <a:spLocks noChangeArrowheads="1"/>
            </p:cNvSpPr>
            <p:nvPr/>
          </p:nvSpPr>
          <p:spPr bwMode="auto">
            <a:xfrm>
              <a:off x="3532" y="2217"/>
              <a:ext cx="45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</a:rPr>
                <a:t>F</a:t>
              </a:r>
              <a:r>
                <a:rPr lang="en-US" altLang="zh-CN" sz="2400" b="1" baseline="-25000" dirty="0">
                  <a:latin typeface="Times New Roman" panose="02020603050405020304" pitchFamily="18" charset="0"/>
                </a:rPr>
                <a:t>2</a:t>
              </a: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3112771" y="5158412"/>
            <a:ext cx="4168129" cy="4931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阻力：阻碍杠杆转动的力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4995511" y="3141299"/>
            <a:ext cx="2457360" cy="992188"/>
            <a:chOff x="4995511" y="3141299"/>
            <a:chExt cx="2457360" cy="992188"/>
          </a:xfrm>
        </p:grpSpPr>
        <p:grpSp>
          <p:nvGrpSpPr>
            <p:cNvPr id="54" name="Group 28"/>
            <p:cNvGrpSpPr>
              <a:grpSpLocks/>
            </p:cNvGrpSpPr>
            <p:nvPr/>
          </p:nvGrpSpPr>
          <p:grpSpPr bwMode="auto">
            <a:xfrm>
              <a:off x="4995511" y="3141299"/>
              <a:ext cx="2457360" cy="992188"/>
              <a:chOff x="2285" y="1656"/>
              <a:chExt cx="878" cy="625"/>
            </a:xfrm>
          </p:grpSpPr>
          <p:cxnSp>
            <p:nvCxnSpPr>
              <p:cNvPr id="55" name="直接连接符 54"/>
              <p:cNvCxnSpPr/>
              <p:nvPr/>
            </p:nvCxnSpPr>
            <p:spPr>
              <a:xfrm>
                <a:off x="2290" y="1905"/>
                <a:ext cx="845" cy="0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6" name="Group 25"/>
              <p:cNvGrpSpPr>
                <a:grpSpLocks/>
              </p:cNvGrpSpPr>
              <p:nvPr/>
            </p:nvGrpSpPr>
            <p:grpSpPr bwMode="auto">
              <a:xfrm>
                <a:off x="2285" y="1656"/>
                <a:ext cx="878" cy="625"/>
                <a:chOff x="2285" y="1656"/>
                <a:chExt cx="878" cy="625"/>
              </a:xfrm>
            </p:grpSpPr>
            <p:cxnSp>
              <p:nvCxnSpPr>
                <p:cNvPr id="57" name="直接连接符 56"/>
                <p:cNvCxnSpPr/>
                <p:nvPr/>
              </p:nvCxnSpPr>
              <p:spPr>
                <a:xfrm>
                  <a:off x="2286" y="1656"/>
                  <a:ext cx="0" cy="408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8" name="左大括号 57"/>
                <p:cNvSpPr>
                  <a:spLocks/>
                </p:cNvSpPr>
                <p:nvPr/>
              </p:nvSpPr>
              <p:spPr bwMode="auto">
                <a:xfrm rot="16200000" flipV="1">
                  <a:off x="2667" y="1523"/>
                  <a:ext cx="113" cy="878"/>
                </a:xfrm>
                <a:prstGeom prst="leftBrace">
                  <a:avLst>
                    <a:gd name="adj1" fmla="val 41763"/>
                    <a:gd name="adj2" fmla="val 50000"/>
                  </a:avLst>
                </a:prstGeom>
                <a:noFill/>
                <a:ln w="19050" algn="ctr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10800000" vert="eaVert" anchor="ctr"/>
                <a:lstStyle/>
                <a:p>
                  <a:pPr algn="ctr"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59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2597" y="1990"/>
                  <a:ext cx="283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 i="1" dirty="0">
                      <a:latin typeface="Times New Roman" panose="02020603050405020304" pitchFamily="18" charset="0"/>
                    </a:rPr>
                    <a:t>l</a:t>
                  </a:r>
                  <a:r>
                    <a:rPr lang="en-US" altLang="zh-CN" sz="2400" b="1" baseline="-25000" dirty="0">
                      <a:latin typeface="Times New Roman" panose="02020603050405020304" pitchFamily="18" charset="0"/>
                    </a:rPr>
                    <a:t>1</a:t>
                  </a:r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64" name="组合 63"/>
            <p:cNvGrpSpPr/>
            <p:nvPr/>
          </p:nvGrpSpPr>
          <p:grpSpPr>
            <a:xfrm>
              <a:off x="5009505" y="3387332"/>
              <a:ext cx="163803" cy="149254"/>
              <a:chOff x="5009505" y="3387332"/>
              <a:chExt cx="163803" cy="149254"/>
            </a:xfrm>
          </p:grpSpPr>
          <p:cxnSp>
            <p:nvCxnSpPr>
              <p:cNvPr id="61" name="直接连接符 60"/>
              <p:cNvCxnSpPr/>
              <p:nvPr/>
            </p:nvCxnSpPr>
            <p:spPr>
              <a:xfrm>
                <a:off x="5009505" y="3387332"/>
                <a:ext cx="163803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5173308" y="3387332"/>
                <a:ext cx="0" cy="14925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7" name="矩形 66"/>
          <p:cNvSpPr/>
          <p:nvPr/>
        </p:nvSpPr>
        <p:spPr>
          <a:xfrm>
            <a:off x="3112771" y="5640571"/>
            <a:ext cx="7151662" cy="493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动力臂：从支点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 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到动力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作用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线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的距离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7481690" y="3003717"/>
            <a:ext cx="958714" cy="757237"/>
            <a:chOff x="7481690" y="3003717"/>
            <a:chExt cx="958714" cy="757237"/>
          </a:xfrm>
        </p:grpSpPr>
        <p:grpSp>
          <p:nvGrpSpPr>
            <p:cNvPr id="68" name="Group 30"/>
            <p:cNvGrpSpPr>
              <a:grpSpLocks/>
            </p:cNvGrpSpPr>
            <p:nvPr/>
          </p:nvGrpSpPr>
          <p:grpSpPr bwMode="auto">
            <a:xfrm>
              <a:off x="7481690" y="3003717"/>
              <a:ext cx="958714" cy="757237"/>
              <a:chOff x="3163" y="1536"/>
              <a:chExt cx="312" cy="477"/>
            </a:xfrm>
          </p:grpSpPr>
          <p:grpSp>
            <p:nvGrpSpPr>
              <p:cNvPr id="69" name="Group 24"/>
              <p:cNvGrpSpPr>
                <a:grpSpLocks/>
              </p:cNvGrpSpPr>
              <p:nvPr/>
            </p:nvGrpSpPr>
            <p:grpSpPr bwMode="auto">
              <a:xfrm>
                <a:off x="3163" y="1536"/>
                <a:ext cx="308" cy="477"/>
                <a:chOff x="3163" y="1536"/>
                <a:chExt cx="308" cy="477"/>
              </a:xfrm>
            </p:grpSpPr>
            <p:cxnSp>
              <p:nvCxnSpPr>
                <p:cNvPr id="71" name="直接连接符 70"/>
                <p:cNvCxnSpPr/>
                <p:nvPr/>
              </p:nvCxnSpPr>
              <p:spPr>
                <a:xfrm>
                  <a:off x="3471" y="1650"/>
                  <a:ext cx="0" cy="363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2" name="Group 23"/>
                <p:cNvGrpSpPr>
                  <a:grpSpLocks/>
                </p:cNvGrpSpPr>
                <p:nvPr/>
              </p:nvGrpSpPr>
              <p:grpSpPr bwMode="auto">
                <a:xfrm>
                  <a:off x="3163" y="1536"/>
                  <a:ext cx="306" cy="316"/>
                  <a:chOff x="3163" y="1536"/>
                  <a:chExt cx="306" cy="316"/>
                </a:xfrm>
              </p:grpSpPr>
              <p:sp>
                <p:nvSpPr>
                  <p:cNvPr id="73" name="左大括号 72"/>
                  <p:cNvSpPr>
                    <a:spLocks/>
                  </p:cNvSpPr>
                  <p:nvPr/>
                </p:nvSpPr>
                <p:spPr bwMode="auto">
                  <a:xfrm rot="5400000">
                    <a:off x="3259" y="1642"/>
                    <a:ext cx="114" cy="306"/>
                  </a:xfrm>
                  <a:prstGeom prst="leftBrace">
                    <a:avLst>
                      <a:gd name="adj1" fmla="val 8399"/>
                      <a:gd name="adj2" fmla="val 50000"/>
                    </a:avLst>
                  </a:prstGeom>
                  <a:noFill/>
                  <a:ln w="19050" algn="ctr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rot="10800000" vert="eaVert" anchor="ctr"/>
                  <a:lstStyle/>
                  <a:p>
                    <a:pPr algn="ctr"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4" name="TextBox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92" y="1536"/>
                    <a:ext cx="238" cy="29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400" b="1" i="1" dirty="0">
                        <a:latin typeface="Times New Roman" panose="02020603050405020304" pitchFamily="18" charset="0"/>
                      </a:rPr>
                      <a:t>l</a:t>
                    </a:r>
                    <a:r>
                      <a:rPr lang="en-US" altLang="zh-CN" sz="2400" b="1" baseline="-25000" dirty="0">
                        <a:latin typeface="Times New Roman" panose="02020603050405020304" pitchFamily="18" charset="0"/>
                      </a:rPr>
                      <a:t>2</a:t>
                    </a:r>
                    <a:endParaRPr lang="zh-CN" altLang="en-US" sz="2400" dirty="0"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70" name="Line 29"/>
              <p:cNvSpPr>
                <a:spLocks noChangeShapeType="1"/>
              </p:cNvSpPr>
              <p:nvPr/>
            </p:nvSpPr>
            <p:spPr bwMode="auto">
              <a:xfrm>
                <a:off x="3163" y="1877"/>
                <a:ext cx="312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 rot="10800000">
              <a:off x="8248172" y="3567778"/>
              <a:ext cx="163803" cy="149254"/>
              <a:chOff x="10251883" y="3539732"/>
              <a:chExt cx="163803" cy="149254"/>
            </a:xfrm>
          </p:grpSpPr>
          <p:cxnSp>
            <p:nvCxnSpPr>
              <p:cNvPr id="75" name="直接连接符 74"/>
              <p:cNvCxnSpPr/>
              <p:nvPr/>
            </p:nvCxnSpPr>
            <p:spPr>
              <a:xfrm>
                <a:off x="10251883" y="3539732"/>
                <a:ext cx="163803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>
                <a:off x="10415686" y="3539732"/>
                <a:ext cx="0" cy="14925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矩形 79"/>
          <p:cNvSpPr/>
          <p:nvPr/>
        </p:nvSpPr>
        <p:spPr>
          <a:xfrm>
            <a:off x="3085201" y="6122730"/>
            <a:ext cx="7511702" cy="493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阻力臂：从支点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 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到阻力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作用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线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的距离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2591510" y="66115"/>
            <a:ext cx="2816315" cy="899144"/>
            <a:chOff x="2816464" y="403136"/>
            <a:chExt cx="2816315" cy="899144"/>
          </a:xfrm>
        </p:grpSpPr>
        <p:grpSp>
          <p:nvGrpSpPr>
            <p:cNvPr id="81" name="组合 80"/>
            <p:cNvGrpSpPr/>
            <p:nvPr/>
          </p:nvGrpSpPr>
          <p:grpSpPr>
            <a:xfrm>
              <a:off x="2816464" y="403136"/>
              <a:ext cx="2816315" cy="899144"/>
              <a:chOff x="2758541" y="349904"/>
              <a:chExt cx="2816315" cy="899144"/>
            </a:xfrm>
          </p:grpSpPr>
          <p:cxnSp>
            <p:nvCxnSpPr>
              <p:cNvPr id="83" name="直接连接符 82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4" name="组合 83"/>
              <p:cNvGrpSpPr/>
              <p:nvPr/>
            </p:nvGrpSpPr>
            <p:grpSpPr>
              <a:xfrm>
                <a:off x="2758541" y="349904"/>
                <a:ext cx="2816315" cy="899144"/>
                <a:chOff x="3127094" y="518364"/>
                <a:chExt cx="2159338" cy="689395"/>
              </a:xfrm>
            </p:grpSpPr>
            <p:sp>
              <p:nvSpPr>
                <p:cNvPr id="86" name="圆角矩形 85"/>
                <p:cNvSpPr/>
                <p:nvPr/>
              </p:nvSpPr>
              <p:spPr>
                <a:xfrm>
                  <a:off x="3358903" y="667983"/>
                  <a:ext cx="192752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7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88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89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85" name="文本框 84"/>
              <p:cNvSpPr txBox="1"/>
              <p:nvPr/>
            </p:nvSpPr>
            <p:spPr>
              <a:xfrm>
                <a:off x="3723026" y="563189"/>
                <a:ext cx="1493963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杠杆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2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32677046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8" grpId="0"/>
      <p:bldP spid="53" grpId="0"/>
      <p:bldP spid="67" grpId="0"/>
      <p:bldP spid="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848" y="4002264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560640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056" y="1421046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8542" y="2281452"/>
            <a:ext cx="1572904" cy="658425"/>
            <a:chOff x="118542" y="795531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8337" y="314185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57" y="572298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4862670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29" name="Rectangle 2"/>
          <p:cNvSpPr txBox="1">
            <a:spLocks noRot="1" noChangeArrowheads="1"/>
          </p:cNvSpPr>
          <p:nvPr/>
        </p:nvSpPr>
        <p:spPr bwMode="auto">
          <a:xfrm>
            <a:off x="3242910" y="1394157"/>
            <a:ext cx="7740650" cy="656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杠杆平衡：杠杆在动力和阻力作用下静止时。</a:t>
            </a:r>
          </a:p>
        </p:txBody>
      </p:sp>
      <p:sp>
        <p:nvSpPr>
          <p:cNvPr id="41" name="矩形 40"/>
          <p:cNvSpPr/>
          <p:nvPr/>
        </p:nvSpPr>
        <p:spPr>
          <a:xfrm>
            <a:off x="4874127" y="2579029"/>
            <a:ext cx="4801314" cy="4931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杠杆在满足什么条件时才会平衡？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3" name="跷跷板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7480" end="251"/>
                </p14:media>
              </p:ext>
            </p:extLst>
          </p:nvPr>
        </p:nvPicPr>
        <p:blipFill rotWithShape="1">
          <a:blip r:embed="rId6"/>
          <a:srcRect l="2861" t="2302" r="8903"/>
          <a:stretch/>
        </p:blipFill>
        <p:spPr>
          <a:xfrm>
            <a:off x="4655046" y="3573016"/>
            <a:ext cx="4849228" cy="2621713"/>
          </a:xfrm>
          <a:prstGeom prst="roundRect">
            <a:avLst>
              <a:gd name="adj" fmla="val 5439"/>
            </a:avLst>
          </a:prstGeom>
          <a:ln>
            <a:noFill/>
          </a:ln>
          <a:effectLst>
            <a:innerShdw blurRad="114300" dist="50800">
              <a:srgbClr val="000000">
                <a:alpha val="0"/>
              </a:srgbClr>
            </a:innerShdw>
          </a:effectLst>
        </p:spPr>
      </p:pic>
      <p:grpSp>
        <p:nvGrpSpPr>
          <p:cNvPr id="42" name="组合 41"/>
          <p:cNvGrpSpPr/>
          <p:nvPr/>
        </p:nvGrpSpPr>
        <p:grpSpPr>
          <a:xfrm>
            <a:off x="2566814" y="195169"/>
            <a:ext cx="4312290" cy="899144"/>
            <a:chOff x="2816464" y="403136"/>
            <a:chExt cx="4312290" cy="899144"/>
          </a:xfrm>
        </p:grpSpPr>
        <p:grpSp>
          <p:nvGrpSpPr>
            <p:cNvPr id="44" name="组合 43"/>
            <p:cNvGrpSpPr/>
            <p:nvPr/>
          </p:nvGrpSpPr>
          <p:grpSpPr>
            <a:xfrm>
              <a:off x="2816464" y="403136"/>
              <a:ext cx="4312290" cy="899144"/>
              <a:chOff x="2758541" y="349904"/>
              <a:chExt cx="4312290" cy="899144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7" name="组合 46"/>
              <p:cNvGrpSpPr/>
              <p:nvPr/>
            </p:nvGrpSpPr>
            <p:grpSpPr>
              <a:xfrm>
                <a:off x="2758541" y="349904"/>
                <a:ext cx="4312290" cy="899144"/>
                <a:chOff x="3127094" y="518364"/>
                <a:chExt cx="3306338" cy="689395"/>
              </a:xfrm>
            </p:grpSpPr>
            <p:sp>
              <p:nvSpPr>
                <p:cNvPr id="49" name="圆角矩形 48"/>
                <p:cNvSpPr/>
                <p:nvPr/>
              </p:nvSpPr>
              <p:spPr>
                <a:xfrm>
                  <a:off x="3358903" y="667983"/>
                  <a:ext cx="307452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0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1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52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48" name="文本框 47"/>
              <p:cNvSpPr txBox="1"/>
              <p:nvPr/>
            </p:nvSpPr>
            <p:spPr>
              <a:xfrm>
                <a:off x="3723025" y="563189"/>
                <a:ext cx="2923947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杠杆的平衡条件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5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53" name="任意多边形 52"/>
          <p:cNvSpPr/>
          <p:nvPr/>
        </p:nvSpPr>
        <p:spPr>
          <a:xfrm>
            <a:off x="8241053" y="2544979"/>
            <a:ext cx="1263221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205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723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41" grpId="0"/>
      <p:bldP spid="5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848" y="4002264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560640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056" y="1421046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8542" y="2281452"/>
            <a:ext cx="1572904" cy="658425"/>
            <a:chOff x="118542" y="795531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8337" y="314185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57" y="572298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4862670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59" name="TextBox 2"/>
          <p:cNvSpPr txBox="1">
            <a:spLocks noChangeArrowheads="1"/>
          </p:cNvSpPr>
          <p:nvPr/>
        </p:nvSpPr>
        <p:spPr bwMode="auto">
          <a:xfrm>
            <a:off x="5303118" y="863480"/>
            <a:ext cx="3672408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探究杠杆的平衡条件  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720" y="3321973"/>
            <a:ext cx="4292821" cy="26798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688" y="1700968"/>
            <a:ext cx="7992888" cy="1245250"/>
          </a:xfrm>
          <a:prstGeom prst="rect">
            <a:avLst/>
          </a:prstGeom>
        </p:spPr>
      </p:pic>
      <p:sp>
        <p:nvSpPr>
          <p:cNvPr id="61" name="Rectangle 11"/>
          <p:cNvSpPr>
            <a:spLocks noChangeArrowheads="1"/>
          </p:cNvSpPr>
          <p:nvPr/>
        </p:nvSpPr>
        <p:spPr bwMode="auto">
          <a:xfrm>
            <a:off x="3080657" y="1770623"/>
            <a:ext cx="17235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实验操作：</a:t>
            </a:r>
          </a:p>
        </p:txBody>
      </p:sp>
      <p:sp>
        <p:nvSpPr>
          <p:cNvPr id="62" name="Rectangle 12"/>
          <p:cNvSpPr>
            <a:spLocks noChangeArrowheads="1"/>
          </p:cNvSpPr>
          <p:nvPr/>
        </p:nvSpPr>
        <p:spPr bwMode="auto">
          <a:xfrm>
            <a:off x="3153695" y="2264433"/>
            <a:ext cx="71287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）调节平衡螺母，使杠杆水平平衡。</a:t>
            </a:r>
          </a:p>
        </p:txBody>
      </p:sp>
      <p:cxnSp>
        <p:nvCxnSpPr>
          <p:cNvPr id="63" name="直接连接符 62"/>
          <p:cNvCxnSpPr/>
          <p:nvPr/>
        </p:nvCxnSpPr>
        <p:spPr>
          <a:xfrm>
            <a:off x="7702185" y="2793675"/>
            <a:ext cx="1404000" cy="9054"/>
          </a:xfrm>
          <a:prstGeom prst="line">
            <a:avLst/>
          </a:prstGeom>
          <a:ln w="38100">
            <a:solidFill>
              <a:srgbClr val="DD78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图片 6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185" y="2978363"/>
            <a:ext cx="4219368" cy="3278230"/>
          </a:xfrm>
          <a:prstGeom prst="rect">
            <a:avLst/>
          </a:prstGeom>
        </p:spPr>
      </p:pic>
      <p:sp>
        <p:nvSpPr>
          <p:cNvPr id="65" name="Rectangle 9"/>
          <p:cNvSpPr>
            <a:spLocks noChangeArrowheads="1"/>
          </p:cNvSpPr>
          <p:nvPr/>
        </p:nvSpPr>
        <p:spPr bwMode="auto">
          <a:xfrm>
            <a:off x="8111430" y="4133398"/>
            <a:ext cx="3312368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消除杠杆自身重力对实验的影响；</a:t>
            </a:r>
            <a:endParaRPr lang="en-US" altLang="zh-CN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保证力臂沿杠杆，便于测量。　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3318483" y="646442"/>
            <a:ext cx="1803274" cy="689395"/>
            <a:chOff x="6286249" y="3931402"/>
            <a:chExt cx="1803274" cy="689395"/>
          </a:xfrm>
        </p:grpSpPr>
        <p:grpSp>
          <p:nvGrpSpPr>
            <p:cNvPr id="67" name="组合 66"/>
            <p:cNvGrpSpPr/>
            <p:nvPr/>
          </p:nvGrpSpPr>
          <p:grpSpPr>
            <a:xfrm>
              <a:off x="6286249" y="3931402"/>
              <a:ext cx="1803274" cy="689395"/>
              <a:chOff x="3142878" y="1753554"/>
              <a:chExt cx="1803274" cy="689395"/>
            </a:xfrm>
          </p:grpSpPr>
          <p:sp>
            <p:nvSpPr>
              <p:cNvPr id="79" name="圆角矩形 78"/>
              <p:cNvSpPr/>
              <p:nvPr/>
            </p:nvSpPr>
            <p:spPr>
              <a:xfrm>
                <a:off x="3372406" y="1903173"/>
                <a:ext cx="1573746" cy="42591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3838859" y="1847621"/>
                <a:ext cx="11072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实验</a:t>
                </a:r>
              </a:p>
            </p:txBody>
          </p:sp>
          <p:sp>
            <p:nvSpPr>
              <p:cNvPr id="81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68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69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70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71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72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73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74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75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76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77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78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322565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848" y="4009108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560640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056" y="1422757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8542" y="2284874"/>
            <a:ext cx="1572904" cy="658425"/>
            <a:chOff x="118542" y="795531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8337" y="3146991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57" y="5733256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4871225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59" name="TextBox 2"/>
          <p:cNvSpPr txBox="1">
            <a:spLocks noChangeArrowheads="1"/>
          </p:cNvSpPr>
          <p:nvPr/>
        </p:nvSpPr>
        <p:spPr bwMode="auto">
          <a:xfrm>
            <a:off x="5303118" y="863480"/>
            <a:ext cx="3672408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探究杠杆的平衡条件  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822" y="1679615"/>
            <a:ext cx="6469902" cy="4443115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2655409" y="1793476"/>
            <a:ext cx="5801655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）杠杆两端挂上不同数量的钩码，移动钩码的位置，使杠杆水平平衡。将动力</a:t>
            </a:r>
            <a:r>
              <a:rPr lang="en-US" altLang="zh-CN" sz="28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、阻力</a:t>
            </a:r>
            <a:r>
              <a:rPr lang="en-US" altLang="zh-CN" sz="28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8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、动力臂</a:t>
            </a:r>
            <a:r>
              <a:rPr lang="en-US" altLang="zh-CN" sz="28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、阻力臂</a:t>
            </a:r>
            <a:r>
              <a:rPr lang="en-US" altLang="zh-CN" sz="28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记录表格中。</a:t>
            </a:r>
            <a:endParaRPr lang="en-US" altLang="zh-CN" sz="28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558" y="1799346"/>
            <a:ext cx="2614135" cy="16228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7" name="矩形 26"/>
          <p:cNvSpPr/>
          <p:nvPr/>
        </p:nvSpPr>
        <p:spPr>
          <a:xfrm>
            <a:off x="2615607" y="3968236"/>
            <a:ext cx="6092825" cy="164352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）改变阻力和阻力臂的大小，相应调节动力和动力臂的大小，再做几次实验。 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6676894" y="2819399"/>
            <a:ext cx="1404000" cy="9054"/>
          </a:xfrm>
          <a:prstGeom prst="line">
            <a:avLst/>
          </a:prstGeom>
          <a:ln w="38100">
            <a:solidFill>
              <a:srgbClr val="DD78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556" y="1748531"/>
            <a:ext cx="2613600" cy="16125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556" y="1748531"/>
            <a:ext cx="2613600" cy="16334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557" y="1748531"/>
            <a:ext cx="2613600" cy="16568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556" y="1748531"/>
            <a:ext cx="2613600" cy="16736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201" y="1759417"/>
            <a:ext cx="2613600" cy="16695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78" name="组合 77"/>
          <p:cNvGrpSpPr/>
          <p:nvPr/>
        </p:nvGrpSpPr>
        <p:grpSpPr>
          <a:xfrm>
            <a:off x="3318483" y="646442"/>
            <a:ext cx="1803274" cy="689395"/>
            <a:chOff x="6286249" y="3931402"/>
            <a:chExt cx="1803274" cy="689395"/>
          </a:xfrm>
        </p:grpSpPr>
        <p:grpSp>
          <p:nvGrpSpPr>
            <p:cNvPr id="79" name="组合 78"/>
            <p:cNvGrpSpPr/>
            <p:nvPr/>
          </p:nvGrpSpPr>
          <p:grpSpPr>
            <a:xfrm>
              <a:off x="6286249" y="3931402"/>
              <a:ext cx="1803274" cy="689395"/>
              <a:chOff x="3142878" y="1753554"/>
              <a:chExt cx="1803274" cy="689395"/>
            </a:xfrm>
          </p:grpSpPr>
          <p:sp>
            <p:nvSpPr>
              <p:cNvPr id="91" name="圆角矩形 90"/>
              <p:cNvSpPr/>
              <p:nvPr/>
            </p:nvSpPr>
            <p:spPr>
              <a:xfrm>
                <a:off x="3372406" y="1903173"/>
                <a:ext cx="1573746" cy="425915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文本框 91"/>
              <p:cNvSpPr txBox="1"/>
              <p:nvPr/>
            </p:nvSpPr>
            <p:spPr>
              <a:xfrm>
                <a:off x="3838859" y="1847621"/>
                <a:ext cx="11072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实验</a:t>
                </a:r>
              </a:p>
            </p:txBody>
          </p:sp>
          <p:sp>
            <p:nvSpPr>
              <p:cNvPr id="93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grpSp>
          <p:nvGrpSpPr>
            <p:cNvPr id="80" name="Group 36312"/>
            <p:cNvGrpSpPr/>
            <p:nvPr/>
          </p:nvGrpSpPr>
          <p:grpSpPr>
            <a:xfrm rot="18900000" flipH="1">
              <a:off x="6503052" y="4004973"/>
              <a:ext cx="263623" cy="558483"/>
              <a:chOff x="0" y="0"/>
              <a:chExt cx="884237" cy="1873250"/>
            </a:xfrm>
          </p:grpSpPr>
          <p:sp>
            <p:nvSpPr>
              <p:cNvPr id="81" name="Shape 36302"/>
              <p:cNvSpPr/>
              <p:nvPr/>
            </p:nvSpPr>
            <p:spPr>
              <a:xfrm>
                <a:off x="322262" y="1050925"/>
                <a:ext cx="239714" cy="8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630"/>
                    </a:moveTo>
                    <a:cubicBezTo>
                      <a:pt x="0" y="20250"/>
                      <a:pt x="4629" y="21600"/>
                      <a:pt x="10491" y="21600"/>
                    </a:cubicBezTo>
                    <a:cubicBezTo>
                      <a:pt x="11417" y="21600"/>
                      <a:pt x="11417" y="21600"/>
                      <a:pt x="11417" y="21600"/>
                    </a:cubicBezTo>
                    <a:cubicBezTo>
                      <a:pt x="16971" y="21600"/>
                      <a:pt x="21600" y="20250"/>
                      <a:pt x="21600" y="18630"/>
                    </a:cubicBezTo>
                    <a:cubicBezTo>
                      <a:pt x="21600" y="2970"/>
                      <a:pt x="21600" y="2970"/>
                      <a:pt x="21600" y="2970"/>
                    </a:cubicBezTo>
                    <a:cubicBezTo>
                      <a:pt x="21600" y="1350"/>
                      <a:pt x="16971" y="0"/>
                      <a:pt x="11417" y="0"/>
                    </a:cubicBezTo>
                    <a:cubicBezTo>
                      <a:pt x="10491" y="0"/>
                      <a:pt x="10491" y="0"/>
                      <a:pt x="10491" y="0"/>
                    </a:cubicBezTo>
                    <a:cubicBezTo>
                      <a:pt x="4629" y="0"/>
                      <a:pt x="0" y="1350"/>
                      <a:pt x="0" y="2970"/>
                    </a:cubicBezTo>
                    <a:cubicBezTo>
                      <a:pt x="0" y="18630"/>
                      <a:pt x="0" y="18630"/>
                      <a:pt x="0" y="18630"/>
                    </a:cubicBezTo>
                  </a:path>
                </a:pathLst>
              </a:custGeom>
              <a:solidFill>
                <a:srgbClr val="FE61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2" name="Shape 36303"/>
              <p:cNvSpPr/>
              <p:nvPr/>
            </p:nvSpPr>
            <p:spPr>
              <a:xfrm>
                <a:off x="434975" y="1163637"/>
                <a:ext cx="127000" cy="70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584" y="21600"/>
                    </a:moveTo>
                    <a:cubicBezTo>
                      <a:pt x="584" y="21600"/>
                      <a:pt x="584" y="21600"/>
                      <a:pt x="584" y="21600"/>
                    </a:cubicBezTo>
                    <a:cubicBezTo>
                      <a:pt x="584" y="21600"/>
                      <a:pt x="584" y="21600"/>
                      <a:pt x="584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18157"/>
                      <a:pt x="21600" y="18157"/>
                      <a:pt x="21600" y="1815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D1D3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3" name="Shape 36304"/>
              <p:cNvSpPr/>
              <p:nvPr/>
            </p:nvSpPr>
            <p:spPr>
              <a:xfrm>
                <a:off x="338137" y="1065212"/>
                <a:ext cx="223839" cy="80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83" y="0"/>
                    </a:moveTo>
                    <a:cubicBezTo>
                      <a:pt x="17280" y="458"/>
                      <a:pt x="17945" y="1007"/>
                      <a:pt x="17945" y="1647"/>
                    </a:cubicBezTo>
                    <a:cubicBezTo>
                      <a:pt x="17945" y="17481"/>
                      <a:pt x="17945" y="17481"/>
                      <a:pt x="17945" y="17481"/>
                    </a:cubicBezTo>
                    <a:cubicBezTo>
                      <a:pt x="17945" y="19220"/>
                      <a:pt x="12960" y="20593"/>
                      <a:pt x="6646" y="20593"/>
                    </a:cubicBezTo>
                    <a:cubicBezTo>
                      <a:pt x="5982" y="20593"/>
                      <a:pt x="5982" y="20593"/>
                      <a:pt x="5982" y="20593"/>
                    </a:cubicBezTo>
                    <a:cubicBezTo>
                      <a:pt x="3655" y="20593"/>
                      <a:pt x="1662" y="20410"/>
                      <a:pt x="0" y="20136"/>
                    </a:cubicBezTo>
                    <a:cubicBezTo>
                      <a:pt x="1994" y="21051"/>
                      <a:pt x="5317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305" y="21600"/>
                      <a:pt x="9305" y="21600"/>
                      <a:pt x="9305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9637" y="21600"/>
                      <a:pt x="9637" y="21600"/>
                      <a:pt x="9637" y="21600"/>
                    </a:cubicBezTo>
                    <a:cubicBezTo>
                      <a:pt x="10634" y="21600"/>
                      <a:pt x="10634" y="21600"/>
                      <a:pt x="10634" y="21600"/>
                    </a:cubicBezTo>
                    <a:cubicBezTo>
                      <a:pt x="16615" y="21600"/>
                      <a:pt x="21600" y="20227"/>
                      <a:pt x="21600" y="18580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2654"/>
                      <a:pt x="21600" y="2654"/>
                      <a:pt x="21600" y="2654"/>
                    </a:cubicBezTo>
                    <a:cubicBezTo>
                      <a:pt x="21600" y="1556"/>
                      <a:pt x="19274" y="549"/>
                      <a:pt x="16283" y="0"/>
                    </a:cubicBezTo>
                  </a:path>
                </a:pathLst>
              </a:custGeom>
              <a:solidFill>
                <a:srgbClr val="D050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4" name="Shape 36305"/>
              <p:cNvSpPr/>
              <p:nvPr/>
            </p:nvSpPr>
            <p:spPr>
              <a:xfrm>
                <a:off x="387350" y="681037"/>
                <a:ext cx="112713" cy="449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73" y="21600"/>
                    </a:moveTo>
                    <a:cubicBezTo>
                      <a:pt x="16364" y="21600"/>
                      <a:pt x="21600" y="20446"/>
                      <a:pt x="21600" y="18962"/>
                    </a:cubicBezTo>
                    <a:cubicBezTo>
                      <a:pt x="21600" y="2473"/>
                      <a:pt x="21600" y="2473"/>
                      <a:pt x="21600" y="2473"/>
                    </a:cubicBezTo>
                    <a:cubicBezTo>
                      <a:pt x="21600" y="1154"/>
                      <a:pt x="16364" y="0"/>
                      <a:pt x="10473" y="0"/>
                    </a:cubicBezTo>
                    <a:cubicBezTo>
                      <a:pt x="4582" y="0"/>
                      <a:pt x="0" y="1154"/>
                      <a:pt x="0" y="2473"/>
                    </a:cubicBezTo>
                    <a:cubicBezTo>
                      <a:pt x="0" y="18962"/>
                      <a:pt x="0" y="18962"/>
                      <a:pt x="0" y="18962"/>
                    </a:cubicBezTo>
                    <a:cubicBezTo>
                      <a:pt x="0" y="20446"/>
                      <a:pt x="4582" y="21600"/>
                      <a:pt x="10473" y="21600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5" name="Shape 36306"/>
              <p:cNvSpPr/>
              <p:nvPr/>
            </p:nvSpPr>
            <p:spPr>
              <a:xfrm>
                <a:off x="0" y="-1"/>
                <a:ext cx="884238" cy="88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57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6" name="Shape 36307"/>
              <p:cNvSpPr/>
              <p:nvPr/>
            </p:nvSpPr>
            <p:spPr>
              <a:xfrm>
                <a:off x="74612" y="74611"/>
                <a:ext cx="733427" cy="73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AD6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7" name="Shape 36308"/>
              <p:cNvSpPr/>
              <p:nvPr/>
            </p:nvSpPr>
            <p:spPr>
              <a:xfrm>
                <a:off x="74612" y="74611"/>
                <a:ext cx="374651" cy="369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moveTo>
                      <a:pt x="0" y="21400"/>
                    </a:moveTo>
                    <a:cubicBezTo>
                      <a:pt x="0" y="21400"/>
                      <a:pt x="0" y="21600"/>
                      <a:pt x="0" y="21600"/>
                    </a:cubicBezTo>
                    <a:cubicBezTo>
                      <a:pt x="0" y="216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0" y="21400"/>
                    </a:moveTo>
                    <a:cubicBezTo>
                      <a:pt x="0" y="21400"/>
                      <a:pt x="0" y="21400"/>
                      <a:pt x="0" y="21400"/>
                    </a:cubicBezTo>
                    <a:cubicBezTo>
                      <a:pt x="0" y="21400"/>
                      <a:pt x="0" y="21400"/>
                      <a:pt x="0" y="2140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600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402" y="0"/>
                    </a:moveTo>
                    <a:cubicBezTo>
                      <a:pt x="21402" y="0"/>
                      <a:pt x="21402" y="0"/>
                      <a:pt x="21402" y="0"/>
                    </a:cubicBezTo>
                    <a:cubicBezTo>
                      <a:pt x="21402" y="0"/>
                      <a:pt x="21402" y="0"/>
                      <a:pt x="21402" y="0"/>
                    </a:cubicBezTo>
                    <a:moveTo>
                      <a:pt x="21204" y="0"/>
                    </a:moveTo>
                    <a:cubicBezTo>
                      <a:pt x="21204" y="0"/>
                      <a:pt x="21204" y="0"/>
                      <a:pt x="21402" y="0"/>
                    </a:cubicBezTo>
                    <a:cubicBezTo>
                      <a:pt x="21204" y="0"/>
                      <a:pt x="21204" y="0"/>
                      <a:pt x="21204" y="0"/>
                    </a:cubicBezTo>
                  </a:path>
                </a:pathLst>
              </a:custGeom>
              <a:solidFill>
                <a:srgbClr val="3B48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8" name="Shape 36309"/>
              <p:cNvSpPr/>
              <p:nvPr/>
            </p:nvSpPr>
            <p:spPr>
              <a:xfrm>
                <a:off x="74612" y="74611"/>
                <a:ext cx="644526" cy="644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4" y="0"/>
                    </a:moveTo>
                    <a:cubicBezTo>
                      <a:pt x="5515" y="0"/>
                      <a:pt x="0" y="5515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294"/>
                      <a:pt x="0" y="12294"/>
                    </a:cubicBezTo>
                    <a:cubicBezTo>
                      <a:pt x="0" y="12294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0" y="12409"/>
                      <a:pt x="0" y="12409"/>
                      <a:pt x="0" y="12409"/>
                    </a:cubicBezTo>
                    <a:cubicBezTo>
                      <a:pt x="115" y="16085"/>
                      <a:pt x="1723" y="19417"/>
                      <a:pt x="4366" y="21600"/>
                    </a:cubicBezTo>
                    <a:cubicBezTo>
                      <a:pt x="2528" y="19417"/>
                      <a:pt x="1379" y="16660"/>
                      <a:pt x="1379" y="13557"/>
                    </a:cubicBezTo>
                    <a:cubicBezTo>
                      <a:pt x="1379" y="6779"/>
                      <a:pt x="6894" y="1264"/>
                      <a:pt x="13672" y="1264"/>
                    </a:cubicBezTo>
                    <a:cubicBezTo>
                      <a:pt x="16660" y="1264"/>
                      <a:pt x="19417" y="2413"/>
                      <a:pt x="21600" y="4251"/>
                    </a:cubicBezTo>
                    <a:cubicBezTo>
                      <a:pt x="19417" y="1723"/>
                      <a:pt x="16200" y="115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523" y="0"/>
                      <a:pt x="12523" y="0"/>
                    </a:cubicBezTo>
                    <a:cubicBezTo>
                      <a:pt x="12523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409" y="0"/>
                      <a:pt x="12409" y="0"/>
                      <a:pt x="12409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  <a:cubicBezTo>
                      <a:pt x="12294" y="0"/>
                      <a:pt x="12294" y="0"/>
                      <a:pt x="12294" y="0"/>
                    </a:cubicBezTo>
                  </a:path>
                </a:pathLst>
              </a:custGeom>
              <a:solidFill>
                <a:srgbClr val="3DB1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89" name="Shape 36310"/>
              <p:cNvSpPr/>
              <p:nvPr/>
            </p:nvSpPr>
            <p:spPr>
              <a:xfrm>
                <a:off x="407987" y="142874"/>
                <a:ext cx="331789" cy="33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64" y="21600"/>
                    </a:moveTo>
                    <a:cubicBezTo>
                      <a:pt x="21155" y="21600"/>
                      <a:pt x="21600" y="20932"/>
                      <a:pt x="21600" y="20264"/>
                    </a:cubicBezTo>
                    <a:cubicBezTo>
                      <a:pt x="21600" y="9130"/>
                      <a:pt x="12693" y="0"/>
                      <a:pt x="1336" y="0"/>
                    </a:cubicBezTo>
                    <a:cubicBezTo>
                      <a:pt x="668" y="0"/>
                      <a:pt x="0" y="668"/>
                      <a:pt x="0" y="1336"/>
                    </a:cubicBezTo>
                    <a:cubicBezTo>
                      <a:pt x="0" y="2227"/>
                      <a:pt x="668" y="2895"/>
                      <a:pt x="1336" y="2895"/>
                    </a:cubicBezTo>
                    <a:cubicBezTo>
                      <a:pt x="10911" y="2895"/>
                      <a:pt x="18705" y="10689"/>
                      <a:pt x="18705" y="20264"/>
                    </a:cubicBezTo>
                    <a:cubicBezTo>
                      <a:pt x="18705" y="20932"/>
                      <a:pt x="19373" y="21600"/>
                      <a:pt x="2026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90" name="Shape 36311"/>
              <p:cNvSpPr/>
              <p:nvPr/>
            </p:nvSpPr>
            <p:spPr>
              <a:xfrm>
                <a:off x="366712" y="1195387"/>
                <a:ext cx="68264" cy="550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537"/>
                      <a:pt x="0" y="1342"/>
                    </a:cubicBezTo>
                    <a:cubicBezTo>
                      <a:pt x="0" y="20258"/>
                      <a:pt x="0" y="20258"/>
                      <a:pt x="0" y="20258"/>
                    </a:cubicBezTo>
                    <a:cubicBezTo>
                      <a:pt x="0" y="21063"/>
                      <a:pt x="4320" y="21600"/>
                      <a:pt x="10800" y="21600"/>
                    </a:cubicBezTo>
                    <a:cubicBezTo>
                      <a:pt x="16200" y="21600"/>
                      <a:pt x="21600" y="21063"/>
                      <a:pt x="21600" y="20258"/>
                    </a:cubicBezTo>
                    <a:cubicBezTo>
                      <a:pt x="21600" y="1342"/>
                      <a:pt x="21600" y="1342"/>
                      <a:pt x="21600" y="1342"/>
                    </a:cubicBezTo>
                    <a:cubicBezTo>
                      <a:pt x="21600" y="537"/>
                      <a:pt x="16200" y="0"/>
                      <a:pt x="10800" y="0"/>
                    </a:cubicBezTo>
                  </a:path>
                </a:pathLst>
              </a:custGeom>
              <a:solidFill>
                <a:srgbClr val="FE918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cxnSp>
        <p:nvCxnSpPr>
          <p:cNvPr id="94" name="直接连接符 93"/>
          <p:cNvCxnSpPr/>
          <p:nvPr/>
        </p:nvCxnSpPr>
        <p:spPr>
          <a:xfrm>
            <a:off x="3612348" y="4542781"/>
            <a:ext cx="3852000" cy="9054"/>
          </a:xfrm>
          <a:prstGeom prst="line">
            <a:avLst/>
          </a:prstGeom>
          <a:ln w="38100">
            <a:solidFill>
              <a:srgbClr val="DD78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21780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4947558" y="5511885"/>
            <a:ext cx="5180095" cy="54743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2848" y="4002264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560640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056" y="1421046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8542" y="2281452"/>
            <a:ext cx="1572904" cy="658425"/>
            <a:chOff x="118542" y="795531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8337" y="3141858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57" y="572298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4862670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aphicFrame>
        <p:nvGraphicFramePr>
          <p:cNvPr id="42" name="Group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818540"/>
              </p:ext>
            </p:extLst>
          </p:nvPr>
        </p:nvGraphicFramePr>
        <p:xfrm>
          <a:off x="3070870" y="889852"/>
          <a:ext cx="7488238" cy="3931920"/>
        </p:xfrm>
        <a:graphic>
          <a:graphicData uri="http://schemas.openxmlformats.org/drawingml/2006/table">
            <a:tbl>
              <a:tblPr/>
              <a:tblGrid>
                <a:gridCol w="1497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7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970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1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次数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楷体_GB2312" pitchFamily="49" charset="-122"/>
                        </a:rPr>
                        <a:t>动力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kumimoji="0" lang="en-US" altLang="zh-CN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/N</a:t>
                      </a:r>
                      <a:endParaRPr kumimoji="0" lang="zh-CN" altLang="en-US" sz="2400" b="1" i="0" u="none" strike="noStrike" cap="none" normalizeH="0" baseline="-2500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楷体_GB2312" pitchFamily="49" charset="-122"/>
                        </a:rPr>
                        <a:t>阻力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kumimoji="0" lang="en-US" altLang="zh-CN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/N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楷体_GB2312" pitchFamily="49" charset="-122"/>
                        </a:rPr>
                        <a:t>动力臂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</a:t>
                      </a:r>
                      <a:r>
                        <a:rPr kumimoji="0" lang="en-US" altLang="zh-CN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/m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楷体_GB2312" pitchFamily="49" charset="-122"/>
                        </a:rPr>
                        <a:t>阻力臂</a:t>
                      </a:r>
                      <a:r>
                        <a:rPr kumimoji="0" lang="en-US" altLang="zh-CN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</a:t>
                      </a:r>
                      <a:r>
                        <a:rPr kumimoji="0" lang="en-US" altLang="zh-CN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/m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4" name="Rectangle 11"/>
          <p:cNvSpPr>
            <a:spLocks noChangeArrowheads="1"/>
          </p:cNvSpPr>
          <p:nvPr/>
        </p:nvSpPr>
        <p:spPr bwMode="auto">
          <a:xfrm>
            <a:off x="2926854" y="301083"/>
            <a:ext cx="17235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实验表格：</a:t>
            </a:r>
          </a:p>
        </p:txBody>
      </p:sp>
      <p:sp>
        <p:nvSpPr>
          <p:cNvPr id="45" name="Rectangle 11"/>
          <p:cNvSpPr>
            <a:spLocks noChangeArrowheads="1"/>
          </p:cNvSpPr>
          <p:nvPr/>
        </p:nvSpPr>
        <p:spPr bwMode="auto">
          <a:xfrm>
            <a:off x="2926853" y="5009241"/>
            <a:ext cx="17235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实验结论：</a:t>
            </a:r>
          </a:p>
        </p:txBody>
      </p:sp>
      <p:sp>
        <p:nvSpPr>
          <p:cNvPr id="49" name="矩形 48"/>
          <p:cNvSpPr/>
          <p:nvPr/>
        </p:nvSpPr>
        <p:spPr>
          <a:xfrm>
            <a:off x="2950068" y="5520253"/>
            <a:ext cx="7511108" cy="576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杠杆平衡时，动力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动力臂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阻力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阻力臂。</a:t>
            </a:r>
          </a:p>
        </p:txBody>
      </p:sp>
      <p:graphicFrame>
        <p:nvGraphicFramePr>
          <p:cNvPr id="51" name="Object 56"/>
          <p:cNvGraphicFramePr>
            <a:graphicFrameLocks noChangeAspect="1"/>
          </p:cNvGraphicFramePr>
          <p:nvPr/>
        </p:nvGraphicFramePr>
        <p:xfrm>
          <a:off x="5447686" y="6159624"/>
          <a:ext cx="1660922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36560" imgH="228600" progId="Equation.DSMT4">
                  <p:embed/>
                </p:oleObj>
              </mc:Choice>
              <mc:Fallback>
                <p:oleObj name="Equation" r:id="rId6" imgW="73656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7686" y="6159624"/>
                        <a:ext cx="1660922" cy="536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Rectangle 58"/>
          <p:cNvSpPr>
            <a:spLocks noChangeArrowheads="1"/>
          </p:cNvSpPr>
          <p:nvPr/>
        </p:nvSpPr>
        <p:spPr bwMode="auto">
          <a:xfrm>
            <a:off x="5231110" y="6115174"/>
            <a:ext cx="2214562" cy="620713"/>
          </a:xfrm>
          <a:prstGeom prst="rect">
            <a:avLst/>
          </a:prstGeom>
          <a:noFill/>
          <a:ln w="28575">
            <a:solidFill>
              <a:srgbClr val="F9B277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8277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9" grpId="0"/>
      <p:bldP spid="5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056" y="548680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1412790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7559" y="2276900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8531" y="4005120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3141010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57" y="5733256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8542" y="4869230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710830" y="311504"/>
            <a:ext cx="4312290" cy="899144"/>
            <a:chOff x="2816464" y="403136"/>
            <a:chExt cx="4312290" cy="8991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816464" y="403136"/>
              <a:ext cx="4312290" cy="899144"/>
              <a:chOff x="2758541" y="349904"/>
              <a:chExt cx="4312290" cy="899144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3" name="组合 32"/>
              <p:cNvGrpSpPr/>
              <p:nvPr/>
            </p:nvGrpSpPr>
            <p:grpSpPr>
              <a:xfrm>
                <a:off x="2758541" y="349904"/>
                <a:ext cx="4312290" cy="899144"/>
                <a:chOff x="3127094" y="518364"/>
                <a:chExt cx="3306338" cy="689395"/>
              </a:xfrm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3358903" y="667983"/>
                  <a:ext cx="307452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6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7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38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34" name="文本框 33"/>
              <p:cNvSpPr txBox="1"/>
              <p:nvPr/>
            </p:nvSpPr>
            <p:spPr>
              <a:xfrm>
                <a:off x="3723025" y="563189"/>
                <a:ext cx="2923947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生活中的杠杆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1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43" name="矩形 42"/>
          <p:cNvSpPr/>
          <p:nvPr/>
        </p:nvSpPr>
        <p:spPr>
          <a:xfrm>
            <a:off x="3286894" y="1445515"/>
            <a:ext cx="80980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利用瓶起子起开瓶盖时，它的动力臂和阻力臂，哪个更长呢？我们在使用时，是省力了？还是费力了呢？</a:t>
            </a:r>
          </a:p>
        </p:txBody>
      </p:sp>
      <p:sp>
        <p:nvSpPr>
          <p:cNvPr id="44" name="任意多边形 43"/>
          <p:cNvSpPr/>
          <p:nvPr/>
        </p:nvSpPr>
        <p:spPr>
          <a:xfrm>
            <a:off x="3328621" y="1953346"/>
            <a:ext cx="693385" cy="52936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7023120" y="1920757"/>
            <a:ext cx="693385" cy="52936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8857356" y="1942581"/>
            <a:ext cx="693385" cy="52936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7848100" y="2728620"/>
            <a:ext cx="3007448" cy="3620345"/>
            <a:chOff x="8969502" y="2775078"/>
            <a:chExt cx="3007448" cy="3620345"/>
          </a:xfrm>
        </p:grpSpPr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96114C55-473F-428F-A6D7-6A0F8C4D29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969502" y="3487035"/>
              <a:ext cx="2886344" cy="2908388"/>
            </a:xfrm>
            <a:prstGeom prst="rect">
              <a:avLst/>
            </a:prstGeom>
          </p:spPr>
        </p:pic>
        <p:grpSp>
          <p:nvGrpSpPr>
            <p:cNvPr id="48" name="组合 47"/>
            <p:cNvGrpSpPr/>
            <p:nvPr/>
          </p:nvGrpSpPr>
          <p:grpSpPr>
            <a:xfrm>
              <a:off x="9406041" y="2775078"/>
              <a:ext cx="2013266" cy="731864"/>
              <a:chOff x="8713916" y="1620950"/>
              <a:chExt cx="2013266" cy="731864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13916" y="1620950"/>
                <a:ext cx="2013266" cy="731864"/>
              </a:xfrm>
              <a:prstGeom prst="rect">
                <a:avLst/>
              </a:prstGeom>
            </p:spPr>
          </p:pic>
          <p:sp>
            <p:nvSpPr>
              <p:cNvPr id="50" name="文本框 49"/>
              <p:cNvSpPr txBox="1"/>
              <p:nvPr/>
            </p:nvSpPr>
            <p:spPr>
              <a:xfrm>
                <a:off x="9270237" y="1704498"/>
                <a:ext cx="110324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分析</a:t>
                </a:r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9022295" y="4307960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省力杠杆：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9022295" y="4814817"/>
              <a:ext cx="2954655" cy="9521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动力臂大于阻力臂，</a:t>
              </a:r>
              <a:endPara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动力小于阻力。</a:t>
              </a:r>
            </a:p>
          </p:txBody>
        </p: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893" y="2644638"/>
            <a:ext cx="3696011" cy="2584561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3317742" y="2588800"/>
            <a:ext cx="3609133" cy="3029596"/>
            <a:chOff x="7301037" y="2204864"/>
            <a:chExt cx="3609133" cy="3029596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1037" y="2276899"/>
              <a:ext cx="3609133" cy="2523809"/>
            </a:xfrm>
            <a:prstGeom prst="rect">
              <a:avLst/>
            </a:prstGeom>
          </p:spPr>
        </p:pic>
        <p:grpSp>
          <p:nvGrpSpPr>
            <p:cNvPr id="57" name="组合 56"/>
            <p:cNvGrpSpPr/>
            <p:nvPr/>
          </p:nvGrpSpPr>
          <p:grpSpPr>
            <a:xfrm>
              <a:off x="9237471" y="3173082"/>
              <a:ext cx="1154010" cy="400110"/>
              <a:chOff x="9237471" y="3173082"/>
              <a:chExt cx="1154010" cy="400110"/>
            </a:xfrm>
          </p:grpSpPr>
          <p:sp>
            <p:nvSpPr>
              <p:cNvPr id="75" name="TextBox 2"/>
              <p:cNvSpPr txBox="1">
                <a:spLocks noChangeArrowheads="1"/>
              </p:cNvSpPr>
              <p:nvPr/>
            </p:nvSpPr>
            <p:spPr bwMode="auto">
              <a:xfrm>
                <a:off x="9311981" y="3173082"/>
                <a:ext cx="107950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endParaRPr lang="zh-CN" altLang="en-US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" name="等腰三角形 75"/>
              <p:cNvSpPr/>
              <p:nvPr/>
            </p:nvSpPr>
            <p:spPr bwMode="auto">
              <a:xfrm>
                <a:off x="9237471" y="3438438"/>
                <a:ext cx="90488" cy="127000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58" name="TextBox 5"/>
            <p:cNvSpPr txBox="1">
              <a:spLocks noChangeArrowheads="1"/>
            </p:cNvSpPr>
            <p:nvPr/>
          </p:nvSpPr>
          <p:spPr bwMode="auto">
            <a:xfrm>
              <a:off x="8082966" y="2535215"/>
              <a:ext cx="108049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0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0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9" name="直接箭头连接符 58"/>
            <p:cNvCxnSpPr/>
            <p:nvPr/>
          </p:nvCxnSpPr>
          <p:spPr>
            <a:xfrm flipV="1">
              <a:off x="8082966" y="2924944"/>
              <a:ext cx="0" cy="71940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箭头连接符 59"/>
            <p:cNvCxnSpPr/>
            <p:nvPr/>
          </p:nvCxnSpPr>
          <p:spPr>
            <a:xfrm>
              <a:off x="8809738" y="3573688"/>
              <a:ext cx="0" cy="1295542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5"/>
            <p:cNvSpPr txBox="1">
              <a:spLocks noChangeArrowheads="1"/>
            </p:cNvSpPr>
            <p:nvPr/>
          </p:nvSpPr>
          <p:spPr bwMode="auto">
            <a:xfrm>
              <a:off x="8825770" y="4719779"/>
              <a:ext cx="108049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0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0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8088707" y="2204864"/>
              <a:ext cx="0" cy="1800256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8082966" y="3438438"/>
              <a:ext cx="1199749" cy="0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组合 63"/>
            <p:cNvGrpSpPr/>
            <p:nvPr/>
          </p:nvGrpSpPr>
          <p:grpSpPr>
            <a:xfrm>
              <a:off x="8104539" y="3310384"/>
              <a:ext cx="144000" cy="144000"/>
              <a:chOff x="6382345" y="2781300"/>
              <a:chExt cx="288925" cy="287338"/>
            </a:xfrm>
          </p:grpSpPr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A0F1459B-0290-A44B-89BD-227D5B4762D8}"/>
                  </a:ext>
                </a:extLst>
              </p:cNvPr>
              <p:cNvCxnSpPr/>
              <p:nvPr/>
            </p:nvCxnSpPr>
            <p:spPr bwMode="auto">
              <a:xfrm>
                <a:off x="6382345" y="2781300"/>
                <a:ext cx="28892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25804427-23A1-E443-8583-A0A9E1BF134C}"/>
                  </a:ext>
                </a:extLst>
              </p:cNvPr>
              <p:cNvCxnSpPr/>
              <p:nvPr/>
            </p:nvCxnSpPr>
            <p:spPr bwMode="auto">
              <a:xfrm>
                <a:off x="6658570" y="2781300"/>
                <a:ext cx="0" cy="2873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右大括号 64">
              <a:extLst>
                <a:ext uri="{FF2B5EF4-FFF2-40B4-BE49-F238E27FC236}">
                  <a16:creationId xmlns:a16="http://schemas.microsoft.com/office/drawing/2014/main" id="{2D75E122-9B58-1E44-8DBB-D5D989189442}"/>
                </a:ext>
              </a:extLst>
            </p:cNvPr>
            <p:cNvSpPr/>
            <p:nvPr/>
          </p:nvSpPr>
          <p:spPr bwMode="auto">
            <a:xfrm rot="16200000">
              <a:off x="8522976" y="2652136"/>
              <a:ext cx="341301" cy="1178176"/>
            </a:xfrm>
            <a:prstGeom prst="rightBrac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66" name="TextBox 20"/>
            <p:cNvSpPr txBox="1">
              <a:spLocks noChangeArrowheads="1"/>
            </p:cNvSpPr>
            <p:nvPr/>
          </p:nvSpPr>
          <p:spPr bwMode="auto">
            <a:xfrm>
              <a:off x="8528232" y="2637723"/>
              <a:ext cx="108022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CN" sz="20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0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8810359" y="3434204"/>
              <a:ext cx="0" cy="1800256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组合 67"/>
            <p:cNvGrpSpPr/>
            <p:nvPr/>
          </p:nvGrpSpPr>
          <p:grpSpPr>
            <a:xfrm flipV="1">
              <a:off x="8832752" y="3454384"/>
              <a:ext cx="144000" cy="144000"/>
              <a:chOff x="6382345" y="2781300"/>
              <a:chExt cx="288925" cy="287338"/>
            </a:xfrm>
          </p:grpSpPr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A0F1459B-0290-A44B-89BD-227D5B4762D8}"/>
                  </a:ext>
                </a:extLst>
              </p:cNvPr>
              <p:cNvCxnSpPr/>
              <p:nvPr/>
            </p:nvCxnSpPr>
            <p:spPr bwMode="auto">
              <a:xfrm>
                <a:off x="6382345" y="2781300"/>
                <a:ext cx="28892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25804427-23A1-E443-8583-A0A9E1BF134C}"/>
                  </a:ext>
                </a:extLst>
              </p:cNvPr>
              <p:cNvCxnSpPr/>
              <p:nvPr/>
            </p:nvCxnSpPr>
            <p:spPr bwMode="auto">
              <a:xfrm>
                <a:off x="6658570" y="2781300"/>
                <a:ext cx="0" cy="28733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右大括号 68">
              <a:extLst>
                <a:ext uri="{FF2B5EF4-FFF2-40B4-BE49-F238E27FC236}">
                  <a16:creationId xmlns:a16="http://schemas.microsoft.com/office/drawing/2014/main" id="{2D75E122-9B58-1E44-8DBB-D5D989189442}"/>
                </a:ext>
              </a:extLst>
            </p:cNvPr>
            <p:cNvSpPr/>
            <p:nvPr/>
          </p:nvSpPr>
          <p:spPr bwMode="auto">
            <a:xfrm rot="5400000" flipV="1">
              <a:off x="8895317" y="3412037"/>
              <a:ext cx="315261" cy="459539"/>
            </a:xfrm>
            <a:prstGeom prst="rightBrac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0" name="TextBox 20"/>
            <p:cNvSpPr txBox="1">
              <a:spLocks noChangeArrowheads="1"/>
            </p:cNvSpPr>
            <p:nvPr/>
          </p:nvSpPr>
          <p:spPr bwMode="auto">
            <a:xfrm>
              <a:off x="9057298" y="3707358"/>
              <a:ext cx="108022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CN" sz="20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0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94632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7636</TotalTime>
  <Words>1214</Words>
  <Application>Microsoft Office PowerPoint</Application>
  <PresentationFormat>自定义</PresentationFormat>
  <Paragraphs>303</Paragraphs>
  <Slides>20</Slides>
  <Notes>4</Notes>
  <HiddenSlides>0</HiddenSlides>
  <MMClips>4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微软雅黑</vt:lpstr>
      <vt:lpstr>汉仪良品线粗简</vt:lpstr>
      <vt:lpstr>Calibri</vt:lpstr>
      <vt:lpstr>黑体</vt:lpstr>
      <vt:lpstr>楷体</vt:lpstr>
      <vt:lpstr>隶书</vt:lpstr>
      <vt:lpstr>Times New Roman</vt:lpstr>
      <vt:lpstr>Arial</vt:lpstr>
      <vt:lpstr>Office 主题</vt:lpstr>
      <vt:lpstr>主题1</vt:lpstr>
      <vt:lpstr>1_Office 主题</vt:lpstr>
      <vt:lpstr>Equation</vt:lpstr>
      <vt:lpstr>第十二章 简单机械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陶沙</dc:creator>
  <cp:lastModifiedBy>Administrator</cp:lastModifiedBy>
  <cp:revision>599</cp:revision>
  <dcterms:created xsi:type="dcterms:W3CDTF">2019-10-31T02:46:42Z</dcterms:created>
  <dcterms:modified xsi:type="dcterms:W3CDTF">2024-01-25T10:32:08Z</dcterms:modified>
</cp:coreProperties>
</file>