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9" r:id="rId1"/>
    <p:sldMasterId id="2147483677" r:id="rId2"/>
  </p:sldMasterIdLst>
  <p:notesMasterIdLst>
    <p:notesMasterId r:id="rId27"/>
  </p:notesMasterIdLst>
  <p:handoutMasterIdLst>
    <p:handoutMasterId r:id="rId28"/>
  </p:handoutMasterIdLst>
  <p:sldIdLst>
    <p:sldId id="350" r:id="rId3"/>
    <p:sldId id="290" r:id="rId4"/>
    <p:sldId id="328" r:id="rId5"/>
    <p:sldId id="363" r:id="rId6"/>
    <p:sldId id="330" r:id="rId7"/>
    <p:sldId id="333" r:id="rId8"/>
    <p:sldId id="356" r:id="rId9"/>
    <p:sldId id="361" r:id="rId10"/>
    <p:sldId id="336" r:id="rId11"/>
    <p:sldId id="353" r:id="rId12"/>
    <p:sldId id="357" r:id="rId13"/>
    <p:sldId id="358" r:id="rId14"/>
    <p:sldId id="362" r:id="rId15"/>
    <p:sldId id="320" r:id="rId16"/>
    <p:sldId id="355" r:id="rId17"/>
    <p:sldId id="352" r:id="rId18"/>
    <p:sldId id="360" r:id="rId19"/>
    <p:sldId id="341" r:id="rId20"/>
    <p:sldId id="343" r:id="rId21"/>
    <p:sldId id="342" r:id="rId22"/>
    <p:sldId id="280" r:id="rId23"/>
    <p:sldId id="346" r:id="rId24"/>
    <p:sldId id="319" r:id="rId25"/>
    <p:sldId id="354" r:id="rId26"/>
  </p:sldIdLst>
  <p:sldSz cx="12192000" cy="6858000"/>
  <p:notesSz cx="6807200" cy="9939338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E4F7"/>
    <a:srgbClr val="DCF0F4"/>
    <a:srgbClr val="663300"/>
    <a:srgbClr val="026BA5"/>
    <a:srgbClr val="F9B03C"/>
    <a:srgbClr val="FBA10F"/>
    <a:srgbClr val="F8AF3A"/>
    <a:srgbClr val="FFFFFF"/>
    <a:srgbClr val="FCAE2A"/>
    <a:srgbClr val="FDC45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BBF443B-976B-437E-A35D-B4A3E217EEB3}" v="17" dt="2021-01-14T02:48:37.90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480" autoAdjust="0"/>
    <p:restoredTop sz="61947" autoAdjust="0"/>
  </p:normalViewPr>
  <p:slideViewPr>
    <p:cSldViewPr snapToGrid="0">
      <p:cViewPr varScale="1">
        <p:scale>
          <a:sx n="86" d="100"/>
          <a:sy n="86" d="100"/>
        </p:scale>
        <p:origin x="629" y="62"/>
      </p:cViewPr>
      <p:guideLst/>
    </p:cSldViewPr>
  </p:slid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104" d="100"/>
        <a:sy n="104" d="100"/>
      </p:scale>
      <p:origin x="0" y="0"/>
    </p:cViewPr>
  </p:sorterViewPr>
  <p:notesViewPr>
    <p:cSldViewPr snapToGrid="0">
      <p:cViewPr varScale="1">
        <p:scale>
          <a:sx n="53" d="100"/>
          <a:sy n="53" d="100"/>
        </p:scale>
        <p:origin x="2648" y="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microsoft.com/office/2015/10/relationships/revisionInfo" Target="revisionInfo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microsoft.com/office/2016/11/relationships/changesInfo" Target="changesInfos/changesInfo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Relationship Id="rId8" Type="http://schemas.openxmlformats.org/officeDocument/2006/relationships/slide" Target="slides/slide6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赵 联庆" userId="73432175d4177085" providerId="LiveId" clId="{5BBF443B-976B-437E-A35D-B4A3E217EEB3}"/>
    <pc:docChg chg="custSel addSld modSld modMainMaster">
      <pc:chgData name="赵 联庆" userId="73432175d4177085" providerId="LiveId" clId="{5BBF443B-976B-437E-A35D-B4A3E217EEB3}" dt="2021-01-14T02:49:38.822" v="53" actId="680"/>
      <pc:docMkLst>
        <pc:docMk/>
      </pc:docMkLst>
      <pc:sldChg chg="new">
        <pc:chgData name="赵 联庆" userId="73432175d4177085" providerId="LiveId" clId="{5BBF443B-976B-437E-A35D-B4A3E217EEB3}" dt="2021-01-14T02:49:22.092" v="52" actId="680"/>
        <pc:sldMkLst>
          <pc:docMk/>
          <pc:sldMk cId="2017025879" sldId="264"/>
        </pc:sldMkLst>
      </pc:sldChg>
      <pc:sldChg chg="new">
        <pc:chgData name="赵 联庆" userId="73432175d4177085" providerId="LiveId" clId="{5BBF443B-976B-437E-A35D-B4A3E217EEB3}" dt="2021-01-14T02:49:38.822" v="53" actId="680"/>
        <pc:sldMkLst>
          <pc:docMk/>
          <pc:sldMk cId="2219447499" sldId="265"/>
        </pc:sldMkLst>
      </pc:sldChg>
      <pc:sldMasterChg chg="addSldLayout delSldLayout modSldLayout">
        <pc:chgData name="赵 联庆" userId="73432175d4177085" providerId="LiveId" clId="{5BBF443B-976B-437E-A35D-B4A3E217EEB3}" dt="2021-01-14T02:48:47.156" v="51" actId="2696"/>
        <pc:sldMasterMkLst>
          <pc:docMk/>
          <pc:sldMasterMk cId="2146158388" sldId="2147483648"/>
        </pc:sldMasterMkLst>
        <pc:sldLayoutChg chg="del">
          <pc:chgData name="赵 联庆" userId="73432175d4177085" providerId="LiveId" clId="{5BBF443B-976B-437E-A35D-B4A3E217EEB3}" dt="2021-01-14T02:44:37.376" v="0" actId="2696"/>
          <pc:sldLayoutMkLst>
            <pc:docMk/>
            <pc:sldMasterMk cId="2146158388" sldId="2147483648"/>
            <pc:sldLayoutMk cId="211254583" sldId="2147483658"/>
          </pc:sldLayoutMkLst>
        </pc:sldLayoutChg>
        <pc:sldLayoutChg chg="addSp delSp modSp add mod modTransition setBg">
          <pc:chgData name="赵 联庆" userId="73432175d4177085" providerId="LiveId" clId="{5BBF443B-976B-437E-A35D-B4A3E217EEB3}" dt="2021-01-14T02:48:37.907" v="50" actId="571"/>
          <pc:sldLayoutMkLst>
            <pc:docMk/>
            <pc:sldMasterMk cId="2146158388" sldId="2147483648"/>
            <pc:sldLayoutMk cId="3249343329" sldId="2147483658"/>
          </pc:sldLayoutMkLst>
          <pc:spChg chg="del">
            <ac:chgData name="赵 联庆" userId="73432175d4177085" providerId="LiveId" clId="{5BBF443B-976B-437E-A35D-B4A3E217EEB3}" dt="2021-01-14T02:46:42.645" v="8"/>
            <ac:spMkLst>
              <pc:docMk/>
              <pc:sldMasterMk cId="2146158388" sldId="2147483648"/>
              <pc:sldLayoutMk cId="3249343329" sldId="2147483658"/>
              <ac:spMk id="2" creationId="{00000000-0000-0000-0000-000000000000}"/>
            </ac:spMkLst>
          </pc:spChg>
          <pc:spChg chg="add del">
            <ac:chgData name="赵 联庆" userId="73432175d4177085" providerId="LiveId" clId="{5BBF443B-976B-437E-A35D-B4A3E217EEB3}" dt="2021-01-14T02:46:53.071" v="9" actId="11529"/>
            <ac:spMkLst>
              <pc:docMk/>
              <pc:sldMasterMk cId="2146158388" sldId="2147483648"/>
              <pc:sldLayoutMk cId="3249343329" sldId="2147483658"/>
              <ac:spMk id="3" creationId="{735687F6-AE52-4FC4-9797-41A56F706282}"/>
            </ac:spMkLst>
          </pc:spChg>
          <pc:spChg chg="mod topLvl">
            <ac:chgData name="赵 联庆" userId="73432175d4177085" providerId="LiveId" clId="{5BBF443B-976B-437E-A35D-B4A3E217EEB3}" dt="2021-01-14T02:46:30.628" v="6" actId="165"/>
            <ac:spMkLst>
              <pc:docMk/>
              <pc:sldMasterMk cId="2146158388" sldId="2147483648"/>
              <pc:sldLayoutMk cId="3249343329" sldId="2147483658"/>
              <ac:spMk id="5" creationId="{64F9BB6C-B13C-4AF1-9209-1E0D379448BD}"/>
            </ac:spMkLst>
          </pc:spChg>
          <pc:spChg chg="del mod topLvl">
            <ac:chgData name="赵 联庆" userId="73432175d4177085" providerId="LiveId" clId="{5BBF443B-976B-437E-A35D-B4A3E217EEB3}" dt="2021-01-14T02:46:35.140" v="7" actId="478"/>
            <ac:spMkLst>
              <pc:docMk/>
              <pc:sldMasterMk cId="2146158388" sldId="2147483648"/>
              <pc:sldLayoutMk cId="3249343329" sldId="2147483658"/>
              <ac:spMk id="6" creationId="{D3B8E9F3-AF3E-450F-B7F6-9247904BF2FC}"/>
            </ac:spMkLst>
          </pc:spChg>
          <pc:spChg chg="mod">
            <ac:chgData name="赵 联庆" userId="73432175d4177085" providerId="LiveId" clId="{5BBF443B-976B-437E-A35D-B4A3E217EEB3}" dt="2021-01-14T02:46:16.397" v="5"/>
            <ac:spMkLst>
              <pc:docMk/>
              <pc:sldMasterMk cId="2146158388" sldId="2147483648"/>
              <pc:sldLayoutMk cId="3249343329" sldId="2147483658"/>
              <ac:spMk id="8" creationId="{DEC85682-1742-492E-B70E-A51D54B6788F}"/>
            </ac:spMkLst>
          </pc:spChg>
          <pc:spChg chg="mod">
            <ac:chgData name="赵 联庆" userId="73432175d4177085" providerId="LiveId" clId="{5BBF443B-976B-437E-A35D-B4A3E217EEB3}" dt="2021-01-14T02:46:16.397" v="5"/>
            <ac:spMkLst>
              <pc:docMk/>
              <pc:sldMasterMk cId="2146158388" sldId="2147483648"/>
              <pc:sldLayoutMk cId="3249343329" sldId="2147483658"/>
              <ac:spMk id="9" creationId="{EAC7A002-A7A3-4AA8-B914-35578A817FEF}"/>
            </ac:spMkLst>
          </pc:spChg>
          <pc:spChg chg="mod">
            <ac:chgData name="赵 联庆" userId="73432175d4177085" providerId="LiveId" clId="{5BBF443B-976B-437E-A35D-B4A3E217EEB3}" dt="2021-01-14T02:46:16.397" v="5"/>
            <ac:spMkLst>
              <pc:docMk/>
              <pc:sldMasterMk cId="2146158388" sldId="2147483648"/>
              <pc:sldLayoutMk cId="3249343329" sldId="2147483658"/>
              <ac:spMk id="11" creationId="{7C3B4312-2315-4D45-9CE8-031BF4056E3E}"/>
            </ac:spMkLst>
          </pc:spChg>
          <pc:spChg chg="mod">
            <ac:chgData name="赵 联庆" userId="73432175d4177085" providerId="LiveId" clId="{5BBF443B-976B-437E-A35D-B4A3E217EEB3}" dt="2021-01-14T02:46:16.397" v="5"/>
            <ac:spMkLst>
              <pc:docMk/>
              <pc:sldMasterMk cId="2146158388" sldId="2147483648"/>
              <pc:sldLayoutMk cId="3249343329" sldId="2147483658"/>
              <ac:spMk id="12" creationId="{0D450A99-D49C-4EA2-B6CD-C799A37916D5}"/>
            </ac:spMkLst>
          </pc:spChg>
          <pc:spChg chg="mod">
            <ac:chgData name="赵 联庆" userId="73432175d4177085" providerId="LiveId" clId="{5BBF443B-976B-437E-A35D-B4A3E217EEB3}" dt="2021-01-14T02:46:16.397" v="5"/>
            <ac:spMkLst>
              <pc:docMk/>
              <pc:sldMasterMk cId="2146158388" sldId="2147483648"/>
              <pc:sldLayoutMk cId="3249343329" sldId="2147483658"/>
              <ac:spMk id="14" creationId="{2DC11238-6C47-4BED-8289-B8A4A1476F82}"/>
            </ac:spMkLst>
          </pc:spChg>
          <pc:spChg chg="mod">
            <ac:chgData name="赵 联庆" userId="73432175d4177085" providerId="LiveId" clId="{5BBF443B-976B-437E-A35D-B4A3E217EEB3}" dt="2021-01-14T02:46:16.397" v="5"/>
            <ac:spMkLst>
              <pc:docMk/>
              <pc:sldMasterMk cId="2146158388" sldId="2147483648"/>
              <pc:sldLayoutMk cId="3249343329" sldId="2147483658"/>
              <ac:spMk id="15" creationId="{3E7C58D1-9B13-4A1B-9FD6-AD13B01A19D8}"/>
            </ac:spMkLst>
          </pc:spChg>
          <pc:spChg chg="mod">
            <ac:chgData name="赵 联庆" userId="73432175d4177085" providerId="LiveId" clId="{5BBF443B-976B-437E-A35D-B4A3E217EEB3}" dt="2021-01-14T02:46:16.397" v="5"/>
            <ac:spMkLst>
              <pc:docMk/>
              <pc:sldMasterMk cId="2146158388" sldId="2147483648"/>
              <pc:sldLayoutMk cId="3249343329" sldId="2147483658"/>
              <ac:spMk id="17" creationId="{8CC883B0-403B-445F-81D2-FA5396518209}"/>
            </ac:spMkLst>
          </pc:spChg>
          <pc:spChg chg="mod">
            <ac:chgData name="赵 联庆" userId="73432175d4177085" providerId="LiveId" clId="{5BBF443B-976B-437E-A35D-B4A3E217EEB3}" dt="2021-01-14T02:46:16.397" v="5"/>
            <ac:spMkLst>
              <pc:docMk/>
              <pc:sldMasterMk cId="2146158388" sldId="2147483648"/>
              <pc:sldLayoutMk cId="3249343329" sldId="2147483658"/>
              <ac:spMk id="18" creationId="{AB90211D-7943-410F-A397-104E2F666B10}"/>
            </ac:spMkLst>
          </pc:spChg>
          <pc:spChg chg="add mod">
            <ac:chgData name="赵 联庆" userId="73432175d4177085" providerId="LiveId" clId="{5BBF443B-976B-437E-A35D-B4A3E217EEB3}" dt="2021-01-14T02:48:06.938" v="42" actId="14100"/>
            <ac:spMkLst>
              <pc:docMk/>
              <pc:sldMasterMk cId="2146158388" sldId="2147483648"/>
              <pc:sldLayoutMk cId="3249343329" sldId="2147483658"/>
              <ac:spMk id="20" creationId="{44FBF735-0B07-452B-9B5A-260B75D9E226}"/>
            </ac:spMkLst>
          </pc:spChg>
          <pc:spChg chg="add mod">
            <ac:chgData name="赵 联庆" userId="73432175d4177085" providerId="LiveId" clId="{5BBF443B-976B-437E-A35D-B4A3E217EEB3}" dt="2021-01-14T02:48:25.892" v="47" actId="571"/>
            <ac:spMkLst>
              <pc:docMk/>
              <pc:sldMasterMk cId="2146158388" sldId="2147483648"/>
              <pc:sldLayoutMk cId="3249343329" sldId="2147483658"/>
              <ac:spMk id="21" creationId="{2F9B31A4-E342-4C92-89DD-6A2E27333C5E}"/>
            </ac:spMkLst>
          </pc:spChg>
          <pc:spChg chg="add mod">
            <ac:chgData name="赵 联庆" userId="73432175d4177085" providerId="LiveId" clId="{5BBF443B-976B-437E-A35D-B4A3E217EEB3}" dt="2021-01-14T02:48:25.892" v="47" actId="571"/>
            <ac:spMkLst>
              <pc:docMk/>
              <pc:sldMasterMk cId="2146158388" sldId="2147483648"/>
              <pc:sldLayoutMk cId="3249343329" sldId="2147483658"/>
              <ac:spMk id="22" creationId="{CFED223E-1804-4B3C-8015-693464C50493}"/>
            </ac:spMkLst>
          </pc:spChg>
          <pc:spChg chg="add mod">
            <ac:chgData name="赵 联庆" userId="73432175d4177085" providerId="LiveId" clId="{5BBF443B-976B-437E-A35D-B4A3E217EEB3}" dt="2021-01-14T02:48:30.849" v="48" actId="571"/>
            <ac:spMkLst>
              <pc:docMk/>
              <pc:sldMasterMk cId="2146158388" sldId="2147483648"/>
              <pc:sldLayoutMk cId="3249343329" sldId="2147483658"/>
              <ac:spMk id="23" creationId="{D093B6C1-B67A-4575-B3F3-390893A0E5DA}"/>
            </ac:spMkLst>
          </pc:spChg>
          <pc:spChg chg="add mod">
            <ac:chgData name="赵 联庆" userId="73432175d4177085" providerId="LiveId" clId="{5BBF443B-976B-437E-A35D-B4A3E217EEB3}" dt="2021-01-14T02:48:30.849" v="48" actId="571"/>
            <ac:spMkLst>
              <pc:docMk/>
              <pc:sldMasterMk cId="2146158388" sldId="2147483648"/>
              <pc:sldLayoutMk cId="3249343329" sldId="2147483658"/>
              <ac:spMk id="24" creationId="{00A5612A-0267-49DE-B533-E78505436245}"/>
            </ac:spMkLst>
          </pc:spChg>
          <pc:spChg chg="add mod">
            <ac:chgData name="赵 联庆" userId="73432175d4177085" providerId="LiveId" clId="{5BBF443B-976B-437E-A35D-B4A3E217EEB3}" dt="2021-01-14T02:48:34.802" v="49" actId="571"/>
            <ac:spMkLst>
              <pc:docMk/>
              <pc:sldMasterMk cId="2146158388" sldId="2147483648"/>
              <pc:sldLayoutMk cId="3249343329" sldId="2147483658"/>
              <ac:spMk id="25" creationId="{32EF0376-F653-45B6-8944-D2137B6C9C15}"/>
            </ac:spMkLst>
          </pc:spChg>
          <pc:spChg chg="add mod">
            <ac:chgData name="赵 联庆" userId="73432175d4177085" providerId="LiveId" clId="{5BBF443B-976B-437E-A35D-B4A3E217EEB3}" dt="2021-01-14T02:48:34.802" v="49" actId="571"/>
            <ac:spMkLst>
              <pc:docMk/>
              <pc:sldMasterMk cId="2146158388" sldId="2147483648"/>
              <pc:sldLayoutMk cId="3249343329" sldId="2147483658"/>
              <ac:spMk id="26" creationId="{A285249D-51AD-4835-81D6-C78505D43D42}"/>
            </ac:spMkLst>
          </pc:spChg>
          <pc:spChg chg="add mod">
            <ac:chgData name="赵 联庆" userId="73432175d4177085" providerId="LiveId" clId="{5BBF443B-976B-437E-A35D-B4A3E217EEB3}" dt="2021-01-14T02:48:37.907" v="50" actId="571"/>
            <ac:spMkLst>
              <pc:docMk/>
              <pc:sldMasterMk cId="2146158388" sldId="2147483648"/>
              <pc:sldLayoutMk cId="3249343329" sldId="2147483658"/>
              <ac:spMk id="27" creationId="{712650FE-7FFF-4710-BF8B-1B257BCDBA0A}"/>
            </ac:spMkLst>
          </pc:spChg>
          <pc:spChg chg="add mod">
            <ac:chgData name="赵 联庆" userId="73432175d4177085" providerId="LiveId" clId="{5BBF443B-976B-437E-A35D-B4A3E217EEB3}" dt="2021-01-14T02:48:37.907" v="50" actId="571"/>
            <ac:spMkLst>
              <pc:docMk/>
              <pc:sldMasterMk cId="2146158388" sldId="2147483648"/>
              <pc:sldLayoutMk cId="3249343329" sldId="2147483658"/>
              <ac:spMk id="28" creationId="{BECBD0A9-3277-4D68-AE4D-380EECA853D5}"/>
            </ac:spMkLst>
          </pc:spChg>
          <pc:grpChg chg="add del mod">
            <ac:chgData name="赵 联庆" userId="73432175d4177085" providerId="LiveId" clId="{5BBF443B-976B-437E-A35D-B4A3E217EEB3}" dt="2021-01-14T02:46:30.628" v="6" actId="165"/>
            <ac:grpSpMkLst>
              <pc:docMk/>
              <pc:sldMasterMk cId="2146158388" sldId="2147483648"/>
              <pc:sldLayoutMk cId="3249343329" sldId="2147483658"/>
              <ac:grpSpMk id="4" creationId="{C5D17FDC-9B36-4748-ADB6-4463B447F7B8}"/>
            </ac:grpSpMkLst>
          </pc:grpChg>
          <pc:grpChg chg="add del mod">
            <ac:chgData name="赵 联庆" userId="73432175d4177085" providerId="LiveId" clId="{5BBF443B-976B-437E-A35D-B4A3E217EEB3}" dt="2021-01-14T02:48:15.250" v="43" actId="478"/>
            <ac:grpSpMkLst>
              <pc:docMk/>
              <pc:sldMasterMk cId="2146158388" sldId="2147483648"/>
              <pc:sldLayoutMk cId="3249343329" sldId="2147483658"/>
              <ac:grpSpMk id="7" creationId="{7F54821F-5B1E-4E4B-B9C7-FE71D21F3A9B}"/>
            </ac:grpSpMkLst>
          </pc:grpChg>
          <pc:grpChg chg="add del mod">
            <ac:chgData name="赵 联庆" userId="73432175d4177085" providerId="LiveId" clId="{5BBF443B-976B-437E-A35D-B4A3E217EEB3}" dt="2021-01-14T02:48:16.935" v="44" actId="478"/>
            <ac:grpSpMkLst>
              <pc:docMk/>
              <pc:sldMasterMk cId="2146158388" sldId="2147483648"/>
              <pc:sldLayoutMk cId="3249343329" sldId="2147483658"/>
              <ac:grpSpMk id="10" creationId="{CFF60394-29E2-428E-B0D5-10F6C086E3DA}"/>
            </ac:grpSpMkLst>
          </pc:grpChg>
          <pc:grpChg chg="add del mod">
            <ac:chgData name="赵 联庆" userId="73432175d4177085" providerId="LiveId" clId="{5BBF443B-976B-437E-A35D-B4A3E217EEB3}" dt="2021-01-14T02:48:18.814" v="45" actId="478"/>
            <ac:grpSpMkLst>
              <pc:docMk/>
              <pc:sldMasterMk cId="2146158388" sldId="2147483648"/>
              <pc:sldLayoutMk cId="3249343329" sldId="2147483658"/>
              <ac:grpSpMk id="13" creationId="{4388F0CF-4290-4343-A0F2-965126E429A0}"/>
            </ac:grpSpMkLst>
          </pc:grpChg>
          <pc:grpChg chg="add del mod">
            <ac:chgData name="赵 联庆" userId="73432175d4177085" providerId="LiveId" clId="{5BBF443B-976B-437E-A35D-B4A3E217EEB3}" dt="2021-01-14T02:48:20.518" v="46" actId="478"/>
            <ac:grpSpMkLst>
              <pc:docMk/>
              <pc:sldMasterMk cId="2146158388" sldId="2147483648"/>
              <pc:sldLayoutMk cId="3249343329" sldId="2147483658"/>
              <ac:grpSpMk id="16" creationId="{C0CE0056-90F0-4B8F-8D24-15E14AEE0737}"/>
            </ac:grpSpMkLst>
          </pc:grpChg>
        </pc:sldLayoutChg>
        <pc:sldLayoutChg chg="add del mod modTransition">
          <pc:chgData name="赵 联庆" userId="73432175d4177085" providerId="LiveId" clId="{5BBF443B-976B-437E-A35D-B4A3E217EEB3}" dt="2021-01-14T02:48:47.156" v="51" actId="2696"/>
          <pc:sldLayoutMkLst>
            <pc:docMk/>
            <pc:sldMasterMk cId="2146158388" sldId="2147483648"/>
            <pc:sldLayoutMk cId="1734904491" sldId="2147483659"/>
          </pc:sldLayoutMkLst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55838" y="0"/>
            <a:ext cx="2949787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B4A61C-6C9E-4571-98AB-DCE859B0FB7B}" type="datetimeFigureOut">
              <a:rPr lang="zh-CN" altLang="en-US" smtClean="0"/>
              <a:t>2024/2/3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440647"/>
            <a:ext cx="2949787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55838" y="9440647"/>
            <a:ext cx="2949787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93E652-97E8-4E43-81D4-B2F97C751BA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335690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55838" y="0"/>
            <a:ext cx="2949787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B23CFE-E85A-4CB1-B388-FD452395EFF5}" type="datetimeFigureOut">
              <a:rPr lang="zh-CN" altLang="en-US" smtClean="0"/>
              <a:t>2024/2/3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3013"/>
            <a:ext cx="5962650" cy="33543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0720" y="4783307"/>
            <a:ext cx="5445760" cy="3913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440647"/>
            <a:ext cx="2949787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55838" y="9440647"/>
            <a:ext cx="2949787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13E388-8A17-44FA-AE8B-AAB64D7735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97526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>
                <a:solidFill>
                  <a:prstClr val="black"/>
                </a:solidFill>
              </a:rPr>
              <a:pPr/>
              <a:t>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687689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654215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996305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486706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95688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748717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713604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>
                <a:solidFill>
                  <a:prstClr val="black"/>
                </a:solidFill>
              </a:rPr>
              <a:pPr/>
              <a:t>16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702421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>
                <a:solidFill>
                  <a:prstClr val="black"/>
                </a:solidFill>
              </a:rPr>
              <a:pPr/>
              <a:t>17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61919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060228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23808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116191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888938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22275" y="1243013"/>
            <a:ext cx="5962650" cy="3354387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71DCCC-45F5-481E-A028-86055A131743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586620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928484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95441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103997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242374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025297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110928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230699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197545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22303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812" y="44625"/>
            <a:ext cx="805270" cy="28490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4" y="-324"/>
            <a:ext cx="12192001" cy="6858000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2235" y="3345520"/>
            <a:ext cx="12193588" cy="2948630"/>
          </a:xfrm>
          <a:prstGeom prst="rect">
            <a:avLst/>
          </a:prstGeom>
          <a:solidFill>
            <a:schemeClr val="tx1">
              <a:lumMod val="95000"/>
              <a:lumOff val="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ln>
                <a:solidFill>
                  <a:schemeClr val="bg2">
                    <a:lumMod val="10000"/>
                  </a:schemeClr>
                </a:solidFill>
              </a:ln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3217540" y="4940844"/>
            <a:ext cx="5689373" cy="0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标题 6"/>
          <p:cNvSpPr>
            <a:spLocks noGrp="1"/>
          </p:cNvSpPr>
          <p:nvPr>
            <p:ph type="title" hasCustomPrompt="1"/>
          </p:nvPr>
        </p:nvSpPr>
        <p:spPr>
          <a:xfrm>
            <a:off x="838310" y="3573017"/>
            <a:ext cx="10515382" cy="1325563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lang="zh-CN" altLang="en-US" sz="72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marL="0" lvl="0"/>
            <a:r>
              <a:rPr lang="zh-CN" altLang="en-US" dirty="0"/>
              <a:t>物理精品课件</a:t>
            </a:r>
          </a:p>
        </p:txBody>
      </p:sp>
      <p:sp>
        <p:nvSpPr>
          <p:cNvPr id="22" name="文本占位符 21"/>
          <p:cNvSpPr>
            <a:spLocks noGrp="1"/>
          </p:cNvSpPr>
          <p:nvPr>
            <p:ph type="body" sz="quarter" idx="10"/>
          </p:nvPr>
        </p:nvSpPr>
        <p:spPr>
          <a:xfrm>
            <a:off x="3156392" y="5006007"/>
            <a:ext cx="58336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buNone/>
              <a:defRPr lang="zh-CN" alt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marL="0" lvl="0" algn="ctr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2558162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1" y="2130427"/>
            <a:ext cx="10363200" cy="1470025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7200">
                <a:solidFill>
                  <a:srgbClr val="595959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1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200">
                <a:solidFill>
                  <a:srgbClr val="595959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1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  <a:pPr/>
              <a:t>2024/2/3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1" y="6356352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1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75" y="44625"/>
            <a:ext cx="805270" cy="284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65328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0" y="0"/>
            <a:ext cx="2063027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2113395" y="0"/>
            <a:ext cx="10078605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prstClr val="white"/>
              </a:solidFill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749840" y="476679"/>
            <a:ext cx="694752" cy="5923629"/>
            <a:chOff x="1749612" y="476678"/>
            <a:chExt cx="694662" cy="5923629"/>
          </a:xfrm>
          <a:solidFill>
            <a:srgbClr val="569DD8"/>
          </a:solidFill>
        </p:grpSpPr>
        <p:grpSp>
          <p:nvGrpSpPr>
            <p:cNvPr id="7" name="组合 6"/>
            <p:cNvGrpSpPr/>
            <p:nvPr userDrawn="1"/>
          </p:nvGrpSpPr>
          <p:grpSpPr>
            <a:xfrm>
              <a:off x="1758311" y="476678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" name="椭圆 2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椭圆 9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1" name="组合 10"/>
            <p:cNvGrpSpPr/>
            <p:nvPr userDrawn="1"/>
          </p:nvGrpSpPr>
          <p:grpSpPr>
            <a:xfrm>
              <a:off x="1751988" y="118089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2" name="椭圆 11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椭圆 12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4" name="组合 13"/>
            <p:cNvGrpSpPr/>
            <p:nvPr userDrawn="1"/>
          </p:nvGrpSpPr>
          <p:grpSpPr>
            <a:xfrm>
              <a:off x="1751988" y="190097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5" name="椭圆 14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椭圆 15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7" name="组合 16"/>
            <p:cNvGrpSpPr/>
            <p:nvPr userDrawn="1"/>
          </p:nvGrpSpPr>
          <p:grpSpPr>
            <a:xfrm>
              <a:off x="1761370" y="260247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8" name="椭圆 17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19" name="椭圆 18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 userDrawn="1"/>
          </p:nvGrpSpPr>
          <p:grpSpPr>
            <a:xfrm>
              <a:off x="1751988" y="32903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1" name="椭圆 20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22" name="椭圆 21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3" name="组合 22"/>
            <p:cNvGrpSpPr/>
            <p:nvPr userDrawn="1"/>
          </p:nvGrpSpPr>
          <p:grpSpPr>
            <a:xfrm>
              <a:off x="1751988" y="398921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4" name="椭圆 23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椭圆 24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6" name="组合 25"/>
            <p:cNvGrpSpPr/>
            <p:nvPr userDrawn="1"/>
          </p:nvGrpSpPr>
          <p:grpSpPr>
            <a:xfrm>
              <a:off x="1761370" y="470929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7" name="椭圆 26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28" name="椭圆 27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9" name="组合 28"/>
            <p:cNvGrpSpPr/>
            <p:nvPr userDrawn="1"/>
          </p:nvGrpSpPr>
          <p:grpSpPr>
            <a:xfrm>
              <a:off x="1749612" y="5428455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0" name="椭圆 29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椭圆 30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32" name="组合 31"/>
            <p:cNvGrpSpPr/>
            <p:nvPr userDrawn="1"/>
          </p:nvGrpSpPr>
          <p:grpSpPr>
            <a:xfrm>
              <a:off x="1758311" y="61308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3" name="椭圆 32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34" name="椭圆 33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1967" y="439105"/>
            <a:ext cx="582259" cy="5979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37167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09601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  <a:pPr/>
              <a:t>2024/2/3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65601" y="6356352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737601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75" y="44625"/>
            <a:ext cx="805270" cy="284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029731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2063027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9" name="矩形 8"/>
          <p:cNvSpPr/>
          <p:nvPr/>
        </p:nvSpPr>
        <p:spPr>
          <a:xfrm>
            <a:off x="2113395" y="0"/>
            <a:ext cx="10078605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grpSp>
        <p:nvGrpSpPr>
          <p:cNvPr id="4" name="组合 3"/>
          <p:cNvGrpSpPr/>
          <p:nvPr/>
        </p:nvGrpSpPr>
        <p:grpSpPr>
          <a:xfrm>
            <a:off x="1749840" y="476679"/>
            <a:ext cx="694752" cy="5923629"/>
            <a:chOff x="1749612" y="476678"/>
            <a:chExt cx="694662" cy="5923629"/>
          </a:xfrm>
          <a:solidFill>
            <a:srgbClr val="569DD8"/>
          </a:solidFill>
        </p:grpSpPr>
        <p:grpSp>
          <p:nvGrpSpPr>
            <p:cNvPr id="7" name="组合 6"/>
            <p:cNvGrpSpPr/>
            <p:nvPr/>
          </p:nvGrpSpPr>
          <p:grpSpPr>
            <a:xfrm>
              <a:off x="1758311" y="476678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" name="椭圆 2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0" name="椭圆 9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1751988" y="118089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2" name="椭圆 11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1751988" y="190097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5" name="椭圆 14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6" name="椭圆 15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1761370" y="260247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8" name="椭圆 17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1751988" y="32903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1" name="椭圆 20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1751988" y="398921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4" name="椭圆 23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1761370" y="470929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7" name="椭圆 26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8" name="椭圆 27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>
              <a:off x="1749612" y="5428455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0" name="椭圆 29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31" name="椭圆 30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>
              <a:off x="1758311" y="61308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3" name="椭圆 32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34" name="椭圆 33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1967" y="439105"/>
            <a:ext cx="582259" cy="5979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39040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2063027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9" name="矩形 8"/>
          <p:cNvSpPr/>
          <p:nvPr/>
        </p:nvSpPr>
        <p:spPr>
          <a:xfrm>
            <a:off x="2113395" y="0"/>
            <a:ext cx="10078605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grpSp>
        <p:nvGrpSpPr>
          <p:cNvPr id="4" name="组合 3"/>
          <p:cNvGrpSpPr/>
          <p:nvPr/>
        </p:nvGrpSpPr>
        <p:grpSpPr>
          <a:xfrm>
            <a:off x="1749840" y="476679"/>
            <a:ext cx="694752" cy="5923629"/>
            <a:chOff x="1749612" y="476678"/>
            <a:chExt cx="694662" cy="5923629"/>
          </a:xfrm>
          <a:solidFill>
            <a:srgbClr val="569DD8"/>
          </a:solidFill>
        </p:grpSpPr>
        <p:grpSp>
          <p:nvGrpSpPr>
            <p:cNvPr id="7" name="组合 6"/>
            <p:cNvGrpSpPr/>
            <p:nvPr/>
          </p:nvGrpSpPr>
          <p:grpSpPr>
            <a:xfrm>
              <a:off x="1758311" y="476678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" name="椭圆 2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0" name="椭圆 9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1751988" y="118089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2" name="椭圆 11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1751988" y="190097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5" name="椭圆 14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6" name="椭圆 15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1761370" y="260247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8" name="椭圆 17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1751988" y="32903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1" name="椭圆 20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1751988" y="398921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4" name="椭圆 23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1761370" y="470929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7" name="椭圆 26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8" name="椭圆 27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>
              <a:off x="1749612" y="5428455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0" name="椭圆 29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31" name="椭圆 30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>
              <a:off x="1758311" y="61308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3" name="椭圆 32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34" name="椭圆 33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1967" y="439105"/>
            <a:ext cx="582259" cy="5979791"/>
          </a:xfrm>
          <a:prstGeom prst="rect">
            <a:avLst/>
          </a:prstGeom>
        </p:spPr>
      </p:pic>
      <p:grpSp>
        <p:nvGrpSpPr>
          <p:cNvPr id="50" name="组合 49"/>
          <p:cNvGrpSpPr/>
          <p:nvPr/>
        </p:nvGrpSpPr>
        <p:grpSpPr>
          <a:xfrm>
            <a:off x="3071270" y="1677714"/>
            <a:ext cx="8354015" cy="4631607"/>
            <a:chOff x="3070870" y="1677713"/>
            <a:chExt cx="8352928" cy="4631607"/>
          </a:xfrm>
        </p:grpSpPr>
        <p:sp>
          <p:nvSpPr>
            <p:cNvPr id="51" name="圆角矩形 50"/>
            <p:cNvSpPr/>
            <p:nvPr/>
          </p:nvSpPr>
          <p:spPr>
            <a:xfrm>
              <a:off x="3070870" y="1677713"/>
              <a:ext cx="8352928" cy="4631607"/>
            </a:xfrm>
            <a:prstGeom prst="roundRect">
              <a:avLst>
                <a:gd name="adj" fmla="val 7667"/>
              </a:avLst>
            </a:prstGeom>
            <a:solidFill>
              <a:schemeClr val="bg1"/>
            </a:solidFill>
            <a:ln>
              <a:solidFill>
                <a:srgbClr val="569DD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52" name="圆角矩形 51"/>
            <p:cNvSpPr/>
            <p:nvPr/>
          </p:nvSpPr>
          <p:spPr>
            <a:xfrm>
              <a:off x="3170954" y="1773319"/>
              <a:ext cx="8152760" cy="4440395"/>
            </a:xfrm>
            <a:prstGeom prst="roundRect">
              <a:avLst>
                <a:gd name="adj" fmla="val 7667"/>
              </a:avLst>
            </a:prstGeom>
            <a:solidFill>
              <a:schemeClr val="bg1"/>
            </a:solidFill>
            <a:ln w="12700">
              <a:solidFill>
                <a:srgbClr val="569DD8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</p:spTree>
    <p:extLst>
      <p:ext uri="{BB962C8B-B14F-4D97-AF65-F5344CB8AC3E}">
        <p14:creationId xmlns:p14="http://schemas.microsoft.com/office/powerpoint/2010/main" val="27469501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2063027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9" name="矩形 8"/>
          <p:cNvSpPr/>
          <p:nvPr/>
        </p:nvSpPr>
        <p:spPr>
          <a:xfrm>
            <a:off x="2113395" y="0"/>
            <a:ext cx="10078605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grpSp>
        <p:nvGrpSpPr>
          <p:cNvPr id="4" name="组合 3"/>
          <p:cNvGrpSpPr/>
          <p:nvPr/>
        </p:nvGrpSpPr>
        <p:grpSpPr>
          <a:xfrm>
            <a:off x="1749840" y="476679"/>
            <a:ext cx="694752" cy="5923629"/>
            <a:chOff x="1749612" y="476678"/>
            <a:chExt cx="694662" cy="5923629"/>
          </a:xfrm>
          <a:solidFill>
            <a:srgbClr val="569DD8"/>
          </a:solidFill>
        </p:grpSpPr>
        <p:grpSp>
          <p:nvGrpSpPr>
            <p:cNvPr id="7" name="组合 6"/>
            <p:cNvGrpSpPr/>
            <p:nvPr/>
          </p:nvGrpSpPr>
          <p:grpSpPr>
            <a:xfrm>
              <a:off x="1758311" y="476678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" name="椭圆 2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0" name="椭圆 9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1751988" y="118089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2" name="椭圆 11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1751988" y="190097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5" name="椭圆 14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6" name="椭圆 15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1761370" y="260247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8" name="椭圆 17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1751988" y="32903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1" name="椭圆 20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1751988" y="398921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4" name="椭圆 23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1761370" y="470929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7" name="椭圆 26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8" name="椭圆 27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>
              <a:off x="1749612" y="5428455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0" name="椭圆 29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31" name="椭圆 30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>
              <a:off x="1758311" y="61308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3" name="椭圆 32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34" name="椭圆 33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1967" y="439105"/>
            <a:ext cx="582259" cy="5979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40301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75" y="53861"/>
            <a:ext cx="805270" cy="28490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5" y="325"/>
            <a:ext cx="12192000" cy="6857107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4300190" y="2204742"/>
            <a:ext cx="424902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再  见</a:t>
            </a:r>
          </a:p>
        </p:txBody>
      </p:sp>
    </p:spTree>
    <p:extLst>
      <p:ext uri="{BB962C8B-B14F-4D97-AF65-F5344CB8AC3E}">
        <p14:creationId xmlns:p14="http://schemas.microsoft.com/office/powerpoint/2010/main" val="33727629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内容占位符 2"/>
          <p:cNvSpPr>
            <a:spLocks noGrp="1"/>
          </p:cNvSpPr>
          <p:nvPr>
            <p:ph idx="1"/>
          </p:nvPr>
        </p:nvSpPr>
        <p:spPr>
          <a:xfrm>
            <a:off x="2678544" y="1161288"/>
            <a:ext cx="8675255" cy="50156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buNone/>
              <a:defRPr/>
            </a:lvl1pPr>
            <a:lvl2pPr marL="457200" indent="0">
              <a:lnSpc>
                <a:spcPct val="100000"/>
              </a:lnSpc>
              <a:buNone/>
              <a:defRPr/>
            </a:lvl2pPr>
            <a:lvl3pPr>
              <a:lnSpc>
                <a:spcPct val="100000"/>
              </a:lnSpc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</p:txBody>
      </p:sp>
    </p:spTree>
    <p:extLst>
      <p:ext uri="{BB962C8B-B14F-4D97-AF65-F5344CB8AC3E}">
        <p14:creationId xmlns:p14="http://schemas.microsoft.com/office/powerpoint/2010/main" val="362744687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34FCE23-231B-4CFE-A76F-252AEF0EE017}" type="datetimeFigureOut">
              <a:rPr lang="zh-CN" altLang="en-US" smtClean="0"/>
              <a:t>2024/2/3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6536A5-DAEE-4F65-B2D5-30A7A77F84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83921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2212848"/>
            <a:ext cx="6806184" cy="1297114"/>
          </a:xfrm>
          <a:prstGeom prst="rect">
            <a:avLst/>
          </a:prstGeom>
        </p:spPr>
        <p:txBody>
          <a:bodyPr anchor="ctr" anchorCtr="0"/>
          <a:lstStyle>
            <a:lvl1pPr algn="ctr">
              <a:defRPr sz="6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zh-CN" altLang="en-US" dirty="0"/>
              <a:t>再 见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C34FCE23-231B-4CFE-A76F-252AEF0EE017}" type="datetimeFigureOut">
              <a:rPr lang="zh-CN" altLang="en-US" smtClean="0"/>
              <a:pPr/>
              <a:t>2024/2/3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BF6536A5-DAEE-4F65-B2D5-30A7A77F84C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83883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816669"/>
            <a:ext cx="7315200" cy="1307275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34FCE23-231B-4CFE-A76F-252AEF0EE017}" type="datetimeFigureOut">
              <a:rPr lang="zh-CN" altLang="en-US" smtClean="0"/>
              <a:t>2024/2/3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6536A5-DAEE-4F65-B2D5-30A7A77F84C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副标题 2"/>
          <p:cNvSpPr>
            <a:spLocks noGrp="1"/>
          </p:cNvSpPr>
          <p:nvPr>
            <p:ph type="subTitle" idx="1"/>
          </p:nvPr>
        </p:nvSpPr>
        <p:spPr>
          <a:xfrm>
            <a:off x="838200" y="4123944"/>
            <a:ext cx="7315200" cy="7596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</p:spTree>
    <p:extLst>
      <p:ext uri="{BB962C8B-B14F-4D97-AF65-F5344CB8AC3E}">
        <p14:creationId xmlns:p14="http://schemas.microsoft.com/office/powerpoint/2010/main" val="18725487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0"/>
            <a:ext cx="10515600" cy="822960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algn="ctr">
              <a:defRPr sz="4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19" name="内容占位符 2"/>
          <p:cNvSpPr>
            <a:spLocks noGrp="1"/>
          </p:cNvSpPr>
          <p:nvPr>
            <p:ph idx="1"/>
          </p:nvPr>
        </p:nvSpPr>
        <p:spPr>
          <a:xfrm>
            <a:off x="838200" y="1161288"/>
            <a:ext cx="10515600" cy="50156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buNone/>
              <a:defRPr/>
            </a:lvl1pPr>
            <a:lvl2pPr marL="457200" indent="0">
              <a:lnSpc>
                <a:spcPct val="100000"/>
              </a:lnSpc>
              <a:buNone/>
              <a:defRPr/>
            </a:lvl2pPr>
            <a:lvl3pPr>
              <a:lnSpc>
                <a:spcPct val="100000"/>
              </a:lnSpc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</p:txBody>
      </p:sp>
    </p:spTree>
    <p:extLst>
      <p:ext uri="{BB962C8B-B14F-4D97-AF65-F5344CB8AC3E}">
        <p14:creationId xmlns:p14="http://schemas.microsoft.com/office/powerpoint/2010/main" val="21639781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170122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65" r:id="rId8"/>
    <p:sldLayoutId id="2147483649" r:id="rId9"/>
  </p:sldLayoutIdLst>
  <p:txStyles>
    <p:titleStyle>
      <a:lvl1pPr algn="ctr" defTabSz="914400" rtl="0" eaLnBrk="1" latinLnBrk="0" hangingPunct="1">
        <a:spcBef>
          <a:spcPct val="0"/>
        </a:spcBef>
        <a:buNone/>
        <a:defRPr sz="3600" kern="1200">
          <a:solidFill>
            <a:schemeClr val="accent6">
              <a:lumMod val="50000"/>
            </a:schemeClr>
          </a:solidFill>
          <a:latin typeface="黑体" pitchFamily="49" charset="-122"/>
          <a:ea typeface="黑体" pitchFamily="49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accent6">
              <a:lumMod val="50000"/>
            </a:schemeClr>
          </a:solidFill>
          <a:latin typeface="黑体" pitchFamily="49" charset="-122"/>
          <a:ea typeface="黑体" pitchFamily="49" charset="-122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167300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</p:sldLayoutIdLst>
  <p:txStyles>
    <p:titleStyle>
      <a:lvl1pPr algn="ctr" defTabSz="914400" rtl="0" eaLnBrk="1" latinLnBrk="0" hangingPunct="1">
        <a:spcBef>
          <a:spcPct val="0"/>
        </a:spcBef>
        <a:buNone/>
        <a:defRPr sz="3600" kern="1200">
          <a:solidFill>
            <a:schemeClr val="accent6">
              <a:lumMod val="50000"/>
            </a:schemeClr>
          </a:solidFill>
          <a:latin typeface="黑体" pitchFamily="49" charset="-122"/>
          <a:ea typeface="黑体" pitchFamily="49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accent6">
              <a:lumMod val="50000"/>
            </a:schemeClr>
          </a:solidFill>
          <a:latin typeface="黑体" pitchFamily="49" charset="-122"/>
          <a:ea typeface="黑体" pitchFamily="49" charset="-122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31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32.png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3.png"/><Relationship Id="rId4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3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4.png"/><Relationship Id="rId5" Type="http://schemas.openxmlformats.org/officeDocument/2006/relationships/image" Target="../media/image36.png"/><Relationship Id="rId4" Type="http://schemas.openxmlformats.org/officeDocument/2006/relationships/image" Target="../media/image10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jpeg"/><Relationship Id="rId3" Type="http://schemas.openxmlformats.org/officeDocument/2006/relationships/image" Target="../media/image37.png"/><Relationship Id="rId7" Type="http://schemas.openxmlformats.org/officeDocument/2006/relationships/image" Target="../media/image3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0.png"/><Relationship Id="rId5" Type="http://schemas.openxmlformats.org/officeDocument/2006/relationships/image" Target="../media/image11.png"/><Relationship Id="rId4" Type="http://schemas.microsoft.com/office/2007/relationships/hdphoto" Target="../media/hdphoto1.wdp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4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0.jpg"/><Relationship Id="rId5" Type="http://schemas.openxmlformats.org/officeDocument/2006/relationships/image" Target="../media/image38.png"/><Relationship Id="rId4" Type="http://schemas.openxmlformats.org/officeDocument/2006/relationships/image" Target="../media/image1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3.jpe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1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1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7.jpg"/><Relationship Id="rId5" Type="http://schemas.openxmlformats.org/officeDocument/2006/relationships/image" Target="../media/image46.jpg"/><Relationship Id="rId4" Type="http://schemas.openxmlformats.org/officeDocument/2006/relationships/image" Target="../media/image1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3.jp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0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1.pn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6.png"/><Relationship Id="rId5" Type="http://schemas.openxmlformats.org/officeDocument/2006/relationships/image" Target="../media/image17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1.pn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0.png"/><Relationship Id="rId5" Type="http://schemas.openxmlformats.org/officeDocument/2006/relationships/image" Target="../media/image16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0.pn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6.png"/><Relationship Id="rId5" Type="http://schemas.openxmlformats.org/officeDocument/2006/relationships/image" Target="../media/image17.pn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13" Type="http://schemas.openxmlformats.org/officeDocument/2006/relationships/image" Target="../media/image29.png"/><Relationship Id="rId3" Type="http://schemas.openxmlformats.org/officeDocument/2006/relationships/image" Target="../media/image10.png"/><Relationship Id="rId7" Type="http://schemas.openxmlformats.org/officeDocument/2006/relationships/image" Target="../media/image25.png"/><Relationship Id="rId12" Type="http://schemas.openxmlformats.org/officeDocument/2006/relationships/image" Target="../media/image2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4.png"/><Relationship Id="rId11" Type="http://schemas.openxmlformats.org/officeDocument/2006/relationships/image" Target="../media/image27.png"/><Relationship Id="rId5" Type="http://schemas.openxmlformats.org/officeDocument/2006/relationships/image" Target="../media/image23.png"/><Relationship Id="rId10" Type="http://schemas.openxmlformats.org/officeDocument/2006/relationships/image" Target="../media/image22.png"/><Relationship Id="rId4" Type="http://schemas.openxmlformats.org/officeDocument/2006/relationships/image" Target="../media/image11.png"/><Relationship Id="rId9" Type="http://schemas.openxmlformats.org/officeDocument/2006/relationships/image" Target="../media/image21.png"/><Relationship Id="rId14" Type="http://schemas.openxmlformats.org/officeDocument/2006/relationships/image" Target="../media/image3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9953" y="1643222"/>
            <a:ext cx="7594490" cy="1325563"/>
          </a:xfrm>
        </p:spPr>
        <p:txBody>
          <a:bodyPr>
            <a:normAutofit/>
          </a:bodyPr>
          <a:lstStyle/>
          <a:p>
            <a:r>
              <a:rPr lang="zh-CN" altLang="en-US" sz="6000" dirty="0">
                <a:solidFill>
                  <a:srgbClr val="026BA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第十章 浮力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0"/>
          </p:nvPr>
        </p:nvSpPr>
        <p:spPr>
          <a:xfrm>
            <a:off x="880417" y="3856337"/>
            <a:ext cx="5833655" cy="769441"/>
          </a:xfrm>
        </p:spPr>
        <p:txBody>
          <a:bodyPr/>
          <a:lstStyle/>
          <a:p>
            <a:pPr algn="ctr"/>
            <a:r>
              <a:rPr lang="zh-CN" altLang="en-US" sz="4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</a:t>
            </a:r>
            <a:r>
              <a:rPr lang="en-US" altLang="zh-CN" sz="4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4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节 阿基米德原理</a:t>
            </a:r>
            <a:endParaRPr lang="en-US" altLang="zh-CN" sz="4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90968" y="0"/>
            <a:ext cx="5801032" cy="6868342"/>
          </a:xfrm>
          <a:prstGeom prst="rect">
            <a:avLst/>
          </a:prstGeom>
        </p:spPr>
      </p:pic>
      <p:cxnSp>
        <p:nvCxnSpPr>
          <p:cNvPr id="8" name="直接连接符 7"/>
          <p:cNvCxnSpPr/>
          <p:nvPr/>
        </p:nvCxnSpPr>
        <p:spPr>
          <a:xfrm>
            <a:off x="290744" y="3128582"/>
            <a:ext cx="7352907" cy="22990"/>
          </a:xfrm>
          <a:prstGeom prst="line">
            <a:avLst/>
          </a:prstGeom>
          <a:ln w="38100">
            <a:solidFill>
              <a:srgbClr val="01639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2000550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23"/>
          <p:cNvGrpSpPr/>
          <p:nvPr/>
        </p:nvGrpSpPr>
        <p:grpSpPr>
          <a:xfrm>
            <a:off x="95851" y="1415801"/>
            <a:ext cx="1572904" cy="658425"/>
            <a:chOff x="3142451" y="548680"/>
            <a:chExt cx="1572904" cy="658425"/>
          </a:xfrm>
        </p:grpSpPr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26" name="文本框 2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pic>
        <p:nvPicPr>
          <p:cNvPr id="27" name="图片 2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1" y="2275315"/>
            <a:ext cx="1572904" cy="658425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1" y="556374"/>
            <a:ext cx="1572904" cy="658425"/>
          </a:xfrm>
          <a:prstGeom prst="rect">
            <a:avLst/>
          </a:prstGeom>
        </p:spPr>
      </p:pic>
      <p:sp>
        <p:nvSpPr>
          <p:cNvPr id="29" name="文本框 28"/>
          <p:cNvSpPr txBox="1"/>
          <p:nvPr/>
        </p:nvSpPr>
        <p:spPr>
          <a:xfrm>
            <a:off x="157749" y="2341764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实验探究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157749" y="630095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新课引入</a:t>
            </a:r>
          </a:p>
        </p:txBody>
      </p:sp>
      <p:grpSp>
        <p:nvGrpSpPr>
          <p:cNvPr id="31" name="组合 30"/>
          <p:cNvGrpSpPr/>
          <p:nvPr/>
        </p:nvGrpSpPr>
        <p:grpSpPr>
          <a:xfrm>
            <a:off x="96056" y="3994254"/>
            <a:ext cx="1572904" cy="658425"/>
            <a:chOff x="3142451" y="548680"/>
            <a:chExt cx="1572904" cy="658425"/>
          </a:xfrm>
        </p:grpSpPr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3" name="文本框 3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96056" y="3134785"/>
            <a:ext cx="1572904" cy="658425"/>
            <a:chOff x="3142451" y="548680"/>
            <a:chExt cx="1572904" cy="658425"/>
          </a:xfrm>
        </p:grpSpPr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96056" y="5713109"/>
            <a:ext cx="1572699" cy="658339"/>
            <a:chOff x="3142451" y="548680"/>
            <a:chExt cx="1572904" cy="658425"/>
          </a:xfrm>
        </p:grpSpPr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9" name="文本框 3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96056" y="4853723"/>
            <a:ext cx="1572699" cy="658339"/>
            <a:chOff x="3142451" y="548680"/>
            <a:chExt cx="1572904" cy="658425"/>
          </a:xfrm>
        </p:grpSpPr>
        <p:pic>
          <p:nvPicPr>
            <p:cNvPr id="41" name="图片 4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2" name="文本框 41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22159"/>
              </p:ext>
            </p:extLst>
          </p:nvPr>
        </p:nvGraphicFramePr>
        <p:xfrm>
          <a:off x="2730714" y="2499447"/>
          <a:ext cx="9203620" cy="321366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20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214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287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928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894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6688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01809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1175770">
                <a:tc>
                  <a:txBody>
                    <a:bodyPr/>
                    <a:lstStyle/>
                    <a:p>
                      <a:pPr lvl="0" algn="ctr"/>
                      <a:r>
                        <a:rPr lang="zh-CN" altLang="en-US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次数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CF0F4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/>
                      <a:r>
                        <a:rPr lang="zh-CN" altLang="pt-BR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物体所受的重力</a:t>
                      </a:r>
                      <a:r>
                        <a:rPr lang="pt-BR" altLang="zh-CN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/N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CF0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pt-BR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小桶所受的重力</a:t>
                      </a:r>
                      <a:r>
                        <a:rPr lang="pt-BR" altLang="zh-CN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/N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CF0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物体在水中时测力计的读数</a:t>
                      </a:r>
                      <a:r>
                        <a:rPr lang="en-US" altLang="zh-CN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/N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CF0F4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/>
                      <a:r>
                        <a:rPr lang="zh-CN" altLang="en-US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小桶和排开水所受的总重力</a:t>
                      </a:r>
                      <a:r>
                        <a:rPr lang="en-US" altLang="zh-CN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/N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CF0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排开水所受的重力</a:t>
                      </a:r>
                      <a:r>
                        <a:rPr lang="en-US" altLang="zh-CN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/N</a:t>
                      </a:r>
                    </a:p>
                    <a:p>
                      <a:pPr lvl="0" algn="ctr"/>
                      <a:endParaRPr lang="pt-BR" altLang="zh-CN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CF0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浮力</a:t>
                      </a:r>
                      <a:r>
                        <a:rPr lang="pt-BR" altLang="zh-CN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/N</a:t>
                      </a:r>
                    </a:p>
                    <a:p>
                      <a:pPr lvl="0" algn="ctr"/>
                      <a:endParaRPr lang="en-US" altLang="zh-CN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CF0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9473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zh-CN" alt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CF0F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9473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zh-CN" alt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CF0F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09473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zh-CN" alt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CF0F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9473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…</a:t>
                      </a:r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CF0F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8" name="矩形 7"/>
          <p:cNvSpPr/>
          <p:nvPr/>
        </p:nvSpPr>
        <p:spPr>
          <a:xfrm>
            <a:off x="2730714" y="1874171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实验数据记录表格</a:t>
            </a:r>
          </a:p>
        </p:txBody>
      </p:sp>
      <p:sp>
        <p:nvSpPr>
          <p:cNvPr id="23" name="矩形 22"/>
          <p:cNvSpPr/>
          <p:nvPr/>
        </p:nvSpPr>
        <p:spPr>
          <a:xfrm>
            <a:off x="4498913" y="654753"/>
            <a:ext cx="6032421" cy="461665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探究浮力的大小跟排开液体所受重力的关系</a:t>
            </a:r>
          </a:p>
        </p:txBody>
      </p:sp>
    </p:spTree>
    <p:extLst>
      <p:ext uri="{BB962C8B-B14F-4D97-AF65-F5344CB8AC3E}">
        <p14:creationId xmlns:p14="http://schemas.microsoft.com/office/powerpoint/2010/main" val="3902046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3280529" y="1386979"/>
            <a:ext cx="8273524" cy="4887877"/>
          </a:xfrm>
          <a:prstGeom prst="roundRect">
            <a:avLst>
              <a:gd name="adj" fmla="val 6294"/>
            </a:avLst>
          </a:prstGeom>
          <a:solidFill>
            <a:schemeClr val="tx2">
              <a:lumMod val="20000"/>
              <a:lumOff val="80000"/>
            </a:schemeClr>
          </a:solidFill>
          <a:ln w="317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95851" y="1415801"/>
            <a:ext cx="1572904" cy="658425"/>
            <a:chOff x="3142451" y="548680"/>
            <a:chExt cx="1572904" cy="658425"/>
          </a:xfrm>
        </p:grpSpPr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26" name="文本框 2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pic>
        <p:nvPicPr>
          <p:cNvPr id="27" name="图片 2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1" y="2275315"/>
            <a:ext cx="1572904" cy="658425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1" y="556374"/>
            <a:ext cx="1572904" cy="658425"/>
          </a:xfrm>
          <a:prstGeom prst="rect">
            <a:avLst/>
          </a:prstGeom>
        </p:spPr>
      </p:pic>
      <p:sp>
        <p:nvSpPr>
          <p:cNvPr id="29" name="文本框 28"/>
          <p:cNvSpPr txBox="1"/>
          <p:nvPr/>
        </p:nvSpPr>
        <p:spPr>
          <a:xfrm>
            <a:off x="157749" y="2341764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实验探究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157749" y="630095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新课引入</a:t>
            </a:r>
          </a:p>
        </p:txBody>
      </p:sp>
      <p:grpSp>
        <p:nvGrpSpPr>
          <p:cNvPr id="31" name="组合 30"/>
          <p:cNvGrpSpPr/>
          <p:nvPr/>
        </p:nvGrpSpPr>
        <p:grpSpPr>
          <a:xfrm>
            <a:off x="96056" y="3994254"/>
            <a:ext cx="1572904" cy="658425"/>
            <a:chOff x="3142451" y="548680"/>
            <a:chExt cx="1572904" cy="658425"/>
          </a:xfrm>
        </p:grpSpPr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3" name="文本框 3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96056" y="3134785"/>
            <a:ext cx="1572904" cy="658425"/>
            <a:chOff x="3142451" y="548680"/>
            <a:chExt cx="1572904" cy="658425"/>
          </a:xfrm>
        </p:grpSpPr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96056" y="5713109"/>
            <a:ext cx="1572699" cy="658339"/>
            <a:chOff x="3142451" y="548680"/>
            <a:chExt cx="1572904" cy="658425"/>
          </a:xfrm>
        </p:grpSpPr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9" name="文本框 3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96056" y="4853723"/>
            <a:ext cx="1572699" cy="658339"/>
            <a:chOff x="3142451" y="548680"/>
            <a:chExt cx="1572904" cy="658425"/>
          </a:xfrm>
        </p:grpSpPr>
        <p:pic>
          <p:nvPicPr>
            <p:cNvPr id="41" name="图片 40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2" name="文本框 41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sp>
        <p:nvSpPr>
          <p:cNvPr id="23" name="矩形 22"/>
          <p:cNvSpPr/>
          <p:nvPr/>
        </p:nvSpPr>
        <p:spPr>
          <a:xfrm>
            <a:off x="4498913" y="654753"/>
            <a:ext cx="6032421" cy="461665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探究浮力的大小跟排开液体所受重力的关系</a:t>
            </a:r>
          </a:p>
        </p:txBody>
      </p:sp>
      <p:pic>
        <p:nvPicPr>
          <p:cNvPr id="2" name="阿基米德原理1_Trim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3685880" y="1719520"/>
            <a:ext cx="7487890" cy="421193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852817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圆角矩形 42"/>
          <p:cNvSpPr/>
          <p:nvPr/>
        </p:nvSpPr>
        <p:spPr>
          <a:xfrm>
            <a:off x="3280529" y="1415260"/>
            <a:ext cx="8273524" cy="4887877"/>
          </a:xfrm>
          <a:prstGeom prst="roundRect">
            <a:avLst>
              <a:gd name="adj" fmla="val 6294"/>
            </a:avLst>
          </a:prstGeom>
          <a:solidFill>
            <a:schemeClr val="tx2">
              <a:lumMod val="20000"/>
              <a:lumOff val="80000"/>
            </a:schemeClr>
          </a:solidFill>
          <a:ln w="317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95851" y="1415801"/>
            <a:ext cx="1572904" cy="658425"/>
            <a:chOff x="3142451" y="548680"/>
            <a:chExt cx="1572904" cy="658425"/>
          </a:xfrm>
        </p:grpSpPr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26" name="文本框 2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pic>
        <p:nvPicPr>
          <p:cNvPr id="27" name="图片 2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1" y="2275315"/>
            <a:ext cx="1572904" cy="658425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1" y="556374"/>
            <a:ext cx="1572904" cy="658425"/>
          </a:xfrm>
          <a:prstGeom prst="rect">
            <a:avLst/>
          </a:prstGeom>
        </p:spPr>
      </p:pic>
      <p:sp>
        <p:nvSpPr>
          <p:cNvPr id="29" name="文本框 28"/>
          <p:cNvSpPr txBox="1"/>
          <p:nvPr/>
        </p:nvSpPr>
        <p:spPr>
          <a:xfrm>
            <a:off x="157749" y="2341764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实验探究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157749" y="630095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新课引入</a:t>
            </a:r>
          </a:p>
        </p:txBody>
      </p:sp>
      <p:grpSp>
        <p:nvGrpSpPr>
          <p:cNvPr id="31" name="组合 30"/>
          <p:cNvGrpSpPr/>
          <p:nvPr/>
        </p:nvGrpSpPr>
        <p:grpSpPr>
          <a:xfrm>
            <a:off x="96056" y="3994254"/>
            <a:ext cx="1572904" cy="658425"/>
            <a:chOff x="3142451" y="548680"/>
            <a:chExt cx="1572904" cy="658425"/>
          </a:xfrm>
        </p:grpSpPr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3" name="文本框 3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96056" y="3134785"/>
            <a:ext cx="1572904" cy="658425"/>
            <a:chOff x="3142451" y="548680"/>
            <a:chExt cx="1572904" cy="658425"/>
          </a:xfrm>
        </p:grpSpPr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96056" y="5713109"/>
            <a:ext cx="1572699" cy="658339"/>
            <a:chOff x="3142451" y="548680"/>
            <a:chExt cx="1572904" cy="658425"/>
          </a:xfrm>
        </p:grpSpPr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9" name="文本框 3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96056" y="4853723"/>
            <a:ext cx="1572699" cy="658339"/>
            <a:chOff x="3142451" y="548680"/>
            <a:chExt cx="1572904" cy="658425"/>
          </a:xfrm>
        </p:grpSpPr>
        <p:pic>
          <p:nvPicPr>
            <p:cNvPr id="41" name="图片 40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2" name="文本框 41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sp>
        <p:nvSpPr>
          <p:cNvPr id="23" name="矩形 22"/>
          <p:cNvSpPr/>
          <p:nvPr/>
        </p:nvSpPr>
        <p:spPr>
          <a:xfrm>
            <a:off x="4498913" y="654753"/>
            <a:ext cx="6032421" cy="461665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探究浮力的大小跟排开液体所受重力的关系</a:t>
            </a:r>
          </a:p>
        </p:txBody>
      </p:sp>
      <p:pic>
        <p:nvPicPr>
          <p:cNvPr id="3" name="阿基米德原理2_Trim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3760738" y="1795906"/>
            <a:ext cx="7369667" cy="414543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746860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  <p:bldLst>
      <p:bldP spid="4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23"/>
          <p:cNvGrpSpPr/>
          <p:nvPr/>
        </p:nvGrpSpPr>
        <p:grpSpPr>
          <a:xfrm>
            <a:off x="95851" y="1415801"/>
            <a:ext cx="1572904" cy="658425"/>
            <a:chOff x="3142451" y="548680"/>
            <a:chExt cx="1572904" cy="658425"/>
          </a:xfrm>
        </p:grpSpPr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26" name="文本框 2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pic>
        <p:nvPicPr>
          <p:cNvPr id="27" name="图片 2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1" y="2275315"/>
            <a:ext cx="1572904" cy="658425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1" y="556374"/>
            <a:ext cx="1572904" cy="658425"/>
          </a:xfrm>
          <a:prstGeom prst="rect">
            <a:avLst/>
          </a:prstGeom>
        </p:spPr>
      </p:pic>
      <p:sp>
        <p:nvSpPr>
          <p:cNvPr id="29" name="文本框 28"/>
          <p:cNvSpPr txBox="1"/>
          <p:nvPr/>
        </p:nvSpPr>
        <p:spPr>
          <a:xfrm>
            <a:off x="157749" y="2341764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实验探究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157749" y="630095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新课引入</a:t>
            </a:r>
          </a:p>
        </p:txBody>
      </p:sp>
      <p:grpSp>
        <p:nvGrpSpPr>
          <p:cNvPr id="31" name="组合 30"/>
          <p:cNvGrpSpPr/>
          <p:nvPr/>
        </p:nvGrpSpPr>
        <p:grpSpPr>
          <a:xfrm>
            <a:off x="96056" y="3994254"/>
            <a:ext cx="1572904" cy="658425"/>
            <a:chOff x="3142451" y="548680"/>
            <a:chExt cx="1572904" cy="658425"/>
          </a:xfrm>
        </p:grpSpPr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3" name="文本框 3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96056" y="3134785"/>
            <a:ext cx="1572904" cy="658425"/>
            <a:chOff x="3142451" y="548680"/>
            <a:chExt cx="1572904" cy="658425"/>
          </a:xfrm>
        </p:grpSpPr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96056" y="5713109"/>
            <a:ext cx="1572699" cy="658339"/>
            <a:chOff x="3142451" y="548680"/>
            <a:chExt cx="1572904" cy="658425"/>
          </a:xfrm>
        </p:grpSpPr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9" name="文本框 3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96056" y="4853723"/>
            <a:ext cx="1572699" cy="658339"/>
            <a:chOff x="3142451" y="548680"/>
            <a:chExt cx="1572904" cy="658425"/>
          </a:xfrm>
        </p:grpSpPr>
        <p:pic>
          <p:nvPicPr>
            <p:cNvPr id="41" name="图片 4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2" name="文本框 41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31356132"/>
              </p:ext>
            </p:extLst>
          </p:nvPr>
        </p:nvGraphicFramePr>
        <p:xfrm>
          <a:off x="2730714" y="2453945"/>
          <a:ext cx="9203620" cy="333116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20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214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287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928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894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6688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01809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1175770">
                <a:tc>
                  <a:txBody>
                    <a:bodyPr/>
                    <a:lstStyle/>
                    <a:p>
                      <a:pPr lvl="0" algn="ctr"/>
                      <a:r>
                        <a:rPr lang="zh-CN" altLang="en-US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次数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CF0F4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/>
                      <a:r>
                        <a:rPr lang="zh-CN" altLang="pt-BR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物体所受的重力</a:t>
                      </a:r>
                      <a:r>
                        <a:rPr lang="pt-BR" altLang="zh-CN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/N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CF0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pt-BR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小桶所受的重力</a:t>
                      </a:r>
                      <a:r>
                        <a:rPr lang="pt-BR" altLang="zh-CN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/N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CF0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物体在水中时测力计的读数</a:t>
                      </a:r>
                      <a:r>
                        <a:rPr lang="en-US" altLang="zh-CN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/N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CF0F4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/>
                      <a:r>
                        <a:rPr lang="zh-CN" altLang="en-US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小桶和排开水所受的总重力</a:t>
                      </a:r>
                      <a:r>
                        <a:rPr lang="en-US" altLang="zh-CN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/N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CF0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排开水所受的重力</a:t>
                      </a:r>
                      <a:r>
                        <a:rPr lang="en-US" altLang="zh-CN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/N</a:t>
                      </a:r>
                    </a:p>
                    <a:p>
                      <a:pPr lvl="0" algn="ctr"/>
                      <a:endParaRPr lang="pt-BR" altLang="zh-CN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CF0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浮力</a:t>
                      </a:r>
                      <a:r>
                        <a:rPr lang="pt-BR" altLang="zh-CN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/N</a:t>
                      </a:r>
                    </a:p>
                    <a:p>
                      <a:pPr lvl="0" algn="ctr"/>
                      <a:endParaRPr lang="en-US" altLang="zh-CN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CF0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9473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zh-CN" alt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CF0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altLang="zh-CN" sz="2000" dirty="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1.15</a:t>
                      </a:r>
                      <a:endParaRPr lang="zh-CN" altLang="en-US" sz="2000" dirty="0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altLang="zh-CN" sz="200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</a:t>
                      </a:r>
                      <a:endParaRPr lang="zh-CN" altLang="en-US" sz="2000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altLang="zh-CN" sz="2000" dirty="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0.85</a:t>
                      </a:r>
                      <a:endParaRPr lang="zh-CN" altLang="en-US" sz="2000" dirty="0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altLang="zh-CN" sz="200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</a:t>
                      </a:r>
                      <a:endParaRPr lang="zh-CN" altLang="en-US" sz="2000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altLang="zh-CN" sz="200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</a:t>
                      </a:r>
                      <a:endParaRPr lang="zh-CN" altLang="en-US" sz="2000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altLang="zh-CN" sz="2000" dirty="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</a:t>
                      </a:r>
                      <a:endParaRPr lang="zh-CN" altLang="en-US" sz="2000" dirty="0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9473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zh-CN" alt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CF0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altLang="zh-CN" sz="2000" dirty="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1.15</a:t>
                      </a:r>
                      <a:endParaRPr lang="zh-CN" altLang="en-US" sz="2000" dirty="0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altLang="zh-CN" sz="200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</a:t>
                      </a:r>
                      <a:endParaRPr lang="zh-CN" altLang="en-US" sz="2000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altLang="zh-CN" sz="2000" dirty="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</a:t>
                      </a:r>
                      <a:endParaRPr lang="zh-CN" altLang="en-US" sz="2000" dirty="0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altLang="zh-CN" sz="200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0.75</a:t>
                      </a:r>
                      <a:endParaRPr lang="zh-CN" altLang="en-US" sz="2000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altLang="zh-CN" sz="200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0.45</a:t>
                      </a:r>
                      <a:endParaRPr lang="zh-CN" altLang="en-US" sz="2000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altLang="zh-CN" sz="2000" dirty="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0.45</a:t>
                      </a:r>
                      <a:endParaRPr lang="zh-CN" altLang="en-US" sz="2000" dirty="0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09473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zh-CN" alt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CF0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altLang="zh-CN" sz="2000" dirty="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1.15</a:t>
                      </a:r>
                      <a:endParaRPr lang="zh-CN" altLang="en-US" sz="2000" dirty="0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altLang="zh-CN" sz="200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</a:t>
                      </a:r>
                      <a:endParaRPr lang="zh-CN" altLang="en-US" sz="2000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altLang="zh-CN" sz="2000" dirty="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0.45</a:t>
                      </a:r>
                      <a:endParaRPr lang="zh-CN" altLang="en-US" sz="2000" dirty="0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altLang="zh-CN" sz="200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zh-CN" altLang="en-US" sz="2000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altLang="zh-CN" sz="200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</a:t>
                      </a:r>
                      <a:endParaRPr lang="zh-CN" altLang="en-US" sz="2000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altLang="zh-CN" sz="2000" dirty="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</a:t>
                      </a:r>
                      <a:endParaRPr lang="zh-CN" altLang="en-US" sz="2000" dirty="0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9473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…</a:t>
                      </a:r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CF0F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8" name="矩形 7"/>
          <p:cNvSpPr/>
          <p:nvPr/>
        </p:nvSpPr>
        <p:spPr>
          <a:xfrm>
            <a:off x="2730714" y="1874171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实验数据记录表格</a:t>
            </a:r>
          </a:p>
        </p:txBody>
      </p:sp>
      <p:sp>
        <p:nvSpPr>
          <p:cNvPr id="23" name="矩形 22"/>
          <p:cNvSpPr/>
          <p:nvPr/>
        </p:nvSpPr>
        <p:spPr>
          <a:xfrm>
            <a:off x="4498913" y="654753"/>
            <a:ext cx="6032421" cy="461665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探究浮力的大小跟排开液体所受重力的关系</a:t>
            </a:r>
          </a:p>
        </p:txBody>
      </p:sp>
      <p:pic>
        <p:nvPicPr>
          <p:cNvPr id="43" name="图片 4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16239" y="5693184"/>
            <a:ext cx="1084454" cy="10844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0682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圆角矩形 23"/>
          <p:cNvSpPr/>
          <p:nvPr/>
        </p:nvSpPr>
        <p:spPr>
          <a:xfrm>
            <a:off x="3252247" y="2219510"/>
            <a:ext cx="8003357" cy="2148124"/>
          </a:xfrm>
          <a:prstGeom prst="roundRect">
            <a:avLst>
              <a:gd name="adj" fmla="val 13681"/>
            </a:avLst>
          </a:prstGeom>
          <a:solidFill>
            <a:schemeClr val="accent5">
              <a:lumMod val="20000"/>
              <a:lumOff val="80000"/>
            </a:schemeClr>
          </a:solidFill>
          <a:ln w="12700">
            <a:solidFill>
              <a:srgbClr val="0070C0"/>
            </a:solidFill>
            <a:prstDash val="sys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48" name="图片 4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56" y="1415846"/>
            <a:ext cx="1572904" cy="658425"/>
          </a:xfrm>
          <a:prstGeom prst="rect">
            <a:avLst/>
          </a:prstGeom>
        </p:spPr>
      </p:pic>
      <p:pic>
        <p:nvPicPr>
          <p:cNvPr id="52" name="图片 5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1" y="556374"/>
            <a:ext cx="1572904" cy="658425"/>
          </a:xfrm>
          <a:prstGeom prst="rect">
            <a:avLst/>
          </a:prstGeom>
        </p:spPr>
      </p:pic>
      <p:sp>
        <p:nvSpPr>
          <p:cNvPr id="53" name="文本框 52"/>
          <p:cNvSpPr txBox="1"/>
          <p:nvPr/>
        </p:nvSpPr>
        <p:spPr>
          <a:xfrm>
            <a:off x="168482" y="1468834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知识讲解</a:t>
            </a:r>
          </a:p>
        </p:txBody>
      </p:sp>
      <p:sp>
        <p:nvSpPr>
          <p:cNvPr id="54" name="文本框 53"/>
          <p:cNvSpPr txBox="1"/>
          <p:nvPr/>
        </p:nvSpPr>
        <p:spPr>
          <a:xfrm>
            <a:off x="157749" y="630095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新课引入</a:t>
            </a:r>
          </a:p>
        </p:txBody>
      </p:sp>
      <p:grpSp>
        <p:nvGrpSpPr>
          <p:cNvPr id="55" name="组合 54"/>
          <p:cNvGrpSpPr/>
          <p:nvPr/>
        </p:nvGrpSpPr>
        <p:grpSpPr>
          <a:xfrm>
            <a:off x="96056" y="2275316"/>
            <a:ext cx="1572904" cy="658425"/>
            <a:chOff x="3142451" y="548680"/>
            <a:chExt cx="1572904" cy="658425"/>
          </a:xfrm>
        </p:grpSpPr>
        <p:pic>
          <p:nvPicPr>
            <p:cNvPr id="56" name="图片 5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7" name="文本框 5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96056" y="3994254"/>
            <a:ext cx="1572904" cy="658425"/>
            <a:chOff x="3142451" y="548680"/>
            <a:chExt cx="1572904" cy="658425"/>
          </a:xfrm>
        </p:grpSpPr>
        <p:pic>
          <p:nvPicPr>
            <p:cNvPr id="59" name="图片 58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0" name="文本框 5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96056" y="3134785"/>
            <a:ext cx="1572904" cy="658425"/>
            <a:chOff x="3142451" y="548680"/>
            <a:chExt cx="1572904" cy="658425"/>
          </a:xfrm>
        </p:grpSpPr>
        <p:pic>
          <p:nvPicPr>
            <p:cNvPr id="62" name="图片 6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3" name="文本框 6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96056" y="5713109"/>
            <a:ext cx="1572699" cy="658339"/>
            <a:chOff x="3142451" y="548680"/>
            <a:chExt cx="1572904" cy="658425"/>
          </a:xfrm>
        </p:grpSpPr>
        <p:pic>
          <p:nvPicPr>
            <p:cNvPr id="65" name="图片 6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6" name="文本框 6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96056" y="4853723"/>
            <a:ext cx="1572699" cy="658339"/>
            <a:chOff x="3142451" y="548680"/>
            <a:chExt cx="1572904" cy="658425"/>
          </a:xfrm>
        </p:grpSpPr>
        <p:pic>
          <p:nvPicPr>
            <p:cNvPr id="68" name="图片 6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9" name="文本框 68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sp>
        <p:nvSpPr>
          <p:cNvPr id="2" name="矩形 1"/>
          <p:cNvSpPr/>
          <p:nvPr/>
        </p:nvSpPr>
        <p:spPr>
          <a:xfrm>
            <a:off x="3678022" y="2697808"/>
            <a:ext cx="737961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浸在液体中的物体受到向上的浮力，浮力的大小等于它排开的液体所受的重力。</a:t>
            </a:r>
          </a:p>
        </p:txBody>
      </p:sp>
      <p:sp>
        <p:nvSpPr>
          <p:cNvPr id="5" name="圆角矩形 4"/>
          <p:cNvSpPr/>
          <p:nvPr/>
        </p:nvSpPr>
        <p:spPr>
          <a:xfrm>
            <a:off x="3869702" y="1847849"/>
            <a:ext cx="2102177" cy="661377"/>
          </a:xfrm>
          <a:prstGeom prst="roundRect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阿基米德原理</a:t>
            </a:r>
          </a:p>
        </p:txBody>
      </p:sp>
      <p:sp>
        <p:nvSpPr>
          <p:cNvPr id="6" name="圆角矩形标注 5"/>
          <p:cNvSpPr/>
          <p:nvPr/>
        </p:nvSpPr>
        <p:spPr>
          <a:xfrm>
            <a:off x="9164030" y="4829858"/>
            <a:ext cx="2149311" cy="1077274"/>
          </a:xfrm>
          <a:prstGeom prst="wedgeRoundRectCallout">
            <a:avLst>
              <a:gd name="adj1" fmla="val 34869"/>
              <a:gd name="adj2" fmla="val 73877"/>
              <a:gd name="adj3" fmla="val 16667"/>
            </a:avLst>
          </a:prstGeom>
          <a:noFill/>
          <a:ln w="12700">
            <a:solidFill>
              <a:srgbClr val="00B0F0"/>
            </a:solidFill>
          </a:ln>
          <a:effectLst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阿基米德原理不仅适用于液体，也适用于气体</a:t>
            </a:r>
          </a:p>
        </p:txBody>
      </p:sp>
      <p:grpSp>
        <p:nvGrpSpPr>
          <p:cNvPr id="27" name="组合 26"/>
          <p:cNvGrpSpPr/>
          <p:nvPr/>
        </p:nvGrpSpPr>
        <p:grpSpPr>
          <a:xfrm>
            <a:off x="2816464" y="403136"/>
            <a:ext cx="3047008" cy="899144"/>
            <a:chOff x="2816464" y="403136"/>
            <a:chExt cx="3047008" cy="899144"/>
          </a:xfrm>
        </p:grpSpPr>
        <p:sp>
          <p:nvSpPr>
            <p:cNvPr id="28" name="Shape 25434"/>
            <p:cNvSpPr/>
            <p:nvPr/>
          </p:nvSpPr>
          <p:spPr>
            <a:xfrm>
              <a:off x="2957062" y="525519"/>
              <a:ext cx="617952" cy="5608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endParaRPr dirty="0">
                <a:solidFill>
                  <a:prstClr val="black"/>
                </a:solidFill>
              </a:endParaRPr>
            </a:p>
          </p:txBody>
        </p:sp>
        <p:sp>
          <p:nvSpPr>
            <p:cNvPr id="29" name="Shape 25434"/>
            <p:cNvSpPr/>
            <p:nvPr/>
          </p:nvSpPr>
          <p:spPr>
            <a:xfrm>
              <a:off x="2966587" y="468369"/>
              <a:ext cx="536808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endParaRPr dirty="0">
                <a:solidFill>
                  <a:prstClr val="black"/>
                </a:solidFill>
              </a:endParaRPr>
            </a:p>
          </p:txBody>
        </p:sp>
        <p:sp>
          <p:nvSpPr>
            <p:cNvPr id="30" name="圆角矩形 29"/>
            <p:cNvSpPr/>
            <p:nvPr/>
          </p:nvSpPr>
          <p:spPr>
            <a:xfrm>
              <a:off x="3131464" y="598277"/>
              <a:ext cx="2732008" cy="567189"/>
            </a:xfrm>
            <a:prstGeom prst="roundRect">
              <a:avLst>
                <a:gd name="adj" fmla="val 48539"/>
              </a:avLst>
            </a:prstGeom>
            <a:solidFill>
              <a:srgbClr val="026BA5"/>
            </a:solidFill>
            <a:ln w="28575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31" name="Group 2261"/>
            <p:cNvGrpSpPr/>
            <p:nvPr/>
          </p:nvGrpSpPr>
          <p:grpSpPr>
            <a:xfrm flipH="1">
              <a:off x="2816464" y="403136"/>
              <a:ext cx="936802" cy="899144"/>
              <a:chOff x="-2" y="-1"/>
              <a:chExt cx="877274" cy="877273"/>
            </a:xfr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34" name="Shape 2248"/>
              <p:cNvSpPr/>
              <p:nvPr/>
            </p:nvSpPr>
            <p:spPr>
              <a:xfrm>
                <a:off x="-2" y="-1"/>
                <a:ext cx="877274" cy="87727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026BA5"/>
              </a:solidFill>
              <a:ln w="28575" cap="flat">
                <a:solidFill>
                  <a:schemeClr val="bg1"/>
                </a:solidFill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endParaRPr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5" name="Shape 2258"/>
              <p:cNvSpPr/>
              <p:nvPr/>
            </p:nvSpPr>
            <p:spPr>
              <a:xfrm>
                <a:off x="549890" y="549890"/>
                <a:ext cx="49604" cy="496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4168" y="0"/>
                    </a:moveTo>
                    <a:cubicBezTo>
                      <a:pt x="3032" y="1516"/>
                      <a:pt x="1516" y="3032"/>
                      <a:pt x="0" y="4547"/>
                    </a:cubicBezTo>
                    <a:cubicBezTo>
                      <a:pt x="17053" y="21600"/>
                      <a:pt x="17053" y="21600"/>
                      <a:pt x="17053" y="21600"/>
                    </a:cubicBezTo>
                    <a:cubicBezTo>
                      <a:pt x="18568" y="20084"/>
                      <a:pt x="20084" y="18947"/>
                      <a:pt x="21600" y="17432"/>
                    </a:cubicBezTo>
                    <a:cubicBezTo>
                      <a:pt x="4168" y="0"/>
                      <a:pt x="4168" y="0"/>
                      <a:pt x="4168" y="0"/>
                    </a:cubicBezTo>
                  </a:path>
                </a:pathLst>
              </a:custGeom>
              <a:solidFill>
                <a:srgbClr val="C4C6CA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endParaRPr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32" name="文本框 31"/>
            <p:cNvSpPr txBox="1"/>
            <p:nvPr/>
          </p:nvSpPr>
          <p:spPr>
            <a:xfrm>
              <a:off x="3603142" y="622770"/>
              <a:ext cx="2260330" cy="615454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rtlCol="0" anchor="t">
              <a:noAutofit/>
              <a:scene3d>
                <a:camera prst="orthographicFront"/>
                <a:lightRig rig="threePt" dir="t"/>
              </a:scene3d>
              <a:sp3d>
                <a:bevelT w="0" h="0"/>
                <a:bevelB w="0" h="0"/>
              </a:sp3d>
            </a:bodyPr>
            <a:lstStyle/>
            <a:p>
              <a:pPr algn="ctr"/>
              <a:r>
                <a:rPr lang="zh-CN" altLang="en-US" sz="28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+mn-ea"/>
                </a:rPr>
                <a:t>浮力的大小</a:t>
              </a:r>
              <a:endParaRPr lang="zh-CN" altLang="en-US" sz="32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33" name="Shape 25434"/>
            <p:cNvSpPr/>
            <p:nvPr/>
          </p:nvSpPr>
          <p:spPr>
            <a:xfrm>
              <a:off x="3005219" y="566701"/>
              <a:ext cx="559291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endParaRPr dirty="0">
                <a:solidFill>
                  <a:prstClr val="black"/>
                </a:solidFill>
              </a:endParaRPr>
            </a:p>
          </p:txBody>
        </p:sp>
      </p:grpSp>
      <p:pic>
        <p:nvPicPr>
          <p:cNvPr id="75" name="图片 7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1909" y="5774518"/>
            <a:ext cx="758895" cy="1063435"/>
          </a:xfrm>
          <a:prstGeom prst="rect">
            <a:avLst/>
          </a:prstGeom>
        </p:spPr>
      </p:pic>
      <p:grpSp>
        <p:nvGrpSpPr>
          <p:cNvPr id="36" name="组合 35"/>
          <p:cNvGrpSpPr/>
          <p:nvPr/>
        </p:nvGrpSpPr>
        <p:grpSpPr>
          <a:xfrm>
            <a:off x="6256022" y="3599195"/>
            <a:ext cx="1758710" cy="698049"/>
            <a:chOff x="5150149" y="4239477"/>
            <a:chExt cx="1584783" cy="691491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37" name="圆角矩形 36"/>
            <p:cNvSpPr/>
            <p:nvPr/>
          </p:nvSpPr>
          <p:spPr>
            <a:xfrm>
              <a:off x="5150149" y="4239477"/>
              <a:ext cx="1584783" cy="691491"/>
            </a:xfrm>
            <a:prstGeom prst="roundRect">
              <a:avLst>
                <a:gd name="adj" fmla="val 13681"/>
              </a:avLst>
            </a:prstGeom>
            <a:grpFill/>
            <a:ln w="19050">
              <a:noFill/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b="1" dirty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5375309" y="4340868"/>
              <a:ext cx="1147185" cy="457328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r>
                <a:rPr lang="en-US" altLang="zh-CN" sz="24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F</a:t>
              </a:r>
              <a:r>
                <a:rPr lang="zh-CN" altLang="en-US" sz="1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浮</a:t>
              </a:r>
              <a:r>
                <a:rPr lang="zh-CN" altLang="en-US" sz="1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zh-CN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= </a:t>
              </a:r>
              <a:r>
                <a:rPr lang="en-US" altLang="zh-CN" sz="24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G</a:t>
              </a:r>
              <a:r>
                <a:rPr lang="zh-CN" altLang="en-US" sz="1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排</a:t>
              </a:r>
              <a:endParaRPr lang="zh-CN" altLang="en-US" sz="16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13341" y="243516"/>
            <a:ext cx="597463" cy="994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42938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" grpId="0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图片 4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56" y="1415846"/>
            <a:ext cx="1572904" cy="658425"/>
          </a:xfrm>
          <a:prstGeom prst="rect">
            <a:avLst/>
          </a:prstGeom>
        </p:spPr>
      </p:pic>
      <p:pic>
        <p:nvPicPr>
          <p:cNvPr id="52" name="图片 5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1" y="556374"/>
            <a:ext cx="1572904" cy="658425"/>
          </a:xfrm>
          <a:prstGeom prst="rect">
            <a:avLst/>
          </a:prstGeom>
        </p:spPr>
      </p:pic>
      <p:sp>
        <p:nvSpPr>
          <p:cNvPr id="53" name="文本框 52"/>
          <p:cNvSpPr txBox="1"/>
          <p:nvPr/>
        </p:nvSpPr>
        <p:spPr>
          <a:xfrm>
            <a:off x="168482" y="1468834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知识讲解</a:t>
            </a:r>
          </a:p>
        </p:txBody>
      </p:sp>
      <p:sp>
        <p:nvSpPr>
          <p:cNvPr id="54" name="文本框 53"/>
          <p:cNvSpPr txBox="1"/>
          <p:nvPr/>
        </p:nvSpPr>
        <p:spPr>
          <a:xfrm>
            <a:off x="157749" y="630095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新课引入</a:t>
            </a:r>
          </a:p>
        </p:txBody>
      </p:sp>
      <p:grpSp>
        <p:nvGrpSpPr>
          <p:cNvPr id="55" name="组合 54"/>
          <p:cNvGrpSpPr/>
          <p:nvPr/>
        </p:nvGrpSpPr>
        <p:grpSpPr>
          <a:xfrm>
            <a:off x="96056" y="2275316"/>
            <a:ext cx="1572904" cy="658425"/>
            <a:chOff x="3142451" y="548680"/>
            <a:chExt cx="1572904" cy="658425"/>
          </a:xfrm>
        </p:grpSpPr>
        <p:pic>
          <p:nvPicPr>
            <p:cNvPr id="56" name="图片 5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7" name="文本框 5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96056" y="3994254"/>
            <a:ext cx="1572904" cy="658425"/>
            <a:chOff x="3142451" y="548680"/>
            <a:chExt cx="1572904" cy="658425"/>
          </a:xfrm>
        </p:grpSpPr>
        <p:pic>
          <p:nvPicPr>
            <p:cNvPr id="59" name="图片 58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0" name="文本框 5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96056" y="3134785"/>
            <a:ext cx="1572904" cy="658425"/>
            <a:chOff x="3142451" y="548680"/>
            <a:chExt cx="1572904" cy="658425"/>
          </a:xfrm>
        </p:grpSpPr>
        <p:pic>
          <p:nvPicPr>
            <p:cNvPr id="62" name="图片 6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3" name="文本框 6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96056" y="5713109"/>
            <a:ext cx="1572699" cy="658339"/>
            <a:chOff x="3142451" y="548680"/>
            <a:chExt cx="1572904" cy="658425"/>
          </a:xfrm>
        </p:grpSpPr>
        <p:pic>
          <p:nvPicPr>
            <p:cNvPr id="65" name="图片 6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6" name="文本框 6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96056" y="4853723"/>
            <a:ext cx="1572699" cy="658339"/>
            <a:chOff x="3142451" y="548680"/>
            <a:chExt cx="1572904" cy="658425"/>
          </a:xfrm>
        </p:grpSpPr>
        <p:pic>
          <p:nvPicPr>
            <p:cNvPr id="68" name="图片 6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9" name="文本框 68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3575014" y="2157220"/>
            <a:ext cx="2065618" cy="461665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阿基米德原理</a:t>
            </a:r>
          </a:p>
        </p:txBody>
      </p:sp>
      <p:sp>
        <p:nvSpPr>
          <p:cNvPr id="4" name="矩形 3"/>
          <p:cNvSpPr/>
          <p:nvPr/>
        </p:nvSpPr>
        <p:spPr>
          <a:xfrm>
            <a:off x="4491804" y="3902803"/>
            <a:ext cx="326403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en-US" sz="1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浮</a:t>
            </a:r>
            <a:r>
              <a:rPr lang="zh-CN" altLang="en-US" sz="1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en-US" altLang="zh-CN" sz="2400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zh-CN" altLang="en-US" sz="1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排</a:t>
            </a:r>
            <a:r>
              <a:rPr lang="zh-CN" altLang="en-US" sz="1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en-US" altLang="zh-CN" sz="2400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en-US" sz="2000" baseline="-25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排</a:t>
            </a:r>
            <a:r>
              <a:rPr lang="en-US" altLang="zh-CN" sz="2400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l-GR" altLang="zh-CN" sz="2400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ρ</a:t>
            </a:r>
            <a:r>
              <a:rPr lang="zh-CN" altLang="en-US" sz="2000" baseline="-25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液</a:t>
            </a:r>
            <a:r>
              <a:rPr lang="en-US" altLang="zh-CN" sz="2400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zh-CN" altLang="en-US" sz="2000" baseline="-25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排</a:t>
            </a:r>
            <a:r>
              <a:rPr lang="en-US" altLang="zh-CN" sz="2400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endParaRPr lang="zh-CN" altLang="en-US" sz="24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6237557" y="2660997"/>
            <a:ext cx="1983585" cy="951318"/>
            <a:chOff x="4647384" y="4100541"/>
            <a:chExt cx="1748174" cy="802751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40" name="圆角矩形 39"/>
            <p:cNvSpPr/>
            <p:nvPr/>
          </p:nvSpPr>
          <p:spPr>
            <a:xfrm>
              <a:off x="4647384" y="4100541"/>
              <a:ext cx="1748174" cy="802751"/>
            </a:xfrm>
            <a:prstGeom prst="roundRect">
              <a:avLst>
                <a:gd name="adj" fmla="val 13681"/>
              </a:avLst>
            </a:prstGeom>
            <a:grpFill/>
            <a:ln w="19050">
              <a:noFill/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b="1" dirty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4777297" y="4303678"/>
              <a:ext cx="1519763" cy="389567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r>
                <a:rPr lang="en-US" altLang="zh-CN" sz="24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F</a:t>
              </a:r>
              <a:r>
                <a:rPr lang="zh-CN" altLang="en-US" sz="1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浮</a:t>
              </a:r>
              <a:r>
                <a:rPr lang="zh-CN" altLang="en-US" sz="1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zh-CN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= </a:t>
              </a:r>
              <a:r>
                <a:rPr lang="el-GR" altLang="zh-CN" sz="24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ρ</a:t>
              </a:r>
              <a:r>
                <a:rPr lang="zh-CN" altLang="en-US" sz="2000" baseline="-25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液</a:t>
              </a:r>
              <a:r>
                <a:rPr lang="en-US" altLang="zh-CN" sz="24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V</a:t>
              </a:r>
              <a:r>
                <a:rPr lang="zh-CN" altLang="en-US" sz="2000" baseline="-25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排</a:t>
              </a:r>
              <a:r>
                <a:rPr lang="en-US" altLang="zh-CN" sz="24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g</a:t>
              </a:r>
              <a:endPara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9292889" y="1993190"/>
            <a:ext cx="1750354" cy="848180"/>
            <a:chOff x="9297930" y="3061593"/>
            <a:chExt cx="1750354" cy="848180"/>
          </a:xfrm>
        </p:grpSpPr>
        <p:sp>
          <p:nvSpPr>
            <p:cNvPr id="41" name="圆角矩形 40"/>
            <p:cNvSpPr/>
            <p:nvPr/>
          </p:nvSpPr>
          <p:spPr>
            <a:xfrm>
              <a:off x="9297930" y="3083999"/>
              <a:ext cx="1750354" cy="825774"/>
            </a:xfrm>
            <a:prstGeom prst="roundRect">
              <a:avLst>
                <a:gd name="adj" fmla="val 13681"/>
              </a:avLst>
            </a:prstGeom>
            <a:solidFill>
              <a:schemeClr val="accent1">
                <a:lumMod val="20000"/>
                <a:lumOff val="80000"/>
              </a:schemeClr>
            </a:solidFill>
            <a:ln w="19050">
              <a:noFill/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b="1" dirty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9383912" y="3061593"/>
              <a:ext cx="1500709" cy="804808"/>
              <a:chOff x="8188883" y="4092633"/>
              <a:chExt cx="1500709" cy="804808"/>
            </a:xfrm>
          </p:grpSpPr>
          <p:cxnSp>
            <p:nvCxnSpPr>
              <p:cNvPr id="7" name="直接连接符 6"/>
              <p:cNvCxnSpPr/>
              <p:nvPr/>
            </p:nvCxnSpPr>
            <p:spPr>
              <a:xfrm>
                <a:off x="9115719" y="4527927"/>
                <a:ext cx="490194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" name="矩形 7"/>
              <p:cNvSpPr/>
              <p:nvPr/>
            </p:nvSpPr>
            <p:spPr>
              <a:xfrm>
                <a:off x="8188883" y="4297094"/>
                <a:ext cx="543739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</a:t>
                </a:r>
                <a:r>
                  <a:rPr lang="zh-CN" altLang="en-US" sz="2000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排</a:t>
                </a:r>
                <a:endParaRPr lang="zh-CN" altLang="en-US" sz="2400" dirty="0"/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9084939" y="4092633"/>
                <a:ext cx="551754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</a:t>
                </a:r>
                <a:r>
                  <a:rPr lang="zh-CN" altLang="en-US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浮</a:t>
                </a:r>
                <a:endParaRPr lang="zh-CN" alt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30" name="矩形 29"/>
              <p:cNvSpPr/>
              <p:nvPr/>
            </p:nvSpPr>
            <p:spPr>
              <a:xfrm>
                <a:off x="9032040" y="4435776"/>
                <a:ext cx="657552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l-GR" altLang="zh-CN" sz="2400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ρ</a:t>
                </a:r>
                <a:r>
                  <a:rPr lang="zh-CN" altLang="en-US" sz="2000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液</a:t>
                </a:r>
                <a:r>
                  <a:rPr lang="en-US" altLang="zh-CN" sz="2400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g</a:t>
                </a:r>
                <a:endParaRPr lang="zh-CN" alt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9" name="矩形 8"/>
              <p:cNvSpPr/>
              <p:nvPr/>
            </p:nvSpPr>
            <p:spPr>
              <a:xfrm>
                <a:off x="8684582" y="4297094"/>
                <a:ext cx="357790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</a:t>
                </a:r>
                <a:endParaRPr lang="zh-CN" altLang="en-US" sz="2400" dirty="0"/>
              </a:p>
            </p:txBody>
          </p:sp>
        </p:grpSp>
      </p:grpSp>
      <p:grpSp>
        <p:nvGrpSpPr>
          <p:cNvPr id="13" name="组合 12"/>
          <p:cNvGrpSpPr/>
          <p:nvPr/>
        </p:nvGrpSpPr>
        <p:grpSpPr>
          <a:xfrm>
            <a:off x="9292889" y="3445562"/>
            <a:ext cx="1750354" cy="870960"/>
            <a:chOff x="8656404" y="4584111"/>
            <a:chExt cx="1696666" cy="870960"/>
          </a:xfrm>
        </p:grpSpPr>
        <p:sp>
          <p:nvSpPr>
            <p:cNvPr id="42" name="圆角矩形 41"/>
            <p:cNvSpPr/>
            <p:nvPr/>
          </p:nvSpPr>
          <p:spPr>
            <a:xfrm>
              <a:off x="8656404" y="4629297"/>
              <a:ext cx="1696666" cy="825774"/>
            </a:xfrm>
            <a:prstGeom prst="roundRect">
              <a:avLst>
                <a:gd name="adj" fmla="val 13681"/>
              </a:avLst>
            </a:prstGeom>
            <a:solidFill>
              <a:schemeClr val="accent1">
                <a:lumMod val="20000"/>
                <a:lumOff val="80000"/>
              </a:schemeClr>
            </a:solidFill>
            <a:ln w="19050">
              <a:noFill/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b="1" dirty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grpSp>
          <p:nvGrpSpPr>
            <p:cNvPr id="33" name="组合 32"/>
            <p:cNvGrpSpPr/>
            <p:nvPr/>
          </p:nvGrpSpPr>
          <p:grpSpPr>
            <a:xfrm>
              <a:off x="8763794" y="4584111"/>
              <a:ext cx="1465946" cy="842516"/>
              <a:chOff x="8235440" y="4092633"/>
              <a:chExt cx="1465946" cy="842516"/>
            </a:xfrm>
          </p:grpSpPr>
          <p:cxnSp>
            <p:nvCxnSpPr>
              <p:cNvPr id="34" name="直接连接符 33"/>
              <p:cNvCxnSpPr/>
              <p:nvPr/>
            </p:nvCxnSpPr>
            <p:spPr>
              <a:xfrm>
                <a:off x="9115719" y="4527927"/>
                <a:ext cx="490194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5" name="矩形 34"/>
              <p:cNvSpPr/>
              <p:nvPr/>
            </p:nvSpPr>
            <p:spPr>
              <a:xfrm>
                <a:off x="8235440" y="4259386"/>
                <a:ext cx="503664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l-GR" altLang="zh-CN" sz="2400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ρ</a:t>
                </a:r>
                <a:r>
                  <a:rPr lang="zh-CN" altLang="en-US" sz="2000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液</a:t>
                </a:r>
                <a:endParaRPr lang="zh-CN" altLang="en-US" sz="2400" dirty="0"/>
              </a:p>
            </p:txBody>
          </p:sp>
          <p:sp>
            <p:nvSpPr>
              <p:cNvPr id="36" name="矩形 35"/>
              <p:cNvSpPr/>
              <p:nvPr/>
            </p:nvSpPr>
            <p:spPr>
              <a:xfrm>
                <a:off x="9084939" y="4092633"/>
                <a:ext cx="551754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</a:t>
                </a:r>
                <a:r>
                  <a:rPr lang="zh-CN" altLang="en-US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浮</a:t>
                </a:r>
                <a:endParaRPr lang="zh-CN" alt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9003759" y="4473484"/>
                <a:ext cx="697627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</a:t>
                </a:r>
                <a:r>
                  <a:rPr lang="zh-CN" altLang="en-US" sz="2000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排</a:t>
                </a:r>
                <a:r>
                  <a:rPr lang="en-US" altLang="zh-CN" sz="2400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g</a:t>
                </a:r>
                <a:endParaRPr lang="zh-CN" alt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38" name="矩形 37"/>
              <p:cNvSpPr/>
              <p:nvPr/>
            </p:nvSpPr>
            <p:spPr>
              <a:xfrm>
                <a:off x="8702857" y="4297094"/>
                <a:ext cx="357790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</a:t>
                </a:r>
                <a:endParaRPr lang="zh-CN" altLang="en-US" sz="2400" dirty="0"/>
              </a:p>
            </p:txBody>
          </p:sp>
        </p:grpSp>
      </p:grpSp>
      <p:grpSp>
        <p:nvGrpSpPr>
          <p:cNvPr id="46" name="组合 45"/>
          <p:cNvGrpSpPr/>
          <p:nvPr/>
        </p:nvGrpSpPr>
        <p:grpSpPr>
          <a:xfrm>
            <a:off x="2816464" y="403136"/>
            <a:ext cx="3047008" cy="899144"/>
            <a:chOff x="2816464" y="403136"/>
            <a:chExt cx="3047008" cy="899144"/>
          </a:xfrm>
        </p:grpSpPr>
        <p:sp>
          <p:nvSpPr>
            <p:cNvPr id="47" name="Shape 25434"/>
            <p:cNvSpPr/>
            <p:nvPr/>
          </p:nvSpPr>
          <p:spPr>
            <a:xfrm>
              <a:off x="2957062" y="525519"/>
              <a:ext cx="617952" cy="5608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endParaRPr dirty="0">
                <a:solidFill>
                  <a:prstClr val="black"/>
                </a:solidFill>
              </a:endParaRPr>
            </a:p>
          </p:txBody>
        </p:sp>
        <p:sp>
          <p:nvSpPr>
            <p:cNvPr id="49" name="Shape 25434"/>
            <p:cNvSpPr/>
            <p:nvPr/>
          </p:nvSpPr>
          <p:spPr>
            <a:xfrm>
              <a:off x="2966587" y="468369"/>
              <a:ext cx="536808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endParaRPr dirty="0">
                <a:solidFill>
                  <a:prstClr val="black"/>
                </a:solidFill>
              </a:endParaRPr>
            </a:p>
          </p:txBody>
        </p:sp>
        <p:sp>
          <p:nvSpPr>
            <p:cNvPr id="50" name="圆角矩形 49"/>
            <p:cNvSpPr/>
            <p:nvPr/>
          </p:nvSpPr>
          <p:spPr>
            <a:xfrm>
              <a:off x="3131464" y="598277"/>
              <a:ext cx="2732008" cy="567189"/>
            </a:xfrm>
            <a:prstGeom prst="roundRect">
              <a:avLst>
                <a:gd name="adj" fmla="val 48539"/>
              </a:avLst>
            </a:prstGeom>
            <a:solidFill>
              <a:srgbClr val="026BA5"/>
            </a:solidFill>
            <a:ln w="28575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51" name="Group 2261"/>
            <p:cNvGrpSpPr/>
            <p:nvPr/>
          </p:nvGrpSpPr>
          <p:grpSpPr>
            <a:xfrm flipH="1">
              <a:off x="2816464" y="403136"/>
              <a:ext cx="936802" cy="899144"/>
              <a:chOff x="-2" y="-1"/>
              <a:chExt cx="877274" cy="877273"/>
            </a:xfr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72" name="Shape 2248"/>
              <p:cNvSpPr/>
              <p:nvPr/>
            </p:nvSpPr>
            <p:spPr>
              <a:xfrm>
                <a:off x="-2" y="-1"/>
                <a:ext cx="877274" cy="87727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026BA5"/>
              </a:solidFill>
              <a:ln w="28575" cap="flat">
                <a:solidFill>
                  <a:schemeClr val="bg1"/>
                </a:solidFill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endParaRPr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73" name="Shape 2258"/>
              <p:cNvSpPr/>
              <p:nvPr/>
            </p:nvSpPr>
            <p:spPr>
              <a:xfrm>
                <a:off x="549890" y="549890"/>
                <a:ext cx="49604" cy="496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4168" y="0"/>
                    </a:moveTo>
                    <a:cubicBezTo>
                      <a:pt x="3032" y="1516"/>
                      <a:pt x="1516" y="3032"/>
                      <a:pt x="0" y="4547"/>
                    </a:cubicBezTo>
                    <a:cubicBezTo>
                      <a:pt x="17053" y="21600"/>
                      <a:pt x="17053" y="21600"/>
                      <a:pt x="17053" y="21600"/>
                    </a:cubicBezTo>
                    <a:cubicBezTo>
                      <a:pt x="18568" y="20084"/>
                      <a:pt x="20084" y="18947"/>
                      <a:pt x="21600" y="17432"/>
                    </a:cubicBezTo>
                    <a:cubicBezTo>
                      <a:pt x="4168" y="0"/>
                      <a:pt x="4168" y="0"/>
                      <a:pt x="4168" y="0"/>
                    </a:cubicBezTo>
                  </a:path>
                </a:pathLst>
              </a:custGeom>
              <a:solidFill>
                <a:srgbClr val="C4C6CA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endParaRPr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70" name="文本框 69"/>
            <p:cNvSpPr txBox="1"/>
            <p:nvPr/>
          </p:nvSpPr>
          <p:spPr>
            <a:xfrm>
              <a:off x="3603142" y="622770"/>
              <a:ext cx="2260330" cy="615454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rtlCol="0" anchor="t">
              <a:noAutofit/>
              <a:scene3d>
                <a:camera prst="orthographicFront"/>
                <a:lightRig rig="threePt" dir="t"/>
              </a:scene3d>
              <a:sp3d>
                <a:bevelT w="0" h="0"/>
                <a:bevelB w="0" h="0"/>
              </a:sp3d>
            </a:bodyPr>
            <a:lstStyle/>
            <a:p>
              <a:pPr algn="ctr"/>
              <a:r>
                <a:rPr lang="zh-CN" altLang="en-US" sz="28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+mn-ea"/>
                </a:rPr>
                <a:t>浮力的大小</a:t>
              </a:r>
              <a:endParaRPr lang="zh-CN" altLang="en-US" sz="32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71" name="Shape 25434"/>
            <p:cNvSpPr/>
            <p:nvPr/>
          </p:nvSpPr>
          <p:spPr>
            <a:xfrm>
              <a:off x="3005219" y="566701"/>
              <a:ext cx="559291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endParaRPr dirty="0">
                <a:solidFill>
                  <a:prstClr val="black"/>
                </a:solidFill>
              </a:endParaRPr>
            </a:p>
          </p:txBody>
        </p:sp>
      </p:grpSp>
      <p:pic>
        <p:nvPicPr>
          <p:cNvPr id="76" name="图片 75" descr="矢量智能对象-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410110" flipV="1">
            <a:off x="8408849" y="3534977"/>
            <a:ext cx="755510" cy="203880"/>
          </a:xfrm>
          <a:prstGeom prst="rect">
            <a:avLst/>
          </a:prstGeom>
        </p:spPr>
      </p:pic>
      <p:grpSp>
        <p:nvGrpSpPr>
          <p:cNvPr id="78" name="组合 77"/>
          <p:cNvGrpSpPr/>
          <p:nvPr/>
        </p:nvGrpSpPr>
        <p:grpSpPr>
          <a:xfrm>
            <a:off x="3701890" y="2633877"/>
            <a:ext cx="1758710" cy="980248"/>
            <a:chOff x="5150149" y="4099756"/>
            <a:chExt cx="1584783" cy="971039"/>
          </a:xfrm>
          <a:solidFill>
            <a:schemeClr val="accent5">
              <a:lumMod val="20000"/>
              <a:lumOff val="80000"/>
            </a:schemeClr>
          </a:solidFill>
        </p:grpSpPr>
        <p:sp>
          <p:nvSpPr>
            <p:cNvPr id="79" name="圆角矩形 78"/>
            <p:cNvSpPr/>
            <p:nvPr/>
          </p:nvSpPr>
          <p:spPr>
            <a:xfrm>
              <a:off x="5150149" y="4099756"/>
              <a:ext cx="1584783" cy="971039"/>
            </a:xfrm>
            <a:prstGeom prst="roundRect">
              <a:avLst>
                <a:gd name="adj" fmla="val 13681"/>
              </a:avLst>
            </a:prstGeom>
            <a:grpFill/>
            <a:ln w="19050">
              <a:noFill/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b="1" dirty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80" name="矩形 79"/>
            <p:cNvSpPr/>
            <p:nvPr/>
          </p:nvSpPr>
          <p:spPr>
            <a:xfrm>
              <a:off x="5383433" y="4387515"/>
              <a:ext cx="1147185" cy="389567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r>
                <a:rPr lang="en-US" altLang="zh-CN" sz="24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F</a:t>
              </a:r>
              <a:r>
                <a:rPr lang="zh-CN" altLang="en-US" sz="1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浮</a:t>
              </a:r>
              <a:r>
                <a:rPr lang="zh-CN" altLang="en-US" sz="1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zh-CN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= </a:t>
              </a:r>
              <a:r>
                <a:rPr lang="en-US" altLang="zh-CN" sz="24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G</a:t>
              </a:r>
              <a:r>
                <a:rPr lang="zh-CN" altLang="en-US" sz="1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排</a:t>
              </a:r>
              <a:endParaRPr lang="zh-CN" altLang="en-US" sz="16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81" name="图片 80" descr="矢量智能对象-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54795" y="3011186"/>
            <a:ext cx="510595" cy="195607"/>
          </a:xfrm>
          <a:prstGeom prst="rect">
            <a:avLst/>
          </a:prstGeom>
        </p:spPr>
      </p:pic>
      <p:pic>
        <p:nvPicPr>
          <p:cNvPr id="82" name="图片 81" descr="矢量智能对象-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0189890">
            <a:off x="8408848" y="2611183"/>
            <a:ext cx="755510" cy="203880"/>
          </a:xfrm>
          <a:prstGeom prst="rect">
            <a:avLst/>
          </a:prstGeom>
        </p:spPr>
      </p:pic>
      <p:sp>
        <p:nvSpPr>
          <p:cNvPr id="83" name="圆角矩形标注 82"/>
          <p:cNvSpPr/>
          <p:nvPr/>
        </p:nvSpPr>
        <p:spPr>
          <a:xfrm>
            <a:off x="9292889" y="4925722"/>
            <a:ext cx="2149311" cy="1077274"/>
          </a:xfrm>
          <a:prstGeom prst="wedgeRoundRectCallout">
            <a:avLst>
              <a:gd name="adj1" fmla="val 38816"/>
              <a:gd name="adj2" fmla="val 69502"/>
              <a:gd name="adj3" fmla="val 16667"/>
            </a:avLst>
          </a:prstGeom>
          <a:noFill/>
          <a:ln w="12700">
            <a:solidFill>
              <a:srgbClr val="00B0F0"/>
            </a:solidFill>
          </a:ln>
          <a:effectLst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阿基米德原理不仅适用于液体，也适用于气体</a:t>
            </a:r>
          </a:p>
        </p:txBody>
      </p:sp>
      <p:pic>
        <p:nvPicPr>
          <p:cNvPr id="84" name="图片 8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47527" y="5774640"/>
            <a:ext cx="758895" cy="1063435"/>
          </a:xfrm>
          <a:prstGeom prst="rect">
            <a:avLst/>
          </a:prstGeom>
        </p:spPr>
      </p:pic>
      <p:pic>
        <p:nvPicPr>
          <p:cNvPr id="74" name="图片 7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13341" y="243516"/>
            <a:ext cx="597463" cy="994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1889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8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" name="图片 69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0" r="9676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6375" r="2577" b="28062"/>
          <a:stretch/>
        </p:blipFill>
        <p:spPr>
          <a:xfrm>
            <a:off x="6992490" y="1848733"/>
            <a:ext cx="693513" cy="415256"/>
          </a:xfrm>
          <a:prstGeom prst="rect">
            <a:avLst/>
          </a:prstGeom>
        </p:spPr>
      </p:pic>
      <p:sp>
        <p:nvSpPr>
          <p:cNvPr id="4" name="圆角矩形 3"/>
          <p:cNvSpPr/>
          <p:nvPr/>
        </p:nvSpPr>
        <p:spPr>
          <a:xfrm>
            <a:off x="3166062" y="2955189"/>
            <a:ext cx="8444598" cy="3647970"/>
          </a:xfrm>
          <a:prstGeom prst="roundRect">
            <a:avLst>
              <a:gd name="adj" fmla="val 3747"/>
            </a:avLst>
          </a:prstGeom>
          <a:solidFill>
            <a:schemeClr val="accent1">
              <a:lumMod val="20000"/>
              <a:lumOff val="80000"/>
            </a:schemeClr>
          </a:solidFill>
          <a:ln w="317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2816464" y="403136"/>
            <a:ext cx="3047008" cy="899144"/>
            <a:chOff x="2816464" y="403136"/>
            <a:chExt cx="3047008" cy="899144"/>
          </a:xfrm>
        </p:grpSpPr>
        <p:sp>
          <p:nvSpPr>
            <p:cNvPr id="35" name="Shape 25434"/>
            <p:cNvSpPr/>
            <p:nvPr/>
          </p:nvSpPr>
          <p:spPr>
            <a:xfrm>
              <a:off x="2957062" y="525519"/>
              <a:ext cx="617952" cy="5608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endParaRPr dirty="0">
                <a:solidFill>
                  <a:prstClr val="black"/>
                </a:solidFill>
              </a:endParaRPr>
            </a:p>
          </p:txBody>
        </p:sp>
        <p:sp>
          <p:nvSpPr>
            <p:cNvPr id="36" name="Shape 25434"/>
            <p:cNvSpPr/>
            <p:nvPr/>
          </p:nvSpPr>
          <p:spPr>
            <a:xfrm>
              <a:off x="2966587" y="468369"/>
              <a:ext cx="536808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endParaRPr dirty="0">
                <a:solidFill>
                  <a:prstClr val="black"/>
                </a:solidFill>
              </a:endParaRPr>
            </a:p>
          </p:txBody>
        </p:sp>
        <p:sp>
          <p:nvSpPr>
            <p:cNvPr id="38" name="圆角矩形 37"/>
            <p:cNvSpPr/>
            <p:nvPr/>
          </p:nvSpPr>
          <p:spPr>
            <a:xfrm>
              <a:off x="3131464" y="598277"/>
              <a:ext cx="2732008" cy="567189"/>
            </a:xfrm>
            <a:prstGeom prst="roundRect">
              <a:avLst>
                <a:gd name="adj" fmla="val 48539"/>
              </a:avLst>
            </a:prstGeom>
            <a:solidFill>
              <a:srgbClr val="026BA5"/>
            </a:solidFill>
            <a:ln w="28575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39" name="Group 2261"/>
            <p:cNvGrpSpPr/>
            <p:nvPr/>
          </p:nvGrpSpPr>
          <p:grpSpPr>
            <a:xfrm flipH="1">
              <a:off x="2816464" y="403136"/>
              <a:ext cx="936802" cy="899144"/>
              <a:chOff x="-2" y="-1"/>
              <a:chExt cx="877274" cy="877273"/>
            </a:xfr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42" name="Shape 2248"/>
              <p:cNvSpPr/>
              <p:nvPr/>
            </p:nvSpPr>
            <p:spPr>
              <a:xfrm>
                <a:off x="-2" y="-1"/>
                <a:ext cx="877274" cy="87727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026BA5"/>
              </a:solidFill>
              <a:ln w="28575" cap="flat">
                <a:solidFill>
                  <a:schemeClr val="bg1"/>
                </a:solidFill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endParaRPr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43" name="Shape 2258"/>
              <p:cNvSpPr/>
              <p:nvPr/>
            </p:nvSpPr>
            <p:spPr>
              <a:xfrm>
                <a:off x="549890" y="549890"/>
                <a:ext cx="49604" cy="496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4168" y="0"/>
                    </a:moveTo>
                    <a:cubicBezTo>
                      <a:pt x="3032" y="1516"/>
                      <a:pt x="1516" y="3032"/>
                      <a:pt x="0" y="4547"/>
                    </a:cubicBezTo>
                    <a:cubicBezTo>
                      <a:pt x="17053" y="21600"/>
                      <a:pt x="17053" y="21600"/>
                      <a:pt x="17053" y="21600"/>
                    </a:cubicBezTo>
                    <a:cubicBezTo>
                      <a:pt x="18568" y="20084"/>
                      <a:pt x="20084" y="18947"/>
                      <a:pt x="21600" y="17432"/>
                    </a:cubicBezTo>
                    <a:cubicBezTo>
                      <a:pt x="4168" y="0"/>
                      <a:pt x="4168" y="0"/>
                      <a:pt x="4168" y="0"/>
                    </a:cubicBezTo>
                  </a:path>
                </a:pathLst>
              </a:custGeom>
              <a:solidFill>
                <a:srgbClr val="C4C6CA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endParaRPr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40" name="文本框 39"/>
            <p:cNvSpPr txBox="1"/>
            <p:nvPr/>
          </p:nvSpPr>
          <p:spPr>
            <a:xfrm>
              <a:off x="3603142" y="622770"/>
              <a:ext cx="2260330" cy="615454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rtlCol="0" anchor="t">
              <a:noAutofit/>
              <a:scene3d>
                <a:camera prst="orthographicFront"/>
                <a:lightRig rig="threePt" dir="t"/>
              </a:scene3d>
              <a:sp3d>
                <a:bevelT w="0" h="0"/>
                <a:bevelB w="0" h="0"/>
              </a:sp3d>
            </a:bodyPr>
            <a:lstStyle/>
            <a:p>
              <a:pPr algn="ctr"/>
              <a:r>
                <a:rPr lang="zh-CN" altLang="en-US" sz="28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+mn-ea"/>
                </a:rPr>
                <a:t>浮力的大小</a:t>
              </a:r>
              <a:endParaRPr lang="zh-CN" altLang="en-US" sz="32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41" name="Shape 25434"/>
            <p:cNvSpPr/>
            <p:nvPr/>
          </p:nvSpPr>
          <p:spPr>
            <a:xfrm>
              <a:off x="3005219" y="566701"/>
              <a:ext cx="559291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endParaRPr dirty="0">
                <a:solidFill>
                  <a:prstClr val="black"/>
                </a:solidFill>
              </a:endParaRPr>
            </a:p>
          </p:txBody>
        </p:sp>
      </p:grpSp>
      <p:pic>
        <p:nvPicPr>
          <p:cNvPr id="50" name="图片 4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56" y="1415846"/>
            <a:ext cx="1572904" cy="658425"/>
          </a:xfrm>
          <a:prstGeom prst="rect">
            <a:avLst/>
          </a:prstGeom>
        </p:spPr>
      </p:pic>
      <p:pic>
        <p:nvPicPr>
          <p:cNvPr id="51" name="图片 5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1" y="556374"/>
            <a:ext cx="1572904" cy="658425"/>
          </a:xfrm>
          <a:prstGeom prst="rect">
            <a:avLst/>
          </a:prstGeom>
        </p:spPr>
      </p:pic>
      <p:sp>
        <p:nvSpPr>
          <p:cNvPr id="52" name="文本框 51"/>
          <p:cNvSpPr txBox="1"/>
          <p:nvPr/>
        </p:nvSpPr>
        <p:spPr>
          <a:xfrm>
            <a:off x="168482" y="1468834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知识讲解</a:t>
            </a:r>
          </a:p>
        </p:txBody>
      </p:sp>
      <p:sp>
        <p:nvSpPr>
          <p:cNvPr id="53" name="文本框 52"/>
          <p:cNvSpPr txBox="1"/>
          <p:nvPr/>
        </p:nvSpPr>
        <p:spPr>
          <a:xfrm>
            <a:off x="157749" y="630095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新课引入</a:t>
            </a:r>
          </a:p>
        </p:txBody>
      </p:sp>
      <p:grpSp>
        <p:nvGrpSpPr>
          <p:cNvPr id="54" name="组合 53"/>
          <p:cNvGrpSpPr/>
          <p:nvPr/>
        </p:nvGrpSpPr>
        <p:grpSpPr>
          <a:xfrm>
            <a:off x="96056" y="2275316"/>
            <a:ext cx="1572904" cy="658425"/>
            <a:chOff x="3142451" y="548680"/>
            <a:chExt cx="1572904" cy="658425"/>
          </a:xfrm>
        </p:grpSpPr>
        <p:pic>
          <p:nvPicPr>
            <p:cNvPr id="55" name="图片 54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6" name="文本框 5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96056" y="3994254"/>
            <a:ext cx="1572904" cy="658425"/>
            <a:chOff x="3142451" y="548680"/>
            <a:chExt cx="1572904" cy="658425"/>
          </a:xfrm>
        </p:grpSpPr>
        <p:pic>
          <p:nvPicPr>
            <p:cNvPr id="58" name="图片 57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9" name="文本框 5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96056" y="3134785"/>
            <a:ext cx="1572904" cy="658425"/>
            <a:chOff x="3142451" y="548680"/>
            <a:chExt cx="1572904" cy="658425"/>
          </a:xfrm>
        </p:grpSpPr>
        <p:pic>
          <p:nvPicPr>
            <p:cNvPr id="61" name="图片 60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2" name="文本框 61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96056" y="5713109"/>
            <a:ext cx="1572699" cy="658339"/>
            <a:chOff x="3142451" y="548680"/>
            <a:chExt cx="1572904" cy="658425"/>
          </a:xfrm>
        </p:grpSpPr>
        <p:pic>
          <p:nvPicPr>
            <p:cNvPr id="64" name="图片 63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5" name="文本框 64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96056" y="4853723"/>
            <a:ext cx="1572699" cy="658339"/>
            <a:chOff x="3142451" y="548680"/>
            <a:chExt cx="1572904" cy="658425"/>
          </a:xfrm>
        </p:grpSpPr>
        <p:pic>
          <p:nvPicPr>
            <p:cNvPr id="67" name="图片 66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8" name="文本框 67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sp>
        <p:nvSpPr>
          <p:cNvPr id="30" name="文本框 29"/>
          <p:cNvSpPr txBox="1"/>
          <p:nvPr/>
        </p:nvSpPr>
        <p:spPr>
          <a:xfrm>
            <a:off x="3518452" y="1845895"/>
            <a:ext cx="773981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有一个重</a:t>
            </a:r>
            <a:r>
              <a:rPr lang="en-US" altLang="zh-CN" sz="2400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7N</a:t>
            </a:r>
            <a:r>
              <a:rPr lang="zh-CN" altLang="en-US" sz="24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的铁球，当它浸没在水中时受到多大的浮力？</a:t>
            </a:r>
            <a:endParaRPr lang="en-US" altLang="zh-CN" sz="24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24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                           </a:t>
            </a:r>
            <a:r>
              <a:rPr lang="en-US" altLang="zh-CN" sz="20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en-US" altLang="zh-CN" sz="2000" i="1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g</a:t>
            </a:r>
            <a:r>
              <a:rPr lang="zh-CN" altLang="en-US" sz="2000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取</a:t>
            </a:r>
            <a:r>
              <a:rPr lang="en-US" altLang="zh-CN" sz="2000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10N/kg</a:t>
            </a:r>
            <a:r>
              <a:rPr lang="en-US" altLang="zh-CN" sz="20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  <a:endParaRPr lang="zh-CN" altLang="en-US" sz="20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266038" y="3190424"/>
            <a:ext cx="339067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解：由题意求得铁球的质量</a:t>
            </a:r>
            <a:r>
              <a:rPr lang="en-US" altLang="zh-CN" sz="20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</a:p>
        </p:txBody>
      </p:sp>
      <p:grpSp>
        <p:nvGrpSpPr>
          <p:cNvPr id="75" name="组合 74"/>
          <p:cNvGrpSpPr/>
          <p:nvPr/>
        </p:nvGrpSpPr>
        <p:grpSpPr>
          <a:xfrm>
            <a:off x="6526392" y="3004159"/>
            <a:ext cx="3496470" cy="725785"/>
            <a:chOff x="4733307" y="4082734"/>
            <a:chExt cx="3496470" cy="725785"/>
          </a:xfrm>
        </p:grpSpPr>
        <p:sp>
          <p:nvSpPr>
            <p:cNvPr id="76" name="矩形 75"/>
            <p:cNvSpPr/>
            <p:nvPr/>
          </p:nvSpPr>
          <p:spPr>
            <a:xfrm>
              <a:off x="4733307" y="4256746"/>
              <a:ext cx="3496470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m</a:t>
              </a:r>
              <a:r>
                <a:rPr lang="zh-CN" altLang="en-US" sz="2000" baseline="-25000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铁 </a:t>
              </a:r>
              <a:r>
                <a:rPr lang="en-US" altLang="zh-CN" sz="2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=             =              =  0.7kg</a:t>
              </a:r>
            </a:p>
          </p:txBody>
        </p:sp>
        <p:grpSp>
          <p:nvGrpSpPr>
            <p:cNvPr id="77" name="组合 76"/>
            <p:cNvGrpSpPr/>
            <p:nvPr/>
          </p:nvGrpSpPr>
          <p:grpSpPr>
            <a:xfrm>
              <a:off x="5499179" y="4082734"/>
              <a:ext cx="562975" cy="680421"/>
              <a:chOff x="7533594" y="511791"/>
              <a:chExt cx="562975" cy="680421"/>
            </a:xfrm>
          </p:grpSpPr>
          <p:cxnSp>
            <p:nvCxnSpPr>
              <p:cNvPr id="82" name="直接连接符 81"/>
              <p:cNvCxnSpPr/>
              <p:nvPr/>
            </p:nvCxnSpPr>
            <p:spPr>
              <a:xfrm>
                <a:off x="7550154" y="896245"/>
                <a:ext cx="466965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3" name="矩形 82"/>
              <p:cNvSpPr/>
              <p:nvPr/>
            </p:nvSpPr>
            <p:spPr>
              <a:xfrm>
                <a:off x="7533594" y="511791"/>
                <a:ext cx="562975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000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G</a:t>
                </a:r>
                <a:r>
                  <a:rPr lang="zh-CN" altLang="en-US" baseline="-25000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铁</a:t>
                </a:r>
                <a:r>
                  <a:rPr lang="zh-CN" altLang="en-US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endParaRPr lang="zh-CN" altLang="en-US" dirty="0"/>
              </a:p>
            </p:txBody>
          </p:sp>
          <p:sp>
            <p:nvSpPr>
              <p:cNvPr id="84" name="矩形 83"/>
              <p:cNvSpPr/>
              <p:nvPr/>
            </p:nvSpPr>
            <p:spPr>
              <a:xfrm>
                <a:off x="7616143" y="792102"/>
                <a:ext cx="312906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000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g</a:t>
                </a:r>
                <a:endParaRPr lang="zh-CN" altLang="en-US" sz="2000" dirty="0"/>
              </a:p>
            </p:txBody>
          </p:sp>
        </p:grpSp>
        <p:grpSp>
          <p:nvGrpSpPr>
            <p:cNvPr id="78" name="组合 77"/>
            <p:cNvGrpSpPr/>
            <p:nvPr/>
          </p:nvGrpSpPr>
          <p:grpSpPr>
            <a:xfrm>
              <a:off x="6350972" y="4097108"/>
              <a:ext cx="954107" cy="711411"/>
              <a:chOff x="7309969" y="511791"/>
              <a:chExt cx="954107" cy="711411"/>
            </a:xfrm>
          </p:grpSpPr>
          <p:cxnSp>
            <p:nvCxnSpPr>
              <p:cNvPr id="79" name="直接连接符 78"/>
              <p:cNvCxnSpPr/>
              <p:nvPr/>
            </p:nvCxnSpPr>
            <p:spPr>
              <a:xfrm>
                <a:off x="7447371" y="881871"/>
                <a:ext cx="650450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0" name="矩形 79"/>
              <p:cNvSpPr/>
              <p:nvPr/>
            </p:nvSpPr>
            <p:spPr>
              <a:xfrm>
                <a:off x="7533594" y="511791"/>
                <a:ext cx="537327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7N</a:t>
                </a:r>
                <a:r>
                  <a:rPr lang="zh-CN" altLang="en-US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endParaRPr lang="zh-CN" altLang="en-US" dirty="0"/>
              </a:p>
            </p:txBody>
          </p:sp>
          <p:sp>
            <p:nvSpPr>
              <p:cNvPr id="81" name="矩形 80"/>
              <p:cNvSpPr/>
              <p:nvPr/>
            </p:nvSpPr>
            <p:spPr>
              <a:xfrm>
                <a:off x="7309969" y="823092"/>
                <a:ext cx="954107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10N/kg</a:t>
                </a:r>
                <a:endParaRPr lang="zh-CN" altLang="en-US" sz="2000" dirty="0"/>
              </a:p>
            </p:txBody>
          </p:sp>
        </p:grpSp>
      </p:grpSp>
      <p:grpSp>
        <p:nvGrpSpPr>
          <p:cNvPr id="19" name="组合 18"/>
          <p:cNvGrpSpPr/>
          <p:nvPr/>
        </p:nvGrpSpPr>
        <p:grpSpPr>
          <a:xfrm>
            <a:off x="5171464" y="3641506"/>
            <a:ext cx="4814138" cy="788444"/>
            <a:chOff x="4697634" y="4578536"/>
            <a:chExt cx="4814138" cy="788444"/>
          </a:xfrm>
        </p:grpSpPr>
        <p:sp>
          <p:nvSpPr>
            <p:cNvPr id="5" name="矩形 4"/>
            <p:cNvSpPr/>
            <p:nvPr/>
          </p:nvSpPr>
          <p:spPr>
            <a:xfrm>
              <a:off x="4697634" y="4750743"/>
              <a:ext cx="4814138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V</a:t>
              </a:r>
              <a:r>
                <a:rPr lang="zh-CN" altLang="en-US" sz="2000" baseline="-25000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铁</a:t>
              </a:r>
              <a:r>
                <a:rPr lang="zh-CN" altLang="en-US" sz="2000" baseline="-25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zh-CN" sz="2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=             =                         =  8.9×10</a:t>
              </a:r>
              <a:r>
                <a:rPr lang="en-US" altLang="zh-CN" sz="2000" baseline="30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-5</a:t>
              </a:r>
              <a:r>
                <a:rPr lang="en-US" altLang="zh-CN" sz="2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m</a:t>
              </a:r>
              <a:r>
                <a:rPr lang="en-US" altLang="zh-CN" sz="2000" baseline="30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3</a:t>
              </a:r>
              <a:endParaRPr lang="zh-CN" altLang="en-US" sz="2000" dirty="0"/>
            </a:p>
          </p:txBody>
        </p:sp>
        <p:cxnSp>
          <p:nvCxnSpPr>
            <p:cNvPr id="49" name="直接连接符 48"/>
            <p:cNvCxnSpPr/>
            <p:nvPr/>
          </p:nvCxnSpPr>
          <p:spPr>
            <a:xfrm>
              <a:off x="5346968" y="4955581"/>
              <a:ext cx="65045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9" name="矩形 68"/>
            <p:cNvSpPr/>
            <p:nvPr/>
          </p:nvSpPr>
          <p:spPr>
            <a:xfrm>
              <a:off x="5433191" y="4585501"/>
              <a:ext cx="562975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m</a:t>
              </a:r>
              <a:r>
                <a:rPr lang="zh-CN" altLang="en-US" baseline="-25000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铁</a:t>
              </a:r>
              <a:r>
                <a:rPr lang="zh-CN" altLang="en-US" baseline="-25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endParaRPr lang="zh-CN" altLang="en-US" dirty="0"/>
            </a:p>
          </p:txBody>
        </p:sp>
        <p:cxnSp>
          <p:nvCxnSpPr>
            <p:cNvPr id="72" name="直接连接符 71"/>
            <p:cNvCxnSpPr/>
            <p:nvPr/>
          </p:nvCxnSpPr>
          <p:spPr>
            <a:xfrm>
              <a:off x="6340482" y="4955581"/>
              <a:ext cx="131087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3" name="矩形 72"/>
            <p:cNvSpPr/>
            <p:nvPr/>
          </p:nvSpPr>
          <p:spPr>
            <a:xfrm>
              <a:off x="6567729" y="4578536"/>
              <a:ext cx="80021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0.7kg</a:t>
              </a:r>
              <a:r>
                <a:rPr lang="zh-CN" altLang="en-US" baseline="-25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endParaRPr lang="zh-CN" altLang="en-US" dirty="0"/>
            </a:p>
          </p:txBody>
        </p:sp>
        <p:sp>
          <p:nvSpPr>
            <p:cNvPr id="10" name="矩形 9"/>
            <p:cNvSpPr/>
            <p:nvPr/>
          </p:nvSpPr>
          <p:spPr>
            <a:xfrm>
              <a:off x="5464787" y="4845562"/>
              <a:ext cx="461986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l-GR" altLang="zh-CN" sz="2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ρ</a:t>
              </a:r>
              <a:r>
                <a:rPr lang="zh-CN" altLang="en-US" baseline="-25000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铁</a:t>
              </a:r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13" name="组合 12"/>
            <p:cNvGrpSpPr/>
            <p:nvPr/>
          </p:nvGrpSpPr>
          <p:grpSpPr>
            <a:xfrm>
              <a:off x="6191827" y="4909748"/>
              <a:ext cx="1740158" cy="457232"/>
              <a:chOff x="3603142" y="5543320"/>
              <a:chExt cx="1740158" cy="457232"/>
            </a:xfrm>
          </p:grpSpPr>
          <p:sp>
            <p:nvSpPr>
              <p:cNvPr id="11" name="矩形 10"/>
              <p:cNvSpPr/>
              <p:nvPr/>
            </p:nvSpPr>
            <p:spPr>
              <a:xfrm>
                <a:off x="3603142" y="5600442"/>
                <a:ext cx="1659429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7.9×10</a:t>
                </a:r>
                <a:r>
                  <a:rPr lang="en-US" altLang="zh-CN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</a:t>
                </a:r>
                <a:r>
                  <a:rPr lang="en-US" altLang="zh-CN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kg/m</a:t>
                </a:r>
              </a:p>
            </p:txBody>
          </p:sp>
          <p:sp>
            <p:nvSpPr>
              <p:cNvPr id="12" name="文本框 11"/>
              <p:cNvSpPr txBox="1"/>
              <p:nvPr/>
            </p:nvSpPr>
            <p:spPr>
              <a:xfrm>
                <a:off x="4430946" y="5543320"/>
                <a:ext cx="292513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</a:t>
                </a:r>
                <a:endParaRPr lang="zh-CN" altLang="en-US" sz="1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86" name="文本框 85"/>
              <p:cNvSpPr txBox="1"/>
              <p:nvPr/>
            </p:nvSpPr>
            <p:spPr>
              <a:xfrm>
                <a:off x="5050787" y="5568647"/>
                <a:ext cx="292513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</a:t>
                </a:r>
                <a:endParaRPr lang="zh-CN" altLang="en-US" sz="1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20" name="矩形 19"/>
          <p:cNvSpPr/>
          <p:nvPr/>
        </p:nvSpPr>
        <p:spPr>
          <a:xfrm>
            <a:off x="3747488" y="3810818"/>
            <a:ext cx="159530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铁球的体积</a:t>
            </a:r>
            <a:r>
              <a:rPr lang="en-US" altLang="zh-CN" sz="20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</a:p>
        </p:txBody>
      </p:sp>
      <p:sp>
        <p:nvSpPr>
          <p:cNvPr id="21" name="矩形 20"/>
          <p:cNvSpPr/>
          <p:nvPr/>
        </p:nvSpPr>
        <p:spPr>
          <a:xfrm>
            <a:off x="3746930" y="4448871"/>
            <a:ext cx="416011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铁球排开水的体积等于铁球的体积</a:t>
            </a:r>
            <a:r>
              <a:rPr lang="en-US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:</a:t>
            </a:r>
          </a:p>
        </p:txBody>
      </p:sp>
      <p:sp>
        <p:nvSpPr>
          <p:cNvPr id="22" name="矩形 21"/>
          <p:cNvSpPr/>
          <p:nvPr/>
        </p:nvSpPr>
        <p:spPr>
          <a:xfrm>
            <a:off x="7694892" y="4480901"/>
            <a:ext cx="259077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zh-CN" altLang="en-US" baseline="-250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排</a:t>
            </a:r>
            <a:r>
              <a:rPr lang="zh-CN" altLang="en-US" sz="20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en-US" altLang="zh-CN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zh-CN" altLang="en-US" baseline="-250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铁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8.9×10</a:t>
            </a:r>
            <a:r>
              <a:rPr lang="en-US" altLang="zh-CN" sz="20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-5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0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zh-CN" altLang="en-US" sz="2000" dirty="0"/>
          </a:p>
        </p:txBody>
      </p:sp>
      <p:sp>
        <p:nvSpPr>
          <p:cNvPr id="23" name="矩形 22"/>
          <p:cNvSpPr/>
          <p:nvPr/>
        </p:nvSpPr>
        <p:spPr>
          <a:xfrm>
            <a:off x="3746930" y="4970120"/>
            <a:ext cx="313419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铁球排开的水受到的重力</a:t>
            </a:r>
            <a:r>
              <a:rPr lang="en-US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:</a:t>
            </a:r>
          </a:p>
        </p:txBody>
      </p:sp>
      <p:sp>
        <p:nvSpPr>
          <p:cNvPr id="24" name="矩形 23"/>
          <p:cNvSpPr/>
          <p:nvPr/>
        </p:nvSpPr>
        <p:spPr>
          <a:xfrm>
            <a:off x="3794634" y="5432612"/>
            <a:ext cx="791641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zh-CN" altLang="en-US" baseline="-250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排</a:t>
            </a:r>
            <a:r>
              <a:rPr lang="zh-CN" altLang="en-US" sz="20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en-US" altLang="zh-CN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en-US" baseline="-250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水</a:t>
            </a:r>
            <a:r>
              <a:rPr lang="en-US" altLang="zh-CN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l-GR" altLang="zh-CN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ρ</a:t>
            </a:r>
            <a:r>
              <a:rPr lang="zh-CN" altLang="en-US" baseline="-250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水</a:t>
            </a:r>
            <a:r>
              <a:rPr lang="en-US" altLang="zh-CN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zh-CN" altLang="en-US" baseline="-250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排</a:t>
            </a:r>
            <a:r>
              <a:rPr lang="en-US" altLang="zh-CN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 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=1.0×10</a:t>
            </a:r>
            <a:r>
              <a:rPr lang="en-US" altLang="zh-CN" sz="20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kg/m</a:t>
            </a:r>
            <a:r>
              <a:rPr lang="en-US" altLang="zh-CN" sz="20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×8.9×10</a:t>
            </a:r>
            <a:r>
              <a:rPr lang="en-US" altLang="zh-CN" sz="20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-5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0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×10N/kg = 0.89N</a:t>
            </a:r>
          </a:p>
        </p:txBody>
      </p:sp>
      <p:sp>
        <p:nvSpPr>
          <p:cNvPr id="25" name="矩形 24"/>
          <p:cNvSpPr/>
          <p:nvPr/>
        </p:nvSpPr>
        <p:spPr>
          <a:xfrm>
            <a:off x="3801626" y="5976289"/>
            <a:ext cx="274947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根据阿基米德原理得：</a:t>
            </a:r>
            <a:endParaRPr lang="en-US" altLang="zh-CN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6318986" y="5978868"/>
            <a:ext cx="185820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en-US" baseline="-250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浮</a:t>
            </a:r>
            <a:r>
              <a:rPr lang="zh-CN" altLang="en-US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en-US" altLang="zh-CN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zh-CN" altLang="en-US" baseline="-250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排</a:t>
            </a:r>
            <a:r>
              <a:rPr lang="zh-CN" altLang="en-US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0.89N</a:t>
            </a:r>
          </a:p>
        </p:txBody>
      </p:sp>
      <p:sp>
        <p:nvSpPr>
          <p:cNvPr id="87" name="圆角矩形 86"/>
          <p:cNvSpPr/>
          <p:nvPr/>
        </p:nvSpPr>
        <p:spPr>
          <a:xfrm>
            <a:off x="3204603" y="1516397"/>
            <a:ext cx="8340420" cy="1293769"/>
          </a:xfrm>
          <a:prstGeom prst="roundRect">
            <a:avLst/>
          </a:prstGeom>
          <a:noFill/>
          <a:ln w="19050">
            <a:solidFill>
              <a:srgbClr val="0070C0"/>
            </a:solidFill>
            <a:prstDash val="sys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88" name="圆角矩形 87"/>
          <p:cNvSpPr/>
          <p:nvPr/>
        </p:nvSpPr>
        <p:spPr>
          <a:xfrm>
            <a:off x="9368145" y="1173727"/>
            <a:ext cx="1006239" cy="513023"/>
          </a:xfrm>
          <a:prstGeom prst="roundRect">
            <a:avLst/>
          </a:prstGeom>
          <a:solidFill>
            <a:srgbClr val="CCE4F7"/>
          </a:solidFill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例题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89241" y="5810610"/>
            <a:ext cx="735445" cy="90363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3142" y="1286605"/>
            <a:ext cx="499945" cy="4999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78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0" grpId="0"/>
      <p:bldP spid="2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87" grpId="0" animBg="1"/>
      <p:bldP spid="8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圆角矩形标注 7"/>
          <p:cNvSpPr/>
          <p:nvPr/>
        </p:nvSpPr>
        <p:spPr>
          <a:xfrm>
            <a:off x="3542624" y="5812611"/>
            <a:ext cx="3159598" cy="711944"/>
          </a:xfrm>
          <a:prstGeom prst="wedgeRoundRectCallout">
            <a:avLst>
              <a:gd name="adj1" fmla="val -55742"/>
              <a:gd name="adj2" fmla="val 17480"/>
              <a:gd name="adj3" fmla="val 16667"/>
            </a:avLst>
          </a:prstGeom>
          <a:solidFill>
            <a:schemeClr val="accent3">
              <a:lumMod val="20000"/>
              <a:lumOff val="80000"/>
            </a:schemeClr>
          </a:solidFill>
          <a:ln w="317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75" name="圆角矩形 74"/>
          <p:cNvSpPr/>
          <p:nvPr/>
        </p:nvSpPr>
        <p:spPr>
          <a:xfrm>
            <a:off x="3212715" y="2663848"/>
            <a:ext cx="8444598" cy="3049261"/>
          </a:xfrm>
          <a:prstGeom prst="roundRect">
            <a:avLst>
              <a:gd name="adj" fmla="val 3747"/>
            </a:avLst>
          </a:prstGeom>
          <a:solidFill>
            <a:schemeClr val="accent1">
              <a:lumMod val="20000"/>
              <a:lumOff val="80000"/>
            </a:schemeClr>
          </a:solidFill>
          <a:ln w="317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2816464" y="403136"/>
            <a:ext cx="3047008" cy="899144"/>
            <a:chOff x="2816464" y="403136"/>
            <a:chExt cx="3047008" cy="899144"/>
          </a:xfrm>
        </p:grpSpPr>
        <p:sp>
          <p:nvSpPr>
            <p:cNvPr id="35" name="Shape 25434"/>
            <p:cNvSpPr/>
            <p:nvPr/>
          </p:nvSpPr>
          <p:spPr>
            <a:xfrm>
              <a:off x="2957062" y="525519"/>
              <a:ext cx="617952" cy="5608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endParaRPr dirty="0">
                <a:solidFill>
                  <a:prstClr val="black"/>
                </a:solidFill>
              </a:endParaRPr>
            </a:p>
          </p:txBody>
        </p:sp>
        <p:sp>
          <p:nvSpPr>
            <p:cNvPr id="36" name="Shape 25434"/>
            <p:cNvSpPr/>
            <p:nvPr/>
          </p:nvSpPr>
          <p:spPr>
            <a:xfrm>
              <a:off x="2966587" y="468369"/>
              <a:ext cx="536808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endParaRPr dirty="0">
                <a:solidFill>
                  <a:prstClr val="black"/>
                </a:solidFill>
              </a:endParaRPr>
            </a:p>
          </p:txBody>
        </p:sp>
        <p:sp>
          <p:nvSpPr>
            <p:cNvPr id="38" name="圆角矩形 37"/>
            <p:cNvSpPr/>
            <p:nvPr/>
          </p:nvSpPr>
          <p:spPr>
            <a:xfrm>
              <a:off x="3131464" y="598277"/>
              <a:ext cx="2732008" cy="567189"/>
            </a:xfrm>
            <a:prstGeom prst="roundRect">
              <a:avLst>
                <a:gd name="adj" fmla="val 48539"/>
              </a:avLst>
            </a:prstGeom>
            <a:solidFill>
              <a:srgbClr val="026BA5"/>
            </a:solidFill>
            <a:ln w="28575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39" name="Group 2261"/>
            <p:cNvGrpSpPr/>
            <p:nvPr/>
          </p:nvGrpSpPr>
          <p:grpSpPr>
            <a:xfrm flipH="1">
              <a:off x="2816464" y="403136"/>
              <a:ext cx="936802" cy="899144"/>
              <a:chOff x="-2" y="-1"/>
              <a:chExt cx="877274" cy="877273"/>
            </a:xfr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42" name="Shape 2248"/>
              <p:cNvSpPr/>
              <p:nvPr/>
            </p:nvSpPr>
            <p:spPr>
              <a:xfrm>
                <a:off x="-2" y="-1"/>
                <a:ext cx="877274" cy="87727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026BA5"/>
              </a:solidFill>
              <a:ln w="28575" cap="flat">
                <a:solidFill>
                  <a:schemeClr val="bg1"/>
                </a:solidFill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endParaRPr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43" name="Shape 2258"/>
              <p:cNvSpPr/>
              <p:nvPr/>
            </p:nvSpPr>
            <p:spPr>
              <a:xfrm>
                <a:off x="549890" y="549890"/>
                <a:ext cx="49604" cy="496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4168" y="0"/>
                    </a:moveTo>
                    <a:cubicBezTo>
                      <a:pt x="3032" y="1516"/>
                      <a:pt x="1516" y="3032"/>
                      <a:pt x="0" y="4547"/>
                    </a:cubicBezTo>
                    <a:cubicBezTo>
                      <a:pt x="17053" y="21600"/>
                      <a:pt x="17053" y="21600"/>
                      <a:pt x="17053" y="21600"/>
                    </a:cubicBezTo>
                    <a:cubicBezTo>
                      <a:pt x="18568" y="20084"/>
                      <a:pt x="20084" y="18947"/>
                      <a:pt x="21600" y="17432"/>
                    </a:cubicBezTo>
                    <a:cubicBezTo>
                      <a:pt x="4168" y="0"/>
                      <a:pt x="4168" y="0"/>
                      <a:pt x="4168" y="0"/>
                    </a:cubicBezTo>
                  </a:path>
                </a:pathLst>
              </a:custGeom>
              <a:solidFill>
                <a:srgbClr val="C4C6CA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endParaRPr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40" name="文本框 39"/>
            <p:cNvSpPr txBox="1"/>
            <p:nvPr/>
          </p:nvSpPr>
          <p:spPr>
            <a:xfrm>
              <a:off x="3603142" y="622770"/>
              <a:ext cx="2260330" cy="615454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rtlCol="0" anchor="t">
              <a:noAutofit/>
              <a:scene3d>
                <a:camera prst="orthographicFront"/>
                <a:lightRig rig="threePt" dir="t"/>
              </a:scene3d>
              <a:sp3d>
                <a:bevelT w="0" h="0"/>
                <a:bevelB w="0" h="0"/>
              </a:sp3d>
            </a:bodyPr>
            <a:lstStyle/>
            <a:p>
              <a:pPr algn="ctr"/>
              <a:r>
                <a:rPr lang="zh-CN" altLang="en-US" sz="28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+mn-ea"/>
                </a:rPr>
                <a:t>浮力的大小</a:t>
              </a:r>
              <a:endParaRPr lang="zh-CN" altLang="en-US" sz="32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41" name="Shape 25434"/>
            <p:cNvSpPr/>
            <p:nvPr/>
          </p:nvSpPr>
          <p:spPr>
            <a:xfrm>
              <a:off x="3005219" y="566701"/>
              <a:ext cx="559291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endParaRPr dirty="0">
                <a:solidFill>
                  <a:prstClr val="black"/>
                </a:solidFill>
              </a:endParaRPr>
            </a:p>
          </p:txBody>
        </p:sp>
      </p:grpSp>
      <p:pic>
        <p:nvPicPr>
          <p:cNvPr id="50" name="图片 4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56" y="1415846"/>
            <a:ext cx="1572904" cy="658425"/>
          </a:xfrm>
          <a:prstGeom prst="rect">
            <a:avLst/>
          </a:prstGeom>
        </p:spPr>
      </p:pic>
      <p:pic>
        <p:nvPicPr>
          <p:cNvPr id="51" name="图片 5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1" y="556374"/>
            <a:ext cx="1572904" cy="658425"/>
          </a:xfrm>
          <a:prstGeom prst="rect">
            <a:avLst/>
          </a:prstGeom>
        </p:spPr>
      </p:pic>
      <p:sp>
        <p:nvSpPr>
          <p:cNvPr id="52" name="文本框 51"/>
          <p:cNvSpPr txBox="1"/>
          <p:nvPr/>
        </p:nvSpPr>
        <p:spPr>
          <a:xfrm>
            <a:off x="168482" y="1468834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知识讲解</a:t>
            </a:r>
          </a:p>
        </p:txBody>
      </p:sp>
      <p:sp>
        <p:nvSpPr>
          <p:cNvPr id="53" name="文本框 52"/>
          <p:cNvSpPr txBox="1"/>
          <p:nvPr/>
        </p:nvSpPr>
        <p:spPr>
          <a:xfrm>
            <a:off x="157749" y="630095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新课引入</a:t>
            </a:r>
          </a:p>
        </p:txBody>
      </p:sp>
      <p:grpSp>
        <p:nvGrpSpPr>
          <p:cNvPr id="54" name="组合 53"/>
          <p:cNvGrpSpPr/>
          <p:nvPr/>
        </p:nvGrpSpPr>
        <p:grpSpPr>
          <a:xfrm>
            <a:off x="96056" y="2275316"/>
            <a:ext cx="1572904" cy="658425"/>
            <a:chOff x="3142451" y="548680"/>
            <a:chExt cx="1572904" cy="658425"/>
          </a:xfrm>
        </p:grpSpPr>
        <p:pic>
          <p:nvPicPr>
            <p:cNvPr id="55" name="图片 5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6" name="文本框 5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96056" y="3994254"/>
            <a:ext cx="1572904" cy="658425"/>
            <a:chOff x="3142451" y="548680"/>
            <a:chExt cx="1572904" cy="658425"/>
          </a:xfrm>
        </p:grpSpPr>
        <p:pic>
          <p:nvPicPr>
            <p:cNvPr id="58" name="图片 5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9" name="文本框 5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96056" y="3134785"/>
            <a:ext cx="1572904" cy="658425"/>
            <a:chOff x="3142451" y="548680"/>
            <a:chExt cx="1572904" cy="658425"/>
          </a:xfrm>
        </p:grpSpPr>
        <p:pic>
          <p:nvPicPr>
            <p:cNvPr id="61" name="图片 60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2" name="文本框 61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96056" y="5713109"/>
            <a:ext cx="1572699" cy="658339"/>
            <a:chOff x="3142451" y="548680"/>
            <a:chExt cx="1572904" cy="658425"/>
          </a:xfrm>
        </p:grpSpPr>
        <p:pic>
          <p:nvPicPr>
            <p:cNvPr id="64" name="图片 63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5" name="文本框 64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96056" y="4853723"/>
            <a:ext cx="1572699" cy="658339"/>
            <a:chOff x="3142451" y="548680"/>
            <a:chExt cx="1572904" cy="658425"/>
          </a:xfrm>
        </p:grpSpPr>
        <p:pic>
          <p:nvPicPr>
            <p:cNvPr id="67" name="图片 66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8" name="文本框 67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sp>
        <p:nvSpPr>
          <p:cNvPr id="30" name="文本框 29"/>
          <p:cNvSpPr txBox="1"/>
          <p:nvPr/>
        </p:nvSpPr>
        <p:spPr>
          <a:xfrm>
            <a:off x="4808471" y="1676666"/>
            <a:ext cx="56583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估算一下自己在空气中所受浮力大小</a:t>
            </a:r>
          </a:p>
        </p:txBody>
      </p:sp>
      <p:grpSp>
        <p:nvGrpSpPr>
          <p:cNvPr id="19" name="组合 18"/>
          <p:cNvGrpSpPr/>
          <p:nvPr/>
        </p:nvGrpSpPr>
        <p:grpSpPr>
          <a:xfrm>
            <a:off x="5264791" y="2907728"/>
            <a:ext cx="4621778" cy="788444"/>
            <a:chOff x="4697634" y="4578536"/>
            <a:chExt cx="4621778" cy="788444"/>
          </a:xfrm>
        </p:grpSpPr>
        <p:sp>
          <p:nvSpPr>
            <p:cNvPr id="5" name="矩形 4"/>
            <p:cNvSpPr/>
            <p:nvPr/>
          </p:nvSpPr>
          <p:spPr>
            <a:xfrm>
              <a:off x="4697634" y="4750743"/>
              <a:ext cx="4621778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V</a:t>
              </a:r>
              <a:r>
                <a:rPr lang="zh-CN" altLang="en-US" baseline="-25000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人</a:t>
              </a:r>
              <a:r>
                <a:rPr lang="zh-CN" altLang="en-US" sz="2000" baseline="-25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zh-CN" sz="2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=             =                         =  5×10</a:t>
              </a:r>
              <a:r>
                <a:rPr lang="en-US" altLang="zh-CN" sz="2000" baseline="30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-2</a:t>
              </a:r>
              <a:r>
                <a:rPr lang="en-US" altLang="zh-CN" sz="2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m</a:t>
              </a:r>
              <a:r>
                <a:rPr lang="en-US" altLang="zh-CN" sz="2000" baseline="30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3</a:t>
              </a:r>
              <a:endParaRPr lang="zh-CN" altLang="en-US" sz="2000" dirty="0"/>
            </a:p>
          </p:txBody>
        </p:sp>
        <p:cxnSp>
          <p:nvCxnSpPr>
            <p:cNvPr id="49" name="直接连接符 48"/>
            <p:cNvCxnSpPr/>
            <p:nvPr/>
          </p:nvCxnSpPr>
          <p:spPr>
            <a:xfrm>
              <a:off x="5346968" y="4955581"/>
              <a:ext cx="65045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9" name="矩形 68"/>
            <p:cNvSpPr/>
            <p:nvPr/>
          </p:nvSpPr>
          <p:spPr>
            <a:xfrm>
              <a:off x="5433191" y="4585501"/>
              <a:ext cx="562975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m</a:t>
              </a:r>
              <a:r>
                <a:rPr lang="zh-CN" altLang="en-US" baseline="-25000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人</a:t>
              </a:r>
              <a:r>
                <a:rPr lang="zh-CN" altLang="en-US" baseline="-25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endParaRPr lang="zh-CN" altLang="en-US" dirty="0"/>
            </a:p>
          </p:txBody>
        </p:sp>
        <p:cxnSp>
          <p:nvCxnSpPr>
            <p:cNvPr id="72" name="直接连接符 71"/>
            <p:cNvCxnSpPr/>
            <p:nvPr/>
          </p:nvCxnSpPr>
          <p:spPr>
            <a:xfrm>
              <a:off x="6340482" y="4955581"/>
              <a:ext cx="131087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3" name="矩形 72"/>
            <p:cNvSpPr/>
            <p:nvPr/>
          </p:nvSpPr>
          <p:spPr>
            <a:xfrm>
              <a:off x="6567729" y="4578536"/>
              <a:ext cx="73609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50kg</a:t>
              </a:r>
              <a:r>
                <a:rPr lang="zh-CN" altLang="en-US" baseline="-25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endParaRPr lang="zh-CN" altLang="en-US" dirty="0"/>
            </a:p>
          </p:txBody>
        </p:sp>
        <p:sp>
          <p:nvSpPr>
            <p:cNvPr id="10" name="矩形 9"/>
            <p:cNvSpPr/>
            <p:nvPr/>
          </p:nvSpPr>
          <p:spPr>
            <a:xfrm>
              <a:off x="5464787" y="4845562"/>
              <a:ext cx="461986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l-GR" altLang="zh-CN" sz="2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ρ</a:t>
              </a:r>
              <a:r>
                <a:rPr lang="zh-CN" altLang="en-US" baseline="-25000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人</a:t>
              </a:r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13" name="组合 12"/>
            <p:cNvGrpSpPr/>
            <p:nvPr/>
          </p:nvGrpSpPr>
          <p:grpSpPr>
            <a:xfrm>
              <a:off x="6191827" y="4909748"/>
              <a:ext cx="1740158" cy="457232"/>
              <a:chOff x="3603142" y="5543320"/>
              <a:chExt cx="1740158" cy="457232"/>
            </a:xfrm>
          </p:grpSpPr>
          <p:sp>
            <p:nvSpPr>
              <p:cNvPr id="11" name="矩形 10"/>
              <p:cNvSpPr/>
              <p:nvPr/>
            </p:nvSpPr>
            <p:spPr>
              <a:xfrm>
                <a:off x="3603142" y="5600442"/>
                <a:ext cx="1659429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1.0×10</a:t>
                </a:r>
                <a:r>
                  <a:rPr lang="en-US" altLang="zh-CN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</a:t>
                </a:r>
                <a:r>
                  <a:rPr lang="en-US" altLang="zh-CN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kg/m</a:t>
                </a:r>
              </a:p>
            </p:txBody>
          </p:sp>
          <p:sp>
            <p:nvSpPr>
              <p:cNvPr id="12" name="文本框 11"/>
              <p:cNvSpPr txBox="1"/>
              <p:nvPr/>
            </p:nvSpPr>
            <p:spPr>
              <a:xfrm>
                <a:off x="4430946" y="5543320"/>
                <a:ext cx="292513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</a:t>
                </a:r>
                <a:endParaRPr lang="zh-CN" altLang="en-US" sz="1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86" name="文本框 85"/>
              <p:cNvSpPr txBox="1"/>
              <p:nvPr/>
            </p:nvSpPr>
            <p:spPr>
              <a:xfrm>
                <a:off x="5050787" y="5568647"/>
                <a:ext cx="292513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</a:t>
                </a:r>
                <a:endParaRPr lang="zh-CN" altLang="en-US" sz="1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20" name="矩形 19"/>
          <p:cNvSpPr/>
          <p:nvPr/>
        </p:nvSpPr>
        <p:spPr>
          <a:xfrm>
            <a:off x="3594406" y="3069770"/>
            <a:ext cx="185178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某同学的体积</a:t>
            </a:r>
            <a:r>
              <a:rPr lang="en-US" altLang="zh-CN" sz="20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</a:p>
        </p:txBody>
      </p:sp>
      <p:sp>
        <p:nvSpPr>
          <p:cNvPr id="21" name="矩形 20"/>
          <p:cNvSpPr/>
          <p:nvPr/>
        </p:nvSpPr>
        <p:spPr>
          <a:xfrm>
            <a:off x="3604915" y="3804433"/>
            <a:ext cx="416011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排开空气的体积等于该同学的体积</a:t>
            </a:r>
            <a:r>
              <a:rPr lang="en-US" altLang="zh-CN" sz="20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:</a:t>
            </a:r>
          </a:p>
        </p:txBody>
      </p:sp>
      <p:sp>
        <p:nvSpPr>
          <p:cNvPr id="22" name="矩形 21"/>
          <p:cNvSpPr/>
          <p:nvPr/>
        </p:nvSpPr>
        <p:spPr>
          <a:xfrm>
            <a:off x="7765028" y="3795194"/>
            <a:ext cx="239841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zh-CN" altLang="en-US" baseline="-250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排</a:t>
            </a:r>
            <a:r>
              <a:rPr lang="zh-CN" altLang="en-US" sz="20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en-US" altLang="zh-CN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zh-CN" altLang="en-US" baseline="-250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人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5×10</a:t>
            </a:r>
            <a:r>
              <a:rPr lang="en-US" altLang="zh-CN" sz="20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-2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0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zh-CN" altLang="en-US" sz="2000" dirty="0"/>
          </a:p>
        </p:txBody>
      </p:sp>
      <p:sp>
        <p:nvSpPr>
          <p:cNvPr id="23" name="矩形 22"/>
          <p:cNvSpPr/>
          <p:nvPr/>
        </p:nvSpPr>
        <p:spPr>
          <a:xfrm>
            <a:off x="3625959" y="4450260"/>
            <a:ext cx="210826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空气中所受浮力</a:t>
            </a:r>
            <a:r>
              <a:rPr lang="en-US" altLang="zh-CN" sz="20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:</a:t>
            </a:r>
          </a:p>
        </p:txBody>
      </p:sp>
      <p:sp>
        <p:nvSpPr>
          <p:cNvPr id="24" name="矩形 23"/>
          <p:cNvSpPr/>
          <p:nvPr/>
        </p:nvSpPr>
        <p:spPr>
          <a:xfrm>
            <a:off x="4792601" y="4910534"/>
            <a:ext cx="612926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en-US" baseline="-250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浮</a:t>
            </a:r>
            <a:r>
              <a:rPr lang="zh-CN" altLang="en-US" sz="20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el-GR" altLang="zh-CN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ρ</a:t>
            </a:r>
            <a:r>
              <a:rPr lang="zh-CN" altLang="en-US" baseline="-250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空</a:t>
            </a:r>
            <a:r>
              <a:rPr lang="en-US" altLang="zh-CN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zh-CN" altLang="en-US" baseline="-250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排</a:t>
            </a:r>
            <a:r>
              <a:rPr lang="en-US" altLang="zh-CN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 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=1.29kg/m</a:t>
            </a:r>
            <a:r>
              <a:rPr lang="en-US" altLang="zh-CN" sz="20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×5×10</a:t>
            </a:r>
            <a:r>
              <a:rPr lang="en-US" altLang="zh-CN" sz="20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-2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0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×10N/kg = </a:t>
            </a:r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0.645N</a:t>
            </a:r>
          </a:p>
        </p:txBody>
      </p:sp>
      <p:sp>
        <p:nvSpPr>
          <p:cNvPr id="88" name="圆角矩形 87"/>
          <p:cNvSpPr/>
          <p:nvPr/>
        </p:nvSpPr>
        <p:spPr>
          <a:xfrm>
            <a:off x="3503395" y="1689943"/>
            <a:ext cx="1340497" cy="513023"/>
          </a:xfrm>
          <a:prstGeom prst="roundRect">
            <a:avLst/>
          </a:prstGeom>
          <a:solidFill>
            <a:srgbClr val="CCE4F7"/>
          </a:solidFill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试一试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42965" y="5069667"/>
            <a:ext cx="735445" cy="903636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3212715" y="1216326"/>
            <a:ext cx="8444598" cy="1328157"/>
            <a:chOff x="3212715" y="1216326"/>
            <a:chExt cx="8444598" cy="1328157"/>
          </a:xfrm>
        </p:grpSpPr>
        <p:sp>
          <p:nvSpPr>
            <p:cNvPr id="87" name="圆角矩形 86"/>
            <p:cNvSpPr/>
            <p:nvPr/>
          </p:nvSpPr>
          <p:spPr>
            <a:xfrm>
              <a:off x="3212715" y="1516393"/>
              <a:ext cx="8444598" cy="1028090"/>
            </a:xfrm>
            <a:prstGeom prst="roundRect">
              <a:avLst/>
            </a:prstGeom>
            <a:noFill/>
            <a:ln w="19050">
              <a:solidFill>
                <a:srgbClr val="0070C0"/>
              </a:solidFill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b="1" dirty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pic>
          <p:nvPicPr>
            <p:cNvPr id="71" name="图片 70">
              <a:extLst>
                <a:ext uri="{FF2B5EF4-FFF2-40B4-BE49-F238E27FC236}">
                  <a16:creationId xmlns:a16="http://schemas.microsoft.com/office/drawing/2014/main" id="{DCFFF7EE-CDFA-4020-8AC8-1CD3B6764BB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541842" y="1216326"/>
              <a:ext cx="557012" cy="553299"/>
            </a:xfrm>
            <a:prstGeom prst="rect">
              <a:avLst/>
            </a:prstGeom>
          </p:spPr>
        </p:pic>
      </p:grpSp>
      <p:sp>
        <p:nvSpPr>
          <p:cNvPr id="4" name="矩形 3"/>
          <p:cNvSpPr/>
          <p:nvPr/>
        </p:nvSpPr>
        <p:spPr>
          <a:xfrm>
            <a:off x="5653220" y="2138331"/>
            <a:ext cx="577594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zh-CN" altLang="en-US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人的密度近似等于水的密度，空气的密度是</a:t>
            </a:r>
            <a:r>
              <a:rPr lang="en-US" altLang="zh-CN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1.29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kg/m</a:t>
            </a:r>
            <a:r>
              <a:rPr lang="en-US" altLang="zh-CN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)</a:t>
            </a:r>
            <a:endParaRPr lang="zh-CN" altLang="en-US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4" name="矩形 73"/>
          <p:cNvSpPr/>
          <p:nvPr/>
        </p:nvSpPr>
        <p:spPr>
          <a:xfrm>
            <a:off x="7066965" y="6026859"/>
            <a:ext cx="407486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zh-CN" altLang="en-US" baseline="-250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人</a:t>
            </a:r>
            <a:r>
              <a:rPr lang="zh-CN" altLang="en-US" sz="20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en-US" altLang="zh-CN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en-US" baseline="-250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人</a:t>
            </a:r>
            <a:r>
              <a:rPr lang="en-US" altLang="zh-CN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=50kg×10N/kg = </a:t>
            </a:r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500N</a:t>
            </a:r>
          </a:p>
        </p:txBody>
      </p:sp>
      <p:sp>
        <p:nvSpPr>
          <p:cNvPr id="85" name="圆角矩形 84"/>
          <p:cNvSpPr/>
          <p:nvPr/>
        </p:nvSpPr>
        <p:spPr>
          <a:xfrm>
            <a:off x="9953717" y="4859489"/>
            <a:ext cx="880131" cy="458200"/>
          </a:xfrm>
          <a:prstGeom prst="roundRect">
            <a:avLst/>
          </a:prstGeom>
          <a:noFill/>
          <a:ln w="12700">
            <a:solidFill>
              <a:srgbClr val="FF0000"/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89" name="圆角矩形 88"/>
          <p:cNvSpPr/>
          <p:nvPr/>
        </p:nvSpPr>
        <p:spPr>
          <a:xfrm>
            <a:off x="10125733" y="5964549"/>
            <a:ext cx="780618" cy="458200"/>
          </a:xfrm>
          <a:prstGeom prst="roundRect">
            <a:avLst/>
          </a:prstGeom>
          <a:noFill/>
          <a:ln w="12700">
            <a:solidFill>
              <a:srgbClr val="FF0000"/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638786" y="5857209"/>
            <a:ext cx="28551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为什么平时忽略我们在空气中受到的浮力呢？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6464" y="5929735"/>
            <a:ext cx="654541" cy="682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7019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6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1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6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75" grpId="0" animBg="1"/>
      <p:bldP spid="30" grpId="0"/>
      <p:bldP spid="20" grpId="0"/>
      <p:bldP spid="21" grpId="0"/>
      <p:bldP spid="22" grpId="0"/>
      <p:bldP spid="23" grpId="0"/>
      <p:bldP spid="24" grpId="0"/>
      <p:bldP spid="88" grpId="0" animBg="1"/>
      <p:bldP spid="4" grpId="0"/>
      <p:bldP spid="74" grpId="0"/>
      <p:bldP spid="85" grpId="0" animBg="1"/>
      <p:bldP spid="89" grpId="0" animBg="1"/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任意多边形 45"/>
          <p:cNvSpPr/>
          <p:nvPr/>
        </p:nvSpPr>
        <p:spPr>
          <a:xfrm>
            <a:off x="4005482" y="4323466"/>
            <a:ext cx="7300652" cy="2479612"/>
          </a:xfrm>
          <a:custGeom>
            <a:avLst/>
            <a:gdLst>
              <a:gd name="connsiteX0" fmla="*/ 467173 w 9694331"/>
              <a:gd name="connsiteY0" fmla="*/ 143919 h 2043595"/>
              <a:gd name="connsiteX1" fmla="*/ 2316293 w 9694331"/>
              <a:gd name="connsiteY1" fmla="*/ 326799 h 2043595"/>
              <a:gd name="connsiteX2" fmla="*/ 4795333 w 9694331"/>
              <a:gd name="connsiteY2" fmla="*/ 21999 h 2043595"/>
              <a:gd name="connsiteX3" fmla="*/ 8137973 w 9694331"/>
              <a:gd name="connsiteY3" fmla="*/ 113439 h 2043595"/>
              <a:gd name="connsiteX4" fmla="*/ 9418133 w 9694331"/>
              <a:gd name="connsiteY4" fmla="*/ 824639 h 2043595"/>
              <a:gd name="connsiteX5" fmla="*/ 9367333 w 9694331"/>
              <a:gd name="connsiteY5" fmla="*/ 1850799 h 2043595"/>
              <a:gd name="connsiteX6" fmla="*/ 5953573 w 9694331"/>
              <a:gd name="connsiteY6" fmla="*/ 2013359 h 2043595"/>
              <a:gd name="connsiteX7" fmla="*/ 3596453 w 9694331"/>
              <a:gd name="connsiteY7" fmla="*/ 2023519 h 2043595"/>
              <a:gd name="connsiteX8" fmla="*/ 284293 w 9694331"/>
              <a:gd name="connsiteY8" fmla="*/ 1799999 h 2043595"/>
              <a:gd name="connsiteX9" fmla="*/ 396053 w 9694331"/>
              <a:gd name="connsiteY9" fmla="*/ 32159 h 2043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694331" h="2043595">
                <a:moveTo>
                  <a:pt x="467173" y="143919"/>
                </a:moveTo>
                <a:cubicBezTo>
                  <a:pt x="1031053" y="245519"/>
                  <a:pt x="1594933" y="347119"/>
                  <a:pt x="2316293" y="326799"/>
                </a:cubicBezTo>
                <a:cubicBezTo>
                  <a:pt x="3037653" y="306479"/>
                  <a:pt x="3825053" y="57559"/>
                  <a:pt x="4795333" y="21999"/>
                </a:cubicBezTo>
                <a:cubicBezTo>
                  <a:pt x="5765613" y="-13561"/>
                  <a:pt x="7367506" y="-20334"/>
                  <a:pt x="8137973" y="113439"/>
                </a:cubicBezTo>
                <a:cubicBezTo>
                  <a:pt x="8908440" y="247212"/>
                  <a:pt x="9213240" y="535079"/>
                  <a:pt x="9418133" y="824639"/>
                </a:cubicBezTo>
                <a:cubicBezTo>
                  <a:pt x="9623026" y="1114199"/>
                  <a:pt x="9944760" y="1652679"/>
                  <a:pt x="9367333" y="1850799"/>
                </a:cubicBezTo>
                <a:cubicBezTo>
                  <a:pt x="8789906" y="2048919"/>
                  <a:pt x="6915386" y="1984572"/>
                  <a:pt x="5953573" y="2013359"/>
                </a:cubicBezTo>
                <a:cubicBezTo>
                  <a:pt x="4991760" y="2042146"/>
                  <a:pt x="4541333" y="2059079"/>
                  <a:pt x="3596453" y="2023519"/>
                </a:cubicBezTo>
                <a:cubicBezTo>
                  <a:pt x="2651573" y="1987959"/>
                  <a:pt x="817693" y="2131892"/>
                  <a:pt x="284293" y="1799999"/>
                </a:cubicBezTo>
                <a:cubicBezTo>
                  <a:pt x="-249107" y="1468106"/>
                  <a:pt x="73473" y="750132"/>
                  <a:pt x="396053" y="32159"/>
                </a:cubicBezTo>
              </a:path>
            </a:pathLst>
          </a:custGeom>
          <a:solidFill>
            <a:srgbClr val="FDC252">
              <a:alpha val="29000"/>
            </a:srgbClr>
          </a:solidFill>
          <a:ln w="31750">
            <a:noFill/>
          </a:ln>
          <a:effectLst>
            <a:glow>
              <a:schemeClr val="accent1"/>
            </a:glow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  <a:softEdge rad="203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Text Box 15"/>
          <p:cNvSpPr txBox="1">
            <a:spLocks noChangeArrowheads="1"/>
          </p:cNvSpPr>
          <p:nvPr/>
        </p:nvSpPr>
        <p:spPr bwMode="auto">
          <a:xfrm>
            <a:off x="4777213" y="5004879"/>
            <a:ext cx="5969622" cy="1323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/>
            <a:r>
              <a:rPr lang="zh-CN" altLang="en-US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由图知，四个球排开水的体积：</a:t>
            </a:r>
          </a:p>
          <a:p>
            <a:pPr algn="just" eaLnBrk="1" hangingPunct="1"/>
            <a:r>
              <a:rPr lang="en-US" altLang="zh-CN" sz="2000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V</a:t>
            </a:r>
            <a:r>
              <a:rPr lang="zh-CN" altLang="en-US" sz="1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甲 </a:t>
            </a:r>
            <a:r>
              <a:rPr lang="zh-CN" altLang="en-US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＜ </a:t>
            </a:r>
            <a:r>
              <a:rPr lang="en-US" altLang="zh-CN" sz="2000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V</a:t>
            </a:r>
            <a:r>
              <a:rPr lang="zh-CN" altLang="en-US" sz="1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乙</a:t>
            </a:r>
            <a:r>
              <a:rPr lang="zh-CN" altLang="en-US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＜ </a:t>
            </a:r>
            <a:r>
              <a:rPr lang="en-US" altLang="zh-CN" sz="2000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V</a:t>
            </a:r>
            <a:r>
              <a:rPr lang="zh-CN" altLang="en-US" sz="1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丙 </a:t>
            </a:r>
            <a:r>
              <a:rPr lang="en-US" altLang="zh-CN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 </a:t>
            </a:r>
            <a:r>
              <a:rPr lang="en-US" altLang="zh-CN" sz="2000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V</a:t>
            </a:r>
            <a:r>
              <a:rPr lang="zh-CN" altLang="en-US" sz="1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丁</a:t>
            </a:r>
            <a:r>
              <a:rPr lang="zh-CN" altLang="en-US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</a:p>
          <a:p>
            <a:pPr algn="just" eaLnBrk="1" hangingPunct="1"/>
            <a:r>
              <a:rPr lang="zh-CN" altLang="en-US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根据</a:t>
            </a:r>
            <a:r>
              <a:rPr lang="en-US" altLang="zh-CN" sz="2000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</a:t>
            </a:r>
            <a:r>
              <a:rPr lang="zh-CN" altLang="en-US" sz="12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浮</a:t>
            </a:r>
            <a:r>
              <a:rPr lang="zh-CN" altLang="en-US" sz="1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 </a:t>
            </a:r>
            <a:r>
              <a:rPr lang="el-GR" altLang="zh-CN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ρ</a:t>
            </a:r>
            <a:r>
              <a:rPr lang="zh-CN" altLang="en-US" sz="2000" baseline="-250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水</a:t>
            </a:r>
            <a:r>
              <a:rPr lang="en-US" altLang="zh-CN" sz="2000" i="1" dirty="0" err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g</a:t>
            </a:r>
            <a:r>
              <a:rPr lang="en-US" altLang="zh-CN" sz="2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zh-CN" altLang="en-US" sz="2000" baseline="-250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排</a:t>
            </a:r>
            <a:r>
              <a:rPr lang="zh-CN" altLang="en-US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可知四个球受到的浮力：</a:t>
            </a:r>
          </a:p>
          <a:p>
            <a:pPr algn="just" eaLnBrk="1" hangingPunct="1"/>
            <a:r>
              <a:rPr lang="en-US" altLang="zh-CN" sz="2000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</a:t>
            </a:r>
            <a:r>
              <a:rPr lang="zh-CN" altLang="en-US" sz="1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甲 </a:t>
            </a:r>
            <a:r>
              <a:rPr lang="zh-CN" altLang="en-US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＜ </a:t>
            </a:r>
            <a:r>
              <a:rPr lang="en-US" altLang="zh-CN" sz="2000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</a:t>
            </a:r>
            <a:r>
              <a:rPr lang="zh-CN" altLang="en-US" sz="1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乙</a:t>
            </a:r>
            <a:r>
              <a:rPr lang="zh-CN" altLang="en-US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＜ </a:t>
            </a:r>
            <a:r>
              <a:rPr lang="en-US" altLang="zh-CN" sz="2000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</a:t>
            </a:r>
            <a:r>
              <a:rPr lang="zh-CN" altLang="en-US" sz="1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丙 </a:t>
            </a:r>
            <a:r>
              <a:rPr lang="en-US" altLang="zh-CN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 </a:t>
            </a:r>
            <a:r>
              <a:rPr lang="en-US" altLang="zh-CN" sz="2000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</a:t>
            </a:r>
            <a:r>
              <a:rPr lang="zh-CN" altLang="en-US" sz="1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丁，</a:t>
            </a:r>
            <a:r>
              <a:rPr lang="zh-CN" altLang="en-US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由此可知：</a:t>
            </a:r>
            <a:r>
              <a:rPr lang="en-US" altLang="zh-CN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zh-CN" altLang="en-US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正确，</a:t>
            </a:r>
            <a:r>
              <a:rPr lang="en-US" altLang="zh-CN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ACD</a:t>
            </a:r>
            <a:r>
              <a:rPr lang="zh-CN" altLang="en-US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错误</a:t>
            </a:r>
            <a:endParaRPr kumimoji="1" lang="en-US" altLang="zh-CN" sz="20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233752" y="4364358"/>
            <a:ext cx="1543461" cy="2046058"/>
            <a:chOff x="2766138" y="3864422"/>
            <a:chExt cx="1543461" cy="2046058"/>
          </a:xfrm>
        </p:grpSpPr>
        <p:pic>
          <p:nvPicPr>
            <p:cNvPr id="48" name="图片 4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66138" y="3864422"/>
              <a:ext cx="1543461" cy="2046058"/>
            </a:xfrm>
            <a:prstGeom prst="rect">
              <a:avLst/>
            </a:prstGeom>
          </p:spPr>
        </p:pic>
        <p:sp>
          <p:nvSpPr>
            <p:cNvPr id="49" name="矩形 48"/>
            <p:cNvSpPr/>
            <p:nvPr/>
          </p:nvSpPr>
          <p:spPr>
            <a:xfrm>
              <a:off x="3192689" y="5023832"/>
              <a:ext cx="957675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kern="100" dirty="0">
                  <a:effectLst>
                    <a:glow>
                      <a:srgbClr val="FDC050"/>
                    </a:glow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黑体" panose="02010609060101010101" pitchFamily="49" charset="-122"/>
                  <a:ea typeface="黑体" panose="02010609060101010101" pitchFamily="49" charset="-122"/>
                  <a:cs typeface="仿宋" panose="02010609060101010101" pitchFamily="49" charset="-122"/>
                </a:rPr>
                <a:t>解析</a:t>
              </a:r>
              <a:endParaRPr lang="zh-CN" altLang="en-US" sz="2400" dirty="0"/>
            </a:p>
          </p:txBody>
        </p:sp>
      </p:grp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3356341" y="1219628"/>
            <a:ext cx="8333295" cy="2349041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5220" tIns="0" rIns="95220" bIns="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130000"/>
              </a:lnSpc>
            </a:pPr>
            <a:r>
              <a:rPr lang="en-US" altLang="zh-CN" sz="24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lang="zh-CN" altLang="en-US" sz="24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体积相同而材料不同的小球甲、乙、丙、丁，静止在容器的水中，如图所示。这四个小球所受的浮力分别为</a:t>
            </a:r>
            <a:r>
              <a:rPr lang="en-US" altLang="zh-CN" sz="2400" i="1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</a:t>
            </a:r>
            <a:r>
              <a:rPr lang="zh-CN" altLang="en-US" sz="14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甲</a:t>
            </a:r>
            <a:r>
              <a:rPr lang="zh-CN" altLang="en-US" sz="24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400" i="1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</a:t>
            </a:r>
            <a:r>
              <a:rPr lang="zh-CN" altLang="en-US" sz="14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乙</a:t>
            </a:r>
            <a:r>
              <a:rPr lang="zh-CN" altLang="en-US" sz="24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400" i="1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</a:t>
            </a:r>
            <a:r>
              <a:rPr lang="zh-CN" altLang="en-US" sz="14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丙</a:t>
            </a:r>
            <a:r>
              <a:rPr lang="zh-CN" altLang="en-US" sz="24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400" i="1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</a:t>
            </a:r>
            <a:r>
              <a:rPr lang="zh-CN" altLang="en-US" sz="14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丁</a:t>
            </a:r>
            <a:r>
              <a:rPr lang="zh-CN" altLang="en-US" sz="24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，则（　）</a:t>
            </a:r>
          </a:p>
          <a:p>
            <a:pPr>
              <a:lnSpc>
                <a:spcPct val="130000"/>
              </a:lnSpc>
            </a:pPr>
            <a:r>
              <a:rPr lang="en-US" altLang="zh-CN" sz="24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A. </a:t>
            </a:r>
            <a:r>
              <a:rPr lang="en-US" altLang="zh-CN" sz="2400" i="1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</a:t>
            </a:r>
            <a:r>
              <a:rPr lang="zh-CN" altLang="en-US" sz="14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甲 </a:t>
            </a:r>
            <a:r>
              <a:rPr lang="en-US" altLang="zh-CN" sz="24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 </a:t>
            </a:r>
            <a:r>
              <a:rPr lang="en-US" altLang="zh-CN" sz="2400" i="1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</a:t>
            </a:r>
            <a:r>
              <a:rPr lang="zh-CN" altLang="en-US" sz="14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乙</a:t>
            </a:r>
            <a:r>
              <a:rPr lang="zh-CN" altLang="en-US" sz="24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</a:t>
            </a:r>
            <a:r>
              <a:rPr lang="en-US" altLang="zh-CN" sz="24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B. </a:t>
            </a:r>
            <a:r>
              <a:rPr lang="en-US" altLang="zh-CN" sz="2400" i="1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</a:t>
            </a:r>
            <a:r>
              <a:rPr lang="zh-CN" altLang="en-US" sz="14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甲</a:t>
            </a:r>
            <a:r>
              <a:rPr lang="zh-CN" altLang="en-US" sz="24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＜</a:t>
            </a:r>
            <a:r>
              <a:rPr lang="en-US" altLang="zh-CN" sz="2400" i="1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</a:t>
            </a:r>
            <a:r>
              <a:rPr lang="zh-CN" altLang="en-US" sz="14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丁</a:t>
            </a:r>
            <a:r>
              <a:rPr lang="zh-CN" altLang="en-US" sz="24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</a:t>
            </a:r>
            <a:endParaRPr lang="en-US" altLang="zh-CN" sz="2400" dirty="0">
              <a:solidFill>
                <a:srgbClr val="333333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24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C. </a:t>
            </a:r>
            <a:r>
              <a:rPr lang="en-US" altLang="zh-CN" sz="2400" i="1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</a:t>
            </a:r>
            <a:r>
              <a:rPr lang="zh-CN" altLang="en-US" sz="14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乙</a:t>
            </a:r>
            <a:r>
              <a:rPr lang="zh-CN" altLang="en-US" sz="24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＞</a:t>
            </a:r>
            <a:r>
              <a:rPr lang="en-US" altLang="zh-CN" sz="2400" i="1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</a:t>
            </a:r>
            <a:r>
              <a:rPr lang="zh-CN" altLang="en-US" sz="14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丙</a:t>
            </a:r>
            <a:r>
              <a:rPr lang="zh-CN" altLang="en-US" sz="24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</a:t>
            </a:r>
            <a:r>
              <a:rPr lang="en-US" altLang="zh-CN" sz="24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D. </a:t>
            </a:r>
            <a:r>
              <a:rPr lang="en-US" altLang="zh-CN" sz="2400" i="1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</a:t>
            </a:r>
            <a:r>
              <a:rPr lang="zh-CN" altLang="en-US" sz="14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丙</a:t>
            </a:r>
            <a:r>
              <a:rPr lang="zh-CN" altLang="en-US" sz="24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＞</a:t>
            </a:r>
            <a:r>
              <a:rPr lang="en-US" altLang="zh-CN" sz="2400" i="1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</a:t>
            </a:r>
            <a:r>
              <a:rPr lang="zh-CN" altLang="en-US" sz="14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丁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5369685" y="2153888"/>
            <a:ext cx="4488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4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95851" y="2275313"/>
            <a:ext cx="1572904" cy="658425"/>
            <a:chOff x="3142451" y="548680"/>
            <a:chExt cx="1572904" cy="658425"/>
          </a:xfrm>
        </p:grpSpPr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pic>
        <p:nvPicPr>
          <p:cNvPr id="30" name="图片 2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1" y="3140344"/>
            <a:ext cx="1572904" cy="658425"/>
          </a:xfrm>
          <a:prstGeom prst="rect">
            <a:avLst/>
          </a:prstGeom>
        </p:spPr>
      </p:pic>
      <p:sp>
        <p:nvSpPr>
          <p:cNvPr id="31" name="文本框 30"/>
          <p:cNvSpPr txBox="1"/>
          <p:nvPr/>
        </p:nvSpPr>
        <p:spPr>
          <a:xfrm>
            <a:off x="157749" y="3206793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随堂练习</a:t>
            </a:r>
          </a:p>
        </p:txBody>
      </p:sp>
      <p:grpSp>
        <p:nvGrpSpPr>
          <p:cNvPr id="32" name="组合 31"/>
          <p:cNvGrpSpPr/>
          <p:nvPr/>
        </p:nvGrpSpPr>
        <p:grpSpPr>
          <a:xfrm>
            <a:off x="95851" y="1415801"/>
            <a:ext cx="1572904" cy="658425"/>
            <a:chOff x="3142451" y="548680"/>
            <a:chExt cx="1572904" cy="658425"/>
          </a:xfrm>
        </p:grpSpPr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4" name="文本框 3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pic>
        <p:nvPicPr>
          <p:cNvPr id="35" name="图片 3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1" y="556374"/>
            <a:ext cx="1572904" cy="658425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157749" y="630095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新课引入</a:t>
            </a:r>
          </a:p>
        </p:txBody>
      </p:sp>
      <p:grpSp>
        <p:nvGrpSpPr>
          <p:cNvPr id="37" name="组合 36"/>
          <p:cNvGrpSpPr/>
          <p:nvPr/>
        </p:nvGrpSpPr>
        <p:grpSpPr>
          <a:xfrm>
            <a:off x="96056" y="3994254"/>
            <a:ext cx="1572904" cy="658425"/>
            <a:chOff x="3142451" y="548680"/>
            <a:chExt cx="1572904" cy="658425"/>
          </a:xfrm>
        </p:grpSpPr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9" name="文本框 3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96056" y="5713109"/>
            <a:ext cx="1572699" cy="658339"/>
            <a:chOff x="3142451" y="548680"/>
            <a:chExt cx="1572904" cy="658425"/>
          </a:xfrm>
        </p:grpSpPr>
        <p:pic>
          <p:nvPicPr>
            <p:cNvPr id="41" name="图片 40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2" name="文本框 41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96056" y="4853723"/>
            <a:ext cx="1572699" cy="658339"/>
            <a:chOff x="3142451" y="548680"/>
            <a:chExt cx="1572904" cy="658425"/>
          </a:xfrm>
        </p:grpSpPr>
        <p:pic>
          <p:nvPicPr>
            <p:cNvPr id="44" name="图片 43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5" name="文本框 44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8614667" y="2324619"/>
            <a:ext cx="2603629" cy="1601903"/>
            <a:chOff x="8710367" y="2322214"/>
            <a:chExt cx="2603629" cy="1601903"/>
          </a:xfrm>
        </p:grpSpPr>
        <p:sp>
          <p:nvSpPr>
            <p:cNvPr id="50" name="矩形 49"/>
            <p:cNvSpPr/>
            <p:nvPr/>
          </p:nvSpPr>
          <p:spPr>
            <a:xfrm>
              <a:off x="8710367" y="2739825"/>
              <a:ext cx="2599733" cy="1174554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 w="317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b="1" dirty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cxnSp>
          <p:nvCxnSpPr>
            <p:cNvPr id="53" name="直接连接符 52"/>
            <p:cNvCxnSpPr/>
            <p:nvPr/>
          </p:nvCxnSpPr>
          <p:spPr>
            <a:xfrm>
              <a:off x="8710367" y="2325042"/>
              <a:ext cx="0" cy="1596943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>
              <a:off x="11313996" y="2322214"/>
              <a:ext cx="0" cy="1596943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>
              <a:off x="8710367" y="3923806"/>
              <a:ext cx="2599733" cy="311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椭圆 5"/>
            <p:cNvSpPr/>
            <p:nvPr/>
          </p:nvSpPr>
          <p:spPr>
            <a:xfrm>
              <a:off x="8887411" y="2442585"/>
              <a:ext cx="388564" cy="386499"/>
            </a:xfrm>
            <a:prstGeom prst="ellipse">
              <a:avLst/>
            </a:prstGeom>
            <a:solidFill>
              <a:schemeClr val="bg2">
                <a:lumMod val="75000"/>
              </a:schemeClr>
            </a:solidFill>
            <a:ln w="317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400" dirty="0">
                  <a:solidFill>
                    <a:srgbClr val="C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甲</a:t>
              </a:r>
            </a:p>
          </p:txBody>
        </p:sp>
        <p:sp>
          <p:nvSpPr>
            <p:cNvPr id="56" name="椭圆 55"/>
            <p:cNvSpPr/>
            <p:nvPr/>
          </p:nvSpPr>
          <p:spPr>
            <a:xfrm>
              <a:off x="9882761" y="2632806"/>
              <a:ext cx="388564" cy="386499"/>
            </a:xfrm>
            <a:prstGeom prst="ellipse">
              <a:avLst/>
            </a:prstGeom>
            <a:solidFill>
              <a:schemeClr val="bg2">
                <a:lumMod val="75000"/>
              </a:schemeClr>
            </a:solidFill>
            <a:ln w="317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400" dirty="0">
                  <a:solidFill>
                    <a:srgbClr val="C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乙</a:t>
              </a:r>
            </a:p>
          </p:txBody>
        </p:sp>
        <p:sp>
          <p:nvSpPr>
            <p:cNvPr id="57" name="椭圆 56"/>
            <p:cNvSpPr/>
            <p:nvPr/>
          </p:nvSpPr>
          <p:spPr>
            <a:xfrm>
              <a:off x="9526478" y="3206526"/>
              <a:ext cx="388564" cy="386499"/>
            </a:xfrm>
            <a:prstGeom prst="ellipse">
              <a:avLst/>
            </a:prstGeom>
            <a:solidFill>
              <a:schemeClr val="bg2">
                <a:lumMod val="75000"/>
              </a:schemeClr>
            </a:solidFill>
            <a:ln w="317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400" dirty="0">
                  <a:solidFill>
                    <a:srgbClr val="C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丙</a:t>
              </a:r>
            </a:p>
          </p:txBody>
        </p:sp>
        <p:sp>
          <p:nvSpPr>
            <p:cNvPr id="58" name="椭圆 57"/>
            <p:cNvSpPr/>
            <p:nvPr/>
          </p:nvSpPr>
          <p:spPr>
            <a:xfrm>
              <a:off x="10404097" y="3514494"/>
              <a:ext cx="388564" cy="386499"/>
            </a:xfrm>
            <a:prstGeom prst="ellipse">
              <a:avLst/>
            </a:prstGeom>
            <a:solidFill>
              <a:schemeClr val="bg2">
                <a:lumMod val="75000"/>
              </a:schemeClr>
            </a:solidFill>
            <a:ln w="317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400" dirty="0">
                  <a:solidFill>
                    <a:srgbClr val="C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丁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90673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21" grpId="0"/>
      <p:bldP spid="5" grpId="0"/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任意多边形 45"/>
          <p:cNvSpPr/>
          <p:nvPr/>
        </p:nvSpPr>
        <p:spPr>
          <a:xfrm>
            <a:off x="3170643" y="3948490"/>
            <a:ext cx="8829112" cy="2565007"/>
          </a:xfrm>
          <a:custGeom>
            <a:avLst/>
            <a:gdLst>
              <a:gd name="connsiteX0" fmla="*/ 467173 w 9694331"/>
              <a:gd name="connsiteY0" fmla="*/ 143919 h 2043595"/>
              <a:gd name="connsiteX1" fmla="*/ 2316293 w 9694331"/>
              <a:gd name="connsiteY1" fmla="*/ 326799 h 2043595"/>
              <a:gd name="connsiteX2" fmla="*/ 4795333 w 9694331"/>
              <a:gd name="connsiteY2" fmla="*/ 21999 h 2043595"/>
              <a:gd name="connsiteX3" fmla="*/ 8137973 w 9694331"/>
              <a:gd name="connsiteY3" fmla="*/ 113439 h 2043595"/>
              <a:gd name="connsiteX4" fmla="*/ 9418133 w 9694331"/>
              <a:gd name="connsiteY4" fmla="*/ 824639 h 2043595"/>
              <a:gd name="connsiteX5" fmla="*/ 9367333 w 9694331"/>
              <a:gd name="connsiteY5" fmla="*/ 1850799 h 2043595"/>
              <a:gd name="connsiteX6" fmla="*/ 5953573 w 9694331"/>
              <a:gd name="connsiteY6" fmla="*/ 2013359 h 2043595"/>
              <a:gd name="connsiteX7" fmla="*/ 3596453 w 9694331"/>
              <a:gd name="connsiteY7" fmla="*/ 2023519 h 2043595"/>
              <a:gd name="connsiteX8" fmla="*/ 284293 w 9694331"/>
              <a:gd name="connsiteY8" fmla="*/ 1799999 h 2043595"/>
              <a:gd name="connsiteX9" fmla="*/ 396053 w 9694331"/>
              <a:gd name="connsiteY9" fmla="*/ 32159 h 2043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694331" h="2043595">
                <a:moveTo>
                  <a:pt x="467173" y="143919"/>
                </a:moveTo>
                <a:cubicBezTo>
                  <a:pt x="1031053" y="245519"/>
                  <a:pt x="1594933" y="347119"/>
                  <a:pt x="2316293" y="326799"/>
                </a:cubicBezTo>
                <a:cubicBezTo>
                  <a:pt x="3037653" y="306479"/>
                  <a:pt x="3825053" y="57559"/>
                  <a:pt x="4795333" y="21999"/>
                </a:cubicBezTo>
                <a:cubicBezTo>
                  <a:pt x="5765613" y="-13561"/>
                  <a:pt x="7367506" y="-20334"/>
                  <a:pt x="8137973" y="113439"/>
                </a:cubicBezTo>
                <a:cubicBezTo>
                  <a:pt x="8908440" y="247212"/>
                  <a:pt x="9213240" y="535079"/>
                  <a:pt x="9418133" y="824639"/>
                </a:cubicBezTo>
                <a:cubicBezTo>
                  <a:pt x="9623026" y="1114199"/>
                  <a:pt x="9944760" y="1652679"/>
                  <a:pt x="9367333" y="1850799"/>
                </a:cubicBezTo>
                <a:cubicBezTo>
                  <a:pt x="8789906" y="2048919"/>
                  <a:pt x="6915386" y="1984572"/>
                  <a:pt x="5953573" y="2013359"/>
                </a:cubicBezTo>
                <a:cubicBezTo>
                  <a:pt x="4991760" y="2042146"/>
                  <a:pt x="4541333" y="2059079"/>
                  <a:pt x="3596453" y="2023519"/>
                </a:cubicBezTo>
                <a:cubicBezTo>
                  <a:pt x="2651573" y="1987959"/>
                  <a:pt x="817693" y="2131892"/>
                  <a:pt x="284293" y="1799999"/>
                </a:cubicBezTo>
                <a:cubicBezTo>
                  <a:pt x="-249107" y="1468106"/>
                  <a:pt x="73473" y="750132"/>
                  <a:pt x="396053" y="32159"/>
                </a:cubicBezTo>
              </a:path>
            </a:pathLst>
          </a:custGeom>
          <a:solidFill>
            <a:srgbClr val="FDC252">
              <a:alpha val="29000"/>
            </a:srgbClr>
          </a:solidFill>
          <a:ln w="31750">
            <a:noFill/>
          </a:ln>
          <a:effectLst>
            <a:glow>
              <a:schemeClr val="accent1"/>
            </a:glow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  <a:softEdge rad="203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Text Box 15"/>
          <p:cNvSpPr txBox="1">
            <a:spLocks noChangeArrowheads="1"/>
          </p:cNvSpPr>
          <p:nvPr/>
        </p:nvSpPr>
        <p:spPr bwMode="auto">
          <a:xfrm>
            <a:off x="4208508" y="4787222"/>
            <a:ext cx="7178898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20000"/>
              </a:lnSpc>
            </a:pPr>
            <a:r>
              <a:rPr lang="zh-CN" altLang="en-US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气球是“浸没”在空气中的，因为体积相同，所以排开空气的体积相同，根据公式</a:t>
            </a:r>
            <a:r>
              <a:rPr lang="en-US" altLang="zh-CN" sz="2000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</a:t>
            </a:r>
            <a:r>
              <a:rPr lang="zh-CN" altLang="en-US" sz="2000" baseline="-25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浮</a:t>
            </a:r>
            <a:r>
              <a:rPr lang="en-US" altLang="zh-CN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en-US" altLang="zh-CN" sz="2000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ρ</a:t>
            </a:r>
            <a:r>
              <a:rPr lang="zh-CN" altLang="en-US" sz="2000" baseline="-25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空气</a:t>
            </a:r>
            <a:r>
              <a:rPr lang="en-US" altLang="zh-CN" sz="2000" i="1" dirty="0" err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gV</a:t>
            </a:r>
            <a:r>
              <a:rPr lang="zh-CN" altLang="en-US" sz="2000" baseline="-25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排</a:t>
            </a:r>
            <a:r>
              <a:rPr lang="zh-CN" altLang="en-US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可知</a:t>
            </a:r>
            <a:r>
              <a:rPr lang="en-US" altLang="zh-CN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en-US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两气球受到的浮力相等，选项</a:t>
            </a:r>
            <a:r>
              <a:rPr lang="en-US" altLang="zh-CN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zh-CN" altLang="en-US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正确；由体积相同，</a:t>
            </a:r>
            <a:r>
              <a:rPr lang="en-US" altLang="zh-CN" sz="2000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ρ</a:t>
            </a:r>
            <a:r>
              <a:rPr lang="zh-CN" altLang="en-US" sz="2000" baseline="-25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氢气</a:t>
            </a:r>
            <a:r>
              <a:rPr lang="zh-CN" altLang="en-US" sz="2000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＜ </a:t>
            </a:r>
            <a:r>
              <a:rPr lang="en-US" altLang="zh-CN" sz="2000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ρ</a:t>
            </a:r>
            <a:r>
              <a:rPr lang="zh-CN" altLang="en-US" sz="2000" baseline="-25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空气</a:t>
            </a:r>
            <a:r>
              <a:rPr lang="zh-CN" altLang="en-US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，可得</a:t>
            </a:r>
            <a:r>
              <a:rPr lang="en-US" altLang="zh-CN" sz="2000" i="1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G</a:t>
            </a:r>
            <a:r>
              <a:rPr lang="zh-CN" altLang="en-US" sz="14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氢</a:t>
            </a:r>
            <a:r>
              <a:rPr lang="zh-CN" altLang="en-US" sz="20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＜</a:t>
            </a:r>
            <a:r>
              <a:rPr lang="en-US" altLang="zh-CN" sz="2000" i="1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G</a:t>
            </a:r>
            <a:r>
              <a:rPr lang="zh-CN" altLang="en-US" sz="14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空</a:t>
            </a:r>
            <a:endParaRPr kumimoji="1" lang="en-US" altLang="zh-CN" sz="20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744092" y="4071584"/>
            <a:ext cx="1543461" cy="2046058"/>
            <a:chOff x="2766138" y="3864422"/>
            <a:chExt cx="1543461" cy="2046058"/>
          </a:xfrm>
        </p:grpSpPr>
        <p:pic>
          <p:nvPicPr>
            <p:cNvPr id="48" name="图片 4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66138" y="3864422"/>
              <a:ext cx="1543461" cy="2046058"/>
            </a:xfrm>
            <a:prstGeom prst="rect">
              <a:avLst/>
            </a:prstGeom>
          </p:spPr>
        </p:pic>
        <p:sp>
          <p:nvSpPr>
            <p:cNvPr id="49" name="矩形 48"/>
            <p:cNvSpPr/>
            <p:nvPr/>
          </p:nvSpPr>
          <p:spPr>
            <a:xfrm>
              <a:off x="3192689" y="5023832"/>
              <a:ext cx="957675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kern="100" dirty="0">
                  <a:effectLst>
                    <a:glow>
                      <a:srgbClr val="FDC050"/>
                    </a:glow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黑体" panose="02010609060101010101" pitchFamily="49" charset="-122"/>
                  <a:ea typeface="黑体" panose="02010609060101010101" pitchFamily="49" charset="-122"/>
                  <a:cs typeface="仿宋" panose="02010609060101010101" pitchFamily="49" charset="-122"/>
                </a:rPr>
                <a:t>解析</a:t>
              </a:r>
              <a:endParaRPr lang="zh-CN" altLang="en-US" sz="2400" dirty="0"/>
            </a:p>
          </p:txBody>
        </p:sp>
      </p:grp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3170643" y="1051755"/>
            <a:ext cx="8367026" cy="265919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5220" tIns="0" rIns="95220" bIns="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lvl="0">
              <a:lnSpc>
                <a:spcPct val="120000"/>
              </a:lnSpc>
            </a:pPr>
            <a:r>
              <a:rPr lang="en-US" altLang="zh-CN" sz="24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2.</a:t>
            </a:r>
            <a:r>
              <a:rPr lang="zh-CN" altLang="en-US" sz="24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如图所示，两只相同的气球，分别充入氢气和空气，充气后体积相同，放飞气球时只有氢气球升上空中。若它们的重力分别为</a:t>
            </a:r>
            <a:r>
              <a:rPr lang="en-US" altLang="zh-CN" sz="2400" i="1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G</a:t>
            </a:r>
            <a:r>
              <a:rPr lang="zh-CN" altLang="en-US" sz="16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氢</a:t>
            </a:r>
            <a:r>
              <a:rPr lang="zh-CN" altLang="en-US" sz="24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sz="2400" i="1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G</a:t>
            </a:r>
            <a:r>
              <a:rPr lang="zh-CN" altLang="en-US" sz="16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空</a:t>
            </a:r>
            <a:r>
              <a:rPr lang="zh-CN" altLang="en-US" sz="24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，在空气中受到的浮力分别为</a:t>
            </a:r>
            <a:r>
              <a:rPr lang="en-US" altLang="zh-CN" sz="2400" i="1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</a:t>
            </a:r>
            <a:r>
              <a:rPr lang="zh-CN" altLang="en-US" sz="16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氢</a:t>
            </a:r>
            <a:r>
              <a:rPr lang="zh-CN" altLang="en-US" sz="24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sz="2400" i="1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</a:t>
            </a:r>
            <a:r>
              <a:rPr lang="zh-CN" altLang="en-US" sz="16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空</a:t>
            </a:r>
            <a:r>
              <a:rPr lang="zh-CN" altLang="en-US" sz="24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，则下列判断正确的是  （     ）</a:t>
            </a:r>
          </a:p>
          <a:p>
            <a:pPr lvl="0">
              <a:lnSpc>
                <a:spcPct val="120000"/>
              </a:lnSpc>
            </a:pPr>
            <a:r>
              <a:rPr lang="en-US" altLang="zh-CN" sz="24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A. </a:t>
            </a:r>
            <a:r>
              <a:rPr lang="en-US" altLang="zh-CN" sz="2400" i="1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</a:t>
            </a:r>
            <a:r>
              <a:rPr lang="zh-CN" altLang="en-US" sz="16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氢</a:t>
            </a:r>
            <a:r>
              <a:rPr lang="zh-CN" altLang="en-US" sz="24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＞</a:t>
            </a:r>
            <a:r>
              <a:rPr lang="en-US" altLang="zh-CN" sz="2400" i="1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</a:t>
            </a:r>
            <a:r>
              <a:rPr lang="zh-CN" altLang="en-US" sz="16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空</a:t>
            </a:r>
            <a:r>
              <a:rPr lang="zh-CN" altLang="en-US" sz="24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</a:t>
            </a:r>
            <a:r>
              <a:rPr lang="en-US" altLang="zh-CN" sz="24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B. </a:t>
            </a:r>
            <a:r>
              <a:rPr lang="en-US" altLang="zh-CN" sz="2400" i="1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</a:t>
            </a:r>
            <a:r>
              <a:rPr lang="zh-CN" altLang="en-US" sz="16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氢</a:t>
            </a:r>
            <a:r>
              <a:rPr lang="zh-CN" altLang="en-US" sz="24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400" i="1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</a:t>
            </a:r>
            <a:r>
              <a:rPr lang="zh-CN" altLang="en-US" sz="16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空</a:t>
            </a:r>
            <a:r>
              <a:rPr lang="zh-CN" altLang="en-US" sz="24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</a:t>
            </a:r>
            <a:endParaRPr lang="en-US" altLang="zh-CN" sz="2400" dirty="0">
              <a:solidFill>
                <a:srgbClr val="333333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lvl="0">
              <a:lnSpc>
                <a:spcPct val="120000"/>
              </a:lnSpc>
            </a:pPr>
            <a:r>
              <a:rPr lang="en-US" altLang="zh-CN" sz="24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C. </a:t>
            </a:r>
            <a:r>
              <a:rPr lang="en-US" altLang="zh-CN" sz="2400" i="1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G</a:t>
            </a:r>
            <a:r>
              <a:rPr lang="zh-CN" altLang="en-US" sz="16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氢</a:t>
            </a:r>
            <a:r>
              <a:rPr lang="zh-CN" altLang="en-US" sz="24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＞</a:t>
            </a:r>
            <a:r>
              <a:rPr lang="en-US" altLang="zh-CN" sz="2400" i="1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G</a:t>
            </a:r>
            <a:r>
              <a:rPr lang="zh-CN" altLang="en-US" sz="16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空</a:t>
            </a:r>
            <a:r>
              <a:rPr lang="zh-CN" altLang="en-US" sz="24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</a:t>
            </a:r>
            <a:r>
              <a:rPr lang="en-US" altLang="zh-CN" sz="24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D. </a:t>
            </a:r>
            <a:r>
              <a:rPr lang="en-US" altLang="zh-CN" sz="2400" i="1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G</a:t>
            </a:r>
            <a:r>
              <a:rPr lang="zh-CN" altLang="en-US" sz="16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氢</a:t>
            </a:r>
            <a:r>
              <a:rPr lang="zh-CN" altLang="en-US" sz="24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400" i="1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G</a:t>
            </a:r>
            <a:r>
              <a:rPr lang="zh-CN" altLang="en-US" sz="16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空</a:t>
            </a:r>
            <a:endParaRPr kumimoji="0" lang="zh-CN" altLang="zh-CN" sz="1600" i="0" u="none" strike="noStrike" cap="none" normalizeH="0" baseline="0" dirty="0">
              <a:ln>
                <a:noFill/>
              </a:ln>
              <a:solidFill>
                <a:srgbClr val="333333"/>
              </a:solidFill>
              <a:effectLst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850151" y="2364265"/>
            <a:ext cx="4488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4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95851" y="2275313"/>
            <a:ext cx="1572904" cy="658425"/>
            <a:chOff x="3142451" y="548680"/>
            <a:chExt cx="1572904" cy="658425"/>
          </a:xfrm>
        </p:grpSpPr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pic>
        <p:nvPicPr>
          <p:cNvPr id="30" name="图片 2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1" y="3140344"/>
            <a:ext cx="1572904" cy="658425"/>
          </a:xfrm>
          <a:prstGeom prst="rect">
            <a:avLst/>
          </a:prstGeom>
        </p:spPr>
      </p:pic>
      <p:sp>
        <p:nvSpPr>
          <p:cNvPr id="31" name="文本框 30"/>
          <p:cNvSpPr txBox="1"/>
          <p:nvPr/>
        </p:nvSpPr>
        <p:spPr>
          <a:xfrm>
            <a:off x="157749" y="3206793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随堂练习</a:t>
            </a:r>
          </a:p>
        </p:txBody>
      </p:sp>
      <p:grpSp>
        <p:nvGrpSpPr>
          <p:cNvPr id="32" name="组合 31"/>
          <p:cNvGrpSpPr/>
          <p:nvPr/>
        </p:nvGrpSpPr>
        <p:grpSpPr>
          <a:xfrm>
            <a:off x="95851" y="1415801"/>
            <a:ext cx="1572904" cy="658425"/>
            <a:chOff x="3142451" y="548680"/>
            <a:chExt cx="1572904" cy="658425"/>
          </a:xfrm>
        </p:grpSpPr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4" name="文本框 3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pic>
        <p:nvPicPr>
          <p:cNvPr id="35" name="图片 3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1" y="556374"/>
            <a:ext cx="1572904" cy="658425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157749" y="630095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新课引入</a:t>
            </a:r>
          </a:p>
        </p:txBody>
      </p:sp>
      <p:grpSp>
        <p:nvGrpSpPr>
          <p:cNvPr id="37" name="组合 36"/>
          <p:cNvGrpSpPr/>
          <p:nvPr/>
        </p:nvGrpSpPr>
        <p:grpSpPr>
          <a:xfrm>
            <a:off x="96056" y="3994254"/>
            <a:ext cx="1572904" cy="658425"/>
            <a:chOff x="3142451" y="548680"/>
            <a:chExt cx="1572904" cy="658425"/>
          </a:xfrm>
        </p:grpSpPr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9" name="文本框 3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96056" y="5713109"/>
            <a:ext cx="1572699" cy="658339"/>
            <a:chOff x="3142451" y="548680"/>
            <a:chExt cx="1572904" cy="658425"/>
          </a:xfrm>
        </p:grpSpPr>
        <p:pic>
          <p:nvPicPr>
            <p:cNvPr id="41" name="图片 40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2" name="文本框 41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96056" y="4853723"/>
            <a:ext cx="1572699" cy="658339"/>
            <a:chOff x="3142451" y="548680"/>
            <a:chExt cx="1572904" cy="658425"/>
          </a:xfrm>
        </p:grpSpPr>
        <p:pic>
          <p:nvPicPr>
            <p:cNvPr id="44" name="图片 43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5" name="文本框 44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pic>
        <p:nvPicPr>
          <p:cNvPr id="1026" name="Picture 2" descr="https://bj.download.cycore.cn/question/2020/9/16/9/15/fb9064c9-8fa2-4d47-9bad-0140f238ff1e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49279" y="2364265"/>
            <a:ext cx="2119259" cy="14603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87367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21" grpId="0"/>
      <p:bldP spid="5" grpId="0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内容占位符 1"/>
          <p:cNvSpPr txBox="1">
            <a:spLocks/>
          </p:cNvSpPr>
          <p:nvPr/>
        </p:nvSpPr>
        <p:spPr>
          <a:xfrm>
            <a:off x="3076132" y="2280583"/>
            <a:ext cx="8162806" cy="1142186"/>
          </a:xfrm>
          <a:prstGeom prst="rect">
            <a:avLst/>
          </a:prstGeom>
          <a:ln w="28575">
            <a:noFill/>
            <a:prstDash val="dash"/>
          </a:ln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accent6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zh-CN" alt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经历探究浮力的大小跟排开液体所受重力的关系的实验过程。做到会操作、会记录、会分析、会论证。</a:t>
            </a:r>
            <a:endParaRPr lang="zh-CN" altLang="zh-CN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1" name="内容占位符 1"/>
          <p:cNvSpPr txBox="1">
            <a:spLocks/>
          </p:cNvSpPr>
          <p:nvPr/>
        </p:nvSpPr>
        <p:spPr>
          <a:xfrm>
            <a:off x="3076132" y="4712817"/>
            <a:ext cx="7779139" cy="571327"/>
          </a:xfrm>
          <a:prstGeom prst="rect">
            <a:avLst/>
          </a:prstGeom>
          <a:ln w="28575">
            <a:noFill/>
            <a:prstDash val="dash"/>
          </a:ln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accent6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zh-CN" alt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能应用公式</a:t>
            </a:r>
            <a:r>
              <a:rPr lang="en-US" altLang="zh-CN" sz="24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en-US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浮</a:t>
            </a:r>
            <a:r>
              <a:rPr lang="zh-CN" alt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en-US" altLang="zh-CN" sz="24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zh-CN" altLang="en-US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排</a:t>
            </a:r>
            <a:r>
              <a:rPr lang="zh-CN" alt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4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en-US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浮</a:t>
            </a:r>
            <a:r>
              <a:rPr lang="zh-CN" alt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el-GR" altLang="zh-CN" sz="24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ρ</a:t>
            </a:r>
            <a:r>
              <a:rPr lang="zh-CN" altLang="en-US" sz="2000" baseline="-25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液</a:t>
            </a:r>
            <a:r>
              <a:rPr lang="en-US" altLang="zh-CN" sz="2400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gV</a:t>
            </a:r>
            <a:r>
              <a:rPr lang="zh-CN" altLang="en-US" sz="2000" baseline="-25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排</a:t>
            </a:r>
            <a:r>
              <a:rPr lang="zh-CN" alt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计算简单的浮力问题。</a:t>
            </a:r>
            <a:endParaRPr lang="zh-CN" altLang="zh-CN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0" name="内容占位符 1"/>
          <p:cNvSpPr txBox="1">
            <a:spLocks/>
          </p:cNvSpPr>
          <p:nvPr/>
        </p:nvSpPr>
        <p:spPr>
          <a:xfrm>
            <a:off x="3076132" y="3688092"/>
            <a:ext cx="6318527" cy="759403"/>
          </a:xfrm>
          <a:prstGeom prst="rect">
            <a:avLst/>
          </a:prstGeom>
          <a:ln w="28575">
            <a:noFill/>
            <a:prstDash val="dash"/>
          </a:ln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accent6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zh-CN" alt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能复述阿基米德原理并书写其数学表达式。</a:t>
            </a:r>
            <a:endParaRPr lang="zh-CN" altLang="zh-CN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2674471" y="326379"/>
            <a:ext cx="2968316" cy="899144"/>
            <a:chOff x="2669935" y="349904"/>
            <a:chExt cx="2968316" cy="899144"/>
          </a:xfrm>
        </p:grpSpPr>
        <p:cxnSp>
          <p:nvCxnSpPr>
            <p:cNvPr id="29" name="直接连接符 28"/>
            <p:cNvCxnSpPr/>
            <p:nvPr/>
          </p:nvCxnSpPr>
          <p:spPr>
            <a:xfrm>
              <a:off x="3583419" y="1102861"/>
              <a:ext cx="1872208" cy="0"/>
            </a:xfrm>
            <a:prstGeom prst="line">
              <a:avLst/>
            </a:prstGeom>
            <a:ln w="28575">
              <a:solidFill>
                <a:schemeClr val="accent6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1" name="组合 70"/>
            <p:cNvGrpSpPr/>
            <p:nvPr/>
          </p:nvGrpSpPr>
          <p:grpSpPr>
            <a:xfrm>
              <a:off x="2669935" y="349904"/>
              <a:ext cx="2968316" cy="899144"/>
              <a:chOff x="3059156" y="518364"/>
              <a:chExt cx="2275879" cy="689395"/>
            </a:xfrm>
          </p:grpSpPr>
          <p:sp>
            <p:nvSpPr>
              <p:cNvPr id="72" name="圆角矩形 71"/>
              <p:cNvSpPr/>
              <p:nvPr/>
            </p:nvSpPr>
            <p:spPr>
              <a:xfrm>
                <a:off x="3358902" y="667983"/>
                <a:ext cx="1976133" cy="434877"/>
              </a:xfrm>
              <a:prstGeom prst="roundRect">
                <a:avLst>
                  <a:gd name="adj" fmla="val 48539"/>
                </a:avLst>
              </a:prstGeom>
              <a:solidFill>
                <a:srgbClr val="026BA5"/>
              </a:solidFill>
              <a:ln w="28575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73" name="Group 2261"/>
              <p:cNvGrpSpPr/>
              <p:nvPr/>
            </p:nvGrpSpPr>
            <p:grpSpPr>
              <a:xfrm flipH="1">
                <a:off x="3059156" y="518364"/>
                <a:ext cx="757333" cy="689395"/>
                <a:chOff x="-2" y="-1"/>
                <a:chExt cx="963727" cy="877273"/>
              </a:xfrm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75" name="Shape 2248"/>
                <p:cNvSpPr/>
                <p:nvPr/>
              </p:nvSpPr>
              <p:spPr>
                <a:xfrm>
                  <a:off x="-2" y="-1"/>
                  <a:ext cx="877274" cy="87727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  <a:close/>
                    </a:path>
                  </a:pathLst>
                </a:custGeom>
                <a:solidFill>
                  <a:srgbClr val="026BA5"/>
                </a:solidFill>
                <a:ln w="28575" cap="flat">
                  <a:solidFill>
                    <a:schemeClr val="bg1"/>
                  </a:solidFill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76" name="Shape 2249"/>
                <p:cNvSpPr/>
                <p:nvPr/>
              </p:nvSpPr>
              <p:spPr>
                <a:xfrm>
                  <a:off x="822000" y="384073"/>
                  <a:ext cx="141725" cy="5527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4968" y="0"/>
                      </a:moveTo>
                      <a:lnTo>
                        <a:pt x="0" y="21600"/>
                      </a:lnTo>
                      <a:lnTo>
                        <a:pt x="16848" y="21600"/>
                      </a:lnTo>
                      <a:lnTo>
                        <a:pt x="21600" y="0"/>
                      </a:lnTo>
                      <a:lnTo>
                        <a:pt x="4968" y="0"/>
                      </a:lnTo>
                      <a:close/>
                    </a:path>
                  </a:pathLst>
                </a:custGeom>
                <a:solidFill>
                  <a:srgbClr val="FF642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77" name="Shape 2250"/>
                <p:cNvSpPr/>
                <p:nvPr/>
              </p:nvSpPr>
              <p:spPr>
                <a:xfrm>
                  <a:off x="822000" y="439345"/>
                  <a:ext cx="141725" cy="5385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0"/>
                      </a:moveTo>
                      <a:lnTo>
                        <a:pt x="16848" y="0"/>
                      </a:lnTo>
                      <a:lnTo>
                        <a:pt x="21600" y="21600"/>
                      </a:lnTo>
                      <a:lnTo>
                        <a:pt x="4968" y="2160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642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78" name="Shape 2251"/>
                <p:cNvSpPr/>
                <p:nvPr/>
              </p:nvSpPr>
              <p:spPr>
                <a:xfrm>
                  <a:off x="112323" y="107002"/>
                  <a:ext cx="659019" cy="65901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  <a:close/>
                    </a:path>
                  </a:pathLst>
                </a:custGeom>
                <a:solidFill>
                  <a:schemeClr val="accent6">
                    <a:lumMod val="75000"/>
                  </a:scheme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79" name="Shape 2252"/>
                <p:cNvSpPr/>
                <p:nvPr/>
              </p:nvSpPr>
              <p:spPr>
                <a:xfrm>
                  <a:off x="109128" y="109128"/>
                  <a:ext cx="659018" cy="65901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1800"/>
                      </a:moveTo>
                      <a:cubicBezTo>
                        <a:pt x="15750" y="1800"/>
                        <a:pt x="19800" y="5850"/>
                        <a:pt x="19800" y="10800"/>
                      </a:cubicBezTo>
                      <a:cubicBezTo>
                        <a:pt x="19800" y="15778"/>
                        <a:pt x="15750" y="19800"/>
                        <a:pt x="10800" y="19800"/>
                      </a:cubicBezTo>
                      <a:cubicBezTo>
                        <a:pt x="5850" y="19800"/>
                        <a:pt x="1800" y="15778"/>
                        <a:pt x="1800" y="10800"/>
                      </a:cubicBezTo>
                      <a:cubicBezTo>
                        <a:pt x="1800" y="5850"/>
                        <a:pt x="5850" y="1800"/>
                        <a:pt x="10800" y="1800"/>
                      </a:cubicBezTo>
                      <a:moveTo>
                        <a:pt x="10800" y="0"/>
                      </a:moveTo>
                      <a:cubicBezTo>
                        <a:pt x="4837" y="0"/>
                        <a:pt x="0" y="4837"/>
                        <a:pt x="0" y="10800"/>
                      </a:cubicBezTo>
                      <a:cubicBezTo>
                        <a:pt x="0" y="16791"/>
                        <a:pt x="4837" y="21600"/>
                        <a:pt x="10800" y="21600"/>
                      </a:cubicBezTo>
                      <a:cubicBezTo>
                        <a:pt x="16762" y="21600"/>
                        <a:pt x="21600" y="16791"/>
                        <a:pt x="21600" y="10800"/>
                      </a:cubicBezTo>
                      <a:cubicBezTo>
                        <a:pt x="21600" y="4837"/>
                        <a:pt x="16762" y="0"/>
                        <a:pt x="10800" y="0"/>
                      </a:cubicBezTo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80" name="Shape 2253"/>
                <p:cNvSpPr/>
                <p:nvPr/>
              </p:nvSpPr>
              <p:spPr>
                <a:xfrm>
                  <a:off x="219674" y="219673"/>
                  <a:ext cx="437928" cy="43792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2700"/>
                      </a:moveTo>
                      <a:cubicBezTo>
                        <a:pt x="15272" y="2700"/>
                        <a:pt x="18900" y="6370"/>
                        <a:pt x="18900" y="10800"/>
                      </a:cubicBezTo>
                      <a:cubicBezTo>
                        <a:pt x="18900" y="15272"/>
                        <a:pt x="15272" y="18900"/>
                        <a:pt x="10800" y="18900"/>
                      </a:cubicBezTo>
                      <a:cubicBezTo>
                        <a:pt x="6328" y="18900"/>
                        <a:pt x="2700" y="15272"/>
                        <a:pt x="2700" y="10800"/>
                      </a:cubicBezTo>
                      <a:cubicBezTo>
                        <a:pt x="2700" y="6370"/>
                        <a:pt x="6328" y="2700"/>
                        <a:pt x="10800" y="2700"/>
                      </a:cubicBezTo>
                      <a:moveTo>
                        <a:pt x="10800" y="0"/>
                      </a:moveTo>
                      <a:cubicBezTo>
                        <a:pt x="4852" y="0"/>
                        <a:pt x="0" y="4852"/>
                        <a:pt x="0" y="10800"/>
                      </a:cubicBezTo>
                      <a:cubicBezTo>
                        <a:pt x="0" y="16791"/>
                        <a:pt x="4852" y="21600"/>
                        <a:pt x="10800" y="21600"/>
                      </a:cubicBezTo>
                      <a:cubicBezTo>
                        <a:pt x="16748" y="21600"/>
                        <a:pt x="21600" y="16791"/>
                        <a:pt x="21600" y="10800"/>
                      </a:cubicBezTo>
                      <a:cubicBezTo>
                        <a:pt x="21600" y="4852"/>
                        <a:pt x="16748" y="0"/>
                        <a:pt x="10800" y="0"/>
                      </a:cubicBezTo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81" name="Shape 2254"/>
                <p:cNvSpPr/>
                <p:nvPr/>
              </p:nvSpPr>
              <p:spPr>
                <a:xfrm>
                  <a:off x="328800" y="328800"/>
                  <a:ext cx="219673" cy="21967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5400"/>
                      </a:moveTo>
                      <a:cubicBezTo>
                        <a:pt x="13753" y="5400"/>
                        <a:pt x="16200" y="7847"/>
                        <a:pt x="16200" y="10800"/>
                      </a:cubicBezTo>
                      <a:cubicBezTo>
                        <a:pt x="16200" y="13838"/>
                        <a:pt x="13753" y="16200"/>
                        <a:pt x="10800" y="16200"/>
                      </a:cubicBezTo>
                      <a:cubicBezTo>
                        <a:pt x="7847" y="16200"/>
                        <a:pt x="5400" y="13838"/>
                        <a:pt x="5400" y="10800"/>
                      </a:cubicBezTo>
                      <a:cubicBezTo>
                        <a:pt x="5400" y="7847"/>
                        <a:pt x="7847" y="5400"/>
                        <a:pt x="10800" y="5400"/>
                      </a:cubicBezTo>
                      <a:moveTo>
                        <a:pt x="10800" y="0"/>
                      </a:moveTo>
                      <a:cubicBezTo>
                        <a:pt x="4809" y="0"/>
                        <a:pt x="0" y="4894"/>
                        <a:pt x="0" y="10800"/>
                      </a:cubicBezTo>
                      <a:cubicBezTo>
                        <a:pt x="0" y="16791"/>
                        <a:pt x="4809" y="21600"/>
                        <a:pt x="10800" y="21600"/>
                      </a:cubicBezTo>
                      <a:cubicBezTo>
                        <a:pt x="16791" y="21600"/>
                        <a:pt x="21600" y="16791"/>
                        <a:pt x="21600" y="10800"/>
                      </a:cubicBezTo>
                      <a:cubicBezTo>
                        <a:pt x="21600" y="4894"/>
                        <a:pt x="16791" y="0"/>
                        <a:pt x="10800" y="0"/>
                      </a:cubicBezTo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82" name="Shape 2255"/>
                <p:cNvSpPr/>
                <p:nvPr/>
              </p:nvSpPr>
              <p:spPr>
                <a:xfrm>
                  <a:off x="432259" y="432259"/>
                  <a:ext cx="527215" cy="1275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319" y="21600"/>
                      </a:moveTo>
                      <a:cubicBezTo>
                        <a:pt x="281" y="21600"/>
                        <a:pt x="281" y="21600"/>
                        <a:pt x="281" y="21600"/>
                      </a:cubicBezTo>
                      <a:cubicBezTo>
                        <a:pt x="140" y="21600"/>
                        <a:pt x="0" y="17550"/>
                        <a:pt x="0" y="10800"/>
                      </a:cubicBezTo>
                      <a:cubicBezTo>
                        <a:pt x="0" y="5400"/>
                        <a:pt x="140" y="0"/>
                        <a:pt x="281" y="0"/>
                      </a:cubicBezTo>
                      <a:cubicBezTo>
                        <a:pt x="21319" y="0"/>
                        <a:pt x="21319" y="0"/>
                        <a:pt x="21319" y="0"/>
                      </a:cubicBezTo>
                      <a:cubicBezTo>
                        <a:pt x="21460" y="0"/>
                        <a:pt x="21600" y="5400"/>
                        <a:pt x="21600" y="10800"/>
                      </a:cubicBezTo>
                      <a:cubicBezTo>
                        <a:pt x="21600" y="17550"/>
                        <a:pt x="21460" y="21600"/>
                        <a:pt x="21319" y="21600"/>
                      </a:cubicBezTo>
                    </a:path>
                  </a:pathLst>
                </a:custGeom>
                <a:solidFill>
                  <a:srgbClr val="08191E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83" name="Shape 2256"/>
                <p:cNvSpPr/>
                <p:nvPr/>
              </p:nvSpPr>
              <p:spPr>
                <a:xfrm>
                  <a:off x="433676" y="432259"/>
                  <a:ext cx="204084" cy="20550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7516" y="16539"/>
                      </a:moveTo>
                      <a:cubicBezTo>
                        <a:pt x="17153" y="16900"/>
                        <a:pt x="16790" y="17172"/>
                        <a:pt x="16427" y="17533"/>
                      </a:cubicBezTo>
                      <a:cubicBezTo>
                        <a:pt x="20511" y="21600"/>
                        <a:pt x="20511" y="21600"/>
                        <a:pt x="20511" y="21600"/>
                      </a:cubicBezTo>
                      <a:cubicBezTo>
                        <a:pt x="20874" y="21329"/>
                        <a:pt x="21237" y="20967"/>
                        <a:pt x="21600" y="20606"/>
                      </a:cubicBezTo>
                      <a:cubicBezTo>
                        <a:pt x="17516" y="16539"/>
                        <a:pt x="17516" y="16539"/>
                        <a:pt x="17516" y="16539"/>
                      </a:cubicBezTo>
                      <a:moveTo>
                        <a:pt x="9257" y="8315"/>
                      </a:moveTo>
                      <a:cubicBezTo>
                        <a:pt x="8894" y="8676"/>
                        <a:pt x="8622" y="9038"/>
                        <a:pt x="8259" y="9309"/>
                      </a:cubicBezTo>
                      <a:cubicBezTo>
                        <a:pt x="12343" y="13466"/>
                        <a:pt x="12343" y="13466"/>
                        <a:pt x="12343" y="13466"/>
                      </a:cubicBezTo>
                      <a:cubicBezTo>
                        <a:pt x="12706" y="13105"/>
                        <a:pt x="13069" y="12743"/>
                        <a:pt x="13341" y="12382"/>
                      </a:cubicBezTo>
                      <a:cubicBezTo>
                        <a:pt x="9257" y="8315"/>
                        <a:pt x="9257" y="8315"/>
                        <a:pt x="9257" y="8315"/>
                      </a:cubicBezTo>
                      <a:moveTo>
                        <a:pt x="0" y="1175"/>
                      </a:moveTo>
                      <a:cubicBezTo>
                        <a:pt x="4084" y="5242"/>
                        <a:pt x="4084" y="5242"/>
                        <a:pt x="4084" y="5242"/>
                      </a:cubicBezTo>
                      <a:cubicBezTo>
                        <a:pt x="4447" y="4971"/>
                        <a:pt x="4810" y="4609"/>
                        <a:pt x="5173" y="4248"/>
                      </a:cubicBezTo>
                      <a:cubicBezTo>
                        <a:pt x="2269" y="1356"/>
                        <a:pt x="2269" y="1356"/>
                        <a:pt x="2269" y="1356"/>
                      </a:cubicBezTo>
                      <a:cubicBezTo>
                        <a:pt x="545" y="1356"/>
                        <a:pt x="545" y="1356"/>
                        <a:pt x="545" y="1356"/>
                      </a:cubicBezTo>
                      <a:cubicBezTo>
                        <a:pt x="363" y="1356"/>
                        <a:pt x="182" y="1356"/>
                        <a:pt x="0" y="1175"/>
                      </a:cubicBezTo>
                      <a:moveTo>
                        <a:pt x="91" y="90"/>
                      </a:moveTo>
                      <a:cubicBezTo>
                        <a:pt x="91" y="90"/>
                        <a:pt x="91" y="90"/>
                        <a:pt x="91" y="90"/>
                      </a:cubicBezTo>
                      <a:cubicBezTo>
                        <a:pt x="91" y="90"/>
                        <a:pt x="91" y="90"/>
                        <a:pt x="91" y="90"/>
                      </a:cubicBezTo>
                      <a:moveTo>
                        <a:pt x="91" y="90"/>
                      </a:moveTo>
                      <a:cubicBezTo>
                        <a:pt x="91" y="90"/>
                        <a:pt x="91" y="90"/>
                        <a:pt x="91" y="90"/>
                      </a:cubicBezTo>
                      <a:cubicBezTo>
                        <a:pt x="91" y="90"/>
                        <a:pt x="91" y="90"/>
                        <a:pt x="91" y="90"/>
                      </a:cubicBezTo>
                      <a:moveTo>
                        <a:pt x="182" y="90"/>
                      </a:moveTo>
                      <a:cubicBezTo>
                        <a:pt x="182" y="90"/>
                        <a:pt x="91" y="90"/>
                        <a:pt x="91" y="90"/>
                      </a:cubicBezTo>
                      <a:cubicBezTo>
                        <a:pt x="91" y="90"/>
                        <a:pt x="182" y="90"/>
                        <a:pt x="182" y="90"/>
                      </a:cubicBezTo>
                      <a:moveTo>
                        <a:pt x="182" y="0"/>
                      </a:moveTo>
                      <a:cubicBezTo>
                        <a:pt x="182" y="0"/>
                        <a:pt x="182" y="90"/>
                        <a:pt x="182" y="90"/>
                      </a:cubicBezTo>
                      <a:cubicBezTo>
                        <a:pt x="182" y="90"/>
                        <a:pt x="182" y="0"/>
                        <a:pt x="182" y="0"/>
                      </a:cubicBezTo>
                      <a:moveTo>
                        <a:pt x="182" y="0"/>
                      </a:moveTo>
                      <a:cubicBezTo>
                        <a:pt x="182" y="0"/>
                        <a:pt x="182" y="0"/>
                        <a:pt x="182" y="0"/>
                      </a:cubicBezTo>
                      <a:cubicBezTo>
                        <a:pt x="182" y="0"/>
                        <a:pt x="182" y="0"/>
                        <a:pt x="182" y="0"/>
                      </a:cubicBezTo>
                      <a:moveTo>
                        <a:pt x="182" y="0"/>
                      </a:moveTo>
                      <a:cubicBezTo>
                        <a:pt x="182" y="0"/>
                        <a:pt x="182" y="0"/>
                        <a:pt x="182" y="0"/>
                      </a:cubicBezTo>
                      <a:cubicBezTo>
                        <a:pt x="182" y="0"/>
                        <a:pt x="182" y="0"/>
                        <a:pt x="182" y="0"/>
                      </a:cubicBezTo>
                    </a:path>
                  </a:pathLst>
                </a:custGeom>
                <a:solidFill>
                  <a:srgbClr val="C45A39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84" name="Shape 2257"/>
                <p:cNvSpPr/>
                <p:nvPr/>
              </p:nvSpPr>
              <p:spPr>
                <a:xfrm>
                  <a:off x="627838" y="627839"/>
                  <a:ext cx="48188" cy="4960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4547" y="0"/>
                      </a:moveTo>
                      <a:cubicBezTo>
                        <a:pt x="3032" y="1516"/>
                        <a:pt x="1516" y="3032"/>
                        <a:pt x="0" y="4168"/>
                      </a:cubicBezTo>
                      <a:cubicBezTo>
                        <a:pt x="17432" y="21600"/>
                        <a:pt x="17432" y="21600"/>
                        <a:pt x="17432" y="21600"/>
                      </a:cubicBezTo>
                      <a:cubicBezTo>
                        <a:pt x="18947" y="20084"/>
                        <a:pt x="20084" y="18568"/>
                        <a:pt x="21600" y="17053"/>
                      </a:cubicBezTo>
                      <a:cubicBezTo>
                        <a:pt x="4547" y="0"/>
                        <a:pt x="4547" y="0"/>
                        <a:pt x="4547" y="0"/>
                      </a:cubicBezTo>
                    </a:path>
                  </a:pathLst>
                </a:custGeom>
                <a:solidFill>
                  <a:srgbClr val="C4C6CA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85" name="Shape 2258"/>
                <p:cNvSpPr/>
                <p:nvPr/>
              </p:nvSpPr>
              <p:spPr>
                <a:xfrm>
                  <a:off x="549890" y="549890"/>
                  <a:ext cx="49604" cy="4960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4168" y="0"/>
                      </a:moveTo>
                      <a:cubicBezTo>
                        <a:pt x="3032" y="1516"/>
                        <a:pt x="1516" y="3032"/>
                        <a:pt x="0" y="4547"/>
                      </a:cubicBezTo>
                      <a:cubicBezTo>
                        <a:pt x="17053" y="21600"/>
                        <a:pt x="17053" y="21600"/>
                        <a:pt x="17053" y="21600"/>
                      </a:cubicBezTo>
                      <a:cubicBezTo>
                        <a:pt x="18568" y="20084"/>
                        <a:pt x="20084" y="18947"/>
                        <a:pt x="21600" y="17432"/>
                      </a:cubicBezTo>
                      <a:cubicBezTo>
                        <a:pt x="4168" y="0"/>
                        <a:pt x="4168" y="0"/>
                        <a:pt x="4168" y="0"/>
                      </a:cubicBezTo>
                    </a:path>
                  </a:pathLst>
                </a:custGeom>
                <a:solidFill>
                  <a:srgbClr val="C4C6CA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86" name="Shape 2259"/>
                <p:cNvSpPr/>
                <p:nvPr/>
              </p:nvSpPr>
              <p:spPr>
                <a:xfrm>
                  <a:off x="471942" y="473359"/>
                  <a:ext cx="49604" cy="4818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4547" y="0"/>
                      </a:moveTo>
                      <a:cubicBezTo>
                        <a:pt x="3032" y="1543"/>
                        <a:pt x="1516" y="3086"/>
                        <a:pt x="0" y="4243"/>
                      </a:cubicBezTo>
                      <a:cubicBezTo>
                        <a:pt x="17432" y="21600"/>
                        <a:pt x="17432" y="21600"/>
                        <a:pt x="17432" y="21600"/>
                      </a:cubicBezTo>
                      <a:cubicBezTo>
                        <a:pt x="18947" y="20443"/>
                        <a:pt x="20084" y="18900"/>
                        <a:pt x="21600" y="17357"/>
                      </a:cubicBezTo>
                      <a:cubicBezTo>
                        <a:pt x="4547" y="0"/>
                        <a:pt x="4547" y="0"/>
                        <a:pt x="4547" y="0"/>
                      </a:cubicBezTo>
                    </a:path>
                  </a:pathLst>
                </a:custGeom>
                <a:solidFill>
                  <a:srgbClr val="C4C6CA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87" name="Shape 2260"/>
                <p:cNvSpPr/>
                <p:nvPr/>
              </p:nvSpPr>
              <p:spPr>
                <a:xfrm>
                  <a:off x="431487" y="432259"/>
                  <a:ext cx="23448" cy="1275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021" h="21600" extrusionOk="0">
                      <a:moveTo>
                        <a:pt x="6364" y="0"/>
                      </a:moveTo>
                      <a:cubicBezTo>
                        <a:pt x="5592" y="0"/>
                        <a:pt x="4821" y="1350"/>
                        <a:pt x="3278" y="1350"/>
                      </a:cubicBezTo>
                      <a:cubicBezTo>
                        <a:pt x="3278" y="1350"/>
                        <a:pt x="3278" y="1350"/>
                        <a:pt x="3278" y="1350"/>
                      </a:cubicBezTo>
                      <a:cubicBezTo>
                        <a:pt x="3278" y="1350"/>
                        <a:pt x="3278" y="1350"/>
                        <a:pt x="3278" y="1350"/>
                      </a:cubicBezTo>
                      <a:cubicBezTo>
                        <a:pt x="3278" y="1350"/>
                        <a:pt x="3278" y="1350"/>
                        <a:pt x="3278" y="1350"/>
                      </a:cubicBezTo>
                      <a:cubicBezTo>
                        <a:pt x="3278" y="1350"/>
                        <a:pt x="3278" y="1350"/>
                        <a:pt x="3278" y="1350"/>
                      </a:cubicBezTo>
                      <a:cubicBezTo>
                        <a:pt x="3278" y="1350"/>
                        <a:pt x="3278" y="2700"/>
                        <a:pt x="3278" y="2700"/>
                      </a:cubicBezTo>
                      <a:cubicBezTo>
                        <a:pt x="3278" y="2700"/>
                        <a:pt x="3278" y="2700"/>
                        <a:pt x="3278" y="2700"/>
                      </a:cubicBezTo>
                      <a:cubicBezTo>
                        <a:pt x="3278" y="2700"/>
                        <a:pt x="2507" y="2700"/>
                        <a:pt x="2507" y="2700"/>
                      </a:cubicBezTo>
                      <a:cubicBezTo>
                        <a:pt x="2507" y="2700"/>
                        <a:pt x="2507" y="2700"/>
                        <a:pt x="2507" y="2700"/>
                      </a:cubicBezTo>
                      <a:cubicBezTo>
                        <a:pt x="2507" y="2700"/>
                        <a:pt x="2507" y="2700"/>
                        <a:pt x="2507" y="2700"/>
                      </a:cubicBezTo>
                      <a:cubicBezTo>
                        <a:pt x="2507" y="2700"/>
                        <a:pt x="2507" y="2700"/>
                        <a:pt x="2507" y="2700"/>
                      </a:cubicBezTo>
                      <a:cubicBezTo>
                        <a:pt x="2507" y="2700"/>
                        <a:pt x="2507" y="2700"/>
                        <a:pt x="2507" y="2700"/>
                      </a:cubicBezTo>
                      <a:cubicBezTo>
                        <a:pt x="2507" y="2700"/>
                        <a:pt x="2507" y="4050"/>
                        <a:pt x="1735" y="4050"/>
                      </a:cubicBezTo>
                      <a:cubicBezTo>
                        <a:pt x="-579" y="8100"/>
                        <a:pt x="-579" y="14850"/>
                        <a:pt x="1735" y="18900"/>
                      </a:cubicBezTo>
                      <a:cubicBezTo>
                        <a:pt x="1735" y="18900"/>
                        <a:pt x="1735" y="18900"/>
                        <a:pt x="1735" y="18900"/>
                      </a:cubicBezTo>
                      <a:cubicBezTo>
                        <a:pt x="3278" y="21600"/>
                        <a:pt x="4821" y="21600"/>
                        <a:pt x="6364" y="21600"/>
                      </a:cubicBezTo>
                      <a:cubicBezTo>
                        <a:pt x="21021" y="21600"/>
                        <a:pt x="21021" y="21600"/>
                        <a:pt x="21021" y="21600"/>
                      </a:cubicBezTo>
                      <a:cubicBezTo>
                        <a:pt x="10992" y="4050"/>
                        <a:pt x="10992" y="4050"/>
                        <a:pt x="10992" y="4050"/>
                      </a:cubicBezTo>
                      <a:cubicBezTo>
                        <a:pt x="9450" y="1350"/>
                        <a:pt x="7907" y="0"/>
                        <a:pt x="6364" y="0"/>
                      </a:cubicBezTo>
                    </a:path>
                  </a:pathLst>
                </a:custGeom>
                <a:solidFill>
                  <a:srgbClr val="17252D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</p:grpSp>
        </p:grpSp>
        <p:sp>
          <p:nvSpPr>
            <p:cNvPr id="69" name="文本框 68"/>
            <p:cNvSpPr txBox="1"/>
            <p:nvPr/>
          </p:nvSpPr>
          <p:spPr>
            <a:xfrm>
              <a:off x="3515705" y="568790"/>
              <a:ext cx="2088586" cy="615454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rtlCol="0" anchor="t">
              <a:noAutofit/>
              <a:scene3d>
                <a:camera prst="orthographicFront"/>
                <a:lightRig rig="threePt" dir="t"/>
              </a:scene3d>
              <a:sp3d>
                <a:bevelT w="0" h="0"/>
                <a:bevelB w="0" h="0"/>
              </a:sp3d>
            </a:bodyPr>
            <a:lstStyle/>
            <a:p>
              <a:pPr algn="ctr"/>
              <a:r>
                <a:rPr lang="zh-CN" altLang="en-US" sz="2800" dirty="0">
                  <a:solidFill>
                    <a:schemeClr val="bg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+mn-ea"/>
                </a:rPr>
                <a:t>学习目标</a:t>
              </a:r>
              <a:endParaRPr lang="zh-CN" altLang="en-US" sz="2800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74" name="直接连接符 73"/>
          <p:cNvCxnSpPr/>
          <p:nvPr/>
        </p:nvCxnSpPr>
        <p:spPr>
          <a:xfrm>
            <a:off x="2693374" y="6246713"/>
            <a:ext cx="9233049" cy="0"/>
          </a:xfrm>
          <a:prstGeom prst="line">
            <a:avLst/>
          </a:prstGeom>
          <a:ln w="28575">
            <a:solidFill>
              <a:srgbClr val="026BA5"/>
            </a:solidFill>
            <a:prstDash val="dashDot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直接连接符 106"/>
          <p:cNvCxnSpPr/>
          <p:nvPr/>
        </p:nvCxnSpPr>
        <p:spPr>
          <a:xfrm>
            <a:off x="2763079" y="1745059"/>
            <a:ext cx="9093641" cy="0"/>
          </a:xfrm>
          <a:prstGeom prst="line">
            <a:avLst/>
          </a:prstGeom>
          <a:ln w="28575">
            <a:solidFill>
              <a:srgbClr val="026BA5"/>
            </a:solidFill>
            <a:prstDash val="dashDot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1" name="组合 110"/>
          <p:cNvGrpSpPr/>
          <p:nvPr/>
        </p:nvGrpSpPr>
        <p:grpSpPr>
          <a:xfrm>
            <a:off x="3424782" y="2745465"/>
            <a:ext cx="7642486" cy="45719"/>
            <a:chOff x="2804139" y="4450981"/>
            <a:chExt cx="7078926" cy="223552"/>
          </a:xfrm>
          <a:solidFill>
            <a:schemeClr val="accent6">
              <a:lumMod val="75000"/>
            </a:schemeClr>
          </a:solidFill>
        </p:grpSpPr>
        <p:sp>
          <p:nvSpPr>
            <p:cNvPr id="112" name="Freeform 334"/>
            <p:cNvSpPr>
              <a:spLocks noEditPoints="1"/>
            </p:cNvSpPr>
            <p:nvPr/>
          </p:nvSpPr>
          <p:spPr bwMode="auto">
            <a:xfrm rot="10800000">
              <a:off x="2804139" y="4450981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113" name="Freeform 334"/>
            <p:cNvSpPr>
              <a:spLocks noEditPoints="1"/>
            </p:cNvSpPr>
            <p:nvPr/>
          </p:nvSpPr>
          <p:spPr bwMode="auto">
            <a:xfrm rot="10800000" flipH="1">
              <a:off x="6258539" y="4450982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3165828" y="3194657"/>
            <a:ext cx="5865055" cy="45719"/>
            <a:chOff x="2804139" y="4450981"/>
            <a:chExt cx="7078926" cy="223552"/>
          </a:xfrm>
          <a:solidFill>
            <a:schemeClr val="accent6">
              <a:lumMod val="75000"/>
            </a:schemeClr>
          </a:solidFill>
        </p:grpSpPr>
        <p:sp>
          <p:nvSpPr>
            <p:cNvPr id="54" name="Freeform 334"/>
            <p:cNvSpPr>
              <a:spLocks noEditPoints="1"/>
            </p:cNvSpPr>
            <p:nvPr/>
          </p:nvSpPr>
          <p:spPr bwMode="auto">
            <a:xfrm rot="10800000">
              <a:off x="2804139" y="4450981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55" name="Freeform 334"/>
            <p:cNvSpPr>
              <a:spLocks noEditPoints="1"/>
            </p:cNvSpPr>
            <p:nvPr/>
          </p:nvSpPr>
          <p:spPr bwMode="auto">
            <a:xfrm rot="10800000" flipH="1">
              <a:off x="6258539" y="4450982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</p:grpSp>
      <p:sp>
        <p:nvSpPr>
          <p:cNvPr id="56" name="矩形 55"/>
          <p:cNvSpPr/>
          <p:nvPr/>
        </p:nvSpPr>
        <p:spPr>
          <a:xfrm rot="19619252">
            <a:off x="9163149" y="3086721"/>
            <a:ext cx="700833" cy="400110"/>
          </a:xfrm>
          <a:prstGeom prst="rect">
            <a:avLst/>
          </a:prstGeom>
          <a:noFill/>
          <a:ln w="50800" cmpd="thickThin">
            <a:solidFill>
              <a:srgbClr val="C00000"/>
            </a:solidFill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重点</a:t>
            </a:r>
          </a:p>
        </p:txBody>
      </p:sp>
      <p:grpSp>
        <p:nvGrpSpPr>
          <p:cNvPr id="58" name="组合 57"/>
          <p:cNvGrpSpPr/>
          <p:nvPr/>
        </p:nvGrpSpPr>
        <p:grpSpPr>
          <a:xfrm>
            <a:off x="96056" y="1415847"/>
            <a:ext cx="1572904" cy="658425"/>
            <a:chOff x="3142451" y="548680"/>
            <a:chExt cx="1572904" cy="658425"/>
          </a:xfrm>
        </p:grpSpPr>
        <p:pic>
          <p:nvPicPr>
            <p:cNvPr id="59" name="图片 5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0" name="文本框 5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96056" y="556378"/>
            <a:ext cx="1572904" cy="658425"/>
            <a:chOff x="118542" y="795531"/>
            <a:chExt cx="1572904" cy="658425"/>
          </a:xfrm>
        </p:grpSpPr>
        <p:pic>
          <p:nvPicPr>
            <p:cNvPr id="62" name="图片 6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63" name="文本框 62"/>
            <p:cNvSpPr txBox="1"/>
            <p:nvPr/>
          </p:nvSpPr>
          <p:spPr>
            <a:xfrm>
              <a:off x="213036" y="862276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96056" y="2275316"/>
            <a:ext cx="1572904" cy="658425"/>
            <a:chOff x="3142451" y="548680"/>
            <a:chExt cx="1572904" cy="658425"/>
          </a:xfrm>
        </p:grpSpPr>
        <p:pic>
          <p:nvPicPr>
            <p:cNvPr id="65" name="图片 6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6" name="文本框 6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96056" y="3994254"/>
            <a:ext cx="1572904" cy="658425"/>
            <a:chOff x="3142451" y="548680"/>
            <a:chExt cx="1572904" cy="658425"/>
          </a:xfrm>
        </p:grpSpPr>
        <p:pic>
          <p:nvPicPr>
            <p:cNvPr id="68" name="图片 67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0" name="文本框 6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88" name="组合 87"/>
          <p:cNvGrpSpPr/>
          <p:nvPr/>
        </p:nvGrpSpPr>
        <p:grpSpPr>
          <a:xfrm>
            <a:off x="96056" y="3134785"/>
            <a:ext cx="1572904" cy="658425"/>
            <a:chOff x="3142451" y="548680"/>
            <a:chExt cx="1572904" cy="658425"/>
          </a:xfrm>
        </p:grpSpPr>
        <p:pic>
          <p:nvPicPr>
            <p:cNvPr id="108" name="图片 107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09" name="文本框 10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110" name="组合 109"/>
          <p:cNvGrpSpPr/>
          <p:nvPr/>
        </p:nvGrpSpPr>
        <p:grpSpPr>
          <a:xfrm>
            <a:off x="96056" y="5713109"/>
            <a:ext cx="1572699" cy="658339"/>
            <a:chOff x="3142451" y="548680"/>
            <a:chExt cx="1572904" cy="658425"/>
          </a:xfrm>
        </p:grpSpPr>
        <p:pic>
          <p:nvPicPr>
            <p:cNvPr id="114" name="图片 11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15" name="文本框 114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116" name="组合 115"/>
          <p:cNvGrpSpPr/>
          <p:nvPr/>
        </p:nvGrpSpPr>
        <p:grpSpPr>
          <a:xfrm>
            <a:off x="96056" y="4853723"/>
            <a:ext cx="1572699" cy="658339"/>
            <a:chOff x="3142451" y="548680"/>
            <a:chExt cx="1572904" cy="658425"/>
          </a:xfrm>
        </p:grpSpPr>
        <p:pic>
          <p:nvPicPr>
            <p:cNvPr id="117" name="图片 11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18" name="文本框 117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26854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任意多边形 45"/>
          <p:cNvSpPr/>
          <p:nvPr/>
        </p:nvSpPr>
        <p:spPr>
          <a:xfrm>
            <a:off x="2941759" y="3111568"/>
            <a:ext cx="8881943" cy="3543756"/>
          </a:xfrm>
          <a:custGeom>
            <a:avLst/>
            <a:gdLst>
              <a:gd name="connsiteX0" fmla="*/ 467173 w 9694331"/>
              <a:gd name="connsiteY0" fmla="*/ 143919 h 2043595"/>
              <a:gd name="connsiteX1" fmla="*/ 2316293 w 9694331"/>
              <a:gd name="connsiteY1" fmla="*/ 326799 h 2043595"/>
              <a:gd name="connsiteX2" fmla="*/ 4795333 w 9694331"/>
              <a:gd name="connsiteY2" fmla="*/ 21999 h 2043595"/>
              <a:gd name="connsiteX3" fmla="*/ 8137973 w 9694331"/>
              <a:gd name="connsiteY3" fmla="*/ 113439 h 2043595"/>
              <a:gd name="connsiteX4" fmla="*/ 9418133 w 9694331"/>
              <a:gd name="connsiteY4" fmla="*/ 824639 h 2043595"/>
              <a:gd name="connsiteX5" fmla="*/ 9367333 w 9694331"/>
              <a:gd name="connsiteY5" fmla="*/ 1850799 h 2043595"/>
              <a:gd name="connsiteX6" fmla="*/ 5953573 w 9694331"/>
              <a:gd name="connsiteY6" fmla="*/ 2013359 h 2043595"/>
              <a:gd name="connsiteX7" fmla="*/ 3596453 w 9694331"/>
              <a:gd name="connsiteY7" fmla="*/ 2023519 h 2043595"/>
              <a:gd name="connsiteX8" fmla="*/ 284293 w 9694331"/>
              <a:gd name="connsiteY8" fmla="*/ 1799999 h 2043595"/>
              <a:gd name="connsiteX9" fmla="*/ 396053 w 9694331"/>
              <a:gd name="connsiteY9" fmla="*/ 32159 h 2043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694331" h="2043595">
                <a:moveTo>
                  <a:pt x="467173" y="143919"/>
                </a:moveTo>
                <a:cubicBezTo>
                  <a:pt x="1031053" y="245519"/>
                  <a:pt x="1594933" y="347119"/>
                  <a:pt x="2316293" y="326799"/>
                </a:cubicBezTo>
                <a:cubicBezTo>
                  <a:pt x="3037653" y="306479"/>
                  <a:pt x="3825053" y="57559"/>
                  <a:pt x="4795333" y="21999"/>
                </a:cubicBezTo>
                <a:cubicBezTo>
                  <a:pt x="5765613" y="-13561"/>
                  <a:pt x="7367506" y="-20334"/>
                  <a:pt x="8137973" y="113439"/>
                </a:cubicBezTo>
                <a:cubicBezTo>
                  <a:pt x="8908440" y="247212"/>
                  <a:pt x="9213240" y="535079"/>
                  <a:pt x="9418133" y="824639"/>
                </a:cubicBezTo>
                <a:cubicBezTo>
                  <a:pt x="9623026" y="1114199"/>
                  <a:pt x="9944760" y="1652679"/>
                  <a:pt x="9367333" y="1850799"/>
                </a:cubicBezTo>
                <a:cubicBezTo>
                  <a:pt x="8789906" y="2048919"/>
                  <a:pt x="6915386" y="1984572"/>
                  <a:pt x="5953573" y="2013359"/>
                </a:cubicBezTo>
                <a:cubicBezTo>
                  <a:pt x="4991760" y="2042146"/>
                  <a:pt x="4541333" y="2059079"/>
                  <a:pt x="3596453" y="2023519"/>
                </a:cubicBezTo>
                <a:cubicBezTo>
                  <a:pt x="2651573" y="1987959"/>
                  <a:pt x="817693" y="2131892"/>
                  <a:pt x="284293" y="1799999"/>
                </a:cubicBezTo>
                <a:cubicBezTo>
                  <a:pt x="-249107" y="1468106"/>
                  <a:pt x="73473" y="750132"/>
                  <a:pt x="396053" y="32159"/>
                </a:cubicBezTo>
              </a:path>
            </a:pathLst>
          </a:custGeom>
          <a:solidFill>
            <a:srgbClr val="FDC252">
              <a:alpha val="29000"/>
            </a:srgbClr>
          </a:solidFill>
          <a:ln w="31750">
            <a:noFill/>
          </a:ln>
          <a:effectLst>
            <a:glow>
              <a:schemeClr val="accent1"/>
            </a:glow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  <a:softEdge rad="203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2744092" y="4071584"/>
            <a:ext cx="1543461" cy="2046058"/>
            <a:chOff x="2744092" y="4071584"/>
            <a:chExt cx="1543461" cy="2046058"/>
          </a:xfrm>
        </p:grpSpPr>
        <p:pic>
          <p:nvPicPr>
            <p:cNvPr id="48" name="图片 4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44092" y="4071584"/>
              <a:ext cx="1543461" cy="2046058"/>
            </a:xfrm>
            <a:prstGeom prst="rect">
              <a:avLst/>
            </a:prstGeom>
          </p:spPr>
        </p:pic>
        <p:sp>
          <p:nvSpPr>
            <p:cNvPr id="49" name="矩形 48"/>
            <p:cNvSpPr/>
            <p:nvPr/>
          </p:nvSpPr>
          <p:spPr>
            <a:xfrm>
              <a:off x="3170643" y="5230994"/>
              <a:ext cx="957675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kern="100" dirty="0">
                  <a:effectLst>
                    <a:glow>
                      <a:srgbClr val="FDC050"/>
                    </a:glow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黑体" panose="02010609060101010101" pitchFamily="49" charset="-122"/>
                  <a:ea typeface="黑体" panose="02010609060101010101" pitchFamily="49" charset="-122"/>
                  <a:cs typeface="仿宋" panose="02010609060101010101" pitchFamily="49" charset="-122"/>
                </a:rPr>
                <a:t>解析</a:t>
              </a:r>
              <a:endParaRPr lang="zh-CN" altLang="en-US" sz="2400" dirty="0"/>
            </a:p>
          </p:txBody>
        </p:sp>
      </p:grp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3324661" y="895969"/>
            <a:ext cx="7881184" cy="186891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5220" tIns="0" rIns="95220" bIns="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lvl="0">
              <a:lnSpc>
                <a:spcPct val="130000"/>
              </a:lnSpc>
            </a:pPr>
            <a:r>
              <a:rPr lang="en-US" altLang="zh-CN" sz="24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3.</a:t>
            </a:r>
            <a:r>
              <a:rPr lang="zh-CN" altLang="en-US" sz="24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在弹簧测力计下悬挂一个金属零件，示数是</a:t>
            </a:r>
            <a:r>
              <a:rPr lang="en-US" altLang="zh-CN" sz="24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2.7N</a:t>
            </a:r>
            <a:r>
              <a:rPr lang="zh-CN" altLang="en-US" sz="24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，当把零件浸没在水中时，弹簧测力计的示数是</a:t>
            </a:r>
            <a:r>
              <a:rPr lang="en-US" altLang="zh-CN" sz="24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1.7N</a:t>
            </a:r>
            <a:r>
              <a:rPr lang="zh-CN" altLang="en-US" sz="24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．求：</a:t>
            </a:r>
            <a:b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</a:br>
            <a:r>
              <a:rPr lang="zh-CN" altLang="en-US" sz="24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4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4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）该零件浸没在水中时受到的浮力；</a:t>
            </a:r>
            <a:b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</a:br>
            <a:r>
              <a:rPr lang="zh-CN" altLang="en-US" sz="24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4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4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）该金属零件的密度</a:t>
            </a:r>
            <a:endParaRPr kumimoji="0" lang="zh-CN" altLang="zh-CN" sz="2400" b="0" i="0" u="none" strike="noStrike" cap="none" normalizeH="0" baseline="0" dirty="0">
              <a:ln>
                <a:noFill/>
              </a:ln>
              <a:solidFill>
                <a:srgbClr val="333333"/>
              </a:solidFill>
              <a:effectLst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95851" y="2275313"/>
            <a:ext cx="1572904" cy="658425"/>
            <a:chOff x="3142451" y="548680"/>
            <a:chExt cx="1572904" cy="658425"/>
          </a:xfrm>
        </p:grpSpPr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pic>
        <p:nvPicPr>
          <p:cNvPr id="30" name="图片 2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1" y="3140344"/>
            <a:ext cx="1572904" cy="658425"/>
          </a:xfrm>
          <a:prstGeom prst="rect">
            <a:avLst/>
          </a:prstGeom>
        </p:spPr>
      </p:pic>
      <p:sp>
        <p:nvSpPr>
          <p:cNvPr id="31" name="文本框 30"/>
          <p:cNvSpPr txBox="1"/>
          <p:nvPr/>
        </p:nvSpPr>
        <p:spPr>
          <a:xfrm>
            <a:off x="157749" y="3206793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随堂练习</a:t>
            </a:r>
          </a:p>
        </p:txBody>
      </p:sp>
      <p:grpSp>
        <p:nvGrpSpPr>
          <p:cNvPr id="32" name="组合 31"/>
          <p:cNvGrpSpPr/>
          <p:nvPr/>
        </p:nvGrpSpPr>
        <p:grpSpPr>
          <a:xfrm>
            <a:off x="95851" y="1415801"/>
            <a:ext cx="1572904" cy="658425"/>
            <a:chOff x="3142451" y="548680"/>
            <a:chExt cx="1572904" cy="658425"/>
          </a:xfrm>
        </p:grpSpPr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4" name="文本框 3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pic>
        <p:nvPicPr>
          <p:cNvPr id="35" name="图片 3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1" y="556374"/>
            <a:ext cx="1572904" cy="658425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157749" y="630095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新课引入</a:t>
            </a:r>
          </a:p>
        </p:txBody>
      </p:sp>
      <p:grpSp>
        <p:nvGrpSpPr>
          <p:cNvPr id="37" name="组合 36"/>
          <p:cNvGrpSpPr/>
          <p:nvPr/>
        </p:nvGrpSpPr>
        <p:grpSpPr>
          <a:xfrm>
            <a:off x="96056" y="3994254"/>
            <a:ext cx="1572904" cy="658425"/>
            <a:chOff x="3142451" y="548680"/>
            <a:chExt cx="1572904" cy="658425"/>
          </a:xfrm>
        </p:grpSpPr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9" name="文本框 3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96056" y="5713109"/>
            <a:ext cx="1572699" cy="658339"/>
            <a:chOff x="3142451" y="548680"/>
            <a:chExt cx="1572904" cy="658425"/>
          </a:xfrm>
        </p:grpSpPr>
        <p:pic>
          <p:nvPicPr>
            <p:cNvPr id="41" name="图片 40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2" name="文本框 41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96056" y="4853723"/>
            <a:ext cx="1572699" cy="658339"/>
            <a:chOff x="3142451" y="548680"/>
            <a:chExt cx="1572904" cy="658425"/>
          </a:xfrm>
        </p:grpSpPr>
        <p:pic>
          <p:nvPicPr>
            <p:cNvPr id="44" name="图片 43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5" name="文本框 44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sp>
        <p:nvSpPr>
          <p:cNvPr id="3" name="矩形 2"/>
          <p:cNvSpPr/>
          <p:nvPr/>
        </p:nvSpPr>
        <p:spPr>
          <a:xfrm>
            <a:off x="3266176" y="3206793"/>
            <a:ext cx="571502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/>
            <a:r>
              <a:rPr lang="zh-CN" altLang="en-US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解：（</a:t>
            </a:r>
            <a:r>
              <a:rPr lang="en-US" altLang="zh-CN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）根据题意得金属零件重力：</a:t>
            </a:r>
            <a:r>
              <a:rPr lang="en-US" altLang="zh-CN" sz="2000" i="1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G </a:t>
            </a:r>
            <a:r>
              <a:rPr lang="en-US" altLang="zh-CN" sz="2000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 </a:t>
            </a:r>
            <a:r>
              <a:rPr lang="en-US" altLang="zh-CN" sz="2000" i="1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</a:t>
            </a:r>
            <a:r>
              <a:rPr lang="en-US" altLang="zh-CN" sz="1400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 </a:t>
            </a:r>
            <a:r>
              <a:rPr lang="en-US" altLang="zh-CN" sz="2000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 2.7N</a:t>
            </a:r>
            <a:r>
              <a:rPr lang="zh-CN" altLang="en-US" sz="2000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</a:p>
        </p:txBody>
      </p:sp>
      <p:sp>
        <p:nvSpPr>
          <p:cNvPr id="6" name="矩形 5"/>
          <p:cNvSpPr/>
          <p:nvPr/>
        </p:nvSpPr>
        <p:spPr>
          <a:xfrm>
            <a:off x="5612417" y="3629012"/>
            <a:ext cx="539121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受到的浮力：</a:t>
            </a:r>
            <a:r>
              <a:rPr lang="en-US" altLang="zh-CN" sz="2000" i="1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</a:t>
            </a:r>
            <a:r>
              <a:rPr lang="zh-CN" altLang="en-US" sz="1400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浮 </a:t>
            </a:r>
            <a:r>
              <a:rPr lang="en-US" altLang="zh-CN" sz="2000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 </a:t>
            </a:r>
            <a:r>
              <a:rPr lang="en-US" altLang="zh-CN" sz="2000" i="1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G</a:t>
            </a:r>
            <a:r>
              <a:rPr lang="en-US" altLang="zh-CN" sz="2000" dirty="0"/>
              <a:t> — </a:t>
            </a:r>
            <a:r>
              <a:rPr lang="en-US" altLang="zh-CN" sz="2000" i="1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</a:t>
            </a:r>
            <a:r>
              <a:rPr lang="en-US" altLang="zh-CN" sz="1400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en-US" altLang="zh-CN" sz="1600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en-US" altLang="zh-CN" sz="2000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 2.7N</a:t>
            </a:r>
            <a:r>
              <a:rPr lang="en-US" altLang="zh-CN" sz="2000" dirty="0"/>
              <a:t> — </a:t>
            </a:r>
            <a:r>
              <a:rPr lang="en-US" altLang="zh-CN" sz="2000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1.7N =1N</a:t>
            </a:r>
            <a:r>
              <a:rPr lang="zh-CN" altLang="en-US" sz="2000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；</a:t>
            </a:r>
          </a:p>
        </p:txBody>
      </p:sp>
      <p:sp>
        <p:nvSpPr>
          <p:cNvPr id="7" name="矩形 6"/>
          <p:cNvSpPr/>
          <p:nvPr/>
        </p:nvSpPr>
        <p:spPr>
          <a:xfrm>
            <a:off x="4002074" y="4016768"/>
            <a:ext cx="441499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）由</a:t>
            </a:r>
            <a:r>
              <a:rPr lang="en-US" altLang="zh-CN" sz="2000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</a:t>
            </a:r>
            <a:r>
              <a:rPr lang="zh-CN" altLang="en-US" sz="12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浮</a:t>
            </a:r>
            <a:r>
              <a:rPr lang="zh-CN" altLang="en-US" sz="1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 </a:t>
            </a:r>
            <a:r>
              <a:rPr lang="el-GR" altLang="zh-CN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ρ</a:t>
            </a:r>
            <a:r>
              <a:rPr lang="zh-CN" altLang="en-US" baseline="-250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水</a:t>
            </a:r>
            <a:r>
              <a:rPr lang="en-US" altLang="zh-CN" sz="2000" i="1" dirty="0" err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g</a:t>
            </a:r>
            <a:r>
              <a:rPr lang="en-US" altLang="zh-CN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zh-CN" altLang="en-US" baseline="-250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排</a:t>
            </a:r>
            <a:r>
              <a:rPr lang="zh-CN" altLang="en-US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得金属零件的体积：</a:t>
            </a:r>
          </a:p>
        </p:txBody>
      </p:sp>
      <p:grpSp>
        <p:nvGrpSpPr>
          <p:cNvPr id="47" name="组合 46"/>
          <p:cNvGrpSpPr/>
          <p:nvPr/>
        </p:nvGrpSpPr>
        <p:grpSpPr>
          <a:xfrm>
            <a:off x="4569291" y="4380991"/>
            <a:ext cx="7069578" cy="761122"/>
            <a:chOff x="4379455" y="4605858"/>
            <a:chExt cx="5675929" cy="761122"/>
          </a:xfrm>
        </p:grpSpPr>
        <p:sp>
          <p:nvSpPr>
            <p:cNvPr id="50" name="矩形 49"/>
            <p:cNvSpPr/>
            <p:nvPr/>
          </p:nvSpPr>
          <p:spPr>
            <a:xfrm>
              <a:off x="4379455" y="4750743"/>
              <a:ext cx="5675929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000" i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V </a:t>
              </a:r>
              <a:r>
                <a:rPr lang="en-US" altLang="zh-CN" sz="20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= </a:t>
              </a:r>
              <a:r>
                <a:rPr lang="en-US" altLang="zh-CN" sz="2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V</a:t>
              </a:r>
              <a:r>
                <a:rPr lang="zh-CN" altLang="en-US" baseline="-25000" dirty="0"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排</a:t>
              </a:r>
              <a:r>
                <a:rPr lang="en-US" altLang="zh-CN" sz="2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=                 =                                       =  1×10</a:t>
              </a:r>
              <a:r>
                <a:rPr lang="en-US" altLang="zh-CN" sz="2000" baseline="30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-4</a:t>
              </a:r>
              <a:r>
                <a:rPr lang="en-US" altLang="zh-CN" sz="2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m</a:t>
              </a:r>
              <a:r>
                <a:rPr lang="en-US" altLang="zh-CN" sz="2000" baseline="30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3</a:t>
              </a:r>
              <a:endParaRPr lang="zh-CN" altLang="en-US" sz="2000" dirty="0"/>
            </a:p>
          </p:txBody>
        </p:sp>
        <p:cxnSp>
          <p:nvCxnSpPr>
            <p:cNvPr id="51" name="直接连接符 50"/>
            <p:cNvCxnSpPr/>
            <p:nvPr/>
          </p:nvCxnSpPr>
          <p:spPr>
            <a:xfrm>
              <a:off x="5278390" y="4955581"/>
              <a:ext cx="65045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矩形 51"/>
            <p:cNvSpPr/>
            <p:nvPr/>
          </p:nvSpPr>
          <p:spPr>
            <a:xfrm>
              <a:off x="5433191" y="4623209"/>
              <a:ext cx="49564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000" i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F</a:t>
              </a:r>
              <a:r>
                <a:rPr lang="zh-CN" altLang="en-US" sz="12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浮</a:t>
              </a:r>
              <a:endParaRPr lang="zh-CN" altLang="en-US" dirty="0"/>
            </a:p>
          </p:txBody>
        </p:sp>
        <p:cxnSp>
          <p:nvCxnSpPr>
            <p:cNvPr id="53" name="直接连接符 52"/>
            <p:cNvCxnSpPr/>
            <p:nvPr/>
          </p:nvCxnSpPr>
          <p:spPr>
            <a:xfrm>
              <a:off x="6340482" y="4955581"/>
              <a:ext cx="1581400" cy="11289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4" name="矩形 53"/>
            <p:cNvSpPr/>
            <p:nvPr/>
          </p:nvSpPr>
          <p:spPr>
            <a:xfrm>
              <a:off x="7018305" y="4605858"/>
              <a:ext cx="537327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1N</a:t>
              </a:r>
              <a:r>
                <a:rPr lang="zh-CN" altLang="en-US" baseline="-25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endParaRPr lang="zh-CN" altLang="en-US" dirty="0"/>
            </a:p>
          </p:txBody>
        </p:sp>
        <p:sp>
          <p:nvSpPr>
            <p:cNvPr id="55" name="矩形 54"/>
            <p:cNvSpPr/>
            <p:nvPr/>
          </p:nvSpPr>
          <p:spPr>
            <a:xfrm>
              <a:off x="5393194" y="4873153"/>
              <a:ext cx="473873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l-GR" altLang="zh-CN" sz="2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ρ</a:t>
              </a:r>
              <a:r>
                <a:rPr lang="zh-CN" altLang="en-US" baseline="-25000" dirty="0"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水</a:t>
              </a:r>
              <a:r>
                <a:rPr lang="en-US" altLang="zh-CN" sz="2000" i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g</a:t>
              </a:r>
              <a:endParaRPr lang="zh-CN" altLang="en-US" dirty="0"/>
            </a:p>
          </p:txBody>
        </p:sp>
        <p:grpSp>
          <p:nvGrpSpPr>
            <p:cNvPr id="56" name="组合 55"/>
            <p:cNvGrpSpPr/>
            <p:nvPr/>
          </p:nvGrpSpPr>
          <p:grpSpPr>
            <a:xfrm>
              <a:off x="6193208" y="4904281"/>
              <a:ext cx="2621230" cy="462699"/>
              <a:chOff x="3604523" y="5537853"/>
              <a:chExt cx="2621230" cy="462699"/>
            </a:xfrm>
          </p:grpSpPr>
          <p:sp>
            <p:nvSpPr>
              <p:cNvPr id="57" name="矩形 56"/>
              <p:cNvSpPr/>
              <p:nvPr/>
            </p:nvSpPr>
            <p:spPr>
              <a:xfrm>
                <a:off x="3604523" y="5600442"/>
                <a:ext cx="2621230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1×10</a:t>
                </a:r>
                <a:r>
                  <a:rPr lang="en-US" altLang="zh-CN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</a:t>
                </a:r>
                <a:r>
                  <a:rPr lang="en-US" altLang="zh-CN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kg/m  ×10N/kg</a:t>
                </a:r>
              </a:p>
            </p:txBody>
          </p:sp>
          <p:sp>
            <p:nvSpPr>
              <p:cNvPr id="58" name="文本框 57"/>
              <p:cNvSpPr txBox="1"/>
              <p:nvPr/>
            </p:nvSpPr>
            <p:spPr>
              <a:xfrm>
                <a:off x="4110079" y="5537853"/>
                <a:ext cx="292513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</a:t>
                </a:r>
                <a:endParaRPr lang="zh-CN" altLang="en-US" sz="1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59" name="文本框 58"/>
              <p:cNvSpPr txBox="1"/>
              <p:nvPr/>
            </p:nvSpPr>
            <p:spPr>
              <a:xfrm>
                <a:off x="4612560" y="5567521"/>
                <a:ext cx="292513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</a:t>
                </a:r>
                <a:endParaRPr lang="zh-CN" altLang="en-US" sz="1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11" name="矩形 10"/>
          <p:cNvSpPr/>
          <p:nvPr/>
        </p:nvSpPr>
        <p:spPr>
          <a:xfrm>
            <a:off x="4535609" y="5327396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金属零件的质量：</a:t>
            </a:r>
          </a:p>
        </p:txBody>
      </p:sp>
      <p:grpSp>
        <p:nvGrpSpPr>
          <p:cNvPr id="60" name="组合 59"/>
          <p:cNvGrpSpPr/>
          <p:nvPr/>
        </p:nvGrpSpPr>
        <p:grpSpPr>
          <a:xfrm>
            <a:off x="6513922" y="5138805"/>
            <a:ext cx="3752950" cy="701984"/>
            <a:chOff x="4733307" y="4125389"/>
            <a:chExt cx="3752950" cy="701984"/>
          </a:xfrm>
        </p:grpSpPr>
        <p:sp>
          <p:nvSpPr>
            <p:cNvPr id="61" name="矩形 60"/>
            <p:cNvSpPr/>
            <p:nvPr/>
          </p:nvSpPr>
          <p:spPr>
            <a:xfrm>
              <a:off x="4733307" y="4256746"/>
              <a:ext cx="3752950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 </a:t>
              </a:r>
              <a:r>
                <a:rPr lang="en-US" altLang="zh-CN" sz="2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m</a:t>
              </a:r>
              <a:r>
                <a:rPr lang="en-US" altLang="zh-CN" sz="2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=             =                =  0.27kg</a:t>
              </a:r>
            </a:p>
          </p:txBody>
        </p:sp>
        <p:grpSp>
          <p:nvGrpSpPr>
            <p:cNvPr id="62" name="组合 61"/>
            <p:cNvGrpSpPr/>
            <p:nvPr/>
          </p:nvGrpSpPr>
          <p:grpSpPr>
            <a:xfrm>
              <a:off x="5441237" y="4139296"/>
              <a:ext cx="481678" cy="595578"/>
              <a:chOff x="7475652" y="568353"/>
              <a:chExt cx="481678" cy="595578"/>
            </a:xfrm>
          </p:grpSpPr>
          <p:cxnSp>
            <p:nvCxnSpPr>
              <p:cNvPr id="67" name="直接连接符 66"/>
              <p:cNvCxnSpPr/>
              <p:nvPr/>
            </p:nvCxnSpPr>
            <p:spPr>
              <a:xfrm>
                <a:off x="7475652" y="881871"/>
                <a:ext cx="481678" cy="3987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8" name="矩形 67"/>
              <p:cNvSpPr/>
              <p:nvPr/>
            </p:nvSpPr>
            <p:spPr>
              <a:xfrm>
                <a:off x="7533594" y="568353"/>
                <a:ext cx="370614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000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G</a:t>
                </a:r>
                <a:endParaRPr lang="zh-CN" altLang="en-US" dirty="0"/>
              </a:p>
            </p:txBody>
          </p:sp>
          <p:sp>
            <p:nvSpPr>
              <p:cNvPr id="69" name="矩形 68"/>
              <p:cNvSpPr/>
              <p:nvPr/>
            </p:nvSpPr>
            <p:spPr>
              <a:xfrm>
                <a:off x="7578435" y="763821"/>
                <a:ext cx="312906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000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g</a:t>
                </a:r>
                <a:endParaRPr lang="zh-CN" altLang="en-US" sz="2000" dirty="0"/>
              </a:p>
            </p:txBody>
          </p:sp>
        </p:grpSp>
        <p:grpSp>
          <p:nvGrpSpPr>
            <p:cNvPr id="63" name="组合 62"/>
            <p:cNvGrpSpPr/>
            <p:nvPr/>
          </p:nvGrpSpPr>
          <p:grpSpPr>
            <a:xfrm>
              <a:off x="6350972" y="4125389"/>
              <a:ext cx="954107" cy="701984"/>
              <a:chOff x="7309969" y="540072"/>
              <a:chExt cx="954107" cy="701984"/>
            </a:xfrm>
          </p:grpSpPr>
          <p:cxnSp>
            <p:nvCxnSpPr>
              <p:cNvPr id="64" name="直接连接符 63"/>
              <p:cNvCxnSpPr/>
              <p:nvPr/>
            </p:nvCxnSpPr>
            <p:spPr>
              <a:xfrm>
                <a:off x="7447371" y="881871"/>
                <a:ext cx="650450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5" name="矩形 64"/>
              <p:cNvSpPr/>
              <p:nvPr/>
            </p:nvSpPr>
            <p:spPr>
              <a:xfrm>
                <a:off x="7429897" y="540072"/>
                <a:ext cx="729687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2.7N</a:t>
                </a:r>
                <a:r>
                  <a:rPr lang="zh-CN" altLang="en-US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endParaRPr lang="zh-CN" altLang="en-US" dirty="0"/>
              </a:p>
            </p:txBody>
          </p:sp>
          <p:sp>
            <p:nvSpPr>
              <p:cNvPr id="66" name="矩形 65"/>
              <p:cNvSpPr/>
              <p:nvPr/>
            </p:nvSpPr>
            <p:spPr>
              <a:xfrm>
                <a:off x="7309969" y="841946"/>
                <a:ext cx="954107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10N/kg</a:t>
                </a:r>
                <a:endParaRPr lang="zh-CN" altLang="en-US" sz="2000" dirty="0"/>
              </a:p>
            </p:txBody>
          </p:sp>
        </p:grpSp>
      </p:grpSp>
      <p:sp>
        <p:nvSpPr>
          <p:cNvPr id="13" name="矩形 12"/>
          <p:cNvSpPr/>
          <p:nvPr/>
        </p:nvSpPr>
        <p:spPr>
          <a:xfrm>
            <a:off x="4510310" y="6035516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金属零件的密度：</a:t>
            </a:r>
          </a:p>
        </p:txBody>
      </p:sp>
      <p:grpSp>
        <p:nvGrpSpPr>
          <p:cNvPr id="70" name="组合 69"/>
          <p:cNvGrpSpPr/>
          <p:nvPr/>
        </p:nvGrpSpPr>
        <p:grpSpPr>
          <a:xfrm>
            <a:off x="6513922" y="5833187"/>
            <a:ext cx="4863278" cy="722290"/>
            <a:chOff x="4733307" y="4105083"/>
            <a:chExt cx="4899098" cy="722290"/>
          </a:xfrm>
        </p:grpSpPr>
        <p:sp>
          <p:nvSpPr>
            <p:cNvPr id="71" name="矩形 70"/>
            <p:cNvSpPr/>
            <p:nvPr/>
          </p:nvSpPr>
          <p:spPr>
            <a:xfrm>
              <a:off x="4733307" y="4256746"/>
              <a:ext cx="4899098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zh-CN" sz="2000" i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ρ </a:t>
              </a:r>
              <a:r>
                <a:rPr lang="en-US" altLang="zh-CN" sz="2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=            =                      =  2.7×10</a:t>
              </a:r>
              <a:r>
                <a:rPr lang="en-US" altLang="zh-CN" sz="2000" baseline="30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3</a:t>
              </a:r>
              <a:r>
                <a:rPr lang="en-US" altLang="zh-CN" sz="2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kg/m</a:t>
              </a:r>
              <a:r>
                <a:rPr lang="en-US" altLang="zh-CN" sz="2000" baseline="30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3</a:t>
              </a:r>
              <a:endPara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72" name="组合 71"/>
            <p:cNvGrpSpPr/>
            <p:nvPr/>
          </p:nvGrpSpPr>
          <p:grpSpPr>
            <a:xfrm>
              <a:off x="5327281" y="4129869"/>
              <a:ext cx="481678" cy="680421"/>
              <a:chOff x="7361696" y="558926"/>
              <a:chExt cx="481678" cy="680421"/>
            </a:xfrm>
          </p:grpSpPr>
          <p:cxnSp>
            <p:nvCxnSpPr>
              <p:cNvPr id="77" name="直接连接符 76"/>
              <p:cNvCxnSpPr/>
              <p:nvPr/>
            </p:nvCxnSpPr>
            <p:spPr>
              <a:xfrm>
                <a:off x="7361696" y="881871"/>
                <a:ext cx="481678" cy="3987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8" name="矩形 77"/>
              <p:cNvSpPr/>
              <p:nvPr/>
            </p:nvSpPr>
            <p:spPr>
              <a:xfrm>
                <a:off x="7457623" y="558926"/>
                <a:ext cx="370614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000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</a:t>
                </a:r>
                <a:endParaRPr lang="zh-CN" altLang="en-US" dirty="0"/>
              </a:p>
            </p:txBody>
          </p:sp>
          <p:sp>
            <p:nvSpPr>
              <p:cNvPr id="79" name="矩形 78"/>
              <p:cNvSpPr/>
              <p:nvPr/>
            </p:nvSpPr>
            <p:spPr>
              <a:xfrm>
                <a:off x="7426978" y="839237"/>
                <a:ext cx="341760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000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</a:t>
                </a:r>
                <a:endParaRPr lang="zh-CN" altLang="en-US" sz="2000" dirty="0"/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>
              <a:off x="6227524" y="4105083"/>
              <a:ext cx="1252266" cy="722290"/>
              <a:chOff x="7186521" y="519766"/>
              <a:chExt cx="1252266" cy="722290"/>
            </a:xfrm>
          </p:grpSpPr>
          <p:cxnSp>
            <p:nvCxnSpPr>
              <p:cNvPr id="74" name="直接连接符 73"/>
              <p:cNvCxnSpPr/>
              <p:nvPr/>
            </p:nvCxnSpPr>
            <p:spPr>
              <a:xfrm>
                <a:off x="7265015" y="887556"/>
                <a:ext cx="1025954" cy="9971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5" name="矩形 74"/>
              <p:cNvSpPr/>
              <p:nvPr/>
            </p:nvSpPr>
            <p:spPr>
              <a:xfrm>
                <a:off x="7367655" y="519766"/>
                <a:ext cx="889987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0.27kg</a:t>
                </a:r>
              </a:p>
            </p:txBody>
          </p:sp>
          <p:sp>
            <p:nvSpPr>
              <p:cNvPr id="76" name="矩形 75"/>
              <p:cNvSpPr/>
              <p:nvPr/>
            </p:nvSpPr>
            <p:spPr>
              <a:xfrm>
                <a:off x="7186521" y="841946"/>
                <a:ext cx="1252266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1×10</a:t>
                </a:r>
                <a:r>
                  <a:rPr lang="en-US" altLang="zh-CN" sz="2000" baseline="30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-4</a:t>
                </a:r>
                <a:r>
                  <a:rPr lang="en-US" altLang="zh-CN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</a:t>
                </a:r>
                <a:r>
                  <a:rPr lang="en-US" altLang="zh-CN" sz="2000" baseline="30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</a:t>
                </a:r>
                <a:endParaRPr lang="zh-CN" altLang="en-US" sz="2000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525499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5" grpId="0"/>
      <p:bldP spid="3" grpId="0"/>
      <p:bldP spid="6" grpId="0"/>
      <p:bldP spid="7" grpId="0"/>
      <p:bldP spid="11" grpId="0"/>
      <p:bldP spid="1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组合 36"/>
          <p:cNvGrpSpPr/>
          <p:nvPr/>
        </p:nvGrpSpPr>
        <p:grpSpPr>
          <a:xfrm>
            <a:off x="95851" y="3145903"/>
            <a:ext cx="1572904" cy="658425"/>
            <a:chOff x="3142451" y="548680"/>
            <a:chExt cx="1572904" cy="658425"/>
          </a:xfrm>
        </p:grpSpPr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9" name="文本框 3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pic>
        <p:nvPicPr>
          <p:cNvPr id="40" name="图片 3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1" y="3999813"/>
            <a:ext cx="1572904" cy="658425"/>
          </a:xfrm>
          <a:prstGeom prst="rect">
            <a:avLst/>
          </a:prstGeom>
        </p:spPr>
      </p:pic>
      <p:sp>
        <p:nvSpPr>
          <p:cNvPr id="41" name="文本框 40"/>
          <p:cNvSpPr txBox="1"/>
          <p:nvPr/>
        </p:nvSpPr>
        <p:spPr>
          <a:xfrm>
            <a:off x="157749" y="4066262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课堂小结</a:t>
            </a:r>
          </a:p>
        </p:txBody>
      </p:sp>
      <p:grpSp>
        <p:nvGrpSpPr>
          <p:cNvPr id="42" name="组合 41"/>
          <p:cNvGrpSpPr/>
          <p:nvPr/>
        </p:nvGrpSpPr>
        <p:grpSpPr>
          <a:xfrm>
            <a:off x="95851" y="2275313"/>
            <a:ext cx="1572904" cy="658425"/>
            <a:chOff x="3142451" y="548680"/>
            <a:chExt cx="1572904" cy="658425"/>
          </a:xfrm>
        </p:grpSpPr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4" name="文本框 4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95851" y="1415801"/>
            <a:ext cx="1572904" cy="658425"/>
            <a:chOff x="3142451" y="548680"/>
            <a:chExt cx="1572904" cy="658425"/>
          </a:xfrm>
        </p:grpSpPr>
        <p:pic>
          <p:nvPicPr>
            <p:cNvPr id="46" name="图片 4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7" name="文本框 4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pic>
        <p:nvPicPr>
          <p:cNvPr id="48" name="图片 4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1" y="556374"/>
            <a:ext cx="1572904" cy="658425"/>
          </a:xfrm>
          <a:prstGeom prst="rect">
            <a:avLst/>
          </a:prstGeom>
        </p:spPr>
      </p:pic>
      <p:sp>
        <p:nvSpPr>
          <p:cNvPr id="51" name="文本框 50"/>
          <p:cNvSpPr txBox="1"/>
          <p:nvPr/>
        </p:nvSpPr>
        <p:spPr>
          <a:xfrm>
            <a:off x="157749" y="630095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新课引入</a:t>
            </a:r>
          </a:p>
        </p:txBody>
      </p:sp>
      <p:grpSp>
        <p:nvGrpSpPr>
          <p:cNvPr id="52" name="组合 51"/>
          <p:cNvGrpSpPr/>
          <p:nvPr/>
        </p:nvGrpSpPr>
        <p:grpSpPr>
          <a:xfrm>
            <a:off x="96056" y="5713109"/>
            <a:ext cx="1572699" cy="658339"/>
            <a:chOff x="3142451" y="548680"/>
            <a:chExt cx="1572904" cy="658425"/>
          </a:xfrm>
        </p:grpSpPr>
        <p:pic>
          <p:nvPicPr>
            <p:cNvPr id="53" name="图片 5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4" name="文本框 5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96056" y="4853723"/>
            <a:ext cx="1572699" cy="658339"/>
            <a:chOff x="3142451" y="548680"/>
            <a:chExt cx="1572904" cy="658425"/>
          </a:xfrm>
        </p:grpSpPr>
        <p:pic>
          <p:nvPicPr>
            <p:cNvPr id="62" name="图片 6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3" name="文本框 62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pic>
        <p:nvPicPr>
          <p:cNvPr id="21" name="图片 2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39181" y="216671"/>
            <a:ext cx="557445" cy="556328"/>
          </a:xfrm>
          <a:prstGeom prst="rect">
            <a:avLst/>
          </a:prstGeom>
        </p:spPr>
      </p:pic>
      <p:sp>
        <p:nvSpPr>
          <p:cNvPr id="22" name="圆角矩形 21"/>
          <p:cNvSpPr/>
          <p:nvPr/>
        </p:nvSpPr>
        <p:spPr>
          <a:xfrm>
            <a:off x="3008888" y="3060600"/>
            <a:ext cx="2154481" cy="920359"/>
          </a:xfrm>
          <a:prstGeom prst="roundRect">
            <a:avLst/>
          </a:prstGeom>
          <a:solidFill>
            <a:srgbClr val="0070C0"/>
          </a:solidFill>
          <a:ln w="31750">
            <a:noFill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阿基米德原理</a:t>
            </a:r>
          </a:p>
        </p:txBody>
      </p:sp>
      <p:sp>
        <p:nvSpPr>
          <p:cNvPr id="23" name="圆角矩形 22"/>
          <p:cNvSpPr/>
          <p:nvPr/>
        </p:nvSpPr>
        <p:spPr>
          <a:xfrm>
            <a:off x="5797739" y="2166425"/>
            <a:ext cx="1905687" cy="876200"/>
          </a:xfrm>
          <a:prstGeom prst="roundRect">
            <a:avLst/>
          </a:prstGeom>
          <a:solidFill>
            <a:srgbClr val="0070C0"/>
          </a:solidFill>
          <a:ln w="31750">
            <a:noFill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阿基米德的灵感</a:t>
            </a:r>
          </a:p>
        </p:txBody>
      </p:sp>
      <p:grpSp>
        <p:nvGrpSpPr>
          <p:cNvPr id="24" name="组合 23"/>
          <p:cNvGrpSpPr/>
          <p:nvPr/>
        </p:nvGrpSpPr>
        <p:grpSpPr>
          <a:xfrm>
            <a:off x="5095212" y="2635634"/>
            <a:ext cx="737496" cy="1758271"/>
            <a:chOff x="4959980" y="2292527"/>
            <a:chExt cx="619962" cy="1937940"/>
          </a:xfrm>
          <a:effectLst/>
        </p:grpSpPr>
        <p:cxnSp>
          <p:nvCxnSpPr>
            <p:cNvPr id="25" name="直接连接符 24"/>
            <p:cNvCxnSpPr/>
            <p:nvPr/>
          </p:nvCxnSpPr>
          <p:spPr>
            <a:xfrm flipH="1">
              <a:off x="5244587" y="2292527"/>
              <a:ext cx="21352" cy="1937940"/>
            </a:xfrm>
            <a:prstGeom prst="line">
              <a:avLst/>
            </a:prstGeom>
            <a:gradFill flip="none" rotWithShape="1">
              <a:gsLst>
                <a:gs pos="100000">
                  <a:schemeClr val="bg1">
                    <a:lumMod val="76000"/>
                    <a:lumOff val="24000"/>
                  </a:schemeClr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  <a:ln w="50800">
              <a:solidFill>
                <a:srgbClr val="026BA5"/>
              </a:solidFill>
            </a:ln>
            <a:effectLst>
              <a:outerShdw blurRad="50800" dist="38100" dir="2700000" algn="tl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 flipV="1">
              <a:off x="5244587" y="2292527"/>
              <a:ext cx="305959" cy="4318"/>
            </a:xfrm>
            <a:prstGeom prst="line">
              <a:avLst/>
            </a:prstGeom>
            <a:gradFill flip="none" rotWithShape="1">
              <a:gsLst>
                <a:gs pos="100000">
                  <a:schemeClr val="bg1">
                    <a:lumMod val="76000"/>
                    <a:lumOff val="24000"/>
                  </a:schemeClr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  <a:ln w="50800">
              <a:solidFill>
                <a:srgbClr val="026BA5"/>
              </a:solidFill>
            </a:ln>
            <a:effectLst>
              <a:outerShdw blurRad="50800" dist="38100" dir="2700000" algn="tl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>
              <a:off x="5227114" y="4230467"/>
              <a:ext cx="352828" cy="0"/>
            </a:xfrm>
            <a:prstGeom prst="line">
              <a:avLst/>
            </a:prstGeom>
            <a:gradFill flip="none" rotWithShape="1">
              <a:gsLst>
                <a:gs pos="100000">
                  <a:schemeClr val="bg1">
                    <a:lumMod val="76000"/>
                    <a:lumOff val="24000"/>
                  </a:schemeClr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  <a:ln w="50800">
              <a:solidFill>
                <a:srgbClr val="026BA5"/>
              </a:solidFill>
            </a:ln>
            <a:effectLst>
              <a:outerShdw blurRad="50800" dist="38100" dir="2700000" algn="tl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>
              <a:off x="4959980" y="3294696"/>
              <a:ext cx="288939" cy="0"/>
            </a:xfrm>
            <a:prstGeom prst="line">
              <a:avLst/>
            </a:prstGeom>
            <a:gradFill flip="none" rotWithShape="1">
              <a:gsLst>
                <a:gs pos="100000">
                  <a:schemeClr val="bg1">
                    <a:lumMod val="76000"/>
                    <a:lumOff val="24000"/>
                  </a:schemeClr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  <a:ln w="50800">
              <a:solidFill>
                <a:srgbClr val="026BA5"/>
              </a:solidFill>
            </a:ln>
            <a:effectLst>
              <a:outerShdw blurRad="50800" dist="38100" dir="2700000" algn="tl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31" name="圆角矩形 30"/>
          <p:cNvSpPr/>
          <p:nvPr/>
        </p:nvSpPr>
        <p:spPr>
          <a:xfrm>
            <a:off x="8273972" y="3448743"/>
            <a:ext cx="2908961" cy="824385"/>
          </a:xfrm>
          <a:prstGeom prst="roundRect">
            <a:avLst/>
          </a:prstGeom>
          <a:noFill/>
          <a:ln w="28575" cmpd="sng">
            <a:solidFill>
              <a:srgbClr val="026BA5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r>
              <a:rPr lang="zh-CN" altLang="en-US" sz="200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探究浮力的大小跟排开液体所受重力的关系</a:t>
            </a:r>
          </a:p>
        </p:txBody>
      </p:sp>
      <p:sp>
        <p:nvSpPr>
          <p:cNvPr id="32" name="圆角矩形 31"/>
          <p:cNvSpPr/>
          <p:nvPr/>
        </p:nvSpPr>
        <p:spPr>
          <a:xfrm>
            <a:off x="8273972" y="4616885"/>
            <a:ext cx="1998022" cy="620531"/>
          </a:xfrm>
          <a:prstGeom prst="roundRect">
            <a:avLst/>
          </a:prstGeom>
          <a:noFill/>
          <a:ln w="28575" cmpd="sng">
            <a:solidFill>
              <a:srgbClr val="026BA5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r>
              <a:rPr lang="zh-CN" altLang="en-US" sz="200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阿基米德原理</a:t>
            </a:r>
          </a:p>
        </p:txBody>
      </p:sp>
      <p:grpSp>
        <p:nvGrpSpPr>
          <p:cNvPr id="33" name="组合 32"/>
          <p:cNvGrpSpPr/>
          <p:nvPr/>
        </p:nvGrpSpPr>
        <p:grpSpPr>
          <a:xfrm>
            <a:off x="7687671" y="3967658"/>
            <a:ext cx="591323" cy="959494"/>
            <a:chOff x="6771988" y="2888084"/>
            <a:chExt cx="998453" cy="841852"/>
          </a:xfrm>
          <a:effectLst/>
        </p:grpSpPr>
        <p:cxnSp>
          <p:nvCxnSpPr>
            <p:cNvPr id="34" name="直接箭头连接符 33"/>
            <p:cNvCxnSpPr/>
            <p:nvPr/>
          </p:nvCxnSpPr>
          <p:spPr>
            <a:xfrm>
              <a:off x="7322110" y="2892906"/>
              <a:ext cx="448331" cy="0"/>
            </a:xfrm>
            <a:prstGeom prst="straightConnector1">
              <a:avLst/>
            </a:prstGeom>
            <a:ln w="28575">
              <a:solidFill>
                <a:srgbClr val="026BA5"/>
              </a:solidFill>
              <a:prstDash val="solid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箭头连接符 34"/>
            <p:cNvCxnSpPr/>
            <p:nvPr/>
          </p:nvCxnSpPr>
          <p:spPr>
            <a:xfrm>
              <a:off x="7313631" y="3729936"/>
              <a:ext cx="448331" cy="0"/>
            </a:xfrm>
            <a:prstGeom prst="straightConnector1">
              <a:avLst/>
            </a:prstGeom>
            <a:ln w="28575">
              <a:solidFill>
                <a:srgbClr val="026BA5"/>
              </a:solidFill>
              <a:prstDash val="solid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>
              <a:off x="7322110" y="2888084"/>
              <a:ext cx="0" cy="841852"/>
            </a:xfrm>
            <a:prstGeom prst="line">
              <a:avLst/>
            </a:prstGeom>
            <a:ln w="28575">
              <a:solidFill>
                <a:srgbClr val="026BA5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>
              <a:off x="6771988" y="3252288"/>
              <a:ext cx="550122" cy="0"/>
            </a:xfrm>
            <a:prstGeom prst="line">
              <a:avLst/>
            </a:prstGeom>
            <a:ln w="28575">
              <a:solidFill>
                <a:srgbClr val="026BA5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0" name="圆角矩形 49"/>
          <p:cNvSpPr/>
          <p:nvPr/>
        </p:nvSpPr>
        <p:spPr>
          <a:xfrm>
            <a:off x="5797739" y="3981888"/>
            <a:ext cx="1889932" cy="871835"/>
          </a:xfrm>
          <a:prstGeom prst="roundRect">
            <a:avLst/>
          </a:prstGeom>
          <a:solidFill>
            <a:srgbClr val="0070C0"/>
          </a:solidFill>
          <a:ln w="31750">
            <a:noFill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浮力的大小</a:t>
            </a:r>
          </a:p>
        </p:txBody>
      </p:sp>
      <p:pic>
        <p:nvPicPr>
          <p:cNvPr id="55" name="图片 5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01034" y="5818324"/>
            <a:ext cx="1033738" cy="1033738"/>
          </a:xfrm>
          <a:prstGeom prst="rect">
            <a:avLst/>
          </a:prstGeom>
        </p:spPr>
      </p:pic>
      <p:grpSp>
        <p:nvGrpSpPr>
          <p:cNvPr id="56" name="组合 55"/>
          <p:cNvGrpSpPr/>
          <p:nvPr/>
        </p:nvGrpSpPr>
        <p:grpSpPr>
          <a:xfrm>
            <a:off x="2848629" y="386386"/>
            <a:ext cx="2181336" cy="735410"/>
            <a:chOff x="2816464" y="403136"/>
            <a:chExt cx="2697087" cy="899144"/>
          </a:xfrm>
        </p:grpSpPr>
        <p:grpSp>
          <p:nvGrpSpPr>
            <p:cNvPr id="57" name="组合 56"/>
            <p:cNvGrpSpPr/>
            <p:nvPr/>
          </p:nvGrpSpPr>
          <p:grpSpPr>
            <a:xfrm>
              <a:off x="2816464" y="403136"/>
              <a:ext cx="2697087" cy="899144"/>
              <a:chOff x="2758541" y="349904"/>
              <a:chExt cx="2697087" cy="899144"/>
            </a:xfrm>
          </p:grpSpPr>
          <p:cxnSp>
            <p:nvCxnSpPr>
              <p:cNvPr id="60" name="直接连接符 59"/>
              <p:cNvCxnSpPr/>
              <p:nvPr/>
            </p:nvCxnSpPr>
            <p:spPr>
              <a:xfrm>
                <a:off x="3583419" y="1102861"/>
                <a:ext cx="1872208" cy="0"/>
              </a:xfrm>
              <a:prstGeom prst="line">
                <a:avLst/>
              </a:prstGeom>
              <a:ln w="28575">
                <a:solidFill>
                  <a:schemeClr val="accent6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61" name="组合 60"/>
              <p:cNvGrpSpPr/>
              <p:nvPr/>
            </p:nvGrpSpPr>
            <p:grpSpPr>
              <a:xfrm>
                <a:off x="2758541" y="349904"/>
                <a:ext cx="2579610" cy="899144"/>
                <a:chOff x="3127094" y="518364"/>
                <a:chExt cx="1977850" cy="689395"/>
              </a:xfrm>
            </p:grpSpPr>
            <p:sp>
              <p:nvSpPr>
                <p:cNvPr id="65" name="圆角矩形 64"/>
                <p:cNvSpPr/>
                <p:nvPr/>
              </p:nvSpPr>
              <p:spPr>
                <a:xfrm>
                  <a:off x="3358903" y="667983"/>
                  <a:ext cx="1746041" cy="434877"/>
                </a:xfrm>
                <a:prstGeom prst="roundRect">
                  <a:avLst>
                    <a:gd name="adj" fmla="val 48539"/>
                  </a:avLst>
                </a:prstGeom>
                <a:solidFill>
                  <a:srgbClr val="026BA5"/>
                </a:solidFill>
                <a:ln w="28575">
                  <a:solidFill>
                    <a:schemeClr val="bg1"/>
                  </a:solidFill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66" name="Group 2261"/>
                <p:cNvGrpSpPr/>
                <p:nvPr/>
              </p:nvGrpSpPr>
              <p:grpSpPr>
                <a:xfrm flipH="1">
                  <a:off x="3127094" y="518364"/>
                  <a:ext cx="689395" cy="689395"/>
                  <a:chOff x="-2" y="-1"/>
                  <a:chExt cx="877274" cy="877273"/>
                </a:xfrm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grpSpPr>
              <p:sp>
                <p:nvSpPr>
                  <p:cNvPr id="67" name="Shape 2248"/>
                  <p:cNvSpPr/>
                  <p:nvPr/>
                </p:nvSpPr>
                <p:spPr>
                  <a:xfrm>
                    <a:off x="-2" y="-1"/>
                    <a:ext cx="877274" cy="877273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19679" h="19679" extrusionOk="0">
                        <a:moveTo>
                          <a:pt x="16796" y="2882"/>
                        </a:moveTo>
                        <a:cubicBezTo>
                          <a:pt x="20639" y="6724"/>
                          <a:pt x="20639" y="12954"/>
                          <a:pt x="16796" y="16796"/>
                        </a:cubicBezTo>
                        <a:cubicBezTo>
                          <a:pt x="12954" y="20639"/>
                          <a:pt x="6724" y="20639"/>
                          <a:pt x="2882" y="16796"/>
                        </a:cubicBezTo>
                        <a:cubicBezTo>
                          <a:pt x="-961" y="12954"/>
                          <a:pt x="-961" y="6724"/>
                          <a:pt x="2882" y="2882"/>
                        </a:cubicBezTo>
                        <a:cubicBezTo>
                          <a:pt x="6724" y="-961"/>
                          <a:pt x="12954" y="-961"/>
                          <a:pt x="16796" y="2882"/>
                        </a:cubicBezTo>
                        <a:close/>
                      </a:path>
                    </a:pathLst>
                  </a:custGeom>
                  <a:solidFill>
                    <a:srgbClr val="026BA5"/>
                  </a:solidFill>
                  <a:ln w="28575" cap="flat">
                    <a:solidFill>
                      <a:schemeClr val="bg1"/>
                    </a:solidFill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/>
                  </a:p>
                </p:txBody>
              </p:sp>
              <p:sp>
                <p:nvSpPr>
                  <p:cNvPr id="68" name="Shape 2258"/>
                  <p:cNvSpPr/>
                  <p:nvPr/>
                </p:nvSpPr>
                <p:spPr>
                  <a:xfrm>
                    <a:off x="549890" y="549890"/>
                    <a:ext cx="49604" cy="49605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4168" y="0"/>
                        </a:moveTo>
                        <a:cubicBezTo>
                          <a:pt x="3032" y="1516"/>
                          <a:pt x="1516" y="3032"/>
                          <a:pt x="0" y="4547"/>
                        </a:cubicBezTo>
                        <a:cubicBezTo>
                          <a:pt x="17053" y="21600"/>
                          <a:pt x="17053" y="21600"/>
                          <a:pt x="17053" y="21600"/>
                        </a:cubicBezTo>
                        <a:cubicBezTo>
                          <a:pt x="18568" y="20084"/>
                          <a:pt x="20084" y="18947"/>
                          <a:pt x="21600" y="17432"/>
                        </a:cubicBezTo>
                        <a:cubicBezTo>
                          <a:pt x="4168" y="0"/>
                          <a:pt x="4168" y="0"/>
                          <a:pt x="4168" y="0"/>
                        </a:cubicBezTo>
                      </a:path>
                    </a:pathLst>
                  </a:custGeom>
                  <a:solidFill>
                    <a:srgbClr val="C4C6CA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/>
                  </a:p>
                </p:txBody>
              </p:sp>
            </p:grpSp>
          </p:grpSp>
          <p:sp>
            <p:nvSpPr>
              <p:cNvPr id="64" name="文本框 63"/>
              <p:cNvSpPr txBox="1"/>
              <p:nvPr/>
            </p:nvSpPr>
            <p:spPr>
              <a:xfrm>
                <a:off x="3418752" y="565187"/>
                <a:ext cx="2036876" cy="615454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square" rtlCol="0" anchor="t">
                <a:noAutofit/>
                <a:scene3d>
                  <a:camera prst="orthographicFront"/>
                  <a:lightRig rig="threePt" dir="t"/>
                </a:scene3d>
                <a:sp3d>
                  <a:bevelT w="0" h="0"/>
                  <a:bevelB w="0" h="0"/>
                </a:sp3d>
              </a:bodyPr>
              <a:lstStyle/>
              <a:p>
                <a:pPr algn="ctr"/>
                <a:r>
                  <a:rPr lang="zh-CN" altLang="en-US" sz="240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  <a:sym typeface="+mn-ea"/>
                  </a:rPr>
                  <a:t>课堂小结</a:t>
                </a:r>
                <a:endParaRPr lang="zh-CN" altLang="en-US" sz="2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59" name="Shape 25434"/>
            <p:cNvSpPr/>
            <p:nvPr/>
          </p:nvSpPr>
          <p:spPr>
            <a:xfrm>
              <a:off x="2997631" y="566701"/>
              <a:ext cx="536808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/>
            </a:p>
          </p:txBody>
        </p:sp>
      </p:grpSp>
      <p:sp>
        <p:nvSpPr>
          <p:cNvPr id="69" name="圆角矩形 68"/>
          <p:cNvSpPr/>
          <p:nvPr/>
        </p:nvSpPr>
        <p:spPr>
          <a:xfrm>
            <a:off x="10277475" y="4650915"/>
            <a:ext cx="1480009" cy="594606"/>
          </a:xfrm>
          <a:prstGeom prst="roundRect">
            <a:avLst/>
          </a:prstGeom>
          <a:noFill/>
          <a:ln w="19050" cmpd="sng">
            <a:solidFill>
              <a:srgbClr val="026BA5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/>
            <a:r>
              <a:rPr lang="en-US" altLang="zh-CN" sz="2400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en-US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浮</a:t>
            </a:r>
            <a:r>
              <a:rPr lang="zh-CN" altLang="en-US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en-US" altLang="zh-CN" sz="2400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zh-CN" altLang="en-US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排</a:t>
            </a:r>
            <a:endParaRPr lang="zh-CN" altLang="en-US" sz="16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2495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31" grpId="0" animBg="1"/>
      <p:bldP spid="32" grpId="0" animBg="1"/>
      <p:bldP spid="50" grpId="0" animBg="1"/>
      <p:bldP spid="6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" name="组合 45"/>
          <p:cNvGrpSpPr/>
          <p:nvPr/>
        </p:nvGrpSpPr>
        <p:grpSpPr>
          <a:xfrm>
            <a:off x="95851" y="3140344"/>
            <a:ext cx="1572904" cy="658425"/>
            <a:chOff x="3142451" y="548680"/>
            <a:chExt cx="1572904" cy="658425"/>
          </a:xfrm>
        </p:grpSpPr>
        <p:pic>
          <p:nvPicPr>
            <p:cNvPr id="47" name="图片 4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8" name="文本框 47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95851" y="2275313"/>
            <a:ext cx="1572904" cy="658425"/>
            <a:chOff x="3142451" y="548680"/>
            <a:chExt cx="1572904" cy="658425"/>
          </a:xfrm>
        </p:grpSpPr>
        <p:pic>
          <p:nvPicPr>
            <p:cNvPr id="50" name="图片 49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1" name="文本框 50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pic>
        <p:nvPicPr>
          <p:cNvPr id="52" name="图片 5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388" y="4861841"/>
            <a:ext cx="1572904" cy="658425"/>
          </a:xfrm>
          <a:prstGeom prst="rect">
            <a:avLst/>
          </a:prstGeom>
        </p:spPr>
      </p:pic>
      <p:sp>
        <p:nvSpPr>
          <p:cNvPr id="53" name="文本框 52"/>
          <p:cNvSpPr txBox="1"/>
          <p:nvPr/>
        </p:nvSpPr>
        <p:spPr>
          <a:xfrm>
            <a:off x="168286" y="4928290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拓展延伸</a:t>
            </a:r>
          </a:p>
        </p:txBody>
      </p:sp>
      <p:grpSp>
        <p:nvGrpSpPr>
          <p:cNvPr id="54" name="组合 53"/>
          <p:cNvGrpSpPr/>
          <p:nvPr/>
        </p:nvGrpSpPr>
        <p:grpSpPr>
          <a:xfrm>
            <a:off x="95851" y="1415801"/>
            <a:ext cx="1572904" cy="658425"/>
            <a:chOff x="3142451" y="548680"/>
            <a:chExt cx="1572904" cy="658425"/>
          </a:xfrm>
        </p:grpSpPr>
        <p:pic>
          <p:nvPicPr>
            <p:cNvPr id="55" name="图片 5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6" name="文本框 55"/>
            <p:cNvSpPr txBox="1"/>
            <p:nvPr/>
          </p:nvSpPr>
          <p:spPr>
            <a:xfrm flipH="1"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pic>
        <p:nvPicPr>
          <p:cNvPr id="57" name="图片 5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1" y="556374"/>
            <a:ext cx="1572904" cy="658425"/>
          </a:xfrm>
          <a:prstGeom prst="rect">
            <a:avLst/>
          </a:prstGeom>
        </p:spPr>
      </p:pic>
      <p:sp>
        <p:nvSpPr>
          <p:cNvPr id="58" name="文本框 57"/>
          <p:cNvSpPr txBox="1"/>
          <p:nvPr/>
        </p:nvSpPr>
        <p:spPr>
          <a:xfrm>
            <a:off x="157749" y="630095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新课引入</a:t>
            </a:r>
          </a:p>
        </p:txBody>
      </p:sp>
      <p:grpSp>
        <p:nvGrpSpPr>
          <p:cNvPr id="59" name="组合 58"/>
          <p:cNvGrpSpPr/>
          <p:nvPr/>
        </p:nvGrpSpPr>
        <p:grpSpPr>
          <a:xfrm>
            <a:off x="96056" y="3994254"/>
            <a:ext cx="1572904" cy="658425"/>
            <a:chOff x="3142451" y="548680"/>
            <a:chExt cx="1572904" cy="658425"/>
          </a:xfrm>
        </p:grpSpPr>
        <p:pic>
          <p:nvPicPr>
            <p:cNvPr id="60" name="图片 59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1" name="文本框 60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96056" y="5713109"/>
            <a:ext cx="1572699" cy="658339"/>
            <a:chOff x="3142451" y="548680"/>
            <a:chExt cx="1572904" cy="658425"/>
          </a:xfrm>
        </p:grpSpPr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4" name="文本框 6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sp>
        <p:nvSpPr>
          <p:cNvPr id="21" name="圆角矩形 20"/>
          <p:cNvSpPr/>
          <p:nvPr/>
        </p:nvSpPr>
        <p:spPr>
          <a:xfrm>
            <a:off x="3545287" y="766067"/>
            <a:ext cx="7474646" cy="5399061"/>
          </a:xfrm>
          <a:prstGeom prst="roundRect">
            <a:avLst>
              <a:gd name="adj" fmla="val 4483"/>
            </a:avLst>
          </a:prstGeom>
          <a:noFill/>
          <a:ln w="19050">
            <a:solidFill>
              <a:schemeClr val="tx2">
                <a:lumMod val="60000"/>
                <a:lumOff val="40000"/>
              </a:schemeClr>
            </a:solidFill>
            <a:prstDash val="sys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4347" y="1376658"/>
            <a:ext cx="2437918" cy="1766170"/>
          </a:xfrm>
          <a:prstGeom prst="rect">
            <a:avLst/>
          </a:prstGeom>
          <a:effectLst>
            <a:softEdge rad="31750"/>
          </a:effectLst>
        </p:spPr>
      </p:pic>
      <p:sp>
        <p:nvSpPr>
          <p:cNvPr id="3" name="文本框 2"/>
          <p:cNvSpPr txBox="1"/>
          <p:nvPr/>
        </p:nvSpPr>
        <p:spPr>
          <a:xfrm>
            <a:off x="8341296" y="3473188"/>
            <a:ext cx="26032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（公元前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287—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前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212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年）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9120434" y="3147929"/>
            <a:ext cx="12349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阿基米德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4017639" y="1355746"/>
            <a:ext cx="3899788" cy="30572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/>
              <a:t>        阿基米德是古希腊杰出的数学家和物理学家。他青年时代曾在古希腊世界文化中心亚历山大里亚学习，在那里研究天文学、数学和力学。他发明了阿基米德螺旋提水器和靠水力发动的天象仪；系统总结并严格证明了杠杆定律，为静力学奠定了基础；发现了阿基米德原理，奠定了流体静力学的基础。</a:t>
            </a:r>
          </a:p>
        </p:txBody>
      </p:sp>
      <p:sp>
        <p:nvSpPr>
          <p:cNvPr id="26" name="圆角矩形 25"/>
          <p:cNvSpPr/>
          <p:nvPr/>
        </p:nvSpPr>
        <p:spPr>
          <a:xfrm>
            <a:off x="4156567" y="449236"/>
            <a:ext cx="1706905" cy="661377"/>
          </a:xfrm>
          <a:prstGeom prst="roundRect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物理史话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4017639" y="4573969"/>
            <a:ext cx="6703111" cy="10577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/>
              <a:t>       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公元前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212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年，阿基米德所在的叙拉古城被罗马军队占领，正在沙地上画着几何图形聚精会神地思考问题的阿基米德，被闯进来的罗马士兵杀死。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43252" y="5389955"/>
            <a:ext cx="1754995" cy="1127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1763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3" grpId="0"/>
      <p:bldP spid="4" grpId="0"/>
      <p:bldP spid="5" grpId="0"/>
      <p:bldP spid="26" grpId="0" animBg="1"/>
      <p:bldP spid="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6815" y="760351"/>
            <a:ext cx="7048163" cy="5358535"/>
          </a:xfrm>
          <a:prstGeom prst="rect">
            <a:avLst/>
          </a:prstGeom>
        </p:spPr>
      </p:pic>
      <p:sp>
        <p:nvSpPr>
          <p:cNvPr id="40" name="文本框 39"/>
          <p:cNvSpPr txBox="1"/>
          <p:nvPr/>
        </p:nvSpPr>
        <p:spPr>
          <a:xfrm>
            <a:off x="4175491" y="1568808"/>
            <a:ext cx="914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作业</a:t>
            </a:r>
            <a:r>
              <a:rPr lang="zh-CN" altLang="en-US" sz="2800" dirty="0">
                <a:latin typeface="隶书" panose="02010509060101010101" pitchFamily="49" charset="-122"/>
                <a:ea typeface="隶书" panose="02010509060101010101" pitchFamily="49" charset="-122"/>
              </a:rPr>
              <a:t>：</a:t>
            </a:r>
          </a:p>
        </p:txBody>
      </p:sp>
      <p:cxnSp>
        <p:nvCxnSpPr>
          <p:cNvPr id="43" name="直接连接符 42"/>
          <p:cNvCxnSpPr/>
          <p:nvPr/>
        </p:nvCxnSpPr>
        <p:spPr>
          <a:xfrm>
            <a:off x="4869770" y="2881135"/>
            <a:ext cx="417549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/>
          <p:nvPr/>
        </p:nvCxnSpPr>
        <p:spPr>
          <a:xfrm>
            <a:off x="4869770" y="3691788"/>
            <a:ext cx="417549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>
            <a:off x="4934506" y="4565728"/>
            <a:ext cx="417549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文本框 46"/>
          <p:cNvSpPr txBox="1"/>
          <p:nvPr/>
        </p:nvSpPr>
        <p:spPr>
          <a:xfrm>
            <a:off x="7800724" y="4978884"/>
            <a:ext cx="14889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zh-CN" altLang="en-US" sz="2000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</a:p>
        </p:txBody>
      </p:sp>
      <p:grpSp>
        <p:nvGrpSpPr>
          <p:cNvPr id="26" name="组合 25"/>
          <p:cNvGrpSpPr/>
          <p:nvPr/>
        </p:nvGrpSpPr>
        <p:grpSpPr>
          <a:xfrm>
            <a:off x="96056" y="3140344"/>
            <a:ext cx="1572699" cy="658339"/>
            <a:chOff x="3142451" y="548680"/>
            <a:chExt cx="1572904" cy="658425"/>
          </a:xfrm>
        </p:grpSpPr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28" name="文本框 27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pic>
        <p:nvPicPr>
          <p:cNvPr id="29" name="图片 2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1" y="5710851"/>
            <a:ext cx="1572904" cy="658425"/>
          </a:xfrm>
          <a:prstGeom prst="rect">
            <a:avLst/>
          </a:prstGeom>
        </p:spPr>
      </p:pic>
      <p:grpSp>
        <p:nvGrpSpPr>
          <p:cNvPr id="30" name="组合 29"/>
          <p:cNvGrpSpPr/>
          <p:nvPr/>
        </p:nvGrpSpPr>
        <p:grpSpPr>
          <a:xfrm>
            <a:off x="95851" y="2275313"/>
            <a:ext cx="1572904" cy="658425"/>
            <a:chOff x="3142451" y="548680"/>
            <a:chExt cx="1572904" cy="658425"/>
          </a:xfrm>
        </p:grpSpPr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2" name="文本框 31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95851" y="1415801"/>
            <a:ext cx="1572904" cy="658425"/>
            <a:chOff x="3142451" y="548680"/>
            <a:chExt cx="1572904" cy="658425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5" name="文本框 34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pic>
        <p:nvPicPr>
          <p:cNvPr id="36" name="图片 3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1" y="556374"/>
            <a:ext cx="1572904" cy="658425"/>
          </a:xfrm>
          <a:prstGeom prst="rect">
            <a:avLst/>
          </a:prstGeom>
        </p:spPr>
      </p:pic>
      <p:sp>
        <p:nvSpPr>
          <p:cNvPr id="37" name="文本框 36"/>
          <p:cNvSpPr txBox="1"/>
          <p:nvPr/>
        </p:nvSpPr>
        <p:spPr>
          <a:xfrm>
            <a:off x="157749" y="630095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新课引入</a:t>
            </a:r>
          </a:p>
        </p:txBody>
      </p:sp>
      <p:grpSp>
        <p:nvGrpSpPr>
          <p:cNvPr id="38" name="组合 37"/>
          <p:cNvGrpSpPr/>
          <p:nvPr/>
        </p:nvGrpSpPr>
        <p:grpSpPr>
          <a:xfrm>
            <a:off x="96056" y="3994254"/>
            <a:ext cx="1572904" cy="658425"/>
            <a:chOff x="3142451" y="548680"/>
            <a:chExt cx="1572904" cy="658425"/>
          </a:xfrm>
        </p:grpSpPr>
        <p:pic>
          <p:nvPicPr>
            <p:cNvPr id="39" name="图片 38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1" name="文本框 40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96056" y="4853723"/>
            <a:ext cx="1572699" cy="658339"/>
            <a:chOff x="3142451" y="548680"/>
            <a:chExt cx="1572904" cy="658425"/>
          </a:xfrm>
        </p:grpSpPr>
        <p:pic>
          <p:nvPicPr>
            <p:cNvPr id="44" name="图片 43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8" name="文本框 47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sp>
        <p:nvSpPr>
          <p:cNvPr id="49" name="文本框 48"/>
          <p:cNvSpPr txBox="1"/>
          <p:nvPr/>
        </p:nvSpPr>
        <p:spPr>
          <a:xfrm>
            <a:off x="157749" y="5785048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布置作业</a:t>
            </a:r>
          </a:p>
        </p:txBody>
      </p:sp>
    </p:spTree>
    <p:extLst>
      <p:ext uri="{BB962C8B-B14F-4D97-AF65-F5344CB8AC3E}">
        <p14:creationId xmlns:p14="http://schemas.microsoft.com/office/powerpoint/2010/main" val="308189138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0132383" y="5771025"/>
            <a:ext cx="15951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再见</a:t>
            </a:r>
          </a:p>
        </p:txBody>
      </p:sp>
    </p:spTree>
    <p:extLst>
      <p:ext uri="{BB962C8B-B14F-4D97-AF65-F5344CB8AC3E}">
        <p14:creationId xmlns:p14="http://schemas.microsoft.com/office/powerpoint/2010/main" val="2905843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2816464" y="403136"/>
            <a:ext cx="3791726" cy="899144"/>
            <a:chOff x="2816464" y="403136"/>
            <a:chExt cx="3791726" cy="899144"/>
          </a:xfrm>
        </p:grpSpPr>
        <p:sp>
          <p:nvSpPr>
            <p:cNvPr id="28" name="Shape 25434"/>
            <p:cNvSpPr/>
            <p:nvPr/>
          </p:nvSpPr>
          <p:spPr>
            <a:xfrm>
              <a:off x="2957062" y="525519"/>
              <a:ext cx="617952" cy="5608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endParaRPr dirty="0">
                <a:solidFill>
                  <a:prstClr val="black"/>
                </a:solidFill>
              </a:endParaRPr>
            </a:p>
          </p:txBody>
        </p:sp>
        <p:sp>
          <p:nvSpPr>
            <p:cNvPr id="29" name="Shape 25434"/>
            <p:cNvSpPr/>
            <p:nvPr/>
          </p:nvSpPr>
          <p:spPr>
            <a:xfrm>
              <a:off x="2966587" y="468369"/>
              <a:ext cx="536808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endParaRPr dirty="0">
                <a:solidFill>
                  <a:prstClr val="black"/>
                </a:solidFill>
              </a:endParaRPr>
            </a:p>
          </p:txBody>
        </p:sp>
        <p:sp>
          <p:nvSpPr>
            <p:cNvPr id="30" name="圆角矩形 29"/>
            <p:cNvSpPr/>
            <p:nvPr/>
          </p:nvSpPr>
          <p:spPr>
            <a:xfrm>
              <a:off x="3131463" y="598277"/>
              <a:ext cx="3476727" cy="567189"/>
            </a:xfrm>
            <a:prstGeom prst="roundRect">
              <a:avLst>
                <a:gd name="adj" fmla="val 48539"/>
              </a:avLst>
            </a:prstGeom>
            <a:solidFill>
              <a:srgbClr val="026BA5"/>
            </a:solidFill>
            <a:ln w="28575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31" name="Group 2261"/>
            <p:cNvGrpSpPr/>
            <p:nvPr/>
          </p:nvGrpSpPr>
          <p:grpSpPr>
            <a:xfrm flipH="1">
              <a:off x="2816464" y="403136"/>
              <a:ext cx="936802" cy="899144"/>
              <a:chOff x="-2" y="-1"/>
              <a:chExt cx="877274" cy="877273"/>
            </a:xfr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34" name="Shape 2248"/>
              <p:cNvSpPr/>
              <p:nvPr/>
            </p:nvSpPr>
            <p:spPr>
              <a:xfrm>
                <a:off x="-2" y="-1"/>
                <a:ext cx="877274" cy="87727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026BA5"/>
              </a:solidFill>
              <a:ln w="28575" cap="flat">
                <a:solidFill>
                  <a:schemeClr val="bg1"/>
                </a:solidFill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endParaRPr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5" name="Shape 2258"/>
              <p:cNvSpPr/>
              <p:nvPr/>
            </p:nvSpPr>
            <p:spPr>
              <a:xfrm>
                <a:off x="549890" y="549890"/>
                <a:ext cx="49604" cy="496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4168" y="0"/>
                    </a:moveTo>
                    <a:cubicBezTo>
                      <a:pt x="3032" y="1516"/>
                      <a:pt x="1516" y="3032"/>
                      <a:pt x="0" y="4547"/>
                    </a:cubicBezTo>
                    <a:cubicBezTo>
                      <a:pt x="17053" y="21600"/>
                      <a:pt x="17053" y="21600"/>
                      <a:pt x="17053" y="21600"/>
                    </a:cubicBezTo>
                    <a:cubicBezTo>
                      <a:pt x="18568" y="20084"/>
                      <a:pt x="20084" y="18947"/>
                      <a:pt x="21600" y="17432"/>
                    </a:cubicBezTo>
                    <a:cubicBezTo>
                      <a:pt x="4168" y="0"/>
                      <a:pt x="4168" y="0"/>
                      <a:pt x="4168" y="0"/>
                    </a:cubicBezTo>
                  </a:path>
                </a:pathLst>
              </a:custGeom>
              <a:solidFill>
                <a:srgbClr val="C4C6CA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endParaRPr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32" name="文本框 31"/>
            <p:cNvSpPr txBox="1"/>
            <p:nvPr/>
          </p:nvSpPr>
          <p:spPr>
            <a:xfrm>
              <a:off x="3753973" y="622770"/>
              <a:ext cx="2759951" cy="615454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rtlCol="0" anchor="t">
              <a:noAutofit/>
              <a:scene3d>
                <a:camera prst="orthographicFront"/>
                <a:lightRig rig="threePt" dir="t"/>
              </a:scene3d>
              <a:sp3d>
                <a:bevelT w="0" h="0"/>
                <a:bevelB w="0" h="0"/>
              </a:sp3d>
            </a:bodyPr>
            <a:lstStyle/>
            <a:p>
              <a:pPr algn="ctr"/>
              <a:r>
                <a:rPr lang="zh-CN" altLang="en-US" sz="28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+mn-ea"/>
                </a:rPr>
                <a:t>阿基米德的灵感</a:t>
              </a:r>
              <a:endParaRPr lang="zh-CN" altLang="en-US" sz="32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33" name="Shape 25434"/>
            <p:cNvSpPr/>
            <p:nvPr/>
          </p:nvSpPr>
          <p:spPr>
            <a:xfrm>
              <a:off x="3005219" y="566701"/>
              <a:ext cx="559291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endParaRPr dirty="0">
                <a:solidFill>
                  <a:prstClr val="black"/>
                </a:solidFill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3735287" y="1870270"/>
            <a:ext cx="720717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两千多年以前，古希腊学者阿基米德为了鉴定王冠是否是用纯金制成的，要测量王冠的体积，冥思苦想了很久都没有结果。</a:t>
            </a:r>
          </a:p>
        </p:txBody>
      </p:sp>
      <p:sp>
        <p:nvSpPr>
          <p:cNvPr id="36" name="圆角矩形 35"/>
          <p:cNvSpPr/>
          <p:nvPr/>
        </p:nvSpPr>
        <p:spPr>
          <a:xfrm>
            <a:off x="3582994" y="1585966"/>
            <a:ext cx="7559488" cy="1347775"/>
          </a:xfrm>
          <a:prstGeom prst="roundRect">
            <a:avLst/>
          </a:prstGeom>
          <a:noFill/>
          <a:ln w="19050">
            <a:solidFill>
              <a:schemeClr val="tx2">
                <a:lumMod val="60000"/>
                <a:lumOff val="40000"/>
              </a:schemeClr>
            </a:solidFill>
            <a:prstDash val="sys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5287" y="3017573"/>
            <a:ext cx="3883035" cy="3816297"/>
          </a:xfrm>
          <a:prstGeom prst="rect">
            <a:avLst/>
          </a:prstGeom>
        </p:spPr>
      </p:pic>
      <p:grpSp>
        <p:nvGrpSpPr>
          <p:cNvPr id="43" name="组合 42"/>
          <p:cNvGrpSpPr/>
          <p:nvPr/>
        </p:nvGrpSpPr>
        <p:grpSpPr>
          <a:xfrm>
            <a:off x="96056" y="1415847"/>
            <a:ext cx="1572904" cy="658425"/>
            <a:chOff x="3142451" y="548680"/>
            <a:chExt cx="1572904" cy="658425"/>
          </a:xfrm>
        </p:grpSpPr>
        <p:pic>
          <p:nvPicPr>
            <p:cNvPr id="44" name="图片 43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5" name="文本框 44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96056" y="556378"/>
            <a:ext cx="1572904" cy="658425"/>
            <a:chOff x="118542" y="795531"/>
            <a:chExt cx="1572904" cy="658425"/>
          </a:xfrm>
        </p:grpSpPr>
        <p:pic>
          <p:nvPicPr>
            <p:cNvPr id="47" name="图片 46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48" name="文本框 47"/>
            <p:cNvSpPr txBox="1"/>
            <p:nvPr/>
          </p:nvSpPr>
          <p:spPr>
            <a:xfrm>
              <a:off x="213036" y="862276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96056" y="2275316"/>
            <a:ext cx="1572904" cy="658425"/>
            <a:chOff x="3142451" y="548680"/>
            <a:chExt cx="1572904" cy="658425"/>
          </a:xfrm>
        </p:grpSpPr>
        <p:pic>
          <p:nvPicPr>
            <p:cNvPr id="50" name="图片 49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1" name="文本框 50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96056" y="3994254"/>
            <a:ext cx="1572904" cy="658425"/>
            <a:chOff x="3142451" y="548680"/>
            <a:chExt cx="1572904" cy="658425"/>
          </a:xfrm>
        </p:grpSpPr>
        <p:pic>
          <p:nvPicPr>
            <p:cNvPr id="53" name="图片 52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4" name="文本框 5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96056" y="3134785"/>
            <a:ext cx="1572904" cy="658425"/>
            <a:chOff x="3142451" y="548680"/>
            <a:chExt cx="1572904" cy="658425"/>
          </a:xfrm>
        </p:grpSpPr>
        <p:pic>
          <p:nvPicPr>
            <p:cNvPr id="59" name="图片 58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0" name="文本框 5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96056" y="5713109"/>
            <a:ext cx="1572699" cy="658339"/>
            <a:chOff x="3142451" y="548680"/>
            <a:chExt cx="1572904" cy="658425"/>
          </a:xfrm>
        </p:grpSpPr>
        <p:pic>
          <p:nvPicPr>
            <p:cNvPr id="64" name="图片 63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9" name="文本框 7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96056" y="4853723"/>
            <a:ext cx="1572699" cy="658339"/>
            <a:chOff x="3142451" y="548680"/>
            <a:chExt cx="1572904" cy="658425"/>
          </a:xfrm>
        </p:grpSpPr>
        <p:pic>
          <p:nvPicPr>
            <p:cNvPr id="81" name="图片 80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2" name="文本框 81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pic>
        <p:nvPicPr>
          <p:cNvPr id="10" name="图片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2564" y="3354241"/>
            <a:ext cx="3616508" cy="2644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5670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2816464" y="403136"/>
            <a:ext cx="3791726" cy="899144"/>
            <a:chOff x="2816464" y="403136"/>
            <a:chExt cx="3791726" cy="899144"/>
          </a:xfrm>
        </p:grpSpPr>
        <p:sp>
          <p:nvSpPr>
            <p:cNvPr id="28" name="Shape 25434"/>
            <p:cNvSpPr/>
            <p:nvPr/>
          </p:nvSpPr>
          <p:spPr>
            <a:xfrm>
              <a:off x="2957062" y="525519"/>
              <a:ext cx="617952" cy="5608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endParaRPr dirty="0">
                <a:solidFill>
                  <a:prstClr val="black"/>
                </a:solidFill>
              </a:endParaRPr>
            </a:p>
          </p:txBody>
        </p:sp>
        <p:sp>
          <p:nvSpPr>
            <p:cNvPr id="29" name="Shape 25434"/>
            <p:cNvSpPr/>
            <p:nvPr/>
          </p:nvSpPr>
          <p:spPr>
            <a:xfrm>
              <a:off x="2966587" y="468369"/>
              <a:ext cx="536808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endParaRPr dirty="0">
                <a:solidFill>
                  <a:prstClr val="black"/>
                </a:solidFill>
              </a:endParaRPr>
            </a:p>
          </p:txBody>
        </p:sp>
        <p:sp>
          <p:nvSpPr>
            <p:cNvPr id="30" name="圆角矩形 29"/>
            <p:cNvSpPr/>
            <p:nvPr/>
          </p:nvSpPr>
          <p:spPr>
            <a:xfrm>
              <a:off x="3131463" y="598277"/>
              <a:ext cx="3476727" cy="567189"/>
            </a:xfrm>
            <a:prstGeom prst="roundRect">
              <a:avLst>
                <a:gd name="adj" fmla="val 48539"/>
              </a:avLst>
            </a:prstGeom>
            <a:solidFill>
              <a:srgbClr val="026BA5"/>
            </a:solidFill>
            <a:ln w="28575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31" name="Group 2261"/>
            <p:cNvGrpSpPr/>
            <p:nvPr/>
          </p:nvGrpSpPr>
          <p:grpSpPr>
            <a:xfrm flipH="1">
              <a:off x="2816464" y="403136"/>
              <a:ext cx="936802" cy="899144"/>
              <a:chOff x="-2" y="-1"/>
              <a:chExt cx="877274" cy="877273"/>
            </a:xfr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34" name="Shape 2248"/>
              <p:cNvSpPr/>
              <p:nvPr/>
            </p:nvSpPr>
            <p:spPr>
              <a:xfrm>
                <a:off x="-2" y="-1"/>
                <a:ext cx="877274" cy="87727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026BA5"/>
              </a:solidFill>
              <a:ln w="28575" cap="flat">
                <a:solidFill>
                  <a:schemeClr val="bg1"/>
                </a:solidFill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endParaRPr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5" name="Shape 2258"/>
              <p:cNvSpPr/>
              <p:nvPr/>
            </p:nvSpPr>
            <p:spPr>
              <a:xfrm>
                <a:off x="549890" y="549890"/>
                <a:ext cx="49604" cy="496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4168" y="0"/>
                    </a:moveTo>
                    <a:cubicBezTo>
                      <a:pt x="3032" y="1516"/>
                      <a:pt x="1516" y="3032"/>
                      <a:pt x="0" y="4547"/>
                    </a:cubicBezTo>
                    <a:cubicBezTo>
                      <a:pt x="17053" y="21600"/>
                      <a:pt x="17053" y="21600"/>
                      <a:pt x="17053" y="21600"/>
                    </a:cubicBezTo>
                    <a:cubicBezTo>
                      <a:pt x="18568" y="20084"/>
                      <a:pt x="20084" y="18947"/>
                      <a:pt x="21600" y="17432"/>
                    </a:cubicBezTo>
                    <a:cubicBezTo>
                      <a:pt x="4168" y="0"/>
                      <a:pt x="4168" y="0"/>
                      <a:pt x="4168" y="0"/>
                    </a:cubicBezTo>
                  </a:path>
                </a:pathLst>
              </a:custGeom>
              <a:solidFill>
                <a:srgbClr val="C4C6CA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endParaRPr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32" name="文本框 31"/>
            <p:cNvSpPr txBox="1"/>
            <p:nvPr/>
          </p:nvSpPr>
          <p:spPr>
            <a:xfrm>
              <a:off x="3753973" y="622770"/>
              <a:ext cx="2759951" cy="615454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rtlCol="0" anchor="t">
              <a:noAutofit/>
              <a:scene3d>
                <a:camera prst="orthographicFront"/>
                <a:lightRig rig="threePt" dir="t"/>
              </a:scene3d>
              <a:sp3d>
                <a:bevelT w="0" h="0"/>
                <a:bevelB w="0" h="0"/>
              </a:sp3d>
            </a:bodyPr>
            <a:lstStyle/>
            <a:p>
              <a:pPr algn="ctr"/>
              <a:r>
                <a:rPr lang="zh-CN" altLang="en-US" sz="28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+mn-ea"/>
                </a:rPr>
                <a:t>阿基米德的灵感</a:t>
              </a:r>
              <a:endParaRPr lang="zh-CN" altLang="en-US" sz="32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33" name="Shape 25434"/>
            <p:cNvSpPr/>
            <p:nvPr/>
          </p:nvSpPr>
          <p:spPr>
            <a:xfrm>
              <a:off x="3005219" y="566701"/>
              <a:ext cx="559291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endParaRPr dirty="0">
                <a:solidFill>
                  <a:prstClr val="black"/>
                </a:solidFill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3787591" y="1808652"/>
            <a:ext cx="712864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一天，当他跨进盛满水的浴缸洗澡时，看见浴缸里的水向外溢，突然想到：物体浸在液体中的体积，不就是物体排开液体的体积吗？随后，他设计了实验，解决了王冠的鉴定问题。 </a:t>
            </a:r>
          </a:p>
        </p:txBody>
      </p:sp>
      <p:sp>
        <p:nvSpPr>
          <p:cNvPr id="36" name="圆角矩形 35"/>
          <p:cNvSpPr/>
          <p:nvPr/>
        </p:nvSpPr>
        <p:spPr>
          <a:xfrm>
            <a:off x="3582994" y="1585966"/>
            <a:ext cx="7511765" cy="1461037"/>
          </a:xfrm>
          <a:prstGeom prst="roundRect">
            <a:avLst/>
          </a:prstGeom>
          <a:noFill/>
          <a:ln w="19050">
            <a:solidFill>
              <a:schemeClr val="tx2">
                <a:lumMod val="60000"/>
                <a:lumOff val="40000"/>
              </a:schemeClr>
            </a:solidFill>
            <a:prstDash val="sys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47687" y="4066262"/>
            <a:ext cx="2767776" cy="192483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62524" y="3437625"/>
            <a:ext cx="2749873" cy="2502693"/>
          </a:xfrm>
          <a:prstGeom prst="rect">
            <a:avLst/>
          </a:prstGeom>
        </p:spPr>
      </p:pic>
      <p:pic>
        <p:nvPicPr>
          <p:cNvPr id="39" name="图片 38" descr="矢量智能对象-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5400000">
            <a:off x="9684363" y="4567070"/>
            <a:ext cx="750687" cy="185404"/>
          </a:xfrm>
          <a:prstGeom prst="rect">
            <a:avLst/>
          </a:prstGeom>
        </p:spPr>
      </p:pic>
      <p:grpSp>
        <p:nvGrpSpPr>
          <p:cNvPr id="41" name="组合 40"/>
          <p:cNvGrpSpPr/>
          <p:nvPr/>
        </p:nvGrpSpPr>
        <p:grpSpPr>
          <a:xfrm>
            <a:off x="96056" y="1415847"/>
            <a:ext cx="1572904" cy="658425"/>
            <a:chOff x="3142451" y="548680"/>
            <a:chExt cx="1572904" cy="658425"/>
          </a:xfrm>
        </p:grpSpPr>
        <p:pic>
          <p:nvPicPr>
            <p:cNvPr id="42" name="图片 41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3" name="文本框 4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96056" y="556378"/>
            <a:ext cx="1572904" cy="658425"/>
            <a:chOff x="118542" y="795531"/>
            <a:chExt cx="1572904" cy="658425"/>
          </a:xfrm>
        </p:grpSpPr>
        <p:pic>
          <p:nvPicPr>
            <p:cNvPr id="45" name="图片 44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46" name="文本框 45"/>
            <p:cNvSpPr txBox="1"/>
            <p:nvPr/>
          </p:nvSpPr>
          <p:spPr>
            <a:xfrm>
              <a:off x="213036" y="862276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96056" y="2275316"/>
            <a:ext cx="1572904" cy="658425"/>
            <a:chOff x="3142451" y="548680"/>
            <a:chExt cx="1572904" cy="658425"/>
          </a:xfrm>
        </p:grpSpPr>
        <p:pic>
          <p:nvPicPr>
            <p:cNvPr id="48" name="图片 47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9" name="文本框 4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96056" y="3994254"/>
            <a:ext cx="1572904" cy="658425"/>
            <a:chOff x="3142451" y="548680"/>
            <a:chExt cx="1572904" cy="658425"/>
          </a:xfrm>
        </p:grpSpPr>
        <p:pic>
          <p:nvPicPr>
            <p:cNvPr id="51" name="图片 50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2" name="文本框 51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96056" y="3134785"/>
            <a:ext cx="1572904" cy="658425"/>
            <a:chOff x="3142451" y="548680"/>
            <a:chExt cx="1572904" cy="658425"/>
          </a:xfrm>
        </p:grpSpPr>
        <p:pic>
          <p:nvPicPr>
            <p:cNvPr id="54" name="图片 53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5" name="文本框 54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96056" y="5713109"/>
            <a:ext cx="1572699" cy="658339"/>
            <a:chOff x="3142451" y="548680"/>
            <a:chExt cx="1572904" cy="658425"/>
          </a:xfrm>
        </p:grpSpPr>
        <p:pic>
          <p:nvPicPr>
            <p:cNvPr id="60" name="图片 59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3" name="文本框 6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96056" y="4853723"/>
            <a:ext cx="1572699" cy="658339"/>
            <a:chOff x="3142451" y="548680"/>
            <a:chExt cx="1572904" cy="658425"/>
          </a:xfrm>
        </p:grpSpPr>
        <p:pic>
          <p:nvPicPr>
            <p:cNvPr id="79" name="图片 78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0" name="文本框 79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sp>
        <p:nvSpPr>
          <p:cNvPr id="81" name="圆角矩形 80"/>
          <p:cNvSpPr/>
          <p:nvPr/>
        </p:nvSpPr>
        <p:spPr>
          <a:xfrm>
            <a:off x="9210059" y="5206184"/>
            <a:ext cx="1884700" cy="836094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物体排开液体的体积</a:t>
            </a:r>
          </a:p>
        </p:txBody>
      </p:sp>
      <p:sp>
        <p:nvSpPr>
          <p:cNvPr id="82" name="圆角矩形 81"/>
          <p:cNvSpPr/>
          <p:nvPr/>
        </p:nvSpPr>
        <p:spPr>
          <a:xfrm>
            <a:off x="9130284" y="3277266"/>
            <a:ext cx="1884700" cy="836094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物体浸在液体中的体积</a:t>
            </a:r>
          </a:p>
        </p:txBody>
      </p:sp>
    </p:spTree>
    <p:extLst>
      <p:ext uri="{BB962C8B-B14F-4D97-AF65-F5344CB8AC3E}">
        <p14:creationId xmlns:p14="http://schemas.microsoft.com/office/powerpoint/2010/main" val="2949520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6" grpId="0" animBg="1"/>
      <p:bldP spid="81" grpId="0" animBg="1"/>
      <p:bldP spid="8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" name="图片 6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56" y="1415846"/>
            <a:ext cx="1572904" cy="658425"/>
          </a:xfrm>
          <a:prstGeom prst="rect">
            <a:avLst/>
          </a:prstGeom>
        </p:spPr>
      </p:pic>
      <p:pic>
        <p:nvPicPr>
          <p:cNvPr id="69" name="图片 6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1" y="556374"/>
            <a:ext cx="1572904" cy="658425"/>
          </a:xfrm>
          <a:prstGeom prst="rect">
            <a:avLst/>
          </a:prstGeom>
        </p:spPr>
      </p:pic>
      <p:sp>
        <p:nvSpPr>
          <p:cNvPr id="70" name="文本框 69"/>
          <p:cNvSpPr txBox="1"/>
          <p:nvPr/>
        </p:nvSpPr>
        <p:spPr>
          <a:xfrm>
            <a:off x="168482" y="1468834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知识讲解</a:t>
            </a:r>
          </a:p>
        </p:txBody>
      </p:sp>
      <p:sp>
        <p:nvSpPr>
          <p:cNvPr id="71" name="文本框 70"/>
          <p:cNvSpPr txBox="1"/>
          <p:nvPr/>
        </p:nvSpPr>
        <p:spPr>
          <a:xfrm>
            <a:off x="157749" y="630095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新课引入</a:t>
            </a:r>
          </a:p>
        </p:txBody>
      </p:sp>
      <p:grpSp>
        <p:nvGrpSpPr>
          <p:cNvPr id="72" name="组合 71"/>
          <p:cNvGrpSpPr/>
          <p:nvPr/>
        </p:nvGrpSpPr>
        <p:grpSpPr>
          <a:xfrm>
            <a:off x="96056" y="2275316"/>
            <a:ext cx="1572904" cy="658425"/>
            <a:chOff x="3142451" y="548680"/>
            <a:chExt cx="1572904" cy="658425"/>
          </a:xfrm>
        </p:grpSpPr>
        <p:pic>
          <p:nvPicPr>
            <p:cNvPr id="73" name="图片 72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4" name="文本框 7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96056" y="3994254"/>
            <a:ext cx="1572904" cy="658425"/>
            <a:chOff x="3142451" y="548680"/>
            <a:chExt cx="1572904" cy="658425"/>
          </a:xfrm>
        </p:grpSpPr>
        <p:pic>
          <p:nvPicPr>
            <p:cNvPr id="76" name="图片 7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7" name="文本框 7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96056" y="3134785"/>
            <a:ext cx="1572904" cy="658425"/>
            <a:chOff x="3142451" y="548680"/>
            <a:chExt cx="1572904" cy="658425"/>
          </a:xfrm>
        </p:grpSpPr>
        <p:pic>
          <p:nvPicPr>
            <p:cNvPr id="79" name="图片 78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0" name="文本框 7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96056" y="5713109"/>
            <a:ext cx="1572699" cy="658339"/>
            <a:chOff x="3142451" y="548680"/>
            <a:chExt cx="1572904" cy="658425"/>
          </a:xfrm>
        </p:grpSpPr>
        <p:pic>
          <p:nvPicPr>
            <p:cNvPr id="83" name="图片 82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4" name="文本框 8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98" name="组合 97"/>
          <p:cNvGrpSpPr/>
          <p:nvPr/>
        </p:nvGrpSpPr>
        <p:grpSpPr>
          <a:xfrm>
            <a:off x="96056" y="4853723"/>
            <a:ext cx="1572699" cy="658339"/>
            <a:chOff x="3142451" y="548680"/>
            <a:chExt cx="1572904" cy="658425"/>
          </a:xfrm>
        </p:grpSpPr>
        <p:pic>
          <p:nvPicPr>
            <p:cNvPr id="99" name="图片 98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00" name="文本框 99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3373300" y="1786747"/>
            <a:ext cx="3424181" cy="1499769"/>
            <a:chOff x="3497102" y="4675479"/>
            <a:chExt cx="3424181" cy="1499769"/>
          </a:xfrm>
          <a:solidFill>
            <a:schemeClr val="tx2">
              <a:lumMod val="20000"/>
              <a:lumOff val="80000"/>
            </a:schemeClr>
          </a:solidFill>
        </p:grpSpPr>
        <p:sp>
          <p:nvSpPr>
            <p:cNvPr id="24" name="圆角矩形 23"/>
            <p:cNvSpPr/>
            <p:nvPr/>
          </p:nvSpPr>
          <p:spPr>
            <a:xfrm>
              <a:off x="3497102" y="4675479"/>
              <a:ext cx="3424181" cy="1499769"/>
            </a:xfrm>
            <a:prstGeom prst="roundRect">
              <a:avLst/>
            </a:prstGeom>
            <a:grpFill/>
            <a:ln w="19050">
              <a:noFill/>
              <a:prstDash val="sys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b="1" dirty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3589430" y="4935149"/>
              <a:ext cx="3245004" cy="1015663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>
              <a:spAutoFit/>
            </a:bodyPr>
            <a:lstStyle/>
            <a:p>
              <a:r>
                <a:rPr lang="zh-CN" altLang="en-US" sz="2000" dirty="0">
                  <a:solidFill>
                    <a:srgbClr val="0070C0"/>
                  </a:solidFill>
                  <a:latin typeface="Trebuchet MS" panose="020B0603020202020204" pitchFamily="34" charset="0"/>
                  <a:ea typeface="黑体" panose="02010609060101010101" pitchFamily="49" charset="-122"/>
                </a:rPr>
                <a:t>物体浸在液体中的体积越大</a:t>
              </a:r>
              <a:r>
                <a:rPr lang="zh-CN" altLang="en-US" sz="2000" dirty="0">
                  <a:latin typeface="Trebuchet MS" panose="020B0603020202020204" pitchFamily="34" charset="0"/>
                  <a:ea typeface="黑体" panose="02010609060101010101" pitchFamily="49" charset="-122"/>
                </a:rPr>
                <a:t>、液体的密度越大，它受到的浮力就越大。</a:t>
              </a: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3575014" y="4319739"/>
            <a:ext cx="3424181" cy="1499769"/>
            <a:chOff x="3497102" y="4675479"/>
            <a:chExt cx="3424181" cy="1499769"/>
          </a:xfrm>
          <a:solidFill>
            <a:schemeClr val="accent5">
              <a:lumMod val="20000"/>
              <a:lumOff val="80000"/>
            </a:schemeClr>
          </a:solidFill>
        </p:grpSpPr>
        <p:sp>
          <p:nvSpPr>
            <p:cNvPr id="27" name="圆角矩形 26"/>
            <p:cNvSpPr/>
            <p:nvPr/>
          </p:nvSpPr>
          <p:spPr>
            <a:xfrm>
              <a:off x="3497102" y="4675479"/>
              <a:ext cx="3424181" cy="1499769"/>
            </a:xfrm>
            <a:prstGeom prst="roundRect">
              <a:avLst/>
            </a:prstGeom>
            <a:grpFill/>
            <a:ln w="19050">
              <a:noFill/>
              <a:prstDash val="sys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b="1" dirty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3589430" y="4935149"/>
              <a:ext cx="3245004" cy="1015663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r>
                <a:rPr lang="zh-CN" altLang="en-US" sz="2000" dirty="0">
                  <a:solidFill>
                    <a:srgbClr val="0070C0"/>
                  </a:solidFill>
                  <a:latin typeface="Trebuchet MS" panose="020B0603020202020204" pitchFamily="34" charset="0"/>
                  <a:ea typeface="黑体" panose="02010609060101010101" pitchFamily="49" charset="-122"/>
                </a:rPr>
                <a:t>物体排开液体的体积越大</a:t>
              </a:r>
              <a:r>
                <a:rPr lang="zh-CN" altLang="en-US" sz="2000" dirty="0">
                  <a:latin typeface="Trebuchet MS" panose="020B0603020202020204" pitchFamily="34" charset="0"/>
                  <a:ea typeface="黑体" panose="02010609060101010101" pitchFamily="49" charset="-122"/>
                </a:rPr>
                <a:t>、液体的密度越大，它受到的浮力就越大。</a:t>
              </a:r>
            </a:p>
          </p:txBody>
        </p:sp>
      </p:grpSp>
      <p:pic>
        <p:nvPicPr>
          <p:cNvPr id="29" name="图片 2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82001" y="1408201"/>
            <a:ext cx="2969284" cy="345316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" name="矩形 1"/>
          <p:cNvSpPr/>
          <p:nvPr/>
        </p:nvSpPr>
        <p:spPr>
          <a:xfrm>
            <a:off x="7658252" y="4925722"/>
            <a:ext cx="431429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把装满水的烧杯放在盘子里，再把易拉罐按入水中，在手感受到浮力的同时，会看到排开的水溢至盘中。 </a:t>
            </a:r>
          </a:p>
        </p:txBody>
      </p:sp>
      <p:pic>
        <p:nvPicPr>
          <p:cNvPr id="30" name="图片 29" descr="矢量智能对象-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5400000">
            <a:off x="4892480" y="3679093"/>
            <a:ext cx="750687" cy="267752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7062" y="2641656"/>
            <a:ext cx="594225" cy="84084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4071" y="5253873"/>
            <a:ext cx="571476" cy="800806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7454800" y="772160"/>
            <a:ext cx="4517742" cy="5323840"/>
            <a:chOff x="7454800" y="772493"/>
            <a:chExt cx="4517742" cy="5373783"/>
          </a:xfrm>
        </p:grpSpPr>
        <p:sp>
          <p:nvSpPr>
            <p:cNvPr id="32" name="圆角矩形 31"/>
            <p:cNvSpPr/>
            <p:nvPr/>
          </p:nvSpPr>
          <p:spPr>
            <a:xfrm>
              <a:off x="7454800" y="1024710"/>
              <a:ext cx="4517742" cy="5121566"/>
            </a:xfrm>
            <a:prstGeom prst="roundRect">
              <a:avLst>
                <a:gd name="adj" fmla="val 3889"/>
              </a:avLst>
            </a:prstGeom>
            <a:noFill/>
            <a:ln w="19050">
              <a:solidFill>
                <a:srgbClr val="0070C0"/>
              </a:solidFill>
              <a:prstDash val="sys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b="1" dirty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33" name="圆角矩形 32"/>
            <p:cNvSpPr/>
            <p:nvPr/>
          </p:nvSpPr>
          <p:spPr>
            <a:xfrm>
              <a:off x="7952848" y="772493"/>
              <a:ext cx="1106312" cy="442306"/>
            </a:xfrm>
            <a:prstGeom prst="roundRect">
              <a:avLst/>
            </a:prstGeom>
            <a:solidFill>
              <a:srgbClr val="CCE4F7"/>
            </a:solidFill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b="1" dirty="0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试一试</a:t>
              </a: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2816464" y="403136"/>
            <a:ext cx="3791726" cy="899144"/>
            <a:chOff x="2816464" y="403136"/>
            <a:chExt cx="3791726" cy="899144"/>
          </a:xfrm>
        </p:grpSpPr>
        <p:sp>
          <p:nvSpPr>
            <p:cNvPr id="45" name="Shape 25434"/>
            <p:cNvSpPr/>
            <p:nvPr/>
          </p:nvSpPr>
          <p:spPr>
            <a:xfrm>
              <a:off x="2957062" y="525519"/>
              <a:ext cx="617952" cy="5608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endParaRPr dirty="0">
                <a:solidFill>
                  <a:prstClr val="black"/>
                </a:solidFill>
              </a:endParaRPr>
            </a:p>
          </p:txBody>
        </p:sp>
        <p:sp>
          <p:nvSpPr>
            <p:cNvPr id="46" name="Shape 25434"/>
            <p:cNvSpPr/>
            <p:nvPr/>
          </p:nvSpPr>
          <p:spPr>
            <a:xfrm>
              <a:off x="2966587" y="468369"/>
              <a:ext cx="536808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endParaRPr dirty="0">
                <a:solidFill>
                  <a:prstClr val="black"/>
                </a:solidFill>
              </a:endParaRPr>
            </a:p>
          </p:txBody>
        </p:sp>
        <p:sp>
          <p:nvSpPr>
            <p:cNvPr id="47" name="圆角矩形 46"/>
            <p:cNvSpPr/>
            <p:nvPr/>
          </p:nvSpPr>
          <p:spPr>
            <a:xfrm>
              <a:off x="3131463" y="598277"/>
              <a:ext cx="3476727" cy="567189"/>
            </a:xfrm>
            <a:prstGeom prst="roundRect">
              <a:avLst>
                <a:gd name="adj" fmla="val 48539"/>
              </a:avLst>
            </a:prstGeom>
            <a:solidFill>
              <a:srgbClr val="026BA5"/>
            </a:solidFill>
            <a:ln w="28575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48" name="Group 2261"/>
            <p:cNvGrpSpPr/>
            <p:nvPr/>
          </p:nvGrpSpPr>
          <p:grpSpPr>
            <a:xfrm flipH="1">
              <a:off x="2816464" y="403136"/>
              <a:ext cx="936802" cy="899144"/>
              <a:chOff x="-2" y="-1"/>
              <a:chExt cx="877274" cy="877273"/>
            </a:xfr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51" name="Shape 2248"/>
              <p:cNvSpPr/>
              <p:nvPr/>
            </p:nvSpPr>
            <p:spPr>
              <a:xfrm>
                <a:off x="-2" y="-1"/>
                <a:ext cx="877274" cy="87727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026BA5"/>
              </a:solidFill>
              <a:ln w="28575" cap="flat">
                <a:solidFill>
                  <a:schemeClr val="bg1"/>
                </a:solidFill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endParaRPr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2" name="Shape 2258"/>
              <p:cNvSpPr/>
              <p:nvPr/>
            </p:nvSpPr>
            <p:spPr>
              <a:xfrm>
                <a:off x="549890" y="549890"/>
                <a:ext cx="49604" cy="496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4168" y="0"/>
                    </a:moveTo>
                    <a:cubicBezTo>
                      <a:pt x="3032" y="1516"/>
                      <a:pt x="1516" y="3032"/>
                      <a:pt x="0" y="4547"/>
                    </a:cubicBezTo>
                    <a:cubicBezTo>
                      <a:pt x="17053" y="21600"/>
                      <a:pt x="17053" y="21600"/>
                      <a:pt x="17053" y="21600"/>
                    </a:cubicBezTo>
                    <a:cubicBezTo>
                      <a:pt x="18568" y="20084"/>
                      <a:pt x="20084" y="18947"/>
                      <a:pt x="21600" y="17432"/>
                    </a:cubicBezTo>
                    <a:cubicBezTo>
                      <a:pt x="4168" y="0"/>
                      <a:pt x="4168" y="0"/>
                      <a:pt x="4168" y="0"/>
                    </a:cubicBezTo>
                  </a:path>
                </a:pathLst>
              </a:custGeom>
              <a:solidFill>
                <a:srgbClr val="C4C6CA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endParaRPr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49" name="文本框 48"/>
            <p:cNvSpPr txBox="1"/>
            <p:nvPr/>
          </p:nvSpPr>
          <p:spPr>
            <a:xfrm>
              <a:off x="3753973" y="622770"/>
              <a:ext cx="2759951" cy="615454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rtlCol="0" anchor="t">
              <a:noAutofit/>
              <a:scene3d>
                <a:camera prst="orthographicFront"/>
                <a:lightRig rig="threePt" dir="t"/>
              </a:scene3d>
              <a:sp3d>
                <a:bevelT w="0" h="0"/>
                <a:bevelB w="0" h="0"/>
              </a:sp3d>
            </a:bodyPr>
            <a:lstStyle/>
            <a:p>
              <a:pPr algn="ctr"/>
              <a:r>
                <a:rPr lang="zh-CN" altLang="en-US" sz="28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+mn-ea"/>
                </a:rPr>
                <a:t>阿基米德的灵感</a:t>
              </a:r>
              <a:endParaRPr lang="zh-CN" altLang="en-US" sz="32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50" name="Shape 25434"/>
            <p:cNvSpPr/>
            <p:nvPr/>
          </p:nvSpPr>
          <p:spPr>
            <a:xfrm>
              <a:off x="3005219" y="566701"/>
              <a:ext cx="559291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endParaRPr dirty="0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41140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56" y="1415846"/>
            <a:ext cx="1572904" cy="658425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1" y="556374"/>
            <a:ext cx="1572904" cy="658425"/>
          </a:xfrm>
          <a:prstGeom prst="rect">
            <a:avLst/>
          </a:prstGeom>
        </p:spPr>
      </p:pic>
      <p:sp>
        <p:nvSpPr>
          <p:cNvPr id="34" name="文本框 33"/>
          <p:cNvSpPr txBox="1"/>
          <p:nvPr/>
        </p:nvSpPr>
        <p:spPr>
          <a:xfrm>
            <a:off x="168482" y="1468834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知识讲解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157749" y="630095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新课引入</a:t>
            </a:r>
          </a:p>
        </p:txBody>
      </p:sp>
      <p:grpSp>
        <p:nvGrpSpPr>
          <p:cNvPr id="39" name="组合 38"/>
          <p:cNvGrpSpPr/>
          <p:nvPr/>
        </p:nvGrpSpPr>
        <p:grpSpPr>
          <a:xfrm>
            <a:off x="96056" y="2275316"/>
            <a:ext cx="1572904" cy="658425"/>
            <a:chOff x="3142451" y="548680"/>
            <a:chExt cx="1572904" cy="658425"/>
          </a:xfrm>
        </p:grpSpPr>
        <p:pic>
          <p:nvPicPr>
            <p:cNvPr id="40" name="图片 39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6" name="文本框 4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96056" y="3994254"/>
            <a:ext cx="1572904" cy="658425"/>
            <a:chOff x="3142451" y="548680"/>
            <a:chExt cx="1572904" cy="658425"/>
          </a:xfrm>
        </p:grpSpPr>
        <p:pic>
          <p:nvPicPr>
            <p:cNvPr id="48" name="图片 4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9" name="文本框 4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96056" y="3134785"/>
            <a:ext cx="1572904" cy="658425"/>
            <a:chOff x="3142451" y="548680"/>
            <a:chExt cx="1572904" cy="658425"/>
          </a:xfrm>
        </p:grpSpPr>
        <p:pic>
          <p:nvPicPr>
            <p:cNvPr id="51" name="图片 50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2" name="文本框 51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96056" y="5713109"/>
            <a:ext cx="1572699" cy="658339"/>
            <a:chOff x="3142451" y="548680"/>
            <a:chExt cx="1572904" cy="658425"/>
          </a:xfrm>
        </p:grpSpPr>
        <p:pic>
          <p:nvPicPr>
            <p:cNvPr id="54" name="图片 53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5" name="文本框 54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96056" y="4853723"/>
            <a:ext cx="1572699" cy="658339"/>
            <a:chOff x="3142451" y="548680"/>
            <a:chExt cx="1572904" cy="658425"/>
          </a:xfrm>
        </p:grpSpPr>
        <p:pic>
          <p:nvPicPr>
            <p:cNvPr id="57" name="图片 56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8" name="文本框 57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3564510" y="1755931"/>
            <a:ext cx="3424181" cy="1499769"/>
            <a:chOff x="3497102" y="4675479"/>
            <a:chExt cx="3424181" cy="1499769"/>
          </a:xfrm>
          <a:solidFill>
            <a:schemeClr val="accent5">
              <a:lumMod val="20000"/>
              <a:lumOff val="80000"/>
            </a:schemeClr>
          </a:solidFill>
        </p:grpSpPr>
        <p:sp>
          <p:nvSpPr>
            <p:cNvPr id="22" name="圆角矩形 21"/>
            <p:cNvSpPr/>
            <p:nvPr/>
          </p:nvSpPr>
          <p:spPr>
            <a:xfrm>
              <a:off x="3497102" y="4675479"/>
              <a:ext cx="3424181" cy="1499769"/>
            </a:xfrm>
            <a:prstGeom prst="roundRect">
              <a:avLst/>
            </a:pr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b="1" dirty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3589430" y="4935149"/>
              <a:ext cx="3245004" cy="1015663"/>
            </a:xfrm>
            <a:prstGeom prst="rect">
              <a:avLst/>
            </a:prstGeom>
            <a:ln>
              <a:noFill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/>
            <a:p>
              <a:r>
                <a:rPr lang="zh-CN" altLang="en-US" sz="2000" dirty="0">
                  <a:latin typeface="Trebuchet MS" panose="020B0603020202020204" pitchFamily="34" charset="0"/>
                  <a:ea typeface="黑体" panose="02010609060101010101" pitchFamily="49" charset="-122"/>
                </a:rPr>
                <a:t>物体排开液体的体积越大、液体的密度越大，它受到的浮力就越大。</a:t>
              </a:r>
            </a:p>
          </p:txBody>
        </p:sp>
      </p:grpSp>
      <p:sp>
        <p:nvSpPr>
          <p:cNvPr id="4" name="圆角矩形 3"/>
          <p:cNvSpPr/>
          <p:nvPr/>
        </p:nvSpPr>
        <p:spPr>
          <a:xfrm>
            <a:off x="7136752" y="1755932"/>
            <a:ext cx="2132679" cy="658425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排开液体的体积</a:t>
            </a:r>
          </a:p>
        </p:txBody>
      </p:sp>
      <p:sp>
        <p:nvSpPr>
          <p:cNvPr id="29" name="圆角矩形 28"/>
          <p:cNvSpPr/>
          <p:nvPr/>
        </p:nvSpPr>
        <p:spPr>
          <a:xfrm>
            <a:off x="8203093" y="3437625"/>
            <a:ext cx="2132679" cy="602267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排开液体的质量</a:t>
            </a:r>
          </a:p>
        </p:txBody>
      </p:sp>
      <p:sp>
        <p:nvSpPr>
          <p:cNvPr id="30" name="圆角矩形 29"/>
          <p:cNvSpPr/>
          <p:nvPr/>
        </p:nvSpPr>
        <p:spPr>
          <a:xfrm>
            <a:off x="8265544" y="4937508"/>
            <a:ext cx="2070228" cy="987950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 排开液体所受的重力</a:t>
            </a:r>
          </a:p>
        </p:txBody>
      </p:sp>
      <p:sp>
        <p:nvSpPr>
          <p:cNvPr id="31" name="圆角矩形 30"/>
          <p:cNvSpPr/>
          <p:nvPr/>
        </p:nvSpPr>
        <p:spPr>
          <a:xfrm>
            <a:off x="9515342" y="1755931"/>
            <a:ext cx="2132679" cy="658426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液体的密度</a:t>
            </a:r>
          </a:p>
        </p:txBody>
      </p:sp>
      <p:pic>
        <p:nvPicPr>
          <p:cNvPr id="37" name="图片 36" descr="矢量智能对象-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3257319">
            <a:off x="8005947" y="2777734"/>
            <a:ext cx="750687" cy="185404"/>
          </a:xfrm>
          <a:prstGeom prst="rect">
            <a:avLst/>
          </a:prstGeom>
        </p:spPr>
      </p:pic>
      <p:pic>
        <p:nvPicPr>
          <p:cNvPr id="42" name="图片 41" descr="矢量智能对象-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5400000">
            <a:off x="8933260" y="4426446"/>
            <a:ext cx="750687" cy="185404"/>
          </a:xfrm>
          <a:prstGeom prst="rect">
            <a:avLst/>
          </a:prstGeom>
        </p:spPr>
      </p:pic>
      <p:pic>
        <p:nvPicPr>
          <p:cNvPr id="43" name="图片 42" descr="矢量智能对象-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8342681" flipH="1">
            <a:off x="9799519" y="2757982"/>
            <a:ext cx="750687" cy="185404"/>
          </a:xfrm>
          <a:prstGeom prst="rect">
            <a:avLst/>
          </a:prstGeom>
        </p:spPr>
      </p:pic>
      <p:sp>
        <p:nvSpPr>
          <p:cNvPr id="44" name="圆角矩形 43"/>
          <p:cNvSpPr/>
          <p:nvPr/>
        </p:nvSpPr>
        <p:spPr>
          <a:xfrm>
            <a:off x="4518387" y="5156554"/>
            <a:ext cx="2132679" cy="658425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浮力的大小</a:t>
            </a:r>
          </a:p>
        </p:txBody>
      </p:sp>
      <p:pic>
        <p:nvPicPr>
          <p:cNvPr id="59" name="图片 58" descr="灯泡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92360" y="1554001"/>
            <a:ext cx="332423" cy="473869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8882270" y="2785504"/>
            <a:ext cx="9538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 </a:t>
            </a:r>
            <a:r>
              <a:rPr lang="en-US" altLang="zh-CN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el-GR" altLang="zh-CN" sz="2000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ρ</a:t>
            </a:r>
            <a:r>
              <a:rPr lang="en-US" altLang="zh-CN" sz="2000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endParaRPr lang="zh-CN" altLang="en-US" sz="2000" i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9515342" y="4315835"/>
            <a:ext cx="9538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 </a:t>
            </a:r>
            <a:r>
              <a:rPr lang="en-US" altLang="zh-CN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en-US" altLang="zh-CN" sz="2000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mg</a:t>
            </a:r>
            <a:endParaRPr lang="zh-CN" altLang="en-US" sz="2000" i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3669" y="4814776"/>
            <a:ext cx="677953" cy="95932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1486" y="4814777"/>
            <a:ext cx="692454" cy="970332"/>
          </a:xfrm>
          <a:prstGeom prst="rect">
            <a:avLst/>
          </a:prstGeom>
        </p:spPr>
      </p:pic>
      <p:sp>
        <p:nvSpPr>
          <p:cNvPr id="16" name="圆角矩形标注 15"/>
          <p:cNvSpPr/>
          <p:nvPr/>
        </p:nvSpPr>
        <p:spPr>
          <a:xfrm>
            <a:off x="6821659" y="4527927"/>
            <a:ext cx="644370" cy="397795"/>
          </a:xfrm>
          <a:prstGeom prst="wedgeRoundRectCallout">
            <a:avLst>
              <a:gd name="adj1" fmla="val -33333"/>
              <a:gd name="adj2" fmla="val 81177"/>
              <a:gd name="adj3" fmla="val 16667"/>
            </a:avLst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9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我和你有关吗？</a:t>
            </a:r>
          </a:p>
        </p:txBody>
      </p:sp>
      <p:sp>
        <p:nvSpPr>
          <p:cNvPr id="62" name="圆角矩形标注 61"/>
          <p:cNvSpPr/>
          <p:nvPr/>
        </p:nvSpPr>
        <p:spPr>
          <a:xfrm>
            <a:off x="7220608" y="5368283"/>
            <a:ext cx="652748" cy="405818"/>
          </a:xfrm>
          <a:prstGeom prst="wedgeRoundRectCallout">
            <a:avLst>
              <a:gd name="adj1" fmla="val 67532"/>
              <a:gd name="adj2" fmla="val -44173"/>
              <a:gd name="adj3" fmla="val 16667"/>
            </a:avLst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9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你说呢</a:t>
            </a:r>
          </a:p>
        </p:txBody>
      </p:sp>
      <p:grpSp>
        <p:nvGrpSpPr>
          <p:cNvPr id="41" name="组合 40"/>
          <p:cNvGrpSpPr/>
          <p:nvPr/>
        </p:nvGrpSpPr>
        <p:grpSpPr>
          <a:xfrm>
            <a:off x="2816464" y="403136"/>
            <a:ext cx="3047008" cy="899144"/>
            <a:chOff x="2816464" y="403136"/>
            <a:chExt cx="3047008" cy="899144"/>
          </a:xfrm>
        </p:grpSpPr>
        <p:sp>
          <p:nvSpPr>
            <p:cNvPr id="45" name="Shape 25434"/>
            <p:cNvSpPr/>
            <p:nvPr/>
          </p:nvSpPr>
          <p:spPr>
            <a:xfrm>
              <a:off x="2957062" y="525519"/>
              <a:ext cx="617952" cy="5608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endParaRPr dirty="0">
                <a:solidFill>
                  <a:prstClr val="black"/>
                </a:solidFill>
              </a:endParaRPr>
            </a:p>
          </p:txBody>
        </p:sp>
        <p:sp>
          <p:nvSpPr>
            <p:cNvPr id="61" name="Shape 25434"/>
            <p:cNvSpPr/>
            <p:nvPr/>
          </p:nvSpPr>
          <p:spPr>
            <a:xfrm>
              <a:off x="2966587" y="468369"/>
              <a:ext cx="536808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endParaRPr dirty="0">
                <a:solidFill>
                  <a:prstClr val="black"/>
                </a:solidFill>
              </a:endParaRPr>
            </a:p>
          </p:txBody>
        </p:sp>
        <p:sp>
          <p:nvSpPr>
            <p:cNvPr id="63" name="圆角矩形 62"/>
            <p:cNvSpPr/>
            <p:nvPr/>
          </p:nvSpPr>
          <p:spPr>
            <a:xfrm>
              <a:off x="3131464" y="598277"/>
              <a:ext cx="2732008" cy="567189"/>
            </a:xfrm>
            <a:prstGeom prst="roundRect">
              <a:avLst>
                <a:gd name="adj" fmla="val 48539"/>
              </a:avLst>
            </a:prstGeom>
            <a:solidFill>
              <a:srgbClr val="026BA5"/>
            </a:solidFill>
            <a:ln w="28575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64" name="Group 2261"/>
            <p:cNvGrpSpPr/>
            <p:nvPr/>
          </p:nvGrpSpPr>
          <p:grpSpPr>
            <a:xfrm flipH="1">
              <a:off x="2816464" y="403136"/>
              <a:ext cx="936802" cy="899144"/>
              <a:chOff x="-2" y="-1"/>
              <a:chExt cx="877274" cy="877273"/>
            </a:xfr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67" name="Shape 2248"/>
              <p:cNvSpPr/>
              <p:nvPr/>
            </p:nvSpPr>
            <p:spPr>
              <a:xfrm>
                <a:off x="-2" y="-1"/>
                <a:ext cx="877274" cy="87727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026BA5"/>
              </a:solidFill>
              <a:ln w="28575" cap="flat">
                <a:solidFill>
                  <a:schemeClr val="bg1"/>
                </a:solidFill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endParaRPr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68" name="Shape 2258"/>
              <p:cNvSpPr/>
              <p:nvPr/>
            </p:nvSpPr>
            <p:spPr>
              <a:xfrm>
                <a:off x="549890" y="549890"/>
                <a:ext cx="49604" cy="496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4168" y="0"/>
                    </a:moveTo>
                    <a:cubicBezTo>
                      <a:pt x="3032" y="1516"/>
                      <a:pt x="1516" y="3032"/>
                      <a:pt x="0" y="4547"/>
                    </a:cubicBezTo>
                    <a:cubicBezTo>
                      <a:pt x="17053" y="21600"/>
                      <a:pt x="17053" y="21600"/>
                      <a:pt x="17053" y="21600"/>
                    </a:cubicBezTo>
                    <a:cubicBezTo>
                      <a:pt x="18568" y="20084"/>
                      <a:pt x="20084" y="18947"/>
                      <a:pt x="21600" y="17432"/>
                    </a:cubicBezTo>
                    <a:cubicBezTo>
                      <a:pt x="4168" y="0"/>
                      <a:pt x="4168" y="0"/>
                      <a:pt x="4168" y="0"/>
                    </a:cubicBezTo>
                  </a:path>
                </a:pathLst>
              </a:custGeom>
              <a:solidFill>
                <a:srgbClr val="C4C6CA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endParaRPr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65" name="文本框 64"/>
            <p:cNvSpPr txBox="1"/>
            <p:nvPr/>
          </p:nvSpPr>
          <p:spPr>
            <a:xfrm>
              <a:off x="3603142" y="622770"/>
              <a:ext cx="2260330" cy="615454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rtlCol="0" anchor="t">
              <a:noAutofit/>
              <a:scene3d>
                <a:camera prst="orthographicFront"/>
                <a:lightRig rig="threePt" dir="t"/>
              </a:scene3d>
              <a:sp3d>
                <a:bevelT w="0" h="0"/>
                <a:bevelB w="0" h="0"/>
              </a:sp3d>
            </a:bodyPr>
            <a:lstStyle/>
            <a:p>
              <a:pPr algn="ctr"/>
              <a:r>
                <a:rPr lang="zh-CN" altLang="en-US" sz="28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+mn-ea"/>
                </a:rPr>
                <a:t>浮力的大小</a:t>
              </a:r>
              <a:endParaRPr lang="zh-CN" altLang="en-US" sz="32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66" name="Shape 25434"/>
            <p:cNvSpPr/>
            <p:nvPr/>
          </p:nvSpPr>
          <p:spPr>
            <a:xfrm>
              <a:off x="3005219" y="566701"/>
              <a:ext cx="559291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endParaRPr dirty="0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87230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9" grpId="0" animBg="1"/>
      <p:bldP spid="30" grpId="0" animBg="1"/>
      <p:bldP spid="31" grpId="0" animBg="1"/>
      <p:bldP spid="44" grpId="0" animBg="1"/>
      <p:bldP spid="8" grpId="0"/>
      <p:bldP spid="60" grpId="0"/>
      <p:bldP spid="16" grpId="0" animBg="1"/>
      <p:bldP spid="6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组合 40"/>
          <p:cNvGrpSpPr/>
          <p:nvPr/>
        </p:nvGrpSpPr>
        <p:grpSpPr>
          <a:xfrm>
            <a:off x="95851" y="1415801"/>
            <a:ext cx="1572904" cy="658425"/>
            <a:chOff x="3142451" y="548680"/>
            <a:chExt cx="1572904" cy="658425"/>
          </a:xfrm>
        </p:grpSpPr>
        <p:pic>
          <p:nvPicPr>
            <p:cNvPr id="42" name="图片 4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3" name="文本框 4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pic>
        <p:nvPicPr>
          <p:cNvPr id="44" name="图片 4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1" y="2275315"/>
            <a:ext cx="1572904" cy="658425"/>
          </a:xfrm>
          <a:prstGeom prst="rect">
            <a:avLst/>
          </a:prstGeom>
        </p:spPr>
      </p:pic>
      <p:pic>
        <p:nvPicPr>
          <p:cNvPr id="45" name="图片 4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1" y="556374"/>
            <a:ext cx="1572904" cy="658425"/>
          </a:xfrm>
          <a:prstGeom prst="rect">
            <a:avLst/>
          </a:prstGeom>
        </p:spPr>
      </p:pic>
      <p:sp>
        <p:nvSpPr>
          <p:cNvPr id="51" name="文本框 50"/>
          <p:cNvSpPr txBox="1"/>
          <p:nvPr/>
        </p:nvSpPr>
        <p:spPr>
          <a:xfrm>
            <a:off x="157749" y="2341764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实验探究</a:t>
            </a:r>
          </a:p>
        </p:txBody>
      </p:sp>
      <p:sp>
        <p:nvSpPr>
          <p:cNvPr id="57" name="文本框 56"/>
          <p:cNvSpPr txBox="1"/>
          <p:nvPr/>
        </p:nvSpPr>
        <p:spPr>
          <a:xfrm>
            <a:off x="157749" y="630095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新课引入</a:t>
            </a:r>
          </a:p>
        </p:txBody>
      </p:sp>
      <p:grpSp>
        <p:nvGrpSpPr>
          <p:cNvPr id="58" name="组合 57"/>
          <p:cNvGrpSpPr/>
          <p:nvPr/>
        </p:nvGrpSpPr>
        <p:grpSpPr>
          <a:xfrm>
            <a:off x="96056" y="3994254"/>
            <a:ext cx="1572904" cy="658425"/>
            <a:chOff x="3142451" y="548680"/>
            <a:chExt cx="1572904" cy="658425"/>
          </a:xfrm>
        </p:grpSpPr>
        <p:pic>
          <p:nvPicPr>
            <p:cNvPr id="61" name="图片 6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2" name="文本框 61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96056" y="3134785"/>
            <a:ext cx="1572904" cy="658425"/>
            <a:chOff x="3142451" y="548680"/>
            <a:chExt cx="1572904" cy="658425"/>
          </a:xfrm>
        </p:grpSpPr>
        <p:pic>
          <p:nvPicPr>
            <p:cNvPr id="66" name="图片 6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7" name="文本框 6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96056" y="5713109"/>
            <a:ext cx="1572699" cy="658339"/>
            <a:chOff x="3142451" y="548680"/>
            <a:chExt cx="1572904" cy="658425"/>
          </a:xfrm>
        </p:grpSpPr>
        <p:pic>
          <p:nvPicPr>
            <p:cNvPr id="69" name="图片 6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0" name="文本框 6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96056" y="4853723"/>
            <a:ext cx="1572699" cy="658339"/>
            <a:chOff x="3142451" y="548680"/>
            <a:chExt cx="1572904" cy="658425"/>
          </a:xfrm>
        </p:grpSpPr>
        <p:pic>
          <p:nvPicPr>
            <p:cNvPr id="72" name="图片 7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3" name="文本框 72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sp>
        <p:nvSpPr>
          <p:cNvPr id="2" name="矩形 1"/>
          <p:cNvSpPr/>
          <p:nvPr/>
        </p:nvSpPr>
        <p:spPr>
          <a:xfrm>
            <a:off x="4498913" y="654753"/>
            <a:ext cx="6032421" cy="461665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探究浮力的大小跟排开液体所受重力的关系</a:t>
            </a:r>
          </a:p>
        </p:txBody>
      </p:sp>
      <p:pic>
        <p:nvPicPr>
          <p:cNvPr id="38" name="图片 3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021262" y="2639404"/>
            <a:ext cx="2463738" cy="286523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9" name="圆角矩形 38"/>
          <p:cNvSpPr/>
          <p:nvPr/>
        </p:nvSpPr>
        <p:spPr>
          <a:xfrm>
            <a:off x="6939430" y="2677942"/>
            <a:ext cx="1844487" cy="795486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改变排开液体的体积</a:t>
            </a:r>
          </a:p>
        </p:txBody>
      </p:sp>
      <p:sp>
        <p:nvSpPr>
          <p:cNvPr id="40" name="圆角矩形 39"/>
          <p:cNvSpPr/>
          <p:nvPr/>
        </p:nvSpPr>
        <p:spPr>
          <a:xfrm>
            <a:off x="4057687" y="4763685"/>
            <a:ext cx="1835511" cy="693626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浮力的大小</a:t>
            </a:r>
          </a:p>
        </p:txBody>
      </p:sp>
      <p:sp>
        <p:nvSpPr>
          <p:cNvPr id="46" name="圆角矩形 45"/>
          <p:cNvSpPr/>
          <p:nvPr/>
        </p:nvSpPr>
        <p:spPr>
          <a:xfrm>
            <a:off x="3975910" y="2753180"/>
            <a:ext cx="1903855" cy="783177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物体排开液体所受的重力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pic>
        <p:nvPicPr>
          <p:cNvPr id="47" name="图片 46" descr="矢量智能对象-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34254" y="3022795"/>
            <a:ext cx="750687" cy="185404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5358" y="4161420"/>
            <a:ext cx="541100" cy="765674"/>
          </a:xfrm>
          <a:prstGeom prst="rect">
            <a:avLst/>
          </a:prstGeom>
        </p:spPr>
      </p:pic>
      <p:sp>
        <p:nvSpPr>
          <p:cNvPr id="34" name="圆角矩形标注 33"/>
          <p:cNvSpPr/>
          <p:nvPr/>
        </p:nvSpPr>
        <p:spPr>
          <a:xfrm>
            <a:off x="4375694" y="3923886"/>
            <a:ext cx="965825" cy="429471"/>
          </a:xfrm>
          <a:prstGeom prst="wedgeRoundRectCallout">
            <a:avLst>
              <a:gd name="adj1" fmla="val -43093"/>
              <a:gd name="adj2" fmla="val 87762"/>
              <a:gd name="adj3" fmla="val 16667"/>
            </a:avLst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因变量</a:t>
            </a:r>
          </a:p>
        </p:txBody>
      </p:sp>
      <p:pic>
        <p:nvPicPr>
          <p:cNvPr id="35" name="图片 3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0550" y="2049157"/>
            <a:ext cx="592188" cy="829830"/>
          </a:xfrm>
          <a:prstGeom prst="rect">
            <a:avLst/>
          </a:prstGeom>
        </p:spPr>
      </p:pic>
      <p:sp>
        <p:nvSpPr>
          <p:cNvPr id="36" name="圆角矩形标注 35"/>
          <p:cNvSpPr/>
          <p:nvPr/>
        </p:nvSpPr>
        <p:spPr>
          <a:xfrm>
            <a:off x="4534726" y="1918884"/>
            <a:ext cx="965824" cy="426508"/>
          </a:xfrm>
          <a:prstGeom prst="wedgeRoundRectCallout">
            <a:avLst>
              <a:gd name="adj1" fmla="val 47917"/>
              <a:gd name="adj2" fmla="val 81176"/>
              <a:gd name="adj3" fmla="val 16667"/>
            </a:avLst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自变量</a:t>
            </a:r>
          </a:p>
        </p:txBody>
      </p:sp>
    </p:spTree>
    <p:extLst>
      <p:ext uri="{BB962C8B-B14F-4D97-AF65-F5344CB8AC3E}">
        <p14:creationId xmlns:p14="http://schemas.microsoft.com/office/powerpoint/2010/main" val="2956411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  <p:bldP spid="40" grpId="0" animBg="1"/>
      <p:bldP spid="46" grpId="0" animBg="1"/>
      <p:bldP spid="34" grpId="0" animBg="1"/>
      <p:bldP spid="3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组合 40"/>
          <p:cNvGrpSpPr/>
          <p:nvPr/>
        </p:nvGrpSpPr>
        <p:grpSpPr>
          <a:xfrm>
            <a:off x="95851" y="1415801"/>
            <a:ext cx="1572904" cy="658425"/>
            <a:chOff x="3142451" y="548680"/>
            <a:chExt cx="1572904" cy="658425"/>
          </a:xfrm>
        </p:grpSpPr>
        <p:pic>
          <p:nvPicPr>
            <p:cNvPr id="42" name="图片 4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3" name="文本框 4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pic>
        <p:nvPicPr>
          <p:cNvPr id="44" name="图片 4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1" y="2275315"/>
            <a:ext cx="1572904" cy="658425"/>
          </a:xfrm>
          <a:prstGeom prst="rect">
            <a:avLst/>
          </a:prstGeom>
        </p:spPr>
      </p:pic>
      <p:pic>
        <p:nvPicPr>
          <p:cNvPr id="45" name="图片 4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1" y="556374"/>
            <a:ext cx="1572904" cy="658425"/>
          </a:xfrm>
          <a:prstGeom prst="rect">
            <a:avLst/>
          </a:prstGeom>
        </p:spPr>
      </p:pic>
      <p:sp>
        <p:nvSpPr>
          <p:cNvPr id="51" name="文本框 50"/>
          <p:cNvSpPr txBox="1"/>
          <p:nvPr/>
        </p:nvSpPr>
        <p:spPr>
          <a:xfrm>
            <a:off x="157749" y="2341764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实验探究</a:t>
            </a:r>
          </a:p>
        </p:txBody>
      </p:sp>
      <p:sp>
        <p:nvSpPr>
          <p:cNvPr id="57" name="文本框 56"/>
          <p:cNvSpPr txBox="1"/>
          <p:nvPr/>
        </p:nvSpPr>
        <p:spPr>
          <a:xfrm>
            <a:off x="157749" y="630095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新课引入</a:t>
            </a:r>
          </a:p>
        </p:txBody>
      </p:sp>
      <p:grpSp>
        <p:nvGrpSpPr>
          <p:cNvPr id="58" name="组合 57"/>
          <p:cNvGrpSpPr/>
          <p:nvPr/>
        </p:nvGrpSpPr>
        <p:grpSpPr>
          <a:xfrm>
            <a:off x="96056" y="3994254"/>
            <a:ext cx="1572904" cy="658425"/>
            <a:chOff x="3142451" y="548680"/>
            <a:chExt cx="1572904" cy="658425"/>
          </a:xfrm>
        </p:grpSpPr>
        <p:pic>
          <p:nvPicPr>
            <p:cNvPr id="61" name="图片 6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2" name="文本框 61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96056" y="3134785"/>
            <a:ext cx="1572904" cy="658425"/>
            <a:chOff x="3142451" y="548680"/>
            <a:chExt cx="1572904" cy="658425"/>
          </a:xfrm>
        </p:grpSpPr>
        <p:pic>
          <p:nvPicPr>
            <p:cNvPr id="66" name="图片 6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7" name="文本框 6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96056" y="5713109"/>
            <a:ext cx="1572699" cy="658339"/>
            <a:chOff x="3142451" y="548680"/>
            <a:chExt cx="1572904" cy="658425"/>
          </a:xfrm>
        </p:grpSpPr>
        <p:pic>
          <p:nvPicPr>
            <p:cNvPr id="69" name="图片 6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0" name="文本框 6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96056" y="4853723"/>
            <a:ext cx="1572699" cy="658339"/>
            <a:chOff x="3142451" y="548680"/>
            <a:chExt cx="1572904" cy="658425"/>
          </a:xfrm>
        </p:grpSpPr>
        <p:pic>
          <p:nvPicPr>
            <p:cNvPr id="72" name="图片 7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3" name="文本框 72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sp>
        <p:nvSpPr>
          <p:cNvPr id="2" name="矩形 1"/>
          <p:cNvSpPr/>
          <p:nvPr/>
        </p:nvSpPr>
        <p:spPr>
          <a:xfrm>
            <a:off x="4498913" y="654753"/>
            <a:ext cx="6032421" cy="461665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探究浮力的大小跟排开液体所受重力的关系</a:t>
            </a:r>
          </a:p>
        </p:txBody>
      </p:sp>
      <p:sp>
        <p:nvSpPr>
          <p:cNvPr id="24" name="圆角矩形 23"/>
          <p:cNvSpPr/>
          <p:nvPr/>
        </p:nvSpPr>
        <p:spPr>
          <a:xfrm rot="19815111">
            <a:off x="5396352" y="3390686"/>
            <a:ext cx="1151707" cy="452735"/>
          </a:xfrm>
          <a:prstGeom prst="roundRect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称重法</a:t>
            </a:r>
          </a:p>
        </p:txBody>
      </p:sp>
      <p:sp>
        <p:nvSpPr>
          <p:cNvPr id="5" name="矩形 4"/>
          <p:cNvSpPr/>
          <p:nvPr/>
        </p:nvSpPr>
        <p:spPr>
          <a:xfrm>
            <a:off x="4270213" y="1786157"/>
            <a:ext cx="146706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chemeClr val="accent5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浮力的大小</a:t>
            </a:r>
            <a:endParaRPr lang="zh-CN" altLang="en-US" sz="2000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8163878" y="1570837"/>
            <a:ext cx="193154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chemeClr val="accent6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物体排开液体所受的重力</a:t>
            </a:r>
            <a:endParaRPr lang="zh-CN" altLang="en-US" sz="2000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43835" y="2638658"/>
            <a:ext cx="538656" cy="1862852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866144" y="2613901"/>
            <a:ext cx="548198" cy="1887609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084731" y="3412593"/>
            <a:ext cx="949930" cy="80395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406289" y="3179126"/>
            <a:ext cx="973681" cy="1028498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3185" y="1495676"/>
            <a:ext cx="677953" cy="959325"/>
          </a:xfrm>
          <a:prstGeom prst="rect">
            <a:avLst/>
          </a:prstGeom>
        </p:spPr>
      </p:pic>
      <p:sp>
        <p:nvSpPr>
          <p:cNvPr id="34" name="圆角矩形标注 33"/>
          <p:cNvSpPr/>
          <p:nvPr/>
        </p:nvSpPr>
        <p:spPr>
          <a:xfrm>
            <a:off x="6262709" y="1312373"/>
            <a:ext cx="657867" cy="400049"/>
          </a:xfrm>
          <a:prstGeom prst="wedgeRoundRectCallout">
            <a:avLst>
              <a:gd name="adj1" fmla="val -33333"/>
              <a:gd name="adj2" fmla="val 81177"/>
              <a:gd name="adj3" fmla="val 16667"/>
            </a:avLst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9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怎么测量你？</a:t>
            </a:r>
          </a:p>
        </p:txBody>
      </p:sp>
      <p:pic>
        <p:nvPicPr>
          <p:cNvPr id="35" name="图片 34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2277" y="1420456"/>
            <a:ext cx="692454" cy="970332"/>
          </a:xfrm>
          <a:prstGeom prst="rect">
            <a:avLst/>
          </a:prstGeom>
        </p:spPr>
      </p:pic>
      <p:sp>
        <p:nvSpPr>
          <p:cNvPr id="36" name="圆角矩形标注 35"/>
          <p:cNvSpPr/>
          <p:nvPr/>
        </p:nvSpPr>
        <p:spPr>
          <a:xfrm>
            <a:off x="6751882" y="1992432"/>
            <a:ext cx="621182" cy="349332"/>
          </a:xfrm>
          <a:prstGeom prst="wedgeRoundRectCallout">
            <a:avLst>
              <a:gd name="adj1" fmla="val 72917"/>
              <a:gd name="adj2" fmla="val -55787"/>
              <a:gd name="adj3" fmla="val 16667"/>
            </a:avLst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9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你怎么测量</a:t>
            </a:r>
            <a:r>
              <a:rPr lang="zh-CN" altLang="en-US" sz="8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5833232" y="5934352"/>
            <a:ext cx="49908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圆柱形物体，弹簧测力计、溢水杯、小桶等</a:t>
            </a:r>
          </a:p>
        </p:txBody>
      </p:sp>
      <p:sp>
        <p:nvSpPr>
          <p:cNvPr id="39" name="矩形 38"/>
          <p:cNvSpPr/>
          <p:nvPr/>
        </p:nvSpPr>
        <p:spPr>
          <a:xfrm>
            <a:off x="4582491" y="5121763"/>
            <a:ext cx="146887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2000" i="1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</a:t>
            </a:r>
            <a:r>
              <a:rPr lang="zh-CN" altLang="en-US" baseline="-25000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浮</a:t>
            </a:r>
            <a:r>
              <a:rPr lang="zh-CN" altLang="en-US" b="1" dirty="0">
                <a:solidFill>
                  <a:prstClr val="black"/>
                </a:solidFill>
              </a:rPr>
              <a:t> </a:t>
            </a:r>
            <a:r>
              <a:rPr lang="en-US" altLang="zh-CN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000" dirty="0">
                <a:solidFill>
                  <a:prstClr val="black"/>
                </a:solidFill>
              </a:rPr>
              <a:t> </a:t>
            </a:r>
            <a:r>
              <a:rPr lang="en-US" altLang="zh-CN" sz="2000" i="1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G</a:t>
            </a:r>
            <a:r>
              <a:rPr lang="en-US" altLang="zh-CN" sz="2000" baseline="-25000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  <a:r>
              <a:rPr lang="en-US" altLang="zh-CN" sz="2000" dirty="0">
                <a:solidFill>
                  <a:prstClr val="black"/>
                </a:solidFill>
              </a:rPr>
              <a:t> </a:t>
            </a:r>
            <a:r>
              <a:rPr lang="en-US" altLang="zh-CN" sz="2000" i="1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</a:t>
            </a:r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8236153" y="5117758"/>
            <a:ext cx="2073897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2000" i="1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G</a:t>
            </a:r>
            <a:r>
              <a:rPr lang="zh-CN" altLang="en-US" baseline="-25000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排</a:t>
            </a:r>
            <a:r>
              <a:rPr lang="zh-CN" altLang="en-US" b="1" dirty="0">
                <a:solidFill>
                  <a:prstClr val="black"/>
                </a:solidFill>
              </a:rPr>
              <a:t> </a:t>
            </a:r>
            <a:r>
              <a:rPr lang="en-US" altLang="zh-CN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000" dirty="0">
                <a:solidFill>
                  <a:prstClr val="black"/>
                </a:solidFill>
              </a:rPr>
              <a:t> </a:t>
            </a:r>
            <a:r>
              <a:rPr lang="en-US" altLang="zh-CN" sz="2000" i="1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G</a:t>
            </a:r>
            <a:r>
              <a:rPr lang="zh-CN" altLang="en-US" baseline="-25000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桶</a:t>
            </a:r>
            <a:r>
              <a:rPr lang="en-US" altLang="zh-CN" baseline="-25000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+</a:t>
            </a:r>
            <a:r>
              <a:rPr lang="zh-CN" altLang="en-US" baseline="-25000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水</a:t>
            </a:r>
            <a:r>
              <a:rPr lang="en-US" altLang="zh-CN" sz="2000" baseline="-25000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  <a:r>
              <a:rPr lang="en-US" altLang="zh-CN" sz="2000" dirty="0">
                <a:solidFill>
                  <a:prstClr val="black"/>
                </a:solidFill>
              </a:rPr>
              <a:t> </a:t>
            </a:r>
            <a:r>
              <a:rPr lang="en-US" altLang="zh-CN" sz="2000" i="1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G</a:t>
            </a:r>
            <a:r>
              <a:rPr lang="zh-CN" altLang="en-US" sz="2000" baseline="-25000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桶</a:t>
            </a:r>
            <a:endParaRPr lang="zh-CN" altLang="en-US" dirty="0">
              <a:solidFill>
                <a:prstClr val="black"/>
              </a:solidFill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4109970" y="2634276"/>
            <a:ext cx="2608743" cy="2384648"/>
            <a:chOff x="4138978" y="1422684"/>
            <a:chExt cx="3260551" cy="3112126"/>
          </a:xfrm>
        </p:grpSpPr>
        <p:sp>
          <p:nvSpPr>
            <p:cNvPr id="49" name="圆角矩形 48"/>
            <p:cNvSpPr/>
            <p:nvPr/>
          </p:nvSpPr>
          <p:spPr>
            <a:xfrm>
              <a:off x="4138978" y="1422684"/>
              <a:ext cx="3260551" cy="3112126"/>
            </a:xfrm>
            <a:prstGeom prst="roundRect">
              <a:avLst>
                <a:gd name="adj" fmla="val 8911"/>
              </a:avLst>
            </a:prstGeom>
            <a:solidFill>
              <a:schemeClr val="bg1"/>
            </a:solidFill>
            <a:ln w="19050">
              <a:solidFill>
                <a:schemeClr val="tx2">
                  <a:lumMod val="60000"/>
                  <a:lumOff val="40000"/>
                </a:schemeClr>
              </a:solidFill>
              <a:prstDash val="sys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b="1" dirty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pic>
          <p:nvPicPr>
            <p:cNvPr id="47" name="图片 46"/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4510514" y="1487809"/>
              <a:ext cx="987008" cy="2880000"/>
            </a:xfrm>
            <a:prstGeom prst="rect">
              <a:avLst/>
            </a:prstGeom>
          </p:spPr>
        </p:pic>
        <p:pic>
          <p:nvPicPr>
            <p:cNvPr id="48" name="图片 47"/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6014269" y="2016696"/>
              <a:ext cx="984873" cy="2340000"/>
            </a:xfrm>
            <a:prstGeom prst="rect">
              <a:avLst/>
            </a:prstGeom>
          </p:spPr>
        </p:pic>
      </p:grpSp>
      <p:grpSp>
        <p:nvGrpSpPr>
          <p:cNvPr id="50" name="组合 49"/>
          <p:cNvGrpSpPr/>
          <p:nvPr/>
        </p:nvGrpSpPr>
        <p:grpSpPr>
          <a:xfrm>
            <a:off x="8084731" y="2610043"/>
            <a:ext cx="2538899" cy="2409051"/>
            <a:chOff x="7619952" y="1763964"/>
            <a:chExt cx="2852417" cy="2773298"/>
          </a:xfrm>
        </p:grpSpPr>
        <p:sp>
          <p:nvSpPr>
            <p:cNvPr id="52" name="圆角矩形 51"/>
            <p:cNvSpPr/>
            <p:nvPr/>
          </p:nvSpPr>
          <p:spPr>
            <a:xfrm>
              <a:off x="7619952" y="1763964"/>
              <a:ext cx="2852417" cy="2773298"/>
            </a:xfrm>
            <a:prstGeom prst="roundRect">
              <a:avLst>
                <a:gd name="adj" fmla="val 8911"/>
              </a:avLst>
            </a:prstGeom>
            <a:solidFill>
              <a:schemeClr val="bg1"/>
            </a:solidFill>
            <a:ln w="19050">
              <a:solidFill>
                <a:schemeClr val="tx2">
                  <a:lumMod val="60000"/>
                  <a:lumOff val="40000"/>
                </a:schemeClr>
              </a:solidFill>
              <a:prstDash val="sys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b="1" dirty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pic>
          <p:nvPicPr>
            <p:cNvPr id="53" name="图片 52"/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8416035" y="1945637"/>
              <a:ext cx="463944" cy="2160000"/>
            </a:xfrm>
            <a:prstGeom prst="rect">
              <a:avLst/>
            </a:prstGeom>
          </p:spPr>
        </p:pic>
        <p:pic>
          <p:nvPicPr>
            <p:cNvPr id="54" name="图片 53"/>
            <p:cNvPicPr>
              <a:picLocks noChangeAspect="1"/>
            </p:cNvPicPr>
            <p:nvPr/>
          </p:nvPicPr>
          <p:blipFill>
            <a:blip r:embed="rId14"/>
            <a:stretch>
              <a:fillRect/>
            </a:stretch>
          </p:blipFill>
          <p:spPr>
            <a:xfrm>
              <a:off x="9421396" y="2026725"/>
              <a:ext cx="402323" cy="2081250"/>
            </a:xfrm>
            <a:prstGeom prst="rect">
              <a:avLst/>
            </a:prstGeom>
          </p:spPr>
        </p:pic>
      </p:grpSp>
      <p:sp>
        <p:nvSpPr>
          <p:cNvPr id="55" name="圆角矩形 54"/>
          <p:cNvSpPr/>
          <p:nvPr/>
        </p:nvSpPr>
        <p:spPr>
          <a:xfrm>
            <a:off x="4114770" y="5826044"/>
            <a:ext cx="1324467" cy="584994"/>
          </a:xfrm>
          <a:prstGeom prst="roundRect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实验器材</a:t>
            </a:r>
          </a:p>
        </p:txBody>
      </p:sp>
      <p:sp>
        <p:nvSpPr>
          <p:cNvPr id="56" name="圆角矩形 55"/>
          <p:cNvSpPr/>
          <p:nvPr/>
        </p:nvSpPr>
        <p:spPr>
          <a:xfrm>
            <a:off x="3771237" y="5683566"/>
            <a:ext cx="7203652" cy="854351"/>
          </a:xfrm>
          <a:prstGeom prst="roundRect">
            <a:avLst>
              <a:gd name="adj" fmla="val 19712"/>
            </a:avLst>
          </a:prstGeom>
          <a:noFill/>
          <a:ln w="19050">
            <a:solidFill>
              <a:srgbClr val="0070C0"/>
            </a:solidFill>
            <a:prstDash val="sys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309058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5" grpId="0"/>
      <p:bldP spid="6" grpId="0"/>
      <p:bldP spid="34" grpId="0" animBg="1"/>
      <p:bldP spid="36" grpId="0" animBg="1"/>
      <p:bldP spid="10" grpId="0"/>
      <p:bldP spid="39" grpId="0"/>
      <p:bldP spid="40" grpId="0"/>
      <p:bldP spid="55" grpId="0" animBg="1"/>
      <p:bldP spid="5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组合 40"/>
          <p:cNvGrpSpPr/>
          <p:nvPr/>
        </p:nvGrpSpPr>
        <p:grpSpPr>
          <a:xfrm>
            <a:off x="95851" y="1415801"/>
            <a:ext cx="1572904" cy="658425"/>
            <a:chOff x="3142451" y="548680"/>
            <a:chExt cx="1572904" cy="658425"/>
          </a:xfrm>
        </p:grpSpPr>
        <p:pic>
          <p:nvPicPr>
            <p:cNvPr id="42" name="图片 4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3" name="文本框 4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pic>
        <p:nvPicPr>
          <p:cNvPr id="44" name="图片 4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1" y="2275315"/>
            <a:ext cx="1572904" cy="658425"/>
          </a:xfrm>
          <a:prstGeom prst="rect">
            <a:avLst/>
          </a:prstGeom>
        </p:spPr>
      </p:pic>
      <p:pic>
        <p:nvPicPr>
          <p:cNvPr id="45" name="图片 4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1" y="556374"/>
            <a:ext cx="1572904" cy="658425"/>
          </a:xfrm>
          <a:prstGeom prst="rect">
            <a:avLst/>
          </a:prstGeom>
        </p:spPr>
      </p:pic>
      <p:sp>
        <p:nvSpPr>
          <p:cNvPr id="51" name="文本框 50"/>
          <p:cNvSpPr txBox="1"/>
          <p:nvPr/>
        </p:nvSpPr>
        <p:spPr>
          <a:xfrm>
            <a:off x="157749" y="2341764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实验探究</a:t>
            </a:r>
          </a:p>
        </p:txBody>
      </p:sp>
      <p:sp>
        <p:nvSpPr>
          <p:cNvPr id="57" name="文本框 56"/>
          <p:cNvSpPr txBox="1"/>
          <p:nvPr/>
        </p:nvSpPr>
        <p:spPr>
          <a:xfrm>
            <a:off x="157749" y="630095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新课引入</a:t>
            </a:r>
          </a:p>
        </p:txBody>
      </p:sp>
      <p:grpSp>
        <p:nvGrpSpPr>
          <p:cNvPr id="58" name="组合 57"/>
          <p:cNvGrpSpPr/>
          <p:nvPr/>
        </p:nvGrpSpPr>
        <p:grpSpPr>
          <a:xfrm>
            <a:off x="96056" y="3994254"/>
            <a:ext cx="1572904" cy="658425"/>
            <a:chOff x="3142451" y="548680"/>
            <a:chExt cx="1572904" cy="658425"/>
          </a:xfrm>
        </p:grpSpPr>
        <p:pic>
          <p:nvPicPr>
            <p:cNvPr id="61" name="图片 6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2" name="文本框 61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96056" y="3134785"/>
            <a:ext cx="1572904" cy="658425"/>
            <a:chOff x="3142451" y="548680"/>
            <a:chExt cx="1572904" cy="658425"/>
          </a:xfrm>
        </p:grpSpPr>
        <p:pic>
          <p:nvPicPr>
            <p:cNvPr id="66" name="图片 6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7" name="文本框 6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96056" y="5713109"/>
            <a:ext cx="1572699" cy="658339"/>
            <a:chOff x="3142451" y="548680"/>
            <a:chExt cx="1572904" cy="658425"/>
          </a:xfrm>
        </p:grpSpPr>
        <p:pic>
          <p:nvPicPr>
            <p:cNvPr id="69" name="图片 6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0" name="文本框 6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96056" y="4853723"/>
            <a:ext cx="1572699" cy="658339"/>
            <a:chOff x="3142451" y="548680"/>
            <a:chExt cx="1572904" cy="658425"/>
          </a:xfrm>
        </p:grpSpPr>
        <p:pic>
          <p:nvPicPr>
            <p:cNvPr id="72" name="图片 7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3" name="文本框 72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sp>
        <p:nvSpPr>
          <p:cNvPr id="21" name="矩形 20"/>
          <p:cNvSpPr/>
          <p:nvPr/>
        </p:nvSpPr>
        <p:spPr>
          <a:xfrm>
            <a:off x="4498913" y="654753"/>
            <a:ext cx="6032421" cy="461665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探究浮力的大小跟排开液体所受重力的关系</a:t>
            </a:r>
          </a:p>
        </p:txBody>
      </p:sp>
      <p:sp>
        <p:nvSpPr>
          <p:cNvPr id="2" name="矩形 1"/>
          <p:cNvSpPr/>
          <p:nvPr/>
        </p:nvSpPr>
        <p:spPr>
          <a:xfrm>
            <a:off x="3651316" y="2132857"/>
            <a:ext cx="6096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用测力计测出某物体所受的重力和小桶的重力</a:t>
            </a:r>
            <a:r>
              <a:rPr lang="en-US" altLang="zh-CN" sz="20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;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651316" y="2622893"/>
            <a:ext cx="733091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把被测物体部分浸入在盛满水的溢水杯中（物体不接触溢水杯杯壁和杯底），读出这时测力计的读数。同时，用小桶收集物体排开的水</a:t>
            </a:r>
            <a:r>
              <a:rPr lang="en-US" altLang="zh-CN" sz="20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;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651315" y="3730998"/>
            <a:ext cx="688001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0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.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待水不再溢出时，测出小桶和排开水所受的总重力</a:t>
            </a:r>
            <a:r>
              <a:rPr lang="en-US" altLang="zh-CN" sz="20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;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651315" y="4334190"/>
            <a:ext cx="642836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zh-CN" altLang="en-US" sz="20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改变物体浸入水中的体积，仿照步骤</a:t>
            </a:r>
            <a:r>
              <a:rPr lang="en-US" altLang="zh-CN" sz="20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0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0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20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重复实验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； </a:t>
            </a:r>
          </a:p>
        </p:txBody>
      </p:sp>
      <p:sp>
        <p:nvSpPr>
          <p:cNvPr id="33" name="矩形 32"/>
          <p:cNvSpPr/>
          <p:nvPr/>
        </p:nvSpPr>
        <p:spPr>
          <a:xfrm>
            <a:off x="3651315" y="4925722"/>
            <a:ext cx="7161229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</a:t>
            </a:r>
            <a:r>
              <a:rPr lang="zh-CN" altLang="en-US" sz="20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 </a:t>
            </a:r>
            <a:r>
              <a:rPr lang="en-US" altLang="zh-CN" i="1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</a:t>
            </a:r>
            <a:r>
              <a:rPr lang="zh-CN" altLang="en-US" baseline="-25000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浮</a:t>
            </a:r>
            <a:r>
              <a:rPr lang="zh-CN" altLang="en-US" b="1" dirty="0">
                <a:solidFill>
                  <a:prstClr val="black"/>
                </a:solidFill>
              </a:rPr>
              <a:t> </a:t>
            </a:r>
            <a:r>
              <a:rPr lang="en-US" altLang="zh-CN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dirty="0">
                <a:solidFill>
                  <a:prstClr val="black"/>
                </a:solidFill>
              </a:rPr>
              <a:t> </a:t>
            </a:r>
            <a:r>
              <a:rPr lang="en-US" altLang="zh-CN" i="1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G</a:t>
            </a:r>
            <a:r>
              <a:rPr lang="en-US" altLang="zh-CN" baseline="-25000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  <a:r>
              <a:rPr lang="en-US" altLang="zh-CN" dirty="0">
                <a:solidFill>
                  <a:prstClr val="black"/>
                </a:solidFill>
              </a:rPr>
              <a:t> </a:t>
            </a:r>
            <a:r>
              <a:rPr lang="en-US" altLang="zh-CN" i="1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 </a:t>
            </a:r>
            <a:r>
              <a:rPr lang="zh-CN" altLang="en-US" sz="20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算出浮力的大小，由</a:t>
            </a:r>
            <a:r>
              <a:rPr lang="en-US" altLang="zh-CN" i="1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G</a:t>
            </a:r>
            <a:r>
              <a:rPr lang="zh-CN" altLang="en-US" baseline="-25000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排</a:t>
            </a:r>
            <a:r>
              <a:rPr lang="zh-CN" altLang="en-US" b="1" dirty="0">
                <a:solidFill>
                  <a:prstClr val="black"/>
                </a:solidFill>
              </a:rPr>
              <a:t> </a:t>
            </a:r>
            <a:r>
              <a:rPr lang="en-US" altLang="zh-CN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dirty="0">
                <a:solidFill>
                  <a:prstClr val="black"/>
                </a:solidFill>
              </a:rPr>
              <a:t> </a:t>
            </a:r>
            <a:r>
              <a:rPr lang="en-US" altLang="zh-CN" i="1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G</a:t>
            </a:r>
            <a:r>
              <a:rPr lang="zh-CN" altLang="en-US" baseline="-25000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桶</a:t>
            </a:r>
            <a:r>
              <a:rPr lang="en-US" altLang="zh-CN" baseline="-25000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+</a:t>
            </a:r>
            <a:r>
              <a:rPr lang="zh-CN" altLang="en-US" baseline="-25000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水</a:t>
            </a:r>
            <a:r>
              <a:rPr lang="en-US" altLang="zh-CN" baseline="-25000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  <a:r>
              <a:rPr lang="en-US" altLang="zh-CN" dirty="0">
                <a:solidFill>
                  <a:prstClr val="black"/>
                </a:solidFill>
              </a:rPr>
              <a:t> </a:t>
            </a:r>
            <a:r>
              <a:rPr lang="en-US" altLang="zh-CN" i="1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G</a:t>
            </a:r>
            <a:r>
              <a:rPr lang="zh-CN" altLang="en-US" baseline="-25000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桶</a:t>
            </a:r>
            <a:r>
              <a:rPr lang="zh-CN" altLang="en-US" sz="20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算出排开液</a:t>
            </a:r>
            <a:endParaRPr lang="en-US" altLang="zh-CN" sz="2000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zh-CN" altLang="en-US" sz="20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体所受重力。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3028725" y="1348635"/>
            <a:ext cx="8340420" cy="5022813"/>
            <a:chOff x="3028725" y="1348635"/>
            <a:chExt cx="8340420" cy="5022813"/>
          </a:xfrm>
        </p:grpSpPr>
        <p:sp>
          <p:nvSpPr>
            <p:cNvPr id="34" name="圆角矩形 33"/>
            <p:cNvSpPr/>
            <p:nvPr/>
          </p:nvSpPr>
          <p:spPr>
            <a:xfrm>
              <a:off x="3028725" y="1641132"/>
              <a:ext cx="8340420" cy="4730316"/>
            </a:xfrm>
            <a:prstGeom prst="roundRect">
              <a:avLst>
                <a:gd name="adj" fmla="val 4510"/>
              </a:avLst>
            </a:prstGeom>
            <a:noFill/>
            <a:ln w="19050">
              <a:solidFill>
                <a:srgbClr val="0070C0"/>
              </a:solidFill>
              <a:prstDash val="sys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b="1" dirty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35" name="圆角矩形 34"/>
            <p:cNvSpPr/>
            <p:nvPr/>
          </p:nvSpPr>
          <p:spPr>
            <a:xfrm>
              <a:off x="3396092" y="1348635"/>
              <a:ext cx="1324467" cy="584994"/>
            </a:xfrm>
            <a:prstGeom prst="roundRect">
              <a:avLst/>
            </a:pr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实验过程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19349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33" grpId="0"/>
    </p:bldLst>
  </p:timing>
</p:sld>
</file>

<file path=ppt/theme/theme1.xml><?xml version="1.0" encoding="utf-8"?>
<a:theme xmlns:a="http://schemas.openxmlformats.org/drawingml/2006/main" name="主题1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100000">
              <a:schemeClr val="bg1">
                <a:lumMod val="75000"/>
                <a:lumOff val="25000"/>
              </a:schemeClr>
            </a:gs>
            <a:gs pos="0">
              <a:schemeClr val="bg1">
                <a:lumMod val="75000"/>
              </a:schemeClr>
            </a:gs>
          </a:gsLst>
          <a:lin ang="2700000" scaled="1"/>
          <a:tileRect/>
        </a:gradFill>
        <a:ln w="31750">
          <a:gradFill flip="none" rotWithShape="1"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2700000" scaled="1"/>
            <a:tileRect/>
          </a:gradFill>
        </a:ln>
        <a:effectLst>
          <a:outerShdw blurRad="50800" dist="38100" dir="2700000" algn="tl" rotWithShape="0">
            <a:schemeClr val="bg1">
              <a:lumMod val="50000"/>
              <a:alpha val="40000"/>
            </a:schemeClr>
          </a:outerShdw>
        </a:effectLst>
      </a:spPr>
      <a:bodyPr rtlCol="0" anchor="ctr"/>
      <a:lstStyle>
        <a:defPPr algn="ctr">
          <a:defRPr sz="3200" b="1" dirty="0">
            <a:solidFill>
              <a:srgbClr val="C00000"/>
            </a:solidFill>
            <a:latin typeface="隶书" panose="02010509060101010101" pitchFamily="49" charset="-122"/>
            <a:ea typeface="隶书" panose="02010509060101010101" pitchFamily="49" charset="-122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主题1" id="{D0120C35-834E-4632-BC7A-246F5F457504}" vid="{42459D9B-039C-4713-B6DA-14360CBAE175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主题1</Template>
  <TotalTime>9244</TotalTime>
  <Words>2127</Words>
  <Application>Microsoft Office PowerPoint</Application>
  <PresentationFormat>宽屏</PresentationFormat>
  <Paragraphs>395</Paragraphs>
  <Slides>24</Slides>
  <Notes>23</Notes>
  <HiddenSlides>0</HiddenSlides>
  <MMClips>2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24</vt:i4>
      </vt:variant>
    </vt:vector>
  </HeadingPairs>
  <TitlesOfParts>
    <vt:vector size="34" baseType="lpstr">
      <vt:lpstr>黑体</vt:lpstr>
      <vt:lpstr>楷体</vt:lpstr>
      <vt:lpstr>隶书</vt:lpstr>
      <vt:lpstr>微软雅黑</vt:lpstr>
      <vt:lpstr>Arial</vt:lpstr>
      <vt:lpstr>Calibri</vt:lpstr>
      <vt:lpstr>Times New Roman</vt:lpstr>
      <vt:lpstr>Trebuchet MS</vt:lpstr>
      <vt:lpstr>主题1</vt:lpstr>
      <vt:lpstr>Office 主题</vt:lpstr>
      <vt:lpstr>第十章 浮力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第十章 浮力</dc:title>
  <cp:lastModifiedBy>Administrator</cp:lastModifiedBy>
  <cp:revision>1</cp:revision>
  <cp:lastPrinted>2021-03-01T08:24:18Z</cp:lastPrinted>
  <dcterms:created xsi:type="dcterms:W3CDTF">2018-12-13T05:08:29Z</dcterms:created>
  <dcterms:modified xsi:type="dcterms:W3CDTF">2024-02-03T02:25:39Z</dcterms:modified>
</cp:coreProperties>
</file>