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heme/theme3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3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4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5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6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7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8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notesSlides/notesSlide9.xml" ContentType="application/vnd.openxmlformats-officedocument.presentationml.notesSlide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notesSlides/notesSlide10.xml" ContentType="application/vnd.openxmlformats-officedocument.presentationml.notesSlide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notesSlides/notesSlide12.xml" ContentType="application/vnd.openxmlformats-officedocument.presentationml.notesSlide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notesSlides/notesSlide13.xml" ContentType="application/vnd.openxmlformats-officedocument.presentationml.notesSlide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notesSlides/notesSlide14.xml" ContentType="application/vnd.openxmlformats-officedocument.presentationml.notesSlide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69" r:id="rId2"/>
    <p:sldId id="693" r:id="rId3"/>
    <p:sldId id="488" r:id="rId4"/>
    <p:sldId id="615" r:id="rId5"/>
    <p:sldId id="746" r:id="rId6"/>
    <p:sldId id="646" r:id="rId7"/>
    <p:sldId id="714" r:id="rId8"/>
    <p:sldId id="647" r:id="rId9"/>
    <p:sldId id="648" r:id="rId10"/>
    <p:sldId id="747" r:id="rId11"/>
    <p:sldId id="649" r:id="rId12"/>
    <p:sldId id="677" r:id="rId13"/>
    <p:sldId id="475" r:id="rId14"/>
    <p:sldId id="696" r:id="rId15"/>
    <p:sldId id="697" r:id="rId16"/>
    <p:sldId id="678" r:id="rId17"/>
    <p:sldId id="476" r:id="rId18"/>
    <p:sldId id="698" r:id="rId19"/>
    <p:sldId id="699" r:id="rId20"/>
    <p:sldId id="700" r:id="rId21"/>
    <p:sldId id="701" r:id="rId22"/>
    <p:sldId id="748" r:id="rId23"/>
    <p:sldId id="704" r:id="rId24"/>
    <p:sldId id="706" r:id="rId25"/>
    <p:sldId id="707" r:id="rId26"/>
    <p:sldId id="703" r:id="rId27"/>
    <p:sldId id="708" r:id="rId28"/>
    <p:sldId id="702" r:id="rId29"/>
    <p:sldId id="710" r:id="rId30"/>
    <p:sldId id="713" r:id="rId31"/>
    <p:sldId id="749" r:id="rId32"/>
    <p:sldId id="754" r:id="rId33"/>
    <p:sldId id="752" r:id="rId34"/>
    <p:sldId id="753" r:id="rId35"/>
    <p:sldId id="750" r:id="rId36"/>
    <p:sldId id="755" r:id="rId37"/>
    <p:sldId id="756" r:id="rId38"/>
    <p:sldId id="712" r:id="rId39"/>
    <p:sldId id="681" r:id="rId40"/>
    <p:sldId id="741" r:id="rId41"/>
    <p:sldId id="742" r:id="rId42"/>
    <p:sldId id="743" r:id="rId43"/>
    <p:sldId id="745" r:id="rId44"/>
    <p:sldId id="759" r:id="rId45"/>
    <p:sldId id="760" r:id="rId46"/>
    <p:sldId id="757" r:id="rId47"/>
  </p:sldIdLst>
  <p:sldSz cx="12192000" cy="6858000"/>
  <p:notesSz cx="6858000" cy="9144000"/>
  <p:custDataLst>
    <p:tags r:id="rId5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4" userDrawn="1">
          <p15:clr>
            <a:srgbClr val="A4A3A4"/>
          </p15:clr>
        </p15:guide>
        <p15:guide id="2" pos="37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1" y="134"/>
      </p:cViewPr>
      <p:guideLst>
        <p:guide orient="horz" pos="2084"/>
        <p:guide pos="370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heme" Target="../theme/theme3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heme" Target="../theme/theme2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5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4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4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4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4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66.xml"/><Relationship Id="rId1" Type="http://schemas.openxmlformats.org/officeDocument/2006/relationships/tags" Target="../tags/tag465.xml"/><Relationship Id="rId4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4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4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4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宋体" panose="02010600030101010101" pitchFamily="2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宋体" panose="02010600030101010101" pitchFamily="2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宋体" panose="02010600030101010101" pitchFamily="2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宋体" panose="02010600030101010101" pitchFamily="2" charset="-122"/>
              </a:defRPr>
            </a:lvl1pPr>
            <a:lvl2pPr>
              <a:defRPr sz="2100">
                <a:ea typeface="宋体" panose="02010600030101010101" pitchFamily="2" charset="-122"/>
              </a:defRPr>
            </a:lvl2pPr>
            <a:lvl3pPr>
              <a:defRPr sz="1800">
                <a:ea typeface="宋体" panose="02010600030101010101" pitchFamily="2" charset="-122"/>
              </a:defRPr>
            </a:lvl3pPr>
            <a:lvl4pPr>
              <a:defRPr sz="1500">
                <a:ea typeface="宋体" panose="02010600030101010101" pitchFamily="2" charset="-122"/>
              </a:defRPr>
            </a:lvl4pPr>
            <a:lvl5pPr>
              <a:defRPr sz="1500">
                <a:ea typeface="宋体" panose="02010600030101010101" pitchFamily="2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宋体" panose="02010600030101010101" pitchFamily="2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宋体" panose="02010600030101010101" pitchFamily="2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/>
          </p:cNvSpPr>
          <p:nvPr>
            <p:ph type="dt" sz="half"/>
            <p:custDataLst>
              <p:tags r:id="rId1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1"/>
            <p:custDataLst>
              <p:tags r:id="rId1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2"/>
            <p:custDataLst>
              <p:tags r:id="rId1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400" strike="noStrike" noProof="1"/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image" Target="../media/image25.jpeg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5" Type="http://schemas.openxmlformats.org/officeDocument/2006/relationships/image" Target="../media/image27.jpeg"/><Relationship Id="rId10" Type="http://schemas.openxmlformats.org/officeDocument/2006/relationships/tags" Target="../tags/tag161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tags" Target="../tags/tag175.xml"/><Relationship Id="rId18" Type="http://schemas.openxmlformats.org/officeDocument/2006/relationships/image" Target="../media/image29.jpeg"/><Relationship Id="rId3" Type="http://schemas.openxmlformats.org/officeDocument/2006/relationships/tags" Target="../tags/tag165.xml"/><Relationship Id="rId21" Type="http://schemas.openxmlformats.org/officeDocument/2006/relationships/image" Target="../media/image32.jpeg"/><Relationship Id="rId7" Type="http://schemas.openxmlformats.org/officeDocument/2006/relationships/tags" Target="../tags/tag169.xml"/><Relationship Id="rId12" Type="http://schemas.openxmlformats.org/officeDocument/2006/relationships/tags" Target="../tags/tag174.xml"/><Relationship Id="rId17" Type="http://schemas.openxmlformats.org/officeDocument/2006/relationships/image" Target="../media/image28.jpeg"/><Relationship Id="rId2" Type="http://schemas.openxmlformats.org/officeDocument/2006/relationships/tags" Target="../tags/tag164.xml"/><Relationship Id="rId16" Type="http://schemas.openxmlformats.org/officeDocument/2006/relationships/notesSlide" Target="../notesSlides/notesSlide8.xml"/><Relationship Id="rId20" Type="http://schemas.openxmlformats.org/officeDocument/2006/relationships/image" Target="../media/image31.jpe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5" Type="http://schemas.openxmlformats.org/officeDocument/2006/relationships/tags" Target="../tags/tag16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72.xml"/><Relationship Id="rId19" Type="http://schemas.openxmlformats.org/officeDocument/2006/relationships/image" Target="../media/image30.png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Relationship Id="rId2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5.jpe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3.xml"/><Relationship Id="rId4" Type="http://schemas.openxmlformats.org/officeDocument/2006/relationships/tags" Target="../tags/tag18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image" Target="../media/image35.png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image" Target="../media/image34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88.xml"/><Relationship Id="rId15" Type="http://schemas.openxmlformats.org/officeDocument/2006/relationships/image" Target="../media/image37.jpeg"/><Relationship Id="rId10" Type="http://schemas.openxmlformats.org/officeDocument/2006/relationships/tags" Target="../tags/tag193.xml"/><Relationship Id="rId4" Type="http://schemas.openxmlformats.org/officeDocument/2006/relationships/tags" Target="../tags/tag187.xml"/><Relationship Id="rId9" Type="http://schemas.openxmlformats.org/officeDocument/2006/relationships/tags" Target="../tags/tag192.xml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image" Target="../media/image34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95.xml"/><Relationship Id="rId16" Type="http://schemas.openxmlformats.org/officeDocument/2006/relationships/image" Target="../media/image3.wmf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oleObject" Target="../embeddings/oleObject2.bin"/><Relationship Id="rId10" Type="http://schemas.openxmlformats.org/officeDocument/2006/relationships/tags" Target="../tags/tag203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image" Target="../media/image34.png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06.xml"/><Relationship Id="rId16" Type="http://schemas.openxmlformats.org/officeDocument/2006/relationships/image" Target="../media/image3.wmf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tags" Target="../tags/tag215.xml"/><Relationship Id="rId5" Type="http://schemas.openxmlformats.org/officeDocument/2006/relationships/tags" Target="../tags/tag209.xml"/><Relationship Id="rId15" Type="http://schemas.openxmlformats.org/officeDocument/2006/relationships/oleObject" Target="../embeddings/oleObject3.bin"/><Relationship Id="rId10" Type="http://schemas.openxmlformats.org/officeDocument/2006/relationships/tags" Target="../tags/tag214.xml"/><Relationship Id="rId4" Type="http://schemas.openxmlformats.org/officeDocument/2006/relationships/tags" Target="../tags/tag208.xml"/><Relationship Id="rId9" Type="http://schemas.openxmlformats.org/officeDocument/2006/relationships/tags" Target="../tags/tag213.xml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image" Target="../media/image3.wmf"/><Relationship Id="rId2" Type="http://schemas.openxmlformats.org/officeDocument/2006/relationships/tags" Target="../tags/tag217.xml"/><Relationship Id="rId16" Type="http://schemas.openxmlformats.org/officeDocument/2006/relationships/oleObject" Target="../embeddings/oleObject4.bin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image" Target="../media/image39.jpeg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3" Type="http://schemas.openxmlformats.org/officeDocument/2006/relationships/tags" Target="../tags/tag230.xml"/><Relationship Id="rId7" Type="http://schemas.openxmlformats.org/officeDocument/2006/relationships/video" Target="../media/media3.wmv"/><Relationship Id="rId12" Type="http://schemas.openxmlformats.org/officeDocument/2006/relationships/image" Target="../media/image42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microsoft.com/office/2007/relationships/media" Target="../media/media3.wmv"/><Relationship Id="rId11" Type="http://schemas.openxmlformats.org/officeDocument/2006/relationships/image" Target="../media/image41.png"/><Relationship Id="rId5" Type="http://schemas.openxmlformats.org/officeDocument/2006/relationships/tags" Target="../tags/tag232.xml"/><Relationship Id="rId10" Type="http://schemas.openxmlformats.org/officeDocument/2006/relationships/image" Target="../media/image40.jpeg"/><Relationship Id="rId4" Type="http://schemas.openxmlformats.org/officeDocument/2006/relationships/tags" Target="../tags/tag231.xml"/><Relationship Id="rId9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oleObject" Target="../embeddings/oleObject5.bin"/><Relationship Id="rId3" Type="http://schemas.openxmlformats.org/officeDocument/2006/relationships/tags" Target="../tags/tag236.xml"/><Relationship Id="rId21" Type="http://schemas.openxmlformats.org/officeDocument/2006/relationships/image" Target="../media/image3.wmf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5.emf"/><Relationship Id="rId2" Type="http://schemas.openxmlformats.org/officeDocument/2006/relationships/tags" Target="../tags/tag235.xml"/><Relationship Id="rId16" Type="http://schemas.openxmlformats.org/officeDocument/2006/relationships/image" Target="../media/image44.jpeg"/><Relationship Id="rId20" Type="http://schemas.openxmlformats.org/officeDocument/2006/relationships/oleObject" Target="../embeddings/oleObject6.bin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image" Target="../media/image43.jpeg"/><Relationship Id="rId10" Type="http://schemas.openxmlformats.org/officeDocument/2006/relationships/tags" Target="../tags/tag243.xml"/><Relationship Id="rId19" Type="http://schemas.openxmlformats.org/officeDocument/2006/relationships/image" Target="../media/image46.wmf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3.wmf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oleObject" Target="../embeddings/oleObject7.bin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51.xml"/><Relationship Id="rId10" Type="http://schemas.openxmlformats.org/officeDocument/2006/relationships/tags" Target="../tags/tag256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image" Target="../media/image3.wmf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image" Target="../media/image3.wmf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oleObject" Target="../embeddings/oleObject8.bin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61.xml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oleObject" Target="../embeddings/oleObject9.bin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49.jpe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1.xml"/><Relationship Id="rId10" Type="http://schemas.openxmlformats.org/officeDocument/2006/relationships/tags" Target="../tags/tag276.xml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image" Target="../media/image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image" Target="../media/image52.png"/><Relationship Id="rId5" Type="http://schemas.openxmlformats.org/officeDocument/2006/relationships/tags" Target="../tags/tag281.xml"/><Relationship Id="rId10" Type="http://schemas.openxmlformats.org/officeDocument/2006/relationships/image" Target="../media/image51.jpeg"/><Relationship Id="rId4" Type="http://schemas.openxmlformats.org/officeDocument/2006/relationships/tags" Target="../tags/tag280.xml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7" Type="http://schemas.openxmlformats.org/officeDocument/2006/relationships/image" Target="../media/image54.jpe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image" Target="../media/image55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2.xml"/><Relationship Id="rId10" Type="http://schemas.openxmlformats.org/officeDocument/2006/relationships/tags" Target="../tags/tag297.xml"/><Relationship Id="rId4" Type="http://schemas.openxmlformats.org/officeDocument/2006/relationships/tags" Target="../tags/tag291.xml"/><Relationship Id="rId9" Type="http://schemas.openxmlformats.org/officeDocument/2006/relationships/tags" Target="../tags/tag29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13" Type="http://schemas.openxmlformats.org/officeDocument/2006/relationships/image" Target="../media/image55.png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tags" Target="../tags/tag308.xml"/><Relationship Id="rId5" Type="http://schemas.openxmlformats.org/officeDocument/2006/relationships/tags" Target="../tags/tag302.xml"/><Relationship Id="rId10" Type="http://schemas.openxmlformats.org/officeDocument/2006/relationships/tags" Target="../tags/tag307.xml"/><Relationship Id="rId4" Type="http://schemas.openxmlformats.org/officeDocument/2006/relationships/tags" Target="../tags/tag301.xml"/><Relationship Id="rId9" Type="http://schemas.openxmlformats.org/officeDocument/2006/relationships/tags" Target="../tags/tag306.xml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57.jpeg"/><Relationship Id="rId5" Type="http://schemas.openxmlformats.org/officeDocument/2006/relationships/tags" Target="../tags/tag31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2.xml"/><Relationship Id="rId9" Type="http://schemas.openxmlformats.org/officeDocument/2006/relationships/tags" Target="../tags/tag3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.wmf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12" Type="http://schemas.openxmlformats.org/officeDocument/2006/relationships/tags" Target="../tags/tag333.xml"/><Relationship Id="rId17" Type="http://schemas.openxmlformats.org/officeDocument/2006/relationships/oleObject" Target="../embeddings/oleObject10.bin"/><Relationship Id="rId2" Type="http://schemas.openxmlformats.org/officeDocument/2006/relationships/tags" Target="../tags/tag323.xml"/><Relationship Id="rId16" Type="http://schemas.openxmlformats.org/officeDocument/2006/relationships/image" Target="../media/image5.jpeg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32.xml"/><Relationship Id="rId5" Type="http://schemas.openxmlformats.org/officeDocument/2006/relationships/tags" Target="../tags/tag326.xml"/><Relationship Id="rId15" Type="http://schemas.openxmlformats.org/officeDocument/2006/relationships/image" Target="../media/image60.jpeg"/><Relationship Id="rId10" Type="http://schemas.openxmlformats.org/officeDocument/2006/relationships/tags" Target="../tags/tag331.xml"/><Relationship Id="rId4" Type="http://schemas.openxmlformats.org/officeDocument/2006/relationships/tags" Target="../tags/tag325.xml"/><Relationship Id="rId9" Type="http://schemas.openxmlformats.org/officeDocument/2006/relationships/tags" Target="../tags/tag330.xml"/><Relationship Id="rId1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7" Type="http://schemas.openxmlformats.org/officeDocument/2006/relationships/image" Target="../media/image62.jpeg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image" Target="../media/image61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2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40.xml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10" Type="http://schemas.openxmlformats.org/officeDocument/2006/relationships/image" Target="../media/image64.jpeg"/><Relationship Id="rId4" Type="http://schemas.openxmlformats.org/officeDocument/2006/relationships/tags" Target="../tags/tag341.xml"/><Relationship Id="rId9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tags" Target="../tags/tag357.xml"/><Relationship Id="rId18" Type="http://schemas.openxmlformats.org/officeDocument/2006/relationships/tags" Target="../tags/tag362.xml"/><Relationship Id="rId3" Type="http://schemas.openxmlformats.org/officeDocument/2006/relationships/tags" Target="../tags/tag347.xml"/><Relationship Id="rId21" Type="http://schemas.openxmlformats.org/officeDocument/2006/relationships/tags" Target="../tags/tag365.xml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tags" Target="../tags/tag361.xml"/><Relationship Id="rId25" Type="http://schemas.openxmlformats.org/officeDocument/2006/relationships/image" Target="../media/image65.jpeg"/><Relationship Id="rId2" Type="http://schemas.openxmlformats.org/officeDocument/2006/relationships/tags" Target="../tags/tag346.xml"/><Relationship Id="rId16" Type="http://schemas.openxmlformats.org/officeDocument/2006/relationships/tags" Target="../tags/tag360.xml"/><Relationship Id="rId20" Type="http://schemas.openxmlformats.org/officeDocument/2006/relationships/tags" Target="../tags/tag364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24" Type="http://schemas.openxmlformats.org/officeDocument/2006/relationships/notesSlide" Target="../notesSlides/notesSlide9.xml"/><Relationship Id="rId5" Type="http://schemas.openxmlformats.org/officeDocument/2006/relationships/tags" Target="../tags/tag349.xml"/><Relationship Id="rId15" Type="http://schemas.openxmlformats.org/officeDocument/2006/relationships/tags" Target="../tags/tag359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354.xml"/><Relationship Id="rId19" Type="http://schemas.openxmlformats.org/officeDocument/2006/relationships/tags" Target="../tags/tag363.xml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tags" Target="../tags/tag358.xml"/><Relationship Id="rId22" Type="http://schemas.openxmlformats.org/officeDocument/2006/relationships/tags" Target="../tags/tag36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76.xml"/><Relationship Id="rId13" Type="http://schemas.openxmlformats.org/officeDocument/2006/relationships/tags" Target="../tags/tag381.xml"/><Relationship Id="rId18" Type="http://schemas.openxmlformats.org/officeDocument/2006/relationships/tags" Target="../tags/tag386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371.xml"/><Relationship Id="rId21" Type="http://schemas.openxmlformats.org/officeDocument/2006/relationships/tags" Target="../tags/tag389.xml"/><Relationship Id="rId7" Type="http://schemas.openxmlformats.org/officeDocument/2006/relationships/tags" Target="../tags/tag375.xml"/><Relationship Id="rId12" Type="http://schemas.openxmlformats.org/officeDocument/2006/relationships/tags" Target="../tags/tag380.xml"/><Relationship Id="rId17" Type="http://schemas.openxmlformats.org/officeDocument/2006/relationships/tags" Target="../tags/tag385.xml"/><Relationship Id="rId25" Type="http://schemas.openxmlformats.org/officeDocument/2006/relationships/tags" Target="../tags/tag393.xml"/><Relationship Id="rId2" Type="http://schemas.openxmlformats.org/officeDocument/2006/relationships/tags" Target="../tags/tag370.xml"/><Relationship Id="rId16" Type="http://schemas.openxmlformats.org/officeDocument/2006/relationships/tags" Target="../tags/tag384.xml"/><Relationship Id="rId20" Type="http://schemas.openxmlformats.org/officeDocument/2006/relationships/tags" Target="../tags/tag388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tags" Target="../tags/tag379.xml"/><Relationship Id="rId24" Type="http://schemas.openxmlformats.org/officeDocument/2006/relationships/tags" Target="../tags/tag392.xml"/><Relationship Id="rId5" Type="http://schemas.openxmlformats.org/officeDocument/2006/relationships/tags" Target="../tags/tag373.xml"/><Relationship Id="rId15" Type="http://schemas.openxmlformats.org/officeDocument/2006/relationships/tags" Target="../tags/tag383.xml"/><Relationship Id="rId23" Type="http://schemas.openxmlformats.org/officeDocument/2006/relationships/tags" Target="../tags/tag391.xml"/><Relationship Id="rId28" Type="http://schemas.openxmlformats.org/officeDocument/2006/relationships/image" Target="../media/image65.jpeg"/><Relationship Id="rId10" Type="http://schemas.openxmlformats.org/officeDocument/2006/relationships/tags" Target="../tags/tag378.xml"/><Relationship Id="rId19" Type="http://schemas.openxmlformats.org/officeDocument/2006/relationships/tags" Target="../tags/tag387.xml"/><Relationship Id="rId4" Type="http://schemas.openxmlformats.org/officeDocument/2006/relationships/tags" Target="../tags/tag372.xml"/><Relationship Id="rId9" Type="http://schemas.openxmlformats.org/officeDocument/2006/relationships/tags" Target="../tags/tag377.xml"/><Relationship Id="rId14" Type="http://schemas.openxmlformats.org/officeDocument/2006/relationships/tags" Target="../tags/tag382.xml"/><Relationship Id="rId22" Type="http://schemas.openxmlformats.org/officeDocument/2006/relationships/tags" Target="../tags/tag390.xml"/><Relationship Id="rId27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13" Type="http://schemas.openxmlformats.org/officeDocument/2006/relationships/tags" Target="../tags/tag408.xml"/><Relationship Id="rId18" Type="http://schemas.openxmlformats.org/officeDocument/2006/relationships/tags" Target="../tags/tag413.xml"/><Relationship Id="rId3" Type="http://schemas.openxmlformats.org/officeDocument/2006/relationships/tags" Target="../tags/tag398.xml"/><Relationship Id="rId21" Type="http://schemas.openxmlformats.org/officeDocument/2006/relationships/tags" Target="../tags/tag416.xml"/><Relationship Id="rId7" Type="http://schemas.openxmlformats.org/officeDocument/2006/relationships/tags" Target="../tags/tag402.xml"/><Relationship Id="rId12" Type="http://schemas.openxmlformats.org/officeDocument/2006/relationships/tags" Target="../tags/tag407.xml"/><Relationship Id="rId17" Type="http://schemas.openxmlformats.org/officeDocument/2006/relationships/tags" Target="../tags/tag412.xml"/><Relationship Id="rId2" Type="http://schemas.openxmlformats.org/officeDocument/2006/relationships/tags" Target="../tags/tag397.xml"/><Relationship Id="rId16" Type="http://schemas.openxmlformats.org/officeDocument/2006/relationships/tags" Target="../tags/tag411.xml"/><Relationship Id="rId20" Type="http://schemas.openxmlformats.org/officeDocument/2006/relationships/tags" Target="../tags/tag415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tags" Target="../tags/tag406.xml"/><Relationship Id="rId24" Type="http://schemas.openxmlformats.org/officeDocument/2006/relationships/image" Target="../media/image65.jpeg"/><Relationship Id="rId5" Type="http://schemas.openxmlformats.org/officeDocument/2006/relationships/tags" Target="../tags/tag400.xml"/><Relationship Id="rId15" Type="http://schemas.openxmlformats.org/officeDocument/2006/relationships/tags" Target="../tags/tag410.xml"/><Relationship Id="rId23" Type="http://schemas.openxmlformats.org/officeDocument/2006/relationships/notesSlide" Target="../notesSlides/notesSlide11.xml"/><Relationship Id="rId10" Type="http://schemas.openxmlformats.org/officeDocument/2006/relationships/tags" Target="../tags/tag405.xml"/><Relationship Id="rId19" Type="http://schemas.openxmlformats.org/officeDocument/2006/relationships/tags" Target="../tags/tag414.xml"/><Relationship Id="rId4" Type="http://schemas.openxmlformats.org/officeDocument/2006/relationships/tags" Target="../tags/tag399.xml"/><Relationship Id="rId9" Type="http://schemas.openxmlformats.org/officeDocument/2006/relationships/tags" Target="../tags/tag404.xml"/><Relationship Id="rId14" Type="http://schemas.openxmlformats.org/officeDocument/2006/relationships/tags" Target="../tags/tag409.xml"/><Relationship Id="rId2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13" Type="http://schemas.openxmlformats.org/officeDocument/2006/relationships/tags" Target="../tags/tag431.xml"/><Relationship Id="rId18" Type="http://schemas.openxmlformats.org/officeDocument/2006/relationships/tags" Target="../tags/tag436.xml"/><Relationship Id="rId3" Type="http://schemas.openxmlformats.org/officeDocument/2006/relationships/tags" Target="../tags/tag421.xml"/><Relationship Id="rId21" Type="http://schemas.openxmlformats.org/officeDocument/2006/relationships/notesSlide" Target="../notesSlides/notesSlide12.xml"/><Relationship Id="rId7" Type="http://schemas.openxmlformats.org/officeDocument/2006/relationships/tags" Target="../tags/tag425.xml"/><Relationship Id="rId12" Type="http://schemas.openxmlformats.org/officeDocument/2006/relationships/tags" Target="../tags/tag430.xml"/><Relationship Id="rId17" Type="http://schemas.openxmlformats.org/officeDocument/2006/relationships/tags" Target="../tags/tag435.xml"/><Relationship Id="rId2" Type="http://schemas.openxmlformats.org/officeDocument/2006/relationships/tags" Target="../tags/tag420.xml"/><Relationship Id="rId16" Type="http://schemas.openxmlformats.org/officeDocument/2006/relationships/tags" Target="../tags/tag434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tags" Target="../tags/tag429.xml"/><Relationship Id="rId5" Type="http://schemas.openxmlformats.org/officeDocument/2006/relationships/tags" Target="../tags/tag423.xml"/><Relationship Id="rId15" Type="http://schemas.openxmlformats.org/officeDocument/2006/relationships/tags" Target="../tags/tag433.xml"/><Relationship Id="rId10" Type="http://schemas.openxmlformats.org/officeDocument/2006/relationships/tags" Target="../tags/tag428.xml"/><Relationship Id="rId19" Type="http://schemas.openxmlformats.org/officeDocument/2006/relationships/tags" Target="../tags/tag437.xml"/><Relationship Id="rId4" Type="http://schemas.openxmlformats.org/officeDocument/2006/relationships/tags" Target="../tags/tag422.xml"/><Relationship Id="rId9" Type="http://schemas.openxmlformats.org/officeDocument/2006/relationships/tags" Target="../tags/tag427.xml"/><Relationship Id="rId14" Type="http://schemas.openxmlformats.org/officeDocument/2006/relationships/tags" Target="../tags/tag432.xml"/><Relationship Id="rId22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image" Target="../media/image65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tags" Target="../tags/tag457.xml"/><Relationship Id="rId18" Type="http://schemas.openxmlformats.org/officeDocument/2006/relationships/tags" Target="../tags/tag462.xml"/><Relationship Id="rId3" Type="http://schemas.openxmlformats.org/officeDocument/2006/relationships/tags" Target="../tags/tag447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51.xml"/><Relationship Id="rId12" Type="http://schemas.openxmlformats.org/officeDocument/2006/relationships/tags" Target="../tags/tag456.xml"/><Relationship Id="rId17" Type="http://schemas.openxmlformats.org/officeDocument/2006/relationships/tags" Target="../tags/tag461.xml"/><Relationship Id="rId2" Type="http://schemas.openxmlformats.org/officeDocument/2006/relationships/tags" Target="../tags/tag446.xml"/><Relationship Id="rId16" Type="http://schemas.openxmlformats.org/officeDocument/2006/relationships/tags" Target="../tags/tag460.xml"/><Relationship Id="rId20" Type="http://schemas.openxmlformats.org/officeDocument/2006/relationships/tags" Target="../tags/tag464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tags" Target="../tags/tag455.xml"/><Relationship Id="rId5" Type="http://schemas.openxmlformats.org/officeDocument/2006/relationships/tags" Target="../tags/tag449.xml"/><Relationship Id="rId15" Type="http://schemas.openxmlformats.org/officeDocument/2006/relationships/tags" Target="../tags/tag459.xml"/><Relationship Id="rId10" Type="http://schemas.openxmlformats.org/officeDocument/2006/relationships/tags" Target="../tags/tag454.xml"/><Relationship Id="rId19" Type="http://schemas.openxmlformats.org/officeDocument/2006/relationships/tags" Target="../tags/tag463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tags" Target="../tags/tag458.xml"/><Relationship Id="rId2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479.xml"/><Relationship Id="rId18" Type="http://schemas.openxmlformats.org/officeDocument/2006/relationships/tags" Target="../tags/tag484.xml"/><Relationship Id="rId26" Type="http://schemas.openxmlformats.org/officeDocument/2006/relationships/tags" Target="../tags/tag492.xml"/><Relationship Id="rId39" Type="http://schemas.openxmlformats.org/officeDocument/2006/relationships/image" Target="../media/image65.jpeg"/><Relationship Id="rId21" Type="http://schemas.openxmlformats.org/officeDocument/2006/relationships/tags" Target="../tags/tag487.xml"/><Relationship Id="rId34" Type="http://schemas.openxmlformats.org/officeDocument/2006/relationships/tags" Target="../tags/tag500.xml"/><Relationship Id="rId7" Type="http://schemas.openxmlformats.org/officeDocument/2006/relationships/tags" Target="../tags/tag473.xml"/><Relationship Id="rId12" Type="http://schemas.openxmlformats.org/officeDocument/2006/relationships/tags" Target="../tags/tag478.xml"/><Relationship Id="rId17" Type="http://schemas.openxmlformats.org/officeDocument/2006/relationships/tags" Target="../tags/tag483.xml"/><Relationship Id="rId25" Type="http://schemas.openxmlformats.org/officeDocument/2006/relationships/tags" Target="../tags/tag491.xml"/><Relationship Id="rId33" Type="http://schemas.openxmlformats.org/officeDocument/2006/relationships/tags" Target="../tags/tag499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468.xml"/><Relationship Id="rId16" Type="http://schemas.openxmlformats.org/officeDocument/2006/relationships/tags" Target="../tags/tag482.xml"/><Relationship Id="rId20" Type="http://schemas.openxmlformats.org/officeDocument/2006/relationships/tags" Target="../tags/tag486.xml"/><Relationship Id="rId29" Type="http://schemas.openxmlformats.org/officeDocument/2006/relationships/tags" Target="../tags/tag495.xml"/><Relationship Id="rId1" Type="http://schemas.openxmlformats.org/officeDocument/2006/relationships/tags" Target="../tags/tag467.xml"/><Relationship Id="rId6" Type="http://schemas.openxmlformats.org/officeDocument/2006/relationships/tags" Target="../tags/tag472.xml"/><Relationship Id="rId11" Type="http://schemas.openxmlformats.org/officeDocument/2006/relationships/tags" Target="../tags/tag477.xml"/><Relationship Id="rId24" Type="http://schemas.openxmlformats.org/officeDocument/2006/relationships/tags" Target="../tags/tag490.xml"/><Relationship Id="rId32" Type="http://schemas.openxmlformats.org/officeDocument/2006/relationships/tags" Target="../tags/tag498.xml"/><Relationship Id="rId37" Type="http://schemas.openxmlformats.org/officeDocument/2006/relationships/tags" Target="../tags/tag503.xml"/><Relationship Id="rId5" Type="http://schemas.openxmlformats.org/officeDocument/2006/relationships/tags" Target="../tags/tag471.xml"/><Relationship Id="rId15" Type="http://schemas.openxmlformats.org/officeDocument/2006/relationships/tags" Target="../tags/tag481.xml"/><Relationship Id="rId23" Type="http://schemas.openxmlformats.org/officeDocument/2006/relationships/tags" Target="../tags/tag489.xml"/><Relationship Id="rId28" Type="http://schemas.openxmlformats.org/officeDocument/2006/relationships/tags" Target="../tags/tag494.xml"/><Relationship Id="rId36" Type="http://schemas.openxmlformats.org/officeDocument/2006/relationships/tags" Target="../tags/tag502.xml"/><Relationship Id="rId10" Type="http://schemas.openxmlformats.org/officeDocument/2006/relationships/tags" Target="../tags/tag476.xml"/><Relationship Id="rId19" Type="http://schemas.openxmlformats.org/officeDocument/2006/relationships/tags" Target="../tags/tag485.xml"/><Relationship Id="rId31" Type="http://schemas.openxmlformats.org/officeDocument/2006/relationships/tags" Target="../tags/tag497.xml"/><Relationship Id="rId4" Type="http://schemas.openxmlformats.org/officeDocument/2006/relationships/tags" Target="../tags/tag470.xml"/><Relationship Id="rId9" Type="http://schemas.openxmlformats.org/officeDocument/2006/relationships/tags" Target="../tags/tag475.xml"/><Relationship Id="rId14" Type="http://schemas.openxmlformats.org/officeDocument/2006/relationships/tags" Target="../tags/tag480.xml"/><Relationship Id="rId22" Type="http://schemas.openxmlformats.org/officeDocument/2006/relationships/tags" Target="../tags/tag488.xml"/><Relationship Id="rId27" Type="http://schemas.openxmlformats.org/officeDocument/2006/relationships/tags" Target="../tags/tag493.xml"/><Relationship Id="rId30" Type="http://schemas.openxmlformats.org/officeDocument/2006/relationships/tags" Target="../tags/tag496.xml"/><Relationship Id="rId35" Type="http://schemas.openxmlformats.org/officeDocument/2006/relationships/tags" Target="../tags/tag501.xml"/><Relationship Id="rId8" Type="http://schemas.openxmlformats.org/officeDocument/2006/relationships/tags" Target="../tags/tag474.xml"/><Relationship Id="rId3" Type="http://schemas.openxmlformats.org/officeDocument/2006/relationships/tags" Target="../tags/tag46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4" Type="http://schemas.openxmlformats.org/officeDocument/2006/relationships/tags" Target="../tags/tag50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5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tags" Target="../tags/tag516.xml"/><Relationship Id="rId5" Type="http://schemas.openxmlformats.org/officeDocument/2006/relationships/tags" Target="../tags/tag515.xml"/><Relationship Id="rId4" Type="http://schemas.openxmlformats.org/officeDocument/2006/relationships/tags" Target="../tags/tag5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89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68.wmf"/><Relationship Id="rId3" Type="http://schemas.openxmlformats.org/officeDocument/2006/relationships/tags" Target="../tags/tag522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3.bin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tags" Target="../tags/tag525.xml"/><Relationship Id="rId11" Type="http://schemas.openxmlformats.org/officeDocument/2006/relationships/image" Target="../media/image67.wmf"/><Relationship Id="rId5" Type="http://schemas.openxmlformats.org/officeDocument/2006/relationships/tags" Target="../tags/tag524.xml"/><Relationship Id="rId10" Type="http://schemas.openxmlformats.org/officeDocument/2006/relationships/oleObject" Target="../embeddings/oleObject12.bin"/><Relationship Id="rId4" Type="http://schemas.openxmlformats.org/officeDocument/2006/relationships/tags" Target="../tags/tag523.xml"/><Relationship Id="rId9" Type="http://schemas.openxmlformats.org/officeDocument/2006/relationships/image" Target="../media/image6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52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6" Type="http://schemas.openxmlformats.org/officeDocument/2006/relationships/tags" Target="../tags/tag531.xml"/><Relationship Id="rId11" Type="http://schemas.openxmlformats.org/officeDocument/2006/relationships/image" Target="../media/image70.wmf"/><Relationship Id="rId5" Type="http://schemas.openxmlformats.org/officeDocument/2006/relationships/tags" Target="../tags/tag530.xml"/><Relationship Id="rId10" Type="http://schemas.openxmlformats.org/officeDocument/2006/relationships/oleObject" Target="../embeddings/oleObject15.bin"/><Relationship Id="rId4" Type="http://schemas.openxmlformats.org/officeDocument/2006/relationships/tags" Target="../tags/tag529.xml"/><Relationship Id="rId9" Type="http://schemas.openxmlformats.org/officeDocument/2006/relationships/image" Target="../media/image6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36.xml"/><Relationship Id="rId4" Type="http://schemas.openxmlformats.org/officeDocument/2006/relationships/tags" Target="../tags/tag53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44.xml"/><Relationship Id="rId13" Type="http://schemas.openxmlformats.org/officeDocument/2006/relationships/image" Target="../media/image71.wmf"/><Relationship Id="rId3" Type="http://schemas.openxmlformats.org/officeDocument/2006/relationships/tags" Target="../tags/tag539.xml"/><Relationship Id="rId7" Type="http://schemas.openxmlformats.org/officeDocument/2006/relationships/tags" Target="../tags/tag54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11" Type="http://schemas.openxmlformats.org/officeDocument/2006/relationships/tags" Target="../tags/tag547.xml"/><Relationship Id="rId5" Type="http://schemas.openxmlformats.org/officeDocument/2006/relationships/tags" Target="../tags/tag541.xml"/><Relationship Id="rId15" Type="http://schemas.openxmlformats.org/officeDocument/2006/relationships/image" Target="../media/image73.wmf"/><Relationship Id="rId10" Type="http://schemas.openxmlformats.org/officeDocument/2006/relationships/tags" Target="../tags/tag546.xml"/><Relationship Id="rId4" Type="http://schemas.openxmlformats.org/officeDocument/2006/relationships/tags" Target="../tags/tag540.xml"/><Relationship Id="rId9" Type="http://schemas.openxmlformats.org/officeDocument/2006/relationships/tags" Target="../tags/tag545.xml"/><Relationship Id="rId14" Type="http://schemas.openxmlformats.org/officeDocument/2006/relationships/image" Target="../media/image72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55.xml"/><Relationship Id="rId13" Type="http://schemas.openxmlformats.org/officeDocument/2006/relationships/image" Target="../media/image74.wmf"/><Relationship Id="rId3" Type="http://schemas.openxmlformats.org/officeDocument/2006/relationships/tags" Target="../tags/tag550.xml"/><Relationship Id="rId7" Type="http://schemas.openxmlformats.org/officeDocument/2006/relationships/tags" Target="../tags/tag55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tags" Target="../tags/tag553.xml"/><Relationship Id="rId11" Type="http://schemas.openxmlformats.org/officeDocument/2006/relationships/tags" Target="../tags/tag558.xml"/><Relationship Id="rId5" Type="http://schemas.openxmlformats.org/officeDocument/2006/relationships/tags" Target="../tags/tag552.xml"/><Relationship Id="rId15" Type="http://schemas.openxmlformats.org/officeDocument/2006/relationships/image" Target="../media/image73.wmf"/><Relationship Id="rId10" Type="http://schemas.openxmlformats.org/officeDocument/2006/relationships/tags" Target="../tags/tag557.xml"/><Relationship Id="rId4" Type="http://schemas.openxmlformats.org/officeDocument/2006/relationships/tags" Target="../tags/tag551.xml"/><Relationship Id="rId9" Type="http://schemas.openxmlformats.org/officeDocument/2006/relationships/tags" Target="../tags/tag556.xml"/><Relationship Id="rId14" Type="http://schemas.openxmlformats.org/officeDocument/2006/relationships/image" Target="../media/image75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66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12" Type="http://schemas.openxmlformats.org/officeDocument/2006/relationships/image" Target="../media/image76.wmf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11" Type="http://schemas.openxmlformats.org/officeDocument/2006/relationships/image" Target="../media/image73.wmf"/><Relationship Id="rId5" Type="http://schemas.openxmlformats.org/officeDocument/2006/relationships/tags" Target="../tags/tag56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62.xml"/><Relationship Id="rId9" Type="http://schemas.openxmlformats.org/officeDocument/2006/relationships/tags" Target="../tags/tag5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mp4"/><Relationship Id="rId13" Type="http://schemas.openxmlformats.org/officeDocument/2006/relationships/tags" Target="../tags/tag104.xml"/><Relationship Id="rId18" Type="http://schemas.openxmlformats.org/officeDocument/2006/relationships/image" Target="../media/image9.jpeg"/><Relationship Id="rId3" Type="http://schemas.openxmlformats.org/officeDocument/2006/relationships/tags" Target="../tags/tag96.xml"/><Relationship Id="rId7" Type="http://schemas.microsoft.com/office/2007/relationships/media" Target="../media/media1.mp4"/><Relationship Id="rId12" Type="http://schemas.openxmlformats.org/officeDocument/2006/relationships/tags" Target="../tags/tag103.xml"/><Relationship Id="rId17" Type="http://schemas.openxmlformats.org/officeDocument/2006/relationships/image" Target="../media/image8.jpeg"/><Relationship Id="rId2" Type="http://schemas.openxmlformats.org/officeDocument/2006/relationships/tags" Target="../tags/tag95.xml"/><Relationship Id="rId16" Type="http://schemas.openxmlformats.org/officeDocument/2006/relationships/image" Target="../media/image7.jpeg"/><Relationship Id="rId20" Type="http://schemas.openxmlformats.org/officeDocument/2006/relationships/image" Target="../media/image11.jpeg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2.xml"/><Relationship Id="rId5" Type="http://schemas.openxmlformats.org/officeDocument/2006/relationships/tags" Target="../tags/tag98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01.xml"/><Relationship Id="rId19" Type="http://schemas.openxmlformats.org/officeDocument/2006/relationships/image" Target="../media/image10.png"/><Relationship Id="rId4" Type="http://schemas.openxmlformats.org/officeDocument/2006/relationships/tags" Target="../tags/tag97.xml"/><Relationship Id="rId9" Type="http://schemas.openxmlformats.org/officeDocument/2006/relationships/tags" Target="../tags/tag100.xml"/><Relationship Id="rId1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5.jpe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image" Target="../media/image14.jpeg"/><Relationship Id="rId2" Type="http://schemas.openxmlformats.org/officeDocument/2006/relationships/tags" Target="../tags/tag108.xml"/><Relationship Id="rId16" Type="http://schemas.openxmlformats.org/officeDocument/2006/relationships/image" Target="../media/image13.jpe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5" Type="http://schemas.openxmlformats.org/officeDocument/2006/relationships/tags" Target="../tags/tag111.xml"/><Relationship Id="rId15" Type="http://schemas.openxmlformats.org/officeDocument/2006/relationships/image" Target="../media/image12.jpeg"/><Relationship Id="rId10" Type="http://schemas.openxmlformats.org/officeDocument/2006/relationships/tags" Target="../tags/tag116.xml"/><Relationship Id="rId19" Type="http://schemas.openxmlformats.org/officeDocument/2006/relationships/image" Target="../media/image16.jpeg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18.png"/><Relationship Id="rId5" Type="http://schemas.openxmlformats.org/officeDocument/2006/relationships/tags" Target="../tags/tag125.xml"/><Relationship Id="rId10" Type="http://schemas.openxmlformats.org/officeDocument/2006/relationships/image" Target="../media/image17.png"/><Relationship Id="rId4" Type="http://schemas.openxmlformats.org/officeDocument/2006/relationships/tags" Target="../tags/tag124.xml"/><Relationship Id="rId9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tags" Target="../tags/tag142.xml"/><Relationship Id="rId18" Type="http://schemas.openxmlformats.org/officeDocument/2006/relationships/image" Target="../media/image20.png"/><Relationship Id="rId3" Type="http://schemas.openxmlformats.org/officeDocument/2006/relationships/tags" Target="../tags/tag132.xml"/><Relationship Id="rId21" Type="http://schemas.openxmlformats.org/officeDocument/2006/relationships/image" Target="../media/image23.jpeg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../media/image19.jpeg"/><Relationship Id="rId2" Type="http://schemas.openxmlformats.org/officeDocument/2006/relationships/tags" Target="../tags/tag131.xml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22.jpe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39.xml"/><Relationship Id="rId19" Type="http://schemas.openxmlformats.org/officeDocument/2006/relationships/image" Target="../media/image21.png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tags" Target="../tags/tag1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video" Target="../media/media2.mp4"/><Relationship Id="rId7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tags" Target="../tags/tag146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4"/>
          <p:cNvSpPr txBox="1"/>
          <p:nvPr>
            <p:custDataLst>
              <p:tags r:id="rId1"/>
            </p:custDataLst>
          </p:nvPr>
        </p:nvSpPr>
        <p:spPr>
          <a:xfrm>
            <a:off x="3287805" y="1700880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第六章  质量与密度</a:t>
            </a:r>
          </a:p>
        </p:txBody>
      </p:sp>
      <p:sp>
        <p:nvSpPr>
          <p:cNvPr id="27650" name="Rectangle 5"/>
          <p:cNvSpPr/>
          <p:nvPr>
            <p:custDataLst>
              <p:tags r:id="rId2"/>
            </p:custDataLst>
          </p:nvPr>
        </p:nvSpPr>
        <p:spPr>
          <a:xfrm>
            <a:off x="2329584" y="2777207"/>
            <a:ext cx="7532832" cy="112242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0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60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60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节</a:t>
            </a:r>
            <a:r>
              <a:rPr lang="zh-CN" altLang="zh-CN" sz="60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 密度的应用</a:t>
            </a:r>
            <a:r>
              <a:rPr lang="zh-CN" altLang="zh-CN" sz="6000" b="1" dirty="0"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58382"/>
          <p:cNvSpPr/>
          <p:nvPr>
            <p:custDataLst>
              <p:tags r:id="rId1"/>
            </p:custDataLst>
          </p:nvPr>
        </p:nvSpPr>
        <p:spPr>
          <a:xfrm>
            <a:off x="212725" y="1854835"/>
            <a:ext cx="1129284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54F72"/>
              </a:buClr>
              <a:buSzPct val="60000"/>
              <a:buFont typeface="Wingdings" panose="05000000000000000000" pitchFamily="2" charset="2"/>
              <a:buChar char="n"/>
              <a:defRPr kumimoji="0" lang="zh-CN" altLang="en-US" sz="32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55000"/>
              <a:buFont typeface="Wingdings" panose="05000000000000000000" pitchFamily="2" charset="2"/>
              <a:buChar char="n"/>
              <a:defRPr kumimoji="0" lang="zh-CN" altLang="en-US" sz="28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54F72"/>
              </a:buClr>
              <a:buSzPct val="50000"/>
              <a:buFont typeface="Wingdings" panose="05000000000000000000" pitchFamily="2" charset="2"/>
              <a:buChar char="n"/>
              <a:defRPr kumimoji="0" lang="zh-CN" altLang="en-US" sz="24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55000"/>
              <a:buFont typeface="Wingdings" panose="05000000000000000000" pitchFamily="2" charset="2"/>
              <a:buChar char="n"/>
              <a:defRPr kumimoji="0" lang="zh-CN" altLang="en-US" sz="20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kumimoji="0" lang="zh-CN" altLang="en-US" sz="20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lang="zh-CN" altLang="en-US" sz="200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lang="zh-CN" altLang="en-US" sz="200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lang="zh-CN" altLang="en-US" sz="200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lang="zh-CN" altLang="en-US" sz="200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Wingdings" panose="05000000000000000000"/>
              </a:rPr>
              <a:t>在建筑领域里：使用密度小的建筑材料，减小施工难度和墙体的质量。</a:t>
            </a:r>
            <a:endParaRPr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4594491" y="2700762"/>
            <a:ext cx="6445932" cy="3032486"/>
            <a:chOff x="4594491" y="2700762"/>
            <a:chExt cx="6445932" cy="3032486"/>
          </a:xfrm>
        </p:grpSpPr>
        <p:pic>
          <p:nvPicPr>
            <p:cNvPr id="1028" name="Picture 4" descr="查看源图像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79528" y="2704913"/>
              <a:ext cx="3260895" cy="250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查看源图像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491" y="2700762"/>
              <a:ext cx="3185036" cy="242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4594492" y="5124705"/>
              <a:ext cx="6445931" cy="592064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等线" panose="02010600030101010101" charset="-122"/>
                <a:ea typeface="Arial" panose="020B0604020202020204" pitchFamily="34" charset="0"/>
              </a:endParaRPr>
            </a:p>
          </p:txBody>
        </p:sp>
        <p:sp>
          <p:nvSpPr>
            <p:cNvPr id="79" name="Text Box 9"/>
            <p:cNvSpPr/>
            <p:nvPr>
              <p:custDataLst>
                <p:tags r:id="rId11"/>
              </p:custDataLst>
            </p:nvPr>
          </p:nvSpPr>
          <p:spPr>
            <a:xfrm>
              <a:off x="6671637" y="5211278"/>
              <a:ext cx="338328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54F72"/>
                </a:buClr>
                <a:buSzPct val="60000"/>
                <a:buFont typeface="Wingdings" panose="05000000000000000000" pitchFamily="2" charset="2"/>
                <a:buChar char="n"/>
                <a:defRPr kumimoji="0" lang="zh-CN" altLang="en-US" sz="32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  <a:cs typeface="Arial" panose="020B0604020202020204" pitchFamily="34" charset="0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Pct val="55000"/>
                <a:buFont typeface="Wingdings" panose="05000000000000000000" pitchFamily="2" charset="2"/>
                <a:buChar char="n"/>
                <a:defRPr kumimoji="0" lang="zh-CN" altLang="en-US" sz="28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54F72"/>
                </a:buClr>
                <a:buSzPct val="50000"/>
                <a:buFont typeface="Wingdings" panose="05000000000000000000" pitchFamily="2" charset="2"/>
                <a:buChar char="n"/>
                <a:defRPr kumimoji="0" lang="zh-CN" altLang="en-US" sz="24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D7D31"/>
                </a:buClr>
                <a:buSzPct val="55000"/>
                <a:buFont typeface="Wingdings" panose="05000000000000000000" pitchFamily="2" charset="2"/>
                <a:buChar char="n"/>
                <a:defRPr kumimoji="0" lang="zh-CN" altLang="en-US" sz="20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kumimoji="0" lang="zh-CN" altLang="en-US" sz="20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lang="zh-CN" altLang="en-US" sz="200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lang="zh-CN" altLang="en-US" sz="200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lang="zh-CN" altLang="en-US" sz="200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lang="zh-CN" altLang="en-US" sz="200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sz="2800">
                  <a:solidFill>
                    <a:schemeClr val="accent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  <a:sym typeface="Wingdings" panose="05000000000000000000"/>
                </a:rPr>
                <a:t>气凝胶防火保温建材</a:t>
              </a:r>
              <a:endParaRPr sz="28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45641" y="2708840"/>
            <a:ext cx="3189836" cy="3042660"/>
            <a:chOff x="945641" y="2708840"/>
            <a:chExt cx="3189836" cy="3042660"/>
          </a:xfrm>
        </p:grpSpPr>
        <p:pic>
          <p:nvPicPr>
            <p:cNvPr id="4" name="Picture 2" descr="查看源图像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45641" y="2708840"/>
              <a:ext cx="3189836" cy="2415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矩形 72"/>
            <p:cNvSpPr/>
            <p:nvPr>
              <p:custDataLst>
                <p:tags r:id="rId6"/>
              </p:custDataLst>
            </p:nvPr>
          </p:nvSpPr>
          <p:spPr>
            <a:xfrm>
              <a:off x="945641" y="5133839"/>
              <a:ext cx="3189836" cy="592064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等线" panose="02010600030101010101" charset="-122"/>
                <a:ea typeface="Arial" panose="020B0604020202020204" pitchFamily="34" charset="0"/>
              </a:endParaRPr>
            </a:p>
          </p:txBody>
        </p:sp>
        <p:sp>
          <p:nvSpPr>
            <p:cNvPr id="78" name="Text Box 8"/>
            <p:cNvSpPr/>
            <p:nvPr>
              <p:custDataLst>
                <p:tags r:id="rId7"/>
              </p:custDataLst>
            </p:nvPr>
          </p:nvSpPr>
          <p:spPr>
            <a:xfrm>
              <a:off x="1631469" y="5229530"/>
              <a:ext cx="196088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54F72"/>
                </a:buClr>
                <a:buSzPct val="60000"/>
                <a:buFont typeface="Wingdings" panose="05000000000000000000" pitchFamily="2" charset="2"/>
                <a:buChar char="n"/>
                <a:defRPr kumimoji="0" lang="zh-CN" altLang="en-US" sz="32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  <a:cs typeface="Arial" panose="020B0604020202020204" pitchFamily="34" charset="0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Pct val="55000"/>
                <a:buFont typeface="Wingdings" panose="05000000000000000000" pitchFamily="2" charset="2"/>
                <a:buChar char="n"/>
                <a:defRPr kumimoji="0" lang="zh-CN" altLang="en-US" sz="28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54F72"/>
                </a:buClr>
                <a:buSzPct val="50000"/>
                <a:buFont typeface="Wingdings" panose="05000000000000000000" pitchFamily="2" charset="2"/>
                <a:buChar char="n"/>
                <a:defRPr kumimoji="0" lang="zh-CN" altLang="en-US" sz="24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D7D31"/>
                </a:buClr>
                <a:buSzPct val="55000"/>
                <a:buFont typeface="Wingdings" panose="05000000000000000000" pitchFamily="2" charset="2"/>
                <a:buChar char="n"/>
                <a:defRPr kumimoji="0" lang="zh-CN" altLang="en-US" sz="20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kumimoji="0" lang="zh-CN" altLang="en-US" sz="2000" b="0" i="0" u="none" baseline="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lang="zh-CN" altLang="en-US" sz="200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lang="zh-CN" altLang="en-US" sz="200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lang="zh-CN" altLang="en-US" sz="200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472C4"/>
                </a:buClr>
                <a:buSzPct val="50000"/>
                <a:buFont typeface="Wingdings" panose="05000000000000000000" pitchFamily="2" charset="2"/>
                <a:buChar char="n"/>
                <a:defRPr lang="zh-CN" altLang="en-US" sz="2000">
                  <a:solidFill>
                    <a:sysClr val="windowText" lastClr="000000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sz="2800">
                  <a:solidFill>
                    <a:schemeClr val="accent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  <a:sym typeface="Wingdings" panose="05000000000000000000"/>
                </a:rPr>
                <a:t>泡沫混凝土</a:t>
              </a:r>
              <a:endParaRPr sz="28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Wingdings" panose="05000000000000000000"/>
              </a:endParaRPr>
            </a:p>
          </p:txBody>
        </p:sp>
      </p:grpSp>
      <p:sp>
        <p:nvSpPr>
          <p:cNvPr id="3" name="标题 2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40105" y="2564765"/>
            <a:ext cx="727710" cy="156845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新材料</a:t>
            </a:r>
          </a:p>
        </p:txBody>
      </p:sp>
      <p:sp>
        <p:nvSpPr>
          <p:cNvPr id="8" name="标题 2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  <p:pic>
        <p:nvPicPr>
          <p:cNvPr id="12" name="内容占位符 7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775460" y="1484630"/>
            <a:ext cx="2864485" cy="1812925"/>
          </a:xfrm>
          <a:prstGeom prst="rect">
            <a:avLst/>
          </a:prstGeom>
        </p:spPr>
      </p:pic>
      <p:pic>
        <p:nvPicPr>
          <p:cNvPr id="13" name="图片 12"/>
          <p:cNvPicPr/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60010" y="1484630"/>
            <a:ext cx="2865600" cy="18144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431540" y="2815590"/>
            <a:ext cx="1200150" cy="460375"/>
          </a:xfrm>
          <a:prstGeom prst="rect">
            <a:avLst/>
          </a:prstGeom>
          <a:solidFill>
            <a:srgbClr val="3D4E79"/>
          </a:solidFill>
        </p:spPr>
        <p:txBody>
          <a:bodyPr wrap="square" rtlCol="0" anchor="t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半导体</a:t>
            </a: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6787515" y="1484630"/>
            <a:ext cx="1238250" cy="460375"/>
          </a:xfrm>
          <a:prstGeom prst="rect">
            <a:avLst/>
          </a:prstGeom>
          <a:solidFill>
            <a:srgbClr val="8C9898"/>
          </a:solidFill>
        </p:spPr>
        <p:txBody>
          <a:bodyPr wrap="square" rtlCol="0" anchor="t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超导体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rcRect l="17620" t="3192" r="12047" b="12042"/>
          <a:stretch>
            <a:fillRect/>
          </a:stretch>
        </p:blipFill>
        <p:spPr>
          <a:xfrm>
            <a:off x="8256270" y="1293495"/>
            <a:ext cx="3174365" cy="195199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10272395" y="2815590"/>
            <a:ext cx="1470660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非晶合金</a:t>
            </a:r>
          </a:p>
        </p:txBody>
      </p:sp>
      <p:pic>
        <p:nvPicPr>
          <p:cNvPr id="2" name="图片 1"/>
          <p:cNvPicPr/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087620" y="3819525"/>
            <a:ext cx="2865600" cy="1814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543925" y="3860800"/>
            <a:ext cx="2732405" cy="17379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73555" y="3819525"/>
            <a:ext cx="2875280" cy="18796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3485515" y="5300980"/>
            <a:ext cx="1146175" cy="404495"/>
          </a:xfrm>
          <a:prstGeom prst="rect">
            <a:avLst/>
          </a:prstGeom>
          <a:solidFill>
            <a:srgbClr val="766E61"/>
          </a:solidFill>
          <a:ln w="38100"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微晶格</a:t>
            </a: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6383655" y="3819525"/>
            <a:ext cx="1595120" cy="460375"/>
          </a:xfrm>
          <a:prstGeom prst="rect">
            <a:avLst/>
          </a:prstGeom>
          <a:solidFill>
            <a:srgbClr val="020727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泡沫金属</a:t>
            </a: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10130790" y="3860800"/>
            <a:ext cx="1145540" cy="460375"/>
          </a:xfrm>
          <a:prstGeom prst="rect">
            <a:avLst/>
          </a:prstGeom>
          <a:solidFill>
            <a:srgbClr val="15181E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碳纤维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t="16398" b="29000"/>
          <a:stretch>
            <a:fillRect/>
          </a:stretch>
        </p:blipFill>
        <p:spPr>
          <a:xfrm>
            <a:off x="2999740" y="836930"/>
            <a:ext cx="6313805" cy="5440045"/>
          </a:xfrm>
          <a:prstGeom prst="rect">
            <a:avLst/>
          </a:prstGeom>
        </p:spPr>
      </p:pic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6456045" y="692785"/>
            <a:ext cx="764540" cy="44323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6456045" y="2853055"/>
            <a:ext cx="764540" cy="44323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6096000" y="4504055"/>
            <a:ext cx="764540" cy="44323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991995" y="2708910"/>
            <a:ext cx="740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密度表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95775" y="332740"/>
            <a:ext cx="3810000" cy="52197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</a:ln>
        </p:spPr>
        <p:txBody>
          <a:bodyPr wrap="square" anchor="t">
            <a:spAutoFit/>
          </a:bodyPr>
          <a:lstStyle/>
          <a:p>
            <a:r>
              <a:rPr lang="zh-CN" altLang="en-US" sz="2800" b="1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气体具有热胀冷缩性质</a:t>
            </a:r>
            <a:endParaRPr lang="zh-CN" altLang="en-US" sz="2800" b="1" noProof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标题 2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5062220" y="1374775"/>
            <a:ext cx="223139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charset="-122"/>
              </a:rPr>
              <a:t>放入热水中时，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气球会凸起。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等线" panose="0201060003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8419465" y="1412875"/>
            <a:ext cx="22371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kumimoji="0" lang="zh-CN" altLang="en-US" sz="2400" b="1" i="0" u="none" strike="noStrike" kern="1200" cap="none" spc="0" normalizeH="0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charset="-122"/>
              </a:rPr>
              <a:t>放入冰水中时，</a:t>
            </a:r>
            <a:endParaRPr kumimoji="0" lang="zh-CN" altLang="en-US" sz="2400" b="1" i="0" u="none" strike="noStrike" kern="1200" cap="none" spc="0" normalizeH="0" baseline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r>
              <a:rPr kumimoji="0" lang="zh-CN" altLang="en-US" sz="2400" b="1" i="0" u="none" strike="noStrike" kern="1200" cap="none" spc="0" normalizeH="0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橡皮膜凹进去</a:t>
            </a:r>
            <a:r>
              <a:rPr kumimoji="0" lang="zh-CN" altLang="en-US" sz="2400" b="1" i="0" u="none" strike="noStrike" kern="1200" cap="none" spc="0" normalizeH="0" baseline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200" b="1">
              <a:solidFill>
                <a:sysClr val="window" lastClr="FFFFFF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1262380" y="1575435"/>
            <a:ext cx="35934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锥形瓶口封上橡皮膜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等线" panose="02010600030101010101" charset="-122"/>
            </a:endParaRPr>
          </a:p>
        </p:txBody>
      </p:sp>
      <p:pic>
        <p:nvPicPr>
          <p:cNvPr id="15" name="Pictur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rcRect l="56" r="56"/>
          <a:stretch>
            <a:fillRect/>
          </a:stretch>
        </p:blipFill>
        <p:spPr>
          <a:xfrm>
            <a:off x="1776095" y="2132965"/>
            <a:ext cx="2626995" cy="2818765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rcRect l="34" r="34"/>
          <a:stretch>
            <a:fillRect/>
          </a:stretch>
        </p:blipFill>
        <p:spPr>
          <a:xfrm>
            <a:off x="8543925" y="2204720"/>
            <a:ext cx="1892300" cy="281876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rcRect t="7567" b="7567"/>
          <a:stretch>
            <a:fillRect/>
          </a:stretch>
        </p:blipFill>
        <p:spPr>
          <a:xfrm>
            <a:off x="5231765" y="2204720"/>
            <a:ext cx="1892300" cy="2818765"/>
          </a:xfrm>
          <a:prstGeom prst="rect">
            <a:avLst/>
          </a:prstGeom>
        </p:spPr>
      </p:pic>
      <p:pic>
        <p:nvPicPr>
          <p:cNvPr id="20" name="图片 19"/>
          <p:cNvPicPr/>
          <p:nvPr>
            <p:custDataLst>
              <p:tags r:id="rId9"/>
            </p:custDataLst>
          </p:nvPr>
        </p:nvPicPr>
        <p:blipFill>
          <a:blip r:embed="rId15"/>
          <a:srcRect l="45216" b="8608"/>
          <a:stretch>
            <a:fillRect/>
          </a:stretch>
        </p:blipFill>
        <p:spPr>
          <a:xfrm>
            <a:off x="8019415" y="5373370"/>
            <a:ext cx="1054735" cy="109728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1055370" y="5455920"/>
            <a:ext cx="696404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ctr" defTabSz="685165">
              <a:lnSpc>
                <a:spcPts val="36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等线" panose="02010600030101010101" charset="-122"/>
              </a:rPr>
              <a:t>实验中，锥形瓶内气体的质量是否变化？气体的密度是否变化？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/>
      <p:bldP spid="12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301105" y="884555"/>
            <a:ext cx="223139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charset="-122"/>
              </a:rPr>
              <a:t>放入热水中时，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气球会凸起。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等线" panose="0201060003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262380" y="1000125"/>
            <a:ext cx="35934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锥形瓶口封上橡皮膜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等线" panose="02010600030101010101" charset="-122"/>
            </a:endParaRPr>
          </a:p>
        </p:txBody>
      </p:sp>
      <p:pic>
        <p:nvPicPr>
          <p:cNvPr id="15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rcRect l="56" r="56"/>
          <a:stretch>
            <a:fillRect/>
          </a:stretch>
        </p:blipFill>
        <p:spPr>
          <a:xfrm>
            <a:off x="1776095" y="1557655"/>
            <a:ext cx="2626995" cy="281876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t="7567" b="7567"/>
          <a:stretch>
            <a:fillRect/>
          </a:stretch>
        </p:blipFill>
        <p:spPr>
          <a:xfrm>
            <a:off x="6470650" y="1714500"/>
            <a:ext cx="1892300" cy="28187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911225" y="4720590"/>
            <a:ext cx="42113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瓶子中气体的质量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m不变</a:t>
            </a:r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476365" y="5242560"/>
          <a:ext cx="153733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419100" imgH="393700" progId="Equation.KSEE3">
                  <p:embed/>
                </p:oleObj>
              </mc:Choice>
              <mc:Fallback>
                <p:oleObj r:id="rId15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76365" y="5242560"/>
                        <a:ext cx="153733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箭头连接符 6"/>
          <p:cNvCxnSpPr/>
          <p:nvPr>
            <p:custDataLst>
              <p:tags r:id="rId8"/>
            </p:custDataLst>
          </p:nvPr>
        </p:nvCxnSpPr>
        <p:spPr>
          <a:xfrm flipH="1" flipV="1">
            <a:off x="7923530" y="6233160"/>
            <a:ext cx="0" cy="38354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0" name="直接箭头连接符 9"/>
          <p:cNvCxnSpPr/>
          <p:nvPr>
            <p:custDataLst>
              <p:tags r:id="rId9"/>
            </p:custDataLst>
          </p:nvPr>
        </p:nvCxnSpPr>
        <p:spPr>
          <a:xfrm flipH="1">
            <a:off x="6944360" y="5973445"/>
            <a:ext cx="4445" cy="40767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5390515" y="4810125"/>
            <a:ext cx="42113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受热膨胀气体的体积变大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11"/>
            </p:custDataLst>
          </p:nvPr>
        </p:nvCxnSpPr>
        <p:spPr>
          <a:xfrm>
            <a:off x="7479030" y="5458460"/>
            <a:ext cx="619125" cy="635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6475730" y="875665"/>
            <a:ext cx="22371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kumimoji="0" lang="zh-CN" altLang="en-US" sz="2400" b="1" i="0" u="none" strike="noStrike" kern="1200" cap="none" spc="0" normalizeH="0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等线" panose="02010600030101010101" charset="-122"/>
              </a:rPr>
              <a:t>放入冰水中时，</a:t>
            </a:r>
            <a:endParaRPr kumimoji="0" lang="zh-CN" altLang="en-US" sz="2400" b="1" i="0" u="none" strike="noStrike" kern="1200" cap="none" spc="0" normalizeH="0" baseline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r>
              <a:rPr kumimoji="0" lang="zh-CN" altLang="en-US" sz="2400" b="1" i="0" u="none" strike="noStrike" kern="1200" cap="none" spc="0" normalizeH="0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橡皮膜凹进去</a:t>
            </a:r>
            <a:r>
              <a:rPr kumimoji="0" lang="zh-CN" altLang="en-US" sz="2400" b="1" i="0" u="none" strike="noStrike" kern="1200" cap="none" spc="0" normalizeH="0" baseline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200" b="1">
              <a:solidFill>
                <a:sysClr val="window" lastClr="FFFFFF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262380" y="1000125"/>
            <a:ext cx="35934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锥形瓶口封上橡皮膜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等线" panose="02010600030101010101" charset="-122"/>
            </a:endParaRPr>
          </a:p>
        </p:txBody>
      </p:sp>
      <p:pic>
        <p:nvPicPr>
          <p:cNvPr id="15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rcRect l="56" r="56"/>
          <a:stretch>
            <a:fillRect/>
          </a:stretch>
        </p:blipFill>
        <p:spPr>
          <a:xfrm>
            <a:off x="1776095" y="1557655"/>
            <a:ext cx="2626995" cy="2818765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4" r="34"/>
          <a:stretch>
            <a:fillRect/>
          </a:stretch>
        </p:blipFill>
        <p:spPr>
          <a:xfrm>
            <a:off x="6600190" y="1667510"/>
            <a:ext cx="1892300" cy="28187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839470" y="4725035"/>
            <a:ext cx="42113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瓶子中气体的质量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m不变</a:t>
            </a:r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461760" y="5157470"/>
          <a:ext cx="153733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419100" imgH="393700" progId="Equation.KSEE3">
                  <p:embed/>
                </p:oleObj>
              </mc:Choice>
              <mc:Fallback>
                <p:oleObj r:id="rId15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61760" y="5157470"/>
                        <a:ext cx="153733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箭头连接符 6"/>
          <p:cNvCxnSpPr/>
          <p:nvPr>
            <p:custDataLst>
              <p:tags r:id="rId8"/>
            </p:custDataLst>
          </p:nvPr>
        </p:nvCxnSpPr>
        <p:spPr>
          <a:xfrm>
            <a:off x="7908925" y="6093460"/>
            <a:ext cx="12700" cy="414655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0" name="直接箭头连接符 9"/>
          <p:cNvCxnSpPr/>
          <p:nvPr>
            <p:custDataLst>
              <p:tags r:id="rId9"/>
            </p:custDataLst>
          </p:nvPr>
        </p:nvCxnSpPr>
        <p:spPr>
          <a:xfrm flipH="1" flipV="1">
            <a:off x="6916420" y="5666740"/>
            <a:ext cx="0" cy="514985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5375910" y="4725035"/>
            <a:ext cx="42113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遇冷收缩气体的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体积变小</a:t>
            </a:r>
          </a:p>
        </p:txBody>
      </p:sp>
      <p:cxnSp>
        <p:nvCxnSpPr>
          <p:cNvPr id="13" name="直接箭头连接符 12"/>
          <p:cNvCxnSpPr/>
          <p:nvPr>
            <p:custDataLst>
              <p:tags r:id="rId11"/>
            </p:custDataLst>
          </p:nvPr>
        </p:nvCxnSpPr>
        <p:spPr>
          <a:xfrm>
            <a:off x="7464425" y="5373370"/>
            <a:ext cx="619125" cy="635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736408" y="1484630"/>
            <a:ext cx="3194050" cy="2395538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910705" y="1412875"/>
            <a:ext cx="3251835" cy="239585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026660" y="2421255"/>
            <a:ext cx="18840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用热水烫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703705" y="3932873"/>
            <a:ext cx="771207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你认为乒乓球变得完好的原因是什么？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乒乓球里的气体受热膨胀，质量是否改变？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乒乓球内气体的密度如何变化？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018780" y="4130040"/>
            <a:ext cx="32664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空气受热膨胀体积变大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8661718" y="4820285"/>
            <a:ext cx="11779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不变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050405" y="5394960"/>
            <a:ext cx="11779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变小</a:t>
            </a:r>
          </a:p>
        </p:txBody>
      </p:sp>
      <p:sp>
        <p:nvSpPr>
          <p:cNvPr id="3" name="标题 27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graphicFrame>
        <p:nvGraphicFramePr>
          <p:cNvPr id="10" name="对象 9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9934575" y="4725670"/>
          <a:ext cx="153733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419100" imgH="393700" progId="Equation.KSEE3">
                  <p:embed/>
                </p:oleObj>
              </mc:Choice>
              <mc:Fallback>
                <p:oleObj r:id="rId16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934575" y="4725670"/>
                        <a:ext cx="153733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接箭头连接符 11"/>
          <p:cNvCxnSpPr/>
          <p:nvPr>
            <p:custDataLst>
              <p:tags r:id="rId10"/>
            </p:custDataLst>
          </p:nvPr>
        </p:nvCxnSpPr>
        <p:spPr>
          <a:xfrm flipH="1" flipV="1">
            <a:off x="11381740" y="5716270"/>
            <a:ext cx="0" cy="38354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3" name="直接箭头连接符 12"/>
          <p:cNvCxnSpPr/>
          <p:nvPr>
            <p:custDataLst>
              <p:tags r:id="rId11"/>
            </p:custDataLst>
          </p:nvPr>
        </p:nvCxnSpPr>
        <p:spPr>
          <a:xfrm flipH="1">
            <a:off x="10402570" y="5456555"/>
            <a:ext cx="4445" cy="40767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5" name="直接箭头连接符 14"/>
          <p:cNvCxnSpPr/>
          <p:nvPr>
            <p:custDataLst>
              <p:tags r:id="rId12"/>
            </p:custDataLst>
          </p:nvPr>
        </p:nvCxnSpPr>
        <p:spPr>
          <a:xfrm>
            <a:off x="10937240" y="4941570"/>
            <a:ext cx="619125" cy="635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/>
          <p:nvPr>
            <p:custDataLst>
              <p:tags r:id="rId1"/>
            </p:custDataLst>
          </p:nvPr>
        </p:nvSpPr>
        <p:spPr>
          <a:xfrm>
            <a:off x="2351088" y="1423035"/>
            <a:ext cx="8488362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做一个风车，如果把风车放在点燃的酒精灯附近，风车能转动起来，你知道是什么推动了风车吗？</a:t>
            </a:r>
          </a:p>
        </p:txBody>
      </p:sp>
      <p:pic>
        <p:nvPicPr>
          <p:cNvPr id="33802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55370" y="2915285"/>
            <a:ext cx="2858135" cy="263017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t="584" b="2771"/>
          <a:stretch>
            <a:fillRect/>
          </a:stretch>
        </p:blipFill>
        <p:spPr>
          <a:xfrm>
            <a:off x="4727575" y="2915285"/>
            <a:ext cx="2409825" cy="268224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3" name="标题 2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风的形成</a:t>
            </a:r>
          </a:p>
        </p:txBody>
      </p:sp>
      <p:pic>
        <p:nvPicPr>
          <p:cNvPr id="4" name="视频1">
            <a:hlinkClick r:id="" action="ppaction://media"/>
          </p:cNvPr>
          <p:cNvPicPr/>
          <p:nvPr>
            <a:vide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56270" y="2915285"/>
            <a:ext cx="2625725" cy="27355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43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风的形成</a:t>
            </a:r>
          </a:p>
        </p:txBody>
      </p:sp>
      <p:pic>
        <p:nvPicPr>
          <p:cNvPr id="8204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784090" y="4251960"/>
            <a:ext cx="2807970" cy="195897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8206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95776" y="4255135"/>
            <a:ext cx="2816860" cy="200025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711119" y="4251643"/>
            <a:ext cx="2674937" cy="200342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8199" name="Rectangle 7"/>
          <p:cNvSpPr/>
          <p:nvPr>
            <p:custDataLst>
              <p:tags r:id="rId6"/>
            </p:custDataLst>
          </p:nvPr>
        </p:nvSpPr>
        <p:spPr>
          <a:xfrm>
            <a:off x="1919288" y="1988503"/>
            <a:ext cx="8107362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根据密度        ，密度变小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;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194" name="Rectangle 2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919288" y="1313815"/>
            <a:ext cx="5943600" cy="838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lvl="0">
              <a:buClrTx/>
              <a:buSzTx/>
              <a:buFontTx/>
              <a:defRPr/>
            </a:lvl1pPr>
          </a:lstStyle>
          <a:p>
            <a:pPr lvl="0" algn="l" eaLnBrk="1" hangingPunct="1">
              <a:lnSpc>
                <a:spcPct val="125000"/>
              </a:lnSpc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一定质量气体受热膨胀，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体积变大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;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3538538" y="1898015"/>
          <a:ext cx="1036637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431800" imgH="393700" progId="Equation.3">
                  <p:embed/>
                </p:oleObj>
              </mc:Choice>
              <mc:Fallback>
                <p:oleObj r:id="rId18" imgW="431800" imgH="3937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38538" y="1898015"/>
                        <a:ext cx="1036637" cy="946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9839960" y="476885"/>
          <a:ext cx="153733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419100" imgH="393700" progId="Equation.KSEE3">
                  <p:embed/>
                </p:oleObj>
              </mc:Choice>
              <mc:Fallback>
                <p:oleObj r:id="rId20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839960" y="476885"/>
                        <a:ext cx="153733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接箭头连接符 11"/>
          <p:cNvCxnSpPr/>
          <p:nvPr>
            <p:custDataLst>
              <p:tags r:id="rId10"/>
            </p:custDataLst>
          </p:nvPr>
        </p:nvCxnSpPr>
        <p:spPr>
          <a:xfrm flipH="1" flipV="1">
            <a:off x="11287125" y="1467485"/>
            <a:ext cx="0" cy="38354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3" name="直接箭头连接符 12"/>
          <p:cNvCxnSpPr/>
          <p:nvPr>
            <p:custDataLst>
              <p:tags r:id="rId11"/>
            </p:custDataLst>
          </p:nvPr>
        </p:nvCxnSpPr>
        <p:spPr>
          <a:xfrm flipH="1">
            <a:off x="10307955" y="1207770"/>
            <a:ext cx="4445" cy="40767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5" name="直接箭头连接符 14"/>
          <p:cNvCxnSpPr/>
          <p:nvPr>
            <p:custDataLst>
              <p:tags r:id="rId12"/>
            </p:custDataLst>
          </p:nvPr>
        </p:nvCxnSpPr>
        <p:spPr>
          <a:xfrm>
            <a:off x="10842625" y="692785"/>
            <a:ext cx="619125" cy="635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1703705" y="2756535"/>
            <a:ext cx="90887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气体密度变小而上升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。热空气上升后，温度低的冷空气就从四面八方流过来，从而形成风。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19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graphicFrame>
        <p:nvGraphicFramePr>
          <p:cNvPr id="10" name="对象 9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9336405" y="2283460"/>
          <a:ext cx="153733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419100" imgH="393700" progId="Equation.KSEE3">
                  <p:embed/>
                </p:oleObj>
              </mc:Choice>
              <mc:Fallback>
                <p:oleObj r:id="rId12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336405" y="2283460"/>
                        <a:ext cx="153733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接箭头连接符 11"/>
          <p:cNvCxnSpPr/>
          <p:nvPr>
            <p:custDataLst>
              <p:tags r:id="rId3"/>
            </p:custDataLst>
          </p:nvPr>
        </p:nvCxnSpPr>
        <p:spPr>
          <a:xfrm flipH="1" flipV="1">
            <a:off x="10783570" y="3274060"/>
            <a:ext cx="0" cy="38354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3" name="直接箭头连接符 12"/>
          <p:cNvCxnSpPr/>
          <p:nvPr>
            <p:custDataLst>
              <p:tags r:id="rId4"/>
            </p:custDataLst>
          </p:nvPr>
        </p:nvCxnSpPr>
        <p:spPr>
          <a:xfrm flipH="1">
            <a:off x="9804400" y="3014345"/>
            <a:ext cx="4445" cy="40767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5" name="直接箭头连接符 14"/>
          <p:cNvCxnSpPr/>
          <p:nvPr>
            <p:custDataLst>
              <p:tags r:id="rId5"/>
            </p:custDataLst>
          </p:nvPr>
        </p:nvCxnSpPr>
        <p:spPr>
          <a:xfrm>
            <a:off x="10339070" y="2499360"/>
            <a:ext cx="619125" cy="635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982335" y="2766060"/>
            <a:ext cx="32613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含有有毒物质的</a:t>
            </a:r>
            <a:br>
              <a:rPr 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</a:br>
            <a:r>
              <a:rPr 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热空气密度变小上升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6130925" y="4913630"/>
            <a:ext cx="25222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400" b="1">
                <a:solidFill>
                  <a:srgbClr val="5B9BD5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较干净的冷空气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793875" y="2421255"/>
            <a:ext cx="4188460" cy="279336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839470" y="2565400"/>
            <a:ext cx="727710" cy="206121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火灾逃生</a:t>
            </a: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气体密度与温度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72197" y="4032885"/>
            <a:ext cx="10047605" cy="843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密度是物质的一种基本性质，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每种物质都有自己的密度。</a:t>
            </a:r>
          </a:p>
        </p:txBody>
      </p:sp>
      <p:sp>
        <p:nvSpPr>
          <p:cNvPr id="4" name="标题 2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689735" y="1193165"/>
            <a:ext cx="5704840" cy="843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回顾复习：</a:t>
            </a:r>
          </a:p>
        </p:txBody>
      </p:sp>
      <p:sp>
        <p:nvSpPr>
          <p:cNvPr id="8" name="标题 2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132455" y="2539365"/>
            <a:ext cx="2818765" cy="843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密度</a:t>
            </a:r>
          </a:p>
        </p:txBody>
      </p:sp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494020" y="2185670"/>
          <a:ext cx="1431290" cy="1344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19100" imgH="393700" progId="Equation.KSEE3">
                  <p:embed/>
                </p:oleObj>
              </mc:Choice>
              <mc:Fallback>
                <p:oleObj r:id="rId6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4020" y="2185670"/>
                        <a:ext cx="1431290" cy="1344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graphicFrame>
        <p:nvGraphicFramePr>
          <p:cNvPr id="10" name="对象 9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9120505" y="2842895"/>
          <a:ext cx="153733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419100" imgH="393700" progId="Equation.KSEE3">
                  <p:embed/>
                </p:oleObj>
              </mc:Choice>
              <mc:Fallback>
                <p:oleObj r:id="rId12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20505" y="2842895"/>
                        <a:ext cx="153733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接箭头连接符 11"/>
          <p:cNvCxnSpPr/>
          <p:nvPr>
            <p:custDataLst>
              <p:tags r:id="rId3"/>
            </p:custDataLst>
          </p:nvPr>
        </p:nvCxnSpPr>
        <p:spPr>
          <a:xfrm flipH="1" flipV="1">
            <a:off x="10567670" y="3833495"/>
            <a:ext cx="0" cy="38354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3" name="直接箭头连接符 12"/>
          <p:cNvCxnSpPr/>
          <p:nvPr>
            <p:custDataLst>
              <p:tags r:id="rId4"/>
            </p:custDataLst>
          </p:nvPr>
        </p:nvCxnSpPr>
        <p:spPr>
          <a:xfrm flipH="1">
            <a:off x="9588500" y="3573780"/>
            <a:ext cx="4445" cy="40767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5" name="直接箭头连接符 14"/>
          <p:cNvCxnSpPr/>
          <p:nvPr>
            <p:custDataLst>
              <p:tags r:id="rId5"/>
            </p:custDataLst>
          </p:nvPr>
        </p:nvCxnSpPr>
        <p:spPr>
          <a:xfrm>
            <a:off x="10123170" y="3058795"/>
            <a:ext cx="619125" cy="635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334000" y="2116455"/>
            <a:ext cx="61664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暖气片周围的一定质量空气受热后膨胀，体积变大，密度变小而上升；</a:t>
            </a: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23570" y="2176145"/>
            <a:ext cx="727710" cy="255333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暖气片安装</a:t>
            </a:r>
          </a:p>
        </p:txBody>
      </p:sp>
      <p:pic>
        <p:nvPicPr>
          <p:cNvPr id="4" name="图片 3"/>
          <p:cNvPicPr/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775460" y="2116455"/>
            <a:ext cx="3033395" cy="27908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5015865" y="4523105"/>
            <a:ext cx="65989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上面冷空气密度大，下沉到暖气片周围，又受热上升，这样使整个屋子暖合起来。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/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气体密度与温度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334000" y="2116455"/>
            <a:ext cx="61664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空调制冷时</a:t>
            </a: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使得周围的一定质量空气降温，遇冷收缩体积变小，密度变大下沉</a:t>
            </a:r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；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623570" y="2176145"/>
            <a:ext cx="727710" cy="206121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空调安装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015865" y="4523105"/>
            <a:ext cx="65989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下面</a:t>
            </a: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高温的空气密度小上升到空调周围。又遇冷下降才能以使整个屋子的空气降温。</a:t>
            </a:r>
            <a:r>
              <a:rPr lang="zh-CN" altLang="zh-CN" sz="2400" ker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 </a:t>
            </a:r>
          </a:p>
          <a:p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/>
            </a:endParaRPr>
          </a:p>
        </p:txBody>
      </p:sp>
      <p:pic>
        <p:nvPicPr>
          <p:cNvPr id="2" name="图片 1"/>
          <p:cNvPicPr/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59560" y="1988820"/>
            <a:ext cx="3286760" cy="3123565"/>
          </a:xfrm>
          <a:prstGeom prst="rect">
            <a:avLst/>
          </a:prstGeom>
        </p:spPr>
      </p:pic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9119870" y="2925445"/>
          <a:ext cx="153733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419100" imgH="393700" progId="Equation.KSEE3">
                  <p:embed/>
                </p:oleObj>
              </mc:Choice>
              <mc:Fallback>
                <p:oleObj r:id="rId13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19870" y="2925445"/>
                        <a:ext cx="153733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接箭头连接符 8"/>
          <p:cNvCxnSpPr/>
          <p:nvPr>
            <p:custDataLst>
              <p:tags r:id="rId7"/>
            </p:custDataLst>
          </p:nvPr>
        </p:nvCxnSpPr>
        <p:spPr>
          <a:xfrm>
            <a:off x="10567035" y="3861435"/>
            <a:ext cx="12700" cy="414655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6" name="直接箭头连接符 15"/>
          <p:cNvCxnSpPr/>
          <p:nvPr>
            <p:custDataLst>
              <p:tags r:id="rId8"/>
            </p:custDataLst>
          </p:nvPr>
        </p:nvCxnSpPr>
        <p:spPr>
          <a:xfrm flipH="1" flipV="1">
            <a:off x="9574530" y="3434715"/>
            <a:ext cx="0" cy="514985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7" name="直接箭头连接符 16"/>
          <p:cNvCxnSpPr/>
          <p:nvPr>
            <p:custDataLst>
              <p:tags r:id="rId9"/>
            </p:custDataLst>
          </p:nvPr>
        </p:nvCxnSpPr>
        <p:spPr>
          <a:xfrm>
            <a:off x="10122535" y="3141345"/>
            <a:ext cx="619125" cy="635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气体密度与温度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气体密度与温度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l="11231" t="13144" r="13045" b="18566"/>
          <a:stretch>
            <a:fillRect/>
          </a:stretch>
        </p:blipFill>
        <p:spPr>
          <a:xfrm>
            <a:off x="2639695" y="1917065"/>
            <a:ext cx="3183255" cy="2403475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743700" y="1845310"/>
            <a:ext cx="3182400" cy="24048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287395" y="4509135"/>
            <a:ext cx="223837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孔明灯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7463790" y="4437380"/>
            <a:ext cx="223837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热气球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2496800" y="11214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水的反常膨胀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" y="1772920"/>
            <a:ext cx="4906645" cy="36537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23610" y="2054860"/>
            <a:ext cx="4500245" cy="33718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0℃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～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4℃</a:t>
            </a:r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水的反常膨胀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79690" y="1772920"/>
            <a:ext cx="3549015" cy="359791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767715" y="3060700"/>
            <a:ext cx="5749290" cy="1022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30"/>
              </a:lnSpc>
            </a:pPr>
            <a:r>
              <a:rPr lang="zh-CN" altLang="en-US" sz="23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①图象中</a:t>
            </a:r>
            <a:r>
              <a:rPr lang="zh-CN" altLang="en-US" sz="2300" i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AB</a:t>
            </a:r>
            <a:r>
              <a:rPr lang="zh-CN" altLang="en-US" sz="23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段反映的物理规律是：</a:t>
            </a:r>
            <a:r>
              <a:rPr lang="en-US" altLang="zh-CN" sz="23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_____________________________________</a:t>
            </a:r>
            <a:r>
              <a:rPr lang="zh-CN" altLang="en-US" sz="23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394437" y="1734661"/>
            <a:ext cx="7708763" cy="136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5930">
              <a:lnSpc>
                <a:spcPts val="3300"/>
              </a:lnSpc>
            </a:pPr>
            <a:r>
              <a:rPr lang="en-US" altLang="zh-CN" sz="23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3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如图所示，是科研人员通过探究“一定质量的水的体积随温度变化的关系” 做出的图像。</a:t>
            </a:r>
            <a:endParaRPr lang="en-US" altLang="zh-CN" sz="23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5930">
              <a:lnSpc>
                <a:spcPts val="3300"/>
              </a:lnSpc>
            </a:pPr>
            <a:r>
              <a:rPr lang="zh-CN" altLang="en-US" sz="23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分析图象，回答以下问题：</a:t>
            </a: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680108" y="4187022"/>
            <a:ext cx="5882127" cy="96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30"/>
              </a:lnSpc>
            </a:pPr>
            <a:r>
              <a:rPr lang="zh-CN" altLang="en-US" sz="23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</a:t>
            </a:r>
            <a:r>
              <a:rPr lang="zh-CN" altLang="en-US" sz="2300" i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BC</a:t>
            </a:r>
            <a:r>
              <a:rPr lang="zh-CN" altLang="en-US" sz="23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段反映的物理规律：是</a:t>
            </a:r>
            <a:r>
              <a:rPr lang="en-US" altLang="zh-CN" sz="23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______________________________________</a:t>
            </a:r>
            <a:r>
              <a:rPr lang="zh-CN" altLang="en-US" sz="23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8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28235" y="3577723"/>
            <a:ext cx="5099199" cy="42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954F72"/>
              </a:buClr>
              <a:buFont typeface="Wingdings" panose="05000000000000000000" pitchFamily="2" charset="2"/>
              <a:buChar char="u"/>
              <a:defRPr sz="2000" b="1">
                <a:solidFill>
                  <a:srgbClr val="954F7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472C4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4F72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ysClr val="windowText" lastClr="000000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r>
              <a:rPr kumimoji="1" lang="zh-CN" altLang="en-US" sz="2195" b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水温</a:t>
            </a:r>
            <a:r>
              <a:rPr kumimoji="1" lang="en-US" altLang="zh-CN" sz="2195" b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0-</a:t>
            </a:r>
            <a:r>
              <a:rPr lang="zh-CN" altLang="en-US" sz="2195" b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4℃间，温度升高，体积减小</a:t>
            </a:r>
            <a:r>
              <a:rPr kumimoji="1" lang="zh-CN" altLang="en-US" sz="2195" b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</a:t>
            </a:r>
          </a:p>
        </p:txBody>
      </p:sp>
      <p:sp>
        <p:nvSpPr>
          <p:cNvPr id="9" name="Rectangle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13006" y="4669537"/>
            <a:ext cx="5381906" cy="42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954F72"/>
              </a:buClr>
              <a:buFont typeface="Wingdings" panose="05000000000000000000" pitchFamily="2" charset="2"/>
              <a:buChar char="u"/>
              <a:defRPr sz="2000" b="1">
                <a:solidFill>
                  <a:srgbClr val="954F7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472C4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54F72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ysClr val="windowText" lastClr="000000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ysClr val="window" lastClr="FFFFFF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ysClr val="windowText" lastClr="0000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r>
              <a:rPr kumimoji="1" lang="zh-CN" altLang="en-US" sz="2195" b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水温</a:t>
            </a:r>
            <a:r>
              <a:rPr lang="zh-CN" altLang="en-US" sz="2195" b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4℃以上时，温度升高，体积增大</a:t>
            </a:r>
            <a:r>
              <a:rPr kumimoji="1" lang="zh-CN" altLang="en-US" sz="2195" b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</a:t>
            </a: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5591810" y="4653280"/>
            <a:ext cx="1340485" cy="429895"/>
          </a:xfrm>
          <a:prstGeom prst="rect">
            <a:avLst/>
          </a:prstGeom>
          <a:noFill/>
          <a:ln w="28575">
            <a:solidFill>
              <a:srgbClr val="7ADBF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195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热胀冷缩</a:t>
            </a:r>
            <a:endParaRPr lang="zh-CN" altLang="en-US" sz="2195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5520055" y="3554730"/>
            <a:ext cx="1340485" cy="429895"/>
          </a:xfrm>
          <a:prstGeom prst="rect">
            <a:avLst/>
          </a:prstGeom>
          <a:noFill/>
          <a:ln w="28575">
            <a:solidFill>
              <a:srgbClr val="7ADBF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195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热缩冷胀</a:t>
            </a:r>
            <a:endParaRPr lang="zh-CN" altLang="en-US" sz="2195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  <p:bldP spid="8" grpId="0"/>
      <p:bldP spid="9" grpId="0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0℃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～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4℃</a:t>
            </a:r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水的反常膨胀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703705" y="1485265"/>
            <a:ext cx="3549015" cy="359791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3071495" y="3933190"/>
            <a:ext cx="8255" cy="75057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810" y="2061210"/>
            <a:ext cx="4868545" cy="2277110"/>
          </a:xfrm>
          <a:prstGeom prst="rect">
            <a:avLst/>
          </a:prstGeom>
          <a:noFill/>
          <a:ln w="12700">
            <a:solidFill>
              <a:sysClr val="window" lastClr="FFFFFF"/>
            </a:solidFill>
          </a:ln>
          <a:effectLst>
            <a:glow rad="63500">
              <a:srgbClr val="A5A5A5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椭圆 4"/>
          <p:cNvSpPr/>
          <p:nvPr>
            <p:custDataLst>
              <p:tags r:id="rId6"/>
            </p:custDataLst>
          </p:nvPr>
        </p:nvSpPr>
        <p:spPr>
          <a:xfrm>
            <a:off x="1919605" y="1629410"/>
            <a:ext cx="1296035" cy="50355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7"/>
            </p:custDataLst>
          </p:nvPr>
        </p:nvSpPr>
        <p:spPr>
          <a:xfrm>
            <a:off x="4224020" y="4581525"/>
            <a:ext cx="1296035" cy="50355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6383655" y="1988820"/>
            <a:ext cx="1296035" cy="50355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9"/>
            </p:custDataLst>
          </p:nvPr>
        </p:nvSpPr>
        <p:spPr>
          <a:xfrm>
            <a:off x="9624060" y="3933190"/>
            <a:ext cx="1296035" cy="50355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 flipH="1">
            <a:off x="8074025" y="2824480"/>
            <a:ext cx="0" cy="110871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4007485" y="5373370"/>
            <a:ext cx="4956810" cy="7372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4℃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的水体积最小，密度最大。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pic>
        <p:nvPicPr>
          <p:cNvPr id="15361" name="Picture 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3570" y="1412875"/>
            <a:ext cx="5538470" cy="4125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3215640" y="3828415"/>
            <a:ext cx="739140" cy="209550"/>
          </a:xfrm>
          <a:prstGeom prst="roundRect">
            <a:avLst/>
          </a:prstGeom>
          <a:solidFill>
            <a:srgbClr val="B4E7FA"/>
          </a:solidFill>
          <a:ln>
            <a:solidFill>
              <a:srgbClr val="B8E8FC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4"/>
            </p:custDataLst>
          </p:nvPr>
        </p:nvSpPr>
        <p:spPr>
          <a:xfrm>
            <a:off x="3215640" y="3573145"/>
            <a:ext cx="739140" cy="162560"/>
          </a:xfrm>
          <a:prstGeom prst="roundRect">
            <a:avLst/>
          </a:prstGeom>
          <a:solidFill>
            <a:srgbClr val="C5ECFB"/>
          </a:solidFill>
          <a:ln>
            <a:solidFill>
              <a:srgbClr val="C5ECF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3144520" y="3349625"/>
            <a:ext cx="739140" cy="149860"/>
          </a:xfrm>
          <a:prstGeom prst="roundRect">
            <a:avLst/>
          </a:prstGeom>
          <a:solidFill>
            <a:srgbClr val="D6F2FD"/>
          </a:solidFill>
          <a:ln>
            <a:solidFill>
              <a:srgbClr val="D3F1FC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3143885" y="3107055"/>
            <a:ext cx="739140" cy="172085"/>
          </a:xfrm>
          <a:prstGeom prst="roundRect">
            <a:avLst/>
          </a:prstGeom>
          <a:solidFill>
            <a:srgbClr val="E3F6FD"/>
          </a:solidFill>
          <a:ln>
            <a:solidFill>
              <a:srgbClr val="E1F4FC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3148965" y="2828290"/>
            <a:ext cx="739140" cy="209550"/>
          </a:xfrm>
          <a:prstGeom prst="roundRect">
            <a:avLst/>
          </a:prstGeom>
          <a:solidFill>
            <a:srgbClr val="F7FCFF"/>
          </a:solidFill>
          <a:ln>
            <a:solidFill>
              <a:srgbClr val="F7FC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6167755" y="2421255"/>
            <a:ext cx="5498465" cy="2491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4℃</a:t>
            </a:r>
            <a:r>
              <a:rPr lang="zh-CN" altLang="en-US" sz="2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水的密度最大，因而在水的最下层，即最下层的水温最高。</a:t>
            </a:r>
          </a:p>
          <a:p>
            <a:pPr>
              <a:lnSpc>
                <a:spcPct val="150000"/>
              </a:lnSpc>
            </a:pPr>
            <a:r>
              <a:rPr lang="zh-CN" altLang="en-US" sz="2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即使水面结冰后，水底温度仍为</a:t>
            </a:r>
            <a:r>
              <a:rPr lang="en-US" altLang="zh-CN" sz="2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4℃</a:t>
            </a:r>
            <a:r>
              <a:rPr lang="zh-CN" altLang="en-US" sz="2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，利于生物存活。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0℃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～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4℃</a:t>
            </a:r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水的反常膨胀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72025" y="2637155"/>
            <a:ext cx="6606540" cy="1851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各种饮料都含有水分，由于水在4℃时的密度最大，体积最小，所以储存或运输在温度为4℃下时最安全的。 </a:t>
            </a:r>
            <a:endParaRPr lang="en-US" altLang="zh-CN" sz="2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6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0℃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～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4℃</a:t>
            </a:r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水的反常膨胀</a:t>
            </a:r>
          </a:p>
        </p:txBody>
      </p:sp>
      <p:pic>
        <p:nvPicPr>
          <p:cNvPr id="11" name="图片 10"/>
          <p:cNvPicPr/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31315" y="1772920"/>
            <a:ext cx="2400935" cy="419862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83615" y="3933190"/>
            <a:ext cx="2618105" cy="17456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50595" y="1341120"/>
            <a:ext cx="2707005" cy="202946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3431737" y="69243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0℃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～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4℃</a:t>
            </a:r>
            <a:r>
              <a:rPr lang="zh-CN" altLang="en-US" sz="320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水的反常膨胀</a:t>
            </a: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rcRect l="-1136" t="12293" r="1136" b="45794"/>
          <a:stretch>
            <a:fillRect/>
          </a:stretch>
        </p:blipFill>
        <p:spPr>
          <a:xfrm>
            <a:off x="3863975" y="1275715"/>
            <a:ext cx="6313805" cy="4175760"/>
          </a:xfrm>
          <a:prstGeom prst="rect">
            <a:avLst/>
          </a:prstGeom>
        </p:spPr>
      </p:pic>
      <p:sp>
        <p:nvSpPr>
          <p:cNvPr id="25" name="圆角矩形 24"/>
          <p:cNvSpPr/>
          <p:nvPr>
            <p:custDataLst>
              <p:tags r:id="rId6"/>
            </p:custDataLst>
          </p:nvPr>
        </p:nvSpPr>
        <p:spPr>
          <a:xfrm>
            <a:off x="7070725" y="2825115"/>
            <a:ext cx="2454275" cy="35052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7"/>
            </p:custDataLst>
          </p:nvPr>
        </p:nvSpPr>
        <p:spPr>
          <a:xfrm>
            <a:off x="7031990" y="4420870"/>
            <a:ext cx="2593975" cy="35052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7" name="对象 26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4511675" y="5445125"/>
          <a:ext cx="153733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7" imgW="419100" imgH="393700" progId="Equation.KSEE3">
                  <p:embed/>
                </p:oleObj>
              </mc:Choice>
              <mc:Fallback>
                <p:oleObj r:id="rId17" imgW="419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11675" y="5445125"/>
                        <a:ext cx="153733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直接箭头连接符 28"/>
          <p:cNvCxnSpPr/>
          <p:nvPr>
            <p:custDataLst>
              <p:tags r:id="rId9"/>
            </p:custDataLst>
          </p:nvPr>
        </p:nvCxnSpPr>
        <p:spPr>
          <a:xfrm flipH="1" flipV="1">
            <a:off x="5958840" y="6435725"/>
            <a:ext cx="0" cy="38354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30" name="直接箭头连接符 29"/>
          <p:cNvCxnSpPr/>
          <p:nvPr>
            <p:custDataLst>
              <p:tags r:id="rId10"/>
            </p:custDataLst>
          </p:nvPr>
        </p:nvCxnSpPr>
        <p:spPr>
          <a:xfrm flipH="1">
            <a:off x="4979670" y="6176010"/>
            <a:ext cx="4445" cy="40767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31" name="直接箭头连接符 30"/>
          <p:cNvCxnSpPr/>
          <p:nvPr>
            <p:custDataLst>
              <p:tags r:id="rId11"/>
            </p:custDataLst>
          </p:nvPr>
        </p:nvCxnSpPr>
        <p:spPr>
          <a:xfrm>
            <a:off x="5514340" y="5661025"/>
            <a:ext cx="619125" cy="6350"/>
          </a:xfrm>
          <a:prstGeom prst="straightConnector1">
            <a:avLst/>
          </a:prstGeom>
          <a:noFill/>
          <a:ln w="38100" cap="flat" cmpd="sng" algn="ctr">
            <a:solidFill>
              <a:srgbClr val="AF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6049010" y="5678805"/>
            <a:ext cx="61664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水凝固成冰，质量不变，密度变小</a:t>
            </a:r>
          </a:p>
          <a:p>
            <a:pPr indent="0" algn="ctr"/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/>
              </a:rPr>
              <a:t>体积变大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46020" t="11274" b="19355"/>
          <a:stretch>
            <a:fillRect/>
          </a:stretch>
        </p:blipFill>
        <p:spPr>
          <a:xfrm>
            <a:off x="2767965" y="1441450"/>
            <a:ext cx="3074670" cy="2922905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5229860" y="4512310"/>
            <a:ext cx="3352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ysClr val="windowText" lastClr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保护水管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rcRect l="2001"/>
          <a:stretch>
            <a:fillRect/>
          </a:stretch>
        </p:blipFill>
        <p:spPr>
          <a:xfrm>
            <a:off x="6096000" y="1441450"/>
            <a:ext cx="2861310" cy="29203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160010" y="1125220"/>
            <a:ext cx="2272665" cy="58356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物质鉴别</a:t>
            </a:r>
          </a:p>
        </p:txBody>
      </p:sp>
      <p:sp>
        <p:nvSpPr>
          <p:cNvPr id="13" name="标题 2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  <p:pic>
        <p:nvPicPr>
          <p:cNvPr id="74" name="背景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783493" y="2997228"/>
            <a:ext cx="3069825" cy="219318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207260" y="2132965"/>
            <a:ext cx="8853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</a:pPr>
            <a:r>
              <a:rPr 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Wingdings" panose="05000000000000000000"/>
              </a:rPr>
              <a:t>你会用密度知识来鉴别一块奖牌是什么金属做的吗？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rcRect l="5125" t="18566" r="50960" b="61919"/>
          <a:stretch>
            <a:fillRect/>
          </a:stretch>
        </p:blipFill>
        <p:spPr>
          <a:xfrm>
            <a:off x="6311265" y="2997200"/>
            <a:ext cx="3176270" cy="222694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二、密度与温度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91810" y="1845310"/>
            <a:ext cx="3359785" cy="254190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193540" y="4554220"/>
            <a:ext cx="33528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600" b="1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铁轨间的缝隙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l="30350" t="36733" r="13060" b="27241"/>
          <a:stretch>
            <a:fillRect/>
          </a:stretch>
        </p:blipFill>
        <p:spPr>
          <a:xfrm>
            <a:off x="1965325" y="1830070"/>
            <a:ext cx="3375660" cy="2556510"/>
          </a:xfrm>
          <a:prstGeom prst="rect">
            <a:avLst/>
          </a:prstGeom>
        </p:spPr>
      </p:pic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6528435" y="2327910"/>
            <a:ext cx="1417955" cy="87376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935730" y="1052830"/>
            <a:ext cx="3524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固体密度与温度有关</a:t>
            </a:r>
            <a:endParaRPr lang="zh-CN" altLang="en-US" sz="2800" b="1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431540" y="5661660"/>
            <a:ext cx="4636135" cy="4914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zh-CN" sz="2600" b="1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气体的热胀冷缩现象最明显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三、判断空心球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0175" y="1988820"/>
            <a:ext cx="3268345" cy="1961515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4757543" y="1905880"/>
            <a:ext cx="1859377" cy="52322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b="1">
              <a:solidFill>
                <a:sysClr val="window" lastClr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4529456" y="1901011"/>
            <a:ext cx="252245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8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比密度：</a:t>
            </a:r>
            <a:endParaRPr lang="en-US" altLang="zh-CN" sz="28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2495546" y="5492783"/>
            <a:ext cx="6729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8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通过比较密度大小可以判断物体空实心</a:t>
            </a:r>
            <a:endParaRPr lang="en-US" altLang="zh-CN" sz="28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4435894" y="2548761"/>
            <a:ext cx="4414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实心的</a:t>
            </a:r>
            <a:r>
              <a:rPr lang="en-US" altLang="zh-CN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  <a:endParaRPr lang="en-US" altLang="zh-CN" sz="24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4435894" y="3050929"/>
            <a:ext cx="2067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空心的：</a:t>
            </a:r>
            <a:endParaRPr lang="en-US" altLang="zh-CN" sz="24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Group 35"/>
          <p:cNvGrpSpPr/>
          <p:nvPr>
            <p:custDataLst>
              <p:tags r:id="rId8"/>
            </p:custDataLst>
          </p:nvPr>
        </p:nvGrpSpPr>
        <p:grpSpPr>
          <a:xfrm>
            <a:off x="5538787" y="3593781"/>
            <a:ext cx="1940110" cy="858065"/>
            <a:chOff x="2012" y="1793"/>
            <a:chExt cx="1045" cy="579"/>
          </a:xfrm>
        </p:grpSpPr>
        <p:sp>
          <p:nvSpPr>
            <p:cNvPr id="18" name="Text Box 12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012" y="1911"/>
              <a:ext cx="771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ρ  </a:t>
              </a:r>
              <a:r>
                <a:rPr kumimoji="1" lang="en-US" altLang="zh-CN" sz="24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414" y="1793"/>
              <a:ext cx="643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m</a:t>
              </a:r>
              <a:endParaRPr kumimoji="1" lang="en-US" altLang="zh-CN" sz="24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2396" y="2080"/>
              <a:ext cx="233" cy="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403" y="2060"/>
              <a:ext cx="503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V</a:t>
              </a:r>
              <a:endParaRPr kumimoji="1" lang="en-US" altLang="zh-CN" sz="24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6133554" y="2991135"/>
            <a:ext cx="171854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 </a:t>
            </a: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&lt;  ρ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</a:p>
        </p:txBody>
      </p:sp>
      <p:cxnSp>
        <p:nvCxnSpPr>
          <p:cNvPr id="23" name="直接箭头连接符 22"/>
          <p:cNvCxnSpPr/>
          <p:nvPr>
            <p:custDataLst>
              <p:tags r:id="rId10"/>
            </p:custDataLst>
          </p:nvPr>
        </p:nvCxnSpPr>
        <p:spPr>
          <a:xfrm>
            <a:off x="6630908" y="4223396"/>
            <a:ext cx="324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直接箭头连接符 23"/>
          <p:cNvCxnSpPr/>
          <p:nvPr>
            <p:custDataLst>
              <p:tags r:id="rId11"/>
            </p:custDataLst>
          </p:nvPr>
        </p:nvCxnSpPr>
        <p:spPr>
          <a:xfrm flipH="1">
            <a:off x="6759464" y="3656390"/>
            <a:ext cx="0" cy="324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直接箭头连接符 24"/>
          <p:cNvCxnSpPr/>
          <p:nvPr>
            <p:custDataLst>
              <p:tags r:id="rId12"/>
            </p:custDataLst>
          </p:nvPr>
        </p:nvCxnSpPr>
        <p:spPr>
          <a:xfrm flipH="1">
            <a:off x="5838851" y="3878349"/>
            <a:ext cx="0" cy="396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6109743" y="2481697"/>
            <a:ext cx="206967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  </a:t>
            </a: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ρ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</a:p>
        </p:txBody>
      </p:sp>
      <p:grpSp>
        <p:nvGrpSpPr>
          <p:cNvPr id="34" name="组合 33"/>
          <p:cNvGrpSpPr/>
          <p:nvPr>
            <p:custDataLst>
              <p:tags r:id="rId14"/>
            </p:custDataLst>
          </p:nvPr>
        </p:nvGrpSpPr>
        <p:grpSpPr>
          <a:xfrm>
            <a:off x="8332470" y="1557020"/>
            <a:ext cx="1334770" cy="3017520"/>
            <a:chOff x="13122" y="2452"/>
            <a:chExt cx="2102" cy="4752"/>
          </a:xfrm>
        </p:grpSpPr>
        <p:sp>
          <p:nvSpPr>
            <p:cNvPr id="29" name="椭圆 28"/>
            <p:cNvSpPr/>
            <p:nvPr>
              <p:custDataLst>
                <p:tags r:id="rId15"/>
              </p:custDataLst>
            </p:nvPr>
          </p:nvSpPr>
          <p:spPr>
            <a:xfrm>
              <a:off x="13122" y="2452"/>
              <a:ext cx="2101" cy="2031"/>
            </a:xfrm>
            <a:prstGeom prst="ellipse">
              <a:avLst/>
            </a:prstGeom>
            <a:solidFill>
              <a:srgbClr val="C48C38"/>
            </a:solidFill>
            <a:ln>
              <a:solidFill>
                <a:srgbClr val="C48C3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>
              <p:custDataLst>
                <p:tags r:id="rId16"/>
              </p:custDataLst>
            </p:nvPr>
          </p:nvGrpSpPr>
          <p:grpSpPr>
            <a:xfrm>
              <a:off x="13123" y="5173"/>
              <a:ext cx="2101" cy="2031"/>
              <a:chOff x="13123" y="5173"/>
              <a:chExt cx="2101" cy="2031"/>
            </a:xfrm>
          </p:grpSpPr>
          <p:sp>
            <p:nvSpPr>
              <p:cNvPr id="31" name="椭圆 30"/>
              <p:cNvSpPr/>
              <p:nvPr>
                <p:custDataLst>
                  <p:tags r:id="rId17"/>
                </p:custDataLst>
              </p:nvPr>
            </p:nvSpPr>
            <p:spPr>
              <a:xfrm>
                <a:off x="13123" y="5173"/>
                <a:ext cx="2101" cy="2031"/>
              </a:xfrm>
              <a:prstGeom prst="ellipse">
                <a:avLst/>
              </a:prstGeom>
              <a:solidFill>
                <a:srgbClr val="C48C38"/>
              </a:solidFill>
              <a:ln>
                <a:solidFill>
                  <a:srgbClr val="C48C38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>
                <p:custDataLst>
                  <p:tags r:id="rId18"/>
                </p:custDataLst>
              </p:nvPr>
            </p:nvSpPr>
            <p:spPr>
              <a:xfrm>
                <a:off x="13707" y="5689"/>
                <a:ext cx="1020" cy="102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三、判断空心球</a:t>
            </a: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4764793" y="5020206"/>
            <a:ext cx="3013807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所以金球是空心的。</a:t>
            </a:r>
            <a:endParaRPr lang="en-US" altLang="zh-CN" sz="2200" b="1" kern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295729" y="2930946"/>
            <a:ext cx="9383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解： 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Group 35"/>
          <p:cNvGrpSpPr/>
          <p:nvPr>
            <p:custDataLst>
              <p:tags r:id="rId4"/>
            </p:custDataLst>
          </p:nvPr>
        </p:nvGrpSpPr>
        <p:grpSpPr>
          <a:xfrm>
            <a:off x="5093450" y="2742392"/>
            <a:ext cx="2079375" cy="843245"/>
            <a:chOff x="2070" y="1793"/>
            <a:chExt cx="987" cy="569"/>
          </a:xfrm>
        </p:grpSpPr>
        <p:sp>
          <p:nvSpPr>
            <p:cNvPr id="13" name="Text Box 12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070" y="1915"/>
              <a:ext cx="771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ρ</a:t>
              </a:r>
              <a:r>
                <a:rPr kumimoji="1" lang="zh-CN" altLang="en-US" sz="2200" b="1" baseline="-250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球</a:t>
              </a:r>
              <a:r>
                <a:rPr kumimoji="1" lang="en-US" altLang="zh-CN" sz="24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414" y="1793"/>
              <a:ext cx="64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m</a:t>
              </a:r>
              <a:r>
                <a:rPr kumimoji="1" lang="zh-CN" altLang="en-US" sz="2200" b="1" baseline="-2500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球</a:t>
              </a:r>
            </a:p>
          </p:txBody>
        </p:sp>
        <p:sp>
          <p:nvSpPr>
            <p:cNvPr id="15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2396" y="2080"/>
              <a:ext cx="222" cy="3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402" y="2071"/>
              <a:ext cx="50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V</a:t>
              </a:r>
              <a:endParaRPr kumimoji="1" lang="en-US" altLang="zh-CN" sz="22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35"/>
          <p:cNvGrpSpPr/>
          <p:nvPr>
            <p:custDataLst>
              <p:tags r:id="rId5"/>
            </p:custDataLst>
          </p:nvPr>
        </p:nvGrpSpPr>
        <p:grpSpPr>
          <a:xfrm>
            <a:off x="6311929" y="2746581"/>
            <a:ext cx="1657821" cy="862510"/>
            <a:chOff x="2148" y="1787"/>
            <a:chExt cx="996" cy="582"/>
          </a:xfrm>
        </p:grpSpPr>
        <p:sp>
          <p:nvSpPr>
            <p:cNvPr id="18" name="Text Box 1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148" y="1921"/>
              <a:ext cx="99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404" y="1787"/>
              <a:ext cx="64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154.4g</a:t>
              </a:r>
              <a:endParaRPr kumimoji="1" lang="en-US" altLang="zh-CN" sz="22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2396" y="2074"/>
              <a:ext cx="501" cy="6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404" y="2079"/>
              <a:ext cx="64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10cm</a:t>
              </a:r>
              <a:r>
                <a:rPr kumimoji="1" lang="en-US" altLang="zh-CN" sz="2200" b="1" baseline="3000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3</a:t>
              </a:r>
              <a:endParaRPr kumimoji="1" lang="en-US" altLang="zh-CN" sz="2200" b="1" baseline="30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7360285" y="2945765"/>
            <a:ext cx="25292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15.44g/cm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9001047" y="2945220"/>
            <a:ext cx="371165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15.44×10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kg/m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5204938" y="4546085"/>
            <a:ext cx="2603566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因为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ρ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&lt; ρ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 </a:t>
            </a:r>
            <a:r>
              <a:rPr lang="zh-CN" altLang="en-US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2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4728335" y="3723837"/>
            <a:ext cx="33138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ρ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19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.3×10</a:t>
            </a:r>
            <a:r>
              <a: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kg/m</a:t>
            </a:r>
            <a:r>
              <a: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7" name="直接连接符 26"/>
          <p:cNvCxnSpPr/>
          <p:nvPr>
            <p:custDataLst>
              <p:tags r:id="rId10"/>
            </p:custDataLst>
          </p:nvPr>
        </p:nvCxnSpPr>
        <p:spPr>
          <a:xfrm flipH="1">
            <a:off x="4183305" y="2182589"/>
            <a:ext cx="0" cy="36360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/>
          <a:srcRect l="42428" t="391" r="-104" b="-391"/>
          <a:stretch>
            <a:fillRect/>
          </a:stretch>
        </p:blipFill>
        <p:spPr>
          <a:xfrm>
            <a:off x="1343681" y="1215981"/>
            <a:ext cx="2183538" cy="2271321"/>
          </a:xfrm>
          <a:prstGeom prst="rect">
            <a:avLst/>
          </a:prstGeom>
        </p:spPr>
      </p:pic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4382342" y="4554604"/>
            <a:ext cx="9383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答： 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4871721" y="908506"/>
            <a:ext cx="252245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8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比密度：</a:t>
            </a:r>
            <a:endParaRPr lang="en-US" altLang="zh-CN" sz="28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14"/>
            </p:custDataLst>
          </p:nvPr>
        </p:nvSpPr>
        <p:spPr>
          <a:xfrm>
            <a:off x="125717" y="4357050"/>
            <a:ext cx="4093033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金</a:t>
            </a:r>
            <a:r>
              <a:rPr lang="en-US" altLang="zh-CN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  19.3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×10</a:t>
            </a:r>
            <a:r>
              <a: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15"/>
            </p:custDataLst>
          </p:nvPr>
        </p:nvSpPr>
        <p:spPr>
          <a:xfrm>
            <a:off x="1105897" y="4818397"/>
            <a:ext cx="186082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 </a:t>
            </a:r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>
            <p:custDataLst>
              <p:tags r:id="rId16"/>
            </p:custDataLst>
          </p:nvPr>
        </p:nvSpPr>
        <p:spPr>
          <a:xfrm>
            <a:off x="119367" y="3952555"/>
            <a:ext cx="409303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已知：  </a:t>
            </a:r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200" b="1" kern="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154.4g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17"/>
            </p:custDataLst>
          </p:nvPr>
        </p:nvSpPr>
        <p:spPr>
          <a:xfrm>
            <a:off x="406855" y="5310657"/>
            <a:ext cx="24971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求：   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ρ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/>
      <p:bldP spid="23" grpId="0"/>
      <p:bldP spid="24" grpId="0"/>
      <p:bldP spid="25" grpId="0"/>
      <p:bldP spid="31" grpId="0"/>
      <p:bldP spid="2" grpId="0"/>
      <p:bldP spid="6" grpId="0"/>
      <p:bldP spid="32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三、判断空心球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30175" y="1988820"/>
            <a:ext cx="3268345" cy="1961515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4757543" y="1905880"/>
            <a:ext cx="1859377" cy="52322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b="1">
              <a:solidFill>
                <a:sysClr val="window" lastClr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4529456" y="1901011"/>
            <a:ext cx="252245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8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比质量：</a:t>
            </a:r>
            <a:endParaRPr lang="en-US" altLang="zh-CN" sz="28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2495546" y="5492783"/>
            <a:ext cx="672959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8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通过比较质量大小可以判断物体空实心</a:t>
            </a:r>
            <a:endParaRPr lang="en-US" altLang="zh-CN" sz="28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4435894" y="2548761"/>
            <a:ext cx="4414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实心的</a:t>
            </a:r>
            <a:r>
              <a:rPr lang="en-US" altLang="zh-CN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  <a:endParaRPr lang="en-US" altLang="zh-CN" sz="24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4435894" y="3050929"/>
            <a:ext cx="2067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空心的：</a:t>
            </a:r>
            <a:endParaRPr lang="en-US" altLang="zh-CN" sz="24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Group 35"/>
          <p:cNvGrpSpPr/>
          <p:nvPr>
            <p:custDataLst>
              <p:tags r:id="rId8"/>
            </p:custDataLst>
          </p:nvPr>
        </p:nvGrpSpPr>
        <p:grpSpPr>
          <a:xfrm>
            <a:off x="5663318" y="3704306"/>
            <a:ext cx="1342296" cy="869921"/>
            <a:chOff x="1591" y="1907"/>
            <a:chExt cx="723" cy="587"/>
          </a:xfrm>
        </p:grpSpPr>
        <p:sp>
          <p:nvSpPr>
            <p:cNvPr id="18" name="Text Box 12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924" y="1907"/>
              <a:ext cx="21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ρ  </a:t>
              </a:r>
              <a:endParaRPr kumimoji="1" lang="en-US" altLang="zh-CN" sz="24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591" y="1940"/>
              <a:ext cx="479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m</a:t>
              </a: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1" lang="en-US" altLang="zh-CN" sz="24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=</a:t>
              </a:r>
              <a:endParaRPr kumimoji="1" lang="en-US" altLang="zh-CN" sz="24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</a:pPr>
              <a:endParaRPr kumimoji="1" lang="en-US" altLang="zh-CN" sz="24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062" y="1940"/>
              <a:ext cx="252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V</a:t>
              </a:r>
              <a:endParaRPr kumimoji="1" lang="en-US" altLang="zh-CN" sz="24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6133554" y="2991135"/>
            <a:ext cx="171854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 </a:t>
            </a: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&lt; m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</a:p>
        </p:txBody>
      </p:sp>
      <p:cxnSp>
        <p:nvCxnSpPr>
          <p:cNvPr id="23" name="直接箭头连接符 22"/>
          <p:cNvCxnSpPr/>
          <p:nvPr>
            <p:custDataLst>
              <p:tags r:id="rId10"/>
            </p:custDataLst>
          </p:nvPr>
        </p:nvCxnSpPr>
        <p:spPr>
          <a:xfrm>
            <a:off x="6630908" y="4223396"/>
            <a:ext cx="3240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直接箭头连接符 23"/>
          <p:cNvCxnSpPr/>
          <p:nvPr>
            <p:custDataLst>
              <p:tags r:id="rId11"/>
            </p:custDataLst>
          </p:nvPr>
        </p:nvCxnSpPr>
        <p:spPr>
          <a:xfrm rot="10800000" flipH="1">
            <a:off x="6311789" y="3798630"/>
            <a:ext cx="0" cy="324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直接箭头连接符 24"/>
          <p:cNvCxnSpPr/>
          <p:nvPr>
            <p:custDataLst>
              <p:tags r:id="rId12"/>
            </p:custDataLst>
          </p:nvPr>
        </p:nvCxnSpPr>
        <p:spPr>
          <a:xfrm rot="10800000" flipH="1">
            <a:off x="5664226" y="3788814"/>
            <a:ext cx="0" cy="396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6109743" y="2481697"/>
            <a:ext cx="206967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  </a:t>
            </a: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m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</a:p>
        </p:txBody>
      </p:sp>
      <p:grpSp>
        <p:nvGrpSpPr>
          <p:cNvPr id="34" name="组合 33"/>
          <p:cNvGrpSpPr/>
          <p:nvPr>
            <p:custDataLst>
              <p:tags r:id="rId14"/>
            </p:custDataLst>
          </p:nvPr>
        </p:nvGrpSpPr>
        <p:grpSpPr>
          <a:xfrm>
            <a:off x="8332470" y="1557020"/>
            <a:ext cx="1334770" cy="3017520"/>
            <a:chOff x="13122" y="2452"/>
            <a:chExt cx="2102" cy="4752"/>
          </a:xfrm>
        </p:grpSpPr>
        <p:sp>
          <p:nvSpPr>
            <p:cNvPr id="29" name="椭圆 28"/>
            <p:cNvSpPr/>
            <p:nvPr>
              <p:custDataLst>
                <p:tags r:id="rId15"/>
              </p:custDataLst>
            </p:nvPr>
          </p:nvSpPr>
          <p:spPr>
            <a:xfrm>
              <a:off x="13122" y="2452"/>
              <a:ext cx="2101" cy="2031"/>
            </a:xfrm>
            <a:prstGeom prst="ellipse">
              <a:avLst/>
            </a:prstGeom>
            <a:solidFill>
              <a:srgbClr val="C48C38"/>
            </a:solidFill>
            <a:ln>
              <a:solidFill>
                <a:srgbClr val="C48C3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>
              <p:custDataLst>
                <p:tags r:id="rId16"/>
              </p:custDataLst>
            </p:nvPr>
          </p:nvGrpSpPr>
          <p:grpSpPr>
            <a:xfrm>
              <a:off x="13123" y="5173"/>
              <a:ext cx="2101" cy="2031"/>
              <a:chOff x="13123" y="5173"/>
              <a:chExt cx="2101" cy="2031"/>
            </a:xfrm>
          </p:grpSpPr>
          <p:sp>
            <p:nvSpPr>
              <p:cNvPr id="31" name="椭圆 30"/>
              <p:cNvSpPr/>
              <p:nvPr>
                <p:custDataLst>
                  <p:tags r:id="rId17"/>
                </p:custDataLst>
              </p:nvPr>
            </p:nvSpPr>
            <p:spPr>
              <a:xfrm>
                <a:off x="13123" y="5173"/>
                <a:ext cx="2101" cy="2031"/>
              </a:xfrm>
              <a:prstGeom prst="ellipse">
                <a:avLst/>
              </a:prstGeom>
              <a:solidFill>
                <a:srgbClr val="C48C38"/>
              </a:solidFill>
              <a:ln>
                <a:solidFill>
                  <a:srgbClr val="C48C38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>
                <p:custDataLst>
                  <p:tags r:id="rId18"/>
                </p:custDataLst>
              </p:nvPr>
            </p:nvSpPr>
            <p:spPr>
              <a:xfrm>
                <a:off x="13707" y="5689"/>
                <a:ext cx="1020" cy="102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三、判断空心球</a:t>
            </a: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73672" y="4193855"/>
            <a:ext cx="4093033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金</a:t>
            </a:r>
            <a:r>
              <a:rPr lang="en-US" altLang="zh-CN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  19.3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×10</a:t>
            </a:r>
            <a:r>
              <a: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4727328" y="4593486"/>
            <a:ext cx="3013807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所以金球是空心的。</a:t>
            </a:r>
            <a:endParaRPr lang="en-US" altLang="zh-CN" sz="2200" b="1" kern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4299539" y="2464221"/>
            <a:ext cx="9383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解： 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6383655" y="2493010"/>
            <a:ext cx="438912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l"/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19.3g/cm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  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 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l"/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>
            <p:custDataLst>
              <p:tags r:id="rId6"/>
            </p:custDataLst>
          </p:nvPr>
        </p:nvSpPr>
        <p:spPr>
          <a:xfrm>
            <a:off x="5167473" y="4119365"/>
            <a:ext cx="2603566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因为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&lt; m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 </a:t>
            </a:r>
            <a:r>
              <a:rPr lang="zh-CN" altLang="en-US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2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551000" y="5059832"/>
            <a:ext cx="2497101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求：   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</a:p>
        </p:txBody>
      </p:sp>
      <p:cxnSp>
        <p:nvCxnSpPr>
          <p:cNvPr id="27" name="直接连接符 26"/>
          <p:cNvCxnSpPr/>
          <p:nvPr>
            <p:custDataLst>
              <p:tags r:id="rId8"/>
            </p:custDataLst>
          </p:nvPr>
        </p:nvCxnSpPr>
        <p:spPr>
          <a:xfrm flipH="1">
            <a:off x="4319830" y="1853659"/>
            <a:ext cx="0" cy="36360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矩形 28"/>
          <p:cNvSpPr/>
          <p:nvPr>
            <p:custDataLst>
              <p:tags r:id="rId9"/>
            </p:custDataLst>
          </p:nvPr>
        </p:nvSpPr>
        <p:spPr>
          <a:xfrm>
            <a:off x="1253852" y="4655202"/>
            <a:ext cx="186082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 </a:t>
            </a:r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rcRect l="42428" t="391" r="-104" b="-391"/>
          <a:stretch>
            <a:fillRect/>
          </a:stretch>
        </p:blipFill>
        <p:spPr>
          <a:xfrm>
            <a:off x="1347491" y="1485856"/>
            <a:ext cx="2183538" cy="2271321"/>
          </a:xfrm>
          <a:prstGeom prst="rect">
            <a:avLst/>
          </a:prstGeom>
        </p:spPr>
      </p:pic>
      <p:sp>
        <p:nvSpPr>
          <p:cNvPr id="31" name="矩形 30"/>
          <p:cNvSpPr/>
          <p:nvPr>
            <p:custDataLst>
              <p:tags r:id="rId11"/>
            </p:custDataLst>
          </p:nvPr>
        </p:nvSpPr>
        <p:spPr>
          <a:xfrm>
            <a:off x="4344877" y="4127884"/>
            <a:ext cx="9383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答： 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4871721" y="908506"/>
            <a:ext cx="252245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8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比质量：</a:t>
            </a:r>
            <a:endParaRPr lang="en-US" altLang="zh-CN" sz="28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35"/>
          <p:cNvGrpSpPr/>
          <p:nvPr>
            <p:custDataLst>
              <p:tags r:id="rId13"/>
            </p:custDataLst>
          </p:nvPr>
        </p:nvGrpSpPr>
        <p:grpSpPr>
          <a:xfrm>
            <a:off x="5103248" y="2421606"/>
            <a:ext cx="1669051" cy="869921"/>
            <a:chOff x="1591" y="1907"/>
            <a:chExt cx="899" cy="587"/>
          </a:xfrm>
        </p:grpSpPr>
        <p:sp>
          <p:nvSpPr>
            <p:cNvPr id="5" name="Text Box 1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44" y="1907"/>
              <a:ext cx="33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ρ</a:t>
              </a:r>
              <a:r>
                <a:rPr kumimoji="1" lang="zh-CN" altLang="en-US" sz="2400" b="1" baseline="-2500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金</a:t>
              </a:r>
              <a:r>
                <a:rPr kumimoji="1" lang="en-US" altLang="zh-CN" sz="2400" b="1" baseline="-2500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endParaRPr kumimoji="1" lang="en-US" altLang="zh-CN" sz="24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13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591" y="1940"/>
              <a:ext cx="479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m</a:t>
              </a:r>
              <a:r>
                <a:rPr kumimoji="1" lang="zh-CN" altLang="en-US" sz="2400" b="1" baseline="-2500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金</a:t>
              </a: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1" lang="en-US" altLang="zh-CN" sz="24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=</a:t>
              </a:r>
              <a:endParaRPr kumimoji="1" lang="en-US" altLang="zh-CN" sz="24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</a:pPr>
              <a:endParaRPr kumimoji="1" lang="en-US" altLang="zh-CN" sz="24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38" y="1940"/>
              <a:ext cx="252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V</a:t>
              </a:r>
              <a:endParaRPr kumimoji="1" lang="en-US" altLang="zh-CN" sz="24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矩形 27"/>
          <p:cNvSpPr/>
          <p:nvPr>
            <p:custDataLst>
              <p:tags r:id="rId14"/>
            </p:custDataLst>
          </p:nvPr>
        </p:nvSpPr>
        <p:spPr>
          <a:xfrm>
            <a:off x="9397365" y="2493010"/>
            <a:ext cx="17125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l"/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193g 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>
            <p:custDataLst>
              <p:tags r:id="rId15"/>
            </p:custDataLst>
          </p:nvPr>
        </p:nvSpPr>
        <p:spPr>
          <a:xfrm>
            <a:off x="267322" y="3789360"/>
            <a:ext cx="409303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已知：  </a:t>
            </a:r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200" b="1" kern="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154.4g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>
            <p:custDataLst>
              <p:tags r:id="rId16"/>
            </p:custDataLst>
          </p:nvPr>
        </p:nvSpPr>
        <p:spPr>
          <a:xfrm>
            <a:off x="4655807" y="3199445"/>
            <a:ext cx="409303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200" b="1" kern="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154.4 g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3" grpId="0"/>
      <p:bldP spid="24" grpId="0"/>
      <p:bldP spid="26" grpId="0"/>
      <p:bldP spid="29" grpId="0"/>
      <p:bldP spid="31" grpId="0"/>
      <p:bldP spid="28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三、判断空心球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0175" y="1988820"/>
            <a:ext cx="3268345" cy="1961515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3503930" y="2493010"/>
            <a:ext cx="7714615" cy="1273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想一想：</a:t>
            </a:r>
            <a:endParaRPr lang="en-US" altLang="zh-CN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如果物体是空心的，你能求出空心部分的体积吗？</a:t>
            </a:r>
            <a:r>
              <a:rPr lang="en-US" altLang="zh-CN" sz="2400" b="1"/>
              <a:t> </a:t>
            </a:r>
            <a:endParaRPr lang="zh-CN" altLang="zh-CN" sz="2400" b="1"/>
          </a:p>
          <a:p>
            <a:pPr>
              <a:spcBef>
                <a:spcPct val="20000"/>
              </a:spcBef>
            </a:pPr>
            <a:endParaRPr lang="en-US" altLang="zh-CN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三、判断空心球</a:t>
            </a: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447536" y="1639817"/>
            <a:ext cx="1859377" cy="52322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b="1">
              <a:solidFill>
                <a:sysClr val="window" lastClr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219449" y="1634948"/>
            <a:ext cx="252245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8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比体积：</a:t>
            </a:r>
            <a:endParaRPr lang="en-US" altLang="zh-CN" sz="28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3125887" y="3128518"/>
            <a:ext cx="1907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实心的</a:t>
            </a:r>
            <a:r>
              <a:rPr lang="en-US" altLang="zh-CN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  <a:endParaRPr lang="en-US" altLang="zh-CN" sz="24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3125887" y="3756416"/>
            <a:ext cx="2067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空心的：</a:t>
            </a:r>
            <a:endParaRPr lang="en-US" altLang="zh-CN" sz="24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4823547" y="3696622"/>
            <a:ext cx="171854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 </a:t>
            </a: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&gt; V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  <a:endParaRPr lang="en-US" altLang="zh-CN" sz="24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4799737" y="3096172"/>
            <a:ext cx="174235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 </a:t>
            </a: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V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  <a:endParaRPr lang="en-US" altLang="zh-CN" sz="24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3007732" y="2198623"/>
            <a:ext cx="3644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通过比较体积大小</a:t>
            </a:r>
            <a:endParaRPr lang="en-US" altLang="zh-CN" sz="24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ker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可以判断物体空实心</a:t>
            </a:r>
            <a:endParaRPr lang="en-US" altLang="zh-CN" sz="2400" b="1" ker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>
            <p:custDataLst>
              <p:tags r:id="rId9"/>
            </p:custDataLst>
          </p:nvPr>
        </p:nvGrpSpPr>
        <p:grpSpPr>
          <a:xfrm>
            <a:off x="7146290" y="1662430"/>
            <a:ext cx="1334770" cy="3017520"/>
            <a:chOff x="13122" y="2452"/>
            <a:chExt cx="2102" cy="4752"/>
          </a:xfrm>
        </p:grpSpPr>
        <p:sp>
          <p:nvSpPr>
            <p:cNvPr id="29" name="椭圆 28"/>
            <p:cNvSpPr/>
            <p:nvPr>
              <p:custDataLst>
                <p:tags r:id="rId17"/>
              </p:custDataLst>
            </p:nvPr>
          </p:nvSpPr>
          <p:spPr>
            <a:xfrm>
              <a:off x="13122" y="2452"/>
              <a:ext cx="2101" cy="2031"/>
            </a:xfrm>
            <a:prstGeom prst="ellipse">
              <a:avLst/>
            </a:prstGeom>
            <a:solidFill>
              <a:srgbClr val="C48C38"/>
            </a:solidFill>
            <a:ln>
              <a:solidFill>
                <a:srgbClr val="C48C3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>
              <p:custDataLst>
                <p:tags r:id="rId18"/>
              </p:custDataLst>
            </p:nvPr>
          </p:nvGrpSpPr>
          <p:grpSpPr>
            <a:xfrm>
              <a:off x="13123" y="5173"/>
              <a:ext cx="2101" cy="2031"/>
              <a:chOff x="13123" y="5173"/>
              <a:chExt cx="2101" cy="2031"/>
            </a:xfrm>
          </p:grpSpPr>
          <p:sp>
            <p:nvSpPr>
              <p:cNvPr id="31" name="椭圆 30"/>
              <p:cNvSpPr/>
              <p:nvPr>
                <p:custDataLst>
                  <p:tags r:id="rId19"/>
                </p:custDataLst>
              </p:nvPr>
            </p:nvSpPr>
            <p:spPr>
              <a:xfrm>
                <a:off x="13123" y="5173"/>
                <a:ext cx="2101" cy="2031"/>
              </a:xfrm>
              <a:prstGeom prst="ellipse">
                <a:avLst/>
              </a:prstGeom>
              <a:solidFill>
                <a:srgbClr val="C48C38"/>
              </a:solidFill>
              <a:ln>
                <a:solidFill>
                  <a:srgbClr val="C48C38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>
                <p:custDataLst>
                  <p:tags r:id="rId20"/>
                </p:custDataLst>
              </p:nvPr>
            </p:nvSpPr>
            <p:spPr>
              <a:xfrm>
                <a:off x="13707" y="5689"/>
                <a:ext cx="1020" cy="102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3647440" y="4495800"/>
            <a:ext cx="2768600" cy="579755"/>
          </a:xfrm>
          <a:prstGeom prst="rect">
            <a:avLst/>
          </a:prstGeom>
          <a:ln w="28575">
            <a:solidFill>
              <a:srgbClr val="5B9BD5"/>
            </a:solidFill>
          </a:ln>
        </p:spPr>
        <p:txBody>
          <a:bodyPr wrap="square">
            <a:no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空心</a:t>
            </a: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球 </a:t>
            </a:r>
            <a:r>
              <a:rPr lang="en-US" altLang="zh-CN" sz="2400" b="1" kern="0"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－</a:t>
            </a:r>
            <a:r>
              <a:rPr lang="en-US" altLang="zh-CN" sz="24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V</a:t>
            </a: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金</a:t>
            </a:r>
            <a:endParaRPr lang="en-US" altLang="zh-CN" sz="24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endParaRPr lang="en-US" altLang="zh-CN" sz="24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4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endParaRPr lang="en-US" altLang="zh-CN" sz="24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>
            <p:custDataLst>
              <p:tags r:id="rId11"/>
            </p:custDataLst>
          </p:nvPr>
        </p:nvGrpSpPr>
        <p:grpSpPr>
          <a:xfrm>
            <a:off x="8616415" y="3764556"/>
            <a:ext cx="725897" cy="543494"/>
            <a:chOff x="6910926" y="3751614"/>
            <a:chExt cx="725897" cy="543494"/>
          </a:xfrm>
        </p:grpSpPr>
        <p:sp>
          <p:nvSpPr>
            <p:cNvPr id="21" name="圆角矩形标注 20"/>
            <p:cNvSpPr/>
            <p:nvPr>
              <p:custDataLst>
                <p:tags r:id="rId15"/>
              </p:custDataLst>
            </p:nvPr>
          </p:nvSpPr>
          <p:spPr>
            <a:xfrm>
              <a:off x="6910926" y="3751614"/>
              <a:ext cx="674610" cy="543494"/>
            </a:xfrm>
            <a:prstGeom prst="wedgeRoundRectCallout">
              <a:avLst>
                <a:gd name="adj1" fmla="val -102130"/>
                <a:gd name="adj2" fmla="val -55771"/>
                <a:gd name="adj3" fmla="val 16667"/>
              </a:avLst>
            </a:prstGeom>
            <a:noFill/>
            <a:ln w="2222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6934649" y="3753969"/>
              <a:ext cx="70217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</a:t>
              </a:r>
              <a:r>
                <a:rPr lang="zh-CN" altLang="en-US" sz="24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金</a:t>
              </a:r>
              <a:endPara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2"/>
            </p:custDataLst>
          </p:nvPr>
        </p:nvGrpSpPr>
        <p:grpSpPr>
          <a:xfrm>
            <a:off x="8054185" y="4804554"/>
            <a:ext cx="952886" cy="543494"/>
            <a:chOff x="6910926" y="3751614"/>
            <a:chExt cx="725897" cy="543494"/>
          </a:xfrm>
        </p:grpSpPr>
        <p:sp>
          <p:nvSpPr>
            <p:cNvPr id="24" name="圆角矩形标注 23"/>
            <p:cNvSpPr/>
            <p:nvPr>
              <p:custDataLst>
                <p:tags r:id="rId13"/>
              </p:custDataLst>
            </p:nvPr>
          </p:nvSpPr>
          <p:spPr>
            <a:xfrm>
              <a:off x="6910926" y="3751614"/>
              <a:ext cx="674610" cy="543494"/>
            </a:xfrm>
            <a:prstGeom prst="wedgeRoundRectCallout">
              <a:avLst>
                <a:gd name="adj1" fmla="val -70913"/>
                <a:gd name="adj2" fmla="val -165130"/>
                <a:gd name="adj3" fmla="val 16667"/>
              </a:avLst>
            </a:prstGeom>
            <a:noFill/>
            <a:ln w="2222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b="1">
                <a:solidFill>
                  <a:sysClr val="window" lastClr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6934649" y="3753969"/>
              <a:ext cx="702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</a:t>
              </a:r>
              <a:r>
                <a:rPr lang="zh-CN" altLang="en-US" sz="24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空心</a:t>
              </a:r>
              <a:endPara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8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528696" y="3594534"/>
            <a:ext cx="3013807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所以金球是空心的。</a:t>
            </a:r>
            <a:endParaRPr lang="en-US" altLang="zh-CN" sz="2200" b="1" kern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35"/>
          <p:cNvGrpSpPr/>
          <p:nvPr>
            <p:custDataLst>
              <p:tags r:id="rId2"/>
            </p:custDataLst>
          </p:nvPr>
        </p:nvGrpSpPr>
        <p:grpSpPr>
          <a:xfrm>
            <a:off x="6055422" y="1835123"/>
            <a:ext cx="2245382" cy="923270"/>
            <a:chOff x="2148" y="1787"/>
            <a:chExt cx="1349" cy="623"/>
          </a:xfrm>
        </p:grpSpPr>
        <p:sp>
          <p:nvSpPr>
            <p:cNvPr id="8" name="Text Box 12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148" y="1927"/>
              <a:ext cx="99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4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507" y="1787"/>
              <a:ext cx="64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154.4g</a:t>
              </a:r>
              <a:endParaRPr kumimoji="1" lang="en-US" altLang="zh-CN" sz="22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Line 1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2396" y="2075"/>
              <a:ext cx="67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2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178" y="2120"/>
              <a:ext cx="1319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indent="304800"/>
              <a:r>
                <a:rPr lang="en-US" altLang="zh-CN" sz="2200" b="1" kern="0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19.3g/cm</a:t>
              </a:r>
              <a:r>
                <a:rPr lang="en-US" altLang="zh-CN" sz="2200" b="1" kern="0" baseline="30000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3</a:t>
              </a:r>
              <a:endPara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7522494" y="1989051"/>
            <a:ext cx="20115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8cm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 flipH="1">
            <a:off x="4183862" y="1556193"/>
            <a:ext cx="0" cy="428400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grpSp>
        <p:nvGrpSpPr>
          <p:cNvPr id="17" name="Group 35"/>
          <p:cNvGrpSpPr/>
          <p:nvPr>
            <p:custDataLst>
              <p:tags r:id="rId5"/>
            </p:custDataLst>
          </p:nvPr>
        </p:nvGrpSpPr>
        <p:grpSpPr>
          <a:xfrm>
            <a:off x="4625811" y="1845616"/>
            <a:ext cx="2026895" cy="729135"/>
            <a:chOff x="1951" y="1793"/>
            <a:chExt cx="1106" cy="492"/>
          </a:xfrm>
        </p:grpSpPr>
        <p:sp>
          <p:nvSpPr>
            <p:cNvPr id="18" name="Text Box 1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1951" y="1926"/>
              <a:ext cx="77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V</a:t>
              </a:r>
              <a:r>
                <a:rPr lang="zh-CN" altLang="en-US" sz="22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金 </a:t>
              </a:r>
              <a:r>
                <a:rPr kumimoji="1" lang="en-US" altLang="zh-CN" sz="24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=</a:t>
              </a:r>
              <a:r>
                <a:rPr kumimoji="1" lang="en-US" altLang="zh-CN" sz="22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414" y="1793"/>
              <a:ext cx="64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zh-CN" altLang="en-US" sz="22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球</a:t>
              </a:r>
              <a:endParaRPr kumimoji="1" lang="en-US" altLang="zh-CN" sz="22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2396" y="2080"/>
              <a:ext cx="30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2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432" y="1995"/>
              <a:ext cx="50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ρ</a:t>
              </a:r>
              <a:r>
                <a:rPr lang="zh-CN" altLang="en-US" sz="22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金</a:t>
              </a:r>
              <a:endParaRPr kumimoji="1" lang="en-US" altLang="zh-CN" sz="22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5179769" y="955378"/>
            <a:ext cx="269915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>
              <a:lnSpc>
                <a:spcPts val="4000"/>
              </a:lnSpc>
            </a:pPr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由公式              得 </a:t>
            </a:r>
            <a:endParaRPr lang="zh-CN" altLang="zh-CN" sz="2200" b="1" kern="1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Group 35"/>
          <p:cNvGrpSpPr/>
          <p:nvPr>
            <p:custDataLst>
              <p:tags r:id="rId7"/>
            </p:custDataLst>
          </p:nvPr>
        </p:nvGrpSpPr>
        <p:grpSpPr>
          <a:xfrm>
            <a:off x="6470013" y="877094"/>
            <a:ext cx="1392997" cy="847691"/>
            <a:chOff x="2006" y="1793"/>
            <a:chExt cx="1051" cy="572"/>
          </a:xfrm>
        </p:grpSpPr>
        <p:sp>
          <p:nvSpPr>
            <p:cNvPr id="24" name="Text Box 12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006" y="1927"/>
              <a:ext cx="771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ρ </a:t>
              </a:r>
              <a:r>
                <a:rPr kumimoji="1" lang="en-US" altLang="zh-CN" sz="24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414" y="1793"/>
              <a:ext cx="64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m</a:t>
              </a:r>
              <a:endParaRPr kumimoji="1" lang="en-US" altLang="zh-CN" sz="22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Line 14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396" y="2080"/>
              <a:ext cx="301" cy="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2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14" y="2074"/>
              <a:ext cx="50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kumimoji="1" lang="en-US" altLang="zh-CN" sz="2200" b="1" i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V</a:t>
              </a:r>
              <a:endParaRPr kumimoji="1" lang="en-US" altLang="zh-CN" sz="2200" b="1" baseline="-250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矩形 27"/>
          <p:cNvSpPr/>
          <p:nvPr>
            <p:custDataLst>
              <p:tags r:id="rId8"/>
            </p:custDataLst>
          </p:nvPr>
        </p:nvSpPr>
        <p:spPr>
          <a:xfrm>
            <a:off x="4295831" y="1106843"/>
            <a:ext cx="988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解：  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9"/>
            </p:custDataLst>
          </p:nvPr>
        </p:nvSpPr>
        <p:spPr>
          <a:xfrm>
            <a:off x="4224281" y="3590086"/>
            <a:ext cx="3013807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ct val="0"/>
              </a:spcAft>
              <a:tabLst>
                <a:tab pos="5238750" algn="l"/>
              </a:tabLst>
            </a:pPr>
            <a:r>
              <a:rPr lang="zh-CN" altLang="en-US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因为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&gt; V</a:t>
            </a:r>
            <a:r>
              <a:rPr lang="zh-CN" altLang="en-US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</a:t>
            </a:r>
            <a:r>
              <a:rPr lang="zh-CN" altLang="en-US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，</a:t>
            </a:r>
            <a:endParaRPr lang="en-US" altLang="zh-CN" sz="2200" b="1" kern="0" baseline="-250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>
            <p:custDataLst>
              <p:tags r:id="rId10"/>
            </p:custDataLst>
          </p:nvPr>
        </p:nvSpPr>
        <p:spPr>
          <a:xfrm>
            <a:off x="8542879" y="4456648"/>
            <a:ext cx="2622968" cy="46037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indent="304800" algn="just">
              <a:tabLst>
                <a:tab pos="5238750" algn="l"/>
              </a:tabLst>
            </a:pPr>
            <a:r>
              <a:rPr lang="en-US" altLang="zh-CN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>
            <p:custDataLst>
              <p:tags r:id="rId11"/>
            </p:custDataLst>
          </p:nvPr>
        </p:nvSpPr>
        <p:spPr>
          <a:xfrm>
            <a:off x="4754683" y="5300838"/>
            <a:ext cx="9383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答： 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>
            <p:custDataLst>
              <p:tags r:id="rId12"/>
            </p:custDataLst>
          </p:nvPr>
        </p:nvSpPr>
        <p:spPr>
          <a:xfrm>
            <a:off x="5319009" y="5293241"/>
            <a:ext cx="3814069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tabLst>
                <a:tab pos="5238750" algn="l"/>
              </a:tabLst>
            </a:pPr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金球的空心体积为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200" b="1" kern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>
            <p:custDataLst>
              <p:tags r:id="rId13"/>
            </p:custDataLst>
          </p:nvPr>
        </p:nvGrpSpPr>
        <p:grpSpPr>
          <a:xfrm>
            <a:off x="4507291" y="4426521"/>
            <a:ext cx="2545616" cy="460375"/>
            <a:chOff x="3777947" y="3973809"/>
            <a:chExt cx="2545616" cy="460375"/>
          </a:xfrm>
        </p:grpSpPr>
        <p:sp>
          <p:nvSpPr>
            <p:cNvPr id="39" name="矩形 38"/>
            <p:cNvSpPr/>
            <p:nvPr>
              <p:custDataLst>
                <p:tags r:id="rId24"/>
              </p:custDataLst>
            </p:nvPr>
          </p:nvSpPr>
          <p:spPr>
            <a:xfrm>
              <a:off x="3777947" y="3973809"/>
              <a:ext cx="2545616" cy="460375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indent="304800" algn="just">
                <a:tabLst>
                  <a:tab pos="5238750" algn="l"/>
                </a:tabLst>
              </a:pPr>
              <a:r>
                <a:rPr lang="en-US" altLang="zh-CN" sz="22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</a:t>
              </a:r>
              <a:r>
                <a:rPr lang="zh-CN" altLang="en-US" sz="22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空心</a:t>
              </a:r>
              <a:r>
                <a:rPr lang="en-US" altLang="zh-CN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=</a:t>
              </a:r>
              <a:r>
                <a:rPr lang="en-US" altLang="zh-CN" sz="22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V</a:t>
              </a:r>
              <a:r>
                <a:rPr lang="zh-CN" altLang="en-US" sz="22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球</a:t>
              </a:r>
              <a:r>
                <a:rPr lang="zh-CN" altLang="en-US" sz="22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    </a:t>
              </a:r>
              <a:r>
                <a:rPr lang="en-US" altLang="zh-CN" sz="22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</a:t>
              </a:r>
              <a:r>
                <a:rPr lang="zh-CN" altLang="en-US" sz="2200" b="1" baseline="-250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金</a:t>
              </a:r>
              <a:endParaRPr lang="en-US" altLang="zh-CN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Line 14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414614" y="4204641"/>
              <a:ext cx="216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2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14"/>
            </p:custDataLst>
          </p:nvPr>
        </p:nvGrpSpPr>
        <p:grpSpPr>
          <a:xfrm>
            <a:off x="6479129" y="4426442"/>
            <a:ext cx="2622968" cy="460375"/>
            <a:chOff x="4319130" y="4471570"/>
            <a:chExt cx="2622968" cy="460375"/>
          </a:xfrm>
        </p:grpSpPr>
        <p:sp>
          <p:nvSpPr>
            <p:cNvPr id="42" name="矩形 41"/>
            <p:cNvSpPr/>
            <p:nvPr>
              <p:custDataLst>
                <p:tags r:id="rId22"/>
              </p:custDataLst>
            </p:nvPr>
          </p:nvSpPr>
          <p:spPr>
            <a:xfrm>
              <a:off x="4319130" y="4471570"/>
              <a:ext cx="2622968" cy="460375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indent="304800" algn="just">
                <a:tabLst>
                  <a:tab pos="5238750" algn="l"/>
                </a:tabLst>
              </a:pPr>
              <a:r>
                <a:rPr lang="en-US" altLang="zh-CN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=</a:t>
              </a:r>
              <a:r>
                <a:rPr lang="en-US" altLang="zh-CN" sz="2200" b="1" i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200" b="1" kern="0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10cm</a:t>
              </a:r>
              <a:r>
                <a:rPr lang="en-US" altLang="zh-CN" sz="2200" b="1" kern="0" baseline="30000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22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    </a:t>
              </a:r>
              <a:r>
                <a:rPr lang="en-US" altLang="zh-CN" sz="2200" b="1" kern="0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8cm</a:t>
              </a:r>
              <a:r>
                <a:rPr lang="en-US" altLang="zh-CN" sz="2200" b="1" kern="0" baseline="30000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3</a:t>
              </a:r>
              <a:endPara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Line 1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780919" y="4724283"/>
              <a:ext cx="216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none" anchor="ctr"/>
            <a:lstStyle/>
            <a:p>
              <a:endParaRPr lang="zh-CN" altLang="en-US" sz="2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标题 27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三、判断空心球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/>
          <a:srcRect l="42428" t="391" r="-104" b="-391"/>
          <a:stretch>
            <a:fillRect/>
          </a:stretch>
        </p:blipFill>
        <p:spPr>
          <a:xfrm>
            <a:off x="335936" y="1163276"/>
            <a:ext cx="2183538" cy="2271321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17"/>
            </p:custDataLst>
          </p:nvPr>
        </p:nvSpPr>
        <p:spPr>
          <a:xfrm>
            <a:off x="273672" y="4193855"/>
            <a:ext cx="4093033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2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金</a:t>
            </a:r>
            <a:r>
              <a:rPr lang="en-US" altLang="zh-CN" sz="2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  19.3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×10</a:t>
            </a:r>
            <a:r>
              <a: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200" b="1" kern="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>
            <p:custDataLst>
              <p:tags r:id="rId18"/>
            </p:custDataLst>
          </p:nvPr>
        </p:nvSpPr>
        <p:spPr>
          <a:xfrm>
            <a:off x="1254125" y="4655185"/>
            <a:ext cx="26638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200" b="1" kern="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>
            <p:custDataLst>
              <p:tags r:id="rId19"/>
            </p:custDataLst>
          </p:nvPr>
        </p:nvSpPr>
        <p:spPr>
          <a:xfrm>
            <a:off x="267322" y="3789360"/>
            <a:ext cx="409303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已知：  </a:t>
            </a:r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200" b="1" kern="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154.4g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>
            <p:custDataLst>
              <p:tags r:id="rId20"/>
            </p:custDataLst>
          </p:nvPr>
        </p:nvSpPr>
        <p:spPr>
          <a:xfrm>
            <a:off x="551871" y="5267659"/>
            <a:ext cx="24971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zh-CN" altLang="en-US" sz="22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求：  </a:t>
            </a:r>
            <a:r>
              <a:rPr lang="en-US" altLang="zh-CN" sz="22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000" b="1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空心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矩形 47"/>
          <p:cNvSpPr/>
          <p:nvPr>
            <p:custDataLst>
              <p:tags r:id="rId21"/>
            </p:custDataLst>
          </p:nvPr>
        </p:nvSpPr>
        <p:spPr>
          <a:xfrm>
            <a:off x="4323080" y="2957830"/>
            <a:ext cx="26638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/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200" b="1" kern="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球</a:t>
            </a:r>
            <a:r>
              <a:rPr lang="en-US" altLang="zh-CN" sz="2200" b="1" i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sz="2200" b="1" kern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10cm</a:t>
            </a:r>
            <a:r>
              <a:rPr lang="en-US" altLang="zh-CN" sz="2200" b="1" kern="0" baseline="300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endParaRPr lang="en-US" altLang="zh-CN" sz="2200" b="1" kern="0" baseline="300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2" grpId="0"/>
      <p:bldP spid="28" grpId="0"/>
      <p:bldP spid="34" grpId="0"/>
      <p:bldP spid="35" grpId="0"/>
      <p:bldP spid="36" grpId="0"/>
      <p:bldP spid="37" grpId="0"/>
      <p:bldP spid="4" grpId="0"/>
      <p:bldP spid="45" grpId="0"/>
      <p:bldP spid="46" grpId="0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三、课堂小结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635250" y="2694428"/>
            <a:ext cx="1659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密度与</a:t>
            </a:r>
            <a:br>
              <a:rPr 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社会生活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99560" y="2348865"/>
            <a:ext cx="326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密度与温度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有关</a:t>
            </a:r>
            <a:endParaRPr lang="zh-CN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410710" y="1581150"/>
            <a:ext cx="3474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利用密度鉴别物质</a:t>
            </a:r>
            <a:endParaRPr lang="zh-CN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左大括号 7"/>
          <p:cNvSpPr/>
          <p:nvPr>
            <p:custDataLst>
              <p:tags r:id="rId5"/>
            </p:custDataLst>
          </p:nvPr>
        </p:nvSpPr>
        <p:spPr>
          <a:xfrm>
            <a:off x="4294505" y="1687953"/>
            <a:ext cx="130175" cy="2965450"/>
          </a:xfrm>
          <a:prstGeom prst="leftBrace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4426464" y="2997582"/>
            <a:ext cx="5300163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0-4℃</a:t>
            </a:r>
            <a:r>
              <a:rPr 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水的反常膨胀：</a:t>
            </a:r>
          </a:p>
          <a:p>
            <a:pPr algn="l">
              <a:lnSpc>
                <a:spcPct val="100000"/>
              </a:lnSpc>
              <a:buClrTx/>
              <a:buSzTx/>
            </a:pPr>
            <a:r>
              <a:rPr 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4℃水的密度最大，体积最小。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53865" y="4077970"/>
            <a:ext cx="326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判断物体是否空心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8" grpId="0" animBg="1"/>
      <p:bldP spid="7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983615" y="1341120"/>
            <a:ext cx="1078928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、把一个充了气的气球放在阳光下曝晒，经过一段时间后，气球的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___________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保持不变，它内部气体的密度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_____________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。</a:t>
            </a:r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631223" y="2045973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质量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8544055" y="1917048"/>
            <a:ext cx="8940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900"/>
              </a:spcBef>
            </a:pPr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变小</a:t>
            </a:r>
          </a:p>
        </p:txBody>
      </p:sp>
      <p:sp>
        <p:nvSpPr>
          <p:cNvPr id="5" name="标题 2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四、巩固练习</a:t>
            </a:r>
          </a:p>
        </p:txBody>
      </p:sp>
      <p:sp>
        <p:nvSpPr>
          <p:cNvPr id="30722" name="Rectangle 3"/>
          <p:cNvSpPr/>
          <p:nvPr>
            <p:custDataLst>
              <p:tags r:id="rId5"/>
            </p:custDataLst>
          </p:nvPr>
        </p:nvSpPr>
        <p:spPr>
          <a:xfrm>
            <a:off x="982980" y="3254375"/>
            <a:ext cx="978725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2.野战部队行军时携带的压缩饼干与平常的饼干相比，主要的优点是在质量相等的情况下，压缩饼干的（     ）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A.密度大、体积大       B.密度小、体积小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C.密度大、体积小       D.密度一样、体积小 </a:t>
            </a:r>
          </a:p>
        </p:txBody>
      </p:sp>
      <p:sp>
        <p:nvSpPr>
          <p:cNvPr id="34821" name="文本框 2"/>
          <p:cNvSpPr txBox="1"/>
          <p:nvPr>
            <p:custDataLst>
              <p:tags r:id="rId6"/>
            </p:custDataLst>
          </p:nvPr>
        </p:nvSpPr>
        <p:spPr>
          <a:xfrm>
            <a:off x="7895908" y="4077335"/>
            <a:ext cx="106362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48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t="1520" b="5500"/>
          <a:stretch>
            <a:fillRect/>
          </a:stretch>
        </p:blipFill>
        <p:spPr>
          <a:xfrm>
            <a:off x="2352040" y="2294255"/>
            <a:ext cx="3175000" cy="29521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274435" y="2564765"/>
            <a:ext cx="4393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牛奶的密度约是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1.015~1.040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×10</a:t>
            </a:r>
            <a:r>
              <a:rPr lang="en-US" altLang="zh-CN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239510" y="4293235"/>
            <a:ext cx="4393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密度是检验牛奶优劣的常用指标。</a:t>
            </a:r>
          </a:p>
        </p:txBody>
      </p:sp>
      <p:sp>
        <p:nvSpPr>
          <p:cNvPr id="2" name="标题 2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160010" y="1125220"/>
            <a:ext cx="2272665" cy="58356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区分优劣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四、巩固练习</a:t>
            </a:r>
          </a:p>
        </p:txBody>
      </p:sp>
      <p:sp>
        <p:nvSpPr>
          <p:cNvPr id="31745" name="Text Box 3"/>
          <p:cNvSpPr txBox="1"/>
          <p:nvPr>
            <p:custDataLst>
              <p:tags r:id="rId2"/>
            </p:custDataLst>
          </p:nvPr>
        </p:nvSpPr>
        <p:spPr>
          <a:xfrm>
            <a:off x="596265" y="923925"/>
            <a:ext cx="11246485" cy="2999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3.某钢瓶中装有氧气，瓶内气体密度为8kg/cm</a:t>
            </a:r>
            <a:r>
              <a:rPr lang="zh-CN" altLang="en-US" sz="2800" baseline="300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，在一次急救中用去了其中的3/4，则剩余气体的密度为     （      ）    </a:t>
            </a: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A、2kg/cm</a:t>
            </a:r>
            <a:r>
              <a:rPr lang="zh-CN" altLang="en-US" sz="2800" baseline="300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B、4kg/cm</a:t>
            </a:r>
            <a:r>
              <a:rPr lang="zh-CN" altLang="en-US" sz="2800" baseline="300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C、6kg/cm</a:t>
            </a:r>
            <a:r>
              <a:rPr lang="zh-CN" altLang="en-US" sz="2800" baseline="300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D、8kg/cm</a:t>
            </a:r>
            <a:r>
              <a:rPr lang="zh-CN" altLang="en-US" sz="2800" baseline="300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ct val="50000"/>
              </a:spcBef>
            </a:pP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746" name="文本框 2"/>
          <p:cNvSpPr txBox="1"/>
          <p:nvPr>
            <p:custDataLst>
              <p:tags r:id="rId3"/>
            </p:custDataLst>
          </p:nvPr>
        </p:nvSpPr>
        <p:spPr>
          <a:xfrm>
            <a:off x="7175818" y="1484630"/>
            <a:ext cx="1063625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四、巩固练习</a:t>
            </a:r>
          </a:p>
        </p:txBody>
      </p:sp>
      <p:sp>
        <p:nvSpPr>
          <p:cNvPr id="53252" name="文本框 53251"/>
          <p:cNvSpPr txBox="1"/>
          <p:nvPr>
            <p:custDataLst>
              <p:tags r:id="rId2"/>
            </p:custDataLst>
          </p:nvPr>
        </p:nvSpPr>
        <p:spPr>
          <a:xfrm>
            <a:off x="1846898" y="2119630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解：</a:t>
            </a:r>
          </a:p>
        </p:txBody>
      </p:sp>
      <p:graphicFrame>
        <p:nvGraphicFramePr>
          <p:cNvPr id="53253" name="对象 53252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379663" y="2517140"/>
          <a:ext cx="75374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3200400" imgH="254000" progId="Equation.DSMT4">
                  <p:embed/>
                </p:oleObj>
              </mc:Choice>
              <mc:Fallback>
                <p:oleObj r:id="rId8" imgW="3200400" imgH="254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79663" y="2517140"/>
                        <a:ext cx="7537450" cy="619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对象 5325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667953" y="3380740"/>
          <a:ext cx="3744912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484630" imgH="254000" progId="Equation.DSMT4">
                  <p:embed/>
                </p:oleObj>
              </mc:Choice>
              <mc:Fallback>
                <p:oleObj r:id="rId10" imgW="1484630" imgH="254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67953" y="3380740"/>
                        <a:ext cx="3744912" cy="6365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6" name="对象 5325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668270" y="4244658"/>
          <a:ext cx="4951413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2247900" imgH="469900" progId="Equation.DSMT4">
                  <p:embed/>
                </p:oleObj>
              </mc:Choice>
              <mc:Fallback>
                <p:oleObj r:id="rId12" imgW="2247900" imgH="4699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68270" y="4244658"/>
                        <a:ext cx="4951413" cy="10334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12"/>
          <p:cNvSpPr/>
          <p:nvPr>
            <p:custDataLst>
              <p:tags r:id="rId6"/>
            </p:custDataLst>
          </p:nvPr>
        </p:nvSpPr>
        <p:spPr>
          <a:xfrm>
            <a:off x="1775460" y="836930"/>
            <a:ext cx="8447088" cy="6445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5. 1m</a:t>
            </a:r>
            <a:r>
              <a:rPr lang="zh-CN" altLang="en-US" sz="2800" baseline="300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的冰完全熔化成水，体积多大？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charRg st="1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四、巩固练习</a:t>
            </a:r>
          </a:p>
        </p:txBody>
      </p:sp>
      <p:sp>
        <p:nvSpPr>
          <p:cNvPr id="21506" name="Text Box 2"/>
          <p:cNvSpPr txBox="1"/>
          <p:nvPr>
            <p:custDataLst>
              <p:tags r:id="rId2"/>
            </p:custDataLst>
          </p:nvPr>
        </p:nvSpPr>
        <p:spPr>
          <a:xfrm>
            <a:off x="981075" y="1052830"/>
            <a:ext cx="1082484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6. 一个铅球的质量是4kg，经测量知道它的体积是0.57dm</a:t>
            </a:r>
            <a:r>
              <a:rPr lang="zh-CN" altLang="en-US" sz="2800" baseline="300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。这个铅球是用铅制造的吗？</a:t>
            </a:r>
          </a:p>
        </p:txBody>
      </p:sp>
      <p:graphicFrame>
        <p:nvGraphicFramePr>
          <p:cNvPr id="25604" name="对象 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495233" y="2779395"/>
          <a:ext cx="527367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387600" imgH="393700" progId="Equation.DSMT4">
                  <p:embed/>
                </p:oleObj>
              </mc:Choice>
              <mc:Fallback>
                <p:oleObj r:id="rId8" imgW="2387600" imgH="3937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95233" y="2779395"/>
                        <a:ext cx="5273675" cy="8842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550795" y="4217035"/>
            <a:ext cx="412273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查密度表知</a:t>
            </a: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511358" y="4147185"/>
          <a:ext cx="31718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3262630" imgH="612140" progId="Equation.DSMT4">
                  <p:embed/>
                </p:oleObj>
              </mc:Choice>
              <mc:Fallback>
                <p:oleObj r:id="rId10" imgW="3262630" imgH="6121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1358" y="4147185"/>
                        <a:ext cx="3171825" cy="5635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2614295" y="4963160"/>
            <a:ext cx="45815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故这个铅球不是纯铅制造的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四、巩固练习</a:t>
            </a:r>
          </a:p>
        </p:txBody>
      </p:sp>
      <p:sp>
        <p:nvSpPr>
          <p:cNvPr id="81923" name="文本占位符 8192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80060" y="1269365"/>
            <a:ext cx="11263630" cy="2842895"/>
          </a:xfr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eaLnBrk="1" fontAlgn="base" hangingPunct="1"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strike="noStrike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7. </a:t>
            </a:r>
            <a:r>
              <a:rPr lang="zh-CN" altLang="en-US" sz="28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用盐水选种，要求盐水的密度为1.1×10</a:t>
            </a:r>
            <a:r>
              <a:rPr lang="zh-CN" altLang="en-US" sz="2800" strike="noStrike" baseline="30000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kg/m</a:t>
            </a:r>
            <a:r>
              <a:rPr lang="zh-CN" altLang="en-US" sz="2800" strike="noStrike" baseline="30000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，现配制了0.5 dm</a:t>
            </a:r>
            <a:r>
              <a:rPr lang="zh-CN" altLang="en-US" sz="2800" strike="noStrike" baseline="30000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的盐水，称出其质量为0.6 kg，试求</a:t>
            </a:r>
          </a:p>
          <a:p>
            <a:pPr marL="0" algn="l" eaLnBrk="1" fontAlgn="base" hangingPunct="1"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（1）配制的盐水是否符合要求？</a:t>
            </a:r>
          </a:p>
          <a:p>
            <a:pPr marL="0" algn="l" eaLnBrk="1" fontAlgn="base" hangingPunct="1"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strike="noStrike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（2）若不符合要求，应加盐还是加水？</a:t>
            </a:r>
          </a:p>
        </p:txBody>
      </p:sp>
      <p:sp>
        <p:nvSpPr>
          <p:cNvPr id="28673" name="文本框 83969"/>
          <p:cNvSpPr txBox="1"/>
          <p:nvPr>
            <p:custDataLst>
              <p:tags r:id="rId3"/>
            </p:custDataLst>
          </p:nvPr>
        </p:nvSpPr>
        <p:spPr>
          <a:xfrm>
            <a:off x="1775460" y="4872038"/>
            <a:ext cx="80772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83971" name="内容占位符 83970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775460" y="5085080"/>
            <a:ext cx="8915400" cy="1365885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CN" altLang="en-US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800" b="1" i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zh-CN" altLang="en-US" sz="2800" b="1" kern="1200" baseline="-25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配</a:t>
            </a:r>
            <a:r>
              <a:rPr lang="zh-CN" altLang="en-US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altLang="zh-CN" sz="2800" b="1" i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2800" b="1" i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=0.6 kg/0.55×10</a:t>
            </a:r>
            <a:r>
              <a:rPr lang="en-US" altLang="zh-CN" sz="2800" b="1" kern="12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-3 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kern="12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1.2×10</a:t>
            </a:r>
            <a:r>
              <a:rPr lang="en-US" altLang="zh-CN" sz="2800" b="1" kern="12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kg/m</a:t>
            </a:r>
            <a:r>
              <a:rPr lang="en-US" altLang="zh-CN" sz="2800" b="1" kern="1200" baseline="30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endParaRPr lang="en-US" altLang="zh-CN" sz="2800" b="1" kern="1200">
              <a:solidFill>
                <a:srgbClr val="11111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）∵</a:t>
            </a:r>
            <a:r>
              <a:rPr lang="en-US" altLang="zh-CN" sz="2800" b="1" i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zh-CN" altLang="en-US" sz="2800" b="1" kern="1200" baseline="-25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配</a:t>
            </a:r>
            <a:r>
              <a:rPr lang="en-US" altLang="zh-CN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en-US" altLang="zh-CN" sz="2800" b="1" i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zh-CN" altLang="en-US" sz="2800" b="1" kern="1200" baseline="-250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标       </a:t>
            </a:r>
            <a:r>
              <a:rPr lang="zh-CN" altLang="en-US" sz="2800" b="1" kern="1200">
                <a:solidFill>
                  <a:srgbClr val="11111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∴应加水    </a:t>
            </a:r>
          </a:p>
        </p:txBody>
      </p:sp>
      <p:sp>
        <p:nvSpPr>
          <p:cNvPr id="28677" name="文本框 83974"/>
          <p:cNvSpPr txBox="1"/>
          <p:nvPr>
            <p:custDataLst>
              <p:tags r:id="rId5"/>
            </p:custDataLst>
          </p:nvPr>
        </p:nvSpPr>
        <p:spPr>
          <a:xfrm>
            <a:off x="1376998" y="5084763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解：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charRg st="48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5280" y="1052830"/>
            <a:ext cx="113195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8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、有一个体积为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40 cm</a:t>
            </a:r>
            <a:r>
              <a:rPr lang="zh-CN" altLang="en-US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的铜球，它的质量是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316 g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，这个铜球是空心的还是实心？如果是空心的，空心部分体积是多大？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（已知ρ铜=8.9g/cm</a:t>
            </a:r>
            <a:r>
              <a:rPr lang="zh-CN" altLang="en-US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）</a:t>
            </a:r>
          </a:p>
        </p:txBody>
      </p:sp>
      <p:sp>
        <p:nvSpPr>
          <p:cNvPr id="39938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33550" y="2574692"/>
            <a:ext cx="3200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方法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：密度比较法</a:t>
            </a:r>
            <a:r>
              <a:rPr lang="zh-CN" altLang="en-US" sz="2400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2394585" y="2890838"/>
            <a:ext cx="49720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 l="12129"/>
          <a:stretch>
            <a:fillRect/>
          </a:stretch>
        </p:blipFill>
        <p:spPr bwMode="auto">
          <a:xfrm>
            <a:off x="2554421" y="3851487"/>
            <a:ext cx="18637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18648" y="3870836"/>
            <a:ext cx="2857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这个铜球是空心的。 </a:t>
            </a:r>
          </a:p>
        </p:txBody>
      </p:sp>
      <p:sp>
        <p:nvSpPr>
          <p:cNvPr id="28678" name="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35823" y="387083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∵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/>
          <a:srcRect r="20747"/>
          <a:stretch>
            <a:fillRect/>
          </a:stretch>
        </p:blipFill>
        <p:spPr bwMode="auto">
          <a:xfrm>
            <a:off x="2446164" y="4446900"/>
            <a:ext cx="3125787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矩形 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25481" y="4530725"/>
            <a:ext cx="620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(2)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681" name="矩形 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96733" y="3135948"/>
            <a:ext cx="620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417445" y="5148580"/>
            <a:ext cx="79089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空心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球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铜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40cm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-35.5 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4.5 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3" grpId="0"/>
      <p:bldP spid="28678" grpId="0"/>
      <p:bldP spid="28680" grpId="0"/>
      <p:bldP spid="28681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5280" y="1052830"/>
            <a:ext cx="113195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8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、有一个体积为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40 cm</a:t>
            </a:r>
            <a:r>
              <a:rPr lang="zh-CN" altLang="en-US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的铜球，它的质量是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316 g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，这个铜球是空心的还是实心？如果是空心的，空心部分体积是多大？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（已知ρ铜=8.9g/cm</a:t>
            </a:r>
            <a:r>
              <a:rPr lang="zh-CN" altLang="en-US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）</a:t>
            </a:r>
          </a:p>
        </p:txBody>
      </p:sp>
      <p:sp>
        <p:nvSpPr>
          <p:cNvPr id="40962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01738" y="2464118"/>
            <a:ext cx="3200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方法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：质量比较法 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2570163" y="3222943"/>
            <a:ext cx="447357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 l="13312"/>
          <a:stretch>
            <a:fillRect/>
          </a:stretch>
        </p:blipFill>
        <p:spPr bwMode="auto">
          <a:xfrm>
            <a:off x="3033713" y="4275455"/>
            <a:ext cx="17335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45038" y="4278829"/>
            <a:ext cx="34290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这个铜球是空心的</a:t>
            </a:r>
            <a:r>
              <a:rPr lang="zh-CN" altLang="en-US" sz="21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</a:t>
            </a:r>
          </a:p>
        </p:txBody>
      </p:sp>
      <p:sp>
        <p:nvSpPr>
          <p:cNvPr id="40966" name="Text 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28813" y="2924493"/>
            <a:ext cx="3678237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r>
              <a:rPr lang="zh-CN" altLang="en-US" sz="21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假设这个铜球为实心，则</a:t>
            </a:r>
            <a:r>
              <a:rPr lang="en-US" altLang="zh-CN" sz="21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703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95563" y="4334986"/>
            <a:ext cx="41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∵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2495233" y="4869180"/>
            <a:ext cx="3943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矩形 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929130" y="4979670"/>
            <a:ext cx="50673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(2)</a:t>
            </a:r>
            <a:endParaRPr lang="zh-CN" altLang="en-US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351405" y="5632450"/>
            <a:ext cx="79089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空心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球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铜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40cm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-35.5 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4.5 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5" grpId="0"/>
      <p:bldP spid="40966" grpId="0"/>
      <p:bldP spid="29703" grpId="0"/>
      <p:bldP spid="29705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3134995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四、巩固练习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5280" y="1125220"/>
            <a:ext cx="113195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42900" algn="l">
              <a:lnSpc>
                <a:spcPct val="15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8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、有一个体积为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40 cm</a:t>
            </a:r>
            <a:r>
              <a:rPr lang="zh-CN" altLang="en-US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的铜球，它的质量是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316 g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，这个铜球是空心的还是实心？如果是空心的，空心部分体积是多大？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（已知ρ铜=8.9g/cm</a:t>
            </a:r>
            <a:r>
              <a:rPr lang="zh-CN" altLang="en-US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）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2567082" y="3068954"/>
            <a:ext cx="3943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 l="13148"/>
          <a:stretch>
            <a:fillRect/>
          </a:stretch>
        </p:blipFill>
        <p:spPr bwMode="auto">
          <a:xfrm>
            <a:off x="2911333" y="3954483"/>
            <a:ext cx="1809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51705" y="3913908"/>
            <a:ext cx="3257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这个铜球是空心的。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26" name="矩形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35543" y="3924618"/>
            <a:ext cx="494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∵</a:t>
            </a:r>
          </a:p>
        </p:txBody>
      </p:sp>
      <p:sp>
        <p:nvSpPr>
          <p:cNvPr id="9" name="Rectangl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69440" y="4483100"/>
            <a:ext cx="79089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空心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球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铜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40cm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-35.5 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4.5 cm</a:t>
            </a:r>
            <a:r>
              <a:rPr lang="en-US" altLang="zh-CN" sz="24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728" name="矩形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003520" y="3181667"/>
            <a:ext cx="620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4963" y="2464118"/>
            <a:ext cx="3200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方法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>
                <a:solidFill>
                  <a:srgbClr val="CC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：体积比较法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30726" grpId="0"/>
      <p:bldP spid="9" grpId="0"/>
      <p:bldP spid="30728" grpId="0"/>
      <p:bldP spid="409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  <p:pic>
        <p:nvPicPr>
          <p:cNvPr id="8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284" y="2222329"/>
            <a:ext cx="2167738" cy="172329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475" y="2204500"/>
            <a:ext cx="2167738" cy="175642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文本框 64521"/>
          <p:cNvSpPr/>
          <p:nvPr>
            <p:custDataLst>
              <p:tags r:id="rId4"/>
            </p:custDataLst>
          </p:nvPr>
        </p:nvSpPr>
        <p:spPr>
          <a:xfrm>
            <a:off x="2483257" y="4220976"/>
            <a:ext cx="921385" cy="3697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eaVert"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54F72"/>
              </a:buClr>
              <a:buSzPct val="60000"/>
              <a:buFont typeface="Wingdings" panose="05000000000000000000" pitchFamily="2" charset="2"/>
              <a:buChar char="n"/>
              <a:defRPr kumimoji="0" lang="zh-CN" altLang="en-US" sz="32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55000"/>
              <a:buFont typeface="Wingdings" panose="05000000000000000000" pitchFamily="2" charset="2"/>
              <a:buChar char="n"/>
              <a:defRPr kumimoji="0" lang="zh-CN" altLang="en-US" sz="28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54F72"/>
              </a:buClr>
              <a:buSzPct val="50000"/>
              <a:buFont typeface="Wingdings" panose="05000000000000000000" pitchFamily="2" charset="2"/>
              <a:buChar char="n"/>
              <a:defRPr kumimoji="0" lang="zh-CN" altLang="en-US" sz="24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55000"/>
              <a:buFont typeface="Wingdings" panose="05000000000000000000" pitchFamily="2" charset="2"/>
              <a:buChar char="n"/>
              <a:defRPr kumimoji="0" lang="zh-CN" altLang="en-US" sz="20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kumimoji="0" lang="zh-CN" altLang="en-US" sz="2000" b="0" i="0" u="none" baseline="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lang="zh-CN" altLang="en-US" sz="200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lang="zh-CN" altLang="en-US" sz="200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lang="zh-CN" altLang="en-US" sz="200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472C4"/>
              </a:buClr>
              <a:buSzPct val="50000"/>
              <a:buFont typeface="Wingdings" panose="05000000000000000000" pitchFamily="2" charset="2"/>
              <a:buChar char="n"/>
              <a:defRPr lang="zh-CN" altLang="en-US" sz="2000">
                <a:solidFill>
                  <a:sysClr val="windowText" lastClr="000000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Wingdings" panose="05000000000000000000"/>
              </a:rPr>
              <a:t>扬场</a:t>
            </a:r>
          </a:p>
        </p:txBody>
      </p:sp>
      <p:pic>
        <p:nvPicPr>
          <p:cNvPr id="85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r="7674"/>
          <a:stretch>
            <a:fillRect/>
          </a:stretch>
        </p:blipFill>
        <p:spPr bwMode="auto">
          <a:xfrm>
            <a:off x="5956043" y="2286088"/>
            <a:ext cx="1871788" cy="168112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160010" y="1125220"/>
            <a:ext cx="2272665" cy="58356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区分优劣</a:t>
            </a:r>
          </a:p>
        </p:txBody>
      </p:sp>
      <p:pic>
        <p:nvPicPr>
          <p:cNvPr id="8" name="盐水选种">
            <a:hlinkClick r:id="" action="ppaction://media"/>
          </p:cNvPr>
          <p:cNvPicPr/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 bwMode="auto">
          <a:xfrm>
            <a:off x="10055860" y="2186940"/>
            <a:ext cx="1590040" cy="17265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8392160" y="4130675"/>
            <a:ext cx="144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盐水选种</a:t>
            </a: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2423795" y="5805170"/>
            <a:ext cx="806259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干瘪的种子因密度比盐水密度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而浮到液面上。</a:t>
            </a: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3143885" y="5085080"/>
            <a:ext cx="5611495" cy="521970"/>
          </a:xfrm>
          <a:prstGeom prst="rect">
            <a:avLst/>
          </a:prstGeom>
          <a:noFill/>
          <a:ln>
            <a:solidFill>
              <a:srgbClr val="006FC5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密度小的要上升，密度大的要下降</a:t>
            </a:r>
          </a:p>
        </p:txBody>
      </p:sp>
      <p:pic>
        <p:nvPicPr>
          <p:cNvPr id="25602" name="Picture 4"/>
          <p:cNvPicPr/>
          <p:nvPr>
            <p:custDataLst>
              <p:tags r:id="rId13"/>
            </p:custDataLst>
          </p:nvPr>
        </p:nvPicPr>
        <p:blipFill>
          <a:blip r:embed="rId20"/>
          <a:srcRect l="48911" b="10092"/>
          <a:stretch>
            <a:fillRect/>
          </a:stretch>
        </p:blipFill>
        <p:spPr>
          <a:xfrm>
            <a:off x="8039735" y="2264410"/>
            <a:ext cx="1872000" cy="168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24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0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8400415" y="1254125"/>
            <a:ext cx="2576195" cy="2086610"/>
            <a:chOff x="8787" y="2201"/>
            <a:chExt cx="4057" cy="3286"/>
          </a:xfrm>
        </p:grpSpPr>
        <p:pic>
          <p:nvPicPr>
            <p:cNvPr id="9" name="图片 8" descr="t018ae7f229efadf89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8787" y="2201"/>
              <a:ext cx="4057" cy="328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1272" y="4833"/>
              <a:ext cx="1572" cy="628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铝材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8400415" y="3789045"/>
            <a:ext cx="2750820" cy="2040890"/>
            <a:chOff x="8787" y="5740"/>
            <a:chExt cx="5051" cy="3667"/>
          </a:xfrm>
        </p:grpSpPr>
        <p:pic>
          <p:nvPicPr>
            <p:cNvPr id="6" name="图片 5" descr="974ac69da29c97684e13cea2926cfcd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8787" y="5740"/>
              <a:ext cx="5051" cy="36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0335" y="8585"/>
              <a:ext cx="3503" cy="717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钛合金零件</a:t>
              </a:r>
            </a:p>
          </p:txBody>
        </p:sp>
      </p:grpSp>
      <p:sp>
        <p:nvSpPr>
          <p:cNvPr id="2" name="标题 2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063750" y="6165215"/>
            <a:ext cx="6939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飞机轮船外壳采用硬度大、密度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小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的合金。</a:t>
            </a:r>
          </a:p>
        </p:txBody>
      </p:sp>
      <p:pic>
        <p:nvPicPr>
          <p:cNvPr id="68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 b="5982"/>
          <a:stretch>
            <a:fillRect/>
          </a:stretch>
        </p:blipFill>
        <p:spPr bwMode="auto">
          <a:xfrm>
            <a:off x="3329940" y="2663190"/>
            <a:ext cx="2304415" cy="1868805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/>
          <a:srcRect b="3810"/>
          <a:stretch>
            <a:fillRect/>
          </a:stretch>
        </p:blipFill>
        <p:spPr bwMode="auto">
          <a:xfrm>
            <a:off x="5735955" y="2663190"/>
            <a:ext cx="2044700" cy="1844675"/>
          </a:xfrm>
          <a:prstGeom prst="rect">
            <a:avLst/>
          </a:prstGeom>
        </p:spPr>
      </p:pic>
      <p:pic>
        <p:nvPicPr>
          <p:cNvPr id="75" name="图片 5735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/>
          <a:srcRect b="5950"/>
          <a:stretch>
            <a:fillRect/>
          </a:stretch>
        </p:blipFill>
        <p:spPr bwMode="auto">
          <a:xfrm>
            <a:off x="882015" y="2649855"/>
            <a:ext cx="2188845" cy="18821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5160010" y="1125220"/>
            <a:ext cx="2272665" cy="58356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区分优劣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 fill="hold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rcRect t="5696" b="5696"/>
          <a:stretch>
            <a:fillRect/>
          </a:stretch>
        </p:blipFill>
        <p:spPr>
          <a:xfrm>
            <a:off x="2424430" y="2061210"/>
            <a:ext cx="3952240" cy="2225675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6816090" y="2132965"/>
            <a:ext cx="2576195" cy="2086610"/>
            <a:chOff x="8787" y="2201"/>
            <a:chExt cx="4057" cy="3286"/>
          </a:xfrm>
        </p:grpSpPr>
        <p:pic>
          <p:nvPicPr>
            <p:cNvPr id="9" name="图片 8" descr="C:/Users/lenovo/Desktop/333.png33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/>
            <a:srcRect t="17106" b="17106"/>
            <a:stretch>
              <a:fillRect/>
            </a:stretch>
          </p:blipFill>
          <p:spPr>
            <a:xfrm>
              <a:off x="8787" y="2201"/>
              <a:ext cx="4057" cy="328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1272" y="4833"/>
              <a:ext cx="1572" cy="628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塑料</a:t>
              </a:r>
            </a:p>
          </p:txBody>
        </p:sp>
      </p:grpSp>
      <p:sp>
        <p:nvSpPr>
          <p:cNvPr id="2" name="标题 2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36140" y="5229225"/>
            <a:ext cx="82276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影视剧中房屋倒塌砸的特技镜头及在产品包装中常选用密度很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的泡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沫塑料，进而减小质量。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160010" y="1125220"/>
            <a:ext cx="2272665" cy="58356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材料选取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559560" y="5733415"/>
            <a:ext cx="981265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压路机的滚筒、机器底座的材料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要硬度较大、密度较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8" name="标题 2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160010" y="1125220"/>
            <a:ext cx="2272665" cy="58356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材料选取</a:t>
            </a:r>
          </a:p>
        </p:txBody>
      </p:sp>
      <p:pic>
        <p:nvPicPr>
          <p:cNvPr id="19" name="内容占位符 3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17"/>
          <a:srcRect r="1993"/>
          <a:stretch>
            <a:fillRect/>
          </a:stretch>
        </p:blipFill>
        <p:spPr>
          <a:xfrm>
            <a:off x="9502775" y="1915160"/>
            <a:ext cx="2233930" cy="1272540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5"/>
            </p:custDataLst>
          </p:nvPr>
        </p:nvGrpSpPr>
        <p:grpSpPr>
          <a:xfrm>
            <a:off x="480785" y="2132542"/>
            <a:ext cx="8458745" cy="2722578"/>
            <a:chOff x="206" y="3472"/>
            <a:chExt cx="13321" cy="4288"/>
          </a:xfrm>
        </p:grpSpPr>
        <p:grpSp>
          <p:nvGrpSpPr>
            <p:cNvPr id="13" name="组合 12"/>
            <p:cNvGrpSpPr/>
            <p:nvPr>
              <p:custDataLst>
                <p:tags r:id="rId9"/>
              </p:custDataLst>
            </p:nvPr>
          </p:nvGrpSpPr>
          <p:grpSpPr>
            <a:xfrm>
              <a:off x="206" y="3472"/>
              <a:ext cx="10585" cy="4288"/>
              <a:chOff x="1461602" y="2454217"/>
              <a:chExt cx="6738019" cy="2729212"/>
            </a:xfrm>
          </p:grpSpPr>
          <p:sp>
            <p:nvSpPr>
              <p:cNvPr id="14" name="文本框 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666905" y="4660187"/>
                <a:ext cx="2802571" cy="5232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algn="l">
                  <a:buClrTx/>
                  <a:buSzTx/>
                </a:pPr>
                <a:r>
                  <a:rPr lang="zh-CN" altLang="en-US" sz="2800">
                    <a:latin typeface="楷体" panose="02010609060101010101" pitchFamily="49" charset="-122"/>
                    <a:ea typeface="楷体" panose="02010609060101010101" pitchFamily="49" charset="-122"/>
                  </a:rPr>
                  <a:t>压路机的滚筒 </a:t>
                </a: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502901" y="4653742"/>
                <a:ext cx="1696720" cy="523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buClrTx/>
                  <a:buSzTx/>
                </a:pPr>
                <a:r>
                  <a:rPr lang="zh-CN" altLang="en-US" sz="2800">
                    <a:latin typeface="楷体" panose="02010609060101010101" pitchFamily="49" charset="-122"/>
                    <a:ea typeface="楷体" panose="02010609060101010101" pitchFamily="49" charset="-122"/>
                  </a:rPr>
                  <a:t>机器底座</a:t>
                </a: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1461602" y="2982358"/>
                <a:ext cx="2802571" cy="167146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4626662" y="2454217"/>
                <a:ext cx="2678990" cy="2226410"/>
              </a:xfrm>
              <a:prstGeom prst="rect">
                <a:avLst/>
              </a:prstGeom>
            </p:spPr>
          </p:pic>
        </p:grpSp>
        <p:pic>
          <p:nvPicPr>
            <p:cNvPr id="20" name="内容占位符 7" descr="机床底座2"/>
            <p:cNvPicPr>
              <a:picLocks noGrp="1" noChangeAspect="1"/>
            </p:cNvPicPr>
            <p:nvPr>
              <p:custDataLst>
                <p:tags r:id="rId10"/>
              </p:custDataLst>
            </p:nvPr>
          </p:nvPicPr>
          <p:blipFill>
            <a:blip r:embed="rId20"/>
            <a:srcRect l="11963" t="30999" r="19155" b="2024"/>
            <a:stretch>
              <a:fillRect/>
            </a:stretch>
          </p:blipFill>
          <p:spPr>
            <a:xfrm>
              <a:off x="9956" y="4153"/>
              <a:ext cx="3571" cy="2628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rcRect l="6489" r="5730"/>
          <a:stretch>
            <a:fillRect/>
          </a:stretch>
        </p:blipFill>
        <p:spPr>
          <a:xfrm>
            <a:off x="9479915" y="3357245"/>
            <a:ext cx="2279650" cy="127254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10970260" y="2958465"/>
            <a:ext cx="766445" cy="39878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>
                <a:latin typeface="黑体" panose="02010609060101010101" pitchFamily="2" charset="-122"/>
                <a:ea typeface="黑体" panose="02010609060101010101" pitchFamily="2" charset="-122"/>
              </a:rPr>
              <a:t>钢材</a:t>
            </a:r>
            <a:endParaRPr lang="zh-CN" altLang="en-US" sz="20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10198735" y="4490085"/>
            <a:ext cx="1583690" cy="39878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000" b="0">
                <a:latin typeface="黑体" panose="02010609060101010101" pitchFamily="2" charset="-122"/>
                <a:ea typeface="黑体" panose="02010609060101010101" pitchFamily="2" charset="-122"/>
              </a:rPr>
              <a:t>聚合混凝土</a:t>
            </a:r>
            <a:endParaRPr lang="zh-CN" altLang="en-US" sz="20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67715" y="2564765"/>
            <a:ext cx="727710" cy="163957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新材料</a:t>
            </a:r>
          </a:p>
        </p:txBody>
      </p:sp>
      <p:pic>
        <p:nvPicPr>
          <p:cNvPr id="8" name="气凝胶">
            <a:hlinkClick r:id="" action="ppaction://media"/>
          </p:cNvPr>
          <p:cNvPicPr/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0300" y="1340485"/>
            <a:ext cx="8100060" cy="499935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664200" y="692785"/>
            <a:ext cx="1663065" cy="52197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气凝胶</a:t>
            </a:r>
          </a:p>
        </p:txBody>
      </p:sp>
      <p:sp>
        <p:nvSpPr>
          <p:cNvPr id="3" name="标题 27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63525" y="34290"/>
            <a:ext cx="5549900" cy="971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algn="l"/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</a:rPr>
              <a:t>一、利用密度鉴别、区分物质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  <p:tag name="KSO_WM_MEDIACOVER_FLAG" val="1"/>
  <p:tag name="KSO_WM_UNIT_MEDIACOVER_BTN_STATE" val="1"/>
  <p:tag name="KSO_WM_UNIT_MEDIACOVER_BTNRECT" val="0*0*0*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  <p:tag name="KSO_WM_UNIT_PLACING_PICTURE_USER_VIEWPORT" val="{&quot;height&quot;:6853,&quot;width&quot;:10588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378*3936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  <p:tag name="KSO_WM_DIAGRAM_VIRTUALLY_FRAME" val="{&quot;height&quot;:279.4041732283464,&quot;left&quot;:283.8562204724409,&quot;top&quot;:90.38228346456694,&quot;width&quot;:414.01921259842527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  <p:tag name="KSO_WM_DIAGRAM_VIRTUALLY_FRAME" val="{&quot;height&quot;:279.4041732283464,&quot;left&quot;:283.8562204724409,&quot;top&quot;:90.38228346456694,&quot;width&quot;:414.01921259842527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  <p:tag name="KSO_WM_DIAGRAM_VIRTUALLY_FRAME" val="{&quot;height&quot;:279.4041732283464,&quot;left&quot;:283.8562204724409,&quot;top&quot;:90.38228346456694,&quot;width&quot;:414.01921259842527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  <p:tag name="KSO_WM_DIAGRAM_VIRTUALLY_FRAME" val="{&quot;height&quot;:338.25,&quot;left&quot;:283.8562204724409,&quot;top&quot;:57.3,&quot;width&quot;:555.2437795275591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  <p:tag name="KSO_WM_DIAGRAM_VIRTUALLY_FRAME" val="{&quot;height&quot;:279.4041732283464,&quot;left&quot;:283.8562204724409,&quot;top&quot;:90.38228346456694,&quot;width&quot;:414.01921259842527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0"/>
  <p:tag name="KSO_WM_DIAGRAM_VIRTUALLY_FRAME" val="{&quot;height&quot;:338.25,&quot;left&quot;:283.8562204724409,&quot;top&quot;:57.3,&quot;width&quot;:555.2437795275591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  <p:tag name="KSO_WM_DIAGRAM_VIRTUALLY_FRAME" val="{&quot;height&quot;:332.6,&quot;left&quot;:283.8562204724409,&quot;top&quot;:62.95,&quot;width&quot;:555.2437795275591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  <p:tag name="KSO_WM_DIAGRAM_VIRTUALLY_FRAME" val="{&quot;height&quot;:279.4041732283464,&quot;left&quot;:283.8562204724409,&quot;top&quot;:90.38228346456694,&quot;width&quot;:414.01921259842527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0"/>
  <p:tag name="KSO_WM_DIAGRAM_VIRTUALLY_FRAME" val="{&quot;height&quot;:332.6,&quot;left&quot;:283.8562204724409,&quot;top&quot;:62.95,&quot;width&quot;:555.243779527559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6"/>
  <p:tag name="KSO_WM_MEDIACOVER_FLAG" val="1"/>
  <p:tag name="KSO_WM_UNIT_MEDIACOVER_BTN_STATE" val="1"/>
  <p:tag name="KSO_WM_UNIT_MEDIACOVER_BTNRECT" val="0*0*0*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  <p:tag name="KSO_WM_DIAGRAM_VIRTUALLY_FRAME" val="{&quot;height&quot;:164.65086614173228,&quot;left&quot;:62.25181102362204,&quot;top&quot;:173.27251968503938,&quot;width&quot;:463.15960629921256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  <p:tag name="KSO_WM_DIAGRAM_VIRTUALLY_FRAME" val="{&quot;height&quot;:164.65086614173228,&quot;left&quot;:62.25181102362204,&quot;top&quot;:173.27251968503938,&quot;width&quot;:463.15960629921256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  <p:tag name="KSO_WM_DIAGRAM_VIRTUALLY_FRAME" val="{&quot;height&quot;:164.65086614173228,&quot;left&quot;:62.25181102362204,&quot;top&quot;:173.27251968503938,&quot;width&quot;:463.15960629921256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  <p:tag name="KSO_WM_DIAGRAM_VIRTUALLY_FRAME" val="{&quot;height&quot;:164.65086614173228,&quot;left&quot;:62.25181102362204,&quot;top&quot;:173.27251968503938,&quot;width&quot;:463.15960629921256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8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3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9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0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9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8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9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3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4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9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0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8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2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5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8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9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0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4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0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2005</Words>
  <Application>Microsoft Office PowerPoint</Application>
  <PresentationFormat>宽屏</PresentationFormat>
  <Paragraphs>293</Paragraphs>
  <Slides>46</Slides>
  <Notes>14</Notes>
  <HiddenSlides>0</HiddenSlides>
  <MMClips>3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46</vt:i4>
      </vt:variant>
    </vt:vector>
  </HeadingPairs>
  <TitlesOfParts>
    <vt:vector size="60" baseType="lpstr">
      <vt:lpstr>等线</vt:lpstr>
      <vt:lpstr>黑体</vt:lpstr>
      <vt:lpstr>华文楷体</vt:lpstr>
      <vt:lpstr>楷体</vt:lpstr>
      <vt:lpstr>隶书</vt:lpstr>
      <vt:lpstr>宋体</vt:lpstr>
      <vt:lpstr>微软雅黑</vt:lpstr>
      <vt:lpstr>Arial</vt:lpstr>
      <vt:lpstr>Calibri</vt:lpstr>
      <vt:lpstr>Times New Roman</vt:lpstr>
      <vt:lpstr>默认设计模板</vt:lpstr>
      <vt:lpstr>Equation.KSEE3</vt:lpstr>
      <vt:lpstr>Equation.3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2024-11-04T09:54:43Z</cp:lastPrinted>
  <dcterms:created xsi:type="dcterms:W3CDTF">2024-11-04T09:54:43Z</dcterms:created>
  <dcterms:modified xsi:type="dcterms:W3CDTF">2024-10-26T04:43:04Z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