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15" r:id="rId2"/>
    <p:sldId id="2498" r:id="rId3"/>
    <p:sldId id="2499" r:id="rId4"/>
    <p:sldId id="2456" r:id="rId5"/>
    <p:sldId id="2457" r:id="rId6"/>
    <p:sldId id="2500" r:id="rId7"/>
    <p:sldId id="2501" r:id="rId8"/>
    <p:sldId id="2502" r:id="rId9"/>
    <p:sldId id="2503" r:id="rId10"/>
    <p:sldId id="2488" r:id="rId11"/>
    <p:sldId id="2504" r:id="rId12"/>
    <p:sldId id="2489" r:id="rId13"/>
    <p:sldId id="2490" r:id="rId14"/>
    <p:sldId id="2437" r:id="rId15"/>
    <p:sldId id="249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4" userDrawn="1">
          <p15:clr>
            <a:srgbClr val="A4A3A4"/>
          </p15:clr>
        </p15:guide>
        <p15:guide id="2" pos="36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作者" initials="作" lastIdx="0" clrIdx="1"/>
  <p:cmAuthor id="3" name="lenovo" initials="l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3"/>
      </p:cViewPr>
      <p:guideLst>
        <p:guide orient="horz" pos="2744"/>
        <p:guide pos="36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heme" Target="../theme/theme2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83" y="6356350"/>
            <a:ext cx="274347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998" y="6356350"/>
            <a:ext cx="411520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1448" y="6356350"/>
            <a:ext cx="274347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测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10" Type="http://schemas.openxmlformats.org/officeDocument/2006/relationships/tags" Target="../tags/tag3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 flipV="1">
            <a:off x="617281" y="721269"/>
            <a:ext cx="11575920" cy="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25" descr="图片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0"/>
            <a:ext cx="12190095" cy="6858000"/>
          </a:xfrm>
          <a:prstGeom prst="rect">
            <a:avLst/>
          </a:prstGeom>
        </p:spPr>
      </p:pic>
      <p:sp>
        <p:nvSpPr>
          <p:cNvPr id="4" name="矩形: 圆角 3"/>
          <p:cNvSpPr/>
          <p:nvPr userDrawn="1">
            <p:custDataLst>
              <p:tags r:id="rId11"/>
            </p:custDataLst>
          </p:nvPr>
        </p:nvSpPr>
        <p:spPr>
          <a:xfrm>
            <a:off x="218440" y="184785"/>
            <a:ext cx="11774805" cy="6495415"/>
          </a:xfrm>
          <a:prstGeom prst="roundRect">
            <a:avLst>
              <a:gd name="adj" fmla="val 2577"/>
            </a:avLst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>
            <p:custDataLst>
              <p:tags r:id="rId12"/>
            </p:custDataLst>
          </p:nvPr>
        </p:nvGrpSpPr>
        <p:grpSpPr>
          <a:xfrm>
            <a:off x="0" y="0"/>
            <a:ext cx="12190730" cy="6858000"/>
            <a:chOff x="0" y="0"/>
            <a:chExt cx="12192635" cy="6858000"/>
          </a:xfrm>
        </p:grpSpPr>
        <p:grpSp>
          <p:nvGrpSpPr>
            <p:cNvPr id="3" name="组合 2"/>
            <p:cNvGrpSpPr/>
            <p:nvPr>
              <p:custDataLst>
                <p:tags r:id="rId14"/>
              </p:custDataLst>
            </p:nvPr>
          </p:nvGrpSpPr>
          <p:grpSpPr>
            <a:xfrm>
              <a:off x="0" y="0"/>
              <a:ext cx="12192635" cy="6858000"/>
              <a:chOff x="0" y="0"/>
              <a:chExt cx="12192635" cy="6858000"/>
            </a:xfrm>
          </p:grpSpPr>
          <p:sp>
            <p:nvSpPr>
              <p:cNvPr id="5" name="矩形 4"/>
              <p:cNvSpPr/>
              <p:nvPr>
                <p:custDataLst>
                  <p:tags r:id="rId16"/>
                </p:custDataLst>
              </p:nvPr>
            </p:nvSpPr>
            <p:spPr>
              <a:xfrm>
                <a:off x="0" y="0"/>
                <a:ext cx="12192635" cy="6858000"/>
              </a:xfrm>
              <a:prstGeom prst="rect">
                <a:avLst/>
              </a:prstGeom>
              <a:solidFill>
                <a:srgbClr val="9CE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25" descr="图片1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p:grpSp>
        <p:sp>
          <p:nvSpPr>
            <p:cNvPr id="8" name="圆角矩形 77"/>
            <p:cNvSpPr/>
            <p:nvPr>
              <p:custDataLst>
                <p:tags r:id="rId15"/>
              </p:custDataLst>
            </p:nvPr>
          </p:nvSpPr>
          <p:spPr>
            <a:xfrm>
              <a:off x="80023" y="109220"/>
              <a:ext cx="12007821" cy="6666230"/>
            </a:xfrm>
            <a:prstGeom prst="roundRect">
              <a:avLst>
                <a:gd name="adj" fmla="val 6612"/>
              </a:avLst>
            </a:prstGeom>
            <a:solidFill>
              <a:schemeClr val="bg1"/>
            </a:solidFill>
            <a:ln w="50800">
              <a:solidFill>
                <a:srgbClr val="3CA8F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Light" panose="020B0300000000000000" pitchFamily="34" charset="-122"/>
                <a:ea typeface="思源黑体 CN Light" panose="020B0300000000000000" pitchFamily="34" charset="-122"/>
                <a:cs typeface="思源黑体 CN Light" panose="020B0300000000000000" pitchFamily="34" charset="-122"/>
              </a:endParaRPr>
            </a:p>
          </p:txBody>
        </p:sp>
      </p:grpSp>
      <p:pic>
        <p:nvPicPr>
          <p:cNvPr id="11" name="图片 1073743875" descr="学科网 zxxk.com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.sv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80.xml"/><Relationship Id="rId21" Type="http://schemas.openxmlformats.org/officeDocument/2006/relationships/image" Target="../media/image22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image" Target="../media/image27.jpe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29.jpe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28.jpeg"/><Relationship Id="rId10" Type="http://schemas.openxmlformats.org/officeDocument/2006/relationships/tags" Target="../tags/tag187.xml"/><Relationship Id="rId19" Type="http://schemas.openxmlformats.org/officeDocument/2006/relationships/image" Target="../media/image26.jpe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image" Target="../media/image22.png"/><Relationship Id="rId3" Type="http://schemas.openxmlformats.org/officeDocument/2006/relationships/tags" Target="../tags/tag197.xml"/><Relationship Id="rId21" Type="http://schemas.openxmlformats.org/officeDocument/2006/relationships/image" Target="../media/image31.jpe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image" Target="../media/image30.jpe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19" Type="http://schemas.openxmlformats.org/officeDocument/2006/relationships/image" Target="../media/image23.sv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image" Target="../media/image33.png"/><Relationship Id="rId3" Type="http://schemas.openxmlformats.org/officeDocument/2006/relationships/tags" Target="../tags/tag213.xml"/><Relationship Id="rId21" Type="http://schemas.openxmlformats.org/officeDocument/2006/relationships/image" Target="../media/image22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12.xml"/><Relationship Id="rId16" Type="http://schemas.openxmlformats.org/officeDocument/2006/relationships/tags" Target="../tags/tag226.xml"/><Relationship Id="rId20" Type="http://schemas.openxmlformats.org/officeDocument/2006/relationships/image" Target="../media/image35.jpe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tags" Target="../tags/tag225.xml"/><Relationship Id="rId10" Type="http://schemas.openxmlformats.org/officeDocument/2006/relationships/tags" Target="../tags/tag220.xml"/><Relationship Id="rId19" Type="http://schemas.openxmlformats.org/officeDocument/2006/relationships/image" Target="../media/image34.jpe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tags" Target="../tags/tag224.xml"/><Relationship Id="rId22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.jpeg"/><Relationship Id="rId5" Type="http://schemas.openxmlformats.org/officeDocument/2006/relationships/tags" Target="../tags/tag59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58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.jpeg"/><Relationship Id="rId5" Type="http://schemas.openxmlformats.org/officeDocument/2006/relationships/tags" Target="../tags/tag6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8.jpeg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7.jpe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image" Target="../media/image10.jpe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12.jpeg"/><Relationship Id="rId2" Type="http://schemas.openxmlformats.org/officeDocument/2006/relationships/tags" Target="../tags/tag98.xml"/><Relationship Id="rId16" Type="http://schemas.openxmlformats.org/officeDocument/2006/relationships/image" Target="../media/image11.jpe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image" Target="../media/image15.png"/><Relationship Id="rId3" Type="http://schemas.openxmlformats.org/officeDocument/2006/relationships/tags" Target="../tags/tag113.xml"/><Relationship Id="rId21" Type="http://schemas.openxmlformats.org/officeDocument/2006/relationships/tags" Target="../tags/tag131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14.sv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tags" Target="../tags/tag130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13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tags" Target="../tags/tag132.xml"/><Relationship Id="rId27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image" Target="../media/image20.svg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19.png"/><Relationship Id="rId2" Type="http://schemas.openxmlformats.org/officeDocument/2006/relationships/tags" Target="../tags/tag134.xml"/><Relationship Id="rId16" Type="http://schemas.openxmlformats.org/officeDocument/2006/relationships/image" Target="../media/image18.sv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7.png"/><Relationship Id="rId10" Type="http://schemas.openxmlformats.org/officeDocument/2006/relationships/tags" Target="../tags/tag142.xml"/><Relationship Id="rId19" Type="http://schemas.openxmlformats.org/officeDocument/2006/relationships/image" Target="../media/image21.jpe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1.jpeg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20.svg"/><Relationship Id="rId2" Type="http://schemas.openxmlformats.org/officeDocument/2006/relationships/tags" Target="../tags/tag147.xml"/><Relationship Id="rId16" Type="http://schemas.openxmlformats.org/officeDocument/2006/relationships/image" Target="../media/image19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8.sv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3" Type="http://schemas.openxmlformats.org/officeDocument/2006/relationships/tags" Target="../tags/tag160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25.jpe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24.jpeg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image" Target="../media/image23.sv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53" y="536"/>
            <a:ext cx="12190095" cy="6856928"/>
          </a:xfrm>
          <a:prstGeom prst="rect">
            <a:avLst/>
          </a:prstGeom>
        </p:spPr>
      </p:pic>
      <p:sp>
        <p:nvSpPr>
          <p:cNvPr id="43" name="五角星 88"/>
          <p:cNvSpPr/>
          <p:nvPr>
            <p:custDataLst>
              <p:tags r:id="rId2"/>
            </p:custDataLst>
          </p:nvPr>
        </p:nvSpPr>
        <p:spPr>
          <a:xfrm rot="1920000">
            <a:off x="10408292" y="595867"/>
            <a:ext cx="782833" cy="782833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96376" y="358946"/>
            <a:ext cx="10675620" cy="5942965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53" y="536"/>
            <a:ext cx="12189460" cy="2549762"/>
            <a:chOff x="0" y="0"/>
            <a:chExt cx="19199" cy="4016"/>
          </a:xfrm>
        </p:grpSpPr>
        <p:grpSp>
          <p:nvGrpSpPr>
            <p:cNvPr id="4" name="组合 3"/>
            <p:cNvGrpSpPr/>
            <p:nvPr>
              <p:custDataLst>
                <p:tags r:id="rId14"/>
              </p:custDataLst>
            </p:nvPr>
          </p:nvGrpSpPr>
          <p:grpSpPr>
            <a:xfrm>
              <a:off x="14531" y="0"/>
              <a:ext cx="4669" cy="4017"/>
              <a:chOff x="14792" y="0"/>
              <a:chExt cx="4408" cy="3792"/>
            </a:xfrm>
          </p:grpSpPr>
          <p:grpSp>
            <p:nvGrpSpPr>
              <p:cNvPr id="10" name="组合 9"/>
              <p:cNvGrpSpPr/>
              <p:nvPr>
                <p:custDataLst>
                  <p:tags r:id="rId20"/>
                </p:custDataLst>
              </p:nvPr>
            </p:nvGrpSpPr>
            <p:grpSpPr>
              <a:xfrm>
                <a:off x="14792" y="0"/>
                <a:ext cx="4408" cy="3792"/>
                <a:chOff x="14792" y="0"/>
                <a:chExt cx="4408" cy="3792"/>
              </a:xfrm>
            </p:grpSpPr>
            <p:sp>
              <p:nvSpPr>
                <p:cNvPr id="12" name="Google Shape;9;p2"/>
                <p:cNvSpPr/>
                <p:nvPr>
                  <p:custDataLst>
                    <p:tags r:id="rId22"/>
                  </p:custDataLst>
                </p:nvPr>
              </p:nvSpPr>
              <p:spPr>
                <a:xfrm rot="10800000" flipV="1">
                  <a:off x="14792" y="0"/>
                  <a:ext cx="4408" cy="3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CA8F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9;p2"/>
                <p:cNvSpPr/>
                <p:nvPr>
                  <p:custDataLst>
                    <p:tags r:id="rId23"/>
                  </p:custDataLst>
                </p:nvPr>
              </p:nvSpPr>
              <p:spPr>
                <a:xfrm rot="10800000" flipV="1">
                  <a:off x="15719" y="0"/>
                  <a:ext cx="3481" cy="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A3E9FE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" name="Google Shape;9;p2"/>
              <p:cNvSpPr/>
              <p:nvPr>
                <p:custDataLst>
                  <p:tags r:id="rId21"/>
                </p:custDataLst>
              </p:nvPr>
            </p:nvSpPr>
            <p:spPr>
              <a:xfrm rot="10800000" flipV="1">
                <a:off x="16336" y="0"/>
                <a:ext cx="2864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70451" h="60603" extrusionOk="0">
                    <a:moveTo>
                      <a:pt x="227" y="0"/>
                    </a:moveTo>
                    <a:lnTo>
                      <a:pt x="1" y="60222"/>
                    </a:lnTo>
                    <a:cubicBezTo>
                      <a:pt x="592" y="60484"/>
                      <a:pt x="1209" y="60603"/>
                      <a:pt x="1830" y="60603"/>
                    </a:cubicBezTo>
                    <a:cubicBezTo>
                      <a:pt x="3974" y="60603"/>
                      <a:pt x="6155" y="59182"/>
                      <a:pt x="7383" y="57317"/>
                    </a:cubicBezTo>
                    <a:cubicBezTo>
                      <a:pt x="8966" y="54912"/>
                      <a:pt x="9407" y="51959"/>
                      <a:pt x="10026" y="49149"/>
                    </a:cubicBezTo>
                    <a:cubicBezTo>
                      <a:pt x="10645" y="46339"/>
                      <a:pt x="11597" y="43398"/>
                      <a:pt x="13836" y="41588"/>
                    </a:cubicBezTo>
                    <a:cubicBezTo>
                      <a:pt x="18253" y="38040"/>
                      <a:pt x="25694" y="40350"/>
                      <a:pt x="29671" y="36314"/>
                    </a:cubicBezTo>
                    <a:cubicBezTo>
                      <a:pt x="32148" y="33802"/>
                      <a:pt x="32219" y="29837"/>
                      <a:pt x="33684" y="26634"/>
                    </a:cubicBezTo>
                    <a:cubicBezTo>
                      <a:pt x="35898" y="21753"/>
                      <a:pt x="41173" y="19026"/>
                      <a:pt x="46316" y="17526"/>
                    </a:cubicBezTo>
                    <a:cubicBezTo>
                      <a:pt x="51460" y="16026"/>
                      <a:pt x="56913" y="15347"/>
                      <a:pt x="61663" y="12883"/>
                    </a:cubicBezTo>
                    <a:cubicBezTo>
                      <a:pt x="66414" y="10406"/>
                      <a:pt x="70450" y="5394"/>
                      <a:pt x="69593" y="107"/>
                    </a:cubicBez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70C1F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10" tIns="91410" rIns="91410" bIns="9141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组合 4"/>
            <p:cNvGrpSpPr/>
            <p:nvPr>
              <p:custDataLst>
                <p:tags r:id="rId15"/>
              </p:custDataLst>
            </p:nvPr>
          </p:nvGrpSpPr>
          <p:grpSpPr>
            <a:xfrm flipH="1">
              <a:off x="0" y="0"/>
              <a:ext cx="4669" cy="4017"/>
              <a:chOff x="14792" y="0"/>
              <a:chExt cx="4408" cy="3792"/>
            </a:xfrm>
          </p:grpSpPr>
          <p:grpSp>
            <p:nvGrpSpPr>
              <p:cNvPr id="6" name="组合 5"/>
              <p:cNvGrpSpPr/>
              <p:nvPr>
                <p:custDataLst>
                  <p:tags r:id="rId16"/>
                </p:custDataLst>
              </p:nvPr>
            </p:nvGrpSpPr>
            <p:grpSpPr>
              <a:xfrm>
                <a:off x="14792" y="0"/>
                <a:ext cx="4408" cy="3792"/>
                <a:chOff x="14792" y="0"/>
                <a:chExt cx="4408" cy="3792"/>
              </a:xfrm>
            </p:grpSpPr>
            <p:sp>
              <p:nvSpPr>
                <p:cNvPr id="8" name="Google Shape;9;p2"/>
                <p:cNvSpPr/>
                <p:nvPr>
                  <p:custDataLst>
                    <p:tags r:id="rId18"/>
                  </p:custDataLst>
                </p:nvPr>
              </p:nvSpPr>
              <p:spPr>
                <a:xfrm rot="10800000" flipV="1">
                  <a:off x="14792" y="0"/>
                  <a:ext cx="4408" cy="3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3CA8F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9;p2"/>
                <p:cNvSpPr/>
                <p:nvPr>
                  <p:custDataLst>
                    <p:tags r:id="rId19"/>
                  </p:custDataLst>
                </p:nvPr>
              </p:nvSpPr>
              <p:spPr>
                <a:xfrm rot="10800000" flipV="1">
                  <a:off x="15719" y="0"/>
                  <a:ext cx="3481" cy="2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51" h="60603" extrusionOk="0">
                      <a:moveTo>
                        <a:pt x="227" y="0"/>
                      </a:moveTo>
                      <a:lnTo>
                        <a:pt x="1" y="60222"/>
                      </a:lnTo>
                      <a:cubicBezTo>
                        <a:pt x="592" y="60484"/>
                        <a:pt x="1209" y="60603"/>
                        <a:pt x="1830" y="60603"/>
                      </a:cubicBezTo>
                      <a:cubicBezTo>
                        <a:pt x="3974" y="60603"/>
                        <a:pt x="6155" y="59182"/>
                        <a:pt x="7383" y="57317"/>
                      </a:cubicBezTo>
                      <a:cubicBezTo>
                        <a:pt x="8966" y="54912"/>
                        <a:pt x="9407" y="51959"/>
                        <a:pt x="10026" y="49149"/>
                      </a:cubicBezTo>
                      <a:cubicBezTo>
                        <a:pt x="10645" y="46339"/>
                        <a:pt x="11597" y="43398"/>
                        <a:pt x="13836" y="41588"/>
                      </a:cubicBezTo>
                      <a:cubicBezTo>
                        <a:pt x="18253" y="38040"/>
                        <a:pt x="25694" y="40350"/>
                        <a:pt x="29671" y="36314"/>
                      </a:cubicBezTo>
                      <a:cubicBezTo>
                        <a:pt x="32148" y="33802"/>
                        <a:pt x="32219" y="29837"/>
                        <a:pt x="33684" y="26634"/>
                      </a:cubicBezTo>
                      <a:cubicBezTo>
                        <a:pt x="35898" y="21753"/>
                        <a:pt x="41173" y="19026"/>
                        <a:pt x="46316" y="17526"/>
                      </a:cubicBezTo>
                      <a:cubicBezTo>
                        <a:pt x="51460" y="16026"/>
                        <a:pt x="56913" y="15347"/>
                        <a:pt x="61663" y="12883"/>
                      </a:cubicBezTo>
                      <a:cubicBezTo>
                        <a:pt x="66414" y="10406"/>
                        <a:pt x="70450" y="5394"/>
                        <a:pt x="69593" y="107"/>
                      </a:cubicBez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A3E9FE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91410" tIns="91410" rIns="91410" bIns="91410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" name="Google Shape;9;p2"/>
              <p:cNvSpPr/>
              <p:nvPr>
                <p:custDataLst>
                  <p:tags r:id="rId17"/>
                </p:custDataLst>
              </p:nvPr>
            </p:nvSpPr>
            <p:spPr>
              <a:xfrm rot="10800000" flipV="1">
                <a:off x="16336" y="0"/>
                <a:ext cx="2864" cy="2465"/>
              </a:xfrm>
              <a:custGeom>
                <a:avLst/>
                <a:gdLst/>
                <a:ahLst/>
                <a:cxnLst/>
                <a:rect l="l" t="t" r="r" b="b"/>
                <a:pathLst>
                  <a:path w="70451" h="60603" extrusionOk="0">
                    <a:moveTo>
                      <a:pt x="227" y="0"/>
                    </a:moveTo>
                    <a:lnTo>
                      <a:pt x="1" y="60222"/>
                    </a:lnTo>
                    <a:cubicBezTo>
                      <a:pt x="592" y="60484"/>
                      <a:pt x="1209" y="60603"/>
                      <a:pt x="1830" y="60603"/>
                    </a:cubicBezTo>
                    <a:cubicBezTo>
                      <a:pt x="3974" y="60603"/>
                      <a:pt x="6155" y="59182"/>
                      <a:pt x="7383" y="57317"/>
                    </a:cubicBezTo>
                    <a:cubicBezTo>
                      <a:pt x="8966" y="54912"/>
                      <a:pt x="9407" y="51959"/>
                      <a:pt x="10026" y="49149"/>
                    </a:cubicBezTo>
                    <a:cubicBezTo>
                      <a:pt x="10645" y="46339"/>
                      <a:pt x="11597" y="43398"/>
                      <a:pt x="13836" y="41588"/>
                    </a:cubicBezTo>
                    <a:cubicBezTo>
                      <a:pt x="18253" y="38040"/>
                      <a:pt x="25694" y="40350"/>
                      <a:pt x="29671" y="36314"/>
                    </a:cubicBezTo>
                    <a:cubicBezTo>
                      <a:pt x="32148" y="33802"/>
                      <a:pt x="32219" y="29837"/>
                      <a:pt x="33684" y="26634"/>
                    </a:cubicBezTo>
                    <a:cubicBezTo>
                      <a:pt x="35898" y="21753"/>
                      <a:pt x="41173" y="19026"/>
                      <a:pt x="46316" y="17526"/>
                    </a:cubicBezTo>
                    <a:cubicBezTo>
                      <a:pt x="51460" y="16026"/>
                      <a:pt x="56913" y="15347"/>
                      <a:pt x="61663" y="12883"/>
                    </a:cubicBezTo>
                    <a:cubicBezTo>
                      <a:pt x="66414" y="10406"/>
                      <a:pt x="70450" y="5394"/>
                      <a:pt x="69593" y="107"/>
                    </a:cubicBez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70C1F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10" tIns="91410" rIns="91410" bIns="91410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953" y="4849495"/>
            <a:ext cx="12190095" cy="2008505"/>
            <a:chOff x="0" y="8055"/>
            <a:chExt cx="19200" cy="2745"/>
          </a:xfrm>
        </p:grpSpPr>
        <p:sp>
          <p:nvSpPr>
            <p:cNvPr id="15" name="任意多边形: 形状 55"/>
            <p:cNvSpPr/>
            <p:nvPr>
              <p:custDataLst>
                <p:tags r:id="rId9"/>
              </p:custDataLst>
            </p:nvPr>
          </p:nvSpPr>
          <p:spPr>
            <a:xfrm>
              <a:off x="10540" y="8055"/>
              <a:ext cx="8660" cy="2584"/>
            </a:xfrm>
            <a:custGeom>
              <a:avLst/>
              <a:gdLst>
                <a:gd name="connsiteX0" fmla="*/ 5487406 w 5487406"/>
                <a:gd name="connsiteY0" fmla="*/ 0 h 1796383"/>
                <a:gd name="connsiteX1" fmla="*/ 5487406 w 5487406"/>
                <a:gd name="connsiteY1" fmla="*/ 1796383 h 1796383"/>
                <a:gd name="connsiteX2" fmla="*/ 0 w 5487406"/>
                <a:gd name="connsiteY2" fmla="*/ 1796383 h 1796383"/>
                <a:gd name="connsiteX3" fmla="*/ 0 w 5487406"/>
                <a:gd name="connsiteY3" fmla="*/ 319771 h 1796383"/>
                <a:gd name="connsiteX4" fmla="*/ 143354 w 5487406"/>
                <a:gd name="connsiteY4" fmla="*/ 352672 h 1796383"/>
                <a:gd name="connsiteX5" fmla="*/ 1775977 w 5487406"/>
                <a:gd name="connsiteY5" fmla="*/ 674445 h 1796383"/>
                <a:gd name="connsiteX6" fmla="*/ 4106178 w 5487406"/>
                <a:gd name="connsiteY6" fmla="*/ 93103 h 1796383"/>
                <a:gd name="connsiteX7" fmla="*/ 5006077 w 5487406"/>
                <a:gd name="connsiteY7" fmla="*/ 25626 h 179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7406" h="1796383">
                  <a:moveTo>
                    <a:pt x="5487406" y="0"/>
                  </a:moveTo>
                  <a:lnTo>
                    <a:pt x="5487406" y="1796383"/>
                  </a:lnTo>
                  <a:lnTo>
                    <a:pt x="0" y="1796383"/>
                  </a:lnTo>
                  <a:lnTo>
                    <a:pt x="0" y="319771"/>
                  </a:lnTo>
                  <a:lnTo>
                    <a:pt x="143354" y="352672"/>
                  </a:lnTo>
                  <a:cubicBezTo>
                    <a:pt x="725977" y="499805"/>
                    <a:pt x="1245105" y="683097"/>
                    <a:pt x="1775977" y="674445"/>
                  </a:cubicBezTo>
                  <a:cubicBezTo>
                    <a:pt x="2625373" y="660604"/>
                    <a:pt x="3116470" y="176152"/>
                    <a:pt x="4106178" y="93103"/>
                  </a:cubicBezTo>
                  <a:cubicBezTo>
                    <a:pt x="4353605" y="72341"/>
                    <a:pt x="4666648" y="46965"/>
                    <a:pt x="5006077" y="25626"/>
                  </a:cubicBezTo>
                  <a:close/>
                </a:path>
              </a:pathLst>
            </a:custGeom>
            <a:solidFill>
              <a:srgbClr val="3CA8F0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6" name="任意多边形: 形状 51"/>
            <p:cNvSpPr/>
            <p:nvPr>
              <p:custDataLst>
                <p:tags r:id="rId10"/>
              </p:custDataLst>
            </p:nvPr>
          </p:nvSpPr>
          <p:spPr>
            <a:xfrm>
              <a:off x="0" y="8275"/>
              <a:ext cx="8138" cy="1765"/>
            </a:xfrm>
            <a:custGeom>
              <a:avLst/>
              <a:gdLst>
                <a:gd name="connsiteX0" fmla="*/ 0 w 5167645"/>
                <a:gd name="connsiteY0" fmla="*/ 0 h 1120718"/>
                <a:gd name="connsiteX1" fmla="*/ 198130 w 5167645"/>
                <a:gd name="connsiteY1" fmla="*/ 27862 h 1120718"/>
                <a:gd name="connsiteX2" fmla="*/ 1167602 w 5167645"/>
                <a:gd name="connsiteY2" fmla="*/ 136605 h 1120718"/>
                <a:gd name="connsiteX3" fmla="*/ 2418289 w 5167645"/>
                <a:gd name="connsiteY3" fmla="*/ 98505 h 1120718"/>
                <a:gd name="connsiteX4" fmla="*/ 3531705 w 5167645"/>
                <a:gd name="connsiteY4" fmla="*/ 568405 h 1120718"/>
                <a:gd name="connsiteX5" fmla="*/ 4645121 w 5167645"/>
                <a:gd name="connsiteY5" fmla="*/ 428705 h 1120718"/>
                <a:gd name="connsiteX6" fmla="*/ 5143918 w 5167645"/>
                <a:gd name="connsiteY6" fmla="*/ 508477 h 1120718"/>
                <a:gd name="connsiteX7" fmla="*/ 5167645 w 5167645"/>
                <a:gd name="connsiteY7" fmla="*/ 513278 h 1120718"/>
                <a:gd name="connsiteX8" fmla="*/ 5167645 w 5167645"/>
                <a:gd name="connsiteY8" fmla="*/ 1120718 h 1120718"/>
                <a:gd name="connsiteX9" fmla="*/ 0 w 5167645"/>
                <a:gd name="connsiteY9" fmla="*/ 1120718 h 112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7645" h="1120718">
                  <a:moveTo>
                    <a:pt x="0" y="0"/>
                  </a:moveTo>
                  <a:lnTo>
                    <a:pt x="198130" y="27862"/>
                  </a:lnTo>
                  <a:cubicBezTo>
                    <a:pt x="543530" y="75222"/>
                    <a:pt x="914668" y="120730"/>
                    <a:pt x="1167602" y="136605"/>
                  </a:cubicBezTo>
                  <a:cubicBezTo>
                    <a:pt x="1673470" y="168355"/>
                    <a:pt x="2024272" y="26538"/>
                    <a:pt x="2418289" y="98505"/>
                  </a:cubicBezTo>
                  <a:cubicBezTo>
                    <a:pt x="2812306" y="170472"/>
                    <a:pt x="3160566" y="513372"/>
                    <a:pt x="3531705" y="568405"/>
                  </a:cubicBezTo>
                  <a:cubicBezTo>
                    <a:pt x="3902843" y="623438"/>
                    <a:pt x="4118917" y="369438"/>
                    <a:pt x="4645121" y="428705"/>
                  </a:cubicBezTo>
                  <a:cubicBezTo>
                    <a:pt x="4776672" y="443522"/>
                    <a:pt x="4951278" y="471832"/>
                    <a:pt x="5143918" y="508477"/>
                  </a:cubicBezTo>
                  <a:lnTo>
                    <a:pt x="5167645" y="513278"/>
                  </a:lnTo>
                  <a:lnTo>
                    <a:pt x="5167645" y="1120718"/>
                  </a:lnTo>
                  <a:lnTo>
                    <a:pt x="0" y="1120718"/>
                  </a:lnTo>
                  <a:close/>
                </a:path>
              </a:pathLst>
            </a:custGeom>
            <a:solidFill>
              <a:srgbClr val="3CA8F0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7" name="云形 16"/>
            <p:cNvSpPr/>
            <p:nvPr>
              <p:custDataLst>
                <p:tags r:id="rId11"/>
              </p:custDataLst>
            </p:nvPr>
          </p:nvSpPr>
          <p:spPr>
            <a:xfrm>
              <a:off x="7926" y="8235"/>
              <a:ext cx="3348" cy="128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8" name="任意多边形: 形状 39"/>
            <p:cNvSpPr/>
            <p:nvPr>
              <p:custDataLst>
                <p:tags r:id="rId12"/>
              </p:custDataLst>
            </p:nvPr>
          </p:nvSpPr>
          <p:spPr>
            <a:xfrm flipH="1">
              <a:off x="0" y="8629"/>
              <a:ext cx="19200" cy="2171"/>
            </a:xfrm>
            <a:custGeom>
              <a:avLst/>
              <a:gdLst>
                <a:gd name="connsiteX0" fmla="*/ 916360 w 12192000"/>
                <a:gd name="connsiteY0" fmla="*/ 92 h 1404878"/>
                <a:gd name="connsiteX1" fmla="*/ 534260 w 12192000"/>
                <a:gd name="connsiteY1" fmla="*/ 25953 h 1404878"/>
                <a:gd name="connsiteX2" fmla="*/ 162377 w 12192000"/>
                <a:gd name="connsiteY2" fmla="*/ 106167 h 1404878"/>
                <a:gd name="connsiteX3" fmla="*/ 0 w 12192000"/>
                <a:gd name="connsiteY3" fmla="*/ 154512 h 1404878"/>
                <a:gd name="connsiteX4" fmla="*/ 0 w 12192000"/>
                <a:gd name="connsiteY4" fmla="*/ 1404878 h 1404878"/>
                <a:gd name="connsiteX5" fmla="*/ 12192000 w 12192000"/>
                <a:gd name="connsiteY5" fmla="*/ 1404878 h 1404878"/>
                <a:gd name="connsiteX6" fmla="*/ 12192000 w 12192000"/>
                <a:gd name="connsiteY6" fmla="*/ 278293 h 1404878"/>
                <a:gd name="connsiteX7" fmla="*/ 12056436 w 12192000"/>
                <a:gd name="connsiteY7" fmla="*/ 255281 h 1404878"/>
                <a:gd name="connsiteX8" fmla="*/ 10768138 w 12192000"/>
                <a:gd name="connsiteY8" fmla="*/ 105719 h 1404878"/>
                <a:gd name="connsiteX9" fmla="*/ 8758652 w 12192000"/>
                <a:gd name="connsiteY9" fmla="*/ 544433 h 1404878"/>
                <a:gd name="connsiteX10" fmla="*/ 6396988 w 12192000"/>
                <a:gd name="connsiteY10" fmla="*/ 145603 h 1404878"/>
                <a:gd name="connsiteX11" fmla="*/ 3807444 w 12192000"/>
                <a:gd name="connsiteY11" fmla="*/ 464667 h 1404878"/>
                <a:gd name="connsiteX12" fmla="*/ 916360 w 12192000"/>
                <a:gd name="connsiteY12" fmla="*/ 92 h 140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1404878">
                  <a:moveTo>
                    <a:pt x="916360" y="92"/>
                  </a:moveTo>
                  <a:cubicBezTo>
                    <a:pt x="784637" y="-947"/>
                    <a:pt x="656832" y="6843"/>
                    <a:pt x="534260" y="25953"/>
                  </a:cubicBezTo>
                  <a:cubicBezTo>
                    <a:pt x="411688" y="45064"/>
                    <a:pt x="287282" y="72224"/>
                    <a:pt x="162377" y="106167"/>
                  </a:cubicBezTo>
                  <a:lnTo>
                    <a:pt x="0" y="154512"/>
                  </a:lnTo>
                  <a:lnTo>
                    <a:pt x="0" y="1404878"/>
                  </a:lnTo>
                  <a:lnTo>
                    <a:pt x="12192000" y="1404878"/>
                  </a:lnTo>
                  <a:lnTo>
                    <a:pt x="12192000" y="278293"/>
                  </a:lnTo>
                  <a:lnTo>
                    <a:pt x="12056436" y="255281"/>
                  </a:lnTo>
                  <a:cubicBezTo>
                    <a:pt x="11602834" y="175515"/>
                    <a:pt x="11151391" y="92425"/>
                    <a:pt x="10768138" y="105719"/>
                  </a:cubicBezTo>
                  <a:cubicBezTo>
                    <a:pt x="10001633" y="132307"/>
                    <a:pt x="9487177" y="537785"/>
                    <a:pt x="8758652" y="544433"/>
                  </a:cubicBezTo>
                  <a:cubicBezTo>
                    <a:pt x="8030127" y="551080"/>
                    <a:pt x="7222189" y="158897"/>
                    <a:pt x="6396988" y="145603"/>
                  </a:cubicBezTo>
                  <a:cubicBezTo>
                    <a:pt x="5571787" y="132308"/>
                    <a:pt x="4784565" y="484608"/>
                    <a:pt x="3807444" y="464667"/>
                  </a:cubicBezTo>
                  <a:cubicBezTo>
                    <a:pt x="2952463" y="447218"/>
                    <a:pt x="1838419" y="7363"/>
                    <a:pt x="916360" y="92"/>
                  </a:cubicBezTo>
                  <a:close/>
                </a:path>
              </a:pathLst>
            </a:custGeom>
            <a:solidFill>
              <a:srgbClr val="70C1F5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  <p:sp>
          <p:nvSpPr>
            <p:cNvPr id="19" name="任意多边形: 形状 38"/>
            <p:cNvSpPr/>
            <p:nvPr>
              <p:custDataLst>
                <p:tags r:id="rId13"/>
              </p:custDataLst>
            </p:nvPr>
          </p:nvSpPr>
          <p:spPr>
            <a:xfrm>
              <a:off x="0" y="9393"/>
              <a:ext cx="19200" cy="1407"/>
            </a:xfrm>
            <a:custGeom>
              <a:avLst/>
              <a:gdLst>
                <a:gd name="connsiteX0" fmla="*/ 593947 w 12192000"/>
                <a:gd name="connsiteY0" fmla="*/ 73 h 893607"/>
                <a:gd name="connsiteX1" fmla="*/ 3048420 w 12192000"/>
                <a:gd name="connsiteY1" fmla="*/ 368345 h 893607"/>
                <a:gd name="connsiteX2" fmla="*/ 5246890 w 12192000"/>
                <a:gd name="connsiteY2" fmla="*/ 115421 h 893607"/>
                <a:gd name="connsiteX3" fmla="*/ 7251895 w 12192000"/>
                <a:gd name="connsiteY3" fmla="*/ 431576 h 893607"/>
                <a:gd name="connsiteX4" fmla="*/ 8957909 w 12192000"/>
                <a:gd name="connsiteY4" fmla="*/ 83805 h 893607"/>
                <a:gd name="connsiteX5" fmla="*/ 11156380 w 12192000"/>
                <a:gd name="connsiteY5" fmla="*/ 305114 h 893607"/>
                <a:gd name="connsiteX6" fmla="*/ 12186363 w 12192000"/>
                <a:gd name="connsiteY6" fmla="*/ 3778 h 893607"/>
                <a:gd name="connsiteX7" fmla="*/ 12192000 w 12192000"/>
                <a:gd name="connsiteY7" fmla="*/ 1605 h 893607"/>
                <a:gd name="connsiteX8" fmla="*/ 12192000 w 12192000"/>
                <a:gd name="connsiteY8" fmla="*/ 893607 h 893607"/>
                <a:gd name="connsiteX9" fmla="*/ 0 w 12192000"/>
                <a:gd name="connsiteY9" fmla="*/ 893607 h 893607"/>
                <a:gd name="connsiteX10" fmla="*/ 0 w 12192000"/>
                <a:gd name="connsiteY10" fmla="*/ 73622 h 893607"/>
                <a:gd name="connsiteX11" fmla="*/ 112435 w 12192000"/>
                <a:gd name="connsiteY11" fmla="*/ 47958 h 893607"/>
                <a:gd name="connsiteX12" fmla="*/ 269553 w 12192000"/>
                <a:gd name="connsiteY12" fmla="*/ 20574 h 893607"/>
                <a:gd name="connsiteX13" fmla="*/ 593947 w 12192000"/>
                <a:gd name="connsiteY13" fmla="*/ 73 h 89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893606">
                  <a:moveTo>
                    <a:pt x="593947" y="73"/>
                  </a:moveTo>
                  <a:cubicBezTo>
                    <a:pt x="1376758" y="5837"/>
                    <a:pt x="2322558" y="354514"/>
                    <a:pt x="3048420" y="368345"/>
                  </a:cubicBezTo>
                  <a:cubicBezTo>
                    <a:pt x="3877975" y="384153"/>
                    <a:pt x="4546312" y="104882"/>
                    <a:pt x="5246890" y="115421"/>
                  </a:cubicBezTo>
                  <a:cubicBezTo>
                    <a:pt x="5947470" y="125959"/>
                    <a:pt x="6633392" y="436846"/>
                    <a:pt x="7251895" y="431576"/>
                  </a:cubicBezTo>
                  <a:cubicBezTo>
                    <a:pt x="7870399" y="426307"/>
                    <a:pt x="8307161" y="104882"/>
                    <a:pt x="8957909" y="83805"/>
                  </a:cubicBezTo>
                  <a:cubicBezTo>
                    <a:pt x="9608656" y="62728"/>
                    <a:pt x="10490976" y="347269"/>
                    <a:pt x="11156380" y="305114"/>
                  </a:cubicBezTo>
                  <a:cubicBezTo>
                    <a:pt x="11489082" y="284037"/>
                    <a:pt x="11859891" y="133205"/>
                    <a:pt x="12186363" y="3778"/>
                  </a:cubicBezTo>
                  <a:lnTo>
                    <a:pt x="12192000" y="1605"/>
                  </a:lnTo>
                  <a:lnTo>
                    <a:pt x="12192000" y="893607"/>
                  </a:lnTo>
                  <a:lnTo>
                    <a:pt x="0" y="893607"/>
                  </a:lnTo>
                  <a:lnTo>
                    <a:pt x="0" y="73622"/>
                  </a:lnTo>
                  <a:lnTo>
                    <a:pt x="112435" y="47958"/>
                  </a:lnTo>
                  <a:cubicBezTo>
                    <a:pt x="165102" y="37318"/>
                    <a:pt x="217522" y="28148"/>
                    <a:pt x="269553" y="20574"/>
                  </a:cubicBezTo>
                  <a:cubicBezTo>
                    <a:pt x="373614" y="5425"/>
                    <a:pt x="482117" y="-750"/>
                    <a:pt x="593947" y="73"/>
                  </a:cubicBezTo>
                  <a:close/>
                </a:path>
              </a:pathLst>
            </a:custGeom>
            <a:solidFill>
              <a:srgbClr val="C4F5FE"/>
            </a:solidFill>
            <a:ln>
              <a:noFill/>
            </a:ln>
            <a:effectLst>
              <a:outerShdw blurRad="190500" dist="38100" dir="16200000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ea typeface="思源黑体 CN Light" charset="0"/>
                <a:cs typeface="思源黑体 CN Light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4223385" y="4364990"/>
            <a:ext cx="3479800" cy="34417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rPr>
              <a:t>北师大版八年级上册  </a:t>
            </a: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1346835" y="1627691"/>
            <a:ext cx="9232900" cy="1002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5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4</a:t>
            </a:r>
            <a:r>
              <a:rPr lang="en-US" altLang="zh-CN" sz="5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.3</a:t>
            </a:r>
            <a:r>
              <a:rPr lang="en-US" sz="5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  </a:t>
            </a:r>
            <a:r>
              <a:rPr sz="5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5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平面镜成像的特点</a:t>
            </a: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5379324" y="3146322"/>
            <a:ext cx="1430694" cy="436245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ctr"/>
            <a:r>
              <a:rPr lang="zh-CN" altLang="en-US" sz="2400" b="1" u="sng">
                <a:solidFill>
                  <a:srgbClr val="036EB8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微软雅黑" panose="020B0503020204020204" charset="-122"/>
              </a:rPr>
              <a:t>第二课时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5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6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7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18" name="Rectangle 2"/>
          <p:cNvSpPr/>
          <p:nvPr>
            <p:custDataLst>
              <p:tags r:id="rId3"/>
            </p:custDataLst>
          </p:nvPr>
        </p:nvSpPr>
        <p:spPr>
          <a:xfrm>
            <a:off x="911225" y="2000250"/>
            <a:ext cx="8333105" cy="18681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性质：凹面镜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对光线有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会聚作用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应用：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太阳灶、大型反射式望远镜、医用反光镜等。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6333" b="9843"/>
          <a:stretch>
            <a:fillRect/>
          </a:stretch>
        </p:blipFill>
        <p:spPr>
          <a:xfrm>
            <a:off x="8644890" y="1125220"/>
            <a:ext cx="3571875" cy="2110740"/>
          </a:xfrm>
          <a:prstGeom prst="rect">
            <a:avLst/>
          </a:prstGeom>
        </p:spPr>
      </p:pic>
      <p:pic>
        <p:nvPicPr>
          <p:cNvPr id="434182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65625" y="3501390"/>
            <a:ext cx="3453765" cy="249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83430" y="1377950"/>
            <a:ext cx="3235960" cy="622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/>
              </a:rPr>
              <a:t>一、凹面镜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3525" y="908685"/>
            <a:ext cx="690880" cy="6908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11225" y="1052830"/>
            <a:ext cx="2145665" cy="575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拓展阅读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110" name="图片 10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7936865" y="3503930"/>
            <a:ext cx="3673220" cy="24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rcRect t="8947"/>
          <a:stretch>
            <a:fillRect/>
          </a:stretch>
        </p:blipFill>
        <p:spPr>
          <a:xfrm>
            <a:off x="837565" y="3503930"/>
            <a:ext cx="3410405" cy="24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2122805" y="5949315"/>
            <a:ext cx="119253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太阳灶</a:t>
            </a: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375910" y="5973445"/>
            <a:ext cx="1814830" cy="455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奥运圣火采集</a:t>
            </a: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8688070" y="5973445"/>
            <a:ext cx="2218055" cy="431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大型反射式望远镜</a:t>
            </a: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3437579" y="18882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凹面镜和凸面镜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583430" y="1377950"/>
            <a:ext cx="3235960" cy="622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/>
              </a:rPr>
              <a:t>一、凹面镜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3525" y="908685"/>
            <a:ext cx="690880" cy="6908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11225" y="1052830"/>
            <a:ext cx="2145665" cy="575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拓展阅读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352040" y="5948680"/>
            <a:ext cx="1192530" cy="434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手电筒</a:t>
            </a: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951855" y="5946775"/>
            <a:ext cx="1366520" cy="454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汽车头灯</a:t>
            </a: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9336405" y="5929630"/>
            <a:ext cx="100076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探照灯</a:t>
            </a: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911225" y="2061210"/>
            <a:ext cx="10625455" cy="12344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/>
              </a:rPr>
              <a:t>      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根据光路可逆，若把光源放在凹面镜的焦点处，反射光将平行射出，手电筒、汽车头灯、探照灯等都利用了这一性质。</a:t>
            </a:r>
          </a:p>
        </p:txBody>
      </p:sp>
      <p:pic>
        <p:nvPicPr>
          <p:cNvPr id="112" name="图片 1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rcRect l="5645"/>
          <a:stretch>
            <a:fillRect/>
          </a:stretch>
        </p:blipFill>
        <p:spPr>
          <a:xfrm>
            <a:off x="4727575" y="3341370"/>
            <a:ext cx="3608705" cy="2559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4515" y="3328035"/>
            <a:ext cx="3550285" cy="25425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https://photo-static-api.fotomore.com/creative/vcg/veer/400/new/VCG41N155138967.jpg?uid=386&amp;timestamp=1695885407&amp;sign=64174887f280854afc3341ee38ab9f7f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/>
          <a:srcRect l="3417" r="19881" b="15120"/>
          <a:stretch>
            <a:fillRect/>
          </a:stretch>
        </p:blipFill>
        <p:spPr>
          <a:xfrm>
            <a:off x="1062990" y="3347085"/>
            <a:ext cx="3455670" cy="2550160"/>
          </a:xfrm>
          <a:prstGeom prst="rect">
            <a:avLst/>
          </a:prstGeom>
        </p:spPr>
      </p:pic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3437579" y="18882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凹面镜和凸面镜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4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5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6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18" name="Rectangle 2"/>
          <p:cNvSpPr/>
          <p:nvPr>
            <p:custDataLst>
              <p:tags r:id="rId3"/>
            </p:custDataLst>
          </p:nvPr>
        </p:nvSpPr>
        <p:spPr>
          <a:xfrm>
            <a:off x="910908" y="1917065"/>
            <a:ext cx="7924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性质：凸面镜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对光线有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发散作用，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可扩大视野。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应用：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汽车后视镜，公路拐弯处的反光镜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等。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0415" y="908685"/>
            <a:ext cx="2827020" cy="271589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1055370" y="3462655"/>
            <a:ext cx="7780655" cy="2486660"/>
            <a:chOff x="1961" y="5740"/>
            <a:chExt cx="12253" cy="3916"/>
          </a:xfrm>
        </p:grpSpPr>
        <p:pic>
          <p:nvPicPr>
            <p:cNvPr id="16" name="https://photo-static-api.fotomore.com/creative/vcg/400/version23/VCG21gic19742213.jpg?uid=386&amp;timestamp=1695886123&amp;sign=a887d19375f0e614e9c585ab45ecdcbb" descr="templates\picture_hover\&amp;pky330_sjzg_VCG21gic19742213&amp;2&amp;src_toppic_inpsrchzd1&amp;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961" y="5740"/>
              <a:ext cx="5874" cy="3916"/>
            </a:xfrm>
            <a:prstGeom prst="rect">
              <a:avLst/>
            </a:prstGeom>
          </p:spPr>
        </p:pic>
        <p:pic>
          <p:nvPicPr>
            <p:cNvPr id="17" name="https://photo-static-api.fotomore.com/creative/vcg/veer/400/new/VCG41N621846950.jpg?uid=386&amp;timestamp=1695886171&amp;sign=bdc1df8701c708387503f8fbac51136f" descr="templates\picture_hover\&amp;pky240_sjzg_VCG41N621846950&amp;2&amp;src_toppic_inpsrchzd1&amp;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8360" y="5747"/>
              <a:ext cx="5854" cy="39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83430" y="1377950"/>
            <a:ext cx="3235960" cy="622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/>
              </a:rPr>
              <a:t>二、凸面镜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3525" y="908685"/>
            <a:ext cx="690880" cy="6908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11225" y="1052830"/>
            <a:ext cx="2145665" cy="575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拓展阅读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122805" y="5949315"/>
            <a:ext cx="1652905" cy="510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汽车后视镜</a:t>
            </a: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5735955" y="5949315"/>
            <a:ext cx="2548255" cy="443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公路拐弯处的反光镜</a:t>
            </a: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3437579" y="18882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凹面镜和凸面镜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等腰三角形 75"/>
          <p:cNvSpPr/>
          <p:nvPr>
            <p:custDataLst>
              <p:tags r:id="rId1"/>
            </p:custDataLst>
          </p:nvPr>
        </p:nvSpPr>
        <p:spPr>
          <a:xfrm rot="5400000">
            <a:off x="2604535" y="451365"/>
            <a:ext cx="175894" cy="151633"/>
          </a:xfrm>
          <a:prstGeom prst="triangle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A0E9"/>
              </a:solidFill>
            </a:endParaRPr>
          </a:p>
        </p:txBody>
      </p:sp>
      <p:sp>
        <p:nvSpPr>
          <p:cNvPr id="77" name="等腰三角形 76"/>
          <p:cNvSpPr/>
          <p:nvPr>
            <p:custDataLst>
              <p:tags r:id="rId2"/>
            </p:custDataLst>
          </p:nvPr>
        </p:nvSpPr>
        <p:spPr>
          <a:xfrm rot="5400000">
            <a:off x="2879443" y="451365"/>
            <a:ext cx="175894" cy="151633"/>
          </a:xfrm>
          <a:prstGeom prst="triangle">
            <a:avLst/>
          </a:prstGeom>
          <a:solidFill>
            <a:srgbClr val="FE9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sp>
        <p:nvSpPr>
          <p:cNvPr id="78" name="等腰三角形 77"/>
          <p:cNvSpPr/>
          <p:nvPr>
            <p:custDataLst>
              <p:tags r:id="rId3"/>
            </p:custDataLst>
          </p:nvPr>
        </p:nvSpPr>
        <p:spPr>
          <a:xfrm rot="5400000">
            <a:off x="3154351" y="451365"/>
            <a:ext cx="175894" cy="151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>
            <p:custDataLst>
              <p:tags r:id="rId4"/>
            </p:custDataLst>
          </p:nvPr>
        </p:nvSpPr>
        <p:spPr>
          <a:xfrm>
            <a:off x="3441389" y="216765"/>
            <a:ext cx="868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小结</a:t>
            </a:r>
            <a:endParaRPr lang="zh-CN" altLang="en-US" sz="3200" b="1" spc="300">
              <a:solidFill>
                <a:srgbClr val="00A0E9"/>
              </a:solidFill>
              <a:latin typeface="微软雅黑" panose="020B0503020204020204" charset="-122"/>
              <a:ea typeface="微软雅黑"/>
              <a:cs typeface="+mn-ea"/>
              <a:sym typeface="+mn-lt"/>
            </a:endParaRPr>
          </a:p>
        </p:txBody>
      </p:sp>
      <p:sp>
        <p:nvSpPr>
          <p:cNvPr id="80" name="文本框 79"/>
          <p:cNvSpPr txBox="1"/>
          <p:nvPr>
            <p:custDataLst>
              <p:tags r:id="rId5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930" y="1518285"/>
            <a:ext cx="821690" cy="4356735"/>
          </a:xfrm>
          <a:prstGeom prst="rect">
            <a:avLst/>
          </a:prstGeom>
          <a:solidFill>
            <a:srgbClr val="03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r>
              <a:rPr lang="zh-CN" altLang="en-US" sz="4000">
                <a:sym typeface="+mn-ea"/>
              </a:rPr>
              <a:t>平面镜的应用</a:t>
            </a:r>
          </a:p>
        </p:txBody>
      </p:sp>
      <p:sp>
        <p:nvSpPr>
          <p:cNvPr id="22" name="文本框 21"/>
          <p:cNvSpPr txBox="1"/>
          <p:nvPr>
            <p:custDataLst>
              <p:tags r:id="rId7"/>
            </p:custDataLst>
          </p:nvPr>
        </p:nvSpPr>
        <p:spPr>
          <a:xfrm>
            <a:off x="4420235" y="3055620"/>
            <a:ext cx="4309110" cy="53340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性质：对光线有会聚作用</a:t>
            </a: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4419600" y="3847465"/>
            <a:ext cx="6056630" cy="5346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应用：太阳灶、大型反射式望远镜等</a:t>
            </a:r>
          </a:p>
        </p:txBody>
      </p:sp>
      <p:sp>
        <p:nvSpPr>
          <p:cNvPr id="26" name="左大括号 25"/>
          <p:cNvSpPr/>
          <p:nvPr>
            <p:custDataLst>
              <p:tags r:id="rId9"/>
            </p:custDataLst>
          </p:nvPr>
        </p:nvSpPr>
        <p:spPr>
          <a:xfrm>
            <a:off x="1703705" y="1848485"/>
            <a:ext cx="585470" cy="3887470"/>
          </a:xfrm>
          <a:prstGeom prst="leftBrace">
            <a:avLst/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5398770" y="1196975"/>
            <a:ext cx="4989195" cy="51054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成像：梳妆打扮、口腔检查等</a:t>
            </a: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2432685" y="3464560"/>
            <a:ext cx="1388745" cy="57467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凹面镜</a:t>
            </a: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2423795" y="1557020"/>
            <a:ext cx="2376805" cy="574040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平面镜的应用</a:t>
            </a:r>
          </a:p>
        </p:txBody>
      </p:sp>
      <p:sp>
        <p:nvSpPr>
          <p:cNvPr id="29" name="左大括号 28"/>
          <p:cNvSpPr/>
          <p:nvPr>
            <p:custDataLst>
              <p:tags r:id="rId13"/>
            </p:custDataLst>
          </p:nvPr>
        </p:nvSpPr>
        <p:spPr>
          <a:xfrm>
            <a:off x="4966970" y="1412875"/>
            <a:ext cx="386080" cy="911225"/>
          </a:xfrm>
          <a:prstGeom prst="leftBrace">
            <a:avLst>
              <a:gd name="adj1" fmla="val 8333"/>
              <a:gd name="adj2" fmla="val 51309"/>
            </a:avLst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5398770" y="1988820"/>
            <a:ext cx="3354705" cy="49530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改变光路：潜望镜</a:t>
            </a: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432685" y="5373370"/>
            <a:ext cx="1388745" cy="574675"/>
          </a:xfrm>
          <a:prstGeom prst="round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凸面镜</a:t>
            </a:r>
          </a:p>
        </p:txBody>
      </p:sp>
      <p:sp>
        <p:nvSpPr>
          <p:cNvPr id="24" name="文本框 23"/>
          <p:cNvSpPr txBox="1"/>
          <p:nvPr>
            <p:custDataLst>
              <p:tags r:id="rId16"/>
            </p:custDataLst>
          </p:nvPr>
        </p:nvSpPr>
        <p:spPr>
          <a:xfrm>
            <a:off x="4420235" y="4941570"/>
            <a:ext cx="4309110" cy="53340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性质：对光线有发散作用</a:t>
            </a: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4420235" y="5733415"/>
            <a:ext cx="7183755" cy="560070"/>
          </a:xfrm>
          <a:prstGeom prst="rect">
            <a:avLst/>
          </a:prstGeom>
          <a:noFill/>
          <a:ln>
            <a:solidFill>
              <a:srgbClr val="036EB8"/>
            </a:solidFill>
          </a:ln>
        </p:spPr>
        <p:txBody>
          <a:bodyPr wrap="square" rtlCol="0">
            <a:noAutofit/>
          </a:bodyPr>
          <a:lstStyle/>
          <a:p>
            <a:pPr lvl="0" algn="l" fontAlgn="auto">
              <a:buClrTx/>
              <a:buSzTx/>
              <a:buFontTx/>
            </a:pPr>
            <a:r>
              <a:rPr lang="en-US" altLang="zh-CN" sz="2800">
                <a:latin typeface="微软雅黑" panose="020B0503020204020204" charset="-122"/>
                <a:ea typeface="微软雅黑"/>
                <a:sym typeface="+mn-ea"/>
              </a:rPr>
              <a:t> 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应用：汽车后视镜、公路拐弯处的反光镜等</a:t>
            </a:r>
          </a:p>
        </p:txBody>
      </p:sp>
      <p:sp>
        <p:nvSpPr>
          <p:cNvPr id="30" name="左大括号 29"/>
          <p:cNvSpPr/>
          <p:nvPr>
            <p:custDataLst>
              <p:tags r:id="rId18"/>
            </p:custDataLst>
          </p:nvPr>
        </p:nvSpPr>
        <p:spPr>
          <a:xfrm>
            <a:off x="3963035" y="3321685"/>
            <a:ext cx="404495" cy="861060"/>
          </a:xfrm>
          <a:prstGeom prst="leftBrace">
            <a:avLst>
              <a:gd name="adj1" fmla="val 8333"/>
              <a:gd name="adj2" fmla="val 51309"/>
            </a:avLst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31" name="左大括号 30"/>
          <p:cNvSpPr/>
          <p:nvPr>
            <p:custDataLst>
              <p:tags r:id="rId19"/>
            </p:custDataLst>
          </p:nvPr>
        </p:nvSpPr>
        <p:spPr>
          <a:xfrm>
            <a:off x="3981450" y="5229225"/>
            <a:ext cx="386080" cy="911225"/>
          </a:xfrm>
          <a:prstGeom prst="leftBrace">
            <a:avLst>
              <a:gd name="adj1" fmla="val 8333"/>
              <a:gd name="adj2" fmla="val 51309"/>
            </a:avLst>
          </a:prstGeom>
          <a:ln w="28575">
            <a:solidFill>
              <a:srgbClr val="036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26" grpId="0" animBg="1"/>
      <p:bldP spid="5" grpId="0" animBg="1"/>
      <p:bldP spid="3" grpId="0" animBg="1"/>
      <p:bldP spid="11" grpId="0" animBg="1"/>
      <p:bldP spid="29" grpId="0" animBg="1"/>
      <p:bldP spid="19" grpId="0" animBg="1"/>
      <p:bldP spid="20" grpId="0" animBg="1"/>
      <p:bldP spid="24" grpId="0" animBg="1"/>
      <p:bldP spid="28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82980" y="1509395"/>
            <a:ext cx="10186670" cy="3527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对一些实例和对应解释，下列说法正确的是（  　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）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A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牙科医生检查牙齿用的小镜子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光的直线传播 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B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太阳下人影相随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光的反射 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C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汽车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后视镜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凹面镜</a:t>
            </a:r>
            <a:endParaRPr lang="zh-CN" altLang="en-US" sz="2800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D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用镜子增大空间感</a:t>
            </a:r>
            <a:r>
              <a:rPr lang="en-US" altLang="zh-CN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平面镜成像 </a:t>
            </a:r>
            <a:endParaRPr lang="zh-CN" altLang="en-US" sz="28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609330" y="1557020"/>
            <a:ext cx="1043940" cy="722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习题练习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67080" y="1108075"/>
            <a:ext cx="9841865" cy="20377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base">
              <a:lnSpc>
                <a:spcPct val="150000"/>
              </a:lnSpc>
              <a:buClrTx/>
              <a:buSzTx/>
              <a:buFontTx/>
              <a:buNone/>
            </a:pPr>
            <a:r>
              <a:rPr 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2. </a:t>
            </a:r>
            <a:r>
              <a:rPr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测量视力时，利用平面镜成像特点可以节省空间</a:t>
            </a:r>
            <a:r>
              <a:rPr lang="zh-CN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r>
              <a:rPr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如图所示，让被测者面对镜子背对视力表，此人看到视力表的像离他的距离是</a:t>
            </a:r>
            <a:r>
              <a:rPr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r>
              <a:rPr lang="en-US" sz="2800" u="sng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</a:p>
        </p:txBody>
      </p:sp>
      <p:pic>
        <p:nvPicPr>
          <p:cNvPr id="100002" name="图片 10000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23385" y="2853055"/>
            <a:ext cx="4943475" cy="2371725"/>
          </a:xfrm>
          <a:prstGeom prst="rect">
            <a:avLst/>
          </a:prstGeom>
        </p:spPr>
      </p:pic>
      <p:sp>
        <p:nvSpPr>
          <p:cNvPr id="24587" name="文本框 24586"/>
          <p:cNvSpPr txBox="1"/>
          <p:nvPr>
            <p:custDataLst>
              <p:tags r:id="rId4"/>
            </p:custDataLst>
          </p:nvPr>
        </p:nvSpPr>
        <p:spPr>
          <a:xfrm>
            <a:off x="1703705" y="2540000"/>
            <a:ext cx="791210" cy="6057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5m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alphaModFix amt="40000"/>
          </a:blip>
          <a:stretch>
            <a:fillRect/>
          </a:stretch>
        </p:blipFill>
        <p:spPr>
          <a:xfrm>
            <a:off x="1905" y="-635"/>
            <a:ext cx="12188825" cy="68586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7555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课程导入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75335" y="1052195"/>
            <a:ext cx="1943100" cy="553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复习回顾</a:t>
            </a: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336170" y="1212562"/>
            <a:ext cx="295322" cy="210471"/>
            <a:chOff x="435463" y="1226414"/>
            <a:chExt cx="295380" cy="210512"/>
          </a:xfrm>
        </p:grpSpPr>
        <p:sp>
          <p:nvSpPr>
            <p:cNvPr id="5" name="矩形 4"/>
            <p:cNvSpPr/>
            <p:nvPr>
              <p:custDataLst>
                <p:tags r:id="rId7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8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287780" y="1793240"/>
            <a:ext cx="6284595" cy="642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平面镜成像的特点是什么？</a:t>
            </a:r>
          </a:p>
        </p:txBody>
      </p:sp>
      <p:sp>
        <p:nvSpPr>
          <p:cNvPr id="16388" name="文本框 16387"/>
          <p:cNvSpPr txBox="1"/>
          <p:nvPr>
            <p:custDataLst>
              <p:tags r:id="rId6"/>
            </p:custDataLst>
          </p:nvPr>
        </p:nvSpPr>
        <p:spPr>
          <a:xfrm>
            <a:off x="1139175" y="2385948"/>
            <a:ext cx="86615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）平面镜所成的像是虚像；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）像的大小和物体的大小相等；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）像和物体到平面镜的距离相等；</a:t>
            </a: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）像与物体对应点的连线垂直于平面镜。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即平面镜所成的虚像与物体关于镜面对称。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1225" y="2167255"/>
            <a:ext cx="5252085" cy="33470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早在四千多年前，我国古代人民就发明了铜镜。铜镜形态美观，镜背面图纹华丽、铭文丰富,是我国古代青铜艺术文化遗产中的瑰宝。</a:t>
            </a:r>
          </a:p>
        </p:txBody>
      </p:sp>
      <p:pic>
        <p:nvPicPr>
          <p:cNvPr id="104" name="图片 1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 l="18870" r="18130"/>
          <a:stretch>
            <a:fillRect/>
          </a:stretch>
        </p:blipFill>
        <p:spPr>
          <a:xfrm rot="16200000">
            <a:off x="7488555" y="1460500"/>
            <a:ext cx="3025140" cy="4801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4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7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8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9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>
            <p:custDataLst>
              <p:tags r:id="rId5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  <p:sp>
        <p:nvSpPr>
          <p:cNvPr id="5" name="云形标注 4"/>
          <p:cNvSpPr/>
          <p:nvPr>
            <p:custDataLst>
              <p:tags r:id="rId6"/>
            </p:custDataLst>
          </p:nvPr>
        </p:nvSpPr>
        <p:spPr>
          <a:xfrm>
            <a:off x="4806315" y="754380"/>
            <a:ext cx="4030345" cy="1369060"/>
          </a:xfrm>
          <a:prstGeom prst="cloudCallout">
            <a:avLst>
              <a:gd name="adj1" fmla="val -38593"/>
              <a:gd name="adj2" fmla="val 69063"/>
            </a:avLst>
          </a:prstGeom>
          <a:solidFill>
            <a:srgbClr val="036EB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/>
              <a:t>    </a:t>
            </a:r>
            <a:r>
              <a:rPr lang="zh-CN" altLang="en-US" sz="2000" b="1"/>
              <a:t>那么平面镜在现在</a:t>
            </a:r>
          </a:p>
          <a:p>
            <a:pPr algn="ctr"/>
            <a:r>
              <a:rPr lang="zh-CN" altLang="en-US" sz="2000" b="1"/>
              <a:t> </a:t>
            </a:r>
            <a:r>
              <a:rPr lang="en-US" altLang="zh-CN" sz="2000" b="1"/>
              <a:t>   </a:t>
            </a:r>
            <a:r>
              <a:rPr lang="zh-CN" altLang="en-US" sz="2000" b="1"/>
              <a:t>日常生活中有哪些</a:t>
            </a:r>
            <a:r>
              <a:rPr lang="en-US" altLang="zh-CN" sz="2000" b="1"/>
              <a:t>     </a:t>
            </a:r>
            <a:r>
              <a:rPr lang="zh-CN" altLang="en-US" sz="2000" b="1"/>
              <a:t>应用呢？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21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22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23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42010" y="1772920"/>
            <a:ext cx="198437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一、成像</a:t>
            </a:r>
          </a:p>
        </p:txBody>
      </p: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5049520" y="2708910"/>
            <a:ext cx="3559175" cy="3215005"/>
            <a:chOff x="8239" y="3846"/>
            <a:chExt cx="5605" cy="5063"/>
          </a:xfrm>
        </p:grpSpPr>
        <p:sp>
          <p:nvSpPr>
            <p:cNvPr id="13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10053" y="8051"/>
              <a:ext cx="2563" cy="8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微软雅黑" panose="020B0503020204020204" charset="-122"/>
                  <a:ea typeface="微软雅黑"/>
                </a:rPr>
                <a:t>扩大视野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" y="3846"/>
              <a:ext cx="5605" cy="4204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33" name="组合 32"/>
          <p:cNvGrpSpPr/>
          <p:nvPr>
            <p:custDataLst>
              <p:tags r:id="rId5"/>
            </p:custDataLst>
          </p:nvPr>
        </p:nvGrpSpPr>
        <p:grpSpPr>
          <a:xfrm>
            <a:off x="8779510" y="2708910"/>
            <a:ext cx="1860550" cy="3045460"/>
            <a:chOff x="14113" y="3846"/>
            <a:chExt cx="2930" cy="4796"/>
          </a:xfrm>
        </p:grpSpPr>
        <p:pic>
          <p:nvPicPr>
            <p:cNvPr id="15" name="https://photo-static-api.fotomore.com/creative/vcg/veer/400/new/VCG41N187567926.jpg?uid=386&amp;timestamp=1695883017&amp;sign=cd68c9bbd59dbdd9f7cc172d6a3a8941" descr="templates\picture_hover\&amp;pky240_sjzg_VCG41N187567926&amp;2&amp;src_toppic_inpsrchzd1&amp;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/>
            <a:srcRect b="4301"/>
            <a:stretch>
              <a:fillRect/>
            </a:stretch>
          </p:blipFill>
          <p:spPr>
            <a:xfrm>
              <a:off x="14113" y="3846"/>
              <a:ext cx="2877" cy="419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4476" y="8037"/>
              <a:ext cx="2567" cy="60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微软雅黑" panose="020B0503020204020204" charset="-122"/>
                  <a:ea typeface="微软雅黑"/>
                </a:rPr>
                <a:t>纠正动作</a:t>
              </a:r>
            </a:p>
          </p:txBody>
        </p:sp>
      </p:grpSp>
      <p:grpSp>
        <p:nvGrpSpPr>
          <p:cNvPr id="30" name="组合 29"/>
          <p:cNvGrpSpPr/>
          <p:nvPr>
            <p:custDataLst>
              <p:tags r:id="rId6"/>
            </p:custDataLst>
          </p:nvPr>
        </p:nvGrpSpPr>
        <p:grpSpPr>
          <a:xfrm>
            <a:off x="2981325" y="2687320"/>
            <a:ext cx="1898015" cy="3206750"/>
            <a:chOff x="4982" y="3812"/>
            <a:chExt cx="2989" cy="5050"/>
          </a:xfrm>
        </p:grpSpPr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5291" y="8100"/>
              <a:ext cx="2421" cy="7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微软雅黑" panose="020B0503020204020204" charset="-122"/>
                  <a:ea typeface="微软雅黑"/>
                </a:rPr>
                <a:t>口腔检查</a:t>
              </a:r>
            </a:p>
          </p:txBody>
        </p:sp>
        <p:pic>
          <p:nvPicPr>
            <p:cNvPr id="24" name="图片 23" descr="D:\下载\课件用图\4-26.jpg4-26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/>
            <a:srcRect l="14867" t="-494" r="14070" b="2781"/>
            <a:stretch>
              <a:fillRect/>
            </a:stretch>
          </p:blipFill>
          <p:spPr>
            <a:xfrm>
              <a:off x="4982" y="3812"/>
              <a:ext cx="2989" cy="4239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>
            <p:custDataLst>
              <p:tags r:id="rId7"/>
            </p:custDataLst>
          </p:nvPr>
        </p:nvGrpSpPr>
        <p:grpSpPr>
          <a:xfrm>
            <a:off x="945515" y="2678430"/>
            <a:ext cx="1972310" cy="3300095"/>
            <a:chOff x="1776" y="3798"/>
            <a:chExt cx="3106" cy="5197"/>
          </a:xfrm>
        </p:grpSpPr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2222" y="8100"/>
              <a:ext cx="2660" cy="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>
                  <a:latin typeface="微软雅黑" panose="020B0503020204020204" charset="-122"/>
                  <a:ea typeface="微软雅黑"/>
                </a:rPr>
                <a:t>梳妆打扮</a:t>
              </a:r>
            </a:p>
          </p:txBody>
        </p:sp>
        <p:pic>
          <p:nvPicPr>
            <p:cNvPr id="27" name="图片 26" descr="4-24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/>
            <a:srcRect l="5534" t="126" r="14541"/>
            <a:stretch>
              <a:fillRect/>
            </a:stretch>
          </p:blipFill>
          <p:spPr>
            <a:xfrm>
              <a:off x="1776" y="3798"/>
              <a:ext cx="3015" cy="4239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  <p:grpSp>
        <p:nvGrpSpPr>
          <p:cNvPr id="4" name="组合 3"/>
          <p:cNvGrpSpPr/>
          <p:nvPr>
            <p:custDataLst>
              <p:tags r:id="rId9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5" name="矩形 4"/>
            <p:cNvSpPr/>
            <p:nvPr>
              <p:custDataLst>
                <p:tags r:id="rId11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>
              <p:custDataLst>
                <p:tags r:id="rId12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774065" y="908685"/>
            <a:ext cx="2811145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平面镜的应用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2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3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4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522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487"/>
          <a:stretch>
            <a:fillRect/>
          </a:stretch>
        </p:blipFill>
        <p:spPr>
          <a:xfrm>
            <a:off x="767080" y="2569845"/>
            <a:ext cx="4516120" cy="317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6531" r="12594"/>
          <a:stretch>
            <a:fillRect/>
          </a:stretch>
        </p:blipFill>
        <p:spPr>
          <a:xfrm>
            <a:off x="5663565" y="2204720"/>
            <a:ext cx="3684905" cy="3774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842010" y="5835650"/>
            <a:ext cx="9030970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潜望镜是用两块与观察方向成</a:t>
            </a:r>
            <a:r>
              <a:rPr lang="en-US" altLang="zh-CN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45</a:t>
            </a:r>
            <a:r>
              <a:rPr lang="zh-CN" altLang="en-US" sz="28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°角的平面镜制成的。</a:t>
            </a: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42010" y="1772920"/>
            <a:ext cx="2888615" cy="709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二、改变光路</a:t>
            </a:r>
          </a:p>
        </p:txBody>
      </p: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366650" y="1168112"/>
            <a:ext cx="295322" cy="210471"/>
            <a:chOff x="435463" y="1226414"/>
            <a:chExt cx="295380" cy="210512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 rot="18900000">
              <a:off x="435463" y="1226414"/>
              <a:ext cx="210511" cy="21051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11"/>
              </p:custDataLst>
            </p:nvPr>
          </p:nvSpPr>
          <p:spPr>
            <a:xfrm rot="18900000">
              <a:off x="520332" y="1226415"/>
              <a:ext cx="210511" cy="210511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774065" y="908685"/>
            <a:ext cx="2811145" cy="71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平面镜的应用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20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21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22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2405" y="907415"/>
            <a:ext cx="647065" cy="64706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818515" y="1052830"/>
            <a:ext cx="2098675" cy="610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交流讨论</a:t>
            </a:r>
            <a:endParaRPr lang="zh-CN" altLang="en-US" sz="32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39470" y="1628775"/>
            <a:ext cx="10848975" cy="1725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720090">
              <a:lnSpc>
                <a:spcPct val="120000"/>
              </a:lnSpc>
            </a:pP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测视力时，要求人眼距离视力表5m,但是房间可利用的距离只有3m。你能利用平面镜成像的规律来解决这个问题吗?如果能，请参照下图画出示意图说明怎样解决。</a:t>
            </a:r>
          </a:p>
        </p:txBody>
      </p:sp>
      <p:pic>
        <p:nvPicPr>
          <p:cNvPr id="106" name="图片 10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600" b="1720"/>
          <a:stretch>
            <a:fillRect/>
          </a:stretch>
        </p:blipFill>
        <p:spPr>
          <a:xfrm>
            <a:off x="5520055" y="3378835"/>
            <a:ext cx="3546475" cy="2893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6857365" y="2875915"/>
            <a:ext cx="800100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latin typeface="+mn-lt"/>
                <a:ea typeface="微软雅黑"/>
                <a:cs typeface="+mn-lt"/>
              </a:rPr>
              <a:t>3m</a:t>
            </a:r>
          </a:p>
        </p:txBody>
      </p:sp>
      <p:cxnSp>
        <p:nvCxnSpPr>
          <p:cNvPr id="12" name="直接连接符 11"/>
          <p:cNvCxnSpPr/>
          <p:nvPr>
            <p:custDataLst>
              <p:tags r:id="rId9"/>
            </p:custDataLst>
          </p:nvPr>
        </p:nvCxnSpPr>
        <p:spPr>
          <a:xfrm>
            <a:off x="5843905" y="3582670"/>
            <a:ext cx="576072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11568430" y="3141345"/>
            <a:ext cx="519430" cy="1954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视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力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表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的</a:t>
            </a: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微软雅黑" panose="020B0503020204020204" charset="-122"/>
                <a:ea typeface="微软雅黑"/>
              </a:rPr>
              <a:t>像</a:t>
            </a:r>
          </a:p>
        </p:txBody>
      </p:sp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H="1">
            <a:off x="11604625" y="3519805"/>
            <a:ext cx="0" cy="1101090"/>
          </a:xfrm>
          <a:prstGeom prst="line">
            <a:avLst/>
          </a:prstGeom>
          <a:ln>
            <a:solidFill>
              <a:srgbClr val="191919"/>
            </a:solidFill>
            <a:prstDash val="lg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>
            <p:custDataLst>
              <p:tags r:id="rId12"/>
            </p:custDataLst>
          </p:nvPr>
        </p:nvCxnSpPr>
        <p:spPr>
          <a:xfrm>
            <a:off x="8764905" y="3429000"/>
            <a:ext cx="2866390" cy="1841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3"/>
            </p:custDataLst>
          </p:nvPr>
        </p:nvSpPr>
        <p:spPr>
          <a:xfrm>
            <a:off x="9984105" y="2853055"/>
            <a:ext cx="800100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3m</a:t>
            </a:r>
          </a:p>
        </p:txBody>
      </p:sp>
      <p:cxnSp>
        <p:nvCxnSpPr>
          <p:cNvPr id="18" name="直接箭头连接符 17"/>
          <p:cNvCxnSpPr/>
          <p:nvPr>
            <p:custDataLst>
              <p:tags r:id="rId14"/>
            </p:custDataLst>
          </p:nvPr>
        </p:nvCxnSpPr>
        <p:spPr>
          <a:xfrm>
            <a:off x="7031990" y="4437380"/>
            <a:ext cx="4536440" cy="2857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8688070" y="4364990"/>
            <a:ext cx="800100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5m</a:t>
            </a: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7679690" y="5661660"/>
            <a:ext cx="792480" cy="431800"/>
          </a:xfrm>
          <a:prstGeom prst="rect">
            <a:avLst/>
          </a:prstGeom>
          <a:solidFill>
            <a:srgbClr val="F6F4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7"/>
            </p:custDataLst>
          </p:nvPr>
        </p:nvSpPr>
        <p:spPr>
          <a:xfrm>
            <a:off x="7657465" y="5628640"/>
            <a:ext cx="800100" cy="64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>
                <a:solidFill>
                  <a:srgbClr val="FF0000"/>
                </a:solidFill>
                <a:latin typeface="+mn-lt"/>
                <a:ea typeface="微软雅黑"/>
                <a:cs typeface="+mn-lt"/>
              </a:rPr>
              <a:t>2m</a:t>
            </a:r>
          </a:p>
          <a:p>
            <a:pPr>
              <a:lnSpc>
                <a:spcPct val="120000"/>
              </a:lnSpc>
            </a:pPr>
            <a:endParaRPr lang="en-US" altLang="zh-CN" sz="2800">
              <a:solidFill>
                <a:srgbClr val="FF0000"/>
              </a:solidFill>
              <a:latin typeface="+mn-lt"/>
              <a:ea typeface="微软雅黑"/>
              <a:cs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8"/>
            </p:custDataLst>
          </p:nvPr>
        </p:nvSpPr>
        <p:spPr>
          <a:xfrm>
            <a:off x="839470" y="3284855"/>
            <a:ext cx="4220210" cy="3246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答：画图可知，视力表到平面镜的距离为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3m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，那么视力表的像到平面镜的距离也为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3m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，则人只有坐在距离平面镜</a:t>
            </a:r>
            <a:r>
              <a:rPr lang="en-US" altLang="zh-CN" sz="2800">
                <a:latin typeface="微软雅黑" panose="020B0503020204020204" charset="-122"/>
                <a:ea typeface="微软雅黑"/>
              </a:rPr>
              <a:t>2m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去看视力表的像就可以了。</a:t>
            </a: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/>
          <a:stretch>
            <a:fillRect/>
          </a:stretch>
        </p:blipFill>
        <p:spPr>
          <a:xfrm flipH="1">
            <a:off x="12585700" y="12509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9" grpId="0"/>
      <p:bldP spid="20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1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2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3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19380" y="836930"/>
            <a:ext cx="8035290" cy="993775"/>
            <a:chOff x="188" y="1318"/>
            <a:chExt cx="12654" cy="1565"/>
          </a:xfrm>
        </p:grpSpPr>
        <p:pic>
          <p:nvPicPr>
            <p:cNvPr id="4" name="图片 3" descr="放大镜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21060000">
              <a:off x="463" y="1851"/>
              <a:ext cx="1032" cy="103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9"/>
              </p:custDataLst>
            </p:nvPr>
          </p:nvSpPr>
          <p:spPr>
            <a:xfrm>
              <a:off x="1322" y="1658"/>
              <a:ext cx="11520" cy="10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  <a:latin typeface="微软雅黑" panose="020B0503020204020204" charset="-122"/>
                  <a:ea typeface="微软雅黑"/>
                </a:rPr>
                <a:t>实践活动：</a:t>
              </a:r>
              <a:r>
                <a:rPr lang="zh-CN" altLang="en-US" sz="3200">
                  <a:solidFill>
                    <a:schemeClr val="tx1"/>
                  </a:solidFill>
                  <a:latin typeface="微软雅黑" panose="020B0503020204020204" charset="-122"/>
                  <a:ea typeface="微软雅黑"/>
                </a:rPr>
                <a:t>望不到尽头的长廊</a:t>
              </a:r>
            </a:p>
          </p:txBody>
        </p:sp>
        <p:pic>
          <p:nvPicPr>
            <p:cNvPr id="3" name="图片 2" descr="齿轮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5400000">
              <a:off x="188" y="1318"/>
              <a:ext cx="1100" cy="110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39470" y="1701165"/>
            <a:ext cx="6984365" cy="4735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找一个大小合适的立方体木箱或硬纸箱，A面开口，在B面内侧贴一块平面镜，使得镜面与A面相对(图甲)。在箱子内的两个侧壁上安装两个小灯泡(图乙，此图为俯视图),并将连接灯泡的导线引出箱外与电池盒及开关(图中未画出)相连。最后在A面处安装一块半透明的茶色玻璃。</a:t>
            </a:r>
          </a:p>
        </p:txBody>
      </p:sp>
      <p:pic>
        <p:nvPicPr>
          <p:cNvPr id="10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3023" t="7832" r="19336" b="64204"/>
          <a:stretch>
            <a:fillRect/>
          </a:stretch>
        </p:blipFill>
        <p:spPr>
          <a:xfrm rot="16200000">
            <a:off x="8248015" y="1060450"/>
            <a:ext cx="2846070" cy="2541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43023" t="34672" r="19336" b="38479"/>
          <a:stretch>
            <a:fillRect/>
          </a:stretch>
        </p:blipFill>
        <p:spPr>
          <a:xfrm rot="16200000">
            <a:off x="8119110" y="3709670"/>
            <a:ext cx="2936240" cy="251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0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1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12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119380" y="836930"/>
            <a:ext cx="8035290" cy="993775"/>
            <a:chOff x="188" y="1318"/>
            <a:chExt cx="12654" cy="1565"/>
          </a:xfrm>
        </p:grpSpPr>
        <p:pic>
          <p:nvPicPr>
            <p:cNvPr id="4" name="图片 3" descr="放大镜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21060000">
              <a:off x="463" y="1851"/>
              <a:ext cx="1032" cy="103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1322" y="1658"/>
              <a:ext cx="11520" cy="10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  <a:latin typeface="微软雅黑" panose="020B0503020204020204" charset="-122"/>
                  <a:ea typeface="微软雅黑"/>
                </a:rPr>
                <a:t>实践活动：</a:t>
              </a:r>
              <a:r>
                <a:rPr lang="zh-CN" altLang="en-US" sz="3200">
                  <a:solidFill>
                    <a:schemeClr val="tx1"/>
                  </a:solidFill>
                  <a:latin typeface="微软雅黑" panose="020B0503020204020204" charset="-122"/>
                  <a:ea typeface="微软雅黑"/>
                </a:rPr>
                <a:t>望不到尽头的长廊</a:t>
              </a:r>
            </a:p>
          </p:txBody>
        </p:sp>
        <p:pic>
          <p:nvPicPr>
            <p:cNvPr id="3" name="图片 2" descr="齿轮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5400000">
              <a:off x="188" y="1318"/>
              <a:ext cx="1100" cy="110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39470" y="1701165"/>
            <a:ext cx="7212330" cy="4391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闭合开关，从A面的茶色玻璃向箱内望去，你就会看到一个安装有无数灯泡的长廊(图丙)。试着结合平面镜成像特点，分析该现象产生的原因。如果你制作成功了，还可以尝试改变半透明玻璃和平面镜的角度，会有意想不到的现象发生。动手试一试吧!</a:t>
            </a:r>
          </a:p>
        </p:txBody>
      </p:sp>
      <p:pic>
        <p:nvPicPr>
          <p:cNvPr id="109" name="图片 10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43023" t="59292" r="19336" b="9400"/>
          <a:stretch>
            <a:fillRect/>
          </a:stretch>
        </p:blipFill>
        <p:spPr>
          <a:xfrm rot="16200000">
            <a:off x="8255000" y="2061210"/>
            <a:ext cx="3136265" cy="3135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3437579" y="188825"/>
            <a:ext cx="2545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平面镜的应用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74289" y="159124"/>
            <a:ext cx="175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>
                <a:latin typeface="微软雅黑" panose="020B0503020204020204" charset="-122"/>
                <a:ea typeface="微软雅黑"/>
              </a:rPr>
              <a:t>课程讲授</a:t>
            </a:r>
          </a:p>
        </p:txBody>
      </p:sp>
      <p:grpSp>
        <p:nvGrpSpPr>
          <p:cNvPr id="25" name="组合 24"/>
          <p:cNvGrpSpPr/>
          <p:nvPr>
            <p:custDataLst>
              <p:tags r:id="rId2"/>
            </p:custDataLst>
          </p:nvPr>
        </p:nvGrpSpPr>
        <p:grpSpPr>
          <a:xfrm>
            <a:off x="2614295" y="444500"/>
            <a:ext cx="700405" cy="175260"/>
            <a:chOff x="4121" y="692"/>
            <a:chExt cx="1103" cy="276"/>
          </a:xfrm>
        </p:grpSpPr>
        <p:sp>
          <p:nvSpPr>
            <p:cNvPr id="26" name="等腰三角形 25"/>
            <p:cNvSpPr/>
            <p:nvPr>
              <p:custDataLst>
                <p:tags r:id="rId18"/>
              </p:custDataLst>
            </p:nvPr>
          </p:nvSpPr>
          <p:spPr>
            <a:xfrm rot="5400000">
              <a:off x="4102" y="711"/>
              <a:ext cx="277" cy="239"/>
            </a:xfrm>
            <a:prstGeom prst="triangle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A0E9"/>
                </a:solidFill>
              </a:endParaRPr>
            </a:p>
          </p:txBody>
        </p:sp>
        <p:sp>
          <p:nvSpPr>
            <p:cNvPr id="28" name="等腰三角形 27"/>
            <p:cNvSpPr/>
            <p:nvPr>
              <p:custDataLst>
                <p:tags r:id="rId19"/>
              </p:custDataLst>
            </p:nvPr>
          </p:nvSpPr>
          <p:spPr>
            <a:xfrm rot="5400000">
              <a:off x="4535" y="711"/>
              <a:ext cx="277" cy="239"/>
            </a:xfrm>
            <a:prstGeom prst="triangle">
              <a:avLst/>
            </a:prstGeom>
            <a:solidFill>
              <a:srgbClr val="FE97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000"/>
                </a:solidFill>
              </a:endParaRPr>
            </a:p>
          </p:txBody>
        </p:sp>
        <p:sp>
          <p:nvSpPr>
            <p:cNvPr id="31" name="等腰三角形 30"/>
            <p:cNvSpPr/>
            <p:nvPr>
              <p:custDataLst>
                <p:tags r:id="rId20"/>
              </p:custDataLst>
            </p:nvPr>
          </p:nvSpPr>
          <p:spPr>
            <a:xfrm rot="5400000">
              <a:off x="4967" y="711"/>
              <a:ext cx="277" cy="23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583430" y="1485265"/>
            <a:ext cx="3235960" cy="622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sz="2800" b="1">
                <a:latin typeface="微软雅黑" panose="020B0503020204020204" charset="-122"/>
                <a:ea typeface="微软雅黑"/>
              </a:rPr>
              <a:t>凹面镜和凸面镜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63525" y="908685"/>
            <a:ext cx="690880" cy="69088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911225" y="1052830"/>
            <a:ext cx="2145665" cy="575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拓展阅读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8013" name="Rectangle 125"/>
          <p:cNvSpPr/>
          <p:nvPr>
            <p:custDataLst>
              <p:tags r:id="rId6"/>
            </p:custDataLst>
          </p:nvPr>
        </p:nvSpPr>
        <p:spPr>
          <a:xfrm>
            <a:off x="953135" y="1917065"/>
            <a:ext cx="9549765" cy="748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球面镜：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反射面是球面或抛物面的一部分的镜子叫做球面镜。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     </a:t>
            </a:r>
          </a:p>
        </p:txBody>
      </p:sp>
      <p:sp>
        <p:nvSpPr>
          <p:cNvPr id="12" name="左大括号 11"/>
          <p:cNvSpPr/>
          <p:nvPr>
            <p:custDataLst>
              <p:tags r:id="rId7"/>
            </p:custDataLst>
          </p:nvPr>
        </p:nvSpPr>
        <p:spPr>
          <a:xfrm>
            <a:off x="1968500" y="3020060"/>
            <a:ext cx="427355" cy="72644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auto">
              <a:buClrTx/>
              <a:buSzTx/>
              <a:buFontTx/>
            </a:pPr>
            <a:endParaRPr lang="zh-CN" altLang="en-US" sz="1800"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987425" y="3020060"/>
            <a:ext cx="935990" cy="601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/>
              </a:rPr>
              <a:t>包括</a:t>
            </a:r>
          </a:p>
        </p:txBody>
      </p:sp>
      <p:grpSp>
        <p:nvGrpSpPr>
          <p:cNvPr id="93" name="组合 92"/>
          <p:cNvGrpSpPr/>
          <p:nvPr>
            <p:custDataLst>
              <p:tags r:id="rId9"/>
            </p:custDataLst>
          </p:nvPr>
        </p:nvGrpSpPr>
        <p:grpSpPr>
          <a:xfrm>
            <a:off x="2548255" y="4070350"/>
            <a:ext cx="2220595" cy="2344420"/>
            <a:chOff x="2909" y="5771"/>
            <a:chExt cx="3497" cy="3692"/>
          </a:xfrm>
        </p:grpSpPr>
        <p:pic>
          <p:nvPicPr>
            <p:cNvPr id="9" name="图片 8" descr="4-2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2909" y="5771"/>
              <a:ext cx="3497" cy="3217"/>
            </a:xfrm>
            <a:prstGeom prst="rect">
              <a:avLst/>
            </a:prstGeom>
          </p:spPr>
        </p:pic>
        <p:sp>
          <p:nvSpPr>
            <p:cNvPr id="66" name="文本框 65"/>
            <p:cNvSpPr txBox="1"/>
            <p:nvPr>
              <p:custDataLst>
                <p:tags r:id="rId17"/>
              </p:custDataLst>
            </p:nvPr>
          </p:nvSpPr>
          <p:spPr>
            <a:xfrm>
              <a:off x="3930" y="8864"/>
              <a:ext cx="1650" cy="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/>
                </a:rPr>
                <a:t>凹面镜</a:t>
              </a:r>
            </a:p>
          </p:txBody>
        </p:sp>
      </p:grpSp>
      <p:grpSp>
        <p:nvGrpSpPr>
          <p:cNvPr id="94" name="组合 93"/>
          <p:cNvGrpSpPr/>
          <p:nvPr>
            <p:custDataLst>
              <p:tags r:id="rId10"/>
            </p:custDataLst>
          </p:nvPr>
        </p:nvGrpSpPr>
        <p:grpSpPr>
          <a:xfrm>
            <a:off x="5159375" y="4070350"/>
            <a:ext cx="2181225" cy="2334260"/>
            <a:chOff x="14816" y="5380"/>
            <a:chExt cx="3435" cy="3676"/>
          </a:xfrm>
        </p:grpSpPr>
        <p:pic>
          <p:nvPicPr>
            <p:cNvPr id="65" name="图片 64" descr="D:\下载\课件用图\4-29.jpg4-29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14816" y="5380"/>
              <a:ext cx="3435" cy="3207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>
              <p:custDataLst>
                <p:tags r:id="rId15"/>
              </p:custDataLst>
            </p:nvPr>
          </p:nvSpPr>
          <p:spPr>
            <a:xfrm>
              <a:off x="15723" y="8457"/>
              <a:ext cx="1650" cy="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>
                  <a:latin typeface="微软雅黑" panose="020B0503020204020204" charset="-122"/>
                  <a:ea typeface="微软雅黑"/>
                </a:rPr>
                <a:t>凸面镜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2396490" y="2708910"/>
            <a:ext cx="6765925" cy="59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凹面镜：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反射面是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凹面</a:t>
            </a:r>
            <a:r>
              <a:rPr lang="zh-CN" altLang="en-US" sz="2800">
                <a:latin typeface="微软雅黑" panose="020B0503020204020204" charset="-122"/>
                <a:ea typeface="微软雅黑"/>
              </a:rPr>
              <a:t>的球面镜</a:t>
            </a:r>
            <a:endParaRPr lang="en-US" altLang="zh-CN" sz="280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2396490" y="3357245"/>
            <a:ext cx="6765925" cy="59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凸面镜：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反射面是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凸面</a:t>
            </a:r>
            <a:r>
              <a:rPr lang="zh-CN" altLang="en-US" sz="2800">
                <a:latin typeface="微软雅黑" panose="020B0503020204020204" charset="-122"/>
                <a:ea typeface="微软雅黑"/>
                <a:sym typeface="+mn-ea"/>
              </a:rPr>
              <a:t>的球面镜</a:t>
            </a:r>
            <a:endParaRPr lang="en-US" altLang="zh-CN" sz="280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3437579" y="188825"/>
            <a:ext cx="29387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300">
                <a:solidFill>
                  <a:srgbClr val="00A0E9"/>
                </a:solidFill>
                <a:latin typeface="微软雅黑" panose="020B0503020204020204" charset="-122"/>
                <a:ea typeface="微软雅黑"/>
                <a:cs typeface="+mn-ea"/>
                <a:sym typeface="+mn-lt"/>
              </a:rPr>
              <a:t>凹面镜和凸面镜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13" grpId="0"/>
      <p:bldP spid="12" grpId="0" animBg="1"/>
      <p:bldP spid="18" grpId="0"/>
      <p:bldP spid="5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zg1NTIyYTIwNmFmMTgyNGNiY2FjZTNiYzgxZDMzMzcifQ=="/>
  <p:tag name="KSO_WPP_MARK_KEY" val="0bdc71da-dbe0-4495-b4e9-319b3fea4dc2"/>
  <p:tag name="RESOURCE_RECORD_KEY" val="{&quot;29&quot;:[2042630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  <p:tag name="KSO_WM_UNIT_PLACING_PICTURE_USER_VIEWPORT" val="{&quot;height&quot;:5944,&quot;width&quot;:5803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9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1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8"/>
  <p:tag name="KSO_WM_BEAUTIFY_FLAG" val=""/>
  <p:tag name="KSO_WM_UNIT_MEDIACOVER_TEXT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  <p:tag name="KSO_WM_BEAUTIFY_FLAG" val=""/>
  <p:tag name="KSO_WM_UNIT_MEDIACOVER_TEXT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6"/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  <p:tag name="KSO_WM_BEAUTIFY_FLAG" val=""/>
  <p:tag name="KSO_WM_UNIT_MEDIACOVER_TEXT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  <p:tag name="KSO_WM_BEAUTIFY_FLAG" val=""/>
  <p:tag name="KSO_WM_UNIT_MEDIACOVER_TEXT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PLACING_PICTURE_USER_VIEWPORT" val="{&quot;height&quot;:3714,&quot;width&quot;:4038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PLACING_PICTURE_USER_VIEWPORT" val="{&quot;height&quot;:3324,&quot;width&quot;:5625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  <p:tag name="KSO_WM_BEAUTIFY_FLAG" val=""/>
  <p:tag name="KSO_WM_UNIT_MEDIACOVER_TEXT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  <p:tag name="KSO_WM_BEAUTIFY_FLAG" val=""/>
  <p:tag name="KSO_WM_UNIT_MEDIACOVER_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  <p:tag name="KSO_WM_BEAUTIFY_FLAG" val=""/>
  <p:tag name="KSO_WM_UNIT_MEDIACOVER_TEXT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STATE" val="0"/>
  <p:tag name="KSO_WM_UNIT_MEDIACOVER_TRANSPARENCY" val="0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8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8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9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0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3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4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5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6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7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1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9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0"/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6"/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4"/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5"/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2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9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  <p:tag name="KSO_WM_UNIT_PLACING_PICTURE_USER_VIEWPORT" val="{&quot;height&quot;:5063,&quot;width&quot;:5605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  <p:tag name="KSO_WM_UNIT_PLACING_PICTURE_USER_VIEWPORT" val="{&quot;height&quot;:4796,&quot;width&quot;:2930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  <p:tag name="KSO_WM_UNIT_PLACING_PICTURE_USER_VIEWPORT" val="{&quot;height&quot;:5050,&quot;width&quot;:298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  <p:tag name="KSO_WM_UNIT_PLACING_PICTURE_USER_VIEWPORT" val="{&quot;height&quot;:4906,&quot;width&quot;:3014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  <p:tag name="KSO_WM_BEAUTIFY_FLAG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3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  <p:tag name="KSO_WM_BEAUTIFY_FLAG" val=""/>
  <p:tag name="KSO_WM_UNIT_PLACING_PICTURE_USER_VIEWPORT" val="{&quot;height&quot;:605,&quot;width&quot;:2567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  <p:tag name="KSO_WM_BEAUTIFY_FLAG" val=""/>
  <p:tag name="KSO_WM_UNIT_ID" val=""/>
  <p:tag name="KSO_WM_UNIT_INDEX" val=""/>
  <p:tag name="KSO_WM_UNIT_PLACING_PICTURE" val="163549.465"/>
  <p:tag name="KSO_WM_UNIT_PLACING_PICTURE_COLLAGE_RELATIVERECTANGLE" val="{&quot;bottom&quot;:0,&quot;left&quot;:0.13339472710451855,&quot;right&quot;:0.13339472710451855,&quot;top&quot;:0}"/>
  <p:tag name="KSO_WM_UNIT_PLACING_PICTURE_COLLAGE_VIEWPORT" val="{&quot;height&quot;:4239.406723277872,&quot;width&quot;:3014.5713108127397}"/>
  <p:tag name="KSO_WM_UNIT_PLACING_PICTURE_INFO" val="{&quot;code&quot;:&quot;Abc[6]&quot;,&quot;full_picture&quot;:false,&quot;last_crop_picture&quot;:&quot;Abc[6]&quot;,&quot;scheme&quot;:&quot;4-3&quot;,&quot;spacing&quot;:5}"/>
  <p:tag name="KSO_WM_UNIT_PLACING_PICTURE_USER_RELATIVERECTANGLE" val="{&quot;bottom&quot;:0,&quot;left&quot;:0,&quot;right&quot;:0,&quot;top&quot;:0}"/>
  <p:tag name="KSO_WM_UNIT_PLACING_PICTURE_USER_VIEWPORT" val="{&quot;height&quot;:4239,&quot;width&quot;:3015}"/>
  <p:tag name="KSO_WM_UNIT_TYPE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  <p:tag name="KSO_WM_BEAUTIFY_FLAG" val=""/>
  <p:tag name="KSO_WM_UNIT_PLACING_PICTURE_USER_VIEWPORT" val="{&quot;height&quot;:458,&quot;width&quot;:2110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  <p:tag name="KSO_WM_BEAUTIFY_FLAG" val=""/>
  <p:tag name="KSO_WM_UNIT_ID" val=""/>
  <p:tag name="KSO_WM_UNIT_INDEX" val=""/>
  <p:tag name="KSO_WM_UNIT_MEDIACOVER_BTN_POS" val="c"/>
  <p:tag name="KSO_WM_UNIT_MEDIACOVER_BTN_STATE" val="1"/>
  <p:tag name="KSO_WM_UNIT_MEDIACOVER_BTN_STYLE" val="ee0bc779c1f3d7f3e90c96344320e69a"/>
  <p:tag name="KSO_WM_UNIT_MEDIACOVER_RGB" val="000000"/>
  <p:tag name="KSO_WM_UNIT_MEDIACOVER_STYLEID" val="1"/>
  <p:tag name="KSO_WM_UNIT_MEDIACOVER_TEXT" val=""/>
  <p:tag name="KSO_WM_UNIT_MEDIACOVER_TEXTSTATE" val="0"/>
  <p:tag name="KSO_WM_UNIT_MEDIACOVER_TRANSPARENCY" val="0.5"/>
  <p:tag name="KSO_WM_UNIT_PLACING_PICTURE" val="163549.465"/>
  <p:tag name="KSO_WM_UNIT_PLACING_PICTURE_COLLAGE_VIEWPORT" val="{&quot;height&quot;:4238.519564146043,&quot;width&quot;:2988.813156949002}"/>
  <p:tag name="KSO_WM_UNIT_PLACING_PICTURE_INFO" val="{&quot;code&quot;:&quot;Abc[6]&quot;,&quot;full_picture&quot;:false,&quot;last_crop_picture&quot;:&quot;Abc[6]&quot;,&quot;scheme&quot;:&quot;4-3&quot;,&quot;spacing&quot;:5}"/>
  <p:tag name="KSO_WM_UNIT_PLACING_PICTURE_USER_VIEWPORT" val="{&quot;height&quot;:4239,&quot;width&quot;:2989}"/>
  <p:tag name="KSO_WM_UNIT_TYPE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字体">
      <a:majorFont>
        <a:latin typeface="Arial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lang="zh-CN" altLang="en-US" sz="28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宽屏</PresentationFormat>
  <Paragraphs>108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思源黑体 CN Light</vt:lpstr>
      <vt:lpstr>宋体</vt:lpstr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2024-08-23T15:09:44Z</cp:lastPrinted>
  <dcterms:created xsi:type="dcterms:W3CDTF">2024-08-23T15:09:44Z</dcterms:created>
  <dcterms:modified xsi:type="dcterms:W3CDTF">2024-10-07T03:51:11Z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