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19"/>
  </p:notesMasterIdLst>
  <p:sldIdLst>
    <p:sldId id="271" r:id="rId2"/>
    <p:sldId id="273" r:id="rId3"/>
    <p:sldId id="270" r:id="rId4"/>
    <p:sldId id="288" r:id="rId5"/>
    <p:sldId id="293" r:id="rId6"/>
    <p:sldId id="291" r:id="rId7"/>
    <p:sldId id="292" r:id="rId8"/>
    <p:sldId id="303" r:id="rId9"/>
    <p:sldId id="294" r:id="rId10"/>
    <p:sldId id="297" r:id="rId11"/>
    <p:sldId id="295" r:id="rId12"/>
    <p:sldId id="299" r:id="rId13"/>
    <p:sldId id="296" r:id="rId14"/>
    <p:sldId id="302" r:id="rId15"/>
    <p:sldId id="289" r:id="rId16"/>
    <p:sldId id="304" r:id="rId17"/>
    <p:sldId id="307" r:id="rId18"/>
  </p:sldIdLst>
  <p:sldSz cx="9144000" cy="5143500" type="screen16x9"/>
  <p:notesSz cx="6858000" cy="9144000"/>
  <p:custDataLst>
    <p:tags r:id="rId20"/>
  </p:custDataLst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16" userDrawn="1">
          <p15:clr>
            <a:srgbClr val="A4A3A4"/>
          </p15:clr>
        </p15:guide>
        <p15:guide id="4" pos="4044" userDrawn="1">
          <p15:clr>
            <a:srgbClr val="A4A3A4"/>
          </p15:clr>
        </p15:guide>
        <p15:guide id="5" orient="horz" pos="648" userDrawn="1">
          <p15:clr>
            <a:srgbClr val="A4A3A4"/>
          </p15:clr>
        </p15:guide>
        <p15:guide id="6" orient="horz" pos="712" userDrawn="1">
          <p15:clr>
            <a:srgbClr val="A4A3A4"/>
          </p15:clr>
        </p15:guide>
        <p15:guide id="7" orient="horz" pos="3928" userDrawn="1">
          <p15:clr>
            <a:srgbClr val="A4A3A4"/>
          </p15:clr>
        </p15:guide>
        <p15:guide id="8" orient="horz" pos="3864" userDrawn="1">
          <p15:clr>
            <a:srgbClr val="A4A3A4"/>
          </p15:clr>
        </p15:guide>
        <p15:guide id="9" orient="horz" pos="1716">
          <p15:clr>
            <a:srgbClr val="A4A3A4"/>
          </p15:clr>
        </p15:guide>
        <p15:guide id="10" orient="horz" pos="486">
          <p15:clr>
            <a:srgbClr val="A4A3A4"/>
          </p15:clr>
        </p15:guide>
        <p15:guide id="11" orient="horz" pos="534">
          <p15:clr>
            <a:srgbClr val="A4A3A4"/>
          </p15:clr>
        </p15:guide>
        <p15:guide id="12" orient="horz" pos="2946">
          <p15:clr>
            <a:srgbClr val="A4A3A4"/>
          </p15:clr>
        </p15:guide>
        <p15:guide id="13" orient="horz" pos="2898">
          <p15:clr>
            <a:srgbClr val="A4A3A4"/>
          </p15:clr>
        </p15:guide>
        <p15:guide id="14" pos="2880">
          <p15:clr>
            <a:srgbClr val="A4A3A4"/>
          </p15:clr>
        </p15:guide>
        <p15:guide id="15" pos="312">
          <p15:clr>
            <a:srgbClr val="A4A3A4"/>
          </p15:clr>
        </p15:guide>
        <p15:guide id="16" pos="30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20" y="82"/>
      </p:cViewPr>
      <p:guideLst>
        <p:guide orient="horz" pos="2288"/>
        <p:guide pos="3840"/>
        <p:guide pos="416"/>
        <p:guide pos="4044"/>
        <p:guide orient="horz" pos="648"/>
        <p:guide orient="horz" pos="712"/>
        <p:guide orient="horz" pos="3928"/>
        <p:guide orient="horz" pos="3864"/>
        <p:guide orient="horz" pos="1716"/>
        <p:guide orient="horz" pos="486"/>
        <p:guide orient="horz" pos="534"/>
        <p:guide orient="horz" pos="2946"/>
        <p:guide orient="horz" pos="2898"/>
        <p:guide pos="2880"/>
        <p:guide pos="312"/>
        <p:guide pos="30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438DC602-BB3D-4621-8EA6-982685295214}" type="datetimeFigureOut">
              <a:rPr lang="zh-CN" altLang="en-US" smtClean="0"/>
              <a:pPr/>
              <a:t>2023/10/29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B41F2918-5E3A-428D-A0B5-94B80789B008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6762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1F2918-5E3A-428D-A0B5-94B80789B00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159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1F2918-5E3A-428D-A0B5-94B80789B008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26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10118BD-DD1C-429E-B99B-B75C55DD46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83766" y="417442"/>
            <a:ext cx="4005470" cy="4005470"/>
          </a:xfrm>
          <a:custGeom>
            <a:avLst/>
            <a:gdLst>
              <a:gd name="connsiteX0" fmla="*/ 2670313 w 5340626"/>
              <a:gd name="connsiteY0" fmla="*/ 1967799 h 5340626"/>
              <a:gd name="connsiteX1" fmla="*/ 1967799 w 5340626"/>
              <a:gd name="connsiteY1" fmla="*/ 2670313 h 5340626"/>
              <a:gd name="connsiteX2" fmla="*/ 2670313 w 5340626"/>
              <a:gd name="connsiteY2" fmla="*/ 3372827 h 5340626"/>
              <a:gd name="connsiteX3" fmla="*/ 3372827 w 5340626"/>
              <a:gd name="connsiteY3" fmla="*/ 2670313 h 5340626"/>
              <a:gd name="connsiteX4" fmla="*/ 2670313 w 5340626"/>
              <a:gd name="connsiteY4" fmla="*/ 1967799 h 5340626"/>
              <a:gd name="connsiteX5" fmla="*/ 2670313 w 5340626"/>
              <a:gd name="connsiteY5" fmla="*/ 582976 h 5340626"/>
              <a:gd name="connsiteX6" fmla="*/ 4757650 w 5340626"/>
              <a:gd name="connsiteY6" fmla="*/ 2670313 h 5340626"/>
              <a:gd name="connsiteX7" fmla="*/ 2670313 w 5340626"/>
              <a:gd name="connsiteY7" fmla="*/ 4757650 h 5340626"/>
              <a:gd name="connsiteX8" fmla="*/ 582976 w 5340626"/>
              <a:gd name="connsiteY8" fmla="*/ 2670313 h 5340626"/>
              <a:gd name="connsiteX9" fmla="*/ 2670313 w 5340626"/>
              <a:gd name="connsiteY9" fmla="*/ 582976 h 5340626"/>
              <a:gd name="connsiteX10" fmla="*/ 2670313 w 5340626"/>
              <a:gd name="connsiteY10" fmla="*/ 300197 h 5340626"/>
              <a:gd name="connsiteX11" fmla="*/ 300197 w 5340626"/>
              <a:gd name="connsiteY11" fmla="*/ 2670313 h 5340626"/>
              <a:gd name="connsiteX12" fmla="*/ 2670313 w 5340626"/>
              <a:gd name="connsiteY12" fmla="*/ 5040429 h 5340626"/>
              <a:gd name="connsiteX13" fmla="*/ 5040429 w 5340626"/>
              <a:gd name="connsiteY13" fmla="*/ 2670313 h 5340626"/>
              <a:gd name="connsiteX14" fmla="*/ 2670313 w 5340626"/>
              <a:gd name="connsiteY14" fmla="*/ 300197 h 5340626"/>
              <a:gd name="connsiteX15" fmla="*/ 2670313 w 5340626"/>
              <a:gd name="connsiteY15" fmla="*/ 0 h 5340626"/>
              <a:gd name="connsiteX16" fmla="*/ 5340626 w 5340626"/>
              <a:gd name="connsiteY16" fmla="*/ 2670313 h 5340626"/>
              <a:gd name="connsiteX17" fmla="*/ 2670313 w 5340626"/>
              <a:gd name="connsiteY17" fmla="*/ 5340626 h 5340626"/>
              <a:gd name="connsiteX18" fmla="*/ 0 w 5340626"/>
              <a:gd name="connsiteY18" fmla="*/ 2670313 h 5340626"/>
              <a:gd name="connsiteX19" fmla="*/ 2670313 w 5340626"/>
              <a:gd name="connsiteY19" fmla="*/ 0 h 534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340626" h="5340626">
                <a:moveTo>
                  <a:pt x="2670313" y="1967799"/>
                </a:moveTo>
                <a:cubicBezTo>
                  <a:pt x="2282325" y="1967799"/>
                  <a:pt x="1967799" y="2282325"/>
                  <a:pt x="1967799" y="2670313"/>
                </a:cubicBezTo>
                <a:cubicBezTo>
                  <a:pt x="1967799" y="3058301"/>
                  <a:pt x="2282325" y="3372827"/>
                  <a:pt x="2670313" y="3372827"/>
                </a:cubicBezTo>
                <a:cubicBezTo>
                  <a:pt x="3058301" y="3372827"/>
                  <a:pt x="3372827" y="3058301"/>
                  <a:pt x="3372827" y="2670313"/>
                </a:cubicBezTo>
                <a:cubicBezTo>
                  <a:pt x="3372827" y="2282325"/>
                  <a:pt x="3058301" y="1967799"/>
                  <a:pt x="2670313" y="1967799"/>
                </a:cubicBezTo>
                <a:close/>
                <a:moveTo>
                  <a:pt x="2670313" y="582976"/>
                </a:moveTo>
                <a:cubicBezTo>
                  <a:pt x="3823117" y="582976"/>
                  <a:pt x="4757650" y="1517509"/>
                  <a:pt x="4757650" y="2670313"/>
                </a:cubicBezTo>
                <a:cubicBezTo>
                  <a:pt x="4757650" y="3823117"/>
                  <a:pt x="3823117" y="4757650"/>
                  <a:pt x="2670313" y="4757650"/>
                </a:cubicBezTo>
                <a:cubicBezTo>
                  <a:pt x="1517509" y="4757650"/>
                  <a:pt x="582976" y="3823117"/>
                  <a:pt x="582976" y="2670313"/>
                </a:cubicBezTo>
                <a:cubicBezTo>
                  <a:pt x="582976" y="1517509"/>
                  <a:pt x="1517509" y="582976"/>
                  <a:pt x="2670313" y="582976"/>
                </a:cubicBezTo>
                <a:close/>
                <a:moveTo>
                  <a:pt x="2670313" y="300197"/>
                </a:moveTo>
                <a:cubicBezTo>
                  <a:pt x="1361334" y="300197"/>
                  <a:pt x="300197" y="1361334"/>
                  <a:pt x="300197" y="2670313"/>
                </a:cubicBezTo>
                <a:cubicBezTo>
                  <a:pt x="300197" y="3979292"/>
                  <a:pt x="1361334" y="5040429"/>
                  <a:pt x="2670313" y="5040429"/>
                </a:cubicBezTo>
                <a:cubicBezTo>
                  <a:pt x="3979292" y="5040429"/>
                  <a:pt x="5040429" y="3979292"/>
                  <a:pt x="5040429" y="2670313"/>
                </a:cubicBezTo>
                <a:cubicBezTo>
                  <a:pt x="5040429" y="1361334"/>
                  <a:pt x="3979292" y="300197"/>
                  <a:pt x="2670313" y="300197"/>
                </a:cubicBezTo>
                <a:close/>
                <a:moveTo>
                  <a:pt x="2670313" y="0"/>
                </a:moveTo>
                <a:cubicBezTo>
                  <a:pt x="4145086" y="0"/>
                  <a:pt x="5340626" y="1195540"/>
                  <a:pt x="5340626" y="2670313"/>
                </a:cubicBezTo>
                <a:cubicBezTo>
                  <a:pt x="5340626" y="4145086"/>
                  <a:pt x="4145086" y="5340626"/>
                  <a:pt x="2670313" y="5340626"/>
                </a:cubicBezTo>
                <a:cubicBezTo>
                  <a:pt x="1195540" y="5340626"/>
                  <a:pt x="0" y="4145086"/>
                  <a:pt x="0" y="2670313"/>
                </a:cubicBezTo>
                <a:cubicBezTo>
                  <a:pt x="0" y="1195540"/>
                  <a:pt x="1195540" y="0"/>
                  <a:pt x="2670313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9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104387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>
            <a:extLst>
              <a:ext uri="{FF2B5EF4-FFF2-40B4-BE49-F238E27FC236}">
                <a16:creationId xmlns:a16="http://schemas.microsoft.com/office/drawing/2014/main" id="{BEABA7C6-3B44-4A00-A04B-F47A0E53DDA5}"/>
              </a:ext>
            </a:extLst>
          </p:cNvPr>
          <p:cNvSpPr/>
          <p:nvPr userDrawn="1"/>
        </p:nvSpPr>
        <p:spPr>
          <a:xfrm>
            <a:off x="314325" y="214313"/>
            <a:ext cx="800100" cy="800100"/>
          </a:xfrm>
          <a:prstGeom prst="ellipse">
            <a:avLst/>
          </a:prstGeom>
          <a:gradFill>
            <a:gsLst>
              <a:gs pos="0">
                <a:srgbClr val="7030A0"/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236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6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8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16" userDrawn="1">
          <p15:clr>
            <a:srgbClr val="F26B43"/>
          </p15:clr>
        </p15:guide>
        <p15:guide id="4" pos="7256" userDrawn="1">
          <p15:clr>
            <a:srgbClr val="F26B43"/>
          </p15:clr>
        </p15:guide>
        <p15:guide id="5" orient="horz" pos="648" userDrawn="1">
          <p15:clr>
            <a:srgbClr val="F26B43"/>
          </p15:clr>
        </p15:guide>
        <p15:guide id="6" orient="horz" pos="712" userDrawn="1">
          <p15:clr>
            <a:srgbClr val="F26B43"/>
          </p15:clr>
        </p15:guide>
        <p15:guide id="7" orient="horz" pos="3928" userDrawn="1">
          <p15:clr>
            <a:srgbClr val="F26B43"/>
          </p15:clr>
        </p15:guide>
        <p15:guide id="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>
            <a:extLst>
              <a:ext uri="{FF2B5EF4-FFF2-40B4-BE49-F238E27FC236}">
                <a16:creationId xmlns:a16="http://schemas.microsoft.com/office/drawing/2014/main" id="{18E63800-2722-4812-BB8E-EA07546A494B}"/>
              </a:ext>
            </a:extLst>
          </p:cNvPr>
          <p:cNvGrpSpPr/>
          <p:nvPr/>
        </p:nvGrpSpPr>
        <p:grpSpPr>
          <a:xfrm>
            <a:off x="916533" y="1751225"/>
            <a:ext cx="4961522" cy="1158902"/>
            <a:chOff x="-5143725" y="1282644"/>
            <a:chExt cx="6615362" cy="1545202"/>
          </a:xfrm>
        </p:grpSpPr>
        <p:cxnSp>
          <p:nvCxnSpPr>
            <p:cNvPr id="14" name="直接连接符 13">
              <a:extLst>
                <a:ext uri="{FF2B5EF4-FFF2-40B4-BE49-F238E27FC236}">
                  <a16:creationId xmlns:a16="http://schemas.microsoft.com/office/drawing/2014/main" id="{F475BD02-CAC2-40E4-A5DA-8A7AB35B211A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占位符 19">
              <a:extLst>
                <a:ext uri="{FF2B5EF4-FFF2-40B4-BE49-F238E27FC236}">
                  <a16:creationId xmlns:a16="http://schemas.microsoft.com/office/drawing/2014/main" id="{3BAD67FB-C7CF-4EF9-BC47-EE55748FAC1F}"/>
                </a:ext>
              </a:extLst>
            </p:cNvPr>
            <p:cNvSpPr txBox="1">
              <a:spLocks/>
            </p:cNvSpPr>
            <p:nvPr/>
          </p:nvSpPr>
          <p:spPr>
            <a:xfrm>
              <a:off x="-5143725" y="2219384"/>
              <a:ext cx="6615362" cy="47826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2400" b="1" dirty="0">
                  <a:solidFill>
                    <a:srgbClr val="7030A0"/>
                  </a:solidFill>
                  <a:cs typeface="+mn-ea"/>
                  <a:sym typeface="+mn-lt"/>
                </a:rPr>
                <a:t>第</a:t>
              </a:r>
              <a:r>
                <a:rPr lang="en-US" altLang="zh-CN" sz="2400" b="1" dirty="0">
                  <a:solidFill>
                    <a:srgbClr val="7030A0"/>
                  </a:solidFill>
                  <a:cs typeface="+mn-ea"/>
                  <a:sym typeface="+mn-lt"/>
                </a:rPr>
                <a:t>5</a:t>
              </a:r>
              <a:r>
                <a:rPr lang="zh-CN" altLang="en-US" sz="2400" b="1" dirty="0">
                  <a:solidFill>
                    <a:srgbClr val="7030A0"/>
                  </a:solidFill>
                  <a:cs typeface="+mn-ea"/>
                  <a:sym typeface="+mn-lt"/>
                </a:rPr>
                <a:t>节 串、并联电路中电流的规律</a:t>
              </a:r>
            </a:p>
          </p:txBody>
        </p:sp>
        <p:sp>
          <p:nvSpPr>
            <p:cNvPr id="16" name="文本占位符 20">
              <a:extLst>
                <a:ext uri="{FF2B5EF4-FFF2-40B4-BE49-F238E27FC236}">
                  <a16:creationId xmlns:a16="http://schemas.microsoft.com/office/drawing/2014/main" id="{6D2C6622-337D-48A7-BF15-C6CD179D803A}"/>
                </a:ext>
              </a:extLst>
            </p:cNvPr>
            <p:cNvSpPr txBox="1">
              <a:spLocks/>
            </p:cNvSpPr>
            <p:nvPr/>
          </p:nvSpPr>
          <p:spPr>
            <a:xfrm>
              <a:off x="-3810764" y="1282644"/>
              <a:ext cx="3717724" cy="423270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2000" dirty="0">
                  <a:solidFill>
                    <a:prstClr val="black"/>
                  </a:solidFill>
                  <a:cs typeface="+mn-ea"/>
                  <a:sym typeface="+mn-lt"/>
                </a:rPr>
                <a:t>第十五章   电流和电路</a:t>
              </a:r>
              <a:endParaRPr lang="en-US" altLang="zh-CN" sz="18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7" name="矩形 16">
            <a:extLst>
              <a:ext uri="{FF2B5EF4-FFF2-40B4-BE49-F238E27FC236}">
                <a16:creationId xmlns:a16="http://schemas.microsoft.com/office/drawing/2014/main" id="{2D525AA0-7CC6-4E6B-9969-FE5B23B3F488}"/>
              </a:ext>
            </a:extLst>
          </p:cNvPr>
          <p:cNvSpPr/>
          <p:nvPr/>
        </p:nvSpPr>
        <p:spPr>
          <a:xfrm>
            <a:off x="481039" y="278411"/>
            <a:ext cx="2445608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0B5A4D-F651-4631-8B8E-60FB7E5187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315" y="423713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323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组合 78"/>
          <p:cNvGrpSpPr/>
          <p:nvPr/>
        </p:nvGrpSpPr>
        <p:grpSpPr>
          <a:xfrm>
            <a:off x="539538" y="1916658"/>
            <a:ext cx="2076776" cy="2186092"/>
            <a:chOff x="337111" y="1158680"/>
            <a:chExt cx="2725738" cy="2738939"/>
          </a:xfrm>
        </p:grpSpPr>
        <p:grpSp>
          <p:nvGrpSpPr>
            <p:cNvPr id="2" name="组合 151"/>
            <p:cNvGrpSpPr>
              <a:grpSpLocks/>
            </p:cNvGrpSpPr>
            <p:nvPr/>
          </p:nvGrpSpPr>
          <p:grpSpPr bwMode="auto">
            <a:xfrm>
              <a:off x="375041" y="1158680"/>
              <a:ext cx="2520000" cy="2160000"/>
              <a:chOff x="495432" y="759297"/>
              <a:chExt cx="2574939" cy="2672404"/>
            </a:xfrm>
          </p:grpSpPr>
          <p:grpSp>
            <p:nvGrpSpPr>
              <p:cNvPr id="3" name="组合 145"/>
              <p:cNvGrpSpPr>
                <a:grpSpLocks/>
              </p:cNvGrpSpPr>
              <p:nvPr/>
            </p:nvGrpSpPr>
            <p:grpSpPr bwMode="auto">
              <a:xfrm>
                <a:off x="495432" y="759297"/>
                <a:ext cx="2574939" cy="2672404"/>
                <a:chOff x="495432" y="759297"/>
                <a:chExt cx="2574939" cy="2672404"/>
              </a:xfrm>
            </p:grpSpPr>
            <p:sp>
              <p:nvSpPr>
                <p:cNvPr id="8" name="Rectangle 102"/>
                <p:cNvSpPr>
                  <a:spLocks noChangeArrowheads="1"/>
                </p:cNvSpPr>
                <p:nvPr/>
              </p:nvSpPr>
              <p:spPr bwMode="auto">
                <a:xfrm>
                  <a:off x="495432" y="1806530"/>
                  <a:ext cx="2574939" cy="1418741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9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1843001" y="1750231"/>
                  <a:ext cx="460406" cy="3578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algn="ctr" defTabSz="914378">
                    <a:spcBef>
                      <a:spcPct val="50000"/>
                    </a:spcBef>
                  </a:pPr>
                  <a:r>
                    <a:rPr lang="en-US" altLang="zh-CN" sz="1500" b="1" kern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L</a:t>
                  </a:r>
                  <a:r>
                    <a:rPr lang="en-US" altLang="zh-CN" sz="1500" b="1" kern="0" baseline="-2500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1</a:t>
                  </a:r>
                </a:p>
              </p:txBody>
            </p:sp>
            <p:sp>
              <p:nvSpPr>
                <p:cNvPr id="10" name="Rectangle 102"/>
                <p:cNvSpPr>
                  <a:spLocks noChangeArrowheads="1"/>
                </p:cNvSpPr>
                <p:nvPr/>
              </p:nvSpPr>
              <p:spPr bwMode="auto">
                <a:xfrm>
                  <a:off x="977487" y="1346127"/>
                  <a:ext cx="1580806" cy="935818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1" name="AutoShape 44"/>
                <p:cNvSpPr>
                  <a:spLocks noChangeArrowheads="1"/>
                </p:cNvSpPr>
                <p:nvPr/>
              </p:nvSpPr>
              <p:spPr bwMode="auto">
                <a:xfrm>
                  <a:off x="1821732" y="2063004"/>
                  <a:ext cx="396600" cy="396597"/>
                </a:xfrm>
                <a:prstGeom prst="flowChartSummingJunction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2" name="AutoShape 44"/>
                <p:cNvSpPr>
                  <a:spLocks noChangeArrowheads="1"/>
                </p:cNvSpPr>
                <p:nvPr/>
              </p:nvSpPr>
              <p:spPr bwMode="auto">
                <a:xfrm>
                  <a:off x="1849256" y="1154709"/>
                  <a:ext cx="396600" cy="396597"/>
                </a:xfrm>
                <a:prstGeom prst="flowChartSummingJunction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grpSp>
              <p:nvGrpSpPr>
                <p:cNvPr id="13" name="Group 8"/>
                <p:cNvGrpSpPr>
                  <a:grpSpLocks/>
                </p:cNvGrpSpPr>
                <p:nvPr/>
              </p:nvGrpSpPr>
              <p:grpSpPr bwMode="auto">
                <a:xfrm>
                  <a:off x="2185038" y="3083897"/>
                  <a:ext cx="354062" cy="212686"/>
                  <a:chOff x="0" y="0"/>
                  <a:chExt cx="256" cy="142"/>
                </a:xfrm>
              </p:grpSpPr>
              <p:sp>
                <p:nvSpPr>
                  <p:cNvPr id="22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9" y="0"/>
                    <a:ext cx="226" cy="142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algn="ctr" defTabSz="914378"/>
                    <a:endParaRPr lang="zh-CN" altLang="en-US" sz="1200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3" name="Line 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" y="0"/>
                    <a:ext cx="227" cy="8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defTabSz="914378"/>
                    <a:endParaRPr lang="zh-CN" altLang="en-US" sz="1200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4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7"/>
                    <a:ext cx="57" cy="5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 defTabSz="914378"/>
                    <a:endParaRPr lang="zh-CN" altLang="en-US" sz="1200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  <p:sp>
              <p:nvSpPr>
                <p:cNvPr id="14" name="Text Box 109"/>
                <p:cNvSpPr txBox="1">
                  <a:spLocks noChangeArrowheads="1"/>
                </p:cNvSpPr>
                <p:nvPr/>
              </p:nvSpPr>
              <p:spPr bwMode="auto">
                <a:xfrm>
                  <a:off x="1972584" y="1676894"/>
                  <a:ext cx="550827" cy="3578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algn="ctr" defTabSz="914378">
                    <a:spcBef>
                      <a:spcPct val="50000"/>
                    </a:spcBef>
                  </a:pPr>
                  <a:r>
                    <a:rPr lang="en-US" altLang="zh-CN" sz="1500" b="1" kern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L</a:t>
                  </a:r>
                  <a:r>
                    <a:rPr lang="en-US" altLang="zh-CN" sz="1500" b="1" kern="0" baseline="-2500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2</a:t>
                  </a:r>
                </a:p>
              </p:txBody>
            </p:sp>
            <p:sp>
              <p:nvSpPr>
                <p:cNvPr id="15" name="Oval 125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941204" y="1770248"/>
                  <a:ext cx="71312" cy="7131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6" name="Oval 125"/>
                <p:cNvSpPr>
                  <a:spLocks noChangeArrowheads="1"/>
                </p:cNvSpPr>
                <p:nvPr/>
              </p:nvSpPr>
              <p:spPr bwMode="auto">
                <a:xfrm rot="5400000" flipV="1">
                  <a:off x="2523412" y="1775830"/>
                  <a:ext cx="71312" cy="7131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eaVert"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17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1970613" y="759297"/>
                  <a:ext cx="552799" cy="3578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algn="ctr" defTabSz="914378">
                    <a:spcBef>
                      <a:spcPct val="50000"/>
                    </a:spcBef>
                  </a:pPr>
                  <a:r>
                    <a:rPr lang="en-US" altLang="zh-CN" sz="1500" b="1" kern="0" dirty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L</a:t>
                  </a:r>
                  <a:r>
                    <a:rPr lang="en-US" altLang="zh-CN" sz="1500" b="1" kern="0" baseline="-25000" dirty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1</a:t>
                  </a:r>
                </a:p>
              </p:txBody>
            </p:sp>
            <p:grpSp>
              <p:nvGrpSpPr>
                <p:cNvPr id="18" name="Group 19"/>
                <p:cNvGrpSpPr>
                  <a:grpSpLocks/>
                </p:cNvGrpSpPr>
                <p:nvPr/>
              </p:nvGrpSpPr>
              <p:grpSpPr bwMode="auto">
                <a:xfrm flipH="1">
                  <a:off x="1047561" y="3006329"/>
                  <a:ext cx="106344" cy="425372"/>
                  <a:chOff x="0" y="0"/>
                  <a:chExt cx="85" cy="340"/>
                </a:xfrm>
              </p:grpSpPr>
              <p:sp>
                <p:nvSpPr>
                  <p:cNvPr id="19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13"/>
                    <a:ext cx="85" cy="85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algn="ctr" defTabSz="914378"/>
                    <a:endParaRPr lang="zh-CN" altLang="en-US" sz="1200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0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0" y="0"/>
                    <a:ext cx="0" cy="34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defTabSz="914378"/>
                    <a:endParaRPr lang="zh-CN" altLang="en-US" sz="1200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1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85" y="85"/>
                    <a:ext cx="0" cy="17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algn="ctr" defTabSz="914378"/>
                    <a:endParaRPr lang="zh-CN" altLang="en-US" sz="1200" kern="0">
                      <a:solidFill>
                        <a:sysClr val="windowText" lastClr="000000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</p:grpSp>
          <p:grpSp>
            <p:nvGrpSpPr>
              <p:cNvPr id="4" name="组合 149"/>
              <p:cNvGrpSpPr>
                <a:grpSpLocks/>
              </p:cNvGrpSpPr>
              <p:nvPr/>
            </p:nvGrpSpPr>
            <p:grpSpPr bwMode="auto">
              <a:xfrm>
                <a:off x="1222988" y="1089551"/>
                <a:ext cx="497889" cy="477087"/>
                <a:chOff x="1222988" y="1089551"/>
                <a:chExt cx="497889" cy="477087"/>
              </a:xfrm>
            </p:grpSpPr>
            <p:sp>
              <p:nvSpPr>
                <p:cNvPr id="6" name="Oval 45"/>
                <p:cNvSpPr>
                  <a:spLocks noChangeArrowheads="1"/>
                </p:cNvSpPr>
                <p:nvPr/>
              </p:nvSpPr>
              <p:spPr bwMode="auto">
                <a:xfrm>
                  <a:off x="1222988" y="1127787"/>
                  <a:ext cx="415060" cy="413955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222988" y="1089551"/>
                  <a:ext cx="497889" cy="4770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ea typeface="宋体" pitchFamily="2" charset="-122"/>
                    </a:defRPr>
                  </a:lvl9pPr>
                </a:lstStyle>
                <a:p>
                  <a:pPr algn="ctr" defTabSz="914378"/>
                  <a:r>
                    <a:rPr lang="en-US" altLang="zh-CN" b="1" kern="0" dirty="0">
                      <a:solidFill>
                        <a:srgbClr val="000000"/>
                      </a:solidFill>
                      <a:latin typeface="+mn-lt"/>
                      <a:ea typeface="+mn-ea"/>
                      <a:cs typeface="+mn-ea"/>
                      <a:sym typeface="+mn-lt"/>
                    </a:rPr>
                    <a:t>A</a:t>
                  </a:r>
                </a:p>
              </p:txBody>
            </p:sp>
          </p:grpSp>
          <p:sp>
            <p:nvSpPr>
              <p:cNvPr id="5" name="Text Box 116"/>
              <p:cNvSpPr txBox="1">
                <a:spLocks noChangeArrowheads="1"/>
              </p:cNvSpPr>
              <p:nvPr/>
            </p:nvSpPr>
            <p:spPr bwMode="auto">
              <a:xfrm>
                <a:off x="1323266" y="1548786"/>
                <a:ext cx="544902" cy="357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algn="ctr" defTabSz="914378">
                  <a:spcBef>
                    <a:spcPct val="50000"/>
                  </a:spcBef>
                </a:pPr>
                <a:r>
                  <a:rPr lang="en-US" altLang="zh-CN" sz="1500" b="1" kern="0" dirty="0">
                    <a:solidFill>
                      <a:srgbClr val="000000"/>
                    </a:solidFill>
                    <a:latin typeface="+mn-lt"/>
                    <a:ea typeface="+mn-ea"/>
                    <a:cs typeface="+mn-ea"/>
                    <a:sym typeface="+mn-lt"/>
                  </a:rPr>
                  <a:t>A</a:t>
                </a:r>
              </a:p>
            </p:txBody>
          </p:sp>
        </p:grpSp>
        <p:sp>
          <p:nvSpPr>
            <p:cNvPr id="71" name="矩形 84"/>
            <p:cNvSpPr>
              <a:spLocks noChangeArrowheads="1"/>
            </p:cNvSpPr>
            <p:nvPr/>
          </p:nvSpPr>
          <p:spPr bwMode="auto">
            <a:xfrm>
              <a:off x="337111" y="3434886"/>
              <a:ext cx="2725738" cy="4627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测量支路</a:t>
              </a:r>
              <a:r>
                <a:rPr lang="en-US" altLang="zh-CN" sz="1500" b="1" i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A</a:t>
              </a:r>
              <a:r>
                <a:rPr lang="zh-CN" altLang="en-US" sz="15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点电流</a:t>
              </a:r>
            </a:p>
          </p:txBody>
        </p:sp>
      </p:grpSp>
      <p:sp>
        <p:nvSpPr>
          <p:cNvPr id="76" name="矩形 75"/>
          <p:cNvSpPr/>
          <p:nvPr/>
        </p:nvSpPr>
        <p:spPr>
          <a:xfrm>
            <a:off x="495300" y="1090332"/>
            <a:ext cx="2121014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．设计实验电路；</a:t>
            </a:r>
          </a:p>
        </p:txBody>
      </p:sp>
      <p:grpSp>
        <p:nvGrpSpPr>
          <p:cNvPr id="80" name="组合 79"/>
          <p:cNvGrpSpPr/>
          <p:nvPr/>
        </p:nvGrpSpPr>
        <p:grpSpPr>
          <a:xfrm>
            <a:off x="3342230" y="1938015"/>
            <a:ext cx="2076776" cy="2169047"/>
            <a:chOff x="3139803" y="1180036"/>
            <a:chExt cx="2725737" cy="2717584"/>
          </a:xfrm>
        </p:grpSpPr>
        <p:sp>
          <p:nvSpPr>
            <p:cNvPr id="72" name="矩形 84"/>
            <p:cNvSpPr>
              <a:spLocks noChangeArrowheads="1"/>
            </p:cNvSpPr>
            <p:nvPr/>
          </p:nvSpPr>
          <p:spPr bwMode="auto">
            <a:xfrm>
              <a:off x="3139803" y="3434886"/>
              <a:ext cx="2725737" cy="462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测量支路</a:t>
              </a:r>
              <a:r>
                <a:rPr lang="en-US" altLang="zh-CN" sz="1500" b="1" i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B</a:t>
              </a:r>
              <a:r>
                <a:rPr lang="zh-CN" altLang="en-US" sz="15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点电流</a:t>
              </a:r>
            </a:p>
          </p:txBody>
        </p:sp>
        <p:pic>
          <p:nvPicPr>
            <p:cNvPr id="77" name="图片 76"/>
            <p:cNvPicPr preferRelativeResize="0">
              <a:picLocks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45540" y="1180036"/>
              <a:ext cx="2520000" cy="2160000"/>
            </a:xfrm>
            <a:prstGeom prst="rect">
              <a:avLst/>
            </a:prstGeom>
          </p:spPr>
        </p:pic>
      </p:grpSp>
      <p:grpSp>
        <p:nvGrpSpPr>
          <p:cNvPr id="81" name="组合 80"/>
          <p:cNvGrpSpPr/>
          <p:nvPr/>
        </p:nvGrpSpPr>
        <p:grpSpPr>
          <a:xfrm>
            <a:off x="6194914" y="2019116"/>
            <a:ext cx="2121014" cy="2104315"/>
            <a:chOff x="5992488" y="1261138"/>
            <a:chExt cx="2783798" cy="2636481"/>
          </a:xfrm>
        </p:grpSpPr>
        <p:sp>
          <p:nvSpPr>
            <p:cNvPr id="73" name="矩形 84"/>
            <p:cNvSpPr>
              <a:spLocks noChangeArrowheads="1"/>
            </p:cNvSpPr>
            <p:nvPr/>
          </p:nvSpPr>
          <p:spPr bwMode="auto">
            <a:xfrm>
              <a:off x="6050548" y="3434886"/>
              <a:ext cx="2725738" cy="4627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defTabSz="914378">
                <a:lnSpc>
                  <a:spcPct val="120000"/>
                </a:lnSpc>
              </a:pPr>
              <a:r>
                <a:rPr lang="zh-CN" altLang="en-US" sz="15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测量干路</a:t>
              </a:r>
              <a:r>
                <a:rPr lang="en-US" altLang="zh-CN" sz="1500" b="1" i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C</a:t>
              </a:r>
              <a:r>
                <a:rPr lang="zh-CN" altLang="en-US" sz="15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点电流</a:t>
              </a:r>
            </a:p>
          </p:txBody>
        </p:sp>
        <p:pic>
          <p:nvPicPr>
            <p:cNvPr id="78" name="图片 77"/>
            <p:cNvPicPr preferRelativeResize="0">
              <a:picLocks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992488" y="1261138"/>
              <a:ext cx="2520000" cy="2160000"/>
            </a:xfrm>
            <a:prstGeom prst="rect">
              <a:avLst/>
            </a:prstGeom>
          </p:spPr>
        </p:pic>
      </p:grpSp>
      <p:sp>
        <p:nvSpPr>
          <p:cNvPr id="35" name="文本框 34">
            <a:extLst>
              <a:ext uri="{FF2B5EF4-FFF2-40B4-BE49-F238E27FC236}">
                <a16:creationId xmlns:a16="http://schemas.microsoft.com/office/drawing/2014/main" id="{5FC53E57-7EAE-4308-B8FC-C5AF5CFC81C4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实验探究</a:t>
            </a:r>
          </a:p>
        </p:txBody>
      </p:sp>
    </p:spTree>
    <p:extLst>
      <p:ext uri="{BB962C8B-B14F-4D97-AF65-F5344CB8AC3E}">
        <p14:creationId xmlns:p14="http://schemas.microsoft.com/office/powerpoint/2010/main" val="154785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5"/>
          <p:cNvSpPr>
            <a:spLocks noChangeArrowheads="1"/>
          </p:cNvSpPr>
          <p:nvPr/>
        </p:nvSpPr>
        <p:spPr bwMode="auto">
          <a:xfrm>
            <a:off x="565789" y="1125780"/>
            <a:ext cx="2600373" cy="383084"/>
          </a:xfrm>
          <a:prstGeom prst="roundRect">
            <a:avLst>
              <a:gd name="adj" fmla="val 16667"/>
            </a:avLst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．根据电路图连接电路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977822" y="1677532"/>
            <a:ext cx="2806631" cy="1640227"/>
            <a:chOff x="0" y="0"/>
            <a:chExt cx="4251" cy="1509"/>
          </a:xfrm>
        </p:grpSpPr>
        <p:pic>
          <p:nvPicPr>
            <p:cNvPr id="4" name="Picture 3" descr="H:\2\人教教参资源\九\图\铡刀开关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4" y="0"/>
              <a:ext cx="962" cy="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5" descr="H:\2\人教教参资源\九\图\小灯泡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0" y="771"/>
              <a:ext cx="1025" cy="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6" descr="H:\2\人教教参资源\九\图\电流表.JP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19"/>
              <a:ext cx="927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0" descr="H:\2\人教教参资源\九\图\电池组.JP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0" y="91"/>
              <a:ext cx="1329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H:\2\人教教参资源\九\图\小灯泡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9" y="794"/>
              <a:ext cx="1025" cy="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3629" y="670"/>
              <a:ext cx="622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/>
              <a:r>
                <a:rPr lang="en-US" altLang="zh-CN" sz="1800" b="1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L</a:t>
              </a:r>
              <a:r>
                <a:rPr lang="en-US" altLang="zh-CN" sz="1800" b="1" kern="0" baseline="-2500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2</a:t>
              </a: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2016" y="678"/>
              <a:ext cx="622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/>
              <a:r>
                <a:rPr lang="en-US" altLang="zh-CN" sz="1800" b="1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L</a:t>
              </a:r>
              <a:r>
                <a:rPr lang="en-US" altLang="zh-CN" sz="1800" b="1" kern="0" baseline="-2500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1</a:t>
              </a:r>
            </a:p>
          </p:txBody>
        </p:sp>
      </p:grpSp>
      <p:pic>
        <p:nvPicPr>
          <p:cNvPr id="11" name="图片 10"/>
          <p:cNvPicPr preferRelativeResize="0">
            <a:picLocks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7246" y="1508863"/>
            <a:ext cx="3318933" cy="193907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36991" y="3804830"/>
            <a:ext cx="586255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cs typeface="+mn-ea"/>
                <a:sym typeface="+mn-lt"/>
              </a:rPr>
              <a:t>测量干路电流时，一定注意量程的选择。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96722DA-8595-43BF-9842-F600EFFD5422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实验探究</a:t>
            </a:r>
          </a:p>
        </p:txBody>
      </p:sp>
    </p:spTree>
    <p:extLst>
      <p:ext uri="{BB962C8B-B14F-4D97-AF65-F5344CB8AC3E}">
        <p14:creationId xmlns:p14="http://schemas.microsoft.com/office/powerpoint/2010/main" val="58426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763121"/>
              </p:ext>
            </p:extLst>
          </p:nvPr>
        </p:nvGraphicFramePr>
        <p:xfrm>
          <a:off x="631296" y="2143403"/>
          <a:ext cx="7865004" cy="1644131"/>
        </p:xfrm>
        <a:graphic>
          <a:graphicData uri="http://schemas.openxmlformats.org/drawingml/2006/table">
            <a:tbl>
              <a:tblPr/>
              <a:tblGrid>
                <a:gridCol w="19649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8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4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66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6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次数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zh-CN" altLang="en-US" sz="14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zh-CN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3</a:t>
                      </a:r>
                      <a:endParaRPr kumimoji="0" lang="zh-CN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32"/>
          <p:cNvSpPr>
            <a:spLocks noChangeArrowheads="1"/>
          </p:cNvSpPr>
          <p:nvPr/>
        </p:nvSpPr>
        <p:spPr bwMode="auto">
          <a:xfrm>
            <a:off x="4041086" y="1582217"/>
            <a:ext cx="1061829" cy="3462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实验数据</a:t>
            </a:r>
          </a:p>
        </p:txBody>
      </p:sp>
      <p:sp>
        <p:nvSpPr>
          <p:cNvPr id="4" name="矩形 3"/>
          <p:cNvSpPr/>
          <p:nvPr/>
        </p:nvSpPr>
        <p:spPr>
          <a:xfrm>
            <a:off x="498955" y="1122003"/>
            <a:ext cx="4191292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．进行测量，将测量数据记录在表格中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8955" y="4002472"/>
            <a:ext cx="8140220" cy="43858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3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次测量中，可以选择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次实验用规格一样的灯泡，其余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次用规格不一样的灯泡。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C7D10CC-0401-49B9-B9AC-024C327F282F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实验探究</a:t>
            </a:r>
          </a:p>
        </p:txBody>
      </p:sp>
    </p:spTree>
    <p:extLst>
      <p:ext uri="{BB962C8B-B14F-4D97-AF65-F5344CB8AC3E}">
        <p14:creationId xmlns:p14="http://schemas.microsoft.com/office/powerpoint/2010/main" val="51424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273811"/>
              </p:ext>
            </p:extLst>
          </p:nvPr>
        </p:nvGraphicFramePr>
        <p:xfrm>
          <a:off x="640479" y="1574927"/>
          <a:ext cx="7836772" cy="1484757"/>
        </p:xfrm>
        <a:graphic>
          <a:graphicData uri="http://schemas.openxmlformats.org/drawingml/2006/table">
            <a:tbl>
              <a:tblPr/>
              <a:tblGrid>
                <a:gridCol w="1959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9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91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91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1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次数</a:t>
                      </a:r>
                    </a:p>
                  </a:txBody>
                  <a:tcPr marT="60960" marB="60960"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endParaRPr kumimoji="0" lang="zh-CN" altLang="en-US" sz="15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0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0.2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0.2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0.39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0.28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0.32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0.6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3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0.4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0.7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60" marB="60960"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18"/>
          <p:cNvSpPr>
            <a:spLocks noChangeArrowheads="1"/>
          </p:cNvSpPr>
          <p:nvPr/>
        </p:nvSpPr>
        <p:spPr bwMode="auto">
          <a:xfrm>
            <a:off x="495300" y="3239458"/>
            <a:ext cx="1965514" cy="383084"/>
          </a:xfrm>
          <a:prstGeom prst="roundRect">
            <a:avLst>
              <a:gd name="adj" fmla="val 16667"/>
            </a:avLst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5.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实验结论：　　</a:t>
            </a:r>
            <a:endParaRPr lang="en-US" altLang="zh-CN" sz="1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95300" y="1041918"/>
            <a:ext cx="1882968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4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．分析实验数据</a:t>
            </a:r>
          </a:p>
        </p:txBody>
      </p:sp>
      <p:sp>
        <p:nvSpPr>
          <p:cNvPr id="5" name="TextBox 18"/>
          <p:cNvSpPr>
            <a:spLocks noChangeArrowheads="1"/>
          </p:cNvSpPr>
          <p:nvPr/>
        </p:nvSpPr>
        <p:spPr bwMode="auto">
          <a:xfrm>
            <a:off x="973666" y="3887991"/>
            <a:ext cx="6896481" cy="332006"/>
          </a:xfrm>
          <a:prstGeom prst="roundRect">
            <a:avLst>
              <a:gd name="adj" fmla="val 16667"/>
            </a:avLst>
          </a:prstGeom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并联电路中，干路电流等于各支路电流之和。</a:t>
            </a:r>
            <a:endParaRPr lang="en-US" altLang="zh-CN" sz="15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6" name="文本框 10"/>
          <p:cNvSpPr txBox="1"/>
          <p:nvPr/>
        </p:nvSpPr>
        <p:spPr>
          <a:xfrm>
            <a:off x="4839018" y="3622543"/>
            <a:ext cx="2531215" cy="715581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algn="ctr" defTabSz="914378" eaLnBrk="0" fontAlgn="base" hangingPunct="0">
              <a:lnSpc>
                <a:spcPct val="150000"/>
              </a:lnSpc>
              <a:spcBef>
                <a:spcPct val="20000"/>
              </a:spcBef>
            </a:pPr>
            <a:r>
              <a:rPr lang="en-US" altLang="zh-CN" sz="2800" b="1" i="1" kern="0" dirty="0">
                <a:solidFill>
                  <a:srgbClr val="FF0000"/>
                </a:solidFill>
                <a:cs typeface="+mn-ea"/>
                <a:sym typeface="+mn-lt"/>
              </a:rPr>
              <a:t>I</a:t>
            </a:r>
            <a:r>
              <a:rPr lang="zh-CN" altLang="en-US" sz="2800" b="1" kern="0" dirty="0">
                <a:solidFill>
                  <a:srgbClr val="FF0000"/>
                </a:solidFill>
                <a:cs typeface="+mn-ea"/>
                <a:sym typeface="+mn-lt"/>
              </a:rPr>
              <a:t>＝</a:t>
            </a:r>
            <a:r>
              <a:rPr lang="en-US" altLang="zh-CN" sz="2800" b="1" i="1" kern="0" dirty="0">
                <a:solidFill>
                  <a:srgbClr val="FF0000"/>
                </a:solidFill>
                <a:cs typeface="+mn-ea"/>
                <a:sym typeface="+mn-lt"/>
              </a:rPr>
              <a:t>I</a:t>
            </a:r>
            <a:r>
              <a:rPr lang="en-US" altLang="zh-CN" sz="2800" b="1" kern="0" baseline="-25000" dirty="0">
                <a:solidFill>
                  <a:srgbClr val="FF0000"/>
                </a:solidFill>
                <a:cs typeface="+mn-ea"/>
                <a:sym typeface="+mn-lt"/>
              </a:rPr>
              <a:t>1</a:t>
            </a:r>
            <a:r>
              <a:rPr lang="zh-CN" altLang="en-US" sz="2800" b="1" kern="0" dirty="0">
                <a:solidFill>
                  <a:srgbClr val="FF0000"/>
                </a:solidFill>
                <a:cs typeface="+mn-ea"/>
                <a:sym typeface="+mn-lt"/>
              </a:rPr>
              <a:t>＋</a:t>
            </a:r>
            <a:r>
              <a:rPr lang="en-US" altLang="zh-CN" sz="2800" b="1" i="1" kern="0" dirty="0">
                <a:solidFill>
                  <a:srgbClr val="FF0000"/>
                </a:solidFill>
                <a:cs typeface="+mn-ea"/>
                <a:sym typeface="+mn-lt"/>
              </a:rPr>
              <a:t>I</a:t>
            </a:r>
            <a:r>
              <a:rPr lang="en-US" altLang="zh-CN" sz="2800" b="1" kern="0" baseline="-25000" dirty="0">
                <a:solidFill>
                  <a:srgbClr val="FF0000"/>
                </a:solidFill>
                <a:cs typeface="+mn-ea"/>
                <a:sym typeface="+mn-lt"/>
              </a:rPr>
              <a:t>2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7731526-921F-4D96-9E37-BA61681D25DE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实验探究</a:t>
            </a:r>
          </a:p>
        </p:txBody>
      </p:sp>
    </p:spTree>
    <p:extLst>
      <p:ext uri="{BB962C8B-B14F-4D97-AF65-F5344CB8AC3E}">
        <p14:creationId xmlns:p14="http://schemas.microsoft.com/office/powerpoint/2010/main" val="19022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5" grpId="0" animBg="1" autoUpdateAnimBg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/>
          <p:cNvSpPr txBox="1">
            <a:spLocks noChangeArrowheads="1"/>
          </p:cNvSpPr>
          <p:nvPr/>
        </p:nvSpPr>
        <p:spPr bwMode="auto">
          <a:xfrm>
            <a:off x="495301" y="1199275"/>
            <a:ext cx="7915275" cy="131574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如图所示电路图，电流表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的示数为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0.9 A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的示数为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0.4 A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，则通过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L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的电流是 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，通过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L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的电流是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，通过干路的电流是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。 </a:t>
            </a:r>
          </a:p>
        </p:txBody>
      </p:sp>
      <p:sp>
        <p:nvSpPr>
          <p:cNvPr id="4" name="文本框 11267"/>
          <p:cNvSpPr txBox="1">
            <a:spLocks noChangeArrowheads="1"/>
          </p:cNvSpPr>
          <p:nvPr/>
        </p:nvSpPr>
        <p:spPr bwMode="auto">
          <a:xfrm>
            <a:off x="1310457" y="1590333"/>
            <a:ext cx="804548" cy="438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sz="2100" kern="0" dirty="0">
                <a:solidFill>
                  <a:srgbClr val="CC0000"/>
                </a:solidFill>
                <a:cs typeface="+mn-ea"/>
                <a:sym typeface="+mn-lt"/>
              </a:rPr>
              <a:t>0.4</a:t>
            </a:r>
            <a:r>
              <a:rPr lang="en-US" sz="2400" kern="0" dirty="0">
                <a:solidFill>
                  <a:srgbClr val="CC0000"/>
                </a:solidFill>
                <a:cs typeface="+mn-ea"/>
                <a:sym typeface="+mn-lt"/>
              </a:rPr>
              <a:t> A</a:t>
            </a:r>
          </a:p>
        </p:txBody>
      </p:sp>
      <p:grpSp>
        <p:nvGrpSpPr>
          <p:cNvPr id="5" name="组合 4"/>
          <p:cNvGrpSpPr>
            <a:grpSpLocks/>
          </p:cNvGrpSpPr>
          <p:nvPr/>
        </p:nvGrpSpPr>
        <p:grpSpPr bwMode="auto">
          <a:xfrm>
            <a:off x="3565089" y="2469193"/>
            <a:ext cx="3032663" cy="2544575"/>
            <a:chOff x="-8" y="0"/>
            <a:chExt cx="2411" cy="2032"/>
          </a:xfrm>
        </p:grpSpPr>
        <p:sp>
          <p:nvSpPr>
            <p:cNvPr id="6" name="Rectangle 102"/>
            <p:cNvSpPr>
              <a:spLocks noChangeArrowheads="1"/>
            </p:cNvSpPr>
            <p:nvPr/>
          </p:nvSpPr>
          <p:spPr bwMode="auto">
            <a:xfrm>
              <a:off x="181" y="182"/>
              <a:ext cx="2064" cy="127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914378"/>
              <a:endParaRPr lang="zh-CN" altLang="zh-CN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7" name="Text Box 104"/>
            <p:cNvSpPr txBox="1">
              <a:spLocks noChangeArrowheads="1"/>
            </p:cNvSpPr>
            <p:nvPr/>
          </p:nvSpPr>
          <p:spPr bwMode="auto">
            <a:xfrm>
              <a:off x="1310" y="227"/>
              <a:ext cx="368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2800" b="1" kern="0">
                  <a:solidFill>
                    <a:sysClr val="windowText" lastClr="000000"/>
                  </a:solidFill>
                  <a:cs typeface="+mn-ea"/>
                  <a:sym typeface="+mn-lt"/>
                </a:rPr>
                <a:t>L</a:t>
              </a:r>
              <a:r>
                <a:rPr lang="en-US" sz="2800" b="1" kern="0" baseline="-25000">
                  <a:solidFill>
                    <a:sysClr val="windowText" lastClr="000000"/>
                  </a:solidFill>
                  <a:cs typeface="+mn-ea"/>
                  <a:sym typeface="+mn-lt"/>
                </a:rPr>
                <a:t>1</a:t>
              </a:r>
            </a:p>
          </p:txBody>
        </p:sp>
        <p:sp>
          <p:nvSpPr>
            <p:cNvPr id="8" name="Text Box 109"/>
            <p:cNvSpPr txBox="1">
              <a:spLocks noChangeArrowheads="1"/>
            </p:cNvSpPr>
            <p:nvPr/>
          </p:nvSpPr>
          <p:spPr bwMode="auto">
            <a:xfrm>
              <a:off x="1972" y="295"/>
              <a:ext cx="341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2800" b="1" kern="0">
                  <a:solidFill>
                    <a:sysClr val="windowText" lastClr="000000"/>
                  </a:solidFill>
                  <a:cs typeface="+mn-ea"/>
                  <a:sym typeface="+mn-lt"/>
                </a:rPr>
                <a:t>L</a:t>
              </a:r>
              <a:r>
                <a:rPr lang="en-US" sz="2800" b="1" kern="0" baseline="-25000">
                  <a:solidFill>
                    <a:sysClr val="windowText" lastClr="000000"/>
                  </a:solidFill>
                  <a:cs typeface="+mn-ea"/>
                  <a:sym typeface="+mn-lt"/>
                </a:rPr>
                <a:t>2</a:t>
              </a:r>
            </a:p>
          </p:txBody>
        </p:sp>
        <p:sp>
          <p:nvSpPr>
            <p:cNvPr id="9" name="直接连接符 11272"/>
            <p:cNvSpPr>
              <a:spLocks noChangeShapeType="1"/>
            </p:cNvSpPr>
            <p:nvPr/>
          </p:nvSpPr>
          <p:spPr bwMode="auto">
            <a:xfrm>
              <a:off x="1224" y="182"/>
              <a:ext cx="0" cy="12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 defTabSz="914378"/>
              <a:endPara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0" name="AutoShape 44"/>
            <p:cNvSpPr>
              <a:spLocks noChangeArrowheads="1"/>
            </p:cNvSpPr>
            <p:nvPr/>
          </p:nvSpPr>
          <p:spPr bwMode="auto">
            <a:xfrm>
              <a:off x="1066" y="40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zh-CN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1" name="AutoShape 44"/>
            <p:cNvSpPr>
              <a:spLocks noChangeArrowheads="1"/>
            </p:cNvSpPr>
            <p:nvPr/>
          </p:nvSpPr>
          <p:spPr bwMode="auto">
            <a:xfrm>
              <a:off x="2086" y="567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zh-CN" sz="18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grpSp>
          <p:nvGrpSpPr>
            <p:cNvPr id="12" name="组合 11275"/>
            <p:cNvGrpSpPr>
              <a:grpSpLocks/>
            </p:cNvGrpSpPr>
            <p:nvPr/>
          </p:nvGrpSpPr>
          <p:grpSpPr bwMode="auto">
            <a:xfrm rot="5400000">
              <a:off x="119" y="342"/>
              <a:ext cx="85" cy="340"/>
              <a:chOff x="0" y="0"/>
              <a:chExt cx="85" cy="340"/>
            </a:xfrm>
          </p:grpSpPr>
          <p:sp>
            <p:nvSpPr>
              <p:cNvPr id="26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defTabSz="914378"/>
                <a:endParaRPr lang="zh-CN" altLang="zh-CN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3" name="组合 11279"/>
            <p:cNvGrpSpPr>
              <a:grpSpLocks/>
            </p:cNvGrpSpPr>
            <p:nvPr/>
          </p:nvGrpSpPr>
          <p:grpSpPr bwMode="auto">
            <a:xfrm>
              <a:off x="68" y="794"/>
              <a:ext cx="182" cy="318"/>
              <a:chOff x="0" y="0"/>
              <a:chExt cx="182" cy="318"/>
            </a:xfrm>
          </p:grpSpPr>
          <p:sp>
            <p:nvSpPr>
              <p:cNvPr id="23" name="Rectangle 92"/>
              <p:cNvSpPr>
                <a:spLocks noChangeArrowheads="1"/>
              </p:cNvSpPr>
              <p:nvPr/>
            </p:nvSpPr>
            <p:spPr bwMode="auto">
              <a:xfrm rot="5400000" flipV="1">
                <a:off x="-50" y="78"/>
                <a:ext cx="281" cy="18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pPr defTabSz="914378"/>
                <a:endParaRPr lang="zh-CN" altLang="zh-CN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Line 93"/>
              <p:cNvSpPr>
                <a:spLocks noChangeShapeType="1"/>
              </p:cNvSpPr>
              <p:nvPr/>
            </p:nvSpPr>
            <p:spPr bwMode="auto">
              <a:xfrm rot="5400000">
                <a:off x="-86" y="122"/>
                <a:ext cx="282" cy="1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Oval 94"/>
              <p:cNvSpPr>
                <a:spLocks noChangeArrowheads="1"/>
              </p:cNvSpPr>
              <p:nvPr/>
            </p:nvSpPr>
            <p:spPr bwMode="auto">
              <a:xfrm rot="5400000" flipV="1">
                <a:off x="65" y="0"/>
                <a:ext cx="71" cy="72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defTabSz="914378"/>
                <a:endParaRPr lang="zh-CN" altLang="zh-CN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4" name="组合 11283"/>
            <p:cNvGrpSpPr>
              <a:grpSpLocks/>
            </p:cNvGrpSpPr>
            <p:nvPr/>
          </p:nvGrpSpPr>
          <p:grpSpPr bwMode="auto">
            <a:xfrm>
              <a:off x="499" y="0"/>
              <a:ext cx="380" cy="762"/>
              <a:chOff x="0" y="0"/>
              <a:chExt cx="380" cy="762"/>
            </a:xfrm>
          </p:grpSpPr>
          <p:sp>
            <p:nvSpPr>
              <p:cNvPr id="21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zh-CN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7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defTabSz="914378">
                  <a:spcBef>
                    <a:spcPct val="50000"/>
                  </a:spcBef>
                </a:pPr>
                <a:r>
                  <a:rPr lang="en-US" sz="28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A</a:t>
                </a:r>
                <a:r>
                  <a:rPr lang="en-US" sz="28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1</a:t>
                </a:r>
                <a:endParaRPr lang="en-US" sz="2800" b="1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11286"/>
            <p:cNvGrpSpPr>
              <a:grpSpLocks/>
            </p:cNvGrpSpPr>
            <p:nvPr/>
          </p:nvGrpSpPr>
          <p:grpSpPr bwMode="auto">
            <a:xfrm>
              <a:off x="1043" y="953"/>
              <a:ext cx="380" cy="762"/>
              <a:chOff x="0" y="0"/>
              <a:chExt cx="380" cy="762"/>
            </a:xfrm>
          </p:grpSpPr>
          <p:sp>
            <p:nvSpPr>
              <p:cNvPr id="19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zh-CN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0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7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defTabSz="914378">
                  <a:spcBef>
                    <a:spcPct val="50000"/>
                  </a:spcBef>
                </a:pPr>
                <a:r>
                  <a:rPr lang="en-US" sz="28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A</a:t>
                </a:r>
                <a:r>
                  <a:rPr lang="en-US" sz="28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3</a:t>
                </a:r>
                <a:endParaRPr lang="en-US" sz="2800" b="1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11289"/>
            <p:cNvGrpSpPr>
              <a:grpSpLocks/>
            </p:cNvGrpSpPr>
            <p:nvPr/>
          </p:nvGrpSpPr>
          <p:grpSpPr bwMode="auto">
            <a:xfrm>
              <a:off x="1610" y="1270"/>
              <a:ext cx="380" cy="762"/>
              <a:chOff x="0" y="0"/>
              <a:chExt cx="380" cy="762"/>
            </a:xfrm>
          </p:grpSpPr>
          <p:sp>
            <p:nvSpPr>
              <p:cNvPr id="17" name="Oval 197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1" cy="34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zh-CN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8" name="Text Box 198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80" cy="7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defTabSz="914378">
                  <a:spcBef>
                    <a:spcPct val="50000"/>
                  </a:spcBef>
                </a:pPr>
                <a:r>
                  <a:rPr lang="en-US" sz="28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A</a:t>
                </a:r>
                <a:r>
                  <a:rPr lang="en-US" sz="28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2</a:t>
                </a:r>
                <a:endParaRPr lang="en-US" sz="2800" b="1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29" name="文本框 11292"/>
          <p:cNvSpPr txBox="1">
            <a:spLocks noChangeArrowheads="1"/>
          </p:cNvSpPr>
          <p:nvPr/>
        </p:nvSpPr>
        <p:spPr bwMode="auto">
          <a:xfrm>
            <a:off x="4225631" y="1641391"/>
            <a:ext cx="692738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sz="2100" kern="0" dirty="0">
                <a:solidFill>
                  <a:srgbClr val="CC0000"/>
                </a:solidFill>
                <a:cs typeface="+mn-ea"/>
                <a:sym typeface="+mn-lt"/>
              </a:rPr>
              <a:t>0.5A</a:t>
            </a:r>
          </a:p>
        </p:txBody>
      </p:sp>
      <p:sp>
        <p:nvSpPr>
          <p:cNvPr id="30" name="文本框 11293"/>
          <p:cNvSpPr txBox="1">
            <a:spLocks noChangeArrowheads="1"/>
          </p:cNvSpPr>
          <p:nvPr/>
        </p:nvSpPr>
        <p:spPr bwMode="auto">
          <a:xfrm>
            <a:off x="742950" y="2056232"/>
            <a:ext cx="767278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sz="2100" kern="0" dirty="0">
                <a:solidFill>
                  <a:srgbClr val="CC0000"/>
                </a:solidFill>
                <a:cs typeface="+mn-ea"/>
                <a:sym typeface="+mn-lt"/>
              </a:rPr>
              <a:t>0.9 A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F79A13CD-9166-46D7-BD87-FFC05715B66E}"/>
              </a:ext>
            </a:extLst>
          </p:cNvPr>
          <p:cNvSpPr txBox="1"/>
          <p:nvPr/>
        </p:nvSpPr>
        <p:spPr>
          <a:xfrm>
            <a:off x="707572" y="564697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理解与运用</a:t>
            </a:r>
          </a:p>
        </p:txBody>
      </p:sp>
    </p:spTree>
    <p:extLst>
      <p:ext uri="{BB962C8B-B14F-4D97-AF65-F5344CB8AC3E}">
        <p14:creationId xmlns:p14="http://schemas.microsoft.com/office/powerpoint/2010/main" val="263170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9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206624"/>
              </p:ext>
            </p:extLst>
          </p:nvPr>
        </p:nvGraphicFramePr>
        <p:xfrm>
          <a:off x="658860" y="1624506"/>
          <a:ext cx="7826282" cy="1672152"/>
        </p:xfrm>
        <a:graphic>
          <a:graphicData uri="http://schemas.openxmlformats.org/drawingml/2006/table">
            <a:tbl>
              <a:tblPr/>
              <a:tblGrid>
                <a:gridCol w="2023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0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0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zh-CN" altLang="zh-CN" sz="3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2" marB="60952"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串联电路</a:t>
                      </a:r>
                    </a:p>
                  </a:txBody>
                  <a:tcPr marT="60952" marB="60952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并联电路</a:t>
                      </a:r>
                    </a:p>
                  </a:txBody>
                  <a:tcPr marT="60952" marB="60952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37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电流规律</a:t>
                      </a:r>
                    </a:p>
                  </a:txBody>
                  <a:tcPr marT="60952" marB="60952"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电流处处相等</a:t>
                      </a:r>
                    </a:p>
                  </a:txBody>
                  <a:tcPr marT="60952" marB="60952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干路电流等于各支路电流之和</a:t>
                      </a:r>
                    </a:p>
                  </a:txBody>
                  <a:tcPr marT="60952" marB="60952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67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表达式</a:t>
                      </a:r>
                    </a:p>
                  </a:txBody>
                  <a:tcPr marT="60952" marB="60952" anchor="ctr" horzOverflow="overflow"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zh-CN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＝</a:t>
                      </a:r>
                      <a:r>
                        <a:rPr kumimoji="0" lang="en-US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r>
                        <a:rPr kumimoji="0" lang="zh-CN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＝</a:t>
                      </a:r>
                      <a:r>
                        <a:rPr kumimoji="0" lang="en-US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2" marB="60952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zh-CN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＝</a:t>
                      </a:r>
                      <a:r>
                        <a:rPr kumimoji="0" lang="en-US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r>
                        <a:rPr kumimoji="0" lang="zh-CN" alt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＋</a:t>
                      </a:r>
                      <a:r>
                        <a:rPr kumimoji="0" lang="en-US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</a:p>
                  </a:txBody>
                  <a:tcPr marT="60952" marB="60952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矩形 7"/>
          <p:cNvSpPr>
            <a:spLocks noChangeArrowheads="1"/>
          </p:cNvSpPr>
          <p:nvPr/>
        </p:nvSpPr>
        <p:spPr bwMode="auto">
          <a:xfrm>
            <a:off x="2538413" y="1055769"/>
            <a:ext cx="4067175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串、并电路中电流的规律</a:t>
            </a:r>
          </a:p>
        </p:txBody>
      </p:sp>
      <p:sp>
        <p:nvSpPr>
          <p:cNvPr id="10" name="文本框 1"/>
          <p:cNvSpPr txBox="1"/>
          <p:nvPr/>
        </p:nvSpPr>
        <p:spPr>
          <a:xfrm>
            <a:off x="707572" y="3485170"/>
            <a:ext cx="2202284" cy="9233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  <a:defRPr/>
            </a:pPr>
            <a:r>
              <a:rPr lang="zh-CN" altLang="en-US" sz="1800" kern="0" dirty="0">
                <a:cs typeface="+mn-ea"/>
                <a:sym typeface="+mn-lt"/>
              </a:rPr>
              <a:t>本堂重点：</a:t>
            </a:r>
            <a:r>
              <a:rPr lang="en-US" altLang="zh-CN" sz="1800" b="1" i="1" kern="0" dirty="0">
                <a:cs typeface="+mn-ea"/>
                <a:sym typeface="+mn-lt"/>
              </a:rPr>
              <a:t>I</a:t>
            </a:r>
            <a:r>
              <a:rPr lang="zh-CN" altLang="en-US" sz="1800" b="1" kern="0" dirty="0">
                <a:cs typeface="+mn-ea"/>
                <a:sym typeface="+mn-lt"/>
              </a:rPr>
              <a:t>＝</a:t>
            </a:r>
            <a:r>
              <a:rPr lang="en-US" altLang="zh-CN" sz="1800" b="1" i="1" kern="0" dirty="0">
                <a:cs typeface="+mn-ea"/>
                <a:sym typeface="+mn-lt"/>
              </a:rPr>
              <a:t>I</a:t>
            </a:r>
            <a:r>
              <a:rPr lang="en-US" altLang="zh-CN" sz="1800" b="1" kern="0" baseline="-25000" dirty="0">
                <a:cs typeface="+mn-ea"/>
                <a:sym typeface="+mn-lt"/>
              </a:rPr>
              <a:t>1</a:t>
            </a:r>
            <a:r>
              <a:rPr lang="zh-CN" altLang="en-US" sz="1800" b="1" kern="0" dirty="0">
                <a:cs typeface="+mn-ea"/>
                <a:sym typeface="+mn-lt"/>
              </a:rPr>
              <a:t>＝</a:t>
            </a:r>
            <a:r>
              <a:rPr lang="en-US" altLang="zh-CN" sz="1800" b="1" i="1" kern="0" dirty="0">
                <a:cs typeface="+mn-ea"/>
                <a:sym typeface="+mn-lt"/>
              </a:rPr>
              <a:t>I</a:t>
            </a:r>
            <a:r>
              <a:rPr lang="en-US" altLang="zh-CN" sz="1800" b="1" kern="0" baseline="-25000" dirty="0">
                <a:cs typeface="+mn-ea"/>
                <a:sym typeface="+mn-lt"/>
              </a:rPr>
              <a:t>2</a:t>
            </a:r>
            <a:endParaRPr lang="en-US" altLang="zh-CN" sz="1800" b="1" kern="0" dirty="0"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  <a:defRPr/>
            </a:pPr>
            <a:r>
              <a:rPr lang="en-US" altLang="zh-CN" sz="1800" b="1" i="1" kern="0" dirty="0">
                <a:cs typeface="+mn-ea"/>
                <a:sym typeface="+mn-lt"/>
              </a:rPr>
              <a:t>                    I</a:t>
            </a:r>
            <a:r>
              <a:rPr lang="zh-CN" altLang="en-US" sz="1800" b="1" kern="0" dirty="0">
                <a:cs typeface="+mn-ea"/>
                <a:sym typeface="+mn-lt"/>
              </a:rPr>
              <a:t>＝</a:t>
            </a:r>
            <a:r>
              <a:rPr lang="en-US" altLang="zh-CN" sz="1800" b="1" i="1" kern="0" dirty="0">
                <a:cs typeface="+mn-ea"/>
                <a:sym typeface="+mn-lt"/>
              </a:rPr>
              <a:t>I</a:t>
            </a:r>
            <a:r>
              <a:rPr lang="en-US" altLang="zh-CN" sz="1800" b="1" kern="0" baseline="-25000" dirty="0">
                <a:cs typeface="+mn-ea"/>
                <a:sym typeface="+mn-lt"/>
              </a:rPr>
              <a:t>1</a:t>
            </a:r>
            <a:r>
              <a:rPr lang="zh-CN" altLang="en-US" sz="1800" b="1" kern="0" dirty="0">
                <a:cs typeface="+mn-ea"/>
                <a:sym typeface="+mn-lt"/>
              </a:rPr>
              <a:t>＋</a:t>
            </a:r>
            <a:r>
              <a:rPr lang="en-US" altLang="zh-CN" sz="1800" b="1" i="1" kern="0" dirty="0">
                <a:cs typeface="+mn-ea"/>
                <a:sym typeface="+mn-lt"/>
              </a:rPr>
              <a:t>I</a:t>
            </a:r>
            <a:r>
              <a:rPr lang="en-US" altLang="zh-CN" sz="1800" b="1" kern="0" baseline="-25000" dirty="0">
                <a:cs typeface="+mn-ea"/>
                <a:sym typeface="+mn-lt"/>
              </a:rPr>
              <a:t>2</a:t>
            </a:r>
            <a:endParaRPr lang="zh-CN" altLang="en-US" sz="1800" kern="0" dirty="0"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225923" y="3519145"/>
            <a:ext cx="4077807" cy="900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cs typeface="+mn-ea"/>
                <a:sym typeface="+mn-lt"/>
              </a:rPr>
              <a:t>本堂难点：利用串、并电路中电流的规律，分析和计算。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143A518-E96A-4663-ABF6-62A420BA0863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40459632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49668" y="1106657"/>
            <a:ext cx="802758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2023 </a:t>
            </a: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广西北海市）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如图所示，在探究“并联电路的电流规律”时，闭合开关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S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后，电流表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en-US" altLang="zh-CN" sz="1800" kern="0" baseline="-3000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的示数是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0.1A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，电流表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en-US" altLang="zh-CN" sz="1800" kern="0" baseline="-3000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的示数是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0.3A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，则电流表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的示数是（　　）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89083" y="2691110"/>
            <a:ext cx="2023472" cy="157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07572" y="2698015"/>
            <a:ext cx="477775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460464" algn="l"/>
                <a:tab pos="2793930" algn="l"/>
                <a:tab pos="4063898" algn="l"/>
              </a:tabLst>
            </a:pP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en-US" sz="2400" kern="0" dirty="0">
                <a:solidFill>
                  <a:srgbClr val="000000"/>
                </a:solidFill>
                <a:cs typeface="+mn-ea"/>
                <a:sym typeface="+mn-lt"/>
              </a:rPr>
              <a:t>．</a:t>
            </a: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0.1A	            B</a:t>
            </a:r>
            <a:r>
              <a:rPr lang="zh-CN" altLang="en-US" sz="2400" kern="0" dirty="0">
                <a:solidFill>
                  <a:srgbClr val="000000"/>
                </a:solidFill>
                <a:cs typeface="+mn-ea"/>
                <a:sym typeface="+mn-lt"/>
              </a:rPr>
              <a:t>．</a:t>
            </a: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0.2A	</a:t>
            </a:r>
          </a:p>
          <a:p>
            <a:pPr defTabSz="914378" fontAlgn="ctr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1460464" algn="l"/>
                <a:tab pos="2793930" algn="l"/>
                <a:tab pos="4063898" algn="l"/>
              </a:tabLst>
            </a:pP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en-US" sz="2400" kern="0" dirty="0">
                <a:solidFill>
                  <a:srgbClr val="000000"/>
                </a:solidFill>
                <a:cs typeface="+mn-ea"/>
                <a:sym typeface="+mn-lt"/>
              </a:rPr>
              <a:t>．</a:t>
            </a: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0.3A	            D</a:t>
            </a:r>
            <a:r>
              <a:rPr lang="zh-CN" altLang="en-US" sz="2400" kern="0" dirty="0">
                <a:solidFill>
                  <a:srgbClr val="000000"/>
                </a:solidFill>
                <a:cs typeface="+mn-ea"/>
                <a:sym typeface="+mn-lt"/>
              </a:rPr>
              <a:t>．</a:t>
            </a:r>
            <a:r>
              <a:rPr lang="en-US" altLang="zh-CN" sz="2400" kern="0" dirty="0">
                <a:solidFill>
                  <a:srgbClr val="000000"/>
                </a:solidFill>
                <a:cs typeface="+mn-ea"/>
                <a:sym typeface="+mn-lt"/>
              </a:rPr>
              <a:t>0.4A</a:t>
            </a:r>
          </a:p>
        </p:txBody>
      </p:sp>
      <p:sp>
        <p:nvSpPr>
          <p:cNvPr id="10" name="矩形 9"/>
          <p:cNvSpPr/>
          <p:nvPr/>
        </p:nvSpPr>
        <p:spPr>
          <a:xfrm>
            <a:off x="853619" y="2007450"/>
            <a:ext cx="476239" cy="50009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eaLnBrk="0" fontAlgn="ctr" hangingPunct="0">
              <a:spcBef>
                <a:spcPct val="0"/>
              </a:spcBef>
              <a:spcAft>
                <a:spcPct val="0"/>
              </a:spcAft>
              <a:tabLst>
                <a:tab pos="1460464" algn="l"/>
                <a:tab pos="2793930" algn="l"/>
                <a:tab pos="4063898" algn="l"/>
              </a:tabLst>
            </a:pPr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D</a:t>
            </a:r>
            <a:endParaRPr lang="en-US" altLang="zh-CN" sz="28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0ECA33B6-075C-4E83-A8CC-86652A912B39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101680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5300" y="1057083"/>
            <a:ext cx="8143875" cy="873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（</a:t>
            </a:r>
            <a:r>
              <a:rPr lang="en-US" altLang="zh-CN" sz="1800" b="1" kern="0" dirty="0">
                <a:solidFill>
                  <a:srgbClr val="000000"/>
                </a:solidFill>
                <a:cs typeface="+mn-ea"/>
                <a:sym typeface="+mn-lt"/>
              </a:rPr>
              <a:t>2023</a:t>
            </a:r>
            <a:r>
              <a:rPr lang="zh-CN" altLang="en-US" sz="1800" b="1" kern="0" dirty="0">
                <a:solidFill>
                  <a:srgbClr val="000000"/>
                </a:solidFill>
                <a:cs typeface="+mn-ea"/>
                <a:sym typeface="+mn-lt"/>
              </a:rPr>
              <a:t>兰州市）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将两只不同规格的灯泡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L</a:t>
            </a:r>
            <a:r>
              <a:rPr lang="en-US" altLang="zh-CN" sz="1800" kern="0" baseline="-3000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、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L</a:t>
            </a:r>
            <a:r>
              <a:rPr lang="en-US" altLang="zh-CN" sz="1800" kern="0" baseline="-3000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接在如图所示的电路中，闭合开关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S1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、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S2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后，下列说法中正确的是（      ）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65" b="735"/>
          <a:stretch>
            <a:fillRect/>
          </a:stretch>
        </p:blipFill>
        <p:spPr bwMode="auto">
          <a:xfrm>
            <a:off x="4950983" y="2431916"/>
            <a:ext cx="2749401" cy="173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7572" y="1885757"/>
            <a:ext cx="3323346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A.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电流表测量干路电流                  </a:t>
            </a:r>
            <a:endParaRPr lang="en-US" altLang="zh-CN" sz="15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B.L</a:t>
            </a:r>
            <a:r>
              <a:rPr lang="en-US" altLang="zh-CN" sz="1500" kern="0" baseline="-3000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与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L</a:t>
            </a:r>
            <a:r>
              <a:rPr lang="en-US" altLang="zh-CN" sz="1500" kern="0" baseline="-3000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的亮度一定相同</a:t>
            </a:r>
            <a:endParaRPr lang="en-US" altLang="zh-CN" sz="15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fontAlgn="base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C.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通过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L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，和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L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，的电流一定相等        </a:t>
            </a:r>
            <a:endParaRPr lang="en-US" altLang="zh-CN" sz="1500" kern="0" dirty="0">
              <a:solidFill>
                <a:srgbClr val="000000"/>
              </a:solidFill>
              <a:cs typeface="+mn-ea"/>
              <a:sym typeface="+mn-lt"/>
            </a:endParaRPr>
          </a:p>
          <a:p>
            <a:pPr defTabSz="914378" eaLnBrk="0" fontAlgn="base" hangingPunct="0">
              <a:lnSpc>
                <a:spcPct val="2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D.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只断开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S</a:t>
            </a:r>
            <a:r>
              <a:rPr lang="en-US" altLang="zh-CN" sz="1500" kern="0" baseline="-3000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，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L</a:t>
            </a:r>
            <a:r>
              <a:rPr lang="en-US" altLang="zh-CN" sz="1500" kern="0" baseline="-3000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发光且亮度不变</a:t>
            </a:r>
          </a:p>
        </p:txBody>
      </p:sp>
      <p:sp>
        <p:nvSpPr>
          <p:cNvPr id="8" name="矩形 7"/>
          <p:cNvSpPr/>
          <p:nvPr/>
        </p:nvSpPr>
        <p:spPr>
          <a:xfrm flipH="1">
            <a:off x="4572001" y="1553454"/>
            <a:ext cx="1118609" cy="438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D</a:t>
            </a:r>
            <a:endParaRPr lang="en-US" altLang="zh-CN" sz="2400" kern="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88ABA77-C702-464C-963C-EF1FE2F04191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159237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>
            <a:extLst>
              <a:ext uri="{FF2B5EF4-FFF2-40B4-BE49-F238E27FC236}">
                <a16:creationId xmlns:a16="http://schemas.microsoft.com/office/drawing/2014/main" id="{9131AA21-ADAE-4FFA-8256-5F18ADC42BFD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F69AE46D-5929-4E47-886C-FD5FD1E976E8}"/>
              </a:ext>
            </a:extLst>
          </p:cNvPr>
          <p:cNvSpPr txBox="1"/>
          <p:nvPr/>
        </p:nvSpPr>
        <p:spPr>
          <a:xfrm>
            <a:off x="707572" y="1385582"/>
            <a:ext cx="1075266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复习：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EA7E253A-0D90-429E-AD9D-6FD6C9B4188C}"/>
              </a:ext>
            </a:extLst>
          </p:cNvPr>
          <p:cNvSpPr txBox="1"/>
          <p:nvPr/>
        </p:nvSpPr>
        <p:spPr>
          <a:xfrm>
            <a:off x="707572" y="2179634"/>
            <a:ext cx="4411133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en-US" altLang="zh-CN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1.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电流表与被测用电器串联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5AC8EE1-96EF-4198-A4DB-CB80D187C6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897"/>
          <a:stretch/>
        </p:blipFill>
        <p:spPr>
          <a:xfrm>
            <a:off x="5118705" y="1833327"/>
            <a:ext cx="3414827" cy="2487259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TextBox 9">
            <a:extLst>
              <a:ext uri="{FF2B5EF4-FFF2-40B4-BE49-F238E27FC236}">
                <a16:creationId xmlns:a16="http://schemas.microsoft.com/office/drawing/2014/main" id="{D2A9FE68-F5DA-4B83-9E1C-F8532D3FD0BF}"/>
              </a:ext>
            </a:extLst>
          </p:cNvPr>
          <p:cNvSpPr txBox="1"/>
          <p:nvPr/>
        </p:nvSpPr>
        <p:spPr>
          <a:xfrm>
            <a:off x="1374480" y="1385582"/>
            <a:ext cx="4987574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测量电流时，电流表怎么连接？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E117F68A-ED13-4601-BCC0-5A9616684FB6}"/>
              </a:ext>
            </a:extLst>
          </p:cNvPr>
          <p:cNvSpPr txBox="1"/>
          <p:nvPr/>
        </p:nvSpPr>
        <p:spPr>
          <a:xfrm>
            <a:off x="707572" y="2973686"/>
            <a:ext cx="5212511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en-US" altLang="zh-CN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2.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电流从</a:t>
            </a:r>
            <a:r>
              <a:rPr lang="en-US" altLang="zh-CN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+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接线柱进，从</a:t>
            </a:r>
            <a:r>
              <a:rPr lang="en-US" altLang="zh-CN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—</a:t>
            </a:r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接线柱流出</a:t>
            </a:r>
          </a:p>
        </p:txBody>
      </p:sp>
    </p:spTree>
    <p:extLst>
      <p:ext uri="{BB962C8B-B14F-4D97-AF65-F5344CB8AC3E}">
        <p14:creationId xmlns:p14="http://schemas.microsoft.com/office/powerpoint/2010/main" val="69926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63801" y="1320114"/>
            <a:ext cx="676592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串联电路中</a:t>
            </a:r>
            <a:r>
              <a:rPr lang="zh-CN" altLang="en-US" sz="1800" kern="0" dirty="0">
                <a:solidFill>
                  <a:srgbClr val="CC0000"/>
                </a:solidFill>
                <a:cs typeface="+mn-ea"/>
                <a:sym typeface="+mn-lt"/>
              </a:rPr>
              <a:t>各点的电流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之间有什么关系？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39940" y="1916978"/>
            <a:ext cx="6137899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 lvl="0">
              <a:defRPr sz="2400" b="0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猜想或假设 </a:t>
            </a:r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(说说你这样猜想的依据是什么？)</a:t>
            </a:r>
          </a:p>
        </p:txBody>
      </p: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5156804" y="2193978"/>
            <a:ext cx="2916237" cy="2056420"/>
            <a:chOff x="0" y="-64"/>
            <a:chExt cx="1951" cy="1538"/>
          </a:xfrm>
        </p:grpSpPr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1225" y="875"/>
              <a:ext cx="283" cy="3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378"/>
              <a:r>
                <a:rPr lang="en-US" sz="28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S</a:t>
              </a:r>
              <a:endParaRPr lang="en-US" sz="2800" b="1" kern="0" baseline="-25000" dirty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grpSp>
          <p:nvGrpSpPr>
            <p:cNvPr id="14" name="Group 9"/>
            <p:cNvGrpSpPr>
              <a:grpSpLocks/>
            </p:cNvGrpSpPr>
            <p:nvPr/>
          </p:nvGrpSpPr>
          <p:grpSpPr bwMode="auto">
            <a:xfrm>
              <a:off x="0" y="-64"/>
              <a:ext cx="1951" cy="1538"/>
              <a:chOff x="0" y="-64"/>
              <a:chExt cx="1951" cy="1538"/>
            </a:xfrm>
          </p:grpSpPr>
          <p:sp>
            <p:nvSpPr>
              <p:cNvPr id="15" name="Rectangle 10"/>
              <p:cNvSpPr>
                <a:spLocks noChangeArrowheads="1"/>
              </p:cNvSpPr>
              <p:nvPr/>
            </p:nvSpPr>
            <p:spPr bwMode="auto">
              <a:xfrm>
                <a:off x="0" y="431"/>
                <a:ext cx="1951" cy="86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6" name="AutoShape 21"/>
              <p:cNvSpPr>
                <a:spLocks noChangeArrowheads="1"/>
              </p:cNvSpPr>
              <p:nvPr/>
            </p:nvSpPr>
            <p:spPr bwMode="auto">
              <a:xfrm>
                <a:off x="417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7" name="Text Box 12"/>
              <p:cNvSpPr txBox="1">
                <a:spLocks noChangeArrowheads="1"/>
              </p:cNvSpPr>
              <p:nvPr/>
            </p:nvSpPr>
            <p:spPr bwMode="auto">
              <a:xfrm>
                <a:off x="1248" y="-64"/>
                <a:ext cx="359" cy="3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800" b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800" b="1" kern="0" baseline="-2500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2</a:t>
                </a:r>
              </a:p>
            </p:txBody>
          </p:sp>
          <p:grpSp>
            <p:nvGrpSpPr>
              <p:cNvPr id="18" name="Group 13"/>
              <p:cNvGrpSpPr>
                <a:grpSpLocks/>
              </p:cNvGrpSpPr>
              <p:nvPr/>
            </p:nvGrpSpPr>
            <p:grpSpPr bwMode="auto">
              <a:xfrm>
                <a:off x="1214" y="1190"/>
                <a:ext cx="283" cy="170"/>
                <a:chOff x="0" y="0"/>
                <a:chExt cx="256" cy="142"/>
              </a:xfrm>
            </p:grpSpPr>
            <p:sp>
              <p:nvSpPr>
                <p:cNvPr id="31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9" name="Group 17"/>
              <p:cNvGrpSpPr>
                <a:grpSpLocks/>
              </p:cNvGrpSpPr>
              <p:nvPr/>
            </p:nvGrpSpPr>
            <p:grpSpPr bwMode="auto">
              <a:xfrm flipH="1">
                <a:off x="477" y="1134"/>
                <a:ext cx="85" cy="340"/>
                <a:chOff x="0" y="0"/>
                <a:chExt cx="85" cy="340"/>
              </a:xfrm>
            </p:grpSpPr>
            <p:sp>
              <p:nvSpPr>
                <p:cNvPr id="28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8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20" name="AutoShape 21"/>
              <p:cNvSpPr>
                <a:spLocks noChangeArrowheads="1"/>
              </p:cNvSpPr>
              <p:nvPr/>
            </p:nvSpPr>
            <p:spPr bwMode="auto">
              <a:xfrm>
                <a:off x="1225" y="272"/>
                <a:ext cx="309" cy="306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Oval 22"/>
              <p:cNvSpPr>
                <a:spLocks noChangeArrowheads="1"/>
              </p:cNvSpPr>
              <p:nvPr/>
            </p:nvSpPr>
            <p:spPr bwMode="auto">
              <a:xfrm>
                <a:off x="183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>
                <a:off x="114" y="453"/>
                <a:ext cx="273" cy="3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400" b="1" i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A</a:t>
                </a:r>
                <a:endParaRPr lang="en-US" sz="2400" b="1" i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Oval 24"/>
              <p:cNvSpPr>
                <a:spLocks noChangeArrowheads="1"/>
              </p:cNvSpPr>
              <p:nvPr/>
            </p:nvSpPr>
            <p:spPr bwMode="auto">
              <a:xfrm>
                <a:off x="953" y="385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Text Box 25"/>
              <p:cNvSpPr txBox="1">
                <a:spLocks noChangeArrowheads="1"/>
              </p:cNvSpPr>
              <p:nvPr/>
            </p:nvSpPr>
            <p:spPr bwMode="auto">
              <a:xfrm>
                <a:off x="885" y="431"/>
                <a:ext cx="273" cy="3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400" b="1" i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B</a:t>
                </a:r>
                <a:endParaRPr lang="en-US" sz="2400" b="1" i="1" kern="0" baseline="-2500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Oval 26"/>
              <p:cNvSpPr>
                <a:spLocks noChangeArrowheads="1"/>
              </p:cNvSpPr>
              <p:nvPr/>
            </p:nvSpPr>
            <p:spPr bwMode="auto">
              <a:xfrm>
                <a:off x="1709" y="394"/>
                <a:ext cx="68" cy="68"/>
              </a:xfrm>
              <a:prstGeom prst="ellipse">
                <a:avLst/>
              </a:prstGeom>
              <a:solidFill>
                <a:srgbClr val="CC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Text Box 27"/>
              <p:cNvSpPr txBox="1">
                <a:spLocks noChangeArrowheads="1"/>
              </p:cNvSpPr>
              <p:nvPr/>
            </p:nvSpPr>
            <p:spPr bwMode="auto">
              <a:xfrm>
                <a:off x="1633" y="430"/>
                <a:ext cx="273" cy="34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400" b="1" i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C</a:t>
                </a:r>
                <a:endParaRPr lang="en-US" sz="2400" b="1" i="1" kern="0" baseline="-2500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Text Box 28"/>
              <p:cNvSpPr txBox="1">
                <a:spLocks noChangeArrowheads="1"/>
              </p:cNvSpPr>
              <p:nvPr/>
            </p:nvSpPr>
            <p:spPr bwMode="auto">
              <a:xfrm>
                <a:off x="421" y="-64"/>
                <a:ext cx="468" cy="3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defTabSz="914378"/>
                <a:r>
                  <a:rPr lang="en-US" sz="2800" b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800" b="1" kern="0" baseline="-2500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1</a:t>
                </a: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2F0A85B4-724E-445B-9208-93B53DEB6A49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提出问题</a:t>
            </a:r>
          </a:p>
        </p:txBody>
      </p:sp>
    </p:spTree>
    <p:extLst>
      <p:ext uri="{BB962C8B-B14F-4D97-AF65-F5344CB8AC3E}">
        <p14:creationId xmlns:p14="http://schemas.microsoft.com/office/powerpoint/2010/main" val="39697683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20"/>
          <p:cNvSpPr/>
          <p:nvPr/>
        </p:nvSpPr>
        <p:spPr>
          <a:xfrm>
            <a:off x="608332" y="1682707"/>
            <a:ext cx="92333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zh-CN" altLang="en-US" sz="1800" b="0" kern="0" dirty="0">
                <a:solidFill>
                  <a:srgbClr val="007E27"/>
                </a:solidFill>
                <a:latin typeface="+mn-lt"/>
                <a:ea typeface="+mn-ea"/>
                <a:cs typeface="+mn-ea"/>
                <a:sym typeface="+mn-lt"/>
              </a:rPr>
              <a:t>实验探究</a:t>
            </a:r>
            <a:endParaRPr sz="1800" b="0" kern="0" dirty="0">
              <a:solidFill>
                <a:srgbClr val="007E27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Shape 120"/>
          <p:cNvSpPr/>
          <p:nvPr/>
        </p:nvSpPr>
        <p:spPr>
          <a:xfrm>
            <a:off x="608810" y="1182945"/>
            <a:ext cx="4212511" cy="32316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  <a:sym typeface="微软雅黑" panose="020B0502040204020203" charset="-122"/>
              </a:defRPr>
            </a:lvl1pPr>
          </a:lstStyle>
          <a:p>
            <a:pPr defTabSz="914378">
              <a:defRPr b="0">
                <a:solidFill>
                  <a:srgbClr val="000000"/>
                </a:solidFill>
              </a:defRPr>
            </a:pPr>
            <a:r>
              <a:rPr lang="zh-CN" altLang="en-US" sz="2100" b="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一、串联电路的电流规律</a:t>
            </a:r>
            <a:endParaRPr sz="2100" b="0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5425" y="2139897"/>
            <a:ext cx="2121014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．设计实验电路；</a:t>
            </a:r>
          </a:p>
        </p:txBody>
      </p:sp>
      <p:grpSp>
        <p:nvGrpSpPr>
          <p:cNvPr id="30" name="Group 33"/>
          <p:cNvGrpSpPr>
            <a:grpSpLocks/>
          </p:cNvGrpSpPr>
          <p:nvPr/>
        </p:nvGrpSpPr>
        <p:grpSpPr bwMode="auto">
          <a:xfrm>
            <a:off x="871036" y="2666336"/>
            <a:ext cx="2104508" cy="1780594"/>
            <a:chOff x="249" y="2886"/>
            <a:chExt cx="1521" cy="1281"/>
          </a:xfrm>
        </p:grpSpPr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249" y="2886"/>
              <a:ext cx="1521" cy="1012"/>
              <a:chOff x="316" y="2886"/>
              <a:chExt cx="1521" cy="1012"/>
            </a:xfrm>
          </p:grpSpPr>
          <p:sp>
            <p:nvSpPr>
              <p:cNvPr id="33" name="Text Box 35"/>
              <p:cNvSpPr txBox="1">
                <a:spLocks noChangeArrowheads="1"/>
              </p:cNvSpPr>
              <p:nvPr/>
            </p:nvSpPr>
            <p:spPr bwMode="auto">
              <a:xfrm>
                <a:off x="1460" y="3410"/>
                <a:ext cx="263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S</a:t>
                </a:r>
                <a:endParaRPr lang="en-US" sz="2100" b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4" name="Rectangle 36"/>
              <p:cNvSpPr>
                <a:spLocks noChangeArrowheads="1"/>
              </p:cNvSpPr>
              <p:nvPr/>
            </p:nvSpPr>
            <p:spPr bwMode="auto">
              <a:xfrm>
                <a:off x="316" y="3051"/>
                <a:ext cx="1521" cy="69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AutoShape 21"/>
              <p:cNvSpPr>
                <a:spLocks noChangeArrowheads="1"/>
              </p:cNvSpPr>
              <p:nvPr/>
            </p:nvSpPr>
            <p:spPr bwMode="auto">
              <a:xfrm>
                <a:off x="884" y="2931"/>
                <a:ext cx="250" cy="221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6" name="Text Box 38"/>
              <p:cNvSpPr txBox="1">
                <a:spLocks noChangeArrowheads="1"/>
              </p:cNvSpPr>
              <p:nvPr/>
            </p:nvSpPr>
            <p:spPr bwMode="auto">
              <a:xfrm>
                <a:off x="1503" y="3107"/>
                <a:ext cx="32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1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2</a:t>
                </a:r>
              </a:p>
            </p:txBody>
          </p:sp>
          <p:grpSp>
            <p:nvGrpSpPr>
              <p:cNvPr id="37" name="Group 39"/>
              <p:cNvGrpSpPr>
                <a:grpSpLocks/>
              </p:cNvGrpSpPr>
              <p:nvPr/>
            </p:nvGrpSpPr>
            <p:grpSpPr bwMode="auto">
              <a:xfrm>
                <a:off x="1432" y="3668"/>
                <a:ext cx="260" cy="138"/>
                <a:chOff x="0" y="0"/>
                <a:chExt cx="256" cy="142"/>
              </a:xfrm>
            </p:grpSpPr>
            <p:sp>
              <p:nvSpPr>
                <p:cNvPr id="47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9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38" name="Group 43"/>
              <p:cNvGrpSpPr>
                <a:grpSpLocks/>
              </p:cNvGrpSpPr>
              <p:nvPr/>
            </p:nvGrpSpPr>
            <p:grpSpPr bwMode="auto">
              <a:xfrm flipH="1">
                <a:off x="754" y="3622"/>
                <a:ext cx="78" cy="276"/>
                <a:chOff x="0" y="0"/>
                <a:chExt cx="85" cy="340"/>
              </a:xfrm>
            </p:grpSpPr>
            <p:sp>
              <p:nvSpPr>
                <p:cNvPr id="44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5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6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39" name="Text Box 47"/>
              <p:cNvSpPr txBox="1">
                <a:spLocks noChangeArrowheads="1"/>
              </p:cNvSpPr>
              <p:nvPr/>
            </p:nvSpPr>
            <p:spPr bwMode="auto">
              <a:xfrm>
                <a:off x="793" y="3113"/>
                <a:ext cx="325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1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1</a:t>
                </a:r>
              </a:p>
            </p:txBody>
          </p:sp>
          <p:grpSp>
            <p:nvGrpSpPr>
              <p:cNvPr id="40" name="Group 48"/>
              <p:cNvGrpSpPr>
                <a:grpSpLocks/>
              </p:cNvGrpSpPr>
              <p:nvPr/>
            </p:nvGrpSpPr>
            <p:grpSpPr bwMode="auto">
              <a:xfrm>
                <a:off x="476" y="2886"/>
                <a:ext cx="250" cy="299"/>
                <a:chOff x="0" y="0"/>
                <a:chExt cx="272" cy="368"/>
              </a:xfrm>
            </p:grpSpPr>
            <p:sp>
              <p:nvSpPr>
                <p:cNvPr id="42" name="Oval 49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272" cy="285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3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28" cy="3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defTabSz="914378"/>
                  <a:r>
                    <a:rPr lang="en-US" sz="2100" b="1" kern="0" dirty="0">
                      <a:solidFill>
                        <a:sysClr val="windowText" lastClr="000000"/>
                      </a:solidFill>
                      <a:cs typeface="+mn-ea"/>
                      <a:sym typeface="+mn-lt"/>
                    </a:rPr>
                    <a:t>A</a:t>
                  </a:r>
                </a:p>
              </p:txBody>
            </p:sp>
          </p:grpSp>
          <p:sp>
            <p:nvSpPr>
              <p:cNvPr id="41" name="AutoShape 21"/>
              <p:cNvSpPr>
                <a:spLocks noChangeArrowheads="1"/>
              </p:cNvSpPr>
              <p:nvPr/>
            </p:nvSpPr>
            <p:spPr bwMode="auto">
              <a:xfrm>
                <a:off x="1292" y="2931"/>
                <a:ext cx="250" cy="221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2" name="TextBox 15"/>
            <p:cNvSpPr>
              <a:spLocks noChangeArrowheads="1"/>
            </p:cNvSpPr>
            <p:nvPr/>
          </p:nvSpPr>
          <p:spPr bwMode="auto">
            <a:xfrm>
              <a:off x="378" y="3910"/>
              <a:ext cx="939" cy="257"/>
            </a:xfrm>
            <a:prstGeom prst="roundRect">
              <a:avLst>
                <a:gd name="adj" fmla="val 16667"/>
              </a:avLst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defTabSz="914378"/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测量</a:t>
              </a:r>
              <a:r>
                <a:rPr 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A</a:t>
              </a:r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点电流</a:t>
              </a:r>
            </a:p>
          </p:txBody>
        </p:sp>
      </p:grpSp>
      <p:grpSp>
        <p:nvGrpSpPr>
          <p:cNvPr id="50" name="Group 53"/>
          <p:cNvGrpSpPr>
            <a:grpSpLocks/>
          </p:cNvGrpSpPr>
          <p:nvPr/>
        </p:nvGrpSpPr>
        <p:grpSpPr bwMode="auto">
          <a:xfrm>
            <a:off x="3511532" y="2649242"/>
            <a:ext cx="2133653" cy="1815342"/>
            <a:chOff x="2328" y="2886"/>
            <a:chExt cx="1535" cy="1306"/>
          </a:xfrm>
        </p:grpSpPr>
        <p:grpSp>
          <p:nvGrpSpPr>
            <p:cNvPr id="51" name="Group 54"/>
            <p:cNvGrpSpPr>
              <a:grpSpLocks/>
            </p:cNvGrpSpPr>
            <p:nvPr/>
          </p:nvGrpSpPr>
          <p:grpSpPr bwMode="auto">
            <a:xfrm>
              <a:off x="2328" y="2886"/>
              <a:ext cx="1535" cy="1039"/>
              <a:chOff x="2328" y="2886"/>
              <a:chExt cx="1535" cy="1039"/>
            </a:xfrm>
          </p:grpSpPr>
          <p:sp>
            <p:nvSpPr>
              <p:cNvPr id="53" name="Text Box 55"/>
              <p:cNvSpPr txBox="1">
                <a:spLocks noChangeArrowheads="1"/>
              </p:cNvSpPr>
              <p:nvPr/>
            </p:nvSpPr>
            <p:spPr bwMode="auto">
              <a:xfrm>
                <a:off x="3257" y="3415"/>
                <a:ext cx="262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S</a:t>
                </a:r>
                <a:endParaRPr lang="en-US" sz="2100" b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4" name="Rectangle 56"/>
              <p:cNvSpPr>
                <a:spLocks noChangeArrowheads="1"/>
              </p:cNvSpPr>
              <p:nvPr/>
            </p:nvSpPr>
            <p:spPr bwMode="auto">
              <a:xfrm>
                <a:off x="2328" y="3035"/>
                <a:ext cx="1535" cy="73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5" name="AutoShape 21"/>
              <p:cNvSpPr>
                <a:spLocks noChangeArrowheads="1"/>
              </p:cNvSpPr>
              <p:nvPr/>
            </p:nvSpPr>
            <p:spPr bwMode="auto">
              <a:xfrm>
                <a:off x="2690" y="2926"/>
                <a:ext cx="214" cy="230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6" name="Text Box 58"/>
              <p:cNvSpPr txBox="1">
                <a:spLocks noChangeArrowheads="1"/>
              </p:cNvSpPr>
              <p:nvPr/>
            </p:nvSpPr>
            <p:spPr bwMode="auto">
              <a:xfrm>
                <a:off x="3314" y="3098"/>
                <a:ext cx="323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1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2</a:t>
                </a:r>
              </a:p>
            </p:txBody>
          </p:sp>
          <p:grpSp>
            <p:nvGrpSpPr>
              <p:cNvPr id="57" name="Group 59"/>
              <p:cNvGrpSpPr>
                <a:grpSpLocks/>
              </p:cNvGrpSpPr>
              <p:nvPr/>
            </p:nvGrpSpPr>
            <p:grpSpPr bwMode="auto">
              <a:xfrm>
                <a:off x="3252" y="3684"/>
                <a:ext cx="223" cy="144"/>
                <a:chOff x="0" y="0"/>
                <a:chExt cx="256" cy="142"/>
              </a:xfrm>
            </p:grpSpPr>
            <p:sp>
              <p:nvSpPr>
                <p:cNvPr id="67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9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58" name="Group 63"/>
              <p:cNvGrpSpPr>
                <a:grpSpLocks/>
              </p:cNvGrpSpPr>
              <p:nvPr/>
            </p:nvGrpSpPr>
            <p:grpSpPr bwMode="auto">
              <a:xfrm flipH="1">
                <a:off x="2672" y="3637"/>
                <a:ext cx="67" cy="288"/>
                <a:chOff x="0" y="0"/>
                <a:chExt cx="85" cy="340"/>
              </a:xfrm>
            </p:grpSpPr>
            <p:sp>
              <p:nvSpPr>
                <p:cNvPr id="64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5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6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Text Box 67"/>
              <p:cNvSpPr txBox="1">
                <a:spLocks noChangeArrowheads="1"/>
              </p:cNvSpPr>
              <p:nvPr/>
            </p:nvSpPr>
            <p:spPr bwMode="auto">
              <a:xfrm>
                <a:off x="2672" y="3098"/>
                <a:ext cx="323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100" b="1" kern="0" baseline="-2500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1</a:t>
                </a:r>
              </a:p>
            </p:txBody>
          </p:sp>
          <p:grpSp>
            <p:nvGrpSpPr>
              <p:cNvPr id="60" name="Group 68"/>
              <p:cNvGrpSpPr>
                <a:grpSpLocks/>
              </p:cNvGrpSpPr>
              <p:nvPr/>
            </p:nvGrpSpPr>
            <p:grpSpPr bwMode="auto">
              <a:xfrm>
                <a:off x="2975" y="2886"/>
                <a:ext cx="214" cy="299"/>
                <a:chOff x="0" y="0"/>
                <a:chExt cx="272" cy="353"/>
              </a:xfrm>
            </p:grpSpPr>
            <p:sp>
              <p:nvSpPr>
                <p:cNvPr id="62" name="Oval 69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272" cy="285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3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28" cy="3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defTabSz="914378"/>
                  <a:r>
                    <a:rPr lang="en-US" sz="2100" b="1" kern="0">
                      <a:solidFill>
                        <a:sysClr val="windowText" lastClr="000000"/>
                      </a:solidFill>
                      <a:cs typeface="+mn-ea"/>
                      <a:sym typeface="+mn-lt"/>
                    </a:rPr>
                    <a:t>A</a:t>
                  </a:r>
                </a:p>
              </p:txBody>
            </p:sp>
          </p:grpSp>
          <p:sp>
            <p:nvSpPr>
              <p:cNvPr id="61" name="AutoShape 21"/>
              <p:cNvSpPr>
                <a:spLocks noChangeArrowheads="1"/>
              </p:cNvSpPr>
              <p:nvPr/>
            </p:nvSpPr>
            <p:spPr bwMode="auto">
              <a:xfrm>
                <a:off x="3314" y="2925"/>
                <a:ext cx="214" cy="230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52" name="TextBox 15"/>
            <p:cNvSpPr>
              <a:spLocks noChangeArrowheads="1"/>
            </p:cNvSpPr>
            <p:nvPr/>
          </p:nvSpPr>
          <p:spPr bwMode="auto">
            <a:xfrm>
              <a:off x="2457" y="3898"/>
              <a:ext cx="1371" cy="29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914378">
                <a:lnSpc>
                  <a:spcPct val="120000"/>
                </a:lnSpc>
              </a:pPr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测量</a:t>
              </a:r>
              <a:r>
                <a:rPr lang="en-US" altLang="zh-CN" sz="1500" kern="0" dirty="0">
                  <a:solidFill>
                    <a:srgbClr val="000000"/>
                  </a:solidFill>
                  <a:cs typeface="+mn-ea"/>
                  <a:sym typeface="+mn-lt"/>
                </a:rPr>
                <a:t>B</a:t>
              </a:r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点电流</a:t>
              </a:r>
            </a:p>
          </p:txBody>
        </p:sp>
      </p:grpSp>
      <p:grpSp>
        <p:nvGrpSpPr>
          <p:cNvPr id="70" name="Group 73"/>
          <p:cNvGrpSpPr>
            <a:grpSpLocks/>
          </p:cNvGrpSpPr>
          <p:nvPr/>
        </p:nvGrpSpPr>
        <p:grpSpPr bwMode="auto">
          <a:xfrm>
            <a:off x="6209486" y="2644416"/>
            <a:ext cx="2133654" cy="1818123"/>
            <a:chOff x="3742" y="2795"/>
            <a:chExt cx="1535" cy="1308"/>
          </a:xfrm>
        </p:grpSpPr>
        <p:sp>
          <p:nvSpPr>
            <p:cNvPr id="71" name="TextBox 15"/>
            <p:cNvSpPr>
              <a:spLocks noChangeArrowheads="1"/>
            </p:cNvSpPr>
            <p:nvPr/>
          </p:nvSpPr>
          <p:spPr bwMode="auto">
            <a:xfrm>
              <a:off x="3862" y="3809"/>
              <a:ext cx="1371" cy="29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defTabSz="914378">
                <a:lnSpc>
                  <a:spcPct val="120000"/>
                </a:lnSpc>
              </a:pPr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测量</a:t>
              </a:r>
              <a:r>
                <a:rPr lang="en-US" altLang="zh-CN" sz="1500" kern="0" dirty="0">
                  <a:solidFill>
                    <a:srgbClr val="000000"/>
                  </a:solidFill>
                  <a:cs typeface="+mn-ea"/>
                  <a:sym typeface="+mn-lt"/>
                </a:rPr>
                <a:t>C</a:t>
              </a:r>
              <a:r>
                <a:rPr lang="zh-CN" altLang="en-US" sz="1500" kern="0" dirty="0">
                  <a:solidFill>
                    <a:srgbClr val="000000"/>
                  </a:solidFill>
                  <a:cs typeface="+mn-ea"/>
                  <a:sym typeface="+mn-lt"/>
                </a:rPr>
                <a:t>点电流</a:t>
              </a:r>
            </a:p>
          </p:txBody>
        </p:sp>
        <p:grpSp>
          <p:nvGrpSpPr>
            <p:cNvPr id="72" name="Group 75"/>
            <p:cNvGrpSpPr>
              <a:grpSpLocks/>
            </p:cNvGrpSpPr>
            <p:nvPr/>
          </p:nvGrpSpPr>
          <p:grpSpPr bwMode="auto">
            <a:xfrm>
              <a:off x="3742" y="2795"/>
              <a:ext cx="1535" cy="1039"/>
              <a:chOff x="3560" y="2795"/>
              <a:chExt cx="1535" cy="1039"/>
            </a:xfrm>
          </p:grpSpPr>
          <p:sp>
            <p:nvSpPr>
              <p:cNvPr id="73" name="Text Box 76"/>
              <p:cNvSpPr txBox="1">
                <a:spLocks noChangeArrowheads="1"/>
              </p:cNvSpPr>
              <p:nvPr/>
            </p:nvSpPr>
            <p:spPr bwMode="auto">
              <a:xfrm>
                <a:off x="4516" y="3322"/>
                <a:ext cx="262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 dirty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S</a:t>
                </a:r>
                <a:endParaRPr lang="en-US" sz="2100" b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4" name="Rectangle 77"/>
              <p:cNvSpPr>
                <a:spLocks noChangeArrowheads="1"/>
              </p:cNvSpPr>
              <p:nvPr/>
            </p:nvSpPr>
            <p:spPr bwMode="auto">
              <a:xfrm>
                <a:off x="3560" y="2949"/>
                <a:ext cx="1535" cy="731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5" name="AutoShape 21"/>
              <p:cNvSpPr>
                <a:spLocks noChangeArrowheads="1"/>
              </p:cNvSpPr>
              <p:nvPr/>
            </p:nvSpPr>
            <p:spPr bwMode="auto">
              <a:xfrm>
                <a:off x="3787" y="2840"/>
                <a:ext cx="214" cy="230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Text Box 79"/>
              <p:cNvSpPr txBox="1">
                <a:spLocks noChangeArrowheads="1"/>
              </p:cNvSpPr>
              <p:nvPr/>
            </p:nvSpPr>
            <p:spPr bwMode="auto">
              <a:xfrm>
                <a:off x="4195" y="3067"/>
                <a:ext cx="323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1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2</a:t>
                </a:r>
              </a:p>
            </p:txBody>
          </p:sp>
          <p:grpSp>
            <p:nvGrpSpPr>
              <p:cNvPr id="77" name="Group 80"/>
              <p:cNvGrpSpPr>
                <a:grpSpLocks/>
              </p:cNvGrpSpPr>
              <p:nvPr/>
            </p:nvGrpSpPr>
            <p:grpSpPr bwMode="auto">
              <a:xfrm>
                <a:off x="4515" y="3593"/>
                <a:ext cx="223" cy="144"/>
                <a:chOff x="0" y="0"/>
                <a:chExt cx="256" cy="142"/>
              </a:xfrm>
            </p:grpSpPr>
            <p:sp>
              <p:nvSpPr>
                <p:cNvPr id="87" name="Rectangle 15"/>
                <p:cNvSpPr>
                  <a:spLocks noChangeArrowheads="1"/>
                </p:cNvSpPr>
                <p:nvPr/>
              </p:nvSpPr>
              <p:spPr bwMode="auto">
                <a:xfrm>
                  <a:off x="29" y="0"/>
                  <a:ext cx="226" cy="14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88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9" y="0"/>
                  <a:ext cx="227" cy="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89" name="Oval 17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57" cy="56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78" name="Group 84"/>
              <p:cNvGrpSpPr>
                <a:grpSpLocks/>
              </p:cNvGrpSpPr>
              <p:nvPr/>
            </p:nvGrpSpPr>
            <p:grpSpPr bwMode="auto">
              <a:xfrm flipH="1">
                <a:off x="3935" y="3546"/>
                <a:ext cx="67" cy="288"/>
                <a:chOff x="0" y="0"/>
                <a:chExt cx="85" cy="340"/>
              </a:xfrm>
            </p:grpSpPr>
            <p:sp>
              <p:nvSpPr>
                <p:cNvPr id="84" name="Rectangle 19"/>
                <p:cNvSpPr>
                  <a:spLocks noChangeArrowheads="1"/>
                </p:cNvSpPr>
                <p:nvPr/>
              </p:nvSpPr>
              <p:spPr bwMode="auto">
                <a:xfrm>
                  <a:off x="0" y="113"/>
                  <a:ext cx="85" cy="85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85" name="Line 20"/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0" cy="3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86" name="Line 21"/>
                <p:cNvSpPr>
                  <a:spLocks noChangeShapeType="1"/>
                </p:cNvSpPr>
                <p:nvPr/>
              </p:nvSpPr>
              <p:spPr bwMode="auto">
                <a:xfrm>
                  <a:off x="85" y="85"/>
                  <a:ext cx="0" cy="17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79" name="Text Box 88"/>
              <p:cNvSpPr txBox="1">
                <a:spLocks noChangeArrowheads="1"/>
              </p:cNvSpPr>
              <p:nvPr/>
            </p:nvSpPr>
            <p:spPr bwMode="auto">
              <a:xfrm>
                <a:off x="3742" y="3022"/>
                <a:ext cx="323" cy="2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defTabSz="914378"/>
                <a:r>
                  <a:rPr lang="en-US" sz="2100" b="1" kern="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L</a:t>
                </a:r>
                <a:r>
                  <a:rPr lang="en-US" sz="2100" b="1" kern="0" baseline="-25000">
                    <a:solidFill>
                      <a:sysClr val="windowText" lastClr="000000"/>
                    </a:solidFill>
                    <a:cs typeface="+mn-ea"/>
                    <a:sym typeface="+mn-lt"/>
                  </a:rPr>
                  <a:t>1</a:t>
                </a:r>
              </a:p>
            </p:txBody>
          </p:sp>
          <p:grpSp>
            <p:nvGrpSpPr>
              <p:cNvPr id="80" name="Group 89"/>
              <p:cNvGrpSpPr>
                <a:grpSpLocks/>
              </p:cNvGrpSpPr>
              <p:nvPr/>
            </p:nvGrpSpPr>
            <p:grpSpPr bwMode="auto">
              <a:xfrm>
                <a:off x="4649" y="2795"/>
                <a:ext cx="214" cy="299"/>
                <a:chOff x="0" y="0"/>
                <a:chExt cx="272" cy="353"/>
              </a:xfrm>
            </p:grpSpPr>
            <p:sp>
              <p:nvSpPr>
                <p:cNvPr id="82" name="Oval 90"/>
                <p:cNvSpPr>
                  <a:spLocks noChangeArrowheads="1"/>
                </p:cNvSpPr>
                <p:nvPr/>
              </p:nvSpPr>
              <p:spPr bwMode="auto">
                <a:xfrm>
                  <a:off x="0" y="57"/>
                  <a:ext cx="272" cy="285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defTabSz="914378"/>
                  <a:endParaRPr lang="zh-CN" altLang="en-US" sz="1200" kern="0">
                    <a:solidFill>
                      <a:sysClr val="windowText" lastClr="000000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83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0" y="0"/>
                  <a:ext cx="228" cy="35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defTabSz="914378"/>
                  <a:r>
                    <a:rPr lang="en-US" sz="2100" b="1" kern="0">
                      <a:solidFill>
                        <a:sysClr val="windowText" lastClr="000000"/>
                      </a:solidFill>
                      <a:cs typeface="+mn-ea"/>
                      <a:sym typeface="+mn-lt"/>
                    </a:rPr>
                    <a:t>A</a:t>
                  </a:r>
                </a:p>
              </p:txBody>
            </p:sp>
          </p:grpSp>
          <p:sp>
            <p:nvSpPr>
              <p:cNvPr id="81" name="AutoShape 21"/>
              <p:cNvSpPr>
                <a:spLocks noChangeArrowheads="1"/>
              </p:cNvSpPr>
              <p:nvPr/>
            </p:nvSpPr>
            <p:spPr bwMode="auto">
              <a:xfrm>
                <a:off x="4241" y="2840"/>
                <a:ext cx="214" cy="230"/>
              </a:xfrm>
              <a:prstGeom prst="flowChartSummingJunction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200" kern="0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90" name="文本框 89">
            <a:extLst>
              <a:ext uri="{FF2B5EF4-FFF2-40B4-BE49-F238E27FC236}">
                <a16:creationId xmlns:a16="http://schemas.microsoft.com/office/drawing/2014/main" id="{8B9CA8D1-4DEB-4F84-B52C-CF84945FD82F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60922808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04100" y="1242726"/>
            <a:ext cx="2582678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．根据电路图连接电路</a:t>
            </a: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660674" y="1966922"/>
            <a:ext cx="3023336" cy="1209656"/>
            <a:chOff x="0" y="0"/>
            <a:chExt cx="4324" cy="1509"/>
          </a:xfrm>
        </p:grpSpPr>
        <p:pic>
          <p:nvPicPr>
            <p:cNvPr id="9" name="Picture 3" descr="H:\2\人教教参资源\九\图\铡刀开关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4" y="0"/>
              <a:ext cx="962" cy="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H:\2\人教教参资源\九\图\小灯泡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40" y="771"/>
              <a:ext cx="1025" cy="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H:\2\人教教参资源\九\图\电流表.JP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95"/>
              <a:ext cx="927" cy="10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H:\2\人教教参资源\九\图\电池组.JP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0" y="91"/>
              <a:ext cx="1329" cy="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5" descr="H:\2\人教教参资源\九\图\小灯泡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9" y="794"/>
              <a:ext cx="1025" cy="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3629" y="670"/>
              <a:ext cx="695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378"/>
              <a:r>
                <a:rPr lang="en-US" sz="2400" b="1" kern="0">
                  <a:solidFill>
                    <a:sysClr val="windowText" lastClr="000000"/>
                  </a:solidFill>
                  <a:cs typeface="+mn-ea"/>
                  <a:sym typeface="+mn-lt"/>
                </a:rPr>
                <a:t>L</a:t>
              </a:r>
              <a:r>
                <a:rPr lang="en-US" sz="2400" b="1" kern="0" baseline="-25000">
                  <a:solidFill>
                    <a:sysClr val="windowText" lastClr="000000"/>
                  </a:solidFill>
                  <a:cs typeface="+mn-ea"/>
                  <a:sym typeface="+mn-lt"/>
                </a:rPr>
                <a:t>2</a:t>
              </a: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016" y="678"/>
              <a:ext cx="695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defTabSz="914378"/>
              <a:r>
                <a:rPr lang="en-US" sz="24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L</a:t>
              </a:r>
              <a:r>
                <a:rPr lang="en-US" sz="2400" b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1</a:t>
              </a:r>
            </a:p>
          </p:txBody>
        </p:sp>
      </p:grpSp>
      <p:sp>
        <p:nvSpPr>
          <p:cNvPr id="4" name="矩形 3"/>
          <p:cNvSpPr/>
          <p:nvPr/>
        </p:nvSpPr>
        <p:spPr>
          <a:xfrm>
            <a:off x="4219595" y="901416"/>
            <a:ext cx="4707303" cy="246990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  <a:defRPr/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实验时要注意：</a:t>
            </a:r>
          </a:p>
          <a:p>
            <a:pPr defTabSz="914378">
              <a:lnSpc>
                <a:spcPct val="200000"/>
              </a:lnSpc>
              <a:defRPr/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①连接电路时，开关应断开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</a:p>
          <a:p>
            <a:pPr defTabSz="914378">
              <a:lnSpc>
                <a:spcPct val="200000"/>
              </a:lnSpc>
              <a:defRPr/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②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必须先用电流表的大量程试触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</a:p>
          <a:p>
            <a:pPr defTabSz="914378">
              <a:lnSpc>
                <a:spcPct val="200000"/>
              </a:lnSpc>
              <a:defRPr/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③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读数完毕，断开开关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</a:p>
          <a:p>
            <a:pPr defTabSz="914378">
              <a:lnSpc>
                <a:spcPct val="200000"/>
              </a:lnSpc>
              <a:defRPr/>
            </a:pP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④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换用不同规格的灯泡测几次</a:t>
            </a:r>
            <a:r>
              <a:rPr lang="en-US" altLang="zh-CN" sz="15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  <a:endParaRPr lang="en-US" altLang="zh-CN" sz="15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pic>
        <p:nvPicPr>
          <p:cNvPr id="5" name="图片 4"/>
          <p:cNvPicPr preferRelativeResize="0">
            <a:picLocks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8167" y="3295669"/>
            <a:ext cx="2880000" cy="1209656"/>
          </a:xfrm>
          <a:prstGeom prst="rect">
            <a:avLst/>
          </a:prstGeom>
        </p:spPr>
      </p:pic>
      <p:pic>
        <p:nvPicPr>
          <p:cNvPr id="6" name="图片 5"/>
          <p:cNvPicPr preferRelativeResize="0">
            <a:picLocks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6977" y="3265246"/>
            <a:ext cx="1314048" cy="1240079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8B4650AC-E04A-477D-B320-54E955CC014E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55398023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9760" y="1039662"/>
            <a:ext cx="4429338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．进行测量，将测量数据记录在表格中；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849386"/>
              </p:ext>
            </p:extLst>
          </p:nvPr>
        </p:nvGraphicFramePr>
        <p:xfrm>
          <a:off x="637860" y="1839648"/>
          <a:ext cx="8001315" cy="1671595"/>
        </p:xfrm>
        <a:graphic>
          <a:graphicData uri="http://schemas.openxmlformats.org/drawingml/2006/table">
            <a:tbl>
              <a:tblPr/>
              <a:tblGrid>
                <a:gridCol w="1331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4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62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7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次数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zh-CN" altLang="en-US" sz="15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sz="15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zh-CN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endParaRPr kumimoji="0" lang="zh-CN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  <a:endParaRPr kumimoji="0" lang="zh-CN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3</a:t>
                      </a:r>
                      <a:endParaRPr kumimoji="0" lang="zh-CN" alt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31"/>
          <p:cNvSpPr>
            <a:spLocks noChangeArrowheads="1"/>
          </p:cNvSpPr>
          <p:nvPr/>
        </p:nvSpPr>
        <p:spPr bwMode="auto">
          <a:xfrm>
            <a:off x="3945279" y="1415406"/>
            <a:ext cx="1061829" cy="3462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实验数据</a:t>
            </a:r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495300" y="3610496"/>
            <a:ext cx="4562788" cy="30008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问题：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实验中为什么要换用不同的灯泡，多次测量？</a:t>
            </a:r>
          </a:p>
        </p:txBody>
      </p:sp>
      <p:sp>
        <p:nvSpPr>
          <p:cNvPr id="11" name="Rectangle 31"/>
          <p:cNvSpPr>
            <a:spLocks noChangeArrowheads="1"/>
          </p:cNvSpPr>
          <p:nvPr/>
        </p:nvSpPr>
        <p:spPr bwMode="auto">
          <a:xfrm>
            <a:off x="495300" y="3914547"/>
            <a:ext cx="8210550" cy="4154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换用不同的灯泡，是为了避免</a:t>
            </a:r>
            <a:r>
              <a:rPr lang="zh-CN" altLang="en-US" sz="1500" u="sng" kern="0" dirty="0">
                <a:solidFill>
                  <a:srgbClr val="000000"/>
                </a:solidFill>
                <a:cs typeface="+mn-ea"/>
                <a:sym typeface="+mn-lt"/>
              </a:rPr>
              <a:t>           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；而多次测量是为了避免</a:t>
            </a:r>
            <a:r>
              <a:rPr lang="zh-CN" altLang="en-US" sz="1500" u="sng" kern="0" dirty="0">
                <a:solidFill>
                  <a:srgbClr val="000000"/>
                </a:solidFill>
                <a:cs typeface="+mn-ea"/>
                <a:sym typeface="+mn-lt"/>
              </a:rPr>
              <a:t>           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，结论才具有</a:t>
            </a:r>
            <a:r>
              <a:rPr lang="zh-CN" altLang="en-US" sz="1500" u="sng" kern="0" dirty="0">
                <a:solidFill>
                  <a:srgbClr val="000000"/>
                </a:solidFill>
                <a:cs typeface="+mn-ea"/>
                <a:sym typeface="+mn-lt"/>
              </a:rPr>
              <a:t>              </a:t>
            </a:r>
            <a:r>
              <a:rPr lang="zh-CN" altLang="en-US" sz="1500" kern="0" dirty="0">
                <a:solidFill>
                  <a:srgbClr val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3008097" y="3977268"/>
            <a:ext cx="677108" cy="2846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特殊性</a:t>
            </a:r>
          </a:p>
        </p:txBody>
      </p:sp>
      <p:sp>
        <p:nvSpPr>
          <p:cNvPr id="13" name="Rectangle 31"/>
          <p:cNvSpPr>
            <a:spLocks noChangeArrowheads="1"/>
          </p:cNvSpPr>
          <p:nvPr/>
        </p:nvSpPr>
        <p:spPr bwMode="auto">
          <a:xfrm>
            <a:off x="5692320" y="3977268"/>
            <a:ext cx="677108" cy="2846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偶然性</a:t>
            </a:r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7509262" y="3977268"/>
            <a:ext cx="677108" cy="28469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algn="ctr" defTabSz="914378"/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普遍性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E5762E17-6163-406C-BAC9-C9834FCA3FF6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1028" y="1090156"/>
            <a:ext cx="1890182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4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．分析实验数据</a:t>
            </a:r>
          </a:p>
        </p:txBody>
      </p:sp>
      <p:graphicFrame>
        <p:nvGraphicFramePr>
          <p:cNvPr id="8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133420"/>
              </p:ext>
            </p:extLst>
          </p:nvPr>
        </p:nvGraphicFramePr>
        <p:xfrm>
          <a:off x="591028" y="1569449"/>
          <a:ext cx="7952897" cy="1479240"/>
        </p:xfrm>
        <a:graphic>
          <a:graphicData uri="http://schemas.openxmlformats.org/drawingml/2006/table">
            <a:tbl>
              <a:tblPr/>
              <a:tblGrid>
                <a:gridCol w="1214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4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次数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altLang="zh-CN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altLang="zh-CN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A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altLang="zh-CN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altLang="zh-CN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B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点电流</a:t>
                      </a:r>
                      <a:r>
                        <a:rPr kumimoji="0" lang="en-US" altLang="zh-CN" sz="14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I</a:t>
                      </a:r>
                      <a:r>
                        <a:rPr kumimoji="0" lang="en-US" altLang="zh-CN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C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8000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/A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1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</a:t>
                      </a:r>
                      <a:endParaRPr kumimoji="0" lang="en-US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3</a:t>
                      </a:r>
                      <a:endParaRPr kumimoji="0" lang="en-US" altLang="zh-CN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0.42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137"/>
          <p:cNvSpPr>
            <a:spLocks noChangeArrowheads="1"/>
          </p:cNvSpPr>
          <p:nvPr/>
        </p:nvSpPr>
        <p:spPr bwMode="auto">
          <a:xfrm>
            <a:off x="495300" y="3264987"/>
            <a:ext cx="4253809" cy="3462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5.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得出结论：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串联电路中各处电流都相等</a:t>
            </a:r>
          </a:p>
        </p:txBody>
      </p:sp>
      <p:sp>
        <p:nvSpPr>
          <p:cNvPr id="4" name="矩形 3"/>
          <p:cNvSpPr/>
          <p:nvPr/>
        </p:nvSpPr>
        <p:spPr>
          <a:xfrm>
            <a:off x="697428" y="3803299"/>
            <a:ext cx="1677382" cy="50013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914378" fontAlgn="base">
              <a:spcBef>
                <a:spcPct val="20000"/>
              </a:spcBef>
              <a:spcAft>
                <a:spcPct val="0"/>
              </a:spcAft>
            </a:pPr>
            <a:r>
              <a:rPr lang="en-US" altLang="zh-CN" sz="2800" b="1" i="1" kern="0" dirty="0">
                <a:cs typeface="+mn-ea"/>
                <a:sym typeface="+mn-lt"/>
              </a:rPr>
              <a:t>I</a:t>
            </a:r>
            <a:r>
              <a:rPr lang="en-US" altLang="zh-CN" sz="2800" b="1" i="1" kern="0" baseline="-25000" dirty="0">
                <a:cs typeface="+mn-ea"/>
                <a:sym typeface="+mn-lt"/>
              </a:rPr>
              <a:t>C</a:t>
            </a:r>
            <a:r>
              <a:rPr lang="zh-CN" altLang="en-US" sz="2800" b="1" kern="0" dirty="0">
                <a:cs typeface="+mn-ea"/>
                <a:sym typeface="+mn-lt"/>
              </a:rPr>
              <a:t>＝</a:t>
            </a:r>
            <a:r>
              <a:rPr lang="en-US" altLang="zh-CN" sz="2800" b="1" i="1" kern="0" dirty="0">
                <a:cs typeface="+mn-ea"/>
                <a:sym typeface="+mn-lt"/>
              </a:rPr>
              <a:t>I</a:t>
            </a:r>
            <a:r>
              <a:rPr lang="en-US" altLang="zh-CN" sz="2800" b="1" i="1" kern="0" baseline="-25000" dirty="0">
                <a:cs typeface="+mn-ea"/>
                <a:sym typeface="+mn-lt"/>
              </a:rPr>
              <a:t>A</a:t>
            </a:r>
            <a:r>
              <a:rPr lang="zh-CN" altLang="en-US" sz="2800" b="1" kern="0" dirty="0">
                <a:cs typeface="+mn-ea"/>
                <a:sym typeface="+mn-lt"/>
              </a:rPr>
              <a:t>＝</a:t>
            </a:r>
            <a:r>
              <a:rPr lang="en-US" altLang="zh-CN" sz="2800" b="1" i="1" kern="0" dirty="0">
                <a:cs typeface="+mn-ea"/>
                <a:sym typeface="+mn-lt"/>
              </a:rPr>
              <a:t>I</a:t>
            </a:r>
            <a:r>
              <a:rPr lang="en-US" altLang="zh-CN" sz="2800" b="1" i="1" kern="0" baseline="-25000" dirty="0">
                <a:cs typeface="+mn-ea"/>
                <a:sym typeface="+mn-lt"/>
              </a:rPr>
              <a:t>B</a:t>
            </a:r>
            <a:endParaRPr lang="en-US" altLang="zh-CN" sz="2800" b="1" i="1" kern="0" dirty="0">
              <a:cs typeface="+mn-ea"/>
              <a:sym typeface="+mn-lt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98411C2-6A5D-435A-85AA-F14F952D243A}"/>
              </a:ext>
            </a:extLst>
          </p:cNvPr>
          <p:cNvSpPr txBox="1"/>
          <p:nvPr/>
        </p:nvSpPr>
        <p:spPr>
          <a:xfrm>
            <a:off x="707572" y="564697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682050076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/>
          <p:cNvSpPr txBox="1">
            <a:spLocks noChangeArrowheads="1"/>
          </p:cNvSpPr>
          <p:nvPr/>
        </p:nvSpPr>
        <p:spPr bwMode="auto">
          <a:xfrm>
            <a:off x="635533" y="1175351"/>
            <a:ext cx="8135938" cy="117724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如图所示，小阳用电流表探究串联电路中的电流关系，他分别用电流表测电路中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、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、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三处的电流，得知</a:t>
            </a:r>
            <a:r>
              <a:rPr lang="en-US" sz="1800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I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＝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0.2 A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，则</a:t>
            </a:r>
            <a:r>
              <a:rPr lang="en-US" sz="1800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I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＝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_______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</a:t>
            </a:r>
            <a:r>
              <a:rPr lang="en-US" sz="1800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I</a:t>
            </a:r>
            <a:r>
              <a:rPr lang="en-US" sz="1800" kern="0" baseline="-2500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＝</a:t>
            </a:r>
            <a:r>
              <a:rPr 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_______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。 </a:t>
            </a:r>
          </a:p>
        </p:txBody>
      </p:sp>
      <p:grpSp>
        <p:nvGrpSpPr>
          <p:cNvPr id="4" name="组合 3"/>
          <p:cNvGrpSpPr>
            <a:grpSpLocks/>
          </p:cNvGrpSpPr>
          <p:nvPr/>
        </p:nvGrpSpPr>
        <p:grpSpPr bwMode="auto">
          <a:xfrm>
            <a:off x="3183733" y="2571751"/>
            <a:ext cx="2776534" cy="1882526"/>
            <a:chOff x="0" y="0"/>
            <a:chExt cx="2064" cy="1542"/>
          </a:xfrm>
        </p:grpSpPr>
        <p:sp>
          <p:nvSpPr>
            <p:cNvPr id="5" name="Rectangle 102"/>
            <p:cNvSpPr>
              <a:spLocks noChangeArrowheads="1"/>
            </p:cNvSpPr>
            <p:nvPr/>
          </p:nvSpPr>
          <p:spPr bwMode="auto">
            <a:xfrm>
              <a:off x="0" y="386"/>
              <a:ext cx="2064" cy="99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6" name="AutoShape 44"/>
            <p:cNvSpPr>
              <a:spLocks noChangeArrowheads="1"/>
            </p:cNvSpPr>
            <p:nvPr/>
          </p:nvSpPr>
          <p:spPr bwMode="auto">
            <a:xfrm>
              <a:off x="431" y="204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7" name="AutoShape 44"/>
            <p:cNvSpPr>
              <a:spLocks noChangeArrowheads="1"/>
            </p:cNvSpPr>
            <p:nvPr/>
          </p:nvSpPr>
          <p:spPr bwMode="auto">
            <a:xfrm>
              <a:off x="1293" y="227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grpSp>
          <p:nvGrpSpPr>
            <p:cNvPr id="8" name="组合 12298"/>
            <p:cNvGrpSpPr>
              <a:grpSpLocks/>
            </p:cNvGrpSpPr>
            <p:nvPr/>
          </p:nvGrpSpPr>
          <p:grpSpPr bwMode="auto">
            <a:xfrm>
              <a:off x="817" y="1202"/>
              <a:ext cx="85" cy="340"/>
              <a:chOff x="0" y="0"/>
              <a:chExt cx="85" cy="340"/>
            </a:xfrm>
          </p:grpSpPr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zh-CN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defTabSz="914378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defTabSz="914378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组合 12302"/>
            <p:cNvGrpSpPr>
              <a:grpSpLocks/>
            </p:cNvGrpSpPr>
            <p:nvPr/>
          </p:nvGrpSpPr>
          <p:grpSpPr bwMode="auto">
            <a:xfrm>
              <a:off x="1338" y="1270"/>
              <a:ext cx="283" cy="170"/>
              <a:chOff x="0" y="0"/>
              <a:chExt cx="256" cy="142"/>
            </a:xfrm>
          </p:grpSpPr>
          <p:sp>
            <p:nvSpPr>
              <p:cNvPr id="18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zh-CN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 defTabSz="914378"/>
                <a:endParaRPr lang="zh-CN" altLang="en-US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0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zh-CN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" name="Oval 125"/>
            <p:cNvSpPr>
              <a:spLocks noChangeArrowheads="1"/>
            </p:cNvSpPr>
            <p:nvPr/>
          </p:nvSpPr>
          <p:spPr bwMode="auto">
            <a:xfrm rot="5400000" flipV="1">
              <a:off x="174" y="355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1" name="Oval 125"/>
            <p:cNvSpPr>
              <a:spLocks noChangeArrowheads="1"/>
            </p:cNvSpPr>
            <p:nvPr/>
          </p:nvSpPr>
          <p:spPr bwMode="auto">
            <a:xfrm rot="5400000" flipV="1">
              <a:off x="990" y="343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2" name="Oval 125"/>
            <p:cNvSpPr>
              <a:spLocks noChangeArrowheads="1"/>
            </p:cNvSpPr>
            <p:nvPr/>
          </p:nvSpPr>
          <p:spPr bwMode="auto">
            <a:xfrm rot="5400000" flipV="1">
              <a:off x="1784" y="343"/>
              <a:ext cx="57" cy="57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3" name="Text Box 116"/>
            <p:cNvSpPr txBox="1">
              <a:spLocks noChangeArrowheads="1"/>
            </p:cNvSpPr>
            <p:nvPr/>
          </p:nvSpPr>
          <p:spPr bwMode="auto">
            <a:xfrm>
              <a:off x="114" y="408"/>
              <a:ext cx="226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24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A</a:t>
              </a:r>
              <a:endParaRPr lang="en-US" sz="2400" b="1" kern="0" baseline="-25000" dirty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4" name="Text Box 116"/>
            <p:cNvSpPr txBox="1">
              <a:spLocks noChangeArrowheads="1"/>
            </p:cNvSpPr>
            <p:nvPr/>
          </p:nvSpPr>
          <p:spPr bwMode="auto">
            <a:xfrm>
              <a:off x="907" y="431"/>
              <a:ext cx="226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24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B</a:t>
              </a:r>
              <a:endParaRPr lang="en-US" sz="2400" b="1" kern="0" baseline="-25000" dirty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5" name="Text Box 116"/>
            <p:cNvSpPr txBox="1">
              <a:spLocks noChangeArrowheads="1"/>
            </p:cNvSpPr>
            <p:nvPr/>
          </p:nvSpPr>
          <p:spPr bwMode="auto">
            <a:xfrm>
              <a:off x="1724" y="454"/>
              <a:ext cx="226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2400" b="1" kern="0">
                  <a:solidFill>
                    <a:sysClr val="windowText" lastClr="000000"/>
                  </a:solidFill>
                  <a:cs typeface="+mn-ea"/>
                  <a:sym typeface="+mn-lt"/>
                </a:rPr>
                <a:t>C</a:t>
              </a:r>
              <a:endParaRPr lang="en-US" sz="2400" b="1" kern="0" baseline="-2500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6" name="Text Box 104"/>
            <p:cNvSpPr txBox="1">
              <a:spLocks noChangeArrowheads="1"/>
            </p:cNvSpPr>
            <p:nvPr/>
          </p:nvSpPr>
          <p:spPr bwMode="auto">
            <a:xfrm>
              <a:off x="675" y="0"/>
              <a:ext cx="368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18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L</a:t>
              </a:r>
              <a:r>
                <a:rPr lang="en-US" sz="1800" b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1</a:t>
              </a:r>
            </a:p>
          </p:txBody>
        </p:sp>
        <p:sp>
          <p:nvSpPr>
            <p:cNvPr id="17" name="Text Box 109"/>
            <p:cNvSpPr txBox="1">
              <a:spLocks noChangeArrowheads="1"/>
            </p:cNvSpPr>
            <p:nvPr/>
          </p:nvSpPr>
          <p:spPr bwMode="auto">
            <a:xfrm>
              <a:off x="1542" y="23"/>
              <a:ext cx="341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4378">
                <a:spcBef>
                  <a:spcPct val="50000"/>
                </a:spcBef>
              </a:pPr>
              <a:r>
                <a:rPr lang="en-US" sz="1800" b="1" kern="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L</a:t>
              </a:r>
              <a:r>
                <a:rPr lang="en-US" sz="1800" b="1" kern="0" baseline="-25000" dirty="0">
                  <a:solidFill>
                    <a:sysClr val="windowText" lastClr="000000"/>
                  </a:solidFill>
                  <a:cs typeface="+mn-ea"/>
                  <a:sym typeface="+mn-lt"/>
                </a:rPr>
                <a:t>2</a:t>
              </a:r>
            </a:p>
          </p:txBody>
        </p:sp>
      </p:grpSp>
      <p:sp>
        <p:nvSpPr>
          <p:cNvPr id="24" name="文本框 12314"/>
          <p:cNvSpPr txBox="1">
            <a:spLocks noChangeArrowheads="1"/>
          </p:cNvSpPr>
          <p:nvPr/>
        </p:nvSpPr>
        <p:spPr bwMode="auto">
          <a:xfrm>
            <a:off x="6766422" y="1849004"/>
            <a:ext cx="97687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>
            <a:lvl1pPr>
              <a:defRPr sz="2800">
                <a:solidFill>
                  <a:srgbClr val="CC0000"/>
                </a:solidFill>
                <a:latin typeface="Times New Roman" pitchFamily="18" charset="0"/>
              </a:defRPr>
            </a:lvl1pPr>
          </a:lstStyle>
          <a:p>
            <a:pPr defTabSz="914378"/>
            <a:r>
              <a:rPr lang="en-US" kern="0" dirty="0">
                <a:latin typeface="+mn-lt"/>
                <a:cs typeface="+mn-ea"/>
                <a:sym typeface="+mn-lt"/>
              </a:rPr>
              <a:t>0.2 A</a:t>
            </a:r>
          </a:p>
        </p:txBody>
      </p:sp>
      <p:sp>
        <p:nvSpPr>
          <p:cNvPr id="25" name="文本框 12315"/>
          <p:cNvSpPr txBox="1">
            <a:spLocks noChangeArrowheads="1"/>
          </p:cNvSpPr>
          <p:nvPr/>
        </p:nvSpPr>
        <p:spPr bwMode="auto">
          <a:xfrm>
            <a:off x="5498595" y="1849004"/>
            <a:ext cx="767278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sz="2100" kern="0" dirty="0">
                <a:solidFill>
                  <a:srgbClr val="CC0000"/>
                </a:solidFill>
                <a:cs typeface="+mn-ea"/>
                <a:sym typeface="+mn-lt"/>
              </a:rPr>
              <a:t>0.2 A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D7FACF19-4DD3-4FB1-8070-303373AFD5A8}"/>
              </a:ext>
            </a:extLst>
          </p:cNvPr>
          <p:cNvSpPr txBox="1"/>
          <p:nvPr/>
        </p:nvSpPr>
        <p:spPr>
          <a:xfrm>
            <a:off x="707572" y="564697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理解与运用</a:t>
            </a:r>
          </a:p>
        </p:txBody>
      </p:sp>
    </p:spTree>
    <p:extLst>
      <p:ext uri="{BB962C8B-B14F-4D97-AF65-F5344CB8AC3E}">
        <p14:creationId xmlns:p14="http://schemas.microsoft.com/office/powerpoint/2010/main" val="410297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"/>
          <p:cNvGrpSpPr>
            <a:grpSpLocks/>
          </p:cNvGrpSpPr>
          <p:nvPr/>
        </p:nvGrpSpPr>
        <p:grpSpPr bwMode="auto">
          <a:xfrm>
            <a:off x="5702516" y="2013110"/>
            <a:ext cx="2520000" cy="2310333"/>
            <a:chOff x="0" y="-144"/>
            <a:chExt cx="2296" cy="2213"/>
          </a:xfrm>
        </p:grpSpPr>
        <p:sp>
          <p:nvSpPr>
            <p:cNvPr id="23" name="Rectangle 102"/>
            <p:cNvSpPr>
              <a:spLocks noChangeArrowheads="1"/>
            </p:cNvSpPr>
            <p:nvPr/>
          </p:nvSpPr>
          <p:spPr bwMode="auto">
            <a:xfrm>
              <a:off x="28" y="770"/>
              <a:ext cx="2268" cy="113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24" name="Text Box 104"/>
            <p:cNvSpPr txBox="1">
              <a:spLocks noChangeArrowheads="1"/>
            </p:cNvSpPr>
            <p:nvPr/>
          </p:nvSpPr>
          <p:spPr bwMode="auto">
            <a:xfrm>
              <a:off x="1259" y="725"/>
              <a:ext cx="368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en-US" altLang="zh-CN" sz="2400" b="1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L</a:t>
              </a:r>
              <a:r>
                <a:rPr lang="en-US" altLang="zh-CN" sz="2400" b="1" kern="0" baseline="-2500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1</a:t>
              </a:r>
            </a:p>
          </p:txBody>
        </p:sp>
        <p:sp>
          <p:nvSpPr>
            <p:cNvPr id="25" name="Rectangle 102"/>
            <p:cNvSpPr>
              <a:spLocks noChangeArrowheads="1"/>
            </p:cNvSpPr>
            <p:nvPr/>
          </p:nvSpPr>
          <p:spPr bwMode="auto">
            <a:xfrm>
              <a:off x="453" y="402"/>
              <a:ext cx="1384" cy="7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26" name="AutoShape 44"/>
            <p:cNvSpPr>
              <a:spLocks noChangeArrowheads="1"/>
            </p:cNvSpPr>
            <p:nvPr/>
          </p:nvSpPr>
          <p:spPr bwMode="auto">
            <a:xfrm>
              <a:off x="1242" y="975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27" name="AutoShape 44"/>
            <p:cNvSpPr>
              <a:spLocks noChangeArrowheads="1"/>
            </p:cNvSpPr>
            <p:nvPr/>
          </p:nvSpPr>
          <p:spPr bwMode="auto">
            <a:xfrm>
              <a:off x="1264" y="249"/>
              <a:ext cx="317" cy="317"/>
            </a:xfrm>
            <a:prstGeom prst="flowChartSummingJunction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grpSp>
          <p:nvGrpSpPr>
            <p:cNvPr id="28" name="Group 8"/>
            <p:cNvGrpSpPr>
              <a:grpSpLocks/>
            </p:cNvGrpSpPr>
            <p:nvPr/>
          </p:nvGrpSpPr>
          <p:grpSpPr bwMode="auto">
            <a:xfrm>
              <a:off x="1559" y="1791"/>
              <a:ext cx="283" cy="170"/>
              <a:chOff x="0" y="0"/>
              <a:chExt cx="256" cy="142"/>
            </a:xfrm>
          </p:grpSpPr>
          <p:sp>
            <p:nvSpPr>
              <p:cNvPr id="43" name="Rectangle 15"/>
              <p:cNvSpPr>
                <a:spLocks noChangeArrowheads="1"/>
              </p:cNvSpPr>
              <p:nvPr/>
            </p:nvSpPr>
            <p:spPr bwMode="auto">
              <a:xfrm>
                <a:off x="29" y="0"/>
                <a:ext cx="226" cy="14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6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4" name="Line 16"/>
              <p:cNvSpPr>
                <a:spLocks noChangeShapeType="1"/>
              </p:cNvSpPr>
              <p:nvPr/>
            </p:nvSpPr>
            <p:spPr bwMode="auto">
              <a:xfrm flipV="1">
                <a:off x="29" y="0"/>
                <a:ext cx="227" cy="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5" name="Oval 17"/>
              <p:cNvSpPr>
                <a:spLocks noChangeArrowheads="1"/>
              </p:cNvSpPr>
              <p:nvPr/>
            </p:nvSpPr>
            <p:spPr bwMode="auto">
              <a:xfrm>
                <a:off x="0" y="57"/>
                <a:ext cx="57" cy="56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6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9" name="Text Box 109"/>
            <p:cNvSpPr txBox="1">
              <a:spLocks noChangeArrowheads="1"/>
            </p:cNvSpPr>
            <p:nvPr/>
          </p:nvSpPr>
          <p:spPr bwMode="auto">
            <a:xfrm>
              <a:off x="1272" y="643"/>
              <a:ext cx="341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en-US" altLang="zh-CN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L</a:t>
              </a:r>
              <a:r>
                <a:rPr lang="en-US" altLang="zh-CN" sz="2400" b="1" kern="0" baseline="-2500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2</a:t>
              </a:r>
            </a:p>
          </p:txBody>
        </p:sp>
        <p:sp>
          <p:nvSpPr>
            <p:cNvPr id="30" name="Oval 125"/>
            <p:cNvSpPr>
              <a:spLocks noChangeArrowheads="1"/>
            </p:cNvSpPr>
            <p:nvPr/>
          </p:nvSpPr>
          <p:spPr bwMode="auto">
            <a:xfrm rot="5400000" flipV="1">
              <a:off x="757" y="1103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31" name="Oval 125"/>
            <p:cNvSpPr>
              <a:spLocks noChangeArrowheads="1"/>
            </p:cNvSpPr>
            <p:nvPr/>
          </p:nvSpPr>
          <p:spPr bwMode="auto">
            <a:xfrm rot="5400000" flipV="1">
              <a:off x="729" y="366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32" name="Oval 125"/>
            <p:cNvSpPr>
              <a:spLocks noChangeArrowheads="1"/>
            </p:cNvSpPr>
            <p:nvPr/>
          </p:nvSpPr>
          <p:spPr bwMode="auto">
            <a:xfrm rot="5400000" flipV="1">
              <a:off x="424" y="741"/>
              <a:ext cx="57" cy="5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33" name="Oval 125"/>
            <p:cNvSpPr>
              <a:spLocks noChangeArrowheads="1"/>
            </p:cNvSpPr>
            <p:nvPr/>
          </p:nvSpPr>
          <p:spPr bwMode="auto">
            <a:xfrm rot="5400000" flipV="1">
              <a:off x="1813" y="748"/>
              <a:ext cx="57" cy="5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eaVert"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34" name="Oval 125"/>
            <p:cNvSpPr>
              <a:spLocks noChangeArrowheads="1"/>
            </p:cNvSpPr>
            <p:nvPr/>
          </p:nvSpPr>
          <p:spPr bwMode="auto">
            <a:xfrm rot="5400000" flipV="1">
              <a:off x="0" y="1159"/>
              <a:ext cx="57" cy="57"/>
            </a:xfrm>
            <a:prstGeom prst="ellipse">
              <a:avLst/>
            </a:prstGeom>
            <a:solidFill>
              <a:srgbClr val="CC0000"/>
            </a:solidFill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en-US" sz="1600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35" name="Text Box 104"/>
            <p:cNvSpPr txBox="1">
              <a:spLocks noChangeArrowheads="1"/>
            </p:cNvSpPr>
            <p:nvPr/>
          </p:nvSpPr>
          <p:spPr bwMode="auto">
            <a:xfrm>
              <a:off x="1327" y="-144"/>
              <a:ext cx="368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en-US" altLang="zh-CN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L</a:t>
              </a:r>
              <a:r>
                <a:rPr lang="en-US" altLang="zh-CN" sz="2400" b="1" kern="0" baseline="-2500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1</a:t>
              </a:r>
            </a:p>
          </p:txBody>
        </p:sp>
        <p:grpSp>
          <p:nvGrpSpPr>
            <p:cNvPr id="36" name="Group 19"/>
            <p:cNvGrpSpPr>
              <a:grpSpLocks/>
            </p:cNvGrpSpPr>
            <p:nvPr/>
          </p:nvGrpSpPr>
          <p:grpSpPr bwMode="auto">
            <a:xfrm flipH="1">
              <a:off x="623" y="1729"/>
              <a:ext cx="85" cy="340"/>
              <a:chOff x="0" y="0"/>
              <a:chExt cx="85" cy="340"/>
            </a:xfrm>
          </p:grpSpPr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0" y="113"/>
                <a:ext cx="85" cy="8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defTabSz="914378"/>
                <a:endParaRPr lang="zh-CN" altLang="en-US" sz="16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1" name="Line 24"/>
              <p:cNvSpPr>
                <a:spLocks noChangeShapeType="1"/>
              </p:cNvSpPr>
              <p:nvPr/>
            </p:nvSpPr>
            <p:spPr bwMode="auto">
              <a:xfrm>
                <a:off x="0" y="0"/>
                <a:ext cx="0" cy="3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Line 25"/>
              <p:cNvSpPr>
                <a:spLocks noChangeShapeType="1"/>
              </p:cNvSpPr>
              <p:nvPr/>
            </p:nvSpPr>
            <p:spPr bwMode="auto">
              <a:xfrm>
                <a:off x="85" y="85"/>
                <a:ext cx="0" cy="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7" name="Text Box 116"/>
            <p:cNvSpPr txBox="1">
              <a:spLocks noChangeArrowheads="1"/>
            </p:cNvSpPr>
            <p:nvPr/>
          </p:nvSpPr>
          <p:spPr bwMode="auto">
            <a:xfrm>
              <a:off x="681" y="425"/>
              <a:ext cx="278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en-US" altLang="zh-CN" sz="2400" b="1" kern="0" dirty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A</a:t>
              </a:r>
            </a:p>
          </p:txBody>
        </p:sp>
        <p:sp>
          <p:nvSpPr>
            <p:cNvPr id="38" name="Text Box 116"/>
            <p:cNvSpPr txBox="1">
              <a:spLocks noChangeArrowheads="1"/>
            </p:cNvSpPr>
            <p:nvPr/>
          </p:nvSpPr>
          <p:spPr bwMode="auto">
            <a:xfrm>
              <a:off x="737" y="1148"/>
              <a:ext cx="323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en-US" altLang="zh-CN" sz="2400" b="1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B</a:t>
              </a:r>
            </a:p>
          </p:txBody>
        </p:sp>
        <p:sp>
          <p:nvSpPr>
            <p:cNvPr id="39" name="Text Box 116"/>
            <p:cNvSpPr txBox="1">
              <a:spLocks noChangeArrowheads="1"/>
            </p:cNvSpPr>
            <p:nvPr/>
          </p:nvSpPr>
          <p:spPr bwMode="auto">
            <a:xfrm>
              <a:off x="113" y="1077"/>
              <a:ext cx="311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defTabSz="914378">
                <a:spcBef>
                  <a:spcPct val="50000"/>
                </a:spcBef>
              </a:pPr>
              <a:r>
                <a:rPr lang="en-US" altLang="zh-CN" sz="2400" b="1" kern="0">
                  <a:solidFill>
                    <a:srgbClr val="000000"/>
                  </a:solidFill>
                  <a:latin typeface="+mn-lt"/>
                  <a:ea typeface="+mn-ea"/>
                  <a:cs typeface="+mn-ea"/>
                  <a:sym typeface="+mn-lt"/>
                </a:rPr>
                <a:t>C</a:t>
              </a:r>
            </a:p>
          </p:txBody>
        </p:sp>
      </p:grpSp>
      <p:sp>
        <p:nvSpPr>
          <p:cNvPr id="47" name="Text Box 6"/>
          <p:cNvSpPr txBox="1">
            <a:spLocks noChangeArrowheads="1"/>
          </p:cNvSpPr>
          <p:nvPr/>
        </p:nvSpPr>
        <p:spPr bwMode="auto">
          <a:xfrm>
            <a:off x="526889" y="1291138"/>
            <a:ext cx="1231106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 lvl="0">
              <a:defRPr sz="2400" b="0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提出问题</a:t>
            </a: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526890" y="1874611"/>
            <a:ext cx="6435626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 lvl="0">
              <a:defRPr sz="2800" b="0">
                <a:solidFill>
                  <a:schemeClr val="tx1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sz="18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并联电路中干路电流与各支路电流有什么关系？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526890" y="2458084"/>
            <a:ext cx="1538883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 lvl="0">
              <a:defRPr sz="2400" b="0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猜想或假设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526890" y="3041557"/>
            <a:ext cx="4740607" cy="110799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 lvl="0">
              <a:defRPr sz="2400" b="0">
                <a:solidFill>
                  <a:schemeClr val="tx1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>
              <a:lnSpc>
                <a:spcPct val="150000"/>
              </a:lnSpc>
            </a:pPr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与河流的支流流量和干流流量之间相似吗？</a:t>
            </a: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FC000C64-927F-428E-A1C4-24B1116F39CF}"/>
              </a:ext>
            </a:extLst>
          </p:cNvPr>
          <p:cNvSpPr txBox="1"/>
          <p:nvPr/>
        </p:nvSpPr>
        <p:spPr>
          <a:xfrm>
            <a:off x="707572" y="564697"/>
            <a:ext cx="3180197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二、并联电路的电流规律</a:t>
            </a:r>
          </a:p>
        </p:txBody>
      </p:sp>
    </p:spTree>
    <p:extLst>
      <p:ext uri="{BB962C8B-B14F-4D97-AF65-F5344CB8AC3E}">
        <p14:creationId xmlns:p14="http://schemas.microsoft.com/office/powerpoint/2010/main" val="331026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utoUpdateAnimBg="0"/>
      <p:bldP spid="48" grpId="0"/>
      <p:bldP spid="49" grpId="0"/>
      <p:bldP spid="5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紫罗兰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jnhkoimv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859</Words>
  <Application>Microsoft Office PowerPoint</Application>
  <PresentationFormat>全屏显示(16:9)</PresentationFormat>
  <Paragraphs>184</Paragraphs>
  <Slides>17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0" baseType="lpstr">
      <vt:lpstr>FandolFang R</vt:lpstr>
      <vt:lpstr>Arial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2</cp:revision>
  <dcterms:created xsi:type="dcterms:W3CDTF">2020-05-16T14:57:27Z</dcterms:created>
  <dcterms:modified xsi:type="dcterms:W3CDTF">2023-10-29T01:02:06Z</dcterms:modified>
</cp:coreProperties>
</file>