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23" r:id="rId2"/>
    <p:sldId id="328" r:id="rId3"/>
    <p:sldId id="329" r:id="rId4"/>
    <p:sldId id="330" r:id="rId5"/>
    <p:sldId id="331" r:id="rId6"/>
    <p:sldId id="332" r:id="rId7"/>
    <p:sldId id="362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24" r:id="rId36"/>
  </p:sldIdLst>
  <p:sldSz cx="9144000" cy="5143500" type="screen16x9"/>
  <p:notesSz cx="6858000" cy="9144000"/>
  <p:custDataLst>
    <p:tags r:id="rId38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34">
          <p15:clr>
            <a:srgbClr val="A4A3A4"/>
          </p15:clr>
        </p15:guide>
        <p15:guide id="9" orient="horz" pos="2946">
          <p15:clr>
            <a:srgbClr val="A4A3A4"/>
          </p15:clr>
        </p15:guide>
        <p15:guide id="10" orient="horz" pos="2913">
          <p15:clr>
            <a:srgbClr val="A4A3A4"/>
          </p15:clr>
        </p15:guide>
        <p15:guide id="11" pos="312">
          <p15:clr>
            <a:srgbClr val="A4A3A4"/>
          </p15:clr>
        </p15:guide>
        <p15:guide id="12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72"/>
      </p:cViewPr>
      <p:guideLst>
        <p:guide pos="416"/>
        <p:guide pos="7256"/>
        <p:guide orient="horz" pos="648"/>
        <p:guide orient="horz" pos="712"/>
        <p:guide orient="horz" pos="3928"/>
        <p:guide orient="horz" pos="3884"/>
        <p:guide orient="horz" pos="486"/>
        <p:guide orient="horz" pos="534"/>
        <p:guide orient="horz" pos="2946"/>
        <p:guide orient="horz" pos="2913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2F57EB4-9DF0-49D2-BBDC-95D6E576AF7F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7821E28-CEC7-4A51-B9A5-FFE987244BB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9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9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67C71-B8D9-4182-9B62-8FA2BB42FFC3}" type="slidenum"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244" name="Rectangle 3"/>
          <p:cNvSpPr>
            <a:spLocks noGrp="1" noRot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37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B3FCB8-8213-48B6-B023-760EF6D782F5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14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7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59008E1-45C8-4B05-B019-B7C3D0198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54919" y="0"/>
            <a:ext cx="3263321" cy="3700463"/>
          </a:xfrm>
          <a:custGeom>
            <a:avLst/>
            <a:gdLst>
              <a:gd name="connsiteX0" fmla="*/ 245958 w 4351094"/>
              <a:gd name="connsiteY0" fmla="*/ 0 h 4933950"/>
              <a:gd name="connsiteX1" fmla="*/ 4351094 w 4351094"/>
              <a:gd name="connsiteY1" fmla="*/ 0 h 4933950"/>
              <a:gd name="connsiteX2" fmla="*/ 1809149 w 4351094"/>
              <a:gd name="connsiteY2" fmla="*/ 4933950 h 4933950"/>
              <a:gd name="connsiteX3" fmla="*/ 312851 w 4351094"/>
              <a:gd name="connsiteY3" fmla="*/ 2824942 h 4933950"/>
              <a:gd name="connsiteX4" fmla="*/ 245958 w 4351094"/>
              <a:gd name="connsiteY4" fmla="*/ 0 h 49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1094" h="4933950">
                <a:moveTo>
                  <a:pt x="245958" y="0"/>
                </a:moveTo>
                <a:cubicBezTo>
                  <a:pt x="245958" y="0"/>
                  <a:pt x="245958" y="0"/>
                  <a:pt x="4351094" y="0"/>
                </a:cubicBezTo>
                <a:cubicBezTo>
                  <a:pt x="3801865" y="345624"/>
                  <a:pt x="1837314" y="1812760"/>
                  <a:pt x="1809149" y="4933950"/>
                </a:cubicBezTo>
                <a:cubicBezTo>
                  <a:pt x="1266961" y="4249757"/>
                  <a:pt x="647318" y="3600831"/>
                  <a:pt x="312851" y="2824942"/>
                </a:cubicBezTo>
                <a:cubicBezTo>
                  <a:pt x="-84988" y="1904456"/>
                  <a:pt x="-99071" y="909907"/>
                  <a:pt x="245958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7EEC24-8B91-4F37-872D-9C92EF064B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85271" y="1"/>
            <a:ext cx="3158729" cy="5147072"/>
          </a:xfrm>
          <a:custGeom>
            <a:avLst/>
            <a:gdLst>
              <a:gd name="connsiteX0" fmla="*/ 2570416 w 4211638"/>
              <a:gd name="connsiteY0" fmla="*/ 0 h 6862763"/>
              <a:gd name="connsiteX1" fmla="*/ 4211638 w 4211638"/>
              <a:gd name="connsiteY1" fmla="*/ 0 h 6862763"/>
              <a:gd name="connsiteX2" fmla="*/ 4211638 w 4211638"/>
              <a:gd name="connsiteY2" fmla="*/ 6862763 h 6862763"/>
              <a:gd name="connsiteX3" fmla="*/ 993277 w 4211638"/>
              <a:gd name="connsiteY3" fmla="*/ 6862763 h 6862763"/>
              <a:gd name="connsiteX4" fmla="*/ 0 w 4211638"/>
              <a:gd name="connsiteY4" fmla="*/ 4987536 h 6862763"/>
              <a:gd name="connsiteX5" fmla="*/ 2570416 w 4211638"/>
              <a:gd name="connsiteY5" fmla="*/ 0 h 68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1638" h="6862763">
                <a:moveTo>
                  <a:pt x="2570416" y="0"/>
                </a:moveTo>
                <a:cubicBezTo>
                  <a:pt x="2570416" y="0"/>
                  <a:pt x="2570416" y="0"/>
                  <a:pt x="4211638" y="0"/>
                </a:cubicBezTo>
                <a:lnTo>
                  <a:pt x="4211638" y="6862763"/>
                </a:lnTo>
                <a:cubicBezTo>
                  <a:pt x="4211638" y="6862763"/>
                  <a:pt x="4211638" y="6862763"/>
                  <a:pt x="993277" y="6862763"/>
                </a:cubicBezTo>
                <a:cubicBezTo>
                  <a:pt x="854432" y="6156879"/>
                  <a:pt x="455697" y="5561512"/>
                  <a:pt x="0" y="4987536"/>
                </a:cubicBezTo>
                <a:cubicBezTo>
                  <a:pt x="28481" y="1832447"/>
                  <a:pt x="2015036" y="349377"/>
                  <a:pt x="2570416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309373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6CF912F7-4985-432C-835A-A6E2A877C8F0}"/>
              </a:ext>
            </a:extLst>
          </p:cNvPr>
          <p:cNvSpPr/>
          <p:nvPr userDrawn="1"/>
        </p:nvSpPr>
        <p:spPr>
          <a:xfrm>
            <a:off x="261258" y="217715"/>
            <a:ext cx="794657" cy="794657"/>
          </a:xfrm>
          <a:prstGeom prst="ellipse">
            <a:avLst/>
          </a:prstGeom>
          <a:gradFill>
            <a:gsLst>
              <a:gs pos="0">
                <a:srgbClr val="D343A9"/>
              </a:gs>
              <a:gs pos="100000">
                <a:srgbClr val="D343A9">
                  <a:alpha val="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05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9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ybg.com/nsort321-1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73.TI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74.TIF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75.TIF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C12.TIF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i.baidu.com/lionre001/album/item/33646f678a17c23eab184cd2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6298BB6D-EC1A-4031-AEAA-26BEA89C0D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51BE27-C47B-49D3-A1A7-6761A04FB0E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0"/>
            <a:ext cx="2808684" cy="5141119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411664" y="1352557"/>
            <a:ext cx="4612152" cy="1695081"/>
            <a:chOff x="548883" y="2505862"/>
            <a:chExt cx="6149536" cy="226010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91870DE-EC74-46DA-8A16-725CE05D444D}"/>
                </a:ext>
              </a:extLst>
            </p:cNvPr>
            <p:cNvSpPr txBox="1"/>
            <p:nvPr/>
          </p:nvSpPr>
          <p:spPr>
            <a:xfrm>
              <a:off x="1766885" y="2505862"/>
              <a:ext cx="493153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第五章 透镜及其应用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48883" y="3887753"/>
              <a:ext cx="553862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节 眼睛和眼镜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819482" y="4765969"/>
              <a:ext cx="5208586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/>
        </p:nvSpPr>
        <p:spPr bwMode="auto">
          <a:xfrm>
            <a:off x="-304800" y="1142451"/>
            <a:ext cx="4164012" cy="47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眼睛与照相机的比较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91848"/>
              </p:ext>
            </p:extLst>
          </p:nvPr>
        </p:nvGraphicFramePr>
        <p:xfrm>
          <a:off x="637631" y="1763487"/>
          <a:ext cx="7918541" cy="2699179"/>
        </p:xfrm>
        <a:graphic>
          <a:graphicData uri="http://schemas.openxmlformats.org/drawingml/2006/table">
            <a:tbl>
              <a:tblPr/>
              <a:tblGrid>
                <a:gridCol w="135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　　眼　　　　睛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　照　　相　　机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3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　结构</a:t>
                      </a: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晶状体（相当于凸透镜）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镜头（相当于凸透镜）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瞳孔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光圈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6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视网膜（有感光细胞）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底片（有感光材料）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　成像</a:t>
                      </a: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倒立、缩小、实像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7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调节作用</a:t>
                      </a: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像距不变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，当物距改变时，通过改变晶状体的弯曲程度，来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改变焦距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，使视网膜上成的像清晰。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焦距不变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，当物距改变时，通过改变镜头与底片间的距离，来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改变像距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，使底片上成的像清晰。 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</p:spTree>
    <p:extLst>
      <p:ext uri="{BB962C8B-B14F-4D97-AF65-F5344CB8AC3E}">
        <p14:creationId xmlns:p14="http://schemas.microsoft.com/office/powerpoint/2010/main" val="17966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7"/>
          <p:cNvSpPr txBox="1">
            <a:spLocks noChangeArrowheads="1"/>
          </p:cNvSpPr>
          <p:nvPr/>
        </p:nvSpPr>
        <p:spPr bwMode="auto">
          <a:xfrm>
            <a:off x="1" y="6351"/>
            <a:ext cx="207168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/>
            <a:endParaRPr lang="zh-CN" altLang="en-US" sz="18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441434" y="1191310"/>
            <a:ext cx="8782050" cy="47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lnSpc>
                <a:spcPct val="125000"/>
              </a:lnSpc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若睫状体不能调节或调节能力减弱会出现什么情况呢？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  <p:sp>
        <p:nvSpPr>
          <p:cNvPr id="15" name="TextBox 23"/>
          <p:cNvSpPr txBox="1"/>
          <p:nvPr/>
        </p:nvSpPr>
        <p:spPr>
          <a:xfrm>
            <a:off x="2771606" y="1939955"/>
            <a:ext cx="3342084" cy="346249"/>
          </a:xfrm>
          <a:prstGeom prst="rect">
            <a:avLst/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1800" noProof="1">
                <a:solidFill>
                  <a:srgbClr val="FF0000"/>
                </a:solidFill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看清物体的范围减小了</a:t>
            </a:r>
            <a:endParaRPr lang="zh-CN" altLang="en-US" sz="1800" noProof="1">
              <a:solidFill>
                <a:srgbClr val="FF0000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6" name="AutoShape 9"/>
          <p:cNvSpPr/>
          <p:nvPr/>
        </p:nvSpPr>
        <p:spPr>
          <a:xfrm>
            <a:off x="3041878" y="2331194"/>
            <a:ext cx="375047" cy="561182"/>
          </a:xfrm>
          <a:prstGeom prst="downArrow">
            <a:avLst>
              <a:gd name="adj1" fmla="val 50000"/>
              <a:gd name="adj2" fmla="val 36148"/>
            </a:avLst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lIns="68580" tIns="34290" rIns="68580" bIns="34290" anchor="ctr"/>
          <a:lstStyle/>
          <a:p>
            <a:pPr algn="ctr" eaLnBrk="0" hangingPunct="0"/>
            <a:endParaRPr lang="zh-CN" altLang="en-US" b="1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2064256" y="2901980"/>
            <a:ext cx="2215991" cy="761747"/>
          </a:xfrm>
          <a:prstGeom prst="rect">
            <a:avLst/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lnSpc>
                <a:spcPct val="125000"/>
              </a:lnSpc>
            </a:pPr>
            <a:r>
              <a:rPr lang="zh-CN" altLang="en-US" sz="1800" noProof="1"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只能看清近处的物体</a:t>
            </a:r>
            <a:endParaRPr lang="zh-CN" altLang="en-US" sz="18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  <a:p>
            <a:pPr algn="ctr" eaLnBrk="0" hangingPunct="0">
              <a:lnSpc>
                <a:spcPct val="125000"/>
              </a:lnSpc>
            </a:pPr>
            <a:r>
              <a:rPr lang="zh-CN" altLang="en-US" sz="1800" noProof="1"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看不清远处的物体</a:t>
            </a:r>
            <a:endParaRPr lang="zh-CN" altLang="en-US" sz="18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8" name="AutoShape 9"/>
          <p:cNvSpPr/>
          <p:nvPr/>
        </p:nvSpPr>
        <p:spPr>
          <a:xfrm>
            <a:off x="5526076" y="2331194"/>
            <a:ext cx="375047" cy="561182"/>
          </a:xfrm>
          <a:prstGeom prst="downArrow">
            <a:avLst>
              <a:gd name="adj1" fmla="val 50000"/>
              <a:gd name="adj2" fmla="val 36148"/>
            </a:avLst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lIns="68580" tIns="34290" rIns="68580" bIns="34290" anchor="ctr"/>
          <a:lstStyle/>
          <a:p>
            <a:pPr algn="ctr" eaLnBrk="0" hangingPunct="0"/>
            <a:endParaRPr lang="zh-CN" altLang="en-US" b="1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4832459" y="2901980"/>
            <a:ext cx="2215991" cy="761747"/>
          </a:xfrm>
          <a:prstGeom prst="rect">
            <a:avLst/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lnSpc>
                <a:spcPct val="125000"/>
              </a:lnSpc>
            </a:pPr>
            <a:r>
              <a:rPr lang="zh-CN" altLang="en-US" sz="1800" noProof="1"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只能看清远处的物体</a:t>
            </a:r>
            <a:endParaRPr lang="zh-CN" altLang="en-US" sz="18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  <a:p>
            <a:pPr algn="ctr" eaLnBrk="0" hangingPunct="0">
              <a:lnSpc>
                <a:spcPct val="125000"/>
              </a:lnSpc>
            </a:pPr>
            <a:r>
              <a:rPr lang="zh-CN" altLang="en-US" sz="1800" noProof="1"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看不清近处的物体</a:t>
            </a:r>
            <a:endParaRPr lang="zh-CN" altLang="en-US" sz="18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3057119" y="3655672"/>
            <a:ext cx="340677" cy="419471"/>
          </a:xfrm>
          <a:prstGeom prst="downArrow">
            <a:avLst>
              <a:gd name="adj1" fmla="val 50000"/>
              <a:gd name="adj2" fmla="val 36120"/>
            </a:avLst>
          </a:prstGeom>
          <a:solidFill>
            <a:srgbClr val="BBE0E3"/>
          </a:solidFill>
          <a:ln w="9525">
            <a:solidFill>
              <a:srgbClr val="3D8F95"/>
            </a:solidFill>
            <a:miter lim="800000"/>
            <a:headEnd/>
            <a:tailEnd/>
          </a:ln>
        </p:spPr>
        <p:txBody>
          <a:bodyPr vert="eaVert" wrap="none" lIns="68580" tIns="34290" rIns="68580" bIns="34290" anchor="ctr"/>
          <a:lstStyle/>
          <a:p>
            <a:pPr algn="ctr" eaLnBrk="0" hangingPunct="0"/>
            <a:endParaRPr lang="zh-CN" altLang="en-US" b="1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5574654" y="3655672"/>
            <a:ext cx="322501" cy="424551"/>
          </a:xfrm>
          <a:prstGeom prst="downArrow">
            <a:avLst>
              <a:gd name="adj1" fmla="val 50000"/>
              <a:gd name="adj2" fmla="val 36120"/>
            </a:avLst>
          </a:prstGeom>
          <a:solidFill>
            <a:srgbClr val="BBE0E3"/>
          </a:solidFill>
          <a:ln w="9525">
            <a:solidFill>
              <a:srgbClr val="3D8F95"/>
            </a:solidFill>
            <a:miter lim="800000"/>
            <a:headEnd/>
            <a:tailEnd/>
          </a:ln>
        </p:spPr>
        <p:txBody>
          <a:bodyPr vert="eaVert" wrap="none" lIns="68580" tIns="34290" rIns="68580" bIns="34290" anchor="ctr"/>
          <a:lstStyle/>
          <a:p>
            <a:pPr algn="ctr" eaLnBrk="0" hangingPunct="0"/>
            <a:endParaRPr lang="zh-CN" altLang="en-US" b="1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2856083" y="4064427"/>
            <a:ext cx="849031" cy="346249"/>
          </a:xfrm>
          <a:prstGeom prst="rect">
            <a:avLst/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zh-CN" altLang="en-US" sz="1800" b="1" noProof="1">
                <a:solidFill>
                  <a:srgbClr val="FF0000"/>
                </a:solidFill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近视眼</a:t>
            </a:r>
            <a:endParaRPr lang="zh-CN" altLang="en-US" sz="1800" b="1" noProof="1">
              <a:solidFill>
                <a:srgbClr val="FF0000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5352824" y="4064427"/>
            <a:ext cx="849031" cy="346249"/>
          </a:xfrm>
          <a:prstGeom prst="rect">
            <a:avLst/>
          </a:prstGeom>
          <a:solidFill>
            <a:schemeClr val="bg1"/>
          </a:solidFill>
          <a:ln w="22225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zh-CN" altLang="en-US" sz="1800" b="1" noProof="1">
                <a:solidFill>
                  <a:srgbClr val="FF0000"/>
                </a:solidFill>
                <a:latin typeface="FandolFang R" panose="00000500000000000000" pitchFamily="50" charset="-122"/>
                <a:ea typeface="FandolFang R" panose="00000500000000000000" pitchFamily="50" charset="-122"/>
                <a:cs typeface="+mn-ea"/>
              </a:rPr>
              <a:t>远视眼</a:t>
            </a:r>
            <a:endParaRPr lang="zh-CN" altLang="en-US" sz="1800" b="1" noProof="1">
              <a:solidFill>
                <a:srgbClr val="FF0000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10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762000" y="1374565"/>
            <a:ext cx="4800600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endParaRPr kumimoji="1" lang="zh-CN" altLang="en-US" sz="2400" b="1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-694139" y="1333824"/>
            <a:ext cx="8458200" cy="392415"/>
          </a:xfrm>
          <a:prstGeom prst="rect">
            <a:avLst/>
          </a:prstGeom>
          <a:noFill/>
          <a:ln w="38100" algn="ctr">
            <a:noFill/>
            <a:prstDash val="dashDot"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ctr" defTabSz="914378">
              <a:spcBef>
                <a:spcPct val="50000"/>
              </a:spcBef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晶状体太厚（太凸，焦距太小），折光能力太强。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250176" y="3916413"/>
            <a:ext cx="400975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远处某点的光会聚在视网膜前。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597951" y="2294714"/>
            <a:ext cx="4546049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光到达视网膜时是一个模糊的光斑。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9052" y="2242552"/>
            <a:ext cx="2457450" cy="1573980"/>
          </a:xfrm>
          <a:prstGeom prst="rect">
            <a:avLst/>
          </a:prstGeom>
          <a:noFill/>
        </p:spPr>
      </p:pic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3740702" y="3097685"/>
            <a:ext cx="114300" cy="68410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4255052" y="2755632"/>
            <a:ext cx="685800" cy="34205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grpSp>
        <p:nvGrpSpPr>
          <p:cNvPr id="28" name="Group 13"/>
          <p:cNvGrpSpPr>
            <a:grpSpLocks/>
          </p:cNvGrpSpPr>
          <p:nvPr/>
        </p:nvGrpSpPr>
        <p:grpSpPr bwMode="auto">
          <a:xfrm rot="288802">
            <a:off x="950512" y="2694671"/>
            <a:ext cx="1600200" cy="171027"/>
            <a:chOff x="1584" y="2784"/>
            <a:chExt cx="960" cy="144"/>
          </a:xfrm>
        </p:grpSpPr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 rot="840453">
            <a:off x="883201" y="3140442"/>
            <a:ext cx="1671638" cy="180825"/>
            <a:chOff x="1584" y="2784"/>
            <a:chExt cx="960" cy="144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4" name="Group 19"/>
          <p:cNvGrpSpPr>
            <a:grpSpLocks/>
          </p:cNvGrpSpPr>
          <p:nvPr/>
        </p:nvGrpSpPr>
        <p:grpSpPr bwMode="auto">
          <a:xfrm rot="979597" flipV="1">
            <a:off x="2494119" y="2973869"/>
            <a:ext cx="1758553" cy="50774"/>
            <a:chOff x="1584" y="2784"/>
            <a:chExt cx="960" cy="144"/>
          </a:xfrm>
        </p:grpSpPr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7" name="Group 22"/>
          <p:cNvGrpSpPr>
            <a:grpSpLocks/>
          </p:cNvGrpSpPr>
          <p:nvPr/>
        </p:nvGrpSpPr>
        <p:grpSpPr bwMode="auto">
          <a:xfrm>
            <a:off x="2540552" y="3012172"/>
            <a:ext cx="1657350" cy="299297"/>
            <a:chOff x="1584" y="2784"/>
            <a:chExt cx="960" cy="144"/>
          </a:xfrm>
        </p:grpSpPr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40" name="Oval 25"/>
          <p:cNvSpPr>
            <a:spLocks noChangeArrowheads="1"/>
          </p:cNvSpPr>
          <p:nvPr/>
        </p:nvSpPr>
        <p:spPr bwMode="auto">
          <a:xfrm flipH="1">
            <a:off x="4197902" y="2969415"/>
            <a:ext cx="114300" cy="29929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二、近视眼及其矫正</a:t>
            </a:r>
          </a:p>
        </p:txBody>
      </p:sp>
    </p:spTree>
    <p:extLst>
      <p:ext uri="{BB962C8B-B14F-4D97-AF65-F5344CB8AC3E}">
        <p14:creationId xmlns:p14="http://schemas.microsoft.com/office/powerpoint/2010/main" val="775705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/>
      <p:bldP spid="69642" grpId="0" autoUpdateAnimBg="0"/>
      <p:bldP spid="69644" grpId="0" autoUpdateAnimBg="0"/>
      <p:bldP spid="25" grpId="0" animBg="1"/>
      <p:bldP spid="27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95300" y="1265908"/>
            <a:ext cx="8077200" cy="1038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利用凹透镜能使光线发散的特点，配戴用凹透镜制成的</a:t>
            </a:r>
            <a:r>
              <a:rPr kumimoji="1"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近视眼镜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可以得到矫正。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417571" y="4086899"/>
            <a:ext cx="7208519" cy="3462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矫正后，来自远处物体的光会聚在视网膜上。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7570" y="2195159"/>
            <a:ext cx="2457450" cy="1650586"/>
          </a:xfrm>
          <a:prstGeom prst="rect">
            <a:avLst/>
          </a:prstGeom>
          <a:noFill/>
        </p:spPr>
      </p:pic>
      <p:sp>
        <p:nvSpPr>
          <p:cNvPr id="22" name="Line 6"/>
          <p:cNvSpPr>
            <a:spLocks noChangeShapeType="1"/>
          </p:cNvSpPr>
          <p:nvPr/>
        </p:nvSpPr>
        <p:spPr bwMode="auto">
          <a:xfrm flipH="1">
            <a:off x="5537338" y="3135805"/>
            <a:ext cx="109082" cy="905564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3589020" y="2793752"/>
            <a:ext cx="4000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3589020" y="3306832"/>
            <a:ext cx="4000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0421" y="2665482"/>
            <a:ext cx="326231" cy="742897"/>
          </a:xfrm>
          <a:prstGeom prst="rect">
            <a:avLst/>
          </a:prstGeom>
          <a:noFill/>
        </p:spPr>
      </p:pic>
      <p:grpSp>
        <p:nvGrpSpPr>
          <p:cNvPr id="26" name="Group 11"/>
          <p:cNvGrpSpPr>
            <a:grpSpLocks/>
          </p:cNvGrpSpPr>
          <p:nvPr/>
        </p:nvGrpSpPr>
        <p:grpSpPr bwMode="auto">
          <a:xfrm rot="292586">
            <a:off x="2045970" y="2750995"/>
            <a:ext cx="1371600" cy="213783"/>
            <a:chOff x="1584" y="2784"/>
            <a:chExt cx="960" cy="144"/>
          </a:xfrm>
        </p:grpSpPr>
        <p:sp>
          <p:nvSpPr>
            <p:cNvPr id="27" name="Line 12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29" name="Group 14"/>
          <p:cNvGrpSpPr>
            <a:grpSpLocks/>
          </p:cNvGrpSpPr>
          <p:nvPr/>
        </p:nvGrpSpPr>
        <p:grpSpPr bwMode="auto">
          <a:xfrm rot="1193891">
            <a:off x="2045970" y="3135806"/>
            <a:ext cx="1385888" cy="223582"/>
            <a:chOff x="1584" y="2784"/>
            <a:chExt cx="960" cy="144"/>
          </a:xfrm>
        </p:grpSpPr>
        <p:sp>
          <p:nvSpPr>
            <p:cNvPr id="30" name="Line 15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2" name="Group 17"/>
          <p:cNvGrpSpPr>
            <a:grpSpLocks/>
          </p:cNvGrpSpPr>
          <p:nvPr/>
        </p:nvGrpSpPr>
        <p:grpSpPr bwMode="auto">
          <a:xfrm rot="260212" flipV="1">
            <a:off x="3989070" y="2836508"/>
            <a:ext cx="1714500" cy="221801"/>
            <a:chOff x="1584" y="2784"/>
            <a:chExt cx="960" cy="144"/>
          </a:xfrm>
        </p:grpSpPr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5" name="Group 20"/>
          <p:cNvGrpSpPr>
            <a:grpSpLocks/>
          </p:cNvGrpSpPr>
          <p:nvPr/>
        </p:nvGrpSpPr>
        <p:grpSpPr bwMode="auto">
          <a:xfrm rot="346687">
            <a:off x="3989070" y="3050292"/>
            <a:ext cx="1657350" cy="299297"/>
            <a:chOff x="1584" y="2784"/>
            <a:chExt cx="960" cy="144"/>
          </a:xfrm>
        </p:grpSpPr>
        <p:sp>
          <p:nvSpPr>
            <p:cNvPr id="36" name="Line 21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二、近视眼及其矫正</a:t>
            </a:r>
          </a:p>
        </p:txBody>
      </p:sp>
    </p:spTree>
    <p:extLst>
      <p:ext uri="{BB962C8B-B14F-4D97-AF65-F5344CB8AC3E}">
        <p14:creationId xmlns:p14="http://schemas.microsoft.com/office/powerpoint/2010/main" val="2292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utoUpdateAnimBg="0"/>
      <p:bldP spid="71687" grpId="0" autoUpdateAnimBg="0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二、近视眼及其矫正</a:t>
            </a:r>
          </a:p>
        </p:txBody>
      </p:sp>
    </p:spTree>
    <p:extLst>
      <p:ext uri="{BB962C8B-B14F-4D97-AF65-F5344CB8AC3E}">
        <p14:creationId xmlns:p14="http://schemas.microsoft.com/office/powerpoint/2010/main" val="427214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95300" y="1308720"/>
            <a:ext cx="7848600" cy="392415"/>
          </a:xfrm>
          <a:prstGeom prst="rect">
            <a:avLst/>
          </a:prstGeom>
          <a:noFill/>
          <a:ln w="38100" algn="ctr">
            <a:noFill/>
            <a:prstDash val="dashDot"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晶状体太薄</a:t>
            </a: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太扁平，焦距太大</a:t>
            </a: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，折光能力太弱。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113347" y="2264383"/>
            <a:ext cx="3209045" cy="4847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近处一点的光会聚在视网膜后。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158434" y="3944133"/>
            <a:ext cx="6781800" cy="392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在视网膜上形成一个模糊的光斑。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三、远视眼及其矫正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203" y="2193875"/>
            <a:ext cx="2343150" cy="1539240"/>
          </a:xfrm>
          <a:prstGeom prst="rect">
            <a:avLst/>
          </a:prstGeom>
          <a:noFill/>
        </p:spPr>
      </p:pic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5076553" y="2835224"/>
            <a:ext cx="400050" cy="17102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4300583" y="3177278"/>
            <a:ext cx="147320" cy="58885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grpSp>
        <p:nvGrpSpPr>
          <p:cNvPr id="27" name="Group 12"/>
          <p:cNvGrpSpPr>
            <a:grpSpLocks/>
          </p:cNvGrpSpPr>
          <p:nvPr/>
        </p:nvGrpSpPr>
        <p:grpSpPr bwMode="auto">
          <a:xfrm rot="-354930">
            <a:off x="1190353" y="2792468"/>
            <a:ext cx="1600200" cy="171027"/>
            <a:chOff x="1584" y="2784"/>
            <a:chExt cx="960" cy="144"/>
          </a:xfrm>
        </p:grpSpPr>
        <p:sp>
          <p:nvSpPr>
            <p:cNvPr id="28" name="Line 13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0" name="Group 15"/>
          <p:cNvGrpSpPr>
            <a:grpSpLocks/>
          </p:cNvGrpSpPr>
          <p:nvPr/>
        </p:nvGrpSpPr>
        <p:grpSpPr bwMode="auto">
          <a:xfrm rot="840453">
            <a:off x="1201070" y="3059698"/>
            <a:ext cx="1553765" cy="113127"/>
            <a:chOff x="1584" y="2784"/>
            <a:chExt cx="960" cy="144"/>
          </a:xfrm>
        </p:grpSpPr>
        <p:sp>
          <p:nvSpPr>
            <p:cNvPr id="31" name="Line 16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3" name="Group 18"/>
          <p:cNvGrpSpPr>
            <a:grpSpLocks/>
          </p:cNvGrpSpPr>
          <p:nvPr/>
        </p:nvGrpSpPr>
        <p:grpSpPr bwMode="auto">
          <a:xfrm rot="351254" flipV="1">
            <a:off x="2784600" y="2853932"/>
            <a:ext cx="2289572" cy="111345"/>
            <a:chOff x="1584" y="2784"/>
            <a:chExt cx="960" cy="144"/>
          </a:xfrm>
        </p:grpSpPr>
        <p:sp>
          <p:nvSpPr>
            <p:cNvPr id="34" name="Line 19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6" name="Group 21"/>
          <p:cNvGrpSpPr>
            <a:grpSpLocks/>
          </p:cNvGrpSpPr>
          <p:nvPr/>
        </p:nvGrpSpPr>
        <p:grpSpPr bwMode="auto">
          <a:xfrm rot="21081669" flipV="1">
            <a:off x="2794125" y="3061480"/>
            <a:ext cx="2286000" cy="128270"/>
            <a:chOff x="1584" y="2784"/>
            <a:chExt cx="960" cy="144"/>
          </a:xfrm>
        </p:grpSpPr>
        <p:sp>
          <p:nvSpPr>
            <p:cNvPr id="37" name="Line 22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39" name="Oval 24"/>
          <p:cNvSpPr>
            <a:spLocks noChangeArrowheads="1"/>
          </p:cNvSpPr>
          <p:nvPr/>
        </p:nvSpPr>
        <p:spPr bwMode="auto">
          <a:xfrm flipH="1">
            <a:off x="4390753" y="2963495"/>
            <a:ext cx="114300" cy="17102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9127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4" grpId="0" autoUpdateAnimBg="0"/>
      <p:bldP spid="75787" grpId="0" autoUpdateAnimBg="0"/>
      <p:bldP spid="24" grpId="0" animBg="1"/>
      <p:bldP spid="26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95300" y="1194747"/>
            <a:ext cx="8610600" cy="909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  <a:spcBef>
                <a:spcPct val="50000"/>
              </a:spcBef>
            </a:pP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利用凸透镜使光会聚的特点，配戴用凸透镜制作的远视眼镜（</a:t>
            </a:r>
            <a:r>
              <a:rPr kumimoji="1"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老花镜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）可以得到矫正。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3679940" y="4138478"/>
            <a:ext cx="7186508" cy="3462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矫正后，来自近处物体的光会聚在视网膜上。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三、远视眼及其矫正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858" y="2067727"/>
            <a:ext cx="2628900" cy="1746788"/>
          </a:xfrm>
          <a:prstGeom prst="rect">
            <a:avLst/>
          </a:prstGeom>
          <a:noFill/>
        </p:spPr>
      </p:pic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5754008" y="3051129"/>
            <a:ext cx="354330" cy="938531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582308" y="2623563"/>
            <a:ext cx="400050" cy="4275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3582308" y="3222156"/>
            <a:ext cx="457200" cy="4275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 dirty="0">
              <a:ea typeface="FandolFang R" panose="00000500000000000000" pitchFamily="50" charset="-122"/>
            </a:endParaRPr>
          </a:p>
        </p:txBody>
      </p:sp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3709" y="2538050"/>
            <a:ext cx="326231" cy="812377"/>
          </a:xfrm>
          <a:prstGeom prst="rect">
            <a:avLst/>
          </a:prstGeom>
          <a:noFill/>
        </p:spPr>
      </p:pic>
      <p:grpSp>
        <p:nvGrpSpPr>
          <p:cNvPr id="27" name="Group 11"/>
          <p:cNvGrpSpPr>
            <a:grpSpLocks/>
          </p:cNvGrpSpPr>
          <p:nvPr/>
        </p:nvGrpSpPr>
        <p:grpSpPr bwMode="auto">
          <a:xfrm rot="-542672">
            <a:off x="2210708" y="2709076"/>
            <a:ext cx="1371600" cy="213783"/>
            <a:chOff x="1584" y="2784"/>
            <a:chExt cx="960" cy="144"/>
          </a:xfrm>
        </p:grpSpPr>
        <p:sp>
          <p:nvSpPr>
            <p:cNvPr id="28" name="Line 12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0" name="Group 14"/>
          <p:cNvGrpSpPr>
            <a:grpSpLocks/>
          </p:cNvGrpSpPr>
          <p:nvPr/>
        </p:nvGrpSpPr>
        <p:grpSpPr bwMode="auto">
          <a:xfrm rot="1662227">
            <a:off x="2210707" y="3008373"/>
            <a:ext cx="1385888" cy="223582"/>
            <a:chOff x="1584" y="2784"/>
            <a:chExt cx="960" cy="144"/>
          </a:xfrm>
        </p:grpSpPr>
        <p:sp>
          <p:nvSpPr>
            <p:cNvPr id="31" name="Line 15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3" name="Group 17"/>
          <p:cNvGrpSpPr>
            <a:grpSpLocks/>
          </p:cNvGrpSpPr>
          <p:nvPr/>
        </p:nvGrpSpPr>
        <p:grpSpPr bwMode="auto">
          <a:xfrm rot="260212" flipV="1">
            <a:off x="3981167" y="2754506"/>
            <a:ext cx="1828800" cy="221800"/>
            <a:chOff x="1584" y="2784"/>
            <a:chExt cx="960" cy="144"/>
          </a:xfrm>
        </p:grpSpPr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6" name="Group 20"/>
          <p:cNvGrpSpPr>
            <a:grpSpLocks/>
          </p:cNvGrpSpPr>
          <p:nvPr/>
        </p:nvGrpSpPr>
        <p:grpSpPr bwMode="auto">
          <a:xfrm rot="346687">
            <a:off x="3984739" y="2969179"/>
            <a:ext cx="1771650" cy="342053"/>
            <a:chOff x="1584" y="2784"/>
            <a:chExt cx="960" cy="144"/>
          </a:xfrm>
        </p:grpSpPr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V="1">
              <a:off x="1584" y="2784"/>
              <a:ext cx="960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 flipV="1">
              <a:off x="1632" y="2832"/>
              <a:ext cx="528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 b="1" dirty="0">
                <a:ea typeface="FandolFang R" panose="00000500000000000000" pitchFamily="50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71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allAtOnce" autoUpdateAnimBg="0"/>
      <p:bldP spid="77831" grpId="0" autoUpdateAnimBg="0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三、远视眼及其矫正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8128080" imgH="4338720"/>
        </mc:Choice>
        <mc:Fallback>
          <p:control r:id="rId1" imgW="8128080" imgH="4338720">
            <p:pic>
              <p:nvPicPr>
                <p:cNvPr id="2" name="ShockwaveFlash1"/>
                <p:cNvPicPr>
                  <a:picLocks noChangeArrowheads="1" noChangeShapeType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63613" y="1263650"/>
                  <a:ext cx="7216775" cy="3101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6717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34261" y="1184214"/>
            <a:ext cx="48774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b="1" kern="0" dirty="0">
                <a:solidFill>
                  <a:schemeClr val="folHlink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1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比较</a:t>
            </a:r>
            <a:r>
              <a:rPr lang="zh-CN" altLang="en-US" sz="21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远视眼与近视眼</a:t>
            </a: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22461"/>
              </p:ext>
            </p:extLst>
          </p:nvPr>
        </p:nvGraphicFramePr>
        <p:xfrm>
          <a:off x="530226" y="2068285"/>
          <a:ext cx="8108950" cy="1864707"/>
        </p:xfrm>
        <a:graphic>
          <a:graphicData uri="http://schemas.openxmlformats.org/drawingml/2006/table">
            <a:tbl>
              <a:tblPr/>
              <a:tblGrid>
                <a:gridCol w="1621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1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 晶状体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折光能力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像的位置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矫正方法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 </a:t>
                      </a: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 近视眼</a:t>
                      </a: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 远视眼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 </a:t>
                      </a: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0000" marR="90000" marT="35013" marB="350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517775" y="2836759"/>
            <a:ext cx="108108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太厚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157664" y="3429413"/>
            <a:ext cx="12414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太弱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5399088" y="3448416"/>
            <a:ext cx="18002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在视网膜后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327651" y="2855763"/>
            <a:ext cx="18002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在视网膜前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4229099" y="2836759"/>
            <a:ext cx="8826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太强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2517774" y="3410410"/>
            <a:ext cx="11525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太薄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7235825" y="2890204"/>
            <a:ext cx="13319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凹透镜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7235826" y="3448416"/>
            <a:ext cx="15478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凸透镜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比较远视眼与近视眼</a:t>
            </a:r>
          </a:p>
        </p:txBody>
      </p:sp>
    </p:spTree>
    <p:extLst>
      <p:ext uri="{BB962C8B-B14F-4D97-AF65-F5344CB8AC3E}">
        <p14:creationId xmlns:p14="http://schemas.microsoft.com/office/powerpoint/2010/main" val="256159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6" grpId="0" autoUpdateAnimBg="0"/>
      <p:bldP spid="21537" grpId="0" autoUpdateAnimBg="0"/>
      <p:bldP spid="2154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95300" y="1710005"/>
            <a:ext cx="7973786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通过晶状体的调节，眼睛可以使不同远近的物体在视网膜上成清晰的像。眼睛调节的两个极限点叫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远点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近点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。正常眼睛的远点在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无限远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，近点大约在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10cm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处。正常眼睛观察近处物体最清晰而又不疲劳的距离，大约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25cm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，叫做</a:t>
            </a: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明视距离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95300" y="873910"/>
            <a:ext cx="5526087" cy="95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>
              <a:lnSpc>
                <a:spcPct val="150000"/>
              </a:lnSpc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、远点、近点、明视距离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比较远视眼与近视眼</a:t>
            </a:r>
          </a:p>
        </p:txBody>
      </p:sp>
    </p:spTree>
    <p:extLst>
      <p:ext uri="{BB962C8B-B14F-4D97-AF65-F5344CB8AC3E}">
        <p14:creationId xmlns:p14="http://schemas.microsoft.com/office/powerpoint/2010/main" val="61158663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59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7169"/>
          <p:cNvSpPr>
            <a:spLocks noChangeArrowheads="1"/>
          </p:cNvSpPr>
          <p:nvPr/>
        </p:nvSpPr>
        <p:spPr bwMode="auto">
          <a:xfrm>
            <a:off x="1720533" y="2454268"/>
            <a:ext cx="51054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眼球 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好像一架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照相机</a:t>
            </a:r>
          </a:p>
        </p:txBody>
      </p:sp>
      <p:pic>
        <p:nvPicPr>
          <p:cNvPr id="7170" name="图片 7170" descr="22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0209" y="2158224"/>
            <a:ext cx="1290214" cy="98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图片 7171" descr="085715243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8194" y="2158224"/>
            <a:ext cx="2389071" cy="110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矩形 7172"/>
          <p:cNvSpPr/>
          <p:nvPr/>
        </p:nvSpPr>
        <p:spPr>
          <a:xfrm>
            <a:off x="5597465" y="3659943"/>
            <a:ext cx="2209800" cy="34624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accent6">
                <a:lumMod val="75000"/>
              </a:schemeClr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照相机的凸透镜成像</a:t>
            </a:r>
            <a:endParaRPr lang="zh-CN" altLang="en-US" sz="1800" kern="0" noProof="1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4" name="矩形 7173"/>
          <p:cNvSpPr/>
          <p:nvPr/>
        </p:nvSpPr>
        <p:spPr>
          <a:xfrm>
            <a:off x="1296489" y="3659943"/>
            <a:ext cx="1524000" cy="346249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accent6">
                <a:lumMod val="75000"/>
              </a:schemeClr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noProof="1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眼睛看到物体</a:t>
            </a:r>
            <a:endParaRPr lang="zh-CN" altLang="en-US" sz="1800" kern="0" noProof="1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5" name="直接连接符 7174"/>
          <p:cNvSpPr>
            <a:spLocks noChangeShapeType="1"/>
          </p:cNvSpPr>
          <p:nvPr/>
        </p:nvSpPr>
        <p:spPr bwMode="auto">
          <a:xfrm>
            <a:off x="1862546" y="3164403"/>
            <a:ext cx="152400" cy="57008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6" name="直接连接符 7175"/>
          <p:cNvSpPr>
            <a:spLocks noChangeShapeType="1"/>
          </p:cNvSpPr>
          <p:nvPr/>
        </p:nvSpPr>
        <p:spPr bwMode="auto">
          <a:xfrm flipH="1">
            <a:off x="5973022" y="3278419"/>
            <a:ext cx="609600" cy="399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矩形 7169"/>
          <p:cNvSpPr>
            <a:spLocks noChangeArrowheads="1"/>
          </p:cNvSpPr>
          <p:nvPr/>
        </p:nvSpPr>
        <p:spPr bwMode="auto">
          <a:xfrm>
            <a:off x="495301" y="1332883"/>
            <a:ext cx="275104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有什么联系？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129786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ldLvl="0" animBg="1"/>
      <p:bldP spid="7174" grpId="0" bldLvl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95301" y="1149906"/>
            <a:ext cx="8127773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看书上的字，测出你的明视距离，和其他同学比较一下正常眼、近视眼明视距离相同吗？有什么规律？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95301" y="2400337"/>
            <a:ext cx="7912100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、近视眼的明视距离比正常眼的明视距离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短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300" y="3047625"/>
            <a:ext cx="5638800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、不同近视眼的明视距离也不同；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95302" y="3631966"/>
            <a:ext cx="7742237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、远视眼的明视距离比正常眼的明视距离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长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比较远视眼与近视眼</a:t>
            </a:r>
          </a:p>
        </p:txBody>
      </p:sp>
    </p:spTree>
    <p:extLst>
      <p:ext uri="{BB962C8B-B14F-4D97-AF65-F5344CB8AC3E}">
        <p14:creationId xmlns:p14="http://schemas.microsoft.com/office/powerpoint/2010/main" val="33832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4" grpId="0"/>
      <p:bldP spid="20485" grpId="0"/>
      <p:bldP spid="204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95301" y="1150310"/>
            <a:ext cx="4608512" cy="43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、眼镜的度数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3527" y="1588390"/>
            <a:ext cx="3960812" cy="37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、什么是透镜焦度？</a:t>
            </a:r>
            <a:endParaRPr lang="zh-CN" altLang="en-US" sz="7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-99900" y="2566829"/>
            <a:ext cx="4537075" cy="37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、什么是眼镜的度数？</a:t>
            </a:r>
            <a:endParaRPr lang="zh-CN" altLang="en-US" sz="7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224632" y="3566056"/>
            <a:ext cx="6048375" cy="3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、眼镜的正、负度数是什么意思？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-56131" y="2067217"/>
            <a:ext cx="5327650" cy="3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焦距的倒数，</a:t>
            </a:r>
            <a:r>
              <a:rPr lang="el-GR" altLang="zh-CN" sz="18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Φ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=1/</a:t>
            </a:r>
            <a:r>
              <a:rPr lang="en-US" altLang="zh-CN" sz="18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，单位：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en-US" altLang="zh-CN" sz="18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-1</a:t>
            </a:r>
            <a:endParaRPr lang="el-GR" altLang="zh-CN" sz="700" kern="0" baseline="300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-614253" y="3066443"/>
            <a:ext cx="8388350" cy="3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镜片的度数透镜焦度乘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的值，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D=100</a:t>
            </a:r>
            <a:r>
              <a:rPr lang="el-GR" altLang="zh-CN" sz="18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Φ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单位：度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-484986" y="4065668"/>
            <a:ext cx="7561263" cy="37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眼镜的正、负度数分别表示是凸透镜和凹透镜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护眼小常识</a:t>
            </a:r>
          </a:p>
        </p:txBody>
      </p:sp>
    </p:spTree>
    <p:extLst>
      <p:ext uri="{BB962C8B-B14F-4D97-AF65-F5344CB8AC3E}">
        <p14:creationId xmlns:p14="http://schemas.microsoft.com/office/powerpoint/2010/main" val="306735744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/>
      <p:bldP spid="59397" grpId="0"/>
      <p:bldP spid="59398" grpId="0"/>
      <p:bldP spid="59399" grpId="0"/>
      <p:bldP spid="594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61431" y="1214654"/>
            <a:ext cx="8507306" cy="34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rgbClr val="FF0066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预防近视 “四不看” “三要” ：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①不躺卧看书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②不在光线暗的地方看书。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③不在直射的强光下看书。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④不走路看书。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⑤读写姿势要正确，眼与书的距离要在33厘米左右。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⑥看书看电视或使用电脑1小时后要休息一下，要远眺几分钟。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⑦要定期检查视力，认真做眼保健操。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护眼小常识</a:t>
            </a:r>
          </a:p>
        </p:txBody>
      </p:sp>
    </p:spTree>
    <p:extLst>
      <p:ext uri="{BB962C8B-B14F-4D97-AF65-F5344CB8AC3E}">
        <p14:creationId xmlns:p14="http://schemas.microsoft.com/office/powerpoint/2010/main" val="27499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787341" y="1748465"/>
            <a:ext cx="855662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眼睛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96542" y="2330138"/>
            <a:ext cx="476250" cy="1454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眼睛和眼镜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648023" y="786654"/>
            <a:ext cx="863600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结构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648023" y="1151399"/>
            <a:ext cx="86169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原理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32853" y="1515501"/>
            <a:ext cx="3276600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远点、近点和明视距离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632853" y="2072718"/>
            <a:ext cx="121602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远视眼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97759" y="1851251"/>
            <a:ext cx="928687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成因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578276" y="2299132"/>
            <a:ext cx="1497013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矫正方法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608041" y="2776617"/>
            <a:ext cx="121602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远视眼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559146" y="2548613"/>
            <a:ext cx="93027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成因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542828" y="3031107"/>
            <a:ext cx="1497012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矫正方法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787341" y="4100841"/>
            <a:ext cx="855662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眼镜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2632853" y="3656640"/>
            <a:ext cx="2379663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近视眼：凹透镜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2654761" y="4121025"/>
            <a:ext cx="2378075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远视眼：凸透镜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2650316" y="4598510"/>
            <a:ext cx="1036637" cy="3462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zh-CN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度数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2386399" y="919970"/>
            <a:ext cx="185966" cy="2003238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3465075" y="2002284"/>
            <a:ext cx="137349" cy="482099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3433004" y="2755072"/>
            <a:ext cx="137349" cy="483019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左大括号 20"/>
          <p:cNvSpPr/>
          <p:nvPr/>
        </p:nvSpPr>
        <p:spPr>
          <a:xfrm>
            <a:off x="2422240" y="3804829"/>
            <a:ext cx="180975" cy="938271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左大括号 23"/>
          <p:cNvSpPr/>
          <p:nvPr/>
        </p:nvSpPr>
        <p:spPr>
          <a:xfrm>
            <a:off x="1438461" y="1883827"/>
            <a:ext cx="279400" cy="2346866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4921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501651" y="2617598"/>
            <a:ext cx="864235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眼睛的成像原理与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的原理相似，它的角膜、晶状体共同作用，相当于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________,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物体在它的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上成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像。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673902" y="2582973"/>
            <a:ext cx="15240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照相机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94272" y="3087984"/>
            <a:ext cx="1676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凸透镜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840994" y="3114821"/>
            <a:ext cx="15240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视网膜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364994" y="3087984"/>
            <a:ext cx="320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倒立、缩小的实</a:t>
            </a:r>
          </a:p>
        </p:txBody>
      </p:sp>
      <p:sp>
        <p:nvSpPr>
          <p:cNvPr id="12" name="矩形: 圆角 3"/>
          <p:cNvSpPr/>
          <p:nvPr/>
        </p:nvSpPr>
        <p:spPr>
          <a:xfrm>
            <a:off x="578943" y="1843156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文本框 6"/>
          <p:cNvSpPr txBox="1"/>
          <p:nvPr/>
        </p:nvSpPr>
        <p:spPr>
          <a:xfrm>
            <a:off x="501651" y="1179241"/>
            <a:ext cx="2785376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考点一：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眼睛成像原理</a:t>
            </a:r>
            <a:endParaRPr lang="zh-CN" altLang="en-US" sz="21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62897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62471" grpId="0"/>
      <p:bldP spid="6247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58"/>
          <p:cNvSpPr>
            <a:spLocks noChangeArrowheads="1"/>
          </p:cNvSpPr>
          <p:nvPr/>
        </p:nvSpPr>
        <p:spPr bwMode="auto">
          <a:xfrm>
            <a:off x="495300" y="1643134"/>
            <a:ext cx="8337973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2.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眼睛是一部高度精密的光学系统，下列围绕眼睛的讨论，错误的是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．视网膜相当于光屏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．物体在视网膜上成的像的像距大于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倍焦距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．晶状体相当于一个凸透镜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．外界物体在视网膜上成的像是倒立的</a:t>
            </a:r>
          </a:p>
        </p:txBody>
      </p:sp>
      <p:sp>
        <p:nvSpPr>
          <p:cNvPr id="7428" name="Rectangle 260"/>
          <p:cNvSpPr>
            <a:spLocks noChangeArrowheads="1"/>
          </p:cNvSpPr>
          <p:nvPr/>
        </p:nvSpPr>
        <p:spPr bwMode="auto">
          <a:xfrm>
            <a:off x="7477034" y="1758226"/>
            <a:ext cx="377748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" name="矩形: 圆角 6"/>
          <p:cNvSpPr/>
          <p:nvPr/>
        </p:nvSpPr>
        <p:spPr>
          <a:xfrm>
            <a:off x="495300" y="123451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67162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7"/>
          <p:cNvSpPr>
            <a:spLocks noChangeArrowheads="1"/>
          </p:cNvSpPr>
          <p:nvPr/>
        </p:nvSpPr>
        <p:spPr bwMode="auto">
          <a:xfrm>
            <a:off x="495300" y="1797656"/>
            <a:ext cx="8387079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．关于眼睛的调节，下列说法正确的是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看远处物体时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睫状体应收缩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使晶状体变得凸一些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看远处物体时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睫状体应放松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使晶状体变得凸一些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看近处物体时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睫状体应收缩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使晶状体变得凸一些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看近处物体时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睫状体应放松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使晶状体变得扁平一些</a:t>
            </a:r>
          </a:p>
        </p:txBody>
      </p:sp>
      <p:sp>
        <p:nvSpPr>
          <p:cNvPr id="326695" name="Rectangle 39"/>
          <p:cNvSpPr>
            <a:spLocks noChangeArrowheads="1"/>
          </p:cNvSpPr>
          <p:nvPr/>
        </p:nvSpPr>
        <p:spPr bwMode="auto">
          <a:xfrm>
            <a:off x="4606351" y="1918850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矩形: 圆角 6"/>
          <p:cNvSpPr/>
          <p:nvPr/>
        </p:nvSpPr>
        <p:spPr>
          <a:xfrm>
            <a:off x="495300" y="123451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501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9"/>
          <p:cNvSpPr>
            <a:spLocks noChangeArrowheads="1"/>
          </p:cNvSpPr>
          <p:nvPr/>
        </p:nvSpPr>
        <p:spPr bwMode="auto">
          <a:xfrm>
            <a:off x="583622" y="1958288"/>
            <a:ext cx="7950926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4.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近视眼患者看不清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_______(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填“近处”或“远处”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的物体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是因为晶状体太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折光能力太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所致。近视眼成像在视网膜的 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面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应佩戴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透镜矫正。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5.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远视眼患者看不清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________(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填“近处”或“远处”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的物体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是因为晶状体太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折光能力太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所致。远视眼成像在视网膜的 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面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应佩戴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透镜矫正。</a:t>
            </a:r>
          </a:p>
        </p:txBody>
      </p:sp>
      <p:sp>
        <p:nvSpPr>
          <p:cNvPr id="325723" name="Rectangle 91"/>
          <p:cNvSpPr>
            <a:spLocks noChangeArrowheads="1"/>
          </p:cNvSpPr>
          <p:nvPr/>
        </p:nvSpPr>
        <p:spPr bwMode="auto">
          <a:xfrm>
            <a:off x="2865214" y="1983359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远处</a:t>
            </a:r>
          </a:p>
        </p:txBody>
      </p:sp>
      <p:sp>
        <p:nvSpPr>
          <p:cNvPr id="325724" name="Rectangle 92"/>
          <p:cNvSpPr>
            <a:spLocks noChangeArrowheads="1"/>
          </p:cNvSpPr>
          <p:nvPr/>
        </p:nvSpPr>
        <p:spPr bwMode="auto">
          <a:xfrm>
            <a:off x="1071499" y="2481604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厚</a:t>
            </a:r>
          </a:p>
        </p:txBody>
      </p:sp>
      <p:sp>
        <p:nvSpPr>
          <p:cNvPr id="325725" name="Rectangle 93"/>
          <p:cNvSpPr>
            <a:spLocks noChangeArrowheads="1"/>
          </p:cNvSpPr>
          <p:nvPr/>
        </p:nvSpPr>
        <p:spPr bwMode="auto">
          <a:xfrm>
            <a:off x="3206569" y="2425724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强</a:t>
            </a:r>
          </a:p>
        </p:txBody>
      </p:sp>
      <p:sp>
        <p:nvSpPr>
          <p:cNvPr id="325726" name="Rectangle 94"/>
          <p:cNvSpPr>
            <a:spLocks noChangeArrowheads="1"/>
          </p:cNvSpPr>
          <p:nvPr/>
        </p:nvSpPr>
        <p:spPr bwMode="auto">
          <a:xfrm>
            <a:off x="6815640" y="2425724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前</a:t>
            </a:r>
          </a:p>
        </p:txBody>
      </p:sp>
      <p:sp>
        <p:nvSpPr>
          <p:cNvPr id="325727" name="Rectangle 95"/>
          <p:cNvSpPr>
            <a:spLocks noChangeArrowheads="1"/>
          </p:cNvSpPr>
          <p:nvPr/>
        </p:nvSpPr>
        <p:spPr bwMode="auto">
          <a:xfrm>
            <a:off x="860901" y="2849636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凹</a:t>
            </a:r>
          </a:p>
        </p:txBody>
      </p:sp>
      <p:sp>
        <p:nvSpPr>
          <p:cNvPr id="325728" name="Rectangle 96"/>
          <p:cNvSpPr>
            <a:spLocks noChangeArrowheads="1"/>
          </p:cNvSpPr>
          <p:nvPr/>
        </p:nvSpPr>
        <p:spPr bwMode="auto">
          <a:xfrm>
            <a:off x="2975737" y="3249503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近处</a:t>
            </a:r>
          </a:p>
        </p:txBody>
      </p:sp>
      <p:sp>
        <p:nvSpPr>
          <p:cNvPr id="325729" name="Rectangle 97"/>
          <p:cNvSpPr>
            <a:spLocks noChangeArrowheads="1"/>
          </p:cNvSpPr>
          <p:nvPr/>
        </p:nvSpPr>
        <p:spPr bwMode="auto">
          <a:xfrm>
            <a:off x="1045567" y="3685082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薄</a:t>
            </a:r>
          </a:p>
        </p:txBody>
      </p:sp>
      <p:sp>
        <p:nvSpPr>
          <p:cNvPr id="325730" name="Rectangle 98"/>
          <p:cNvSpPr>
            <a:spLocks noChangeArrowheads="1"/>
          </p:cNvSpPr>
          <p:nvPr/>
        </p:nvSpPr>
        <p:spPr bwMode="auto">
          <a:xfrm>
            <a:off x="3021902" y="3644308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弱</a:t>
            </a:r>
          </a:p>
        </p:txBody>
      </p:sp>
      <p:sp>
        <p:nvSpPr>
          <p:cNvPr id="325731" name="Rectangle 99"/>
          <p:cNvSpPr>
            <a:spLocks noChangeArrowheads="1"/>
          </p:cNvSpPr>
          <p:nvPr/>
        </p:nvSpPr>
        <p:spPr bwMode="auto">
          <a:xfrm>
            <a:off x="6815640" y="3685081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后</a:t>
            </a:r>
          </a:p>
        </p:txBody>
      </p:sp>
      <p:sp>
        <p:nvSpPr>
          <p:cNvPr id="325732" name="Rectangle 100"/>
          <p:cNvSpPr>
            <a:spLocks noChangeArrowheads="1"/>
          </p:cNvSpPr>
          <p:nvPr/>
        </p:nvSpPr>
        <p:spPr bwMode="auto">
          <a:xfrm>
            <a:off x="886833" y="4102805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凸</a:t>
            </a:r>
          </a:p>
        </p:txBody>
      </p:sp>
      <p:sp>
        <p:nvSpPr>
          <p:cNvPr id="18" name="矩形: 圆角 3"/>
          <p:cNvSpPr/>
          <p:nvPr/>
        </p:nvSpPr>
        <p:spPr>
          <a:xfrm>
            <a:off x="495300" y="1509379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6"/>
          <p:cNvSpPr txBox="1"/>
          <p:nvPr/>
        </p:nvSpPr>
        <p:spPr>
          <a:xfrm>
            <a:off x="495300" y="1035180"/>
            <a:ext cx="3862595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考点二：近视眼和远视眼及矫正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93603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723" grpId="0"/>
      <p:bldP spid="325724" grpId="0"/>
      <p:bldP spid="325725" grpId="0"/>
      <p:bldP spid="325726" grpId="0"/>
      <p:bldP spid="325727" grpId="0"/>
      <p:bldP spid="325728" grpId="0"/>
      <p:bldP spid="325729" grpId="0"/>
      <p:bldP spid="325730" grpId="0"/>
      <p:bldP spid="325731" grpId="0"/>
      <p:bldP spid="3257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70443" y="1835727"/>
            <a:ext cx="8515349" cy="50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以下的四幅图中，分别表示近视眼成像情况和矫正做法的是（　　　）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70443" y="4011571"/>
            <a:ext cx="58239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Ａ、②①　　</a:t>
            </a: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、③①　　</a:t>
            </a: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、②④　　</a:t>
            </a: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、③④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147269" y="1879945"/>
            <a:ext cx="454692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Ｂ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71325" y="2663172"/>
            <a:ext cx="7039617" cy="1376493"/>
            <a:chOff x="-3700" y="1008"/>
            <a:chExt cx="6966" cy="1351"/>
          </a:xfrm>
        </p:grpSpPr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-2874" y="1696"/>
              <a:ext cx="48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378"/>
              <a:r>
                <a:rPr lang="zh-CN" altLang="en-US" sz="2400" b="1" kern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①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740" y="1814"/>
              <a:ext cx="48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378"/>
              <a:r>
                <a:rPr lang="zh-CN" altLang="en-US" sz="2400" b="1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④</a:t>
              </a: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884" y="1906"/>
              <a:ext cx="22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2400" b="1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③</a:t>
              </a: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-965" y="1758"/>
              <a:ext cx="487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378"/>
              <a:r>
                <a:rPr lang="zh-CN" altLang="en-US" sz="2400" b="1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②</a:t>
              </a:r>
            </a:p>
          </p:txBody>
        </p:sp>
        <p:pic>
          <p:nvPicPr>
            <p:cNvPr id="24590" name="Picture 14" descr="1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" y="1090"/>
              <a:ext cx="1344" cy="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1" name="Picture 15" descr="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" y="1082"/>
              <a:ext cx="1296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2" name="Picture 16" descr="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00" y="1008"/>
              <a:ext cx="1406" cy="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3" name="Picture 17" descr="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5" y="1032"/>
              <a:ext cx="1566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矩形: 圆角 6"/>
          <p:cNvSpPr/>
          <p:nvPr/>
        </p:nvSpPr>
        <p:spPr>
          <a:xfrm>
            <a:off x="504312" y="1468865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8608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99"/>
          <p:cNvSpPr txBox="1">
            <a:spLocks noChangeArrowheads="1"/>
          </p:cNvSpPr>
          <p:nvPr/>
        </p:nvSpPr>
        <p:spPr bwMode="auto">
          <a:xfrm>
            <a:off x="495300" y="1802569"/>
            <a:ext cx="8028215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indent="46037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高老师戴着眼镜正在批改作业，听到远处有学生叫她，为了看清该学生，高老师立即摘下眼镜跟这位学生打招呼，下列说法正确的是（        ）</a:t>
            </a:r>
          </a:p>
          <a:p>
            <a:pPr indent="46037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高老师是近视眼    </a:t>
            </a:r>
          </a:p>
          <a:p>
            <a:pPr indent="46037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高老师不戴眼镜看近处物体时，像成在视网膜前方</a:t>
            </a:r>
          </a:p>
          <a:p>
            <a:pPr indent="46037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高老师眼球前后径过长或晶状体过厚</a:t>
            </a:r>
          </a:p>
          <a:p>
            <a:pPr indent="46037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高老师所戴眼镜的镜片是凸透镜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586643" y="2172682"/>
            <a:ext cx="685800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41590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9"/>
          <p:cNvSpPr txBox="1">
            <a:spLocks noChangeArrowheads="1"/>
          </p:cNvSpPr>
          <p:nvPr/>
        </p:nvSpPr>
        <p:spPr bwMode="auto">
          <a:xfrm>
            <a:off x="388950" y="1156855"/>
            <a:ext cx="8250225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indent="223832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了解眼睛的构造，知道眼睛是怎样看见物体的；</a:t>
            </a:r>
            <a:endParaRPr lang="en-US" altLang="zh-CN" sz="21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223832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了解近视眼和远视眼的形成原因及矫正方法。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（重点）</a:t>
            </a:r>
            <a:endParaRPr lang="en-US" altLang="zh-CN" sz="21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indent="223832" defTabSz="914378">
              <a:lnSpc>
                <a:spcPct val="300000"/>
              </a:lnSpc>
            </a:pPr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了解护眼小常识，形成爱眼护眼好习惯。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49481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495300" y="1608834"/>
            <a:ext cx="81534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．报纸上放有小明的近视眼镜、爸爸的老花眼镜、奶奶度数更深的老花眼镜及妈妈的平光镜，如图所示，则奶奶的眼镜是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</p:txBody>
      </p:sp>
      <p:pic>
        <p:nvPicPr>
          <p:cNvPr id="12291" name="Picture 15" descr="C:\Users\Administrator\Desktop\八上物理（人教）四清 教师用书２０１５邹梨花√\S173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0910" y="3072925"/>
            <a:ext cx="6102181" cy="112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985" name="Rectangle 17"/>
          <p:cNvSpPr>
            <a:spLocks noChangeArrowheads="1"/>
          </p:cNvSpPr>
          <p:nvPr/>
        </p:nvSpPr>
        <p:spPr bwMode="auto">
          <a:xfrm>
            <a:off x="4988319" y="2347498"/>
            <a:ext cx="34408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93585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5"/>
          <p:cNvSpPr>
            <a:spLocks noChangeArrowheads="1"/>
          </p:cNvSpPr>
          <p:nvPr/>
        </p:nvSpPr>
        <p:spPr bwMode="auto">
          <a:xfrm>
            <a:off x="474135" y="1583208"/>
            <a:ext cx="824992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9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．人眼的结构如图所示，近年来时兴一种角膜切割手术治疗近视眼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患者不用戴眼镜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以下说法正确的是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　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   )</a:t>
            </a:r>
          </a:p>
        </p:txBody>
      </p:sp>
      <p:sp>
        <p:nvSpPr>
          <p:cNvPr id="329756" name="Rectangle 28"/>
          <p:cNvSpPr>
            <a:spLocks noChangeArrowheads="1"/>
          </p:cNvSpPr>
          <p:nvPr/>
        </p:nvSpPr>
        <p:spPr bwMode="auto">
          <a:xfrm>
            <a:off x="3377232" y="2042389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pic>
        <p:nvPicPr>
          <p:cNvPr id="13316" name="Picture 29" descr="C:\Users\Administrator\Desktop\八上物理（人教）四清 教师用书２０１５邹梨花√\S17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4867" y="2115503"/>
            <a:ext cx="2052759" cy="88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31"/>
          <p:cNvSpPr>
            <a:spLocks noChangeArrowheads="1"/>
          </p:cNvSpPr>
          <p:nvPr/>
        </p:nvSpPr>
        <p:spPr bwMode="auto">
          <a:xfrm>
            <a:off x="561431" y="3058156"/>
            <a:ext cx="8317654" cy="150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．用激光切割近视眼角膜，使之周围变薄相当于人造凸透镜替代镜片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矫正远视眼应让患者戴上凹透镜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用激光切割近视眼角膜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使之中央变薄相当于人造凹透镜替代镜片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3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玻璃体相当于一个焦距可变的凸透镜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4178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9"/>
          <p:cNvSpPr>
            <a:spLocks noChangeArrowheads="1"/>
          </p:cNvSpPr>
          <p:nvPr/>
        </p:nvSpPr>
        <p:spPr bwMode="auto">
          <a:xfrm>
            <a:off x="495300" y="1616749"/>
            <a:ext cx="7932783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10.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善于观察的小明发现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张老师上课时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观察远处的同学时要摘下眼镜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而看近处的课本时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又要戴上眼镜。这样频繁地戴上摘下眼镜非常不方便。张老师的眼睛属于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______(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填“近视眼”或“远视眼”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。如图所示的是一种新型眼镜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这种眼镜的镜片分上下两个区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5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区厚薄均匀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5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区可以矫正视力。张老师戴上这种眼镜就可以通过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_______(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</a:t>
            </a:r>
            <a:r>
              <a:rPr lang="en-US" altLang="zh-CN" sz="15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区”或“</a:t>
            </a:r>
            <a:r>
              <a:rPr lang="en-US" altLang="zh-CN" sz="1500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区”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看远处同学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再不需要频繁地戴上或摘下眼镜了。</a:t>
            </a:r>
          </a:p>
        </p:txBody>
      </p:sp>
      <p:sp>
        <p:nvSpPr>
          <p:cNvPr id="333844" name="Rectangle 20"/>
          <p:cNvSpPr>
            <a:spLocks noChangeArrowheads="1"/>
          </p:cNvSpPr>
          <p:nvPr/>
        </p:nvSpPr>
        <p:spPr bwMode="auto">
          <a:xfrm>
            <a:off x="6645869" y="2193894"/>
            <a:ext cx="71558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远视眼</a:t>
            </a:r>
          </a:p>
        </p:txBody>
      </p:sp>
      <p:sp>
        <p:nvSpPr>
          <p:cNvPr id="333846" name="Rectangle 22"/>
          <p:cNvSpPr>
            <a:spLocks noChangeArrowheads="1"/>
          </p:cNvSpPr>
          <p:nvPr/>
        </p:nvSpPr>
        <p:spPr bwMode="auto">
          <a:xfrm>
            <a:off x="5062825" y="3059257"/>
            <a:ext cx="45950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1500" i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区</a:t>
            </a:r>
          </a:p>
        </p:txBody>
      </p:sp>
      <p:pic>
        <p:nvPicPr>
          <p:cNvPr id="15365" name="Picture 23" descr="C:\Users\Administrator\Desktop\八上物理（人教）四清 教师用书２０１５邹梨花√\S175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3598373"/>
            <a:ext cx="1798849" cy="85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15192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44" grpId="0"/>
      <p:bldP spid="3338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ChangeArrowheads="1"/>
          </p:cNvSpPr>
          <p:nvPr/>
        </p:nvSpPr>
        <p:spPr bwMode="auto">
          <a:xfrm>
            <a:off x="495301" y="1634042"/>
            <a:ext cx="7941128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11.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如图所示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在光具座上依次放置点燃的蜡烛、装水的透明塑料袋、光屏。装水的透明塑料袋是一个水透镜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塑料袋与装有少量水的注射器相连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可通过注射器向塑料袋中加水或吸水来改变水透镜的厚度。</a:t>
            </a:r>
          </a:p>
        </p:txBody>
      </p:sp>
      <p:pic>
        <p:nvPicPr>
          <p:cNvPr id="16387" name="Picture 14" descr="C:\Users\Administrator\Desktop\八上物理（人教）四清 教师用书２０１５邹梨花√\C12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8387" y="3206419"/>
            <a:ext cx="3450840" cy="133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712365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ChangeArrowheads="1"/>
          </p:cNvSpPr>
          <p:nvPr/>
        </p:nvSpPr>
        <p:spPr bwMode="auto">
          <a:xfrm>
            <a:off x="495300" y="1585693"/>
            <a:ext cx="838200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(1)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用注射器向袋中加水时，透镜变厚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折光能力变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____(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填“强”或“弱”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(2)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如图所示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若光屏上刚好得到了清晰的像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当用注射器吸走袋中的一些水时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光屏上的像就变模糊了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为了使光屏上的像再变清晰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应向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____(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填“左”或“右”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移动光屏。如不移动光屏使光屏上得到清晰的像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可在烛焰与注水塑料袋间加一个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透镜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这相当于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视眼的成因及矫正。</a:t>
            </a:r>
          </a:p>
        </p:txBody>
      </p:sp>
      <p:sp>
        <p:nvSpPr>
          <p:cNvPr id="347149" name="Rectangle 13"/>
          <p:cNvSpPr>
            <a:spLocks noChangeArrowheads="1"/>
          </p:cNvSpPr>
          <p:nvPr/>
        </p:nvSpPr>
        <p:spPr bwMode="auto">
          <a:xfrm>
            <a:off x="5692988" y="1381382"/>
            <a:ext cx="446276" cy="80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强</a:t>
            </a:r>
          </a:p>
        </p:txBody>
      </p:sp>
      <p:sp>
        <p:nvSpPr>
          <p:cNvPr id="347150" name="Rectangle 14"/>
          <p:cNvSpPr>
            <a:spLocks noChangeArrowheads="1"/>
          </p:cNvSpPr>
          <p:nvPr/>
        </p:nvSpPr>
        <p:spPr bwMode="auto">
          <a:xfrm>
            <a:off x="6527800" y="2511032"/>
            <a:ext cx="446276" cy="80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右</a:t>
            </a:r>
          </a:p>
        </p:txBody>
      </p:sp>
      <p:sp>
        <p:nvSpPr>
          <p:cNvPr id="347151" name="Rectangle 15"/>
          <p:cNvSpPr>
            <a:spLocks noChangeArrowheads="1"/>
          </p:cNvSpPr>
          <p:nvPr/>
        </p:nvSpPr>
        <p:spPr bwMode="auto">
          <a:xfrm>
            <a:off x="1013482" y="3617018"/>
            <a:ext cx="446276" cy="80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凸</a:t>
            </a:r>
          </a:p>
        </p:txBody>
      </p:sp>
      <p:sp>
        <p:nvSpPr>
          <p:cNvPr id="347152" name="Rectangle 16"/>
          <p:cNvSpPr>
            <a:spLocks noChangeArrowheads="1"/>
          </p:cNvSpPr>
          <p:nvPr/>
        </p:nvSpPr>
        <p:spPr bwMode="auto">
          <a:xfrm>
            <a:off x="3189516" y="3594050"/>
            <a:ext cx="446276" cy="80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</a:t>
            </a:r>
          </a:p>
        </p:txBody>
      </p:sp>
      <p:sp>
        <p:nvSpPr>
          <p:cNvPr id="7" name="矩形: 圆角 6"/>
          <p:cNvSpPr/>
          <p:nvPr/>
        </p:nvSpPr>
        <p:spPr>
          <a:xfrm>
            <a:off x="495300" y="117707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3636471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8417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9" grpId="0"/>
      <p:bldP spid="347150" grpId="0"/>
      <p:bldP spid="347151" grpId="0"/>
      <p:bldP spid="34715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FDF647C-0A8A-41C5-A4EA-9027E38B25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5AAC413-ADA8-46EC-976F-09B70D8ED33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1"/>
            <a:ext cx="2808684" cy="5147072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418032" y="1914055"/>
            <a:ext cx="4153969" cy="552337"/>
            <a:chOff x="557374" y="3254526"/>
            <a:chExt cx="5538625" cy="736449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感谢各位的仔细聆听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  <p:pic>
        <p:nvPicPr>
          <p:cNvPr id="27" name="图片 5121" descr="10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7360" y="1618798"/>
            <a:ext cx="4151709" cy="238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19"/>
          <p:cNvSpPr/>
          <p:nvPr/>
        </p:nvSpPr>
        <p:spPr>
          <a:xfrm>
            <a:off x="6048962" y="1776463"/>
            <a:ext cx="1314450" cy="698359"/>
          </a:xfrm>
          <a:prstGeom prst="cloudCallout">
            <a:avLst>
              <a:gd name="adj1" fmla="val -15690"/>
              <a:gd name="adj2" fmla="val -78519"/>
            </a:avLst>
          </a:prstGeom>
          <a:solidFill>
            <a:schemeClr val="bg1"/>
          </a:solidFill>
          <a:ln w="12700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algn="ctr" eaLnBrk="0" hangingPunct="0"/>
            <a:endParaRPr lang="zh-CN" altLang="en-US" sz="21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4" name="AutoShape 19"/>
          <p:cNvSpPr/>
          <p:nvPr/>
        </p:nvSpPr>
        <p:spPr>
          <a:xfrm>
            <a:off x="1479345" y="2956725"/>
            <a:ext cx="1484710" cy="883638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 w="12700" cap="flat" cmpd="sng">
            <a:solidFill>
              <a:schemeClr val="accent6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algn="ctr" eaLnBrk="0" hangingPunct="0"/>
            <a:endParaRPr lang="zh-CN" altLang="en-US" sz="2100" noProof="1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766285" y="3071633"/>
            <a:ext cx="10287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角膜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840103" y="3368258"/>
            <a:ext cx="13144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晶状体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6201362" y="1997372"/>
            <a:ext cx="13716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视网膜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2043700" y="2348333"/>
            <a:ext cx="84415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瞳孔</a:t>
            </a:r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2158001" y="1511015"/>
            <a:ext cx="126920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睫状体</a:t>
            </a: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138261" y="3840362"/>
            <a:ext cx="134421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00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玻璃体</a:t>
            </a:r>
          </a:p>
        </p:txBody>
      </p:sp>
      <p:sp>
        <p:nvSpPr>
          <p:cNvPr id="41" name="Line 24"/>
          <p:cNvSpPr>
            <a:spLocks noChangeShapeType="1"/>
          </p:cNvSpPr>
          <p:nvPr/>
        </p:nvSpPr>
        <p:spPr bwMode="auto">
          <a:xfrm>
            <a:off x="5953712" y="2881902"/>
            <a:ext cx="900113" cy="89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6570456" y="2932674"/>
            <a:ext cx="106799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000000"/>
                </a:solidFill>
                <a:latin typeface="FandolFang R" panose="00000500000000000000" pitchFamily="50" charset="-122"/>
                <a:ea typeface="FandolFang R" panose="00000500000000000000" pitchFamily="50" charset="-122"/>
              </a:rPr>
              <a:t>视神经</a:t>
            </a:r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>
            <a:off x="4875007" y="3159820"/>
            <a:ext cx="1218010" cy="82751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4" name="Line 31"/>
          <p:cNvSpPr>
            <a:spLocks noChangeShapeType="1"/>
          </p:cNvSpPr>
          <p:nvPr/>
        </p:nvSpPr>
        <p:spPr bwMode="auto">
          <a:xfrm flipV="1">
            <a:off x="5703681" y="2147912"/>
            <a:ext cx="520304" cy="20042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 flipH="1" flipV="1">
            <a:off x="3020013" y="1776463"/>
            <a:ext cx="607219" cy="31533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6" name="Line 33"/>
          <p:cNvSpPr>
            <a:spLocks noChangeShapeType="1"/>
          </p:cNvSpPr>
          <p:nvPr/>
        </p:nvSpPr>
        <p:spPr bwMode="auto">
          <a:xfrm flipH="1">
            <a:off x="2393744" y="2991464"/>
            <a:ext cx="676275" cy="17102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7" name="Line 34"/>
          <p:cNvSpPr>
            <a:spLocks noChangeShapeType="1"/>
          </p:cNvSpPr>
          <p:nvPr/>
        </p:nvSpPr>
        <p:spPr bwMode="auto">
          <a:xfrm flipH="1">
            <a:off x="2504473" y="2932674"/>
            <a:ext cx="1053703" cy="56919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8" name="Line 35"/>
          <p:cNvSpPr>
            <a:spLocks noChangeShapeType="1"/>
          </p:cNvSpPr>
          <p:nvPr/>
        </p:nvSpPr>
        <p:spPr bwMode="auto">
          <a:xfrm flipH="1" flipV="1">
            <a:off x="2511616" y="2474821"/>
            <a:ext cx="775097" cy="4008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eaLnBrk="0" hangingPunct="0"/>
            <a:endParaRPr lang="zh-CN" altLang="en-US" sz="2100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1408629" y="3969096"/>
            <a:ext cx="283154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共同作用相当于凸透镜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5635477" y="1200854"/>
            <a:ext cx="148502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相当于光屏</a:t>
            </a:r>
          </a:p>
        </p:txBody>
      </p:sp>
    </p:spTree>
    <p:extLst>
      <p:ext uri="{BB962C8B-B14F-4D97-AF65-F5344CB8AC3E}">
        <p14:creationId xmlns:p14="http://schemas.microsoft.com/office/powerpoint/2010/main" val="16682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4" grpId="0" bldLvl="0" animBg="1"/>
      <p:bldP spid="35" grpId="0"/>
      <p:bldP spid="36" grpId="0"/>
      <p:bldP spid="37" grpId="0"/>
      <p:bldP spid="38" grpId="0"/>
      <p:bldP spid="39" grpId="0"/>
      <p:bldP spid="40" grpId="0"/>
      <p:bldP spid="42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矩形 15378"/>
          <p:cNvSpPr>
            <a:spLocks noChangeArrowheads="1"/>
          </p:cNvSpPr>
          <p:nvPr/>
        </p:nvSpPr>
        <p:spPr bwMode="auto">
          <a:xfrm>
            <a:off x="379281" y="1421936"/>
            <a:ext cx="804626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视神经细胞受到光的刺激，把这个信号传给大脑，我们就看到了物体。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  <p:pic>
        <p:nvPicPr>
          <p:cNvPr id="25" name="图片 15362" descr="22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9408" y="2247142"/>
            <a:ext cx="2228850" cy="146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矩形 15363"/>
          <p:cNvSpPr>
            <a:spLocks noChangeArrowheads="1"/>
          </p:cNvSpPr>
          <p:nvPr/>
        </p:nvSpPr>
        <p:spPr bwMode="auto">
          <a:xfrm>
            <a:off x="3995058" y="2672927"/>
            <a:ext cx="138548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endParaRPr lang="zh-CN" altLang="en-US" sz="3300" dirty="0">
              <a:solidFill>
                <a:schemeClr val="tx2"/>
              </a:solidFill>
              <a:latin typeface="Tahoma" pitchFamily="34" charset="0"/>
              <a:ea typeface="FandolFang R" panose="00000500000000000000" pitchFamily="50" charset="-122"/>
            </a:endParaRPr>
          </a:p>
        </p:txBody>
      </p:sp>
      <p:grpSp>
        <p:nvGrpSpPr>
          <p:cNvPr id="27" name="组合 15364"/>
          <p:cNvGrpSpPr>
            <a:grpSpLocks/>
          </p:cNvGrpSpPr>
          <p:nvPr/>
        </p:nvGrpSpPr>
        <p:grpSpPr bwMode="auto">
          <a:xfrm rot="181407">
            <a:off x="2166257" y="2758440"/>
            <a:ext cx="1600200" cy="171027"/>
            <a:chOff x="0" y="0"/>
            <a:chExt cx="960" cy="144"/>
          </a:xfrm>
        </p:grpSpPr>
        <p:sp>
          <p:nvSpPr>
            <p:cNvPr id="28" name="直接连接符 15365"/>
            <p:cNvSpPr>
              <a:spLocks noChangeShapeType="1"/>
            </p:cNvSpPr>
            <p:nvPr/>
          </p:nvSpPr>
          <p:spPr bwMode="auto">
            <a:xfrm flipV="1">
              <a:off x="0" y="0"/>
              <a:ext cx="96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29" name="直接连接符 15366"/>
            <p:cNvSpPr>
              <a:spLocks noChangeShapeType="1"/>
            </p:cNvSpPr>
            <p:nvPr/>
          </p:nvSpPr>
          <p:spPr bwMode="auto">
            <a:xfrm rot="21599999" flipV="1">
              <a:off x="202" y="78"/>
              <a:ext cx="221" cy="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0" name="组合 15367"/>
          <p:cNvGrpSpPr>
            <a:grpSpLocks/>
          </p:cNvGrpSpPr>
          <p:nvPr/>
        </p:nvGrpSpPr>
        <p:grpSpPr bwMode="auto">
          <a:xfrm rot="939904">
            <a:off x="2149588" y="3045266"/>
            <a:ext cx="1671638" cy="180825"/>
            <a:chOff x="0" y="0"/>
            <a:chExt cx="960" cy="144"/>
          </a:xfrm>
        </p:grpSpPr>
        <p:sp>
          <p:nvSpPr>
            <p:cNvPr id="31" name="直接连接符 15368"/>
            <p:cNvSpPr>
              <a:spLocks noChangeShapeType="1"/>
            </p:cNvSpPr>
            <p:nvPr/>
          </p:nvSpPr>
          <p:spPr bwMode="auto">
            <a:xfrm flipV="1">
              <a:off x="0" y="0"/>
              <a:ext cx="96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2" name="直接连接符 15369"/>
            <p:cNvSpPr>
              <a:spLocks noChangeShapeType="1"/>
            </p:cNvSpPr>
            <p:nvPr/>
          </p:nvSpPr>
          <p:spPr bwMode="auto">
            <a:xfrm flipV="1">
              <a:off x="229" y="84"/>
              <a:ext cx="166" cy="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3" name="组合 15370"/>
          <p:cNvGrpSpPr>
            <a:grpSpLocks/>
          </p:cNvGrpSpPr>
          <p:nvPr/>
        </p:nvGrpSpPr>
        <p:grpSpPr bwMode="auto">
          <a:xfrm rot="944066">
            <a:off x="3744559" y="2764654"/>
            <a:ext cx="1613401" cy="236365"/>
            <a:chOff x="0" y="0"/>
            <a:chExt cx="960" cy="144"/>
          </a:xfrm>
        </p:grpSpPr>
        <p:sp>
          <p:nvSpPr>
            <p:cNvPr id="34" name="直接连接符 15371"/>
            <p:cNvSpPr>
              <a:spLocks noChangeShapeType="1"/>
            </p:cNvSpPr>
            <p:nvPr/>
          </p:nvSpPr>
          <p:spPr bwMode="auto">
            <a:xfrm flipV="1">
              <a:off x="0" y="0"/>
              <a:ext cx="96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5" name="直接连接符 15372"/>
            <p:cNvSpPr>
              <a:spLocks noChangeShapeType="1"/>
            </p:cNvSpPr>
            <p:nvPr/>
          </p:nvSpPr>
          <p:spPr bwMode="auto">
            <a:xfrm flipV="1">
              <a:off x="242" y="48"/>
              <a:ext cx="334" cy="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grpSp>
        <p:nvGrpSpPr>
          <p:cNvPr id="36" name="组合 15373"/>
          <p:cNvGrpSpPr>
            <a:grpSpLocks/>
          </p:cNvGrpSpPr>
          <p:nvPr/>
        </p:nvGrpSpPr>
        <p:grpSpPr bwMode="auto">
          <a:xfrm rot="-285818">
            <a:off x="3782357" y="3056230"/>
            <a:ext cx="1600200" cy="171027"/>
            <a:chOff x="0" y="0"/>
            <a:chExt cx="960" cy="144"/>
          </a:xfrm>
        </p:grpSpPr>
        <p:sp>
          <p:nvSpPr>
            <p:cNvPr id="37" name="直接连接符 15374"/>
            <p:cNvSpPr>
              <a:spLocks noChangeShapeType="1"/>
            </p:cNvSpPr>
            <p:nvPr/>
          </p:nvSpPr>
          <p:spPr bwMode="auto">
            <a:xfrm flipV="1">
              <a:off x="0" y="0"/>
              <a:ext cx="96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  <p:sp>
          <p:nvSpPr>
            <p:cNvPr id="38" name="直接连接符 15375"/>
            <p:cNvSpPr>
              <a:spLocks noChangeShapeType="1"/>
            </p:cNvSpPr>
            <p:nvPr/>
          </p:nvSpPr>
          <p:spPr bwMode="auto">
            <a:xfrm rot="179999" flipV="1">
              <a:off x="255" y="48"/>
              <a:ext cx="321" cy="5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dirty="0">
                <a:ea typeface="FandolFang R" panose="00000500000000000000" pitchFamily="50" charset="-122"/>
              </a:endParaRPr>
            </a:p>
          </p:txBody>
        </p:sp>
      </p:grp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1194707" y="2715685"/>
            <a:ext cx="1200150" cy="71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来自物体的光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5579780" y="2879585"/>
            <a:ext cx="223718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latin typeface="FandolFang R" panose="00000500000000000000" pitchFamily="50" charset="-122"/>
                <a:ea typeface="FandolFang R" panose="00000500000000000000" pitchFamily="50" charset="-122"/>
              </a:rPr>
              <a:t>会聚在视网膜上</a:t>
            </a:r>
          </a:p>
        </p:txBody>
      </p:sp>
      <p:pic>
        <p:nvPicPr>
          <p:cNvPr id="41" name="图片 40" descr="33646f678a17c23eab184cd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057" y="3228764"/>
            <a:ext cx="1110854" cy="94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直接连接符 41"/>
          <p:cNvSpPr>
            <a:spLocks noChangeShapeType="1"/>
          </p:cNvSpPr>
          <p:nvPr/>
        </p:nvSpPr>
        <p:spPr bwMode="auto">
          <a:xfrm>
            <a:off x="5309507" y="3228764"/>
            <a:ext cx="628650" cy="12827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43" name="直接连接符 42"/>
          <p:cNvSpPr>
            <a:spLocks noChangeShapeType="1"/>
          </p:cNvSpPr>
          <p:nvPr/>
        </p:nvSpPr>
        <p:spPr bwMode="auto">
          <a:xfrm>
            <a:off x="5995307" y="3357034"/>
            <a:ext cx="628650" cy="12827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  <p:sp>
        <p:nvSpPr>
          <p:cNvPr id="44" name="椭圆 43"/>
          <p:cNvSpPr>
            <a:spLocks noChangeArrowheads="1"/>
          </p:cNvSpPr>
          <p:nvPr/>
        </p:nvSpPr>
        <p:spPr bwMode="auto">
          <a:xfrm flipH="1">
            <a:off x="5366657" y="2895617"/>
            <a:ext cx="114300" cy="17102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17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403061"/>
              </p:ext>
            </p:extLst>
          </p:nvPr>
        </p:nvGraphicFramePr>
        <p:xfrm>
          <a:off x="6127925" y="2386197"/>
          <a:ext cx="2095500" cy="1479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52480" imgH="1653480" progId="PBrush">
                  <p:embed/>
                </p:oleObj>
              </mc:Choice>
              <mc:Fallback>
                <p:oleObj r:id="rId2" imgW="1752480" imgH="1653480" progId="PBrush">
                  <p:embed/>
                  <p:pic>
                    <p:nvPicPr>
                      <p:cNvPr id="6152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925" y="2386197"/>
                        <a:ext cx="2095500" cy="1479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561431" y="1435289"/>
            <a:ext cx="59832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人眼看清远处物体的原理：</a:t>
            </a:r>
          </a:p>
        </p:txBody>
      </p:sp>
      <p:sp>
        <p:nvSpPr>
          <p:cNvPr id="6154" name="Text Box 10"/>
          <p:cNvSpPr txBox="1"/>
          <p:nvPr/>
        </p:nvSpPr>
        <p:spPr>
          <a:xfrm>
            <a:off x="495300" y="2190430"/>
            <a:ext cx="4267200" cy="1731243"/>
          </a:xfrm>
          <a:prstGeom prst="rect">
            <a:avLst/>
          </a:prstGeom>
          <a:solidFill>
            <a:schemeClr val="bg1"/>
          </a:solidFill>
          <a:ln w="222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</a:t>
            </a: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当睫状体放松时，</a:t>
            </a:r>
            <a:r>
              <a:rPr lang="zh-CN" altLang="en-US" sz="1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晶状体变薄</a:t>
            </a: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，远处来的光线恰好会聚在视网膜上，眼球可以看清远处的物体。</a:t>
            </a:r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056361" y="2771007"/>
            <a:ext cx="1524000" cy="570089"/>
            <a:chOff x="1320" y="4080"/>
            <a:chExt cx="2400" cy="1200"/>
          </a:xfrm>
        </p:grpSpPr>
        <p:sp>
          <p:nvSpPr>
            <p:cNvPr id="12295" name="Line 14"/>
            <p:cNvSpPr>
              <a:spLocks noChangeShapeType="1"/>
            </p:cNvSpPr>
            <p:nvPr/>
          </p:nvSpPr>
          <p:spPr bwMode="auto">
            <a:xfrm flipV="1">
              <a:off x="1320" y="4080"/>
              <a:ext cx="2400" cy="3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6" name="Line 15"/>
            <p:cNvSpPr>
              <a:spLocks noChangeShapeType="1"/>
            </p:cNvSpPr>
            <p:nvPr/>
          </p:nvSpPr>
          <p:spPr bwMode="auto">
            <a:xfrm>
              <a:off x="1320" y="5040"/>
              <a:ext cx="240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6"/>
          <p:cNvGrpSpPr>
            <a:grpSpLocks/>
          </p:cNvGrpSpPr>
          <p:nvPr/>
        </p:nvGrpSpPr>
        <p:grpSpPr bwMode="auto">
          <a:xfrm>
            <a:off x="6580361" y="2771007"/>
            <a:ext cx="1531938" cy="570089"/>
            <a:chOff x="3720" y="4080"/>
            <a:chExt cx="2640" cy="1200"/>
          </a:xfrm>
        </p:grpSpPr>
        <p:sp>
          <p:nvSpPr>
            <p:cNvPr id="12298" name="Line 16"/>
            <p:cNvSpPr>
              <a:spLocks noChangeShapeType="1"/>
            </p:cNvSpPr>
            <p:nvPr/>
          </p:nvSpPr>
          <p:spPr bwMode="auto">
            <a:xfrm flipV="1">
              <a:off x="3720" y="4680"/>
              <a:ext cx="2640" cy="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9" name="Line 17"/>
            <p:cNvSpPr>
              <a:spLocks noChangeShapeType="1"/>
            </p:cNvSpPr>
            <p:nvPr/>
          </p:nvSpPr>
          <p:spPr bwMode="auto">
            <a:xfrm>
              <a:off x="3720" y="4080"/>
              <a:ext cx="2640" cy="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70" name="Text Box 24"/>
          <p:cNvSpPr txBox="1">
            <a:spLocks noChangeArrowheads="1"/>
          </p:cNvSpPr>
          <p:nvPr/>
        </p:nvSpPr>
        <p:spPr bwMode="auto">
          <a:xfrm>
            <a:off x="3821174" y="1435289"/>
            <a:ext cx="320516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晶状体的调节作用</a:t>
            </a:r>
          </a:p>
        </p:txBody>
      </p:sp>
      <p:sp>
        <p:nvSpPr>
          <p:cNvPr id="4127" name="xjhgx2"/>
          <p:cNvSpPr>
            <a:spLocks noChangeArrowheads="1"/>
          </p:cNvSpPr>
          <p:nvPr/>
        </p:nvSpPr>
        <p:spPr bwMode="auto">
          <a:xfrm>
            <a:off x="6581949" y="2771007"/>
            <a:ext cx="277812" cy="570089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gradFill rotWithShape="1">
            <a:gsLst>
              <a:gs pos="0">
                <a:srgbClr val="FFFFFB"/>
              </a:gs>
              <a:gs pos="50000">
                <a:srgbClr val="FF0000"/>
              </a:gs>
              <a:gs pos="100000">
                <a:srgbClr val="FFFFFD"/>
              </a:gs>
            </a:gsLst>
            <a:lin ang="13500000"/>
          </a:gradFill>
          <a:ln w="6350">
            <a:solidFill>
              <a:schemeClr val="tx2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xjhgx2"/>
          <p:cNvSpPr>
            <a:spLocks noChangeArrowheads="1"/>
          </p:cNvSpPr>
          <p:nvPr/>
        </p:nvSpPr>
        <p:spPr bwMode="auto">
          <a:xfrm>
            <a:off x="6645450" y="2771007"/>
            <a:ext cx="150812" cy="570089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gradFill rotWithShape="1">
            <a:gsLst>
              <a:gs pos="0">
                <a:srgbClr val="FFFFFB"/>
              </a:gs>
              <a:gs pos="50000">
                <a:srgbClr val="FF0000"/>
              </a:gs>
              <a:gs pos="100000">
                <a:srgbClr val="FFFFFD"/>
              </a:gs>
            </a:gsLst>
            <a:lin ang="13500000"/>
          </a:gradFill>
          <a:ln w="6350">
            <a:solidFill>
              <a:schemeClr val="tx2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</p:spTree>
    <p:extLst>
      <p:ext uri="{BB962C8B-B14F-4D97-AF65-F5344CB8AC3E}">
        <p14:creationId xmlns:p14="http://schemas.microsoft.com/office/powerpoint/2010/main" val="7330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94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6154" grpId="0" bldLvl="0" animBg="1"/>
      <p:bldP spid="19470" grpId="0" bldLvl="0"/>
      <p:bldP spid="4127" grpId="0" bldLvl="0" animBg="1"/>
      <p:bldP spid="4127" grpId="1" bldLvl="0" animBg="1"/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" name="Object 8"/>
          <p:cNvGraphicFramePr>
            <a:graphicFrameLocks/>
          </p:cNvGraphicFramePr>
          <p:nvPr/>
        </p:nvGraphicFramePr>
        <p:xfrm>
          <a:off x="6127925" y="2386197"/>
          <a:ext cx="2095500" cy="1479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52480" imgH="1653480" progId="PBrush">
                  <p:embed/>
                </p:oleObj>
              </mc:Choice>
              <mc:Fallback>
                <p:oleObj r:id="rId2" imgW="1752480" imgH="1653480" progId="PBrush">
                  <p:embed/>
                  <p:pic>
                    <p:nvPicPr>
                      <p:cNvPr id="6152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925" y="2386197"/>
                        <a:ext cx="2095500" cy="1479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561431" y="1435289"/>
            <a:ext cx="59832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人眼看清近处物体的原理：</a:t>
            </a:r>
          </a:p>
        </p:txBody>
      </p:sp>
      <p:sp>
        <p:nvSpPr>
          <p:cNvPr id="6154" name="Text Box 10"/>
          <p:cNvSpPr txBox="1"/>
          <p:nvPr/>
        </p:nvSpPr>
        <p:spPr>
          <a:xfrm>
            <a:off x="495300" y="2190430"/>
            <a:ext cx="4267200" cy="1731243"/>
          </a:xfrm>
          <a:prstGeom prst="rect">
            <a:avLst/>
          </a:prstGeom>
          <a:solidFill>
            <a:schemeClr val="bg1"/>
          </a:solidFill>
          <a:ln w="222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当睫状体收缩时，</a:t>
            </a:r>
            <a:r>
              <a:rPr lang="zh-CN" altLang="en-US" sz="18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晶状体变厚</a:t>
            </a: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，近处来的光线恰好会聚在视网膜上，眼球可以看清近处的物体。</a:t>
            </a: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056361" y="2771007"/>
            <a:ext cx="1524000" cy="570089"/>
            <a:chOff x="1320" y="4080"/>
            <a:chExt cx="2400" cy="1200"/>
          </a:xfrm>
        </p:grpSpPr>
        <p:sp>
          <p:nvSpPr>
            <p:cNvPr id="12295" name="Line 14"/>
            <p:cNvSpPr>
              <a:spLocks noChangeShapeType="1"/>
            </p:cNvSpPr>
            <p:nvPr/>
          </p:nvSpPr>
          <p:spPr bwMode="auto">
            <a:xfrm flipV="1">
              <a:off x="1320" y="4080"/>
              <a:ext cx="2400" cy="3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6" name="Line 15"/>
            <p:cNvSpPr>
              <a:spLocks noChangeShapeType="1"/>
            </p:cNvSpPr>
            <p:nvPr/>
          </p:nvSpPr>
          <p:spPr bwMode="auto">
            <a:xfrm>
              <a:off x="1320" y="5040"/>
              <a:ext cx="240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6"/>
          <p:cNvGrpSpPr>
            <a:grpSpLocks/>
          </p:cNvGrpSpPr>
          <p:nvPr/>
        </p:nvGrpSpPr>
        <p:grpSpPr bwMode="auto">
          <a:xfrm>
            <a:off x="6580361" y="2771007"/>
            <a:ext cx="1531938" cy="570089"/>
            <a:chOff x="3720" y="4080"/>
            <a:chExt cx="2640" cy="1200"/>
          </a:xfrm>
        </p:grpSpPr>
        <p:sp>
          <p:nvSpPr>
            <p:cNvPr id="12298" name="Line 16"/>
            <p:cNvSpPr>
              <a:spLocks noChangeShapeType="1"/>
            </p:cNvSpPr>
            <p:nvPr/>
          </p:nvSpPr>
          <p:spPr bwMode="auto">
            <a:xfrm flipV="1">
              <a:off x="3720" y="4680"/>
              <a:ext cx="2640" cy="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299" name="Line 17"/>
            <p:cNvSpPr>
              <a:spLocks noChangeShapeType="1"/>
            </p:cNvSpPr>
            <p:nvPr/>
          </p:nvSpPr>
          <p:spPr bwMode="auto">
            <a:xfrm>
              <a:off x="3720" y="4080"/>
              <a:ext cx="2640" cy="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70" name="Text Box 24"/>
          <p:cNvSpPr txBox="1">
            <a:spLocks noChangeArrowheads="1"/>
          </p:cNvSpPr>
          <p:nvPr/>
        </p:nvSpPr>
        <p:spPr bwMode="auto">
          <a:xfrm>
            <a:off x="3821174" y="1435289"/>
            <a:ext cx="320516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晶状体的调节作用</a:t>
            </a:r>
          </a:p>
        </p:txBody>
      </p:sp>
      <p:sp>
        <p:nvSpPr>
          <p:cNvPr id="4127" name="xjhgx2"/>
          <p:cNvSpPr>
            <a:spLocks noChangeArrowheads="1"/>
          </p:cNvSpPr>
          <p:nvPr/>
        </p:nvSpPr>
        <p:spPr bwMode="auto">
          <a:xfrm>
            <a:off x="6581949" y="2771007"/>
            <a:ext cx="277812" cy="570089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gradFill rotWithShape="1">
            <a:gsLst>
              <a:gs pos="0">
                <a:srgbClr val="FFFFFB"/>
              </a:gs>
              <a:gs pos="50000">
                <a:srgbClr val="FF0000"/>
              </a:gs>
              <a:gs pos="100000">
                <a:srgbClr val="FFFFFD"/>
              </a:gs>
            </a:gsLst>
            <a:lin ang="13500000"/>
          </a:gradFill>
          <a:ln w="6350">
            <a:solidFill>
              <a:schemeClr val="tx2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xjhgx2"/>
          <p:cNvSpPr>
            <a:spLocks noChangeArrowheads="1"/>
          </p:cNvSpPr>
          <p:nvPr/>
        </p:nvSpPr>
        <p:spPr bwMode="auto">
          <a:xfrm>
            <a:off x="6645450" y="2771007"/>
            <a:ext cx="150812" cy="570089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gradFill rotWithShape="1">
            <a:gsLst>
              <a:gs pos="0">
                <a:srgbClr val="FFFFFB"/>
              </a:gs>
              <a:gs pos="50000">
                <a:srgbClr val="FF0000"/>
              </a:gs>
              <a:gs pos="100000">
                <a:srgbClr val="FFFFFD"/>
              </a:gs>
            </a:gsLst>
            <a:lin ang="13500000"/>
          </a:gradFill>
          <a:ln w="6350">
            <a:solidFill>
              <a:schemeClr val="tx2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</p:spTree>
    <p:extLst>
      <p:ext uri="{BB962C8B-B14F-4D97-AF65-F5344CB8AC3E}">
        <p14:creationId xmlns:p14="http://schemas.microsoft.com/office/powerpoint/2010/main" val="806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94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6154" grpId="0" bldLvl="0" animBg="1"/>
      <p:bldP spid="19470" grpId="0" bldLvl="0"/>
      <p:bldP spid="4127" grpId="0" bldLvl="0" animBg="1"/>
      <p:bldP spid="4127" grpId="1" bldLvl="0" animBg="1"/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495300" y="1194404"/>
            <a:ext cx="6468239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眼睛通过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睫状体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来改变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的形状来看清远近处物体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576573"/>
              </p:ext>
            </p:extLst>
          </p:nvPr>
        </p:nvGraphicFramePr>
        <p:xfrm>
          <a:off x="4526077" y="3289966"/>
          <a:ext cx="2322501" cy="161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04762" imgH="2577778" progId="">
                  <p:embed/>
                </p:oleObj>
              </mc:Choice>
              <mc:Fallback>
                <p:oleObj r:id="rId2" imgW="2704762" imgH="2577778" progId="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6077" y="3289966"/>
                        <a:ext cx="2322501" cy="161762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5039237" y="3852038"/>
            <a:ext cx="1674019" cy="462306"/>
            <a:chOff x="0" y="0"/>
            <a:chExt cx="1406" cy="519"/>
          </a:xfrm>
        </p:grpSpPr>
        <p:grpSp>
          <p:nvGrpSpPr>
            <p:cNvPr id="38" name="Group 5"/>
            <p:cNvGrpSpPr>
              <a:grpSpLocks/>
            </p:cNvGrpSpPr>
            <p:nvPr/>
          </p:nvGrpSpPr>
          <p:grpSpPr bwMode="auto">
            <a:xfrm>
              <a:off x="43" y="0"/>
              <a:ext cx="1363" cy="202"/>
              <a:chOff x="0" y="0"/>
              <a:chExt cx="2494" cy="90"/>
            </a:xfrm>
          </p:grpSpPr>
          <p:sp>
            <p:nvSpPr>
              <p:cNvPr id="42" name="Line 6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39" name="Group 8"/>
            <p:cNvGrpSpPr>
              <a:grpSpLocks/>
            </p:cNvGrpSpPr>
            <p:nvPr/>
          </p:nvGrpSpPr>
          <p:grpSpPr bwMode="auto">
            <a:xfrm flipV="1">
              <a:off x="0" y="202"/>
              <a:ext cx="1406" cy="317"/>
              <a:chOff x="0" y="0"/>
              <a:chExt cx="2494" cy="90"/>
            </a:xfrm>
          </p:grpSpPr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</p:grp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837050" y="3768934"/>
            <a:ext cx="1350169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ahoma" pitchFamily="34" charset="0"/>
                <a:ea typeface="FandolFang R" panose="00000500000000000000" pitchFamily="50" charset="-122"/>
              </a:rPr>
              <a:t>远处：</a:t>
            </a:r>
          </a:p>
        </p:txBody>
      </p:sp>
      <p:graphicFrame>
        <p:nvGraphicFramePr>
          <p:cNvPr id="4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93797"/>
              </p:ext>
            </p:extLst>
          </p:nvPr>
        </p:nvGraphicFramePr>
        <p:xfrm>
          <a:off x="4552270" y="1712915"/>
          <a:ext cx="2195513" cy="158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073016" imgH="2971429" progId="">
                  <p:embed/>
                </p:oleObj>
              </mc:Choice>
              <mc:Fallback>
                <p:oleObj r:id="rId4" imgW="3073016" imgH="2971429" progId="">
                  <p:embed/>
                  <p:pic>
                    <p:nvPicPr>
                      <p:cNvPr id="133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270" y="1712915"/>
                        <a:ext cx="2195513" cy="1588631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13"/>
          <p:cNvGrpSpPr>
            <a:grpSpLocks/>
          </p:cNvGrpSpPr>
          <p:nvPr/>
        </p:nvGrpSpPr>
        <p:grpSpPr bwMode="auto">
          <a:xfrm>
            <a:off x="2767523" y="2252227"/>
            <a:ext cx="2243138" cy="485466"/>
            <a:chOff x="0" y="0"/>
            <a:chExt cx="1884" cy="545"/>
          </a:xfrm>
        </p:grpSpPr>
        <p:grpSp>
          <p:nvGrpSpPr>
            <p:cNvPr id="47" name="Group 14"/>
            <p:cNvGrpSpPr>
              <a:grpSpLocks/>
            </p:cNvGrpSpPr>
            <p:nvPr/>
          </p:nvGrpSpPr>
          <p:grpSpPr bwMode="auto">
            <a:xfrm flipV="1">
              <a:off x="0" y="0"/>
              <a:ext cx="1862" cy="253"/>
              <a:chOff x="0" y="0"/>
              <a:chExt cx="2494" cy="90"/>
            </a:xfrm>
          </p:grpSpPr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48" name="Group 17"/>
            <p:cNvGrpSpPr>
              <a:grpSpLocks/>
            </p:cNvGrpSpPr>
            <p:nvPr/>
          </p:nvGrpSpPr>
          <p:grpSpPr bwMode="auto">
            <a:xfrm>
              <a:off x="0" y="253"/>
              <a:ext cx="1884" cy="292"/>
              <a:chOff x="0" y="0"/>
              <a:chExt cx="2494" cy="90"/>
            </a:xfrm>
          </p:grpSpPr>
          <p:sp>
            <p:nvSpPr>
              <p:cNvPr id="49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50" name="Line 19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</p:grpSp>
      <p:grpSp>
        <p:nvGrpSpPr>
          <p:cNvPr id="53" name="Group 20"/>
          <p:cNvGrpSpPr>
            <a:grpSpLocks/>
          </p:cNvGrpSpPr>
          <p:nvPr/>
        </p:nvGrpSpPr>
        <p:grpSpPr bwMode="auto">
          <a:xfrm>
            <a:off x="2768714" y="3852039"/>
            <a:ext cx="2268141" cy="444491"/>
            <a:chOff x="0" y="0"/>
            <a:chExt cx="1905" cy="499"/>
          </a:xfrm>
        </p:grpSpPr>
        <p:grpSp>
          <p:nvGrpSpPr>
            <p:cNvPr id="54" name="Group 21"/>
            <p:cNvGrpSpPr>
              <a:grpSpLocks/>
            </p:cNvGrpSpPr>
            <p:nvPr/>
          </p:nvGrpSpPr>
          <p:grpSpPr bwMode="auto">
            <a:xfrm flipV="1">
              <a:off x="45" y="0"/>
              <a:ext cx="1860" cy="46"/>
              <a:chOff x="0" y="0"/>
              <a:chExt cx="2494" cy="90"/>
            </a:xfrm>
          </p:grpSpPr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55" name="Group 24"/>
            <p:cNvGrpSpPr>
              <a:grpSpLocks/>
            </p:cNvGrpSpPr>
            <p:nvPr/>
          </p:nvGrpSpPr>
          <p:grpSpPr bwMode="auto">
            <a:xfrm>
              <a:off x="0" y="363"/>
              <a:ext cx="1860" cy="136"/>
              <a:chOff x="0" y="0"/>
              <a:chExt cx="2494" cy="90"/>
            </a:xfrm>
          </p:grpSpPr>
          <p:sp>
            <p:nvSpPr>
              <p:cNvPr id="56" name="Line 25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57" name="Line 26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</p:grpSp>
      <p:grpSp>
        <p:nvGrpSpPr>
          <p:cNvPr id="60" name="Group 27"/>
          <p:cNvGrpSpPr>
            <a:grpSpLocks/>
          </p:cNvGrpSpPr>
          <p:nvPr/>
        </p:nvGrpSpPr>
        <p:grpSpPr bwMode="auto">
          <a:xfrm>
            <a:off x="4984468" y="2253117"/>
            <a:ext cx="1674019" cy="484576"/>
            <a:chOff x="0" y="0"/>
            <a:chExt cx="1406" cy="544"/>
          </a:xfrm>
        </p:grpSpPr>
        <p:grpSp>
          <p:nvGrpSpPr>
            <p:cNvPr id="61" name="Group 28"/>
            <p:cNvGrpSpPr>
              <a:grpSpLocks/>
            </p:cNvGrpSpPr>
            <p:nvPr/>
          </p:nvGrpSpPr>
          <p:grpSpPr bwMode="auto">
            <a:xfrm>
              <a:off x="0" y="0"/>
              <a:ext cx="1406" cy="227"/>
              <a:chOff x="0" y="0"/>
              <a:chExt cx="2494" cy="90"/>
            </a:xfrm>
          </p:grpSpPr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  <p:grpSp>
          <p:nvGrpSpPr>
            <p:cNvPr id="62" name="Group 31"/>
            <p:cNvGrpSpPr>
              <a:grpSpLocks/>
            </p:cNvGrpSpPr>
            <p:nvPr/>
          </p:nvGrpSpPr>
          <p:grpSpPr bwMode="auto">
            <a:xfrm flipV="1">
              <a:off x="0" y="227"/>
              <a:ext cx="1406" cy="317"/>
              <a:chOff x="0" y="0"/>
              <a:chExt cx="2494" cy="90"/>
            </a:xfrm>
          </p:grpSpPr>
          <p:sp>
            <p:nvSpPr>
              <p:cNvPr id="63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2494" cy="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  <p:sp>
            <p:nvSpPr>
              <p:cNvPr id="64" name="Line 3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315" cy="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zh-CN" altLang="en-US" dirty="0">
                  <a:ea typeface="FandolFang R" panose="00000500000000000000" pitchFamily="50" charset="-122"/>
                </a:endParaRPr>
              </a:p>
            </p:txBody>
          </p:sp>
        </p:grpSp>
      </p:grp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1873445" y="2263765"/>
            <a:ext cx="137993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ahoma" pitchFamily="34" charset="0"/>
                <a:ea typeface="FandolFang R" panose="00000500000000000000" pitchFamily="50" charset="-122"/>
              </a:rPr>
              <a:t>近处：</a:t>
            </a:r>
          </a:p>
        </p:txBody>
      </p:sp>
    </p:spTree>
    <p:extLst>
      <p:ext uri="{BB962C8B-B14F-4D97-AF65-F5344CB8AC3E}">
        <p14:creationId xmlns:p14="http://schemas.microsoft.com/office/powerpoint/2010/main" val="117436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1431" y="1397537"/>
            <a:ext cx="7417594" cy="2497931"/>
          </a:xfrm>
          <a:prstGeom prst="rect">
            <a:avLst/>
          </a:prstGeom>
        </p:spPr>
        <p:txBody>
          <a:bodyPr lIns="68580" tIns="34290" rIns="68580" bIns="34290"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、眼睛 　　　</a:t>
            </a:r>
            <a:r>
              <a:rPr lang="zh-CN" altLang="en-US" sz="18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好　像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照相机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zh-CN" altLang="en-US" sz="1800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zh-CN" altLang="en-US" sz="18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相当于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镜　头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zh-CN" altLang="en-US" sz="1800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zh-CN" altLang="en-US" sz="180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相当于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胶　片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、眼睛通过</a:t>
            </a:r>
            <a:r>
              <a:rPr lang="zh-CN" altLang="en-US" sz="1800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改变</a:t>
            </a:r>
            <a:r>
              <a:rPr lang="zh-CN" altLang="en-US" sz="1800" u="sng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　　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的厚薄，来看清楚近处和远处的物体。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86599" y="2037595"/>
            <a:ext cx="1728787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873626" y="2727831"/>
            <a:ext cx="1864736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视网膜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376217" y="3413046"/>
            <a:ext cx="1539076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晶状体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04638" y="3413046"/>
            <a:ext cx="1467448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睫状体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一、眼睛</a:t>
            </a:r>
          </a:p>
        </p:txBody>
      </p:sp>
    </p:spTree>
    <p:extLst>
      <p:ext uri="{BB962C8B-B14F-4D97-AF65-F5344CB8AC3E}">
        <p14:creationId xmlns:p14="http://schemas.microsoft.com/office/powerpoint/2010/main" val="12811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  <p:bldP spid="14345" grpId="0" autoUpdateAnimBg="0"/>
      <p:bldP spid="14346" grpId="0" autoUpdateAnimBg="0"/>
      <p:bldP spid="1434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1880</Words>
  <PresentationFormat>全屏显示(16:9)</PresentationFormat>
  <Paragraphs>236</Paragraphs>
  <Slides>35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35</vt:i4>
      </vt:variant>
    </vt:vector>
  </HeadingPairs>
  <TitlesOfParts>
    <vt:vector size="41" baseType="lpstr">
      <vt:lpstr>FandolFang R</vt:lpstr>
      <vt:lpstr>Arial</vt:lpstr>
      <vt:lpstr>Calibri</vt:lpstr>
      <vt:lpstr>Tahoma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2020-05-15T06:53:01Z</dcterms:created>
  <dcterms:modified xsi:type="dcterms:W3CDTF">2023-10-04T01:52:38Z</dcterms:modified>
</cp:coreProperties>
</file>