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ctiveX/activeX1.xml" ContentType="application/vnd.ms-office.activeX+xml"/>
  <Override PartName="/ppt/activeX/activeX1.bin" ContentType="application/vnd.ms-office.activeX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323" r:id="rId2"/>
    <p:sldId id="328" r:id="rId3"/>
    <p:sldId id="329" r:id="rId4"/>
    <p:sldId id="330" r:id="rId5"/>
    <p:sldId id="331" r:id="rId6"/>
    <p:sldId id="332" r:id="rId7"/>
    <p:sldId id="362" r:id="rId8"/>
    <p:sldId id="334" r:id="rId9"/>
    <p:sldId id="335" r:id="rId10"/>
    <p:sldId id="336" r:id="rId11"/>
    <p:sldId id="337" r:id="rId12"/>
    <p:sldId id="338" r:id="rId13"/>
    <p:sldId id="339" r:id="rId14"/>
    <p:sldId id="340" r:id="rId15"/>
    <p:sldId id="341" r:id="rId16"/>
    <p:sldId id="342" r:id="rId17"/>
    <p:sldId id="343" r:id="rId18"/>
    <p:sldId id="344" r:id="rId19"/>
    <p:sldId id="345" r:id="rId20"/>
    <p:sldId id="346" r:id="rId21"/>
    <p:sldId id="347" r:id="rId22"/>
    <p:sldId id="348" r:id="rId23"/>
    <p:sldId id="350" r:id="rId24"/>
    <p:sldId id="351" r:id="rId25"/>
    <p:sldId id="352" r:id="rId26"/>
    <p:sldId id="353" r:id="rId27"/>
    <p:sldId id="354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24" r:id="rId36"/>
  </p:sldIdLst>
  <p:sldSz cx="9144000" cy="5143500" type="screen16x9"/>
  <p:notesSz cx="6858000" cy="9144000"/>
  <p:custDataLst>
    <p:tags r:id="rId38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6" userDrawn="1">
          <p15:clr>
            <a:srgbClr val="A4A3A4"/>
          </p15:clr>
        </p15:guide>
        <p15:guide id="2" pos="7256" userDrawn="1">
          <p15:clr>
            <a:srgbClr val="A4A3A4"/>
          </p15:clr>
        </p15:guide>
        <p15:guide id="3" orient="horz" pos="648" userDrawn="1">
          <p15:clr>
            <a:srgbClr val="A4A3A4"/>
          </p15:clr>
        </p15:guide>
        <p15:guide id="4" orient="horz" pos="712" userDrawn="1">
          <p15:clr>
            <a:srgbClr val="A4A3A4"/>
          </p15:clr>
        </p15:guide>
        <p15:guide id="5" orient="horz" pos="3928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486">
          <p15:clr>
            <a:srgbClr val="A4A3A4"/>
          </p15:clr>
        </p15:guide>
        <p15:guide id="8" orient="horz" pos="534">
          <p15:clr>
            <a:srgbClr val="A4A3A4"/>
          </p15:clr>
        </p15:guide>
        <p15:guide id="9" orient="horz" pos="2946">
          <p15:clr>
            <a:srgbClr val="A4A3A4"/>
          </p15:clr>
        </p15:guide>
        <p15:guide id="10" orient="horz" pos="2913">
          <p15:clr>
            <a:srgbClr val="A4A3A4"/>
          </p15:clr>
        </p15:guide>
        <p15:guide id="11" pos="312">
          <p15:clr>
            <a:srgbClr val="A4A3A4"/>
          </p15:clr>
        </p15:guide>
        <p15:guide id="12" pos="54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43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5" y="72"/>
      </p:cViewPr>
      <p:guideLst>
        <p:guide pos="416"/>
        <p:guide pos="7256"/>
        <p:guide orient="horz" pos="648"/>
        <p:guide orient="horz" pos="712"/>
        <p:guide orient="horz" pos="3928"/>
        <p:guide orient="horz" pos="3884"/>
        <p:guide orient="horz" pos="486"/>
        <p:guide orient="horz" pos="534"/>
        <p:guide orient="horz" pos="2946"/>
        <p:guide orient="horz" pos="2913"/>
        <p:guide pos="312"/>
        <p:guide pos="54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22F57EB4-9DF0-49D2-BBDC-95D6E576AF7F}" type="datetimeFigureOut">
              <a:rPr lang="zh-CN" altLang="en-US" smtClean="0"/>
              <a:pPr/>
              <a:t>2023/10/4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FandolFang R" panose="00000500000000000000" pitchFamily="50" charset="-122"/>
                <a:ea typeface="FandolFang R" panose="00000500000000000000" pitchFamily="50" charset="-122"/>
              </a:defRPr>
            </a:lvl1pPr>
          </a:lstStyle>
          <a:p>
            <a:fld id="{97821E28-CEC7-4A51-B9A5-FFE987244BB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6936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FandolFang R" panose="00000500000000000000" pitchFamily="50" charset="-122"/>
        <a:ea typeface="FandolFang R" panose="00000500000000000000" pitchFamily="50" charset="-122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5921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C67C71-B8D9-4182-9B62-8FA2BB42FFC3}" type="slidenum">
              <a:rPr kumimoji="0" lang="en-US" altLang="zh-CN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FandolFang R" panose="00000500000000000000" pitchFamily="50" charset="-122"/>
                <a:ea typeface="FandolFang R" panose="00000500000000000000" pitchFamily="50" charset="-122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409575" y="754063"/>
            <a:ext cx="5854700" cy="3294062"/>
          </a:xfrm>
        </p:spPr>
      </p:sp>
      <p:sp>
        <p:nvSpPr>
          <p:cNvPr id="10244" name="Rectangle 3"/>
          <p:cNvSpPr>
            <a:spLocks noGrp="1" noRot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37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B3FCB8-8213-48B6-B023-760EF6D782F5}" type="slidenum">
              <a:rPr kumimoji="0" lang="en-US" altLang="zh-CN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altLang="zh-CN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zh-CN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149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21E28-CEC7-4A51-B9A5-FFE987244BB9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4071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59008E1-45C8-4B05-B019-B7C3D01989D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554919" y="0"/>
            <a:ext cx="3263321" cy="3700463"/>
          </a:xfrm>
          <a:custGeom>
            <a:avLst/>
            <a:gdLst>
              <a:gd name="connsiteX0" fmla="*/ 245958 w 4351094"/>
              <a:gd name="connsiteY0" fmla="*/ 0 h 4933950"/>
              <a:gd name="connsiteX1" fmla="*/ 4351094 w 4351094"/>
              <a:gd name="connsiteY1" fmla="*/ 0 h 4933950"/>
              <a:gd name="connsiteX2" fmla="*/ 1809149 w 4351094"/>
              <a:gd name="connsiteY2" fmla="*/ 4933950 h 4933950"/>
              <a:gd name="connsiteX3" fmla="*/ 312851 w 4351094"/>
              <a:gd name="connsiteY3" fmla="*/ 2824942 h 4933950"/>
              <a:gd name="connsiteX4" fmla="*/ 245958 w 4351094"/>
              <a:gd name="connsiteY4" fmla="*/ 0 h 4933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51094" h="4933950">
                <a:moveTo>
                  <a:pt x="245958" y="0"/>
                </a:moveTo>
                <a:cubicBezTo>
                  <a:pt x="245958" y="0"/>
                  <a:pt x="245958" y="0"/>
                  <a:pt x="4351094" y="0"/>
                </a:cubicBezTo>
                <a:cubicBezTo>
                  <a:pt x="3801865" y="345624"/>
                  <a:pt x="1837314" y="1812760"/>
                  <a:pt x="1809149" y="4933950"/>
                </a:cubicBezTo>
                <a:cubicBezTo>
                  <a:pt x="1266961" y="4249757"/>
                  <a:pt x="647318" y="3600831"/>
                  <a:pt x="312851" y="2824942"/>
                </a:cubicBezTo>
                <a:cubicBezTo>
                  <a:pt x="-84988" y="1904456"/>
                  <a:pt x="-99071" y="909907"/>
                  <a:pt x="245958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87EEC24-8B91-4F37-872D-9C92EF064B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985271" y="1"/>
            <a:ext cx="3158729" cy="5147072"/>
          </a:xfrm>
          <a:custGeom>
            <a:avLst/>
            <a:gdLst>
              <a:gd name="connsiteX0" fmla="*/ 2570416 w 4211638"/>
              <a:gd name="connsiteY0" fmla="*/ 0 h 6862763"/>
              <a:gd name="connsiteX1" fmla="*/ 4211638 w 4211638"/>
              <a:gd name="connsiteY1" fmla="*/ 0 h 6862763"/>
              <a:gd name="connsiteX2" fmla="*/ 4211638 w 4211638"/>
              <a:gd name="connsiteY2" fmla="*/ 6862763 h 6862763"/>
              <a:gd name="connsiteX3" fmla="*/ 993277 w 4211638"/>
              <a:gd name="connsiteY3" fmla="*/ 6862763 h 6862763"/>
              <a:gd name="connsiteX4" fmla="*/ 0 w 4211638"/>
              <a:gd name="connsiteY4" fmla="*/ 4987536 h 6862763"/>
              <a:gd name="connsiteX5" fmla="*/ 2570416 w 4211638"/>
              <a:gd name="connsiteY5" fmla="*/ 0 h 686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11638" h="6862763">
                <a:moveTo>
                  <a:pt x="2570416" y="0"/>
                </a:moveTo>
                <a:cubicBezTo>
                  <a:pt x="2570416" y="0"/>
                  <a:pt x="2570416" y="0"/>
                  <a:pt x="4211638" y="0"/>
                </a:cubicBezTo>
                <a:lnTo>
                  <a:pt x="4211638" y="6862763"/>
                </a:lnTo>
                <a:cubicBezTo>
                  <a:pt x="4211638" y="6862763"/>
                  <a:pt x="4211638" y="6862763"/>
                  <a:pt x="993277" y="6862763"/>
                </a:cubicBezTo>
                <a:cubicBezTo>
                  <a:pt x="854432" y="6156879"/>
                  <a:pt x="455697" y="5561512"/>
                  <a:pt x="0" y="4987536"/>
                </a:cubicBezTo>
                <a:cubicBezTo>
                  <a:pt x="28481" y="1832447"/>
                  <a:pt x="2015036" y="349377"/>
                  <a:pt x="2570416" y="0"/>
                </a:cubicBezTo>
                <a:close/>
              </a:path>
            </a:pathLst>
          </a:custGeom>
        </p:spPr>
        <p:txBody>
          <a:bodyPr wrap="square" lIns="68580" tIns="34290" rIns="68580" bIns="34290">
            <a:noAutofit/>
          </a:bodyPr>
          <a:lstStyle/>
          <a:p>
            <a:endParaRPr lang="en-US"/>
          </a:p>
        </p:txBody>
      </p:sp>
      <p:sp>
        <p:nvSpPr>
          <p:cNvPr id="4" name="矩形 3"/>
          <p:cNvSpPr/>
          <p:nvPr userDrawn="1"/>
        </p:nvSpPr>
        <p:spPr>
          <a:xfrm>
            <a:off x="350174" y="1916832"/>
            <a:ext cx="735006" cy="241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模板：</a:t>
            </a:r>
            <a:r>
              <a:rPr lang="en-US" altLang="zh-CN" sz="100" dirty="0">
                <a:solidFill>
                  <a:schemeClr val="bg1"/>
                </a:solidFill>
              </a:rPr>
              <a:t>www.1ppt.com/moban/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素材：</a:t>
            </a:r>
            <a:r>
              <a:rPr lang="en-US" altLang="zh-CN" sz="100" dirty="0">
                <a:solidFill>
                  <a:schemeClr val="bg1"/>
                </a:solidFill>
              </a:rPr>
              <a:t>www.1ppt.com/sucai/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背景：</a:t>
            </a:r>
            <a:r>
              <a:rPr lang="en-US" altLang="zh-CN" sz="100" dirty="0">
                <a:solidFill>
                  <a:schemeClr val="bg1"/>
                </a:solidFill>
              </a:rPr>
              <a:t>www.1ppt.com/beijing/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图表：</a:t>
            </a:r>
            <a:r>
              <a:rPr lang="en-US" altLang="zh-CN" sz="100" dirty="0">
                <a:solidFill>
                  <a:schemeClr val="bg1"/>
                </a:solidFill>
              </a:rPr>
              <a:t>www.1ppt.com/tubiao/      </a:t>
            </a:r>
          </a:p>
          <a:p>
            <a:r>
              <a:rPr lang="en-US" altLang="zh-CN" sz="100" dirty="0">
                <a:solidFill>
                  <a:schemeClr val="bg1"/>
                </a:solidFill>
              </a:rPr>
              <a:t>PPT</a:t>
            </a:r>
            <a:r>
              <a:rPr lang="zh-CN" altLang="en-US" sz="100" dirty="0">
                <a:solidFill>
                  <a:schemeClr val="bg1"/>
                </a:solidFill>
              </a:rPr>
              <a:t>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www.1ppt.com/xiazai/                     PPT</a:t>
            </a:r>
            <a:r>
              <a:rPr lang="zh-CN" altLang="en-US" sz="100" dirty="0">
                <a:solidFill>
                  <a:schemeClr val="bg1"/>
                </a:solidFill>
              </a:rPr>
              <a:t>教程： </a:t>
            </a:r>
            <a:r>
              <a:rPr lang="en-US" altLang="zh-CN" sz="100" dirty="0">
                <a:solidFill>
                  <a:schemeClr val="bg1"/>
                </a:solidFill>
              </a:rPr>
              <a:t>www.1ppt.com/powerpoint/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资料下载：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www.1ppt.com/ziliao/                   </a:t>
            </a:r>
            <a:r>
              <a:rPr lang="zh-CN" altLang="en-US" sz="100" dirty="0">
                <a:solidFill>
                  <a:schemeClr val="bg1"/>
                </a:solidFill>
              </a:rPr>
              <a:t>个人简历：</a:t>
            </a:r>
            <a:r>
              <a:rPr lang="en-US" altLang="zh-CN" sz="100" dirty="0">
                <a:solidFill>
                  <a:schemeClr val="bg1"/>
                </a:solidFill>
              </a:rPr>
              <a:t>www.1ppt.com/jianli/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试卷下载：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www.1ppt.com/shiti/                     </a:t>
            </a:r>
            <a:r>
              <a:rPr lang="zh-CN" altLang="en-US" sz="100" dirty="0">
                <a:solidFill>
                  <a:schemeClr val="bg1"/>
                </a:solidFill>
              </a:rPr>
              <a:t>教案下载：</a:t>
            </a:r>
            <a:r>
              <a:rPr lang="en-US" altLang="zh-CN" sz="100" dirty="0">
                <a:solidFill>
                  <a:schemeClr val="bg1"/>
                </a:solidFill>
              </a:rPr>
              <a:t>www.1ppt.com/jiaoan/              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手抄报：</a:t>
            </a:r>
            <a:r>
              <a:rPr lang="en-US" altLang="zh-CN" sz="100" dirty="0">
                <a:solidFill>
                  <a:schemeClr val="bg1"/>
                </a:solidFill>
              </a:rPr>
              <a:t>www.1ppt.com/shouchaobao/          PPT</a:t>
            </a:r>
            <a:r>
              <a:rPr lang="zh-CN" altLang="en-US" sz="100" dirty="0">
                <a:solidFill>
                  <a:schemeClr val="bg1"/>
                </a:solidFill>
              </a:rPr>
              <a:t>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语文课件：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www.1ppt.com/kejian/yuwen/    </a:t>
            </a:r>
            <a:r>
              <a:rPr lang="zh-CN" altLang="en-US" sz="100" dirty="0">
                <a:solidFill>
                  <a:schemeClr val="bg1"/>
                </a:solidFill>
              </a:rPr>
              <a:t>数学课件：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www.1ppt.com/kejian/shuxue/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英语课件：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www.1ppt.com/kejian/yingyu/    </a:t>
            </a:r>
            <a:r>
              <a:rPr lang="zh-CN" altLang="en-US" sz="100" dirty="0">
                <a:solidFill>
                  <a:schemeClr val="bg1"/>
                </a:solidFill>
              </a:rPr>
              <a:t>美术课件：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www.1ppt.com/kejian/meishu/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科学课件：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www.1ppt.com/kejian/kexue/     </a:t>
            </a:r>
            <a:r>
              <a:rPr lang="zh-CN" altLang="en-US" sz="100" dirty="0">
                <a:solidFill>
                  <a:schemeClr val="bg1"/>
                </a:solidFill>
              </a:rPr>
              <a:t>物理课件：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www.1ppt.com/kejian/wuli/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化学课件：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www.1ppt.com/kejian/huaxue/  </a:t>
            </a:r>
            <a:r>
              <a:rPr lang="zh-CN" altLang="en-US" sz="100" dirty="0">
                <a:solidFill>
                  <a:schemeClr val="bg1"/>
                </a:solidFill>
              </a:rPr>
              <a:t>生物课件：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www.1ppt.com/kejian/shengwu/ </a:t>
            </a:r>
          </a:p>
          <a:p>
            <a:r>
              <a:rPr lang="zh-CN" altLang="en-US" sz="100" dirty="0">
                <a:solidFill>
                  <a:schemeClr val="bg1"/>
                </a:solidFill>
              </a:rPr>
              <a:t>地理课件：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www.1ppt.com/kejian/dili/          </a:t>
            </a:r>
            <a:r>
              <a:rPr lang="zh-CN" altLang="en-US" sz="100" dirty="0">
                <a:solidFill>
                  <a:schemeClr val="bg1"/>
                </a:solidFill>
              </a:rPr>
              <a:t>历史课件：</a:t>
            </a:r>
            <a:r>
              <a:rPr lang="en-US" altLang="zh-CN" sz="100" dirty="0">
                <a:solidFill>
                  <a:schemeClr val="bg1"/>
                </a:solidFill>
              </a:rPr>
              <a:t>www.1ppt.com/kejian/lishi/ </a:t>
            </a:r>
          </a:p>
        </p:txBody>
      </p:sp>
    </p:spTree>
    <p:extLst>
      <p:ext uri="{BB962C8B-B14F-4D97-AF65-F5344CB8AC3E}">
        <p14:creationId xmlns:p14="http://schemas.microsoft.com/office/powerpoint/2010/main" val="3093732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6CF912F7-4985-432C-835A-A6E2A877C8F0}"/>
              </a:ext>
            </a:extLst>
          </p:cNvPr>
          <p:cNvSpPr/>
          <p:nvPr userDrawn="1"/>
        </p:nvSpPr>
        <p:spPr>
          <a:xfrm>
            <a:off x="261258" y="217715"/>
            <a:ext cx="794657" cy="794657"/>
          </a:xfrm>
          <a:prstGeom prst="ellipse">
            <a:avLst/>
          </a:prstGeom>
          <a:gradFill>
            <a:gsLst>
              <a:gs pos="0">
                <a:srgbClr val="D343A9"/>
              </a:gs>
              <a:gs pos="100000">
                <a:srgbClr val="D343A9">
                  <a:alpha val="0"/>
                </a:srgbClr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7059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996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16" userDrawn="1">
          <p15:clr>
            <a:srgbClr val="F26B43"/>
          </p15:clr>
        </p15:guide>
        <p15:guide id="2" pos="7256" userDrawn="1">
          <p15:clr>
            <a:srgbClr val="F26B43"/>
          </p15:clr>
        </p15:guide>
        <p15:guide id="3" orient="horz" pos="648" userDrawn="1">
          <p15:clr>
            <a:srgbClr val="F26B43"/>
          </p15:clr>
        </p15:guide>
        <p15:guide id="4" orient="horz" pos="712" userDrawn="1">
          <p15:clr>
            <a:srgbClr val="F26B43"/>
          </p15:clr>
        </p15:guide>
        <p15:guide id="5" orient="horz" pos="3928" userDrawn="1">
          <p15:clr>
            <a:srgbClr val="F26B43"/>
          </p15:clr>
        </p15:guide>
        <p15:guide id="6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control" Target="../activeX/activeX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erybg.com/nsort321-1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73.TI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74.TIF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S175.TIF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file:///C:\Users\Administrator\Desktop\&#20843;&#19978;&#29289;&#29702;&#65288;&#20154;&#25945;&#65289;&#22235;&#28165;%20&#25945;&#24072;&#29992;&#20070;&#65298;&#65296;&#65297;&#65301;&#37049;&#26792;&#33457;&#8730;\C12.TIF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hi.baidu.com/lionre001/album/item/33646f678a17c23eab184cd2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>
            <a:extLst>
              <a:ext uri="{FF2B5EF4-FFF2-40B4-BE49-F238E27FC236}">
                <a16:creationId xmlns:a16="http://schemas.microsoft.com/office/drawing/2014/main" id="{6298BB6D-EC1A-4031-AEAA-26BEA89C0D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7B51BE27-C47B-49D3-A1A7-6761A04FB0EA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0"/>
            <a:ext cx="2808684" cy="5141119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411664" y="1352557"/>
            <a:ext cx="4612152" cy="1695081"/>
            <a:chOff x="548883" y="2505862"/>
            <a:chExt cx="6149536" cy="2260107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F91870DE-EC74-46DA-8A16-725CE05D444D}"/>
                </a:ext>
              </a:extLst>
            </p:cNvPr>
            <p:cNvSpPr txBox="1"/>
            <p:nvPr/>
          </p:nvSpPr>
          <p:spPr>
            <a:xfrm>
              <a:off x="1766885" y="2505862"/>
              <a:ext cx="4931534" cy="553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100" spc="-113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第五章 透镜及其应用</a:t>
              </a: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548883" y="3887753"/>
              <a:ext cx="5538625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36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第</a:t>
              </a:r>
              <a:r>
                <a:rPr lang="en-US" altLang="zh-CN" sz="36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4</a:t>
              </a:r>
              <a:r>
                <a:rPr lang="zh-CN" altLang="en-US" sz="36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节 眼睛和眼镜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819482" y="4765969"/>
              <a:ext cx="5208586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67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/>
        </p:nvSpPr>
        <p:spPr bwMode="auto">
          <a:xfrm>
            <a:off x="-304800" y="1142451"/>
            <a:ext cx="4164012" cy="471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眼睛与照相机的比较</a:t>
            </a:r>
          </a:p>
        </p:txBody>
      </p:sp>
      <p:graphicFrame>
        <p:nvGraphicFramePr>
          <p:cNvPr id="6656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491848"/>
              </p:ext>
            </p:extLst>
          </p:nvPr>
        </p:nvGraphicFramePr>
        <p:xfrm>
          <a:off x="637631" y="1763487"/>
          <a:ext cx="7918541" cy="2699179"/>
        </p:xfrm>
        <a:graphic>
          <a:graphicData uri="http://schemas.openxmlformats.org/drawingml/2006/table">
            <a:tbl>
              <a:tblPr/>
              <a:tblGrid>
                <a:gridCol w="1355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0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2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48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　　眼　　　　睛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　照　　相　　机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83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　结构</a:t>
                      </a: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晶状体（相当于凸透镜）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镜头（相当于凸透镜）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464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瞳孔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光圈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464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视网膜（有感光细胞）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底片（有感光材料）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8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　成像</a:t>
                      </a: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倒立、缩小、实像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742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调节作用</a:t>
                      </a:r>
                    </a:p>
                  </a:txBody>
                  <a:tcPr marT="34205" marB="3420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像距不变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，当物距改变时，通过改变晶状体的弯曲程度，来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改变焦距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，使视网膜上成的像清晰。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焦距不变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，当物距改变时，通过改变镜头与底片间的距离，来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改变像距</a:t>
                      </a: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，使底片上成的像清晰。 </a:t>
                      </a:r>
                    </a:p>
                  </a:txBody>
                  <a:tcPr marT="34205" marB="3420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</p:spTree>
    <p:extLst>
      <p:ext uri="{BB962C8B-B14F-4D97-AF65-F5344CB8AC3E}">
        <p14:creationId xmlns:p14="http://schemas.microsoft.com/office/powerpoint/2010/main" val="179666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7"/>
          <p:cNvSpPr txBox="1">
            <a:spLocks noChangeArrowheads="1"/>
          </p:cNvSpPr>
          <p:nvPr/>
        </p:nvSpPr>
        <p:spPr bwMode="auto">
          <a:xfrm>
            <a:off x="1" y="6351"/>
            <a:ext cx="20716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/>
            <a:endParaRPr lang="zh-CN" altLang="en-US" sz="1800" b="1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441434" y="1191310"/>
            <a:ext cx="8782050" cy="473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 eaLnBrk="0" hangingPunct="0">
              <a:lnSpc>
                <a:spcPct val="125000"/>
              </a:lnSpc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若睫状体不能调节或调节能力减弱会出现什么情况呢？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  <p:sp>
        <p:nvSpPr>
          <p:cNvPr id="15" name="TextBox 23"/>
          <p:cNvSpPr txBox="1"/>
          <p:nvPr/>
        </p:nvSpPr>
        <p:spPr>
          <a:xfrm>
            <a:off x="2771606" y="1939955"/>
            <a:ext cx="3342084" cy="346249"/>
          </a:xfrm>
          <a:prstGeom prst="rect">
            <a:avLst/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>
            <a:spAutoFit/>
          </a:bodyPr>
          <a:lstStyle/>
          <a:p>
            <a:pPr algn="ctr" eaLnBrk="0" hangingPunct="0"/>
            <a:r>
              <a:rPr lang="zh-CN" altLang="en-US" sz="1800" noProof="1">
                <a:solidFill>
                  <a:srgbClr val="FF0000"/>
                </a:solidFill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看清物体的范围减小了</a:t>
            </a:r>
            <a:endParaRPr lang="zh-CN" altLang="en-US" sz="1800" noProof="1">
              <a:solidFill>
                <a:srgbClr val="FF0000"/>
              </a:solidFill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6" name="AutoShape 9"/>
          <p:cNvSpPr/>
          <p:nvPr/>
        </p:nvSpPr>
        <p:spPr>
          <a:xfrm>
            <a:off x="3041878" y="2331194"/>
            <a:ext cx="375047" cy="561182"/>
          </a:xfrm>
          <a:prstGeom prst="downArrow">
            <a:avLst>
              <a:gd name="adj1" fmla="val 50000"/>
              <a:gd name="adj2" fmla="val 36148"/>
            </a:avLst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lIns="68580" tIns="34290" rIns="68580" bIns="34290" anchor="ctr"/>
          <a:lstStyle/>
          <a:p>
            <a:pPr algn="ctr" eaLnBrk="0" hangingPunct="0"/>
            <a:endParaRPr lang="zh-CN" altLang="en-US" b="1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7" name="TextBox 10"/>
          <p:cNvSpPr txBox="1"/>
          <p:nvPr/>
        </p:nvSpPr>
        <p:spPr>
          <a:xfrm>
            <a:off x="2064256" y="2901980"/>
            <a:ext cx="2215991" cy="761747"/>
          </a:xfrm>
          <a:prstGeom prst="rect">
            <a:avLst/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>
            <a:spAutoFit/>
          </a:bodyPr>
          <a:lstStyle/>
          <a:p>
            <a:pPr algn="ctr" eaLnBrk="0" hangingPunct="0">
              <a:lnSpc>
                <a:spcPct val="125000"/>
              </a:lnSpc>
            </a:pPr>
            <a:r>
              <a:rPr lang="zh-CN" altLang="en-US" sz="1800" noProof="1"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只能看清近处的物体</a:t>
            </a:r>
            <a:endParaRPr lang="zh-CN" altLang="en-US" sz="1800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  <a:p>
            <a:pPr algn="ctr" eaLnBrk="0" hangingPunct="0">
              <a:lnSpc>
                <a:spcPct val="125000"/>
              </a:lnSpc>
            </a:pPr>
            <a:r>
              <a:rPr lang="zh-CN" altLang="en-US" sz="1800" noProof="1"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看不清远处的物体</a:t>
            </a:r>
            <a:endParaRPr lang="zh-CN" altLang="en-US" sz="1800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8" name="AutoShape 9"/>
          <p:cNvSpPr/>
          <p:nvPr/>
        </p:nvSpPr>
        <p:spPr>
          <a:xfrm>
            <a:off x="5526076" y="2331194"/>
            <a:ext cx="375047" cy="561182"/>
          </a:xfrm>
          <a:prstGeom prst="downArrow">
            <a:avLst>
              <a:gd name="adj1" fmla="val 50000"/>
              <a:gd name="adj2" fmla="val 36148"/>
            </a:avLst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vert="eaVert" wrap="none" lIns="68580" tIns="34290" rIns="68580" bIns="34290" anchor="ctr"/>
          <a:lstStyle/>
          <a:p>
            <a:pPr algn="ctr" eaLnBrk="0" hangingPunct="0"/>
            <a:endParaRPr lang="zh-CN" altLang="en-US" b="1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19" name="TextBox 12"/>
          <p:cNvSpPr txBox="1"/>
          <p:nvPr/>
        </p:nvSpPr>
        <p:spPr>
          <a:xfrm>
            <a:off x="4832459" y="2901980"/>
            <a:ext cx="2215991" cy="761747"/>
          </a:xfrm>
          <a:prstGeom prst="rect">
            <a:avLst/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>
            <a:spAutoFit/>
          </a:bodyPr>
          <a:lstStyle/>
          <a:p>
            <a:pPr algn="ctr" eaLnBrk="0" hangingPunct="0">
              <a:lnSpc>
                <a:spcPct val="125000"/>
              </a:lnSpc>
            </a:pPr>
            <a:r>
              <a:rPr lang="zh-CN" altLang="en-US" sz="1800" noProof="1"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只能看清远处的物体</a:t>
            </a:r>
            <a:endParaRPr lang="zh-CN" altLang="en-US" sz="1800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  <a:p>
            <a:pPr algn="ctr" eaLnBrk="0" hangingPunct="0">
              <a:lnSpc>
                <a:spcPct val="125000"/>
              </a:lnSpc>
            </a:pPr>
            <a:r>
              <a:rPr lang="zh-CN" altLang="en-US" sz="1800" noProof="1"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看不清近处的物体</a:t>
            </a:r>
            <a:endParaRPr lang="zh-CN" altLang="en-US" sz="1800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20" name="AutoShape 9"/>
          <p:cNvSpPr>
            <a:spLocks noChangeArrowheads="1"/>
          </p:cNvSpPr>
          <p:nvPr/>
        </p:nvSpPr>
        <p:spPr bwMode="auto">
          <a:xfrm>
            <a:off x="3057119" y="3655672"/>
            <a:ext cx="340677" cy="419471"/>
          </a:xfrm>
          <a:prstGeom prst="downArrow">
            <a:avLst>
              <a:gd name="adj1" fmla="val 50000"/>
              <a:gd name="adj2" fmla="val 36120"/>
            </a:avLst>
          </a:prstGeom>
          <a:solidFill>
            <a:srgbClr val="BBE0E3"/>
          </a:solidFill>
          <a:ln w="9525">
            <a:solidFill>
              <a:srgbClr val="3D8F95"/>
            </a:solidFill>
            <a:miter lim="800000"/>
            <a:headEnd/>
            <a:tailEnd/>
          </a:ln>
        </p:spPr>
        <p:txBody>
          <a:bodyPr vert="eaVert" wrap="none" lIns="68580" tIns="34290" rIns="68580" bIns="34290" anchor="ctr"/>
          <a:lstStyle/>
          <a:p>
            <a:pPr algn="ctr" eaLnBrk="0" hangingPunct="0"/>
            <a:endParaRPr lang="zh-CN" altLang="en-US" b="1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21" name="AutoShape 9"/>
          <p:cNvSpPr>
            <a:spLocks noChangeArrowheads="1"/>
          </p:cNvSpPr>
          <p:nvPr/>
        </p:nvSpPr>
        <p:spPr bwMode="auto">
          <a:xfrm>
            <a:off x="5574654" y="3655672"/>
            <a:ext cx="322501" cy="424551"/>
          </a:xfrm>
          <a:prstGeom prst="downArrow">
            <a:avLst>
              <a:gd name="adj1" fmla="val 50000"/>
              <a:gd name="adj2" fmla="val 36120"/>
            </a:avLst>
          </a:prstGeom>
          <a:solidFill>
            <a:srgbClr val="BBE0E3"/>
          </a:solidFill>
          <a:ln w="9525">
            <a:solidFill>
              <a:srgbClr val="3D8F95"/>
            </a:solidFill>
            <a:miter lim="800000"/>
            <a:headEnd/>
            <a:tailEnd/>
          </a:ln>
        </p:spPr>
        <p:txBody>
          <a:bodyPr vert="eaVert" wrap="none" lIns="68580" tIns="34290" rIns="68580" bIns="34290" anchor="ctr"/>
          <a:lstStyle/>
          <a:p>
            <a:pPr algn="ctr" eaLnBrk="0" hangingPunct="0"/>
            <a:endParaRPr lang="zh-CN" altLang="en-US" b="1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22" name="TextBox 15"/>
          <p:cNvSpPr txBox="1"/>
          <p:nvPr/>
        </p:nvSpPr>
        <p:spPr>
          <a:xfrm>
            <a:off x="2856083" y="4064427"/>
            <a:ext cx="849031" cy="346249"/>
          </a:xfrm>
          <a:prstGeom prst="rect">
            <a:avLst/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>
            <a:spAutoFit/>
          </a:bodyPr>
          <a:lstStyle/>
          <a:p>
            <a:pPr algn="ctr" eaLnBrk="0" hangingPunct="0"/>
            <a:r>
              <a:rPr lang="zh-CN" altLang="en-US" sz="1800" b="1" noProof="1">
                <a:solidFill>
                  <a:srgbClr val="FF0000"/>
                </a:solidFill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近视眼</a:t>
            </a:r>
            <a:endParaRPr lang="zh-CN" altLang="en-US" sz="1800" b="1" noProof="1">
              <a:solidFill>
                <a:srgbClr val="FF0000"/>
              </a:solidFill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23" name="TextBox 16"/>
          <p:cNvSpPr txBox="1"/>
          <p:nvPr/>
        </p:nvSpPr>
        <p:spPr>
          <a:xfrm>
            <a:off x="5352824" y="4064427"/>
            <a:ext cx="849031" cy="346249"/>
          </a:xfrm>
          <a:prstGeom prst="rect">
            <a:avLst/>
          </a:prstGeom>
          <a:solidFill>
            <a:schemeClr val="bg1"/>
          </a:solidFill>
          <a:ln w="22225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68580" tIns="34290" rIns="68580" bIns="34290">
            <a:spAutoFit/>
          </a:bodyPr>
          <a:lstStyle/>
          <a:p>
            <a:pPr algn="ctr" eaLnBrk="0" hangingPunct="0"/>
            <a:r>
              <a:rPr lang="zh-CN" altLang="en-US" sz="1800" b="1" noProof="1">
                <a:solidFill>
                  <a:srgbClr val="FF0000"/>
                </a:solidFill>
                <a:latin typeface="FandolFang R" panose="00000500000000000000" pitchFamily="50" charset="-122"/>
                <a:ea typeface="FandolFang R" panose="00000500000000000000" pitchFamily="50" charset="-122"/>
                <a:cs typeface="+mn-ea"/>
              </a:rPr>
              <a:t>远视眼</a:t>
            </a:r>
            <a:endParaRPr lang="zh-CN" altLang="en-US" sz="1800" b="1" noProof="1">
              <a:solidFill>
                <a:srgbClr val="FF0000"/>
              </a:solidFill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8105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  <p:bldP spid="20" grpId="0" bldLvl="0" animBg="1"/>
      <p:bldP spid="21" grpId="0" bldLvl="0" animBg="1"/>
      <p:bldP spid="22" grpId="0" bldLvl="0" animBg="1"/>
      <p:bldP spid="23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762000" y="1374565"/>
            <a:ext cx="4800600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endParaRPr kumimoji="1" lang="zh-CN" altLang="en-US" sz="2400" b="1" kern="0"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69638" name="Text Box 6"/>
          <p:cNvSpPr txBox="1">
            <a:spLocks noChangeArrowheads="1"/>
          </p:cNvSpPr>
          <p:nvPr/>
        </p:nvSpPr>
        <p:spPr bwMode="auto">
          <a:xfrm>
            <a:off x="-694139" y="1333824"/>
            <a:ext cx="8458200" cy="392415"/>
          </a:xfrm>
          <a:prstGeom prst="rect">
            <a:avLst/>
          </a:prstGeom>
          <a:noFill/>
          <a:ln w="38100" algn="ctr">
            <a:noFill/>
            <a:prstDash val="dashDot"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algn="ctr" defTabSz="914378">
              <a:spcBef>
                <a:spcPct val="50000"/>
              </a:spcBef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晶状体太厚（太凸，焦距太小），折光能力太强。</a:t>
            </a:r>
          </a:p>
        </p:txBody>
      </p:sp>
      <p:sp>
        <p:nvSpPr>
          <p:cNvPr id="69642" name="Text Box 10"/>
          <p:cNvSpPr txBox="1">
            <a:spLocks noChangeArrowheads="1"/>
          </p:cNvSpPr>
          <p:nvPr/>
        </p:nvSpPr>
        <p:spPr bwMode="auto">
          <a:xfrm>
            <a:off x="2250176" y="3916413"/>
            <a:ext cx="400975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远处某点的光会聚在视网膜前。</a:t>
            </a:r>
          </a:p>
        </p:txBody>
      </p:sp>
      <p:sp>
        <p:nvSpPr>
          <p:cNvPr id="69644" name="Text Box 12"/>
          <p:cNvSpPr txBox="1">
            <a:spLocks noChangeArrowheads="1"/>
          </p:cNvSpPr>
          <p:nvPr/>
        </p:nvSpPr>
        <p:spPr bwMode="auto">
          <a:xfrm>
            <a:off x="4597951" y="2294714"/>
            <a:ext cx="4546049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光到达视网膜时是一个模糊的光斑。</a:t>
            </a: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9052" y="2242552"/>
            <a:ext cx="2457450" cy="1573980"/>
          </a:xfrm>
          <a:prstGeom prst="rect">
            <a:avLst/>
          </a:prstGeom>
          <a:noFill/>
        </p:spPr>
      </p:pic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3740702" y="3097685"/>
            <a:ext cx="114300" cy="68410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 flipV="1">
            <a:off x="4255052" y="2755632"/>
            <a:ext cx="685800" cy="342053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grpSp>
        <p:nvGrpSpPr>
          <p:cNvPr id="28" name="Group 13"/>
          <p:cNvGrpSpPr>
            <a:grpSpLocks/>
          </p:cNvGrpSpPr>
          <p:nvPr/>
        </p:nvGrpSpPr>
        <p:grpSpPr bwMode="auto">
          <a:xfrm rot="288802">
            <a:off x="950512" y="2694671"/>
            <a:ext cx="1600200" cy="171027"/>
            <a:chOff x="1584" y="2784"/>
            <a:chExt cx="960" cy="144"/>
          </a:xfrm>
        </p:grpSpPr>
        <p:sp>
          <p:nvSpPr>
            <p:cNvPr id="29" name="Line 14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0" name="Line 15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1" name="Group 16"/>
          <p:cNvGrpSpPr>
            <a:grpSpLocks/>
          </p:cNvGrpSpPr>
          <p:nvPr/>
        </p:nvGrpSpPr>
        <p:grpSpPr bwMode="auto">
          <a:xfrm rot="840453">
            <a:off x="883201" y="3140442"/>
            <a:ext cx="1671638" cy="180825"/>
            <a:chOff x="1584" y="2784"/>
            <a:chExt cx="960" cy="144"/>
          </a:xfrm>
        </p:grpSpPr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4" name="Group 19"/>
          <p:cNvGrpSpPr>
            <a:grpSpLocks/>
          </p:cNvGrpSpPr>
          <p:nvPr/>
        </p:nvGrpSpPr>
        <p:grpSpPr bwMode="auto">
          <a:xfrm rot="979597" flipV="1">
            <a:off x="2494119" y="2973869"/>
            <a:ext cx="1758553" cy="50774"/>
            <a:chOff x="1584" y="2784"/>
            <a:chExt cx="960" cy="144"/>
          </a:xfrm>
        </p:grpSpPr>
        <p:sp>
          <p:nvSpPr>
            <p:cNvPr id="35" name="Line 20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7" name="Group 22"/>
          <p:cNvGrpSpPr>
            <a:grpSpLocks/>
          </p:cNvGrpSpPr>
          <p:nvPr/>
        </p:nvGrpSpPr>
        <p:grpSpPr bwMode="auto">
          <a:xfrm>
            <a:off x="2540552" y="3012172"/>
            <a:ext cx="1657350" cy="299297"/>
            <a:chOff x="1584" y="2784"/>
            <a:chExt cx="960" cy="144"/>
          </a:xfrm>
        </p:grpSpPr>
        <p:sp>
          <p:nvSpPr>
            <p:cNvPr id="38" name="Line 23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sp>
        <p:nvSpPr>
          <p:cNvPr id="40" name="Oval 25"/>
          <p:cNvSpPr>
            <a:spLocks noChangeArrowheads="1"/>
          </p:cNvSpPr>
          <p:nvPr/>
        </p:nvSpPr>
        <p:spPr bwMode="auto">
          <a:xfrm flipH="1">
            <a:off x="4197902" y="2969415"/>
            <a:ext cx="114300" cy="29929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二、近视眼及其矫正</a:t>
            </a:r>
          </a:p>
        </p:txBody>
      </p:sp>
    </p:spTree>
    <p:extLst>
      <p:ext uri="{BB962C8B-B14F-4D97-AF65-F5344CB8AC3E}">
        <p14:creationId xmlns:p14="http://schemas.microsoft.com/office/powerpoint/2010/main" val="775705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8" grpId="0"/>
      <p:bldP spid="69642" grpId="0" autoUpdateAnimBg="0"/>
      <p:bldP spid="69644" grpId="0" autoUpdateAnimBg="0"/>
      <p:bldP spid="25" grpId="0" animBg="1"/>
      <p:bldP spid="27" grpId="0" animBg="1"/>
      <p:bldP spid="4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495300" y="1265908"/>
            <a:ext cx="8077200" cy="10387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利用凹透镜能使光线发散的特点，配戴用凹透镜制成的</a:t>
            </a:r>
            <a:r>
              <a:rPr kumimoji="1"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近视眼镜</a:t>
            </a: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可以得到矫正。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3417571" y="4086899"/>
            <a:ext cx="7208519" cy="3462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矫正后，来自远处物体的光会聚在视网膜上。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7570" y="2195159"/>
            <a:ext cx="2457450" cy="1650586"/>
          </a:xfrm>
          <a:prstGeom prst="rect">
            <a:avLst/>
          </a:prstGeom>
          <a:noFill/>
        </p:spPr>
      </p:pic>
      <p:sp>
        <p:nvSpPr>
          <p:cNvPr id="22" name="Line 6"/>
          <p:cNvSpPr>
            <a:spLocks noChangeShapeType="1"/>
          </p:cNvSpPr>
          <p:nvPr/>
        </p:nvSpPr>
        <p:spPr bwMode="auto">
          <a:xfrm flipH="1">
            <a:off x="5537338" y="3135805"/>
            <a:ext cx="109082" cy="905564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>
            <a:off x="3589020" y="2793752"/>
            <a:ext cx="4000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>
            <a:off x="3589020" y="3306832"/>
            <a:ext cx="4000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pic>
        <p:nvPicPr>
          <p:cNvPr id="25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60421" y="2665482"/>
            <a:ext cx="326231" cy="742897"/>
          </a:xfrm>
          <a:prstGeom prst="rect">
            <a:avLst/>
          </a:prstGeom>
          <a:noFill/>
        </p:spPr>
      </p:pic>
      <p:grpSp>
        <p:nvGrpSpPr>
          <p:cNvPr id="26" name="Group 11"/>
          <p:cNvGrpSpPr>
            <a:grpSpLocks/>
          </p:cNvGrpSpPr>
          <p:nvPr/>
        </p:nvGrpSpPr>
        <p:grpSpPr bwMode="auto">
          <a:xfrm rot="292586">
            <a:off x="2045970" y="2750995"/>
            <a:ext cx="1371600" cy="213783"/>
            <a:chOff x="1584" y="2784"/>
            <a:chExt cx="960" cy="144"/>
          </a:xfrm>
        </p:grpSpPr>
        <p:sp>
          <p:nvSpPr>
            <p:cNvPr id="27" name="Line 12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29" name="Group 14"/>
          <p:cNvGrpSpPr>
            <a:grpSpLocks/>
          </p:cNvGrpSpPr>
          <p:nvPr/>
        </p:nvGrpSpPr>
        <p:grpSpPr bwMode="auto">
          <a:xfrm rot="1193891">
            <a:off x="2045970" y="3135806"/>
            <a:ext cx="1385888" cy="223582"/>
            <a:chOff x="1584" y="2784"/>
            <a:chExt cx="960" cy="144"/>
          </a:xfrm>
        </p:grpSpPr>
        <p:sp>
          <p:nvSpPr>
            <p:cNvPr id="30" name="Line 15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2" name="Group 17"/>
          <p:cNvGrpSpPr>
            <a:grpSpLocks/>
          </p:cNvGrpSpPr>
          <p:nvPr/>
        </p:nvGrpSpPr>
        <p:grpSpPr bwMode="auto">
          <a:xfrm rot="260212" flipV="1">
            <a:off x="3989070" y="2836508"/>
            <a:ext cx="1714500" cy="221801"/>
            <a:chOff x="1584" y="2784"/>
            <a:chExt cx="960" cy="144"/>
          </a:xfrm>
        </p:grpSpPr>
        <p:sp>
          <p:nvSpPr>
            <p:cNvPr id="33" name="Line 18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4" name="Line 19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5" name="Group 20"/>
          <p:cNvGrpSpPr>
            <a:grpSpLocks/>
          </p:cNvGrpSpPr>
          <p:nvPr/>
        </p:nvGrpSpPr>
        <p:grpSpPr bwMode="auto">
          <a:xfrm rot="346687">
            <a:off x="3989070" y="3050292"/>
            <a:ext cx="1657350" cy="299297"/>
            <a:chOff x="1584" y="2784"/>
            <a:chExt cx="960" cy="144"/>
          </a:xfrm>
        </p:grpSpPr>
        <p:sp>
          <p:nvSpPr>
            <p:cNvPr id="36" name="Line 21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二、近视眼及其矫正</a:t>
            </a:r>
          </a:p>
        </p:txBody>
      </p:sp>
    </p:spTree>
    <p:extLst>
      <p:ext uri="{BB962C8B-B14F-4D97-AF65-F5344CB8AC3E}">
        <p14:creationId xmlns:p14="http://schemas.microsoft.com/office/powerpoint/2010/main" val="22920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autoUpdateAnimBg="0"/>
      <p:bldP spid="71687" grpId="0" autoUpdateAnimBg="0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二、近视眼及其矫正</a:t>
            </a:r>
          </a:p>
        </p:txBody>
      </p:sp>
    </p:spTree>
    <p:extLst>
      <p:ext uri="{BB962C8B-B14F-4D97-AF65-F5344CB8AC3E}">
        <p14:creationId xmlns:p14="http://schemas.microsoft.com/office/powerpoint/2010/main" val="42721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495300" y="1308720"/>
            <a:ext cx="7848600" cy="392415"/>
          </a:xfrm>
          <a:prstGeom prst="rect">
            <a:avLst/>
          </a:prstGeom>
          <a:noFill/>
          <a:ln w="38100" algn="ctr">
            <a:noFill/>
            <a:prstDash val="dashDot"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晶状体太薄</a:t>
            </a: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太扁平，焦距太大</a:t>
            </a: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)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，折光能力太弱。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5113347" y="2264383"/>
            <a:ext cx="3209045" cy="4847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近处一点的光会聚在视网膜后。</a:t>
            </a:r>
          </a:p>
        </p:txBody>
      </p:sp>
      <p:sp>
        <p:nvSpPr>
          <p:cNvPr id="75787" name="Text Box 11"/>
          <p:cNvSpPr txBox="1">
            <a:spLocks noChangeArrowheads="1"/>
          </p:cNvSpPr>
          <p:nvPr/>
        </p:nvSpPr>
        <p:spPr bwMode="auto">
          <a:xfrm>
            <a:off x="2158434" y="3944133"/>
            <a:ext cx="6781800" cy="39241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在视网膜上形成一个模糊的光斑。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三、远视眼及其矫正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203" y="2193875"/>
            <a:ext cx="2343150" cy="1539240"/>
          </a:xfrm>
          <a:prstGeom prst="rect">
            <a:avLst/>
          </a:prstGeom>
          <a:noFill/>
        </p:spPr>
      </p:pic>
      <p:sp>
        <p:nvSpPr>
          <p:cNvPr id="24" name="Line 9"/>
          <p:cNvSpPr>
            <a:spLocks noChangeShapeType="1"/>
          </p:cNvSpPr>
          <p:nvPr/>
        </p:nvSpPr>
        <p:spPr bwMode="auto">
          <a:xfrm flipV="1">
            <a:off x="5076553" y="2835224"/>
            <a:ext cx="400050" cy="17102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4300583" y="3177278"/>
            <a:ext cx="147320" cy="588857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grpSp>
        <p:nvGrpSpPr>
          <p:cNvPr id="27" name="Group 12"/>
          <p:cNvGrpSpPr>
            <a:grpSpLocks/>
          </p:cNvGrpSpPr>
          <p:nvPr/>
        </p:nvGrpSpPr>
        <p:grpSpPr bwMode="auto">
          <a:xfrm rot="-354930">
            <a:off x="1190353" y="2792468"/>
            <a:ext cx="1600200" cy="171027"/>
            <a:chOff x="1584" y="2784"/>
            <a:chExt cx="960" cy="144"/>
          </a:xfrm>
        </p:grpSpPr>
        <p:sp>
          <p:nvSpPr>
            <p:cNvPr id="28" name="Line 13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29" name="Line 14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0" name="Group 15"/>
          <p:cNvGrpSpPr>
            <a:grpSpLocks/>
          </p:cNvGrpSpPr>
          <p:nvPr/>
        </p:nvGrpSpPr>
        <p:grpSpPr bwMode="auto">
          <a:xfrm rot="840453">
            <a:off x="1201070" y="3059698"/>
            <a:ext cx="1553765" cy="113127"/>
            <a:chOff x="1584" y="2784"/>
            <a:chExt cx="960" cy="144"/>
          </a:xfrm>
        </p:grpSpPr>
        <p:sp>
          <p:nvSpPr>
            <p:cNvPr id="31" name="Line 16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2" name="Line 17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3" name="Group 18"/>
          <p:cNvGrpSpPr>
            <a:grpSpLocks/>
          </p:cNvGrpSpPr>
          <p:nvPr/>
        </p:nvGrpSpPr>
        <p:grpSpPr bwMode="auto">
          <a:xfrm rot="351254" flipV="1">
            <a:off x="2784600" y="2853932"/>
            <a:ext cx="2289572" cy="111345"/>
            <a:chOff x="1584" y="2784"/>
            <a:chExt cx="960" cy="144"/>
          </a:xfrm>
        </p:grpSpPr>
        <p:sp>
          <p:nvSpPr>
            <p:cNvPr id="34" name="Line 19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6" name="Group 21"/>
          <p:cNvGrpSpPr>
            <a:grpSpLocks/>
          </p:cNvGrpSpPr>
          <p:nvPr/>
        </p:nvGrpSpPr>
        <p:grpSpPr bwMode="auto">
          <a:xfrm rot="21081669" flipV="1">
            <a:off x="2794125" y="3061480"/>
            <a:ext cx="2286000" cy="128270"/>
            <a:chOff x="1584" y="2784"/>
            <a:chExt cx="960" cy="144"/>
          </a:xfrm>
        </p:grpSpPr>
        <p:sp>
          <p:nvSpPr>
            <p:cNvPr id="37" name="Line 22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sp>
        <p:nvSpPr>
          <p:cNvPr id="39" name="Oval 24"/>
          <p:cNvSpPr>
            <a:spLocks noChangeArrowheads="1"/>
          </p:cNvSpPr>
          <p:nvPr/>
        </p:nvSpPr>
        <p:spPr bwMode="auto">
          <a:xfrm flipH="1">
            <a:off x="4390753" y="2963495"/>
            <a:ext cx="114300" cy="17102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68580" tIns="34290" rIns="68580" bIns="34290" anchor="ctr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9127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0" grpId="0"/>
      <p:bldP spid="75784" grpId="0" autoUpdateAnimBg="0"/>
      <p:bldP spid="75787" grpId="0" autoUpdateAnimBg="0"/>
      <p:bldP spid="24" grpId="0" animBg="1"/>
      <p:bldP spid="26" grpId="0" animBg="1"/>
      <p:bldP spid="3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495300" y="1194747"/>
            <a:ext cx="8610600" cy="9094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  <a:spcBef>
                <a:spcPct val="50000"/>
              </a:spcBef>
            </a:pP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利用凸透镜使光会聚的特点，配戴用凸透镜制作的远视眼镜（</a:t>
            </a:r>
            <a:r>
              <a:rPr kumimoji="1"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老花镜</a:t>
            </a:r>
            <a:r>
              <a:rPr kumimoji="1"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）可以得到矫正。</a:t>
            </a:r>
          </a:p>
        </p:txBody>
      </p:sp>
      <p:sp>
        <p:nvSpPr>
          <p:cNvPr id="77831" name="Text Box 7"/>
          <p:cNvSpPr txBox="1">
            <a:spLocks noChangeArrowheads="1"/>
          </p:cNvSpPr>
          <p:nvPr/>
        </p:nvSpPr>
        <p:spPr bwMode="auto">
          <a:xfrm>
            <a:off x="3679940" y="4138478"/>
            <a:ext cx="7186508" cy="3462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矫正后，来自近处物体的光会聚在视网膜上。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三、远视眼及其矫正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0858" y="2067727"/>
            <a:ext cx="2628900" cy="1746788"/>
          </a:xfrm>
          <a:prstGeom prst="rect">
            <a:avLst/>
          </a:prstGeom>
          <a:noFill/>
        </p:spPr>
      </p:pic>
      <p:sp>
        <p:nvSpPr>
          <p:cNvPr id="23" name="Line 6"/>
          <p:cNvSpPr>
            <a:spLocks noChangeShapeType="1"/>
          </p:cNvSpPr>
          <p:nvPr/>
        </p:nvSpPr>
        <p:spPr bwMode="auto">
          <a:xfrm>
            <a:off x="5754008" y="3051129"/>
            <a:ext cx="354330" cy="938531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3582308" y="2623563"/>
            <a:ext cx="400050" cy="4275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 flipV="1">
            <a:off x="3582308" y="3222156"/>
            <a:ext cx="457200" cy="4275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lIns="68580" tIns="34290" rIns="68580" bIns="34290"/>
          <a:lstStyle/>
          <a:p>
            <a:endParaRPr lang="zh-CN" altLang="en-US" b="1" dirty="0">
              <a:ea typeface="FandolFang R" panose="00000500000000000000" pitchFamily="50" charset="-122"/>
            </a:endParaRPr>
          </a:p>
        </p:txBody>
      </p:sp>
      <p:pic>
        <p:nvPicPr>
          <p:cNvPr id="26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3709" y="2538050"/>
            <a:ext cx="326231" cy="812377"/>
          </a:xfrm>
          <a:prstGeom prst="rect">
            <a:avLst/>
          </a:prstGeom>
          <a:noFill/>
        </p:spPr>
      </p:pic>
      <p:grpSp>
        <p:nvGrpSpPr>
          <p:cNvPr id="27" name="Group 11"/>
          <p:cNvGrpSpPr>
            <a:grpSpLocks/>
          </p:cNvGrpSpPr>
          <p:nvPr/>
        </p:nvGrpSpPr>
        <p:grpSpPr bwMode="auto">
          <a:xfrm rot="-542672">
            <a:off x="2210708" y="2709076"/>
            <a:ext cx="1371600" cy="213783"/>
            <a:chOff x="1584" y="2784"/>
            <a:chExt cx="960" cy="144"/>
          </a:xfrm>
        </p:grpSpPr>
        <p:sp>
          <p:nvSpPr>
            <p:cNvPr id="28" name="Line 12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0" name="Group 14"/>
          <p:cNvGrpSpPr>
            <a:grpSpLocks/>
          </p:cNvGrpSpPr>
          <p:nvPr/>
        </p:nvGrpSpPr>
        <p:grpSpPr bwMode="auto">
          <a:xfrm rot="1662227">
            <a:off x="2210707" y="3008373"/>
            <a:ext cx="1385888" cy="223582"/>
            <a:chOff x="1584" y="2784"/>
            <a:chExt cx="960" cy="144"/>
          </a:xfrm>
        </p:grpSpPr>
        <p:sp>
          <p:nvSpPr>
            <p:cNvPr id="31" name="Line 15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2" name="Line 16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3" name="Group 17"/>
          <p:cNvGrpSpPr>
            <a:grpSpLocks/>
          </p:cNvGrpSpPr>
          <p:nvPr/>
        </p:nvGrpSpPr>
        <p:grpSpPr bwMode="auto">
          <a:xfrm rot="260212" flipV="1">
            <a:off x="3981167" y="2754506"/>
            <a:ext cx="1828800" cy="221800"/>
            <a:chOff x="1584" y="2784"/>
            <a:chExt cx="960" cy="144"/>
          </a:xfrm>
        </p:grpSpPr>
        <p:sp>
          <p:nvSpPr>
            <p:cNvPr id="34" name="Line 18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5" name="Line 19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6" name="Group 20"/>
          <p:cNvGrpSpPr>
            <a:grpSpLocks/>
          </p:cNvGrpSpPr>
          <p:nvPr/>
        </p:nvGrpSpPr>
        <p:grpSpPr bwMode="auto">
          <a:xfrm rot="346687">
            <a:off x="3984739" y="2969179"/>
            <a:ext cx="1771650" cy="342053"/>
            <a:chOff x="1584" y="2784"/>
            <a:chExt cx="960" cy="144"/>
          </a:xfrm>
        </p:grpSpPr>
        <p:sp>
          <p:nvSpPr>
            <p:cNvPr id="37" name="Line 21"/>
            <p:cNvSpPr>
              <a:spLocks noChangeShapeType="1"/>
            </p:cNvSpPr>
            <p:nvPr/>
          </p:nvSpPr>
          <p:spPr bwMode="auto">
            <a:xfrm flipV="1">
              <a:off x="1584" y="2784"/>
              <a:ext cx="960" cy="14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  <p:sp>
          <p:nvSpPr>
            <p:cNvPr id="38" name="Line 22"/>
            <p:cNvSpPr>
              <a:spLocks noChangeShapeType="1"/>
            </p:cNvSpPr>
            <p:nvPr/>
          </p:nvSpPr>
          <p:spPr bwMode="auto">
            <a:xfrm flipV="1">
              <a:off x="1632" y="2832"/>
              <a:ext cx="528" cy="9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zh-CN" altLang="en-US" b="1" dirty="0">
                <a:ea typeface="FandolFang R" panose="00000500000000000000" pitchFamily="50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271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build="allAtOnce" autoUpdateAnimBg="0"/>
      <p:bldP spid="77831" grpId="0" autoUpdateAnimBg="0"/>
      <p:bldP spid="23" grpId="0" animBg="1"/>
      <p:bldP spid="24" grpId="0" animBg="1"/>
      <p:bldP spid="2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三、远视眼及其矫正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r:id="rId1" imgW="8128080" imgH="4338720"/>
        </mc:Choice>
        <mc:Fallback>
          <p:control r:id="rId1" imgW="8128080" imgH="4338720">
            <p:pic>
              <p:nvPicPr>
                <p:cNvPr id="2" name="ShockwaveFlash1"/>
                <p:cNvPicPr>
                  <a:picLocks noChangeArrowheads="1" noChangeShapeType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63613" y="1263650"/>
                  <a:ext cx="7216775" cy="31019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967177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34261" y="1184214"/>
            <a:ext cx="48774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b="1" kern="0" dirty="0">
                <a:solidFill>
                  <a:schemeClr val="folHlink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21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比较</a:t>
            </a:r>
            <a:r>
              <a:rPr lang="zh-CN" altLang="en-US" sz="2100" b="1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远视眼与近视眼</a:t>
            </a:r>
          </a:p>
        </p:txBody>
      </p:sp>
      <p:graphicFrame>
        <p:nvGraphicFramePr>
          <p:cNvPr id="21509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922461"/>
              </p:ext>
            </p:extLst>
          </p:nvPr>
        </p:nvGraphicFramePr>
        <p:xfrm>
          <a:off x="530226" y="2068285"/>
          <a:ext cx="8108950" cy="1864707"/>
        </p:xfrm>
        <a:graphic>
          <a:graphicData uri="http://schemas.openxmlformats.org/drawingml/2006/table">
            <a:tbl>
              <a:tblPr/>
              <a:tblGrid>
                <a:gridCol w="1621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7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17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0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32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1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 晶状体</a:t>
                      </a:r>
                      <a:endParaRPr kumimoji="0" lang="zh-CN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折光能力</a:t>
                      </a:r>
                      <a:endParaRPr kumimoji="0" lang="zh-CN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像的位置</a:t>
                      </a:r>
                      <a:endParaRPr kumimoji="0" lang="zh-CN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矫正方法</a:t>
                      </a:r>
                      <a:endParaRPr kumimoji="0" lang="zh-CN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 </a:t>
                      </a: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sym typeface="Arial" panose="020B0604020202020204" pitchFamily="34" charset="0"/>
                        </a:rPr>
                        <a:t> 近视眼</a:t>
                      </a: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5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 远视眼</a:t>
                      </a:r>
                      <a:endParaRPr kumimoji="0" lang="zh-CN" altLang="en-US" sz="2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思源黑体 CN Medium" panose="020B0600000000000000" pitchFamily="34" charset="-122"/>
                          <a:cs typeface="Times New Roman" pitchFamily="18" charset="0"/>
                          <a:sym typeface="Arial" panose="020B0604020202020204" pitchFamily="34" charset="0"/>
                        </a:rPr>
                        <a:t> </a:t>
                      </a:r>
                      <a:endParaRPr kumimoji="0" lang="zh-CN" alt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思源黑体 CN Medium" panose="020B0600000000000000" pitchFamily="34" charset="-122"/>
                        <a:sym typeface="Arial" panose="020B0604020202020204" pitchFamily="34" charset="0"/>
                      </a:endParaRPr>
                    </a:p>
                  </a:txBody>
                  <a:tcPr marL="90000" marR="90000" marT="35013" marB="350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2517775" y="2836759"/>
            <a:ext cx="1081088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太厚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4157664" y="3429413"/>
            <a:ext cx="12414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太弱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5399088" y="3448416"/>
            <a:ext cx="18002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在视网膜后</a:t>
            </a:r>
          </a:p>
        </p:txBody>
      </p:sp>
      <p:sp>
        <p:nvSpPr>
          <p:cNvPr id="21538" name="Text Box 34"/>
          <p:cNvSpPr txBox="1">
            <a:spLocks noChangeArrowheads="1"/>
          </p:cNvSpPr>
          <p:nvPr/>
        </p:nvSpPr>
        <p:spPr bwMode="auto">
          <a:xfrm>
            <a:off x="5327651" y="2855763"/>
            <a:ext cx="18002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在视网膜前</a:t>
            </a:r>
          </a:p>
        </p:txBody>
      </p:sp>
      <p:sp>
        <p:nvSpPr>
          <p:cNvPr id="21539" name="Text Box 35"/>
          <p:cNvSpPr txBox="1">
            <a:spLocks noChangeArrowheads="1"/>
          </p:cNvSpPr>
          <p:nvPr/>
        </p:nvSpPr>
        <p:spPr bwMode="auto">
          <a:xfrm>
            <a:off x="4229099" y="2836759"/>
            <a:ext cx="88265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太强</a:t>
            </a:r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2517774" y="3410410"/>
            <a:ext cx="1152525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太薄</a:t>
            </a: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7235825" y="2890204"/>
            <a:ext cx="13319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凹透镜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7235826" y="3448416"/>
            <a:ext cx="1547813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b="1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 凸透镜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比较远视眼与近视眼</a:t>
            </a:r>
          </a:p>
        </p:txBody>
      </p:sp>
    </p:spTree>
    <p:extLst>
      <p:ext uri="{BB962C8B-B14F-4D97-AF65-F5344CB8AC3E}">
        <p14:creationId xmlns:p14="http://schemas.microsoft.com/office/powerpoint/2010/main" val="2561594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5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6" grpId="0" autoUpdateAnimBg="0"/>
      <p:bldP spid="21537" grpId="0" autoUpdateAnimBg="0"/>
      <p:bldP spid="21540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95300" y="1710005"/>
            <a:ext cx="7973786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2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通过晶状体的调节，眼睛可以使不同远近的物体在视网膜上成清晰的像。眼睛调节的两个极限点叫</a:t>
            </a: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远点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和</a:t>
            </a: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近点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。正常眼睛的远点在</a:t>
            </a: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无限远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，近点大约在</a:t>
            </a: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10cm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处。正常眼睛观察近处物体最清晰而又不疲劳的距离，大约</a:t>
            </a: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25cm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，叫做</a:t>
            </a:r>
            <a:r>
              <a:rPr lang="zh-CN" altLang="en-US" sz="18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明视距离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495300" y="873910"/>
            <a:ext cx="5526087" cy="9550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>
              <a:lnSpc>
                <a:spcPct val="150000"/>
              </a:lnSpc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、远点、近点、明视距离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比较远视眼与近视眼</a:t>
            </a:r>
          </a:p>
        </p:txBody>
      </p:sp>
    </p:spTree>
    <p:extLst>
      <p:ext uri="{BB962C8B-B14F-4D97-AF65-F5344CB8AC3E}">
        <p14:creationId xmlns:p14="http://schemas.microsoft.com/office/powerpoint/2010/main" val="611586632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  <p:bldP spid="5939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矩形 7169"/>
          <p:cNvSpPr>
            <a:spLocks noChangeArrowheads="1"/>
          </p:cNvSpPr>
          <p:nvPr/>
        </p:nvSpPr>
        <p:spPr bwMode="auto">
          <a:xfrm>
            <a:off x="1720533" y="2454268"/>
            <a:ext cx="5105400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眼球     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好像一架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照相机</a:t>
            </a:r>
          </a:p>
        </p:txBody>
      </p:sp>
      <p:pic>
        <p:nvPicPr>
          <p:cNvPr id="7170" name="图片 7170" descr="22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40209" y="2158224"/>
            <a:ext cx="1290214" cy="988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图片 7171" descr="0857152431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8194" y="2158224"/>
            <a:ext cx="2389071" cy="1100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矩形 7172"/>
          <p:cNvSpPr/>
          <p:nvPr/>
        </p:nvSpPr>
        <p:spPr>
          <a:xfrm>
            <a:off x="5597465" y="3659943"/>
            <a:ext cx="2209800" cy="34624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chemeClr val="accent6">
                <a:lumMod val="75000"/>
              </a:schemeClr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noProof="1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照相机的凸透镜成像</a:t>
            </a:r>
            <a:endParaRPr lang="zh-CN" altLang="en-US" sz="1800" kern="0" noProof="1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174" name="矩形 7173"/>
          <p:cNvSpPr/>
          <p:nvPr/>
        </p:nvSpPr>
        <p:spPr>
          <a:xfrm>
            <a:off x="1296489" y="3659943"/>
            <a:ext cx="1524000" cy="346249"/>
          </a:xfrm>
          <a:prstGeom prst="rect">
            <a:avLst/>
          </a:prstGeom>
          <a:solidFill>
            <a:schemeClr val="bg1"/>
          </a:solidFill>
          <a:ln w="38100" cap="flat" cmpd="sng">
            <a:solidFill>
              <a:schemeClr val="accent6">
                <a:lumMod val="75000"/>
              </a:schemeClr>
            </a:solidFill>
            <a:prstDash val="dash"/>
            <a:miter/>
            <a:headEnd type="none" w="med" len="med"/>
            <a:tailEnd type="none" w="med" len="med"/>
          </a:ln>
        </p:spPr>
        <p:txBody>
          <a:bodyPr lIns="68580" tIns="34290" rIns="68580" bIns="34290">
            <a:spAutoFit/>
          </a:bodyPr>
          <a:lstStyle/>
          <a:p>
            <a:pPr algn="ctr" defTabSz="914378"/>
            <a:r>
              <a:rPr lang="zh-CN" altLang="en-US" sz="1800" kern="0" noProof="1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眼睛看到物体</a:t>
            </a:r>
            <a:endParaRPr lang="zh-CN" altLang="en-US" sz="1800" kern="0" noProof="1">
              <a:solidFill>
                <a:srgbClr val="0000FF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175" name="直接连接符 7174"/>
          <p:cNvSpPr>
            <a:spLocks noChangeShapeType="1"/>
          </p:cNvSpPr>
          <p:nvPr/>
        </p:nvSpPr>
        <p:spPr bwMode="auto">
          <a:xfrm>
            <a:off x="1862546" y="3164403"/>
            <a:ext cx="152400" cy="570089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7176" name="直接连接符 7175"/>
          <p:cNvSpPr>
            <a:spLocks noChangeShapeType="1"/>
          </p:cNvSpPr>
          <p:nvPr/>
        </p:nvSpPr>
        <p:spPr bwMode="auto">
          <a:xfrm flipH="1">
            <a:off x="5973022" y="3278419"/>
            <a:ext cx="609600" cy="3990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" name="矩形 7169"/>
          <p:cNvSpPr>
            <a:spLocks noChangeArrowheads="1"/>
          </p:cNvSpPr>
          <p:nvPr/>
        </p:nvSpPr>
        <p:spPr bwMode="auto">
          <a:xfrm>
            <a:off x="495301" y="1332883"/>
            <a:ext cx="275104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有什么联系？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课堂导入</a:t>
            </a:r>
          </a:p>
        </p:txBody>
      </p:sp>
    </p:spTree>
    <p:extLst>
      <p:ext uri="{BB962C8B-B14F-4D97-AF65-F5344CB8AC3E}">
        <p14:creationId xmlns:p14="http://schemas.microsoft.com/office/powerpoint/2010/main" val="129786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bldLvl="0" animBg="1"/>
      <p:bldP spid="7174" grpId="0" bldLvl="0" animBg="1"/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495301" y="1149906"/>
            <a:ext cx="8127773" cy="103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 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看书上的字，测出你的明视距离，和其他同学比较一下正常眼、近视眼明视距离相同吗？有什么规律？ 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95301" y="2400337"/>
            <a:ext cx="7912100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、近视眼的明视距离比正常眼的明视距离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短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；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95300" y="3047625"/>
            <a:ext cx="5638800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、不同近视眼的明视距离也不同；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95302" y="3631966"/>
            <a:ext cx="7742237" cy="429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、远视眼的明视距离比正常眼的明视距离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长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比较远视眼与近视眼</a:t>
            </a:r>
          </a:p>
        </p:txBody>
      </p:sp>
    </p:spTree>
    <p:extLst>
      <p:ext uri="{BB962C8B-B14F-4D97-AF65-F5344CB8AC3E}">
        <p14:creationId xmlns:p14="http://schemas.microsoft.com/office/powerpoint/2010/main" val="33832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484" grpId="0"/>
      <p:bldP spid="20485" grpId="0"/>
      <p:bldP spid="2048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495301" y="1150310"/>
            <a:ext cx="4608512" cy="438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defTabSz="914378"/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、眼镜的度数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103527" y="1588390"/>
            <a:ext cx="3960812" cy="37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、什么是透镜焦度？</a:t>
            </a:r>
            <a:endParaRPr lang="zh-CN" altLang="en-US" sz="7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-99900" y="2566829"/>
            <a:ext cx="4537075" cy="37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、什么是眼镜的度数？</a:t>
            </a:r>
            <a:endParaRPr lang="zh-CN" altLang="en-US" sz="7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-224632" y="3566056"/>
            <a:ext cx="6048375" cy="37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、眼镜的正、负度数是什么意思？</a:t>
            </a:r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-56131" y="2067217"/>
            <a:ext cx="5327650" cy="37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焦距的倒数，</a:t>
            </a:r>
            <a:r>
              <a:rPr lang="el-GR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Φ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=1/</a:t>
            </a:r>
            <a:r>
              <a:rPr lang="en-US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f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，单位：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m</a:t>
            </a:r>
            <a:r>
              <a:rPr lang="en-US" altLang="zh-CN" sz="1800" kern="0" baseline="3000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-1</a:t>
            </a:r>
            <a:endParaRPr lang="el-GR" altLang="zh-CN" sz="700" kern="0" baseline="3000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-614253" y="3066443"/>
            <a:ext cx="8388350" cy="376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镜片的度数透镜焦度乘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100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的值，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D=100</a:t>
            </a:r>
            <a:r>
              <a:rPr lang="el-GR" altLang="zh-CN" sz="18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Φ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,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单位：度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-484986" y="4065668"/>
            <a:ext cx="7561263" cy="376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/>
          <a:lstStyle/>
          <a:p>
            <a:pPr algn="ctr"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眼镜的正、负度数分别表示是凸透镜和凹透镜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护眼小常识</a:t>
            </a:r>
          </a:p>
        </p:txBody>
      </p:sp>
    </p:spTree>
    <p:extLst>
      <p:ext uri="{BB962C8B-B14F-4D97-AF65-F5344CB8AC3E}">
        <p14:creationId xmlns:p14="http://schemas.microsoft.com/office/powerpoint/2010/main" val="306735744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/>
      <p:bldP spid="59396" grpId="0"/>
      <p:bldP spid="59397" grpId="0"/>
      <p:bldP spid="59398" grpId="0"/>
      <p:bldP spid="59399" grpId="0"/>
      <p:bldP spid="5940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61431" y="1214654"/>
            <a:ext cx="8507306" cy="34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rgbClr val="FF0066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预防近视 “四不看” “三要” ：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①不躺卧看书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②不在光线暗的地方看书。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③不在直射的强光下看书。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④不走路看书。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⑤读写姿势要正确，眼与书的距离要在33厘米左右。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⑥看书看电视或使用电脑1小时后要休息一下，要远眺几分钟。</a:t>
            </a:r>
          </a:p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⑦要定期检查视力，认真做眼保健操。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护眼小常识</a:t>
            </a:r>
          </a:p>
        </p:txBody>
      </p:sp>
    </p:spTree>
    <p:extLst>
      <p:ext uri="{BB962C8B-B14F-4D97-AF65-F5344CB8AC3E}">
        <p14:creationId xmlns:p14="http://schemas.microsoft.com/office/powerpoint/2010/main" val="274990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文本框 2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课堂小结</a:t>
            </a:r>
          </a:p>
        </p:txBody>
      </p:sp>
      <p:sp>
        <p:nvSpPr>
          <p:cNvPr id="2" name="文本框 1"/>
          <p:cNvSpPr txBox="1">
            <a:spLocks noChangeArrowheads="1"/>
          </p:cNvSpPr>
          <p:nvPr/>
        </p:nvSpPr>
        <p:spPr bwMode="auto">
          <a:xfrm>
            <a:off x="1787341" y="1748465"/>
            <a:ext cx="855662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眼睛</a:t>
            </a:r>
          </a:p>
        </p:txBody>
      </p:sp>
      <p:sp>
        <p:nvSpPr>
          <p:cNvPr id="4" name="文本框 3"/>
          <p:cNvSpPr txBox="1">
            <a:spLocks noChangeArrowheads="1"/>
          </p:cNvSpPr>
          <p:nvPr/>
        </p:nvSpPr>
        <p:spPr bwMode="auto">
          <a:xfrm>
            <a:off x="996542" y="2330138"/>
            <a:ext cx="476250" cy="14542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眼睛和眼镜</a:t>
            </a:r>
          </a:p>
        </p:txBody>
      </p:sp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648023" y="786654"/>
            <a:ext cx="863600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结构</a:t>
            </a: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648023" y="1151399"/>
            <a:ext cx="86169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原理</a:t>
            </a:r>
          </a:p>
        </p:txBody>
      </p:sp>
      <p:sp>
        <p:nvSpPr>
          <p:cNvPr id="7" name="文本框 6"/>
          <p:cNvSpPr txBox="1">
            <a:spLocks noChangeArrowheads="1"/>
          </p:cNvSpPr>
          <p:nvPr/>
        </p:nvSpPr>
        <p:spPr bwMode="auto">
          <a:xfrm>
            <a:off x="2632853" y="1515501"/>
            <a:ext cx="3276600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远点、近点和明视距离</a:t>
            </a:r>
          </a:p>
        </p:txBody>
      </p:sp>
      <p:sp>
        <p:nvSpPr>
          <p:cNvPr id="8" name="文本框 7"/>
          <p:cNvSpPr txBox="1">
            <a:spLocks noChangeArrowheads="1"/>
          </p:cNvSpPr>
          <p:nvPr/>
        </p:nvSpPr>
        <p:spPr bwMode="auto">
          <a:xfrm>
            <a:off x="2632853" y="2072718"/>
            <a:ext cx="121602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远视眼</a:t>
            </a:r>
          </a:p>
        </p:txBody>
      </p:sp>
      <p:sp>
        <p:nvSpPr>
          <p:cNvPr id="9" name="文本框 8"/>
          <p:cNvSpPr txBox="1">
            <a:spLocks noChangeArrowheads="1"/>
          </p:cNvSpPr>
          <p:nvPr/>
        </p:nvSpPr>
        <p:spPr bwMode="auto">
          <a:xfrm>
            <a:off x="3597759" y="1851251"/>
            <a:ext cx="928687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成因</a:t>
            </a:r>
          </a:p>
        </p:txBody>
      </p:sp>
      <p:sp>
        <p:nvSpPr>
          <p:cNvPr id="10" name="文本框 9"/>
          <p:cNvSpPr txBox="1">
            <a:spLocks noChangeArrowheads="1"/>
          </p:cNvSpPr>
          <p:nvPr/>
        </p:nvSpPr>
        <p:spPr bwMode="auto">
          <a:xfrm>
            <a:off x="3578276" y="2299132"/>
            <a:ext cx="1497013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矫正方法</a:t>
            </a: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2608041" y="2776617"/>
            <a:ext cx="121602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远视眼</a:t>
            </a: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3559146" y="2548613"/>
            <a:ext cx="93027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成因</a:t>
            </a:r>
          </a:p>
        </p:txBody>
      </p:sp>
      <p:sp>
        <p:nvSpPr>
          <p:cNvPr id="13" name="文本框 12"/>
          <p:cNvSpPr txBox="1">
            <a:spLocks noChangeArrowheads="1"/>
          </p:cNvSpPr>
          <p:nvPr/>
        </p:nvSpPr>
        <p:spPr bwMode="auto">
          <a:xfrm>
            <a:off x="3542828" y="3031107"/>
            <a:ext cx="1497012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矫正方法</a:t>
            </a: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1787341" y="4100841"/>
            <a:ext cx="855662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眼镜</a:t>
            </a:r>
          </a:p>
        </p:txBody>
      </p:sp>
      <p:sp>
        <p:nvSpPr>
          <p:cNvPr id="15" name="文本框 14"/>
          <p:cNvSpPr txBox="1">
            <a:spLocks noChangeArrowheads="1"/>
          </p:cNvSpPr>
          <p:nvPr/>
        </p:nvSpPr>
        <p:spPr bwMode="auto">
          <a:xfrm>
            <a:off x="2632853" y="3656640"/>
            <a:ext cx="2379663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近视眼：凹透镜</a:t>
            </a:r>
          </a:p>
        </p:txBody>
      </p:sp>
      <p:sp>
        <p:nvSpPr>
          <p:cNvPr id="16" name="文本框 15"/>
          <p:cNvSpPr txBox="1">
            <a:spLocks noChangeArrowheads="1"/>
          </p:cNvSpPr>
          <p:nvPr/>
        </p:nvSpPr>
        <p:spPr bwMode="auto">
          <a:xfrm>
            <a:off x="2654761" y="4121025"/>
            <a:ext cx="2378075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远视眼：凸透镜</a:t>
            </a:r>
          </a:p>
        </p:txBody>
      </p:sp>
      <p:sp>
        <p:nvSpPr>
          <p:cNvPr id="17" name="文本框 16"/>
          <p:cNvSpPr txBox="1">
            <a:spLocks noChangeArrowheads="1"/>
          </p:cNvSpPr>
          <p:nvPr/>
        </p:nvSpPr>
        <p:spPr bwMode="auto">
          <a:xfrm>
            <a:off x="2650316" y="4598510"/>
            <a:ext cx="1036637" cy="346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/>
            <a:r>
              <a:rPr lang="zh-CN" altLang="zh-CN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度数</a:t>
            </a:r>
          </a:p>
        </p:txBody>
      </p:sp>
      <p:sp>
        <p:nvSpPr>
          <p:cNvPr id="18" name="左大括号 17"/>
          <p:cNvSpPr/>
          <p:nvPr/>
        </p:nvSpPr>
        <p:spPr>
          <a:xfrm>
            <a:off x="2386399" y="919970"/>
            <a:ext cx="185966" cy="2003238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9" name="左大括号 18"/>
          <p:cNvSpPr/>
          <p:nvPr/>
        </p:nvSpPr>
        <p:spPr>
          <a:xfrm>
            <a:off x="3465075" y="2002284"/>
            <a:ext cx="137349" cy="482099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0" name="左大括号 19"/>
          <p:cNvSpPr/>
          <p:nvPr/>
        </p:nvSpPr>
        <p:spPr>
          <a:xfrm>
            <a:off x="3433004" y="2755072"/>
            <a:ext cx="137349" cy="483019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1" name="左大括号 20"/>
          <p:cNvSpPr/>
          <p:nvPr/>
        </p:nvSpPr>
        <p:spPr>
          <a:xfrm>
            <a:off x="2422240" y="3804829"/>
            <a:ext cx="180975" cy="938271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4" name="左大括号 23"/>
          <p:cNvSpPr/>
          <p:nvPr/>
        </p:nvSpPr>
        <p:spPr>
          <a:xfrm>
            <a:off x="1438461" y="1883827"/>
            <a:ext cx="279400" cy="2346866"/>
          </a:xfrm>
          <a:prstGeom prst="leftBrac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68580" tIns="34290" rIns="68580" bIns="34290" anchor="ctr"/>
          <a:lstStyle/>
          <a:p>
            <a:pPr algn="ctr" defTabSz="914378"/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94921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/>
          <p:cNvSpPr txBox="1">
            <a:spLocks noChangeArrowheads="1"/>
          </p:cNvSpPr>
          <p:nvPr/>
        </p:nvSpPr>
        <p:spPr bwMode="auto">
          <a:xfrm>
            <a:off x="501651" y="2617598"/>
            <a:ext cx="864235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眼睛的成像原理与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的原理相似，它的角膜、晶状体共同作用，相当于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________,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物体在它的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上成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________________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像。</a:t>
            </a: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2673902" y="2582973"/>
            <a:ext cx="15240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照相机</a:t>
            </a:r>
          </a:p>
        </p:txBody>
      </p:sp>
      <p:sp>
        <p:nvSpPr>
          <p:cNvPr id="62470" name="Text Box 6"/>
          <p:cNvSpPr txBox="1">
            <a:spLocks noChangeArrowheads="1"/>
          </p:cNvSpPr>
          <p:nvPr/>
        </p:nvSpPr>
        <p:spPr bwMode="auto">
          <a:xfrm>
            <a:off x="594272" y="3087984"/>
            <a:ext cx="1676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凸透镜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2840994" y="3114821"/>
            <a:ext cx="15240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视网膜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4364994" y="3087984"/>
            <a:ext cx="320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倒立、缩小的实</a:t>
            </a:r>
          </a:p>
        </p:txBody>
      </p:sp>
      <p:sp>
        <p:nvSpPr>
          <p:cNvPr id="12" name="矩形: 圆角 3"/>
          <p:cNvSpPr/>
          <p:nvPr/>
        </p:nvSpPr>
        <p:spPr>
          <a:xfrm>
            <a:off x="578943" y="1843156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3" name="文本框 6"/>
          <p:cNvSpPr txBox="1"/>
          <p:nvPr/>
        </p:nvSpPr>
        <p:spPr>
          <a:xfrm>
            <a:off x="501651" y="1179241"/>
            <a:ext cx="2785376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考点一：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眼睛成像原理</a:t>
            </a:r>
            <a:endParaRPr lang="zh-CN" altLang="en-US" sz="2100" kern="0" dirty="0">
              <a:solidFill>
                <a:srgbClr val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628974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  <p:bldP spid="62470" grpId="0"/>
      <p:bldP spid="62471" grpId="0"/>
      <p:bldP spid="6247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58"/>
          <p:cNvSpPr>
            <a:spLocks noChangeArrowheads="1"/>
          </p:cNvSpPr>
          <p:nvPr/>
        </p:nvSpPr>
        <p:spPr bwMode="auto">
          <a:xfrm>
            <a:off x="495300" y="1643134"/>
            <a:ext cx="8337973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2.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眼睛是一部高度精密的光学系统，下列围绕眼睛的讨论，错误的是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)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．视网膜相当于光屏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．物体在视网膜上成的像的像距大于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倍焦距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．晶状体相当于一个凸透镜</a:t>
            </a:r>
          </a:p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．外界物体在视网膜上成的像是倒立的</a:t>
            </a:r>
          </a:p>
        </p:txBody>
      </p:sp>
      <p:sp>
        <p:nvSpPr>
          <p:cNvPr id="7428" name="Rectangle 260"/>
          <p:cNvSpPr>
            <a:spLocks noChangeArrowheads="1"/>
          </p:cNvSpPr>
          <p:nvPr/>
        </p:nvSpPr>
        <p:spPr bwMode="auto">
          <a:xfrm>
            <a:off x="7477034" y="1758226"/>
            <a:ext cx="377748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</a:p>
        </p:txBody>
      </p:sp>
      <p:sp>
        <p:nvSpPr>
          <p:cNvPr id="5" name="矩形: 圆角 6"/>
          <p:cNvSpPr/>
          <p:nvPr/>
        </p:nvSpPr>
        <p:spPr>
          <a:xfrm>
            <a:off x="495300" y="123451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67162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7"/>
          <p:cNvSpPr>
            <a:spLocks noChangeArrowheads="1"/>
          </p:cNvSpPr>
          <p:nvPr/>
        </p:nvSpPr>
        <p:spPr bwMode="auto">
          <a:xfrm>
            <a:off x="495300" y="1797656"/>
            <a:ext cx="8387079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3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．关于眼睛的调节，下列说法正确的是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    )</a:t>
            </a:r>
            <a:endParaRPr lang="en-US" altLang="zh-CN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看远处物体时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睫状体应收缩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使晶状体变得凸一些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看远处物体时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睫状体应放松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使晶状体变得凸一些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看近处物体时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睫状体应收缩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使晶状体变得凸一些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看近处物体时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睫状体应放松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使晶状体变得扁平一些</a:t>
            </a:r>
          </a:p>
        </p:txBody>
      </p:sp>
      <p:sp>
        <p:nvSpPr>
          <p:cNvPr id="326695" name="Rectangle 39"/>
          <p:cNvSpPr>
            <a:spLocks noChangeArrowheads="1"/>
          </p:cNvSpPr>
          <p:nvPr/>
        </p:nvSpPr>
        <p:spPr bwMode="auto">
          <a:xfrm>
            <a:off x="4606351" y="1918850"/>
            <a:ext cx="398186" cy="500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sp>
        <p:nvSpPr>
          <p:cNvPr id="4" name="矩形: 圆角 6"/>
          <p:cNvSpPr/>
          <p:nvPr/>
        </p:nvSpPr>
        <p:spPr>
          <a:xfrm>
            <a:off x="495300" y="1234513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1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5012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66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6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9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9"/>
          <p:cNvSpPr>
            <a:spLocks noChangeArrowheads="1"/>
          </p:cNvSpPr>
          <p:nvPr/>
        </p:nvSpPr>
        <p:spPr bwMode="auto">
          <a:xfrm>
            <a:off x="583622" y="1958288"/>
            <a:ext cx="7950926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4.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近视眼患者看不清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_______(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填“近处”或“远处”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的物体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是因为晶状体太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折光能力太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所致。近视眼成像在视网膜的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面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应佩戴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透镜矫正。</a:t>
            </a:r>
          </a:p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5.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远视眼患者看不清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________(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填“近处”或“远处”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的物体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是因为晶状体太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折光能力太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所致。远视眼成像在视网膜的 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面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应佩戴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透镜矫正。</a:t>
            </a:r>
          </a:p>
        </p:txBody>
      </p:sp>
      <p:sp>
        <p:nvSpPr>
          <p:cNvPr id="325723" name="Rectangle 91"/>
          <p:cNvSpPr>
            <a:spLocks noChangeArrowheads="1"/>
          </p:cNvSpPr>
          <p:nvPr/>
        </p:nvSpPr>
        <p:spPr bwMode="auto">
          <a:xfrm>
            <a:off x="2865214" y="1983359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远处</a:t>
            </a:r>
          </a:p>
        </p:txBody>
      </p:sp>
      <p:sp>
        <p:nvSpPr>
          <p:cNvPr id="325724" name="Rectangle 92"/>
          <p:cNvSpPr>
            <a:spLocks noChangeArrowheads="1"/>
          </p:cNvSpPr>
          <p:nvPr/>
        </p:nvSpPr>
        <p:spPr bwMode="auto">
          <a:xfrm>
            <a:off x="1071499" y="2481604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厚</a:t>
            </a:r>
          </a:p>
        </p:txBody>
      </p:sp>
      <p:sp>
        <p:nvSpPr>
          <p:cNvPr id="325725" name="Rectangle 93"/>
          <p:cNvSpPr>
            <a:spLocks noChangeArrowheads="1"/>
          </p:cNvSpPr>
          <p:nvPr/>
        </p:nvSpPr>
        <p:spPr bwMode="auto">
          <a:xfrm>
            <a:off x="3206569" y="2425724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强</a:t>
            </a:r>
          </a:p>
        </p:txBody>
      </p:sp>
      <p:sp>
        <p:nvSpPr>
          <p:cNvPr id="325726" name="Rectangle 94"/>
          <p:cNvSpPr>
            <a:spLocks noChangeArrowheads="1"/>
          </p:cNvSpPr>
          <p:nvPr/>
        </p:nvSpPr>
        <p:spPr bwMode="auto">
          <a:xfrm>
            <a:off x="6815640" y="2425724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前</a:t>
            </a:r>
          </a:p>
        </p:txBody>
      </p:sp>
      <p:sp>
        <p:nvSpPr>
          <p:cNvPr id="325727" name="Rectangle 95"/>
          <p:cNvSpPr>
            <a:spLocks noChangeArrowheads="1"/>
          </p:cNvSpPr>
          <p:nvPr/>
        </p:nvSpPr>
        <p:spPr bwMode="auto">
          <a:xfrm>
            <a:off x="860901" y="2849636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凹</a:t>
            </a:r>
          </a:p>
        </p:txBody>
      </p:sp>
      <p:sp>
        <p:nvSpPr>
          <p:cNvPr id="325728" name="Rectangle 96"/>
          <p:cNvSpPr>
            <a:spLocks noChangeArrowheads="1"/>
          </p:cNvSpPr>
          <p:nvPr/>
        </p:nvSpPr>
        <p:spPr bwMode="auto">
          <a:xfrm>
            <a:off x="2975737" y="3249503"/>
            <a:ext cx="600164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近处</a:t>
            </a:r>
          </a:p>
        </p:txBody>
      </p:sp>
      <p:sp>
        <p:nvSpPr>
          <p:cNvPr id="325729" name="Rectangle 97"/>
          <p:cNvSpPr>
            <a:spLocks noChangeArrowheads="1"/>
          </p:cNvSpPr>
          <p:nvPr/>
        </p:nvSpPr>
        <p:spPr bwMode="auto">
          <a:xfrm>
            <a:off x="1045567" y="3685082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薄</a:t>
            </a:r>
          </a:p>
        </p:txBody>
      </p:sp>
      <p:sp>
        <p:nvSpPr>
          <p:cNvPr id="325730" name="Rectangle 98"/>
          <p:cNvSpPr>
            <a:spLocks noChangeArrowheads="1"/>
          </p:cNvSpPr>
          <p:nvPr/>
        </p:nvSpPr>
        <p:spPr bwMode="auto">
          <a:xfrm>
            <a:off x="3021902" y="3644308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弱</a:t>
            </a:r>
          </a:p>
        </p:txBody>
      </p:sp>
      <p:sp>
        <p:nvSpPr>
          <p:cNvPr id="325731" name="Rectangle 99"/>
          <p:cNvSpPr>
            <a:spLocks noChangeArrowheads="1"/>
          </p:cNvSpPr>
          <p:nvPr/>
        </p:nvSpPr>
        <p:spPr bwMode="auto">
          <a:xfrm>
            <a:off x="6815640" y="3685081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后</a:t>
            </a:r>
          </a:p>
        </p:txBody>
      </p:sp>
      <p:sp>
        <p:nvSpPr>
          <p:cNvPr id="325732" name="Rectangle 100"/>
          <p:cNvSpPr>
            <a:spLocks noChangeArrowheads="1"/>
          </p:cNvSpPr>
          <p:nvPr/>
        </p:nvSpPr>
        <p:spPr bwMode="auto">
          <a:xfrm>
            <a:off x="886833" y="4102805"/>
            <a:ext cx="369332" cy="346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凸</a:t>
            </a:r>
          </a:p>
        </p:txBody>
      </p:sp>
      <p:sp>
        <p:nvSpPr>
          <p:cNvPr id="18" name="矩形: 圆角 3"/>
          <p:cNvSpPr/>
          <p:nvPr/>
        </p:nvSpPr>
        <p:spPr>
          <a:xfrm>
            <a:off x="495300" y="1509379"/>
            <a:ext cx="1293222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典型例题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endParaRPr lang="zh-CN" altLang="en-US" sz="18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cs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9" name="文本框 6"/>
          <p:cNvSpPr txBox="1"/>
          <p:nvPr/>
        </p:nvSpPr>
        <p:spPr>
          <a:xfrm>
            <a:off x="495300" y="1035180"/>
            <a:ext cx="3862595" cy="415497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28575" rtlCol="0" anchor="t">
            <a:spAutoFit/>
          </a:bodyPr>
          <a:lstStyle/>
          <a:p>
            <a:pPr defTabSz="914378" latinLnBrk="1" hangingPunct="0"/>
            <a:r>
              <a:rPr lang="zh-CN" altLang="en-US" sz="21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考点二：近视眼和远视眼及矫正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93603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5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5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5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5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5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5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5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2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2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5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2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723" grpId="0"/>
      <p:bldP spid="325724" grpId="0"/>
      <p:bldP spid="325725" grpId="0"/>
      <p:bldP spid="325726" grpId="0"/>
      <p:bldP spid="325727" grpId="0"/>
      <p:bldP spid="325728" grpId="0"/>
      <p:bldP spid="325729" grpId="0"/>
      <p:bldP spid="325730" grpId="0"/>
      <p:bldP spid="325731" grpId="0"/>
      <p:bldP spid="32573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570443" y="1835727"/>
            <a:ext cx="8515349" cy="50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6.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以下的四幅图中，分别表示近视眼成像情况和矫正做法的是（　　　）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570443" y="4011571"/>
            <a:ext cx="58239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Ａ、②①　　</a:t>
            </a: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、③①　　</a:t>
            </a: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、②④　　</a:t>
            </a: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、③④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7147269" y="1879945"/>
            <a:ext cx="454692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2400" b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Ｂ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871325" y="2663172"/>
            <a:ext cx="7039617" cy="1376493"/>
            <a:chOff x="-3700" y="1008"/>
            <a:chExt cx="6966" cy="1351"/>
          </a:xfrm>
        </p:grpSpPr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-2874" y="1696"/>
              <a:ext cx="487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2400" b="1" kern="0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①</a:t>
              </a: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2740" y="1814"/>
              <a:ext cx="487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2400" b="1" kern="0" dirty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④</a:t>
              </a: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884" y="1906"/>
              <a:ext cx="224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defTabSz="914378"/>
              <a:r>
                <a:rPr lang="zh-CN" altLang="en-US" sz="2400" b="1" kern="0" dirty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③</a:t>
              </a: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-965" y="1758"/>
              <a:ext cx="487" cy="4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defTabSz="914378"/>
              <a:r>
                <a:rPr lang="zh-CN" altLang="en-US" sz="2400" b="1" kern="0">
                  <a:latin typeface="Arial" panose="020B0604020202020204" pitchFamily="34" charset="0"/>
                  <a:ea typeface="思源黑体 CN Medium" panose="020B0600000000000000" pitchFamily="34" charset="-122"/>
                  <a:sym typeface="Arial" panose="020B0604020202020204" pitchFamily="34" charset="0"/>
                </a:rPr>
                <a:t>②</a:t>
              </a:r>
            </a:p>
          </p:txBody>
        </p:sp>
        <p:pic>
          <p:nvPicPr>
            <p:cNvPr id="24590" name="Picture 14" descr="1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2" y="1090"/>
              <a:ext cx="1344" cy="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15" descr="2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" y="1082"/>
              <a:ext cx="1296" cy="7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16" descr="3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00" y="1008"/>
              <a:ext cx="1406" cy="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3" name="Picture 17" descr="4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805" y="1032"/>
              <a:ext cx="1566" cy="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矩形: 圆角 6"/>
          <p:cNvSpPr/>
          <p:nvPr/>
        </p:nvSpPr>
        <p:spPr>
          <a:xfrm>
            <a:off x="504312" y="1468865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860866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文本框 99"/>
          <p:cNvSpPr txBox="1">
            <a:spLocks noChangeArrowheads="1"/>
          </p:cNvSpPr>
          <p:nvPr/>
        </p:nvSpPr>
        <p:spPr bwMode="auto">
          <a:xfrm>
            <a:off x="495300" y="1802569"/>
            <a:ext cx="8028215" cy="2562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46037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7.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高老师戴着眼镜正在批改作业，听到远处有学生叫她，为了看清该学生，高老师立即摘下眼镜跟这位学生打招呼，下列说法正确的是（        ）</a:t>
            </a:r>
          </a:p>
          <a:p>
            <a:pPr indent="46037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高老师是近视眼    </a:t>
            </a:r>
          </a:p>
          <a:p>
            <a:pPr indent="46037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B.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高老师不戴眼镜看近处物体时，像成在视网膜前方</a:t>
            </a:r>
          </a:p>
          <a:p>
            <a:pPr indent="46037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C.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高老师眼球前后径过长或晶状体过厚</a:t>
            </a:r>
          </a:p>
          <a:p>
            <a:pPr indent="46037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高老师所戴眼镜的镜片是凸透镜</a:t>
            </a: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6586643" y="2172682"/>
            <a:ext cx="685800" cy="54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D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17707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41590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本框 99"/>
          <p:cNvSpPr txBox="1">
            <a:spLocks noChangeArrowheads="1"/>
          </p:cNvSpPr>
          <p:nvPr/>
        </p:nvSpPr>
        <p:spPr bwMode="auto">
          <a:xfrm>
            <a:off x="388950" y="1156855"/>
            <a:ext cx="8250225" cy="2977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indent="223832"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了解眼睛的构造，知道眼睛是怎样看见物体的；</a:t>
            </a:r>
            <a:endParaRPr lang="en-US" altLang="zh-CN" sz="21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indent="223832" defTabSz="914378">
              <a:lnSpc>
                <a:spcPct val="300000"/>
              </a:lnSpc>
            </a:pPr>
            <a:r>
              <a:rPr lang="en-US" altLang="zh-CN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2.</a:t>
            </a: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了解近视眼和远视眼的形成原因及矫正方法。</a:t>
            </a: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（重点）</a:t>
            </a:r>
            <a:endParaRPr lang="en-US" altLang="zh-CN" sz="2100" kern="0" dirty="0">
              <a:solidFill>
                <a:srgbClr val="FF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indent="223832" defTabSz="914378">
              <a:lnSpc>
                <a:spcPct val="300000"/>
              </a:lnSpc>
            </a:pPr>
            <a:r>
              <a:rPr lang="en-US" altLang="zh-CN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3.</a:t>
            </a:r>
            <a:r>
              <a:rPr lang="zh-CN" altLang="en-US" sz="21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了解护眼小常识，形成爱眼护眼好习惯。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学习目标</a:t>
            </a:r>
          </a:p>
        </p:txBody>
      </p:sp>
    </p:spTree>
    <p:extLst>
      <p:ext uri="{BB962C8B-B14F-4D97-AF65-F5344CB8AC3E}">
        <p14:creationId xmlns:p14="http://schemas.microsoft.com/office/powerpoint/2010/main" val="49481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"/>
          <p:cNvSpPr>
            <a:spLocks noChangeArrowheads="1"/>
          </p:cNvSpPr>
          <p:nvPr/>
        </p:nvSpPr>
        <p:spPr bwMode="auto">
          <a:xfrm>
            <a:off x="495300" y="1608834"/>
            <a:ext cx="8153400" cy="117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8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．报纸上放有小明的近视眼镜、爸爸的老花眼镜、奶奶度数更深的老花眼镜及妈妈的平光镜，如图所示，则奶奶的眼镜是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(      )</a:t>
            </a:r>
          </a:p>
        </p:txBody>
      </p:sp>
      <p:pic>
        <p:nvPicPr>
          <p:cNvPr id="12291" name="Picture 15" descr="C:\Users\Administrator\Desktop\八上物理（人教）四清 教师用书２０１５邹梨花√\S173.TIF"/>
          <p:cNvPicPr>
            <a:picLocks noChangeAspect="1" noChangeArrowheads="1"/>
          </p:cNvPicPr>
          <p:nvPr/>
        </p:nvPicPr>
        <p:blipFill>
          <a:blip r:embed="rId3" r:link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20910" y="3072925"/>
            <a:ext cx="6102181" cy="1126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9985" name="Rectangle 17"/>
          <p:cNvSpPr>
            <a:spLocks noChangeArrowheads="1"/>
          </p:cNvSpPr>
          <p:nvPr/>
        </p:nvSpPr>
        <p:spPr bwMode="auto">
          <a:xfrm>
            <a:off x="4988319" y="2347498"/>
            <a:ext cx="344085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A</a:t>
            </a:r>
          </a:p>
        </p:txBody>
      </p:sp>
      <p:sp>
        <p:nvSpPr>
          <p:cNvPr id="5" name="矩形: 圆角 6"/>
          <p:cNvSpPr/>
          <p:nvPr/>
        </p:nvSpPr>
        <p:spPr>
          <a:xfrm>
            <a:off x="495300" y="117707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2935850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9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8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5"/>
          <p:cNvSpPr>
            <a:spLocks noChangeArrowheads="1"/>
          </p:cNvSpPr>
          <p:nvPr/>
        </p:nvSpPr>
        <p:spPr bwMode="auto">
          <a:xfrm>
            <a:off x="474135" y="1583208"/>
            <a:ext cx="8249920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algn="just"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9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．人眼的结构如图所示，近年来时兴一种角膜切割手术治疗近视眼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患者不用戴眼镜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以下说法正确的是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 </a:t>
            </a:r>
            <a:r>
              <a:rPr lang="zh-CN" altLang="en-US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　</a:t>
            </a:r>
            <a:r>
              <a:rPr lang="en-US" altLang="zh-CN" sz="1800" kern="0" dirty="0">
                <a:solidFill>
                  <a:srgbClr val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   )</a:t>
            </a:r>
          </a:p>
        </p:txBody>
      </p:sp>
      <p:sp>
        <p:nvSpPr>
          <p:cNvPr id="329756" name="Rectangle 28"/>
          <p:cNvSpPr>
            <a:spLocks noChangeArrowheads="1"/>
          </p:cNvSpPr>
          <p:nvPr/>
        </p:nvSpPr>
        <p:spPr bwMode="auto">
          <a:xfrm>
            <a:off x="3377232" y="2042389"/>
            <a:ext cx="360917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2400" kern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</a:p>
        </p:txBody>
      </p:sp>
      <p:pic>
        <p:nvPicPr>
          <p:cNvPr id="13316" name="Picture 29" descr="C:\Users\Administrator\Desktop\八上物理（人教）四清 教师用书２０１５邹梨花√\S174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4867" y="2115503"/>
            <a:ext cx="2052759" cy="882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31"/>
          <p:cNvSpPr>
            <a:spLocks noChangeArrowheads="1"/>
          </p:cNvSpPr>
          <p:nvPr/>
        </p:nvSpPr>
        <p:spPr bwMode="auto">
          <a:xfrm>
            <a:off x="561431" y="3058156"/>
            <a:ext cx="8317654" cy="1509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．用激光切割近视眼角膜，使之周围变薄相当于人造凸透镜替代镜片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矫正远视眼应让患者戴上凹透镜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C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用激光切割近视眼角膜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使之中央变薄相当于人造凹透镜替代镜片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13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D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．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玻璃体相当于一个焦距可变的凸透镜</a:t>
            </a:r>
          </a:p>
        </p:txBody>
      </p:sp>
      <p:sp>
        <p:nvSpPr>
          <p:cNvPr id="6" name="矩形: 圆角 6"/>
          <p:cNvSpPr/>
          <p:nvPr/>
        </p:nvSpPr>
        <p:spPr>
          <a:xfrm>
            <a:off x="495300" y="117707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417824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9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9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9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5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9"/>
          <p:cNvSpPr>
            <a:spLocks noChangeArrowheads="1"/>
          </p:cNvSpPr>
          <p:nvPr/>
        </p:nvSpPr>
        <p:spPr bwMode="auto">
          <a:xfrm>
            <a:off x="495300" y="1616749"/>
            <a:ext cx="7932783" cy="2377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10.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善于观察的小明发现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张老师上课时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观察远处的同学时要摘下眼镜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而看近处的课本时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又要戴上眼镜。这样频繁地戴上摘下眼镜非常不方便。张老师的眼睛属于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______(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填“近视眼”或“远视眼”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。如图所示的是一种新型眼镜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这种眼镜的镜片分上下两个区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5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区厚薄均匀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en-US" altLang="zh-CN" sz="15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区可以矫正视力。张老师戴上这种眼镜就可以通过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_______(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</a:t>
            </a:r>
            <a:r>
              <a:rPr lang="en-US" altLang="zh-CN" sz="15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区”或“</a:t>
            </a:r>
            <a:r>
              <a:rPr lang="en-US" altLang="zh-CN" sz="1500" i="1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B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区”</a:t>
            </a:r>
            <a:r>
              <a:rPr lang="en-US" altLang="zh-CN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看远处同学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5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再不需要频繁地戴上或摘下眼镜了。</a:t>
            </a:r>
          </a:p>
        </p:txBody>
      </p:sp>
      <p:sp>
        <p:nvSpPr>
          <p:cNvPr id="333844" name="Rectangle 20"/>
          <p:cNvSpPr>
            <a:spLocks noChangeArrowheads="1"/>
          </p:cNvSpPr>
          <p:nvPr/>
        </p:nvSpPr>
        <p:spPr bwMode="auto">
          <a:xfrm>
            <a:off x="6645869" y="2193894"/>
            <a:ext cx="715580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远视眼</a:t>
            </a:r>
          </a:p>
        </p:txBody>
      </p:sp>
      <p:sp>
        <p:nvSpPr>
          <p:cNvPr id="333846" name="Rectangle 22"/>
          <p:cNvSpPr>
            <a:spLocks noChangeArrowheads="1"/>
          </p:cNvSpPr>
          <p:nvPr/>
        </p:nvSpPr>
        <p:spPr bwMode="auto">
          <a:xfrm>
            <a:off x="5062825" y="3059257"/>
            <a:ext cx="459501" cy="30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/>
            <a:r>
              <a:rPr lang="en-US" altLang="zh-CN" sz="1500" i="1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A</a:t>
            </a:r>
            <a:r>
              <a:rPr lang="zh-CN" altLang="en-US" sz="15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区</a:t>
            </a:r>
          </a:p>
        </p:txBody>
      </p:sp>
      <p:pic>
        <p:nvPicPr>
          <p:cNvPr id="15365" name="Picture 23" descr="C:\Users\Administrator\Desktop\八上物理（人教）四清 教师用书２０１５邹梨花√\S175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10200" y="3598373"/>
            <a:ext cx="1798849" cy="854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: 圆角 6"/>
          <p:cNvSpPr/>
          <p:nvPr/>
        </p:nvSpPr>
        <p:spPr>
          <a:xfrm>
            <a:off x="495300" y="117707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151928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3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3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3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3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44" grpId="0"/>
      <p:bldP spid="33384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3"/>
          <p:cNvSpPr>
            <a:spLocks noChangeArrowheads="1"/>
          </p:cNvSpPr>
          <p:nvPr/>
        </p:nvSpPr>
        <p:spPr bwMode="auto">
          <a:xfrm>
            <a:off x="495301" y="1634042"/>
            <a:ext cx="7941128" cy="1315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15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11.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如图所示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在光具座上依次放置点燃的蜡烛、装水的透明塑料袋、光屏。装水的透明塑料袋是一个水透镜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塑料袋与装有少量水的注射器相连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可通过注射器向塑料袋中加水或吸水来改变水透镜的厚度。</a:t>
            </a:r>
          </a:p>
        </p:txBody>
      </p:sp>
      <p:pic>
        <p:nvPicPr>
          <p:cNvPr id="16387" name="Picture 14" descr="C:\Users\Administrator\Desktop\八上物理（人教）四清 教师用书２０１５邹梨花√\C12.TIF"/>
          <p:cNvPicPr>
            <a:picLocks noChangeAspect="1" noChangeArrowheads="1"/>
          </p:cNvPicPr>
          <p:nvPr/>
        </p:nvPicPr>
        <p:blipFill>
          <a:blip r:embed="rId2" r:link="rId3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18387" y="3206419"/>
            <a:ext cx="3450840" cy="1334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矩形: 圆角 6"/>
          <p:cNvSpPr/>
          <p:nvPr/>
        </p:nvSpPr>
        <p:spPr>
          <a:xfrm>
            <a:off x="495300" y="117707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17123651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1"/>
          <p:cNvSpPr>
            <a:spLocks noChangeArrowheads="1"/>
          </p:cNvSpPr>
          <p:nvPr/>
        </p:nvSpPr>
        <p:spPr bwMode="auto">
          <a:xfrm>
            <a:off x="495300" y="1585693"/>
            <a:ext cx="8382000" cy="2839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ctr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(1)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用注射器向袋中加水时，透镜变厚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折光能力变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____(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填“强”或“弱”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；</a:t>
            </a:r>
            <a:endParaRPr lang="zh-CN" altLang="en-US" sz="1800" kern="0" dirty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  <a:p>
            <a:pPr defTabSz="914378" eaLnBrk="0" hangingPunct="0">
              <a:lnSpc>
                <a:spcPct val="200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(2)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如图所示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若光屏上刚好得到了清晰的像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当用注射器吸走袋中的一些水时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光屏上的像就变模糊了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为了使光屏上的像再变清晰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应向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____(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填“左”或“右”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)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移动光屏。如不移动光屏使光屏上得到清晰的像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可在烛焰与注水塑料袋间加一个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透镜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，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这相当于</a:t>
            </a: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____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视眼的成因及矫正。</a:t>
            </a:r>
          </a:p>
        </p:txBody>
      </p:sp>
      <p:sp>
        <p:nvSpPr>
          <p:cNvPr id="347149" name="Rectangle 13"/>
          <p:cNvSpPr>
            <a:spLocks noChangeArrowheads="1"/>
          </p:cNvSpPr>
          <p:nvPr/>
        </p:nvSpPr>
        <p:spPr bwMode="auto">
          <a:xfrm>
            <a:off x="5692988" y="1381382"/>
            <a:ext cx="446276" cy="80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Times New Roman" pitchFamily="18" charset="0"/>
                <a:sym typeface="Arial" panose="020B0604020202020204" pitchFamily="34" charset="0"/>
              </a:rPr>
              <a:t>强</a:t>
            </a:r>
          </a:p>
        </p:txBody>
      </p:sp>
      <p:sp>
        <p:nvSpPr>
          <p:cNvPr id="347150" name="Rectangle 14"/>
          <p:cNvSpPr>
            <a:spLocks noChangeArrowheads="1"/>
          </p:cNvSpPr>
          <p:nvPr/>
        </p:nvSpPr>
        <p:spPr bwMode="auto">
          <a:xfrm>
            <a:off x="6527800" y="2511032"/>
            <a:ext cx="446276" cy="80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右</a:t>
            </a:r>
          </a:p>
        </p:txBody>
      </p:sp>
      <p:sp>
        <p:nvSpPr>
          <p:cNvPr id="347151" name="Rectangle 15"/>
          <p:cNvSpPr>
            <a:spLocks noChangeArrowheads="1"/>
          </p:cNvSpPr>
          <p:nvPr/>
        </p:nvSpPr>
        <p:spPr bwMode="auto">
          <a:xfrm>
            <a:off x="1013482" y="3617018"/>
            <a:ext cx="446276" cy="80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凸</a:t>
            </a:r>
          </a:p>
        </p:txBody>
      </p:sp>
      <p:sp>
        <p:nvSpPr>
          <p:cNvPr id="347152" name="Rectangle 16"/>
          <p:cNvSpPr>
            <a:spLocks noChangeArrowheads="1"/>
          </p:cNvSpPr>
          <p:nvPr/>
        </p:nvSpPr>
        <p:spPr bwMode="auto">
          <a:xfrm>
            <a:off x="3189516" y="3594050"/>
            <a:ext cx="446276" cy="807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24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远</a:t>
            </a:r>
          </a:p>
        </p:txBody>
      </p:sp>
      <p:sp>
        <p:nvSpPr>
          <p:cNvPr id="7" name="矩形: 圆角 6"/>
          <p:cNvSpPr/>
          <p:nvPr/>
        </p:nvSpPr>
        <p:spPr>
          <a:xfrm>
            <a:off x="495300" y="1177072"/>
            <a:ext cx="1482639" cy="408621"/>
          </a:xfrm>
          <a:prstGeom prst="roundRect">
            <a:avLst/>
          </a:prstGeom>
          <a:noFill/>
          <a:ln w="12700" cap="flat">
            <a:noFill/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28575" rtlCol="0" anchor="ctr">
            <a:spAutoFit/>
          </a:bodyPr>
          <a:lstStyle/>
          <a:p>
            <a:pPr defTabSz="914378" latinLnBrk="1" hangingPunct="0"/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迁移训练  </a:t>
            </a:r>
            <a:r>
              <a:rPr lang="en-US" altLang="zh-CN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2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微软雅黑" panose="020B0503020204020204" charset="-122"/>
                <a:sym typeface="Arial" panose="020B0604020202020204" pitchFamily="34" charset="0"/>
              </a:rPr>
              <a:t> 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3636471" cy="48474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课堂练习</a:t>
            </a:r>
          </a:p>
        </p:txBody>
      </p:sp>
    </p:spTree>
    <p:extLst>
      <p:ext uri="{BB962C8B-B14F-4D97-AF65-F5344CB8AC3E}">
        <p14:creationId xmlns:p14="http://schemas.microsoft.com/office/powerpoint/2010/main" val="38417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7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7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7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7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7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7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7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7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9" grpId="0"/>
      <p:bldP spid="347150" grpId="0"/>
      <p:bldP spid="347151" grpId="0"/>
      <p:bldP spid="34715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占位符 2">
            <a:extLst>
              <a:ext uri="{FF2B5EF4-FFF2-40B4-BE49-F238E27FC236}">
                <a16:creationId xmlns:a16="http://schemas.microsoft.com/office/drawing/2014/main" id="{7FDF647C-0A8A-41C5-A4EA-9027E38B257A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17281" y="0"/>
            <a:ext cx="2901554" cy="3700463"/>
          </a:xfrm>
        </p:spPr>
      </p:pic>
      <p:pic>
        <p:nvPicPr>
          <p:cNvPr id="6" name="图片占位符 5">
            <a:extLst>
              <a:ext uri="{FF2B5EF4-FFF2-40B4-BE49-F238E27FC236}">
                <a16:creationId xmlns:a16="http://schemas.microsoft.com/office/drawing/2014/main" id="{15AAC413-ADA8-46EC-976F-09B70D8ED336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35316" y="1"/>
            <a:ext cx="2808684" cy="5147072"/>
          </a:xfrm>
        </p:spPr>
      </p:pic>
      <p:grpSp>
        <p:nvGrpSpPr>
          <p:cNvPr id="32" name="组合 31">
            <a:extLst>
              <a:ext uri="{FF2B5EF4-FFF2-40B4-BE49-F238E27FC236}">
                <a16:creationId xmlns:a16="http://schemas.microsoft.com/office/drawing/2014/main" id="{C4DBA189-7667-4BC7-A0A5-548864E9513A}"/>
              </a:ext>
            </a:extLst>
          </p:cNvPr>
          <p:cNvGrpSpPr/>
          <p:nvPr/>
        </p:nvGrpSpPr>
        <p:grpSpPr>
          <a:xfrm>
            <a:off x="418032" y="1914055"/>
            <a:ext cx="4153969" cy="552337"/>
            <a:chOff x="557374" y="3254526"/>
            <a:chExt cx="5538625" cy="736449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BA652EBA-4A35-4CB2-9795-23E68BA44856}"/>
                </a:ext>
              </a:extLst>
            </p:cNvPr>
            <p:cNvSpPr txBox="1"/>
            <p:nvPr/>
          </p:nvSpPr>
          <p:spPr>
            <a:xfrm>
              <a:off x="557374" y="3254526"/>
              <a:ext cx="5538625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700" b="1" dirty="0">
                  <a:latin typeface="Arial" panose="020B0604020202020204" pitchFamily="34" charset="0"/>
                  <a:ea typeface="思源黑体 CN Medium" panose="020B0600000000000000" pitchFamily="34" charset="-122"/>
                  <a:cs typeface="+mn-ea"/>
                  <a:sym typeface="Arial" panose="020B0604020202020204" pitchFamily="34" charset="0"/>
                </a:rPr>
                <a:t>感谢各位的仔细聆听</a:t>
              </a:r>
            </a:p>
          </p:txBody>
        </p:sp>
        <p:cxnSp>
          <p:nvCxnSpPr>
            <p:cNvPr id="36" name="直接连接符 35">
              <a:extLst>
                <a:ext uri="{FF2B5EF4-FFF2-40B4-BE49-F238E27FC236}">
                  <a16:creationId xmlns:a16="http://schemas.microsoft.com/office/drawing/2014/main" id="{23017F92-9E63-4FD1-9EDD-8E008E4C2B5F}"/>
                </a:ext>
              </a:extLst>
            </p:cNvPr>
            <p:cNvCxnSpPr>
              <a:cxnSpLocks/>
            </p:cNvCxnSpPr>
            <p:nvPr/>
          </p:nvCxnSpPr>
          <p:spPr>
            <a:xfrm>
              <a:off x="658813" y="3990975"/>
              <a:ext cx="5208587" cy="0"/>
            </a:xfrm>
            <a:prstGeom prst="line">
              <a:avLst/>
            </a:prstGeom>
            <a:ln>
              <a:solidFill>
                <a:srgbClr val="D343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Freeform 13">
            <a:extLst>
              <a:ext uri="{FF2B5EF4-FFF2-40B4-BE49-F238E27FC236}">
                <a16:creationId xmlns:a16="http://schemas.microsoft.com/office/drawing/2014/main" id="{AEE3D63A-2274-4628-B04A-4A05D16F34E5}"/>
              </a:ext>
            </a:extLst>
          </p:cNvPr>
          <p:cNvSpPr>
            <a:spLocks/>
          </p:cNvSpPr>
          <p:nvPr/>
        </p:nvSpPr>
        <p:spPr bwMode="auto">
          <a:xfrm>
            <a:off x="3899614" y="0"/>
            <a:ext cx="3824171" cy="5141119"/>
          </a:xfrm>
          <a:custGeom>
            <a:avLst/>
            <a:gdLst>
              <a:gd name="T0" fmla="*/ 868 w 1147"/>
              <a:gd name="T1" fmla="*/ 1399 h 1925"/>
              <a:gd name="T2" fmla="*/ 443 w 1147"/>
              <a:gd name="T3" fmla="*/ 801 h 1925"/>
              <a:gd name="T4" fmla="*/ 424 w 1147"/>
              <a:gd name="T5" fmla="*/ 0 h 1925"/>
              <a:gd name="T6" fmla="*/ 0 w 1147"/>
              <a:gd name="T7" fmla="*/ 0 h 1925"/>
              <a:gd name="T8" fmla="*/ 323 w 1147"/>
              <a:gd name="T9" fmla="*/ 1925 h 1925"/>
              <a:gd name="T10" fmla="*/ 1147 w 1147"/>
              <a:gd name="T11" fmla="*/ 1925 h 1925"/>
              <a:gd name="T12" fmla="*/ 868 w 1147"/>
              <a:gd name="T13" fmla="*/ 1399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47" h="1925">
                <a:moveTo>
                  <a:pt x="868" y="1399"/>
                </a:moveTo>
                <a:cubicBezTo>
                  <a:pt x="714" y="1205"/>
                  <a:pt x="538" y="1021"/>
                  <a:pt x="443" y="801"/>
                </a:cubicBezTo>
                <a:cubicBezTo>
                  <a:pt x="330" y="540"/>
                  <a:pt x="326" y="258"/>
                  <a:pt x="424" y="0"/>
                </a:cubicBezTo>
                <a:cubicBezTo>
                  <a:pt x="0" y="0"/>
                  <a:pt x="0" y="0"/>
                  <a:pt x="0" y="0"/>
                </a:cubicBezTo>
                <a:cubicBezTo>
                  <a:pt x="212" y="333"/>
                  <a:pt x="636" y="1145"/>
                  <a:pt x="323" y="1925"/>
                </a:cubicBezTo>
                <a:cubicBezTo>
                  <a:pt x="1147" y="1925"/>
                  <a:pt x="1147" y="1925"/>
                  <a:pt x="1147" y="1925"/>
                </a:cubicBezTo>
                <a:cubicBezTo>
                  <a:pt x="1108" y="1727"/>
                  <a:pt x="996" y="1560"/>
                  <a:pt x="868" y="1399"/>
                </a:cubicBezTo>
                <a:close/>
              </a:path>
            </a:pathLst>
          </a:custGeom>
          <a:gradFill>
            <a:gsLst>
              <a:gs pos="0">
                <a:schemeClr val="accent6"/>
              </a:gs>
              <a:gs pos="100000">
                <a:schemeClr val="accent2"/>
              </a:gs>
            </a:gsLst>
            <a:lin ang="21594000" scaled="0"/>
          </a:gra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3D3D3D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04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文本框 25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  <p:pic>
        <p:nvPicPr>
          <p:cNvPr id="27" name="图片 5121" descr="1000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47360" y="1618798"/>
            <a:ext cx="4151709" cy="2381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AutoShape 19"/>
          <p:cNvSpPr/>
          <p:nvPr/>
        </p:nvSpPr>
        <p:spPr>
          <a:xfrm>
            <a:off x="6048962" y="1776463"/>
            <a:ext cx="1314450" cy="698359"/>
          </a:xfrm>
          <a:prstGeom prst="cloudCallout">
            <a:avLst>
              <a:gd name="adj1" fmla="val -15690"/>
              <a:gd name="adj2" fmla="val -78519"/>
            </a:avLst>
          </a:prstGeom>
          <a:solidFill>
            <a:schemeClr val="bg1"/>
          </a:solidFill>
          <a:ln w="12700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pPr algn="ctr" eaLnBrk="0" hangingPunct="0"/>
            <a:endParaRPr lang="zh-CN" altLang="en-US" sz="2100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34" name="AutoShape 19"/>
          <p:cNvSpPr/>
          <p:nvPr/>
        </p:nvSpPr>
        <p:spPr>
          <a:xfrm>
            <a:off x="1479345" y="2956725"/>
            <a:ext cx="1484710" cy="883638"/>
          </a:xfrm>
          <a:prstGeom prst="cloudCallout">
            <a:avLst>
              <a:gd name="adj1" fmla="val -20833"/>
              <a:gd name="adj2" fmla="val 62500"/>
            </a:avLst>
          </a:prstGeom>
          <a:solidFill>
            <a:schemeClr val="bg1"/>
          </a:solidFill>
          <a:ln w="12700" cap="flat" cmpd="sng">
            <a:solidFill>
              <a:schemeClr val="accent6">
                <a:lumMod val="75000"/>
              </a:schemeClr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/>
          <a:lstStyle/>
          <a:p>
            <a:pPr algn="ctr" eaLnBrk="0" hangingPunct="0"/>
            <a:endParaRPr lang="zh-CN" altLang="en-US" sz="2100" noProof="1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1766285" y="3071633"/>
            <a:ext cx="10287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角膜</a:t>
            </a:r>
          </a:p>
        </p:txBody>
      </p:sp>
      <p:sp>
        <p:nvSpPr>
          <p:cNvPr id="36" name="Text Box 13"/>
          <p:cNvSpPr txBox="1">
            <a:spLocks noChangeArrowheads="1"/>
          </p:cNvSpPr>
          <p:nvPr/>
        </p:nvSpPr>
        <p:spPr bwMode="auto">
          <a:xfrm>
            <a:off x="1840103" y="3368258"/>
            <a:ext cx="131445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晶状体</a:t>
            </a: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6201362" y="1997372"/>
            <a:ext cx="1371600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CN" altLang="en-US" sz="2100" dirty="0">
                <a:solidFill>
                  <a:srgbClr val="000000"/>
                </a:solidFill>
                <a:latin typeface="FandolFang R" panose="00000500000000000000" pitchFamily="50" charset="-122"/>
                <a:ea typeface="FandolFang R" panose="00000500000000000000" pitchFamily="50" charset="-122"/>
              </a:rPr>
              <a:t>视网膜</a:t>
            </a: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2043700" y="2348333"/>
            <a:ext cx="844154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zh-CN" altLang="en-US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瞳孔</a:t>
            </a:r>
          </a:p>
        </p:txBody>
      </p:sp>
      <p:sp>
        <p:nvSpPr>
          <p:cNvPr id="39" name="Text Box 22"/>
          <p:cNvSpPr txBox="1">
            <a:spLocks noChangeArrowheads="1"/>
          </p:cNvSpPr>
          <p:nvPr/>
        </p:nvSpPr>
        <p:spPr bwMode="auto">
          <a:xfrm>
            <a:off x="2158001" y="1511015"/>
            <a:ext cx="1269206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zh-CN" altLang="en-US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睫状体</a:t>
            </a:r>
          </a:p>
        </p:txBody>
      </p:sp>
      <p:sp>
        <p:nvSpPr>
          <p:cNvPr id="40" name="Text Box 23"/>
          <p:cNvSpPr txBox="1">
            <a:spLocks noChangeArrowheads="1"/>
          </p:cNvSpPr>
          <p:nvPr/>
        </p:nvSpPr>
        <p:spPr bwMode="auto">
          <a:xfrm>
            <a:off x="6138261" y="3840362"/>
            <a:ext cx="134421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zh-CN" altLang="en-US" sz="2100" dirty="0">
                <a:solidFill>
                  <a:srgbClr val="000000"/>
                </a:solidFill>
                <a:latin typeface="FandolFang R" panose="00000500000000000000" pitchFamily="50" charset="-122"/>
                <a:ea typeface="FandolFang R" panose="00000500000000000000" pitchFamily="50" charset="-122"/>
              </a:rPr>
              <a:t>玻璃体</a:t>
            </a:r>
          </a:p>
        </p:txBody>
      </p:sp>
      <p:sp>
        <p:nvSpPr>
          <p:cNvPr id="41" name="Line 24"/>
          <p:cNvSpPr>
            <a:spLocks noChangeShapeType="1"/>
          </p:cNvSpPr>
          <p:nvPr/>
        </p:nvSpPr>
        <p:spPr bwMode="auto">
          <a:xfrm>
            <a:off x="5953712" y="2881902"/>
            <a:ext cx="900113" cy="89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2" name="Text Box 25"/>
          <p:cNvSpPr txBox="1">
            <a:spLocks noChangeArrowheads="1"/>
          </p:cNvSpPr>
          <p:nvPr/>
        </p:nvSpPr>
        <p:spPr bwMode="auto">
          <a:xfrm>
            <a:off x="6570456" y="2932674"/>
            <a:ext cx="1067991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eaLnBrk="0" hangingPunct="0"/>
            <a:r>
              <a:rPr lang="zh-CN" altLang="en-US" sz="2100" dirty="0">
                <a:solidFill>
                  <a:srgbClr val="000000"/>
                </a:solidFill>
                <a:latin typeface="FandolFang R" panose="00000500000000000000" pitchFamily="50" charset="-122"/>
                <a:ea typeface="FandolFang R" panose="00000500000000000000" pitchFamily="50" charset="-122"/>
              </a:rPr>
              <a:t>视神经</a:t>
            </a:r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>
            <a:off x="4875007" y="3159820"/>
            <a:ext cx="1218010" cy="827519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4" name="Line 31"/>
          <p:cNvSpPr>
            <a:spLocks noChangeShapeType="1"/>
          </p:cNvSpPr>
          <p:nvPr/>
        </p:nvSpPr>
        <p:spPr bwMode="auto">
          <a:xfrm flipV="1">
            <a:off x="5703681" y="2147912"/>
            <a:ext cx="520304" cy="20042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5" name="Line 32"/>
          <p:cNvSpPr>
            <a:spLocks noChangeShapeType="1"/>
          </p:cNvSpPr>
          <p:nvPr/>
        </p:nvSpPr>
        <p:spPr bwMode="auto">
          <a:xfrm flipH="1" flipV="1">
            <a:off x="3020013" y="1776463"/>
            <a:ext cx="607219" cy="31533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6" name="Line 33"/>
          <p:cNvSpPr>
            <a:spLocks noChangeShapeType="1"/>
          </p:cNvSpPr>
          <p:nvPr/>
        </p:nvSpPr>
        <p:spPr bwMode="auto">
          <a:xfrm flipH="1">
            <a:off x="2393744" y="2991464"/>
            <a:ext cx="676275" cy="17102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7" name="Line 34"/>
          <p:cNvSpPr>
            <a:spLocks noChangeShapeType="1"/>
          </p:cNvSpPr>
          <p:nvPr/>
        </p:nvSpPr>
        <p:spPr bwMode="auto">
          <a:xfrm flipH="1">
            <a:off x="2504473" y="2932674"/>
            <a:ext cx="1053703" cy="56919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8" name="Line 35"/>
          <p:cNvSpPr>
            <a:spLocks noChangeShapeType="1"/>
          </p:cNvSpPr>
          <p:nvPr/>
        </p:nvSpPr>
        <p:spPr bwMode="auto">
          <a:xfrm flipH="1" flipV="1">
            <a:off x="2511616" y="2474821"/>
            <a:ext cx="775097" cy="4008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pPr eaLnBrk="0" hangingPunct="0"/>
            <a:endParaRPr lang="zh-CN" altLang="en-US" sz="2100" dirty="0">
              <a:latin typeface="FandolFang R" panose="00000500000000000000" pitchFamily="50" charset="-122"/>
              <a:ea typeface="FandolFang R" panose="00000500000000000000" pitchFamily="50" charset="-122"/>
            </a:endParaRPr>
          </a:p>
        </p:txBody>
      </p:sp>
      <p:sp>
        <p:nvSpPr>
          <p:cNvPr id="49" name="矩形 48"/>
          <p:cNvSpPr>
            <a:spLocks noChangeArrowheads="1"/>
          </p:cNvSpPr>
          <p:nvPr/>
        </p:nvSpPr>
        <p:spPr bwMode="auto">
          <a:xfrm>
            <a:off x="1408629" y="3969096"/>
            <a:ext cx="2831545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zh-CN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共同作用相当于凸透镜</a:t>
            </a:r>
          </a:p>
        </p:txBody>
      </p:sp>
      <p:sp>
        <p:nvSpPr>
          <p:cNvPr id="50" name="矩形 49"/>
          <p:cNvSpPr>
            <a:spLocks noChangeArrowheads="1"/>
          </p:cNvSpPr>
          <p:nvPr/>
        </p:nvSpPr>
        <p:spPr bwMode="auto">
          <a:xfrm>
            <a:off x="5635477" y="1200854"/>
            <a:ext cx="1485022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zh-CN" altLang="zh-CN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相当于光屏</a:t>
            </a:r>
          </a:p>
        </p:txBody>
      </p:sp>
    </p:spTree>
    <p:extLst>
      <p:ext uri="{BB962C8B-B14F-4D97-AF65-F5344CB8AC3E}">
        <p14:creationId xmlns:p14="http://schemas.microsoft.com/office/powerpoint/2010/main" val="1668269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ldLvl="0" animBg="1"/>
      <p:bldP spid="34" grpId="0" bldLvl="0" animBg="1"/>
      <p:bldP spid="35" grpId="0"/>
      <p:bldP spid="36" grpId="0"/>
      <p:bldP spid="37" grpId="0"/>
      <p:bldP spid="38" grpId="0"/>
      <p:bldP spid="39" grpId="0"/>
      <p:bldP spid="40" grpId="0"/>
      <p:bldP spid="42" grpId="0"/>
      <p:bldP spid="49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9" name="矩形 15378"/>
          <p:cNvSpPr>
            <a:spLocks noChangeArrowheads="1"/>
          </p:cNvSpPr>
          <p:nvPr/>
        </p:nvSpPr>
        <p:spPr bwMode="auto">
          <a:xfrm>
            <a:off x="379281" y="1421936"/>
            <a:ext cx="804626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25000"/>
              </a:lnSpc>
            </a:pPr>
            <a:r>
              <a:rPr lang="en-US" altLang="zh-CN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   </a:t>
            </a:r>
            <a:r>
              <a:rPr lang="zh-CN" altLang="en-US" sz="18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视神经细胞受到光的刺激，把这个信号传给大脑，我们就看到了物体。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  <p:pic>
        <p:nvPicPr>
          <p:cNvPr id="25" name="图片 15362" descr="222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39408" y="2247142"/>
            <a:ext cx="2228850" cy="1467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矩形 15363"/>
          <p:cNvSpPr>
            <a:spLocks noChangeArrowheads="1"/>
          </p:cNvSpPr>
          <p:nvPr/>
        </p:nvSpPr>
        <p:spPr bwMode="auto">
          <a:xfrm>
            <a:off x="3995058" y="2672927"/>
            <a:ext cx="138548" cy="577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endParaRPr lang="zh-CN" altLang="en-US" sz="3300" dirty="0">
              <a:solidFill>
                <a:schemeClr val="tx2"/>
              </a:solidFill>
              <a:latin typeface="Tahoma" pitchFamily="34" charset="0"/>
              <a:ea typeface="FandolFang R" panose="00000500000000000000" pitchFamily="50" charset="-122"/>
            </a:endParaRPr>
          </a:p>
        </p:txBody>
      </p:sp>
      <p:grpSp>
        <p:nvGrpSpPr>
          <p:cNvPr id="27" name="组合 15364"/>
          <p:cNvGrpSpPr>
            <a:grpSpLocks/>
          </p:cNvGrpSpPr>
          <p:nvPr/>
        </p:nvGrpSpPr>
        <p:grpSpPr bwMode="auto">
          <a:xfrm rot="181407">
            <a:off x="2166257" y="2758440"/>
            <a:ext cx="1600200" cy="171027"/>
            <a:chOff x="0" y="0"/>
            <a:chExt cx="960" cy="144"/>
          </a:xfrm>
        </p:grpSpPr>
        <p:sp>
          <p:nvSpPr>
            <p:cNvPr id="28" name="直接连接符 15365"/>
            <p:cNvSpPr>
              <a:spLocks noChangeShapeType="1"/>
            </p:cNvSpPr>
            <p:nvPr/>
          </p:nvSpPr>
          <p:spPr bwMode="auto">
            <a:xfrm flipV="1">
              <a:off x="0" y="0"/>
              <a:ext cx="960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  <p:sp>
          <p:nvSpPr>
            <p:cNvPr id="29" name="直接连接符 15366"/>
            <p:cNvSpPr>
              <a:spLocks noChangeShapeType="1"/>
            </p:cNvSpPr>
            <p:nvPr/>
          </p:nvSpPr>
          <p:spPr bwMode="auto">
            <a:xfrm rot="21599999" flipV="1">
              <a:off x="202" y="78"/>
              <a:ext cx="221" cy="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0" name="组合 15367"/>
          <p:cNvGrpSpPr>
            <a:grpSpLocks/>
          </p:cNvGrpSpPr>
          <p:nvPr/>
        </p:nvGrpSpPr>
        <p:grpSpPr bwMode="auto">
          <a:xfrm rot="939904">
            <a:off x="2149588" y="3045266"/>
            <a:ext cx="1671638" cy="180825"/>
            <a:chOff x="0" y="0"/>
            <a:chExt cx="960" cy="144"/>
          </a:xfrm>
        </p:grpSpPr>
        <p:sp>
          <p:nvSpPr>
            <p:cNvPr id="31" name="直接连接符 15368"/>
            <p:cNvSpPr>
              <a:spLocks noChangeShapeType="1"/>
            </p:cNvSpPr>
            <p:nvPr/>
          </p:nvSpPr>
          <p:spPr bwMode="auto">
            <a:xfrm flipV="1">
              <a:off x="0" y="0"/>
              <a:ext cx="960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  <p:sp>
          <p:nvSpPr>
            <p:cNvPr id="32" name="直接连接符 15369"/>
            <p:cNvSpPr>
              <a:spLocks noChangeShapeType="1"/>
            </p:cNvSpPr>
            <p:nvPr/>
          </p:nvSpPr>
          <p:spPr bwMode="auto">
            <a:xfrm flipV="1">
              <a:off x="229" y="84"/>
              <a:ext cx="166" cy="2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3" name="组合 15370"/>
          <p:cNvGrpSpPr>
            <a:grpSpLocks/>
          </p:cNvGrpSpPr>
          <p:nvPr/>
        </p:nvGrpSpPr>
        <p:grpSpPr bwMode="auto">
          <a:xfrm rot="944066">
            <a:off x="3744559" y="2764654"/>
            <a:ext cx="1613401" cy="236365"/>
            <a:chOff x="0" y="0"/>
            <a:chExt cx="960" cy="144"/>
          </a:xfrm>
        </p:grpSpPr>
        <p:sp>
          <p:nvSpPr>
            <p:cNvPr id="34" name="直接连接符 15371"/>
            <p:cNvSpPr>
              <a:spLocks noChangeShapeType="1"/>
            </p:cNvSpPr>
            <p:nvPr/>
          </p:nvSpPr>
          <p:spPr bwMode="auto">
            <a:xfrm flipV="1">
              <a:off x="0" y="0"/>
              <a:ext cx="960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  <p:sp>
          <p:nvSpPr>
            <p:cNvPr id="35" name="直接连接符 15372"/>
            <p:cNvSpPr>
              <a:spLocks noChangeShapeType="1"/>
            </p:cNvSpPr>
            <p:nvPr/>
          </p:nvSpPr>
          <p:spPr bwMode="auto">
            <a:xfrm flipV="1">
              <a:off x="242" y="48"/>
              <a:ext cx="334" cy="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</p:grpSp>
      <p:grpSp>
        <p:nvGrpSpPr>
          <p:cNvPr id="36" name="组合 15373"/>
          <p:cNvGrpSpPr>
            <a:grpSpLocks/>
          </p:cNvGrpSpPr>
          <p:nvPr/>
        </p:nvGrpSpPr>
        <p:grpSpPr bwMode="auto">
          <a:xfrm rot="-285818">
            <a:off x="3782357" y="3056230"/>
            <a:ext cx="1600200" cy="171027"/>
            <a:chOff x="0" y="0"/>
            <a:chExt cx="960" cy="144"/>
          </a:xfrm>
        </p:grpSpPr>
        <p:sp>
          <p:nvSpPr>
            <p:cNvPr id="37" name="直接连接符 15374"/>
            <p:cNvSpPr>
              <a:spLocks noChangeShapeType="1"/>
            </p:cNvSpPr>
            <p:nvPr/>
          </p:nvSpPr>
          <p:spPr bwMode="auto">
            <a:xfrm flipV="1">
              <a:off x="0" y="0"/>
              <a:ext cx="960" cy="14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  <p:sp>
          <p:nvSpPr>
            <p:cNvPr id="38" name="直接连接符 15375"/>
            <p:cNvSpPr>
              <a:spLocks noChangeShapeType="1"/>
            </p:cNvSpPr>
            <p:nvPr/>
          </p:nvSpPr>
          <p:spPr bwMode="auto">
            <a:xfrm rot="179999" flipV="1">
              <a:off x="255" y="48"/>
              <a:ext cx="321" cy="58"/>
            </a:xfrm>
            <a:prstGeom prst="line">
              <a:avLst/>
            </a:prstGeom>
            <a:noFill/>
            <a:ln w="317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 dirty="0">
                <a:ea typeface="FandolFang R" panose="00000500000000000000" pitchFamily="50" charset="-122"/>
              </a:endParaRPr>
            </a:p>
          </p:txBody>
        </p:sp>
      </p:grpSp>
      <p:sp>
        <p:nvSpPr>
          <p:cNvPr id="39" name="矩形 38"/>
          <p:cNvSpPr>
            <a:spLocks noChangeArrowheads="1"/>
          </p:cNvSpPr>
          <p:nvPr/>
        </p:nvSpPr>
        <p:spPr bwMode="auto">
          <a:xfrm>
            <a:off x="1194707" y="2715685"/>
            <a:ext cx="1200150" cy="715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来自物体的光</a:t>
            </a:r>
          </a:p>
        </p:txBody>
      </p:sp>
      <p:sp>
        <p:nvSpPr>
          <p:cNvPr id="40" name="矩形 39"/>
          <p:cNvSpPr>
            <a:spLocks noChangeArrowheads="1"/>
          </p:cNvSpPr>
          <p:nvPr/>
        </p:nvSpPr>
        <p:spPr bwMode="auto">
          <a:xfrm>
            <a:off x="5579780" y="2879585"/>
            <a:ext cx="2237184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zh-CN" altLang="en-US" sz="2100" dirty="0">
                <a:latin typeface="FandolFang R" panose="00000500000000000000" pitchFamily="50" charset="-122"/>
                <a:ea typeface="FandolFang R" panose="00000500000000000000" pitchFamily="50" charset="-122"/>
              </a:rPr>
              <a:t>会聚在视网膜上</a:t>
            </a:r>
          </a:p>
        </p:txBody>
      </p:sp>
      <p:pic>
        <p:nvPicPr>
          <p:cNvPr id="41" name="图片 40" descr="33646f678a17c23eab184cd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1057" y="3228764"/>
            <a:ext cx="1110854" cy="940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直接连接符 41"/>
          <p:cNvSpPr>
            <a:spLocks noChangeShapeType="1"/>
          </p:cNvSpPr>
          <p:nvPr/>
        </p:nvSpPr>
        <p:spPr bwMode="auto">
          <a:xfrm>
            <a:off x="5309507" y="3228764"/>
            <a:ext cx="628650" cy="12827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 dirty="0">
              <a:ea typeface="FandolFang R" panose="00000500000000000000" pitchFamily="50" charset="-122"/>
            </a:endParaRPr>
          </a:p>
        </p:txBody>
      </p:sp>
      <p:sp>
        <p:nvSpPr>
          <p:cNvPr id="43" name="直接连接符 42"/>
          <p:cNvSpPr>
            <a:spLocks noChangeShapeType="1"/>
          </p:cNvSpPr>
          <p:nvPr/>
        </p:nvSpPr>
        <p:spPr bwMode="auto">
          <a:xfrm>
            <a:off x="5995307" y="3357034"/>
            <a:ext cx="628650" cy="12827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 lIns="68580" tIns="34290" rIns="68580" bIns="34290"/>
          <a:lstStyle/>
          <a:p>
            <a:endParaRPr lang="zh-CN" altLang="en-US" dirty="0">
              <a:ea typeface="FandolFang R" panose="00000500000000000000" pitchFamily="50" charset="-122"/>
            </a:endParaRPr>
          </a:p>
        </p:txBody>
      </p:sp>
      <p:sp>
        <p:nvSpPr>
          <p:cNvPr id="44" name="椭圆 43"/>
          <p:cNvSpPr>
            <a:spLocks noChangeArrowheads="1"/>
          </p:cNvSpPr>
          <p:nvPr/>
        </p:nvSpPr>
        <p:spPr bwMode="auto">
          <a:xfrm flipH="1">
            <a:off x="5366657" y="2895617"/>
            <a:ext cx="114300" cy="171027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endParaRPr lang="zh-CN" altLang="en-US" dirty="0">
              <a:ea typeface="FandolFang R" panose="00000500000000000000" pitchFamily="5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9173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fol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9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2" name="Objec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403061"/>
              </p:ext>
            </p:extLst>
          </p:nvPr>
        </p:nvGraphicFramePr>
        <p:xfrm>
          <a:off x="6127925" y="2386197"/>
          <a:ext cx="2095500" cy="1479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752480" imgH="1653480" progId="PBrush">
                  <p:embed/>
                </p:oleObj>
              </mc:Choice>
              <mc:Fallback>
                <p:oleObj r:id="rId2" imgW="1752480" imgH="1653480" progId="PBrush">
                  <p:embed/>
                  <p:pic>
                    <p:nvPicPr>
                      <p:cNvPr id="6152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925" y="2386197"/>
                        <a:ext cx="2095500" cy="1479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561431" y="1435289"/>
            <a:ext cx="59832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人眼看清远处物体的原理：</a:t>
            </a:r>
          </a:p>
        </p:txBody>
      </p:sp>
      <p:sp>
        <p:nvSpPr>
          <p:cNvPr id="6154" name="Text Box 10"/>
          <p:cNvSpPr txBox="1"/>
          <p:nvPr/>
        </p:nvSpPr>
        <p:spPr>
          <a:xfrm>
            <a:off x="495300" y="2190430"/>
            <a:ext cx="4267200" cy="1731243"/>
          </a:xfrm>
          <a:prstGeom prst="rect">
            <a:avLst/>
          </a:prstGeom>
          <a:solidFill>
            <a:schemeClr val="bg1"/>
          </a:solidFill>
          <a:ln w="222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en-US" altLang="zh-CN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    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当睫状体放松时，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晶状体变薄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，远处来的光线恰好会聚在视网膜上，眼球可以看清远处的物体。</a:t>
            </a:r>
            <a:endParaRPr lang="zh-CN" altLang="en-US" sz="1800" kern="0" noProof="1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056361" y="2771007"/>
            <a:ext cx="1524000" cy="570089"/>
            <a:chOff x="1320" y="4080"/>
            <a:chExt cx="2400" cy="1200"/>
          </a:xfrm>
        </p:grpSpPr>
        <p:sp>
          <p:nvSpPr>
            <p:cNvPr id="12295" name="Line 14"/>
            <p:cNvSpPr>
              <a:spLocks noChangeShapeType="1"/>
            </p:cNvSpPr>
            <p:nvPr/>
          </p:nvSpPr>
          <p:spPr bwMode="auto">
            <a:xfrm flipV="1">
              <a:off x="1320" y="4080"/>
              <a:ext cx="2400" cy="3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296" name="Line 15"/>
            <p:cNvSpPr>
              <a:spLocks noChangeShapeType="1"/>
            </p:cNvSpPr>
            <p:nvPr/>
          </p:nvSpPr>
          <p:spPr bwMode="auto">
            <a:xfrm>
              <a:off x="1320" y="5040"/>
              <a:ext cx="240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组合 6"/>
          <p:cNvGrpSpPr>
            <a:grpSpLocks/>
          </p:cNvGrpSpPr>
          <p:nvPr/>
        </p:nvGrpSpPr>
        <p:grpSpPr bwMode="auto">
          <a:xfrm>
            <a:off x="6580361" y="2771007"/>
            <a:ext cx="1531938" cy="570089"/>
            <a:chOff x="3720" y="4080"/>
            <a:chExt cx="2640" cy="1200"/>
          </a:xfrm>
        </p:grpSpPr>
        <p:sp>
          <p:nvSpPr>
            <p:cNvPr id="12298" name="Line 16"/>
            <p:cNvSpPr>
              <a:spLocks noChangeShapeType="1"/>
            </p:cNvSpPr>
            <p:nvPr/>
          </p:nvSpPr>
          <p:spPr bwMode="auto">
            <a:xfrm flipV="1">
              <a:off x="3720" y="4680"/>
              <a:ext cx="2640" cy="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299" name="Line 17"/>
            <p:cNvSpPr>
              <a:spLocks noChangeShapeType="1"/>
            </p:cNvSpPr>
            <p:nvPr/>
          </p:nvSpPr>
          <p:spPr bwMode="auto">
            <a:xfrm>
              <a:off x="3720" y="4080"/>
              <a:ext cx="2640" cy="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470" name="Text Box 24"/>
          <p:cNvSpPr txBox="1">
            <a:spLocks noChangeArrowheads="1"/>
          </p:cNvSpPr>
          <p:nvPr/>
        </p:nvSpPr>
        <p:spPr bwMode="auto">
          <a:xfrm>
            <a:off x="3821174" y="1435289"/>
            <a:ext cx="3205162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晶状体的调节作用</a:t>
            </a:r>
          </a:p>
        </p:txBody>
      </p:sp>
      <p:sp>
        <p:nvSpPr>
          <p:cNvPr id="4127" name="xjhgx2"/>
          <p:cNvSpPr>
            <a:spLocks noChangeArrowheads="1"/>
          </p:cNvSpPr>
          <p:nvPr/>
        </p:nvSpPr>
        <p:spPr bwMode="auto">
          <a:xfrm>
            <a:off x="6581949" y="2771007"/>
            <a:ext cx="277812" cy="570089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237" y="270"/>
              </a:cxn>
              <a:cxn ang="0">
                <a:pos x="175" y="542"/>
              </a:cxn>
              <a:cxn ang="0">
                <a:pos x="121" y="816"/>
              </a:cxn>
              <a:cxn ang="0">
                <a:pos x="78" y="1091"/>
              </a:cxn>
              <a:cxn ang="0">
                <a:pos x="44" y="1368"/>
              </a:cxn>
              <a:cxn ang="0">
                <a:pos x="19" y="1646"/>
              </a:cxn>
              <a:cxn ang="0">
                <a:pos x="5" y="1925"/>
              </a:cxn>
              <a:cxn ang="0">
                <a:pos x="0" y="2204"/>
              </a:cxn>
              <a:cxn ang="0">
                <a:pos x="5" y="2483"/>
              </a:cxn>
              <a:cxn ang="0">
                <a:pos x="19" y="2762"/>
              </a:cxn>
              <a:cxn ang="0">
                <a:pos x="44" y="3040"/>
              </a:cxn>
              <a:cxn ang="0">
                <a:pos x="78" y="3317"/>
              </a:cxn>
              <a:cxn ang="0">
                <a:pos x="121" y="3592"/>
              </a:cxn>
              <a:cxn ang="0">
                <a:pos x="175" y="3866"/>
              </a:cxn>
              <a:cxn ang="0">
                <a:pos x="237" y="4138"/>
              </a:cxn>
              <a:cxn ang="0">
                <a:pos x="310" y="4408"/>
              </a:cxn>
              <a:cxn ang="0">
                <a:pos x="310" y="4408"/>
              </a:cxn>
              <a:cxn ang="0">
                <a:pos x="383" y="4138"/>
              </a:cxn>
              <a:cxn ang="0">
                <a:pos x="445" y="3866"/>
              </a:cxn>
              <a:cxn ang="0">
                <a:pos x="499" y="3592"/>
              </a:cxn>
              <a:cxn ang="0">
                <a:pos x="542" y="3317"/>
              </a:cxn>
              <a:cxn ang="0">
                <a:pos x="576" y="3040"/>
              </a:cxn>
              <a:cxn ang="0">
                <a:pos x="601" y="2762"/>
              </a:cxn>
              <a:cxn ang="0">
                <a:pos x="615" y="2483"/>
              </a:cxn>
              <a:cxn ang="0">
                <a:pos x="620" y="2204"/>
              </a:cxn>
              <a:cxn ang="0">
                <a:pos x="615" y="1925"/>
              </a:cxn>
              <a:cxn ang="0">
                <a:pos x="601" y="1646"/>
              </a:cxn>
              <a:cxn ang="0">
                <a:pos x="576" y="1368"/>
              </a:cxn>
              <a:cxn ang="0">
                <a:pos x="542" y="1091"/>
              </a:cxn>
              <a:cxn ang="0">
                <a:pos x="499" y="816"/>
              </a:cxn>
              <a:cxn ang="0">
                <a:pos x="445" y="542"/>
              </a:cxn>
              <a:cxn ang="0">
                <a:pos x="383" y="270"/>
              </a:cxn>
              <a:cxn ang="0">
                <a:pos x="310" y="0"/>
              </a:cxn>
            </a:cxnLst>
            <a:rect l="0" t="0" r="r" b="b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gradFill rotWithShape="1">
            <a:gsLst>
              <a:gs pos="0">
                <a:srgbClr val="FFFFFB"/>
              </a:gs>
              <a:gs pos="50000">
                <a:srgbClr val="FF0000"/>
              </a:gs>
              <a:gs pos="100000">
                <a:srgbClr val="FFFFFD"/>
              </a:gs>
            </a:gsLst>
            <a:lin ang="13500000"/>
          </a:gradFill>
          <a:ln w="6350">
            <a:solidFill>
              <a:schemeClr val="tx2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" name="xjhgx2"/>
          <p:cNvSpPr>
            <a:spLocks noChangeArrowheads="1"/>
          </p:cNvSpPr>
          <p:nvPr/>
        </p:nvSpPr>
        <p:spPr bwMode="auto">
          <a:xfrm>
            <a:off x="6645450" y="2771007"/>
            <a:ext cx="150812" cy="570089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237" y="270"/>
              </a:cxn>
              <a:cxn ang="0">
                <a:pos x="175" y="542"/>
              </a:cxn>
              <a:cxn ang="0">
                <a:pos x="121" y="816"/>
              </a:cxn>
              <a:cxn ang="0">
                <a:pos x="78" y="1091"/>
              </a:cxn>
              <a:cxn ang="0">
                <a:pos x="44" y="1368"/>
              </a:cxn>
              <a:cxn ang="0">
                <a:pos x="19" y="1646"/>
              </a:cxn>
              <a:cxn ang="0">
                <a:pos x="5" y="1925"/>
              </a:cxn>
              <a:cxn ang="0">
                <a:pos x="0" y="2204"/>
              </a:cxn>
              <a:cxn ang="0">
                <a:pos x="5" y="2483"/>
              </a:cxn>
              <a:cxn ang="0">
                <a:pos x="19" y="2762"/>
              </a:cxn>
              <a:cxn ang="0">
                <a:pos x="44" y="3040"/>
              </a:cxn>
              <a:cxn ang="0">
                <a:pos x="78" y="3317"/>
              </a:cxn>
              <a:cxn ang="0">
                <a:pos x="121" y="3592"/>
              </a:cxn>
              <a:cxn ang="0">
                <a:pos x="175" y="3866"/>
              </a:cxn>
              <a:cxn ang="0">
                <a:pos x="237" y="4138"/>
              </a:cxn>
              <a:cxn ang="0">
                <a:pos x="310" y="4408"/>
              </a:cxn>
              <a:cxn ang="0">
                <a:pos x="310" y="4408"/>
              </a:cxn>
              <a:cxn ang="0">
                <a:pos x="383" y="4138"/>
              </a:cxn>
              <a:cxn ang="0">
                <a:pos x="445" y="3866"/>
              </a:cxn>
              <a:cxn ang="0">
                <a:pos x="499" y="3592"/>
              </a:cxn>
              <a:cxn ang="0">
                <a:pos x="542" y="3317"/>
              </a:cxn>
              <a:cxn ang="0">
                <a:pos x="576" y="3040"/>
              </a:cxn>
              <a:cxn ang="0">
                <a:pos x="601" y="2762"/>
              </a:cxn>
              <a:cxn ang="0">
                <a:pos x="615" y="2483"/>
              </a:cxn>
              <a:cxn ang="0">
                <a:pos x="620" y="2204"/>
              </a:cxn>
              <a:cxn ang="0">
                <a:pos x="615" y="1925"/>
              </a:cxn>
              <a:cxn ang="0">
                <a:pos x="601" y="1646"/>
              </a:cxn>
              <a:cxn ang="0">
                <a:pos x="576" y="1368"/>
              </a:cxn>
              <a:cxn ang="0">
                <a:pos x="542" y="1091"/>
              </a:cxn>
              <a:cxn ang="0">
                <a:pos x="499" y="816"/>
              </a:cxn>
              <a:cxn ang="0">
                <a:pos x="445" y="542"/>
              </a:cxn>
              <a:cxn ang="0">
                <a:pos x="383" y="270"/>
              </a:cxn>
              <a:cxn ang="0">
                <a:pos x="310" y="0"/>
              </a:cxn>
            </a:cxnLst>
            <a:rect l="0" t="0" r="r" b="b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gradFill rotWithShape="1">
            <a:gsLst>
              <a:gs pos="0">
                <a:srgbClr val="FFFFFB"/>
              </a:gs>
              <a:gs pos="50000">
                <a:srgbClr val="FF0000"/>
              </a:gs>
              <a:gs pos="100000">
                <a:srgbClr val="FFFFFD"/>
              </a:gs>
            </a:gsLst>
            <a:lin ang="13500000"/>
          </a:gradFill>
          <a:ln w="6350">
            <a:solidFill>
              <a:schemeClr val="tx2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</p:spTree>
    <p:extLst>
      <p:ext uri="{BB962C8B-B14F-4D97-AF65-F5344CB8AC3E}">
        <p14:creationId xmlns:p14="http://schemas.microsoft.com/office/powerpoint/2010/main" val="7330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194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6154" grpId="0" bldLvl="0" animBg="1"/>
      <p:bldP spid="19470" grpId="0" bldLvl="0"/>
      <p:bldP spid="4127" grpId="0" bldLvl="0" animBg="1"/>
      <p:bldP spid="4127" grpId="1" bldLvl="0" animBg="1"/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52" name="Object 8"/>
          <p:cNvGraphicFramePr>
            <a:graphicFrameLocks/>
          </p:cNvGraphicFramePr>
          <p:nvPr/>
        </p:nvGraphicFramePr>
        <p:xfrm>
          <a:off x="6127925" y="2386197"/>
          <a:ext cx="2095500" cy="1479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752480" imgH="1653480" progId="PBrush">
                  <p:embed/>
                </p:oleObj>
              </mc:Choice>
              <mc:Fallback>
                <p:oleObj r:id="rId2" imgW="1752480" imgH="1653480" progId="PBrush">
                  <p:embed/>
                  <p:pic>
                    <p:nvPicPr>
                      <p:cNvPr id="6152" name="Object 8"/>
                      <p:cNvPicPr>
                        <a:picLocks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925" y="2386197"/>
                        <a:ext cx="2095500" cy="14798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57" name="Text Box 2"/>
          <p:cNvSpPr txBox="1">
            <a:spLocks noChangeArrowheads="1"/>
          </p:cNvSpPr>
          <p:nvPr/>
        </p:nvSpPr>
        <p:spPr bwMode="auto">
          <a:xfrm>
            <a:off x="561431" y="1435289"/>
            <a:ext cx="5983288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人眼看清近处物体的原理：</a:t>
            </a:r>
          </a:p>
        </p:txBody>
      </p:sp>
      <p:sp>
        <p:nvSpPr>
          <p:cNvPr id="6154" name="Text Box 10"/>
          <p:cNvSpPr txBox="1"/>
          <p:nvPr/>
        </p:nvSpPr>
        <p:spPr>
          <a:xfrm>
            <a:off x="495300" y="2190430"/>
            <a:ext cx="4267200" cy="1731243"/>
          </a:xfrm>
          <a:prstGeom prst="rect">
            <a:avLst/>
          </a:prstGeom>
          <a:solidFill>
            <a:schemeClr val="bg1"/>
          </a:solidFill>
          <a:ln w="222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200000"/>
              </a:lnSpc>
            </a:pP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当睫状体收缩时，</a:t>
            </a:r>
            <a:r>
              <a:rPr lang="zh-CN" altLang="en-US" sz="1800" kern="0" noProof="1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晶状体变厚</a:t>
            </a:r>
            <a:r>
              <a:rPr lang="zh-CN" altLang="en-US" sz="1800" kern="0" noProof="1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，近处来的光线恰好会聚在视网膜上，眼球可以看清近处的物体。</a:t>
            </a:r>
          </a:p>
        </p:txBody>
      </p:sp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5056361" y="2771007"/>
            <a:ext cx="1524000" cy="570089"/>
            <a:chOff x="1320" y="4080"/>
            <a:chExt cx="2400" cy="1200"/>
          </a:xfrm>
        </p:grpSpPr>
        <p:sp>
          <p:nvSpPr>
            <p:cNvPr id="12295" name="Line 14"/>
            <p:cNvSpPr>
              <a:spLocks noChangeShapeType="1"/>
            </p:cNvSpPr>
            <p:nvPr/>
          </p:nvSpPr>
          <p:spPr bwMode="auto">
            <a:xfrm flipV="1">
              <a:off x="1320" y="4080"/>
              <a:ext cx="2400" cy="3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296" name="Line 15"/>
            <p:cNvSpPr>
              <a:spLocks noChangeShapeType="1"/>
            </p:cNvSpPr>
            <p:nvPr/>
          </p:nvSpPr>
          <p:spPr bwMode="auto">
            <a:xfrm>
              <a:off x="1320" y="5040"/>
              <a:ext cx="2400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组合 6"/>
          <p:cNvGrpSpPr>
            <a:grpSpLocks/>
          </p:cNvGrpSpPr>
          <p:nvPr/>
        </p:nvGrpSpPr>
        <p:grpSpPr bwMode="auto">
          <a:xfrm>
            <a:off x="6580361" y="2771007"/>
            <a:ext cx="1531938" cy="570089"/>
            <a:chOff x="3720" y="4080"/>
            <a:chExt cx="2640" cy="1200"/>
          </a:xfrm>
        </p:grpSpPr>
        <p:sp>
          <p:nvSpPr>
            <p:cNvPr id="12298" name="Line 16"/>
            <p:cNvSpPr>
              <a:spLocks noChangeShapeType="1"/>
            </p:cNvSpPr>
            <p:nvPr/>
          </p:nvSpPr>
          <p:spPr bwMode="auto">
            <a:xfrm flipV="1">
              <a:off x="3720" y="4680"/>
              <a:ext cx="2640" cy="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12299" name="Line 17"/>
            <p:cNvSpPr>
              <a:spLocks noChangeShapeType="1"/>
            </p:cNvSpPr>
            <p:nvPr/>
          </p:nvSpPr>
          <p:spPr bwMode="auto">
            <a:xfrm>
              <a:off x="3720" y="4080"/>
              <a:ext cx="2640" cy="6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defTabSz="914378"/>
              <a:endParaRPr lang="zh-CN" altLang="en-US" sz="18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9470" name="Text Box 24"/>
          <p:cNvSpPr txBox="1">
            <a:spLocks noChangeArrowheads="1"/>
          </p:cNvSpPr>
          <p:nvPr/>
        </p:nvSpPr>
        <p:spPr bwMode="auto">
          <a:xfrm>
            <a:off x="3821174" y="1435289"/>
            <a:ext cx="3205162" cy="392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defTabSz="914378">
              <a:spcBef>
                <a:spcPct val="50000"/>
              </a:spcBef>
            </a:pPr>
            <a:r>
              <a:rPr lang="zh-CN" altLang="en-US" sz="2100" kern="0">
                <a:solidFill>
                  <a:sysClr val="windowText" lastClr="00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晶状体的调节作用</a:t>
            </a:r>
          </a:p>
        </p:txBody>
      </p:sp>
      <p:sp>
        <p:nvSpPr>
          <p:cNvPr id="4127" name="xjhgx2"/>
          <p:cNvSpPr>
            <a:spLocks noChangeArrowheads="1"/>
          </p:cNvSpPr>
          <p:nvPr/>
        </p:nvSpPr>
        <p:spPr bwMode="auto">
          <a:xfrm>
            <a:off x="6581949" y="2771007"/>
            <a:ext cx="277812" cy="570089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237" y="270"/>
              </a:cxn>
              <a:cxn ang="0">
                <a:pos x="175" y="542"/>
              </a:cxn>
              <a:cxn ang="0">
                <a:pos x="121" y="816"/>
              </a:cxn>
              <a:cxn ang="0">
                <a:pos x="78" y="1091"/>
              </a:cxn>
              <a:cxn ang="0">
                <a:pos x="44" y="1368"/>
              </a:cxn>
              <a:cxn ang="0">
                <a:pos x="19" y="1646"/>
              </a:cxn>
              <a:cxn ang="0">
                <a:pos x="5" y="1925"/>
              </a:cxn>
              <a:cxn ang="0">
                <a:pos x="0" y="2204"/>
              </a:cxn>
              <a:cxn ang="0">
                <a:pos x="5" y="2483"/>
              </a:cxn>
              <a:cxn ang="0">
                <a:pos x="19" y="2762"/>
              </a:cxn>
              <a:cxn ang="0">
                <a:pos x="44" y="3040"/>
              </a:cxn>
              <a:cxn ang="0">
                <a:pos x="78" y="3317"/>
              </a:cxn>
              <a:cxn ang="0">
                <a:pos x="121" y="3592"/>
              </a:cxn>
              <a:cxn ang="0">
                <a:pos x="175" y="3866"/>
              </a:cxn>
              <a:cxn ang="0">
                <a:pos x="237" y="4138"/>
              </a:cxn>
              <a:cxn ang="0">
                <a:pos x="310" y="4408"/>
              </a:cxn>
              <a:cxn ang="0">
                <a:pos x="310" y="4408"/>
              </a:cxn>
              <a:cxn ang="0">
                <a:pos x="383" y="4138"/>
              </a:cxn>
              <a:cxn ang="0">
                <a:pos x="445" y="3866"/>
              </a:cxn>
              <a:cxn ang="0">
                <a:pos x="499" y="3592"/>
              </a:cxn>
              <a:cxn ang="0">
                <a:pos x="542" y="3317"/>
              </a:cxn>
              <a:cxn ang="0">
                <a:pos x="576" y="3040"/>
              </a:cxn>
              <a:cxn ang="0">
                <a:pos x="601" y="2762"/>
              </a:cxn>
              <a:cxn ang="0">
                <a:pos x="615" y="2483"/>
              </a:cxn>
              <a:cxn ang="0">
                <a:pos x="620" y="2204"/>
              </a:cxn>
              <a:cxn ang="0">
                <a:pos x="615" y="1925"/>
              </a:cxn>
              <a:cxn ang="0">
                <a:pos x="601" y="1646"/>
              </a:cxn>
              <a:cxn ang="0">
                <a:pos x="576" y="1368"/>
              </a:cxn>
              <a:cxn ang="0">
                <a:pos x="542" y="1091"/>
              </a:cxn>
              <a:cxn ang="0">
                <a:pos x="499" y="816"/>
              </a:cxn>
              <a:cxn ang="0">
                <a:pos x="445" y="542"/>
              </a:cxn>
              <a:cxn ang="0">
                <a:pos x="383" y="270"/>
              </a:cxn>
              <a:cxn ang="0">
                <a:pos x="310" y="0"/>
              </a:cxn>
            </a:cxnLst>
            <a:rect l="0" t="0" r="r" b="b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gradFill rotWithShape="1">
            <a:gsLst>
              <a:gs pos="0">
                <a:srgbClr val="FFFFFB"/>
              </a:gs>
              <a:gs pos="50000">
                <a:srgbClr val="FF0000"/>
              </a:gs>
              <a:gs pos="100000">
                <a:srgbClr val="FFFFFD"/>
              </a:gs>
            </a:gsLst>
            <a:lin ang="13500000"/>
          </a:gradFill>
          <a:ln w="6350">
            <a:solidFill>
              <a:schemeClr val="tx2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2" name="xjhgx2"/>
          <p:cNvSpPr>
            <a:spLocks noChangeArrowheads="1"/>
          </p:cNvSpPr>
          <p:nvPr/>
        </p:nvSpPr>
        <p:spPr bwMode="auto">
          <a:xfrm>
            <a:off x="6645450" y="2771007"/>
            <a:ext cx="150812" cy="570089"/>
          </a:xfrm>
          <a:custGeom>
            <a:avLst/>
            <a:gdLst/>
            <a:ahLst/>
            <a:cxnLst>
              <a:cxn ang="0">
                <a:pos x="310" y="0"/>
              </a:cxn>
              <a:cxn ang="0">
                <a:pos x="237" y="270"/>
              </a:cxn>
              <a:cxn ang="0">
                <a:pos x="175" y="542"/>
              </a:cxn>
              <a:cxn ang="0">
                <a:pos x="121" y="816"/>
              </a:cxn>
              <a:cxn ang="0">
                <a:pos x="78" y="1091"/>
              </a:cxn>
              <a:cxn ang="0">
                <a:pos x="44" y="1368"/>
              </a:cxn>
              <a:cxn ang="0">
                <a:pos x="19" y="1646"/>
              </a:cxn>
              <a:cxn ang="0">
                <a:pos x="5" y="1925"/>
              </a:cxn>
              <a:cxn ang="0">
                <a:pos x="0" y="2204"/>
              </a:cxn>
              <a:cxn ang="0">
                <a:pos x="5" y="2483"/>
              </a:cxn>
              <a:cxn ang="0">
                <a:pos x="19" y="2762"/>
              </a:cxn>
              <a:cxn ang="0">
                <a:pos x="44" y="3040"/>
              </a:cxn>
              <a:cxn ang="0">
                <a:pos x="78" y="3317"/>
              </a:cxn>
              <a:cxn ang="0">
                <a:pos x="121" y="3592"/>
              </a:cxn>
              <a:cxn ang="0">
                <a:pos x="175" y="3866"/>
              </a:cxn>
              <a:cxn ang="0">
                <a:pos x="237" y="4138"/>
              </a:cxn>
              <a:cxn ang="0">
                <a:pos x="310" y="4408"/>
              </a:cxn>
              <a:cxn ang="0">
                <a:pos x="310" y="4408"/>
              </a:cxn>
              <a:cxn ang="0">
                <a:pos x="383" y="4138"/>
              </a:cxn>
              <a:cxn ang="0">
                <a:pos x="445" y="3866"/>
              </a:cxn>
              <a:cxn ang="0">
                <a:pos x="499" y="3592"/>
              </a:cxn>
              <a:cxn ang="0">
                <a:pos x="542" y="3317"/>
              </a:cxn>
              <a:cxn ang="0">
                <a:pos x="576" y="3040"/>
              </a:cxn>
              <a:cxn ang="0">
                <a:pos x="601" y="2762"/>
              </a:cxn>
              <a:cxn ang="0">
                <a:pos x="615" y="2483"/>
              </a:cxn>
              <a:cxn ang="0">
                <a:pos x="620" y="2204"/>
              </a:cxn>
              <a:cxn ang="0">
                <a:pos x="615" y="1925"/>
              </a:cxn>
              <a:cxn ang="0">
                <a:pos x="601" y="1646"/>
              </a:cxn>
              <a:cxn ang="0">
                <a:pos x="576" y="1368"/>
              </a:cxn>
              <a:cxn ang="0">
                <a:pos x="542" y="1091"/>
              </a:cxn>
              <a:cxn ang="0">
                <a:pos x="499" y="816"/>
              </a:cxn>
              <a:cxn ang="0">
                <a:pos x="445" y="542"/>
              </a:cxn>
              <a:cxn ang="0">
                <a:pos x="383" y="270"/>
              </a:cxn>
              <a:cxn ang="0">
                <a:pos x="310" y="0"/>
              </a:cxn>
            </a:cxnLst>
            <a:rect l="0" t="0" r="r" b="b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gradFill rotWithShape="1">
            <a:gsLst>
              <a:gs pos="0">
                <a:srgbClr val="FFFFFB"/>
              </a:gs>
              <a:gs pos="50000">
                <a:srgbClr val="FF0000"/>
              </a:gs>
              <a:gs pos="100000">
                <a:srgbClr val="FFFFFD"/>
              </a:gs>
            </a:gsLst>
            <a:lin ang="13500000"/>
          </a:gradFill>
          <a:ln w="6350">
            <a:solidFill>
              <a:schemeClr val="tx2"/>
            </a:solidFill>
            <a:round/>
            <a:headEnd/>
            <a:tailEnd/>
          </a:ln>
        </p:spPr>
        <p:txBody>
          <a:bodyPr lIns="68580" tIns="34290" rIns="68580" bIns="34290"/>
          <a:lstStyle/>
          <a:p>
            <a:pPr defTabSz="914378"/>
            <a:endParaRPr lang="zh-CN" altLang="en-US" sz="1800" kern="0">
              <a:solidFill>
                <a:sysClr val="windowText" lastClr="000000"/>
              </a:solidFill>
              <a:latin typeface="Arial" panose="020B0604020202020204" pitchFamily="34" charset="0"/>
              <a:ea typeface="思源黑体 CN Medium" panose="020B0600000000000000" pitchFamily="34" charset="-122"/>
              <a:sym typeface="Arial" panose="020B0604020202020204" pitchFamily="34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</p:spTree>
    <p:extLst>
      <p:ext uri="{BB962C8B-B14F-4D97-AF65-F5344CB8AC3E}">
        <p14:creationId xmlns:p14="http://schemas.microsoft.com/office/powerpoint/2010/main" val="80632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1000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1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accent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1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00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770" decel="100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5" dur="770" decel="100000"/>
                                        <p:tgtEl>
                                          <p:spTgt spid="1947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7" dur="77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77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6154" grpId="0" bldLvl="0" animBg="1"/>
      <p:bldP spid="19470" grpId="0" bldLvl="0"/>
      <p:bldP spid="4127" grpId="0" bldLvl="0" animBg="1"/>
      <p:bldP spid="4127" grpId="1" bldLvl="0" animBg="1"/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495300" y="1194404"/>
            <a:ext cx="6468239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眼睛通过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睫状体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来改变</a:t>
            </a: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</a:t>
            </a:r>
            <a:r>
              <a:rPr lang="zh-CN" altLang="en-US" sz="1800" kern="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的形状来看清远近处物体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  <p:graphicFrame>
        <p:nvGraphicFramePr>
          <p:cNvPr id="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8576573"/>
              </p:ext>
            </p:extLst>
          </p:nvPr>
        </p:nvGraphicFramePr>
        <p:xfrm>
          <a:off x="4526077" y="3289966"/>
          <a:ext cx="2322501" cy="16176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704762" imgH="2577778" progId="">
                  <p:embed/>
                </p:oleObj>
              </mc:Choice>
              <mc:Fallback>
                <p:oleObj r:id="rId2" imgW="2704762" imgH="2577778" progId="">
                  <p:embed/>
                  <p:pic>
                    <p:nvPicPr>
                      <p:cNvPr id="1331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6077" y="3289966"/>
                        <a:ext cx="2322501" cy="161762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7" name="Group 4"/>
          <p:cNvGrpSpPr>
            <a:grpSpLocks/>
          </p:cNvGrpSpPr>
          <p:nvPr/>
        </p:nvGrpSpPr>
        <p:grpSpPr bwMode="auto">
          <a:xfrm>
            <a:off x="5039237" y="3852038"/>
            <a:ext cx="1674019" cy="462306"/>
            <a:chOff x="0" y="0"/>
            <a:chExt cx="1406" cy="519"/>
          </a:xfrm>
        </p:grpSpPr>
        <p:grpSp>
          <p:nvGrpSpPr>
            <p:cNvPr id="38" name="Group 5"/>
            <p:cNvGrpSpPr>
              <a:grpSpLocks/>
            </p:cNvGrpSpPr>
            <p:nvPr/>
          </p:nvGrpSpPr>
          <p:grpSpPr bwMode="auto">
            <a:xfrm>
              <a:off x="43" y="0"/>
              <a:ext cx="1363" cy="202"/>
              <a:chOff x="0" y="0"/>
              <a:chExt cx="2494" cy="90"/>
            </a:xfrm>
          </p:grpSpPr>
          <p:sp>
            <p:nvSpPr>
              <p:cNvPr id="42" name="Line 6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43" name="Line 7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  <p:grpSp>
          <p:nvGrpSpPr>
            <p:cNvPr id="39" name="Group 8"/>
            <p:cNvGrpSpPr>
              <a:grpSpLocks/>
            </p:cNvGrpSpPr>
            <p:nvPr/>
          </p:nvGrpSpPr>
          <p:grpSpPr bwMode="auto">
            <a:xfrm flipV="1">
              <a:off x="0" y="202"/>
              <a:ext cx="1406" cy="317"/>
              <a:chOff x="0" y="0"/>
              <a:chExt cx="2494" cy="90"/>
            </a:xfrm>
          </p:grpSpPr>
          <p:sp>
            <p:nvSpPr>
              <p:cNvPr id="40" name="Line 9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41" name="Line 10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</p:grp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1837050" y="3768934"/>
            <a:ext cx="1350169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Tahoma" pitchFamily="34" charset="0"/>
                <a:ea typeface="FandolFang R" panose="00000500000000000000" pitchFamily="50" charset="-122"/>
              </a:rPr>
              <a:t>远处：</a:t>
            </a:r>
          </a:p>
        </p:txBody>
      </p:sp>
      <p:graphicFrame>
        <p:nvGraphicFramePr>
          <p:cNvPr id="4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393797"/>
              </p:ext>
            </p:extLst>
          </p:nvPr>
        </p:nvGraphicFramePr>
        <p:xfrm>
          <a:off x="4552270" y="1712915"/>
          <a:ext cx="2195513" cy="1588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073016" imgH="2971429" progId="">
                  <p:embed/>
                </p:oleObj>
              </mc:Choice>
              <mc:Fallback>
                <p:oleObj r:id="rId4" imgW="3073016" imgH="2971429" progId="">
                  <p:embed/>
                  <p:pic>
                    <p:nvPicPr>
                      <p:cNvPr id="1332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270" y="1712915"/>
                        <a:ext cx="2195513" cy="1588631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6" name="Group 13"/>
          <p:cNvGrpSpPr>
            <a:grpSpLocks/>
          </p:cNvGrpSpPr>
          <p:nvPr/>
        </p:nvGrpSpPr>
        <p:grpSpPr bwMode="auto">
          <a:xfrm>
            <a:off x="2767523" y="2252227"/>
            <a:ext cx="2243138" cy="485466"/>
            <a:chOff x="0" y="0"/>
            <a:chExt cx="1884" cy="545"/>
          </a:xfrm>
        </p:grpSpPr>
        <p:grpSp>
          <p:nvGrpSpPr>
            <p:cNvPr id="47" name="Group 14"/>
            <p:cNvGrpSpPr>
              <a:grpSpLocks/>
            </p:cNvGrpSpPr>
            <p:nvPr/>
          </p:nvGrpSpPr>
          <p:grpSpPr bwMode="auto">
            <a:xfrm flipV="1">
              <a:off x="0" y="0"/>
              <a:ext cx="1862" cy="253"/>
              <a:chOff x="0" y="0"/>
              <a:chExt cx="2494" cy="90"/>
            </a:xfrm>
          </p:grpSpPr>
          <p:sp>
            <p:nvSpPr>
              <p:cNvPr id="51" name="Line 15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52" name="Line 16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  <p:grpSp>
          <p:nvGrpSpPr>
            <p:cNvPr id="48" name="Group 17"/>
            <p:cNvGrpSpPr>
              <a:grpSpLocks/>
            </p:cNvGrpSpPr>
            <p:nvPr/>
          </p:nvGrpSpPr>
          <p:grpSpPr bwMode="auto">
            <a:xfrm>
              <a:off x="0" y="253"/>
              <a:ext cx="1884" cy="292"/>
              <a:chOff x="0" y="0"/>
              <a:chExt cx="2494" cy="90"/>
            </a:xfrm>
          </p:grpSpPr>
          <p:sp>
            <p:nvSpPr>
              <p:cNvPr id="49" name="Line 18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50" name="Line 19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</p:grpSp>
      <p:grpSp>
        <p:nvGrpSpPr>
          <p:cNvPr id="53" name="Group 20"/>
          <p:cNvGrpSpPr>
            <a:grpSpLocks/>
          </p:cNvGrpSpPr>
          <p:nvPr/>
        </p:nvGrpSpPr>
        <p:grpSpPr bwMode="auto">
          <a:xfrm>
            <a:off x="2768714" y="3852039"/>
            <a:ext cx="2268141" cy="444491"/>
            <a:chOff x="0" y="0"/>
            <a:chExt cx="1905" cy="499"/>
          </a:xfrm>
        </p:grpSpPr>
        <p:grpSp>
          <p:nvGrpSpPr>
            <p:cNvPr id="54" name="Group 21"/>
            <p:cNvGrpSpPr>
              <a:grpSpLocks/>
            </p:cNvGrpSpPr>
            <p:nvPr/>
          </p:nvGrpSpPr>
          <p:grpSpPr bwMode="auto">
            <a:xfrm flipV="1">
              <a:off x="45" y="0"/>
              <a:ext cx="1860" cy="46"/>
              <a:chOff x="0" y="0"/>
              <a:chExt cx="2494" cy="90"/>
            </a:xfrm>
          </p:grpSpPr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  <p:grpSp>
          <p:nvGrpSpPr>
            <p:cNvPr id="55" name="Group 24"/>
            <p:cNvGrpSpPr>
              <a:grpSpLocks/>
            </p:cNvGrpSpPr>
            <p:nvPr/>
          </p:nvGrpSpPr>
          <p:grpSpPr bwMode="auto">
            <a:xfrm>
              <a:off x="0" y="363"/>
              <a:ext cx="1860" cy="136"/>
              <a:chOff x="0" y="0"/>
              <a:chExt cx="2494" cy="90"/>
            </a:xfrm>
          </p:grpSpPr>
          <p:sp>
            <p:nvSpPr>
              <p:cNvPr id="56" name="Line 25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57" name="Line 26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</p:grpSp>
      <p:grpSp>
        <p:nvGrpSpPr>
          <p:cNvPr id="60" name="Group 27"/>
          <p:cNvGrpSpPr>
            <a:grpSpLocks/>
          </p:cNvGrpSpPr>
          <p:nvPr/>
        </p:nvGrpSpPr>
        <p:grpSpPr bwMode="auto">
          <a:xfrm>
            <a:off x="4984468" y="2253117"/>
            <a:ext cx="1674019" cy="484576"/>
            <a:chOff x="0" y="0"/>
            <a:chExt cx="1406" cy="544"/>
          </a:xfrm>
        </p:grpSpPr>
        <p:grpSp>
          <p:nvGrpSpPr>
            <p:cNvPr id="61" name="Group 28"/>
            <p:cNvGrpSpPr>
              <a:grpSpLocks/>
            </p:cNvGrpSpPr>
            <p:nvPr/>
          </p:nvGrpSpPr>
          <p:grpSpPr bwMode="auto">
            <a:xfrm>
              <a:off x="0" y="0"/>
              <a:ext cx="1406" cy="227"/>
              <a:chOff x="0" y="0"/>
              <a:chExt cx="2494" cy="90"/>
            </a:xfrm>
          </p:grpSpPr>
          <p:sp>
            <p:nvSpPr>
              <p:cNvPr id="65" name="Line 29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66" name="Line 30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  <p:grpSp>
          <p:nvGrpSpPr>
            <p:cNvPr id="62" name="Group 31"/>
            <p:cNvGrpSpPr>
              <a:grpSpLocks/>
            </p:cNvGrpSpPr>
            <p:nvPr/>
          </p:nvGrpSpPr>
          <p:grpSpPr bwMode="auto">
            <a:xfrm flipV="1">
              <a:off x="0" y="227"/>
              <a:ext cx="1406" cy="317"/>
              <a:chOff x="0" y="0"/>
              <a:chExt cx="2494" cy="90"/>
            </a:xfrm>
          </p:grpSpPr>
          <p:sp>
            <p:nvSpPr>
              <p:cNvPr id="63" name="Line 32"/>
              <p:cNvSpPr>
                <a:spLocks noChangeShapeType="1"/>
              </p:cNvSpPr>
              <p:nvPr/>
            </p:nvSpPr>
            <p:spPr bwMode="auto">
              <a:xfrm>
                <a:off x="0" y="0"/>
                <a:ext cx="2494" cy="9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  <p:sp>
            <p:nvSpPr>
              <p:cNvPr id="64" name="Line 33"/>
              <p:cNvSpPr>
                <a:spLocks noChangeShapeType="1"/>
              </p:cNvSpPr>
              <p:nvPr/>
            </p:nvSpPr>
            <p:spPr bwMode="auto">
              <a:xfrm>
                <a:off x="0" y="0"/>
                <a:ext cx="1315" cy="4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/>
              <a:lstStyle/>
              <a:p>
                <a:endParaRPr lang="zh-CN" altLang="en-US" dirty="0">
                  <a:ea typeface="FandolFang R" panose="00000500000000000000" pitchFamily="50" charset="-122"/>
                </a:endParaRPr>
              </a:p>
            </p:txBody>
          </p:sp>
        </p:grpSp>
      </p:grpSp>
      <p:sp>
        <p:nvSpPr>
          <p:cNvPr id="67" name="Text Box 34"/>
          <p:cNvSpPr txBox="1">
            <a:spLocks noChangeArrowheads="1"/>
          </p:cNvSpPr>
          <p:nvPr/>
        </p:nvSpPr>
        <p:spPr bwMode="auto">
          <a:xfrm>
            <a:off x="1873445" y="2263765"/>
            <a:ext cx="1379935" cy="438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r>
              <a:rPr lang="zh-CN" altLang="en-US" sz="2400" dirty="0">
                <a:solidFill>
                  <a:srgbClr val="FF0000"/>
                </a:solidFill>
                <a:latin typeface="Tahoma" pitchFamily="34" charset="0"/>
                <a:ea typeface="FandolFang R" panose="00000500000000000000" pitchFamily="50" charset="-122"/>
              </a:rPr>
              <a:t>近处：</a:t>
            </a:r>
          </a:p>
        </p:txBody>
      </p:sp>
    </p:spTree>
    <p:extLst>
      <p:ext uri="{BB962C8B-B14F-4D97-AF65-F5344CB8AC3E}">
        <p14:creationId xmlns:p14="http://schemas.microsoft.com/office/powerpoint/2010/main" val="117436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61431" y="1397537"/>
            <a:ext cx="7417594" cy="2497931"/>
          </a:xfrm>
          <a:prstGeom prst="rect">
            <a:avLst/>
          </a:prstGeom>
        </p:spPr>
        <p:txBody>
          <a:bodyPr lIns="68580" tIns="34290" rIns="68580" bIns="34290"/>
          <a:lstStyle/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altLang="zh-CN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1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、眼睛 　　　</a:t>
            </a:r>
            <a:r>
              <a:rPr lang="zh-CN" altLang="en-US" sz="180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好　像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照相机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</a:t>
            </a:r>
            <a:r>
              <a:rPr lang="zh-CN" altLang="en-US" sz="1800" u="sng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　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</a:t>
            </a:r>
            <a:r>
              <a:rPr lang="zh-CN" altLang="en-US" sz="180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相当于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镜　头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</a:t>
            </a:r>
            <a:r>
              <a:rPr lang="zh-CN" altLang="en-US" sz="1800" u="sng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　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</a:t>
            </a:r>
            <a:r>
              <a:rPr lang="zh-CN" altLang="en-US" sz="1800" dirty="0">
                <a:solidFill>
                  <a:srgbClr val="0000FF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相当于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胶　片</a:t>
            </a:r>
          </a:p>
          <a:p>
            <a:pPr>
              <a:lnSpc>
                <a:spcPct val="200000"/>
              </a:lnSpc>
              <a:buFont typeface="Wingdings" pitchFamily="2" charset="2"/>
              <a:buNone/>
            </a:pPr>
            <a:r>
              <a:rPr lang="en-US" altLang="zh-CN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2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、眼睛通过</a:t>
            </a:r>
            <a:r>
              <a:rPr lang="zh-CN" altLang="en-US" sz="1800" u="sng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　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改变</a:t>
            </a:r>
            <a:r>
              <a:rPr lang="zh-CN" altLang="en-US" sz="1800" u="sng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　　　　</a:t>
            </a:r>
            <a:r>
              <a:rPr lang="zh-CN" altLang="en-US" sz="1800" dirty="0"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的厚薄，来看清楚近处和远处的物体。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886599" y="2037595"/>
            <a:ext cx="1728787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73626" y="2727831"/>
            <a:ext cx="1864736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视网膜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3376217" y="3413046"/>
            <a:ext cx="1539076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晶状体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2004638" y="3413046"/>
            <a:ext cx="1467448" cy="484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580" tIns="34290" rIns="68580" bIns="34290">
            <a:spAutoFit/>
          </a:bodyPr>
          <a:lstStyle/>
          <a:p>
            <a:pPr defTabSz="914378">
              <a:lnSpc>
                <a:spcPct val="150000"/>
              </a:lnSpc>
              <a:spcBef>
                <a:spcPct val="50000"/>
              </a:spcBef>
            </a:pPr>
            <a:r>
              <a:rPr lang="zh-CN" altLang="en-US" sz="1800" kern="0" dirty="0">
                <a:solidFill>
                  <a:srgbClr val="FF0000"/>
                </a:solidFill>
                <a:latin typeface="Arial" panose="020B0604020202020204" pitchFamily="34" charset="0"/>
                <a:ea typeface="思源黑体 CN Medium" panose="020B0600000000000000" pitchFamily="34" charset="-122"/>
                <a:sym typeface="Arial" panose="020B0604020202020204" pitchFamily="34" charset="0"/>
              </a:rPr>
              <a:t>睫状体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E69DD5F3-D6BD-4550-8352-778CFFC38F22}"/>
              </a:ext>
            </a:extLst>
          </p:cNvPr>
          <p:cNvSpPr txBox="1"/>
          <p:nvPr/>
        </p:nvSpPr>
        <p:spPr>
          <a:xfrm>
            <a:off x="561431" y="508105"/>
            <a:ext cx="1626394" cy="48482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457189">
              <a:defRPr/>
            </a:pPr>
            <a:r>
              <a:rPr lang="zh-CN" altLang="en-US" sz="27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思源黑体 CN Medium" panose="020B0600000000000000" pitchFamily="34" charset="-122"/>
                <a:cs typeface="+mn-ea"/>
                <a:sym typeface="Arial" panose="020B0604020202020204" pitchFamily="34" charset="0"/>
              </a:rPr>
              <a:t>一、眼睛</a:t>
            </a:r>
          </a:p>
        </p:txBody>
      </p:sp>
    </p:spTree>
    <p:extLst>
      <p:ext uri="{BB962C8B-B14F-4D97-AF65-F5344CB8AC3E}">
        <p14:creationId xmlns:p14="http://schemas.microsoft.com/office/powerpoint/2010/main" val="1281102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 autoUpdateAnimBg="0"/>
      <p:bldP spid="14345" grpId="0" autoUpdateAnimBg="0"/>
      <p:bldP spid="14346" grpId="0" autoUpdateAnimBg="0"/>
      <p:bldP spid="14347" grpId="0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null,&quot;Name&quot;:&quot;正常&quot;,&quot;HeaderHeight&quot;:15.0,&quot;FooterHeight&quot;:9.0,&quot;SideMargin&quot;:5.5,&quot;TopMargin&quot;:0.0,&quot;BottomMargin&quot;:0.0,&quot;IntervalMargin&quot;:1.5,&quot;SettingType&quot;:&quot;System&quot;}"/>
</p:tagLst>
</file>

<file path=ppt/theme/theme1.xml><?xml version="1.0" encoding="utf-8"?>
<a:theme xmlns:a="http://schemas.openxmlformats.org/drawingml/2006/main" name="第一PPT模板网-WWW.1PPT.COM">
  <a:themeElements>
    <a:clrScheme name="紫红色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1880</Words>
  <PresentationFormat>全屏显示(16:9)</PresentationFormat>
  <Paragraphs>236</Paragraphs>
  <Slides>35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35</vt:i4>
      </vt:variant>
    </vt:vector>
  </HeadingPairs>
  <TitlesOfParts>
    <vt:vector size="41" baseType="lpstr">
      <vt:lpstr>FandolFang R</vt:lpstr>
      <vt:lpstr>Arial</vt:lpstr>
      <vt:lpstr>Calibri</vt:lpstr>
      <vt:lpstr>Tahoma</vt:lpstr>
      <vt:lpstr>Wingdings</vt:lpstr>
      <vt:lpstr>第一PPT模板网-WWW.1PPT.COM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2020-05-15T06:53:01Z</dcterms:created>
  <dcterms:modified xsi:type="dcterms:W3CDTF">2023-10-04T01:52:38Z</dcterms:modified>
</cp:coreProperties>
</file>