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23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24" r:id="rId39"/>
  </p:sldIdLst>
  <p:sldSz cx="9144000" cy="5143500" type="screen16x9"/>
  <p:notesSz cx="6858000" cy="9144000"/>
  <p:custDataLst>
    <p:tags r:id="rId41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3816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2930">
          <p15:clr>
            <a:srgbClr val="A4A3A4"/>
          </p15:clr>
        </p15:guide>
        <p15:guide id="9" orient="horz" pos="2862">
          <p15:clr>
            <a:srgbClr val="A4A3A4"/>
          </p15:clr>
        </p15:guide>
        <p15:guide id="10" pos="312">
          <p15:clr>
            <a:srgbClr val="A4A3A4"/>
          </p15:clr>
        </p15:guide>
        <p15:guide id="11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08" y="72"/>
      </p:cViewPr>
      <p:guideLst>
        <p:guide pos="416"/>
        <p:guide pos="7256"/>
        <p:guide orient="horz" pos="648"/>
        <p:guide orient="horz" pos="3906"/>
        <p:guide orient="horz" pos="3816"/>
        <p:guide orient="horz" pos="486"/>
        <p:guide orient="horz" pos="2930"/>
        <p:guide orient="horz" pos="2862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22F57EB4-9DF0-49D2-BBDC-95D6E576AF7F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97821E28-CEC7-4A51-B9A5-FFE987244BB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69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9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7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59008E1-45C8-4B05-B019-B7C3D0198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54919" y="0"/>
            <a:ext cx="3263321" cy="3700463"/>
          </a:xfrm>
          <a:custGeom>
            <a:avLst/>
            <a:gdLst>
              <a:gd name="connsiteX0" fmla="*/ 245958 w 4351094"/>
              <a:gd name="connsiteY0" fmla="*/ 0 h 4933950"/>
              <a:gd name="connsiteX1" fmla="*/ 4351094 w 4351094"/>
              <a:gd name="connsiteY1" fmla="*/ 0 h 4933950"/>
              <a:gd name="connsiteX2" fmla="*/ 1809149 w 4351094"/>
              <a:gd name="connsiteY2" fmla="*/ 4933950 h 4933950"/>
              <a:gd name="connsiteX3" fmla="*/ 312851 w 4351094"/>
              <a:gd name="connsiteY3" fmla="*/ 2824942 h 4933950"/>
              <a:gd name="connsiteX4" fmla="*/ 245958 w 4351094"/>
              <a:gd name="connsiteY4" fmla="*/ 0 h 493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1094" h="4933950">
                <a:moveTo>
                  <a:pt x="245958" y="0"/>
                </a:moveTo>
                <a:cubicBezTo>
                  <a:pt x="245958" y="0"/>
                  <a:pt x="245958" y="0"/>
                  <a:pt x="4351094" y="0"/>
                </a:cubicBezTo>
                <a:cubicBezTo>
                  <a:pt x="3801865" y="345624"/>
                  <a:pt x="1837314" y="1812760"/>
                  <a:pt x="1809149" y="4933950"/>
                </a:cubicBezTo>
                <a:cubicBezTo>
                  <a:pt x="1266961" y="4249757"/>
                  <a:pt x="647318" y="3600831"/>
                  <a:pt x="312851" y="2824942"/>
                </a:cubicBezTo>
                <a:cubicBezTo>
                  <a:pt x="-84988" y="1904456"/>
                  <a:pt x="-99071" y="909907"/>
                  <a:pt x="24595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7EEC24-8B91-4F37-872D-9C92EF064B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85271" y="1"/>
            <a:ext cx="3158729" cy="5147072"/>
          </a:xfrm>
          <a:custGeom>
            <a:avLst/>
            <a:gdLst>
              <a:gd name="connsiteX0" fmla="*/ 2570416 w 4211638"/>
              <a:gd name="connsiteY0" fmla="*/ 0 h 6862763"/>
              <a:gd name="connsiteX1" fmla="*/ 4211638 w 4211638"/>
              <a:gd name="connsiteY1" fmla="*/ 0 h 6862763"/>
              <a:gd name="connsiteX2" fmla="*/ 4211638 w 4211638"/>
              <a:gd name="connsiteY2" fmla="*/ 6862763 h 6862763"/>
              <a:gd name="connsiteX3" fmla="*/ 993277 w 4211638"/>
              <a:gd name="connsiteY3" fmla="*/ 6862763 h 6862763"/>
              <a:gd name="connsiteX4" fmla="*/ 0 w 4211638"/>
              <a:gd name="connsiteY4" fmla="*/ 4987536 h 6862763"/>
              <a:gd name="connsiteX5" fmla="*/ 2570416 w 4211638"/>
              <a:gd name="connsiteY5" fmla="*/ 0 h 686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1638" h="6862763">
                <a:moveTo>
                  <a:pt x="2570416" y="0"/>
                </a:moveTo>
                <a:cubicBezTo>
                  <a:pt x="2570416" y="0"/>
                  <a:pt x="2570416" y="0"/>
                  <a:pt x="4211638" y="0"/>
                </a:cubicBezTo>
                <a:lnTo>
                  <a:pt x="4211638" y="6862763"/>
                </a:lnTo>
                <a:cubicBezTo>
                  <a:pt x="4211638" y="6862763"/>
                  <a:pt x="4211638" y="6862763"/>
                  <a:pt x="993277" y="6862763"/>
                </a:cubicBezTo>
                <a:cubicBezTo>
                  <a:pt x="854432" y="6156879"/>
                  <a:pt x="455697" y="5561512"/>
                  <a:pt x="0" y="4987536"/>
                </a:cubicBezTo>
                <a:cubicBezTo>
                  <a:pt x="28481" y="1832447"/>
                  <a:pt x="2015036" y="349377"/>
                  <a:pt x="2570416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4" name="矩形 3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309373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6CF912F7-4985-432C-835A-A6E2A877C8F0}"/>
              </a:ext>
            </a:extLst>
          </p:cNvPr>
          <p:cNvSpPr/>
          <p:nvPr userDrawn="1"/>
        </p:nvSpPr>
        <p:spPr>
          <a:xfrm>
            <a:off x="261258" y="217715"/>
            <a:ext cx="794657" cy="794657"/>
          </a:xfrm>
          <a:prstGeom prst="ellipse">
            <a:avLst/>
          </a:prstGeom>
          <a:gradFill>
            <a:gsLst>
              <a:gs pos="0">
                <a:srgbClr val="D343A9"/>
              </a:gs>
              <a:gs pos="100000">
                <a:srgbClr val="D343A9">
                  <a:alpha val="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05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9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.baidu.com/i?ct=503316480&amp;z=0&amp;tn=baiduimagedetail&amp;word=%D0%A1%BF%D7%B3%C9%CF%F1&amp;in=26494&amp;cl=2&amp;cm=1&amp;sc=0&amp;lm=-1&amp;pn=16&amp;rn=1" TargetMode="Externa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hyperlink" Target="http://image.baidu.com/i?ct=503316480&amp;z=0&amp;tn=baiduimagedetail&amp;word=%C6%BD%C3%E6%BE%B5%B3%C9%CF%F1&amp;in=1357&amp;cl=2&amp;cm=1&amp;sc=0&amp;lm=-1&amp;pn=36&amp;rn=1" TargetMode="External"/><Relationship Id="rId7" Type="http://schemas.openxmlformats.org/officeDocument/2006/relationships/hyperlink" Target="http://image.baidu.com/i?ct=503316480&amp;z=0&amp;tn=baiduimagedetail&amp;word=%CD%B9%CD%B8%BE%B5%B3%C9%CF%F1&amp;in=3580&amp;cl=2&amp;cm=1&amp;sc=0&amp;lm=-1&amp;pn=20&amp;rn=1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hyperlink" Target="http://image.baidu.com/i?ct=503316480&amp;z=0&amp;tn=baiduimagedetail&amp;word=%B9%E2%B5%C4%D5%DB%C9%E4&amp;in=8484&amp;cl=2&amp;cm=1&amp;sc=0&amp;lm=-1&amp;pn=70&amp;rn=1" TargetMode="External"/><Relationship Id="rId4" Type="http://schemas.openxmlformats.org/officeDocument/2006/relationships/image" Target="../media/image3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39.TIF" TargetMode="External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45.TIF" TargetMode="Externa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A27.TIF" TargetMode="External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42.TIF" TargetMode="Externa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47.TIF" TargetMode="External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A28.TIF" TargetMode="External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>
            <a:extLst>
              <a:ext uri="{FF2B5EF4-FFF2-40B4-BE49-F238E27FC236}">
                <a16:creationId xmlns:a16="http://schemas.microsoft.com/office/drawing/2014/main" id="{6298BB6D-EC1A-4031-AEAA-26BEA89C0D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7B51BE27-C47B-49D3-A1A7-6761A04FB0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0"/>
            <a:ext cx="2808684" cy="5141119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525346" y="1917049"/>
            <a:ext cx="4503869" cy="1598422"/>
            <a:chOff x="557374" y="2332305"/>
            <a:chExt cx="6005159" cy="2131229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91870DE-EC74-46DA-8A16-725CE05D444D}"/>
                </a:ext>
              </a:extLst>
            </p:cNvPr>
            <p:cNvSpPr txBox="1"/>
            <p:nvPr/>
          </p:nvSpPr>
          <p:spPr>
            <a:xfrm>
              <a:off x="1630999" y="2332305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cs typeface="+mn-ea"/>
                  <a:sym typeface="+mn-lt"/>
                </a:rPr>
                <a:t>第五章 透镜及其应用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cs typeface="+mn-ea"/>
                  <a:sym typeface="+mn-lt"/>
                </a:rPr>
                <a:t>第</a:t>
              </a:r>
              <a:r>
                <a:rPr lang="en-US" altLang="zh-CN" sz="3200" b="1" dirty="0">
                  <a:cs typeface="+mn-ea"/>
                  <a:sym typeface="+mn-lt"/>
                </a:rPr>
                <a:t>2</a:t>
              </a:r>
              <a:r>
                <a:rPr lang="zh-CN" altLang="en-US" sz="3200" b="1" dirty="0">
                  <a:cs typeface="+mn-ea"/>
                  <a:sym typeface="+mn-lt"/>
                </a:rPr>
                <a:t>节 生活中的透镜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744326" y="4463534"/>
              <a:ext cx="5208587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06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554038" y="1190780"/>
            <a:ext cx="34099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1</a:t>
            </a:r>
            <a:r>
              <a:rPr lang="zh-CN" altLang="en-US" sz="2100" b="1" kern="0" dirty="0">
                <a:cs typeface="+mn-ea"/>
                <a:sym typeface="+mn-lt"/>
              </a:rPr>
              <a:t>．投影仪的构造</a:t>
            </a:r>
          </a:p>
        </p:txBody>
      </p:sp>
      <p:pic>
        <p:nvPicPr>
          <p:cNvPr id="13320" name="Picture 2" descr="P_35377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82852" y="2137421"/>
            <a:ext cx="1941224" cy="220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1846700" y="3426887"/>
            <a:ext cx="1153882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 flipV="1">
            <a:off x="1992519" y="2637798"/>
            <a:ext cx="1008062" cy="54634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956122" y="2244781"/>
            <a:ext cx="935037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54038" y="3276845"/>
            <a:ext cx="1292662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投影片放置处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200369" y="2535751"/>
            <a:ext cx="71558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74315" y="2085628"/>
            <a:ext cx="71558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平面镜</a:t>
            </a:r>
          </a:p>
        </p:txBody>
      </p:sp>
      <p:pic>
        <p:nvPicPr>
          <p:cNvPr id="18" name="Picture 9" descr="11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60757" y="2076749"/>
            <a:ext cx="2579060" cy="22690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</p:spTree>
    <p:extLst>
      <p:ext uri="{BB962C8B-B14F-4D97-AF65-F5344CB8AC3E}">
        <p14:creationId xmlns:p14="http://schemas.microsoft.com/office/powerpoint/2010/main" val="410861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4"/>
          <p:cNvSpPr txBox="1">
            <a:spLocks noChangeArrowheads="1"/>
          </p:cNvSpPr>
          <p:nvPr/>
        </p:nvSpPr>
        <p:spPr bwMode="auto">
          <a:xfrm>
            <a:off x="495300" y="1333951"/>
            <a:ext cx="40322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2.</a:t>
            </a:r>
            <a:r>
              <a:rPr lang="zh-CN" altLang="en-US" sz="2100" b="1" kern="0" dirty="0">
                <a:cs typeface="+mn-ea"/>
                <a:sym typeface="+mn-lt"/>
              </a:rPr>
              <a:t>投影仪成像原理</a:t>
            </a:r>
          </a:p>
        </p:txBody>
      </p:sp>
      <p:pic>
        <p:nvPicPr>
          <p:cNvPr id="15362" name="图片 10243" descr="投影仪光路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5031" y="1370952"/>
            <a:ext cx="1710900" cy="284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直接箭头连接符 1"/>
          <p:cNvCxnSpPr/>
          <p:nvPr/>
        </p:nvCxnSpPr>
        <p:spPr>
          <a:xfrm>
            <a:off x="7092951" y="3918586"/>
            <a:ext cx="573088" cy="16628"/>
          </a:xfrm>
          <a:prstGeom prst="straightConnector1">
            <a:avLst/>
          </a:prstGeom>
          <a:ln w="44450" cmpd="sng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61431" y="1810520"/>
            <a:ext cx="5943600" cy="2839239"/>
          </a:xfrm>
          <a:prstGeom prst="rect">
            <a:avLst/>
          </a:prstGeom>
          <a:noFill/>
          <a:ln w="28575">
            <a:noFill/>
            <a:prstDash val="sysDot"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cs typeface="+mn-ea"/>
                <a:sym typeface="+mn-lt"/>
              </a:rPr>
              <a:t>凹面镜的作用：光源位于凹面镜焦点，光线经凹面镜反射使照在投影片上的光增强。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cs typeface="+mn-ea"/>
                <a:sym typeface="+mn-lt"/>
              </a:rPr>
              <a:t>螺纹透镜的作用：聚光。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cs typeface="+mn-ea"/>
                <a:sym typeface="+mn-lt"/>
              </a:rPr>
              <a:t>平面镜的作用：改变光路。</a:t>
            </a:r>
          </a:p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cs typeface="+mn-ea"/>
                <a:sym typeface="+mn-lt"/>
              </a:rPr>
              <a:t>凸透镜的作用：成倒立、放大的实像。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</p:spTree>
    <p:extLst>
      <p:ext uri="{BB962C8B-B14F-4D97-AF65-F5344CB8AC3E}">
        <p14:creationId xmlns:p14="http://schemas.microsoft.com/office/powerpoint/2010/main" val="10582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560731" y="1555451"/>
            <a:ext cx="4373843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把投影仪上的平面镜（反光镜）取下，投影片放到载物台上。调节镜头，在天花板上就能得到投影片上图案清晰的像。观察像的正倒。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3192" y="3342467"/>
            <a:ext cx="1600200" cy="9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2" descr="幕色海滩"/>
          <p:cNvSpPr>
            <a:spLocks noChangeArrowheads="1"/>
          </p:cNvSpPr>
          <p:nvPr/>
        </p:nvSpPr>
        <p:spPr bwMode="auto">
          <a:xfrm rot="5400000" flipH="1">
            <a:off x="6083526" y="2987661"/>
            <a:ext cx="120254" cy="589359"/>
          </a:xfrm>
          <a:prstGeom prst="upArrow">
            <a:avLst>
              <a:gd name="adj1" fmla="val 50000"/>
              <a:gd name="adj2" fmla="val 39892"/>
            </a:avLst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sp>
        <p:nvSpPr>
          <p:cNvPr id="22" name="AutoShape 2" descr="幕色海滩"/>
          <p:cNvSpPr>
            <a:spLocks noChangeArrowheads="1"/>
          </p:cNvSpPr>
          <p:nvPr/>
        </p:nvSpPr>
        <p:spPr bwMode="auto">
          <a:xfrm rot="5400000" flipH="1" flipV="1">
            <a:off x="5949780" y="702058"/>
            <a:ext cx="280590" cy="1232297"/>
          </a:xfrm>
          <a:prstGeom prst="upArrow">
            <a:avLst>
              <a:gd name="adj1" fmla="val 50000"/>
              <a:gd name="adj2" fmla="val 39915"/>
            </a:avLst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sp>
        <p:nvSpPr>
          <p:cNvPr id="24" name="Oval 9"/>
          <p:cNvSpPr>
            <a:spLocks noChangeArrowheads="1"/>
          </p:cNvSpPr>
          <p:nvPr/>
        </p:nvSpPr>
        <p:spPr bwMode="auto">
          <a:xfrm>
            <a:off x="5581082" y="2540780"/>
            <a:ext cx="1125141" cy="160337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CC"/>
            </a:solidFill>
            <a:round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cxnSp>
        <p:nvCxnSpPr>
          <p:cNvPr id="25" name="直接箭头连接符 20"/>
          <p:cNvCxnSpPr>
            <a:cxnSpLocks noChangeShapeType="1"/>
            <a:stCxn id="21" idx="2"/>
          </p:cNvCxnSpPr>
          <p:nvPr/>
        </p:nvCxnSpPr>
        <p:spPr bwMode="auto">
          <a:xfrm flipV="1">
            <a:off x="5848973" y="1338248"/>
            <a:ext cx="857250" cy="1944537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26" name="直接箭头连接符 22"/>
          <p:cNvCxnSpPr>
            <a:cxnSpLocks noChangeShapeType="1"/>
            <a:stCxn id="21" idx="2"/>
          </p:cNvCxnSpPr>
          <p:nvPr/>
        </p:nvCxnSpPr>
        <p:spPr bwMode="auto">
          <a:xfrm flipH="1" flipV="1">
            <a:off x="5570368" y="1338248"/>
            <a:ext cx="867965" cy="1944537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27" name="L 形 25"/>
          <p:cNvSpPr>
            <a:spLocks noChangeArrowheads="1"/>
          </p:cNvSpPr>
          <p:nvPr/>
        </p:nvSpPr>
        <p:spPr bwMode="auto">
          <a:xfrm rot="5400000">
            <a:off x="5173493" y="2881298"/>
            <a:ext cx="761603" cy="16073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7157" y="0"/>
              </a:cxn>
              <a:cxn ang="0">
                <a:pos x="107157" y="107157"/>
              </a:cxn>
              <a:cxn ang="0">
                <a:pos x="1357313" y="107157"/>
              </a:cxn>
              <a:cxn ang="0">
                <a:pos x="1357313" y="214313"/>
              </a:cxn>
              <a:cxn ang="0">
                <a:pos x="0" y="214313"/>
              </a:cxn>
              <a:cxn ang="0">
                <a:pos x="0" y="0"/>
              </a:cxn>
            </a:cxnLst>
            <a:rect l="0" t="0" r="r" b="b"/>
            <a:pathLst>
              <a:path w="1357313" h="214313">
                <a:moveTo>
                  <a:pt x="0" y="0"/>
                </a:moveTo>
                <a:lnTo>
                  <a:pt x="107157" y="0"/>
                </a:lnTo>
                <a:lnTo>
                  <a:pt x="107157" y="107157"/>
                </a:lnTo>
                <a:lnTo>
                  <a:pt x="1357313" y="107157"/>
                </a:lnTo>
                <a:lnTo>
                  <a:pt x="1357313" y="214313"/>
                </a:lnTo>
                <a:lnTo>
                  <a:pt x="0" y="21431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BB6126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8" name="Text Box 40"/>
          <p:cNvSpPr txBox="1">
            <a:spLocks noChangeArrowheads="1"/>
          </p:cNvSpPr>
          <p:nvPr/>
        </p:nvSpPr>
        <p:spPr bwMode="auto">
          <a:xfrm>
            <a:off x="5783490" y="4304492"/>
            <a:ext cx="1512094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投影仪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6463337" y="3158078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552507" y="3158078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5177461" y="1394365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A'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6681221" y="1378332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B'</a:t>
            </a: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6920536" y="1177911"/>
            <a:ext cx="188952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solidFill>
                  <a:srgbClr val="FF0000"/>
                </a:solidFill>
                <a:cs typeface="+mn-ea"/>
                <a:sym typeface="+mn-lt"/>
              </a:rPr>
              <a:t>倒立放大的实像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6678840" y="2498023"/>
            <a:ext cx="702469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cs typeface="+mn-ea"/>
                <a:sym typeface="+mn-lt"/>
              </a:rPr>
              <a:t>凸透镜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7007338" y="3015230"/>
            <a:ext cx="369332" cy="1897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物体离凸透镜很近</a:t>
            </a:r>
          </a:p>
        </p:txBody>
      </p:sp>
    </p:spTree>
    <p:extLst>
      <p:ext uri="{BB962C8B-B14F-4D97-AF65-F5344CB8AC3E}">
        <p14:creationId xmlns:p14="http://schemas.microsoft.com/office/powerpoint/2010/main" val="79995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1" grpId="0" bldLvl="0" animBg="1"/>
      <p:bldP spid="22" grpId="0" bldLvl="0" animBg="1"/>
      <p:bldP spid="29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6" name="TextBox 42"/>
          <p:cNvSpPr txBox="1">
            <a:spLocks noChangeArrowheads="1"/>
          </p:cNvSpPr>
          <p:nvPr/>
        </p:nvSpPr>
        <p:spPr bwMode="auto">
          <a:xfrm>
            <a:off x="-892628" y="1191074"/>
            <a:ext cx="63357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要使像呈现在屏幕上怎么办？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8052" y="3435799"/>
            <a:ext cx="1600200" cy="9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AutoShape 2" descr="幕色海滩"/>
          <p:cNvSpPr>
            <a:spLocks noChangeArrowheads="1"/>
          </p:cNvSpPr>
          <p:nvPr/>
        </p:nvSpPr>
        <p:spPr bwMode="auto">
          <a:xfrm rot="5400000" flipH="1">
            <a:off x="5328387" y="3080993"/>
            <a:ext cx="120254" cy="589360"/>
          </a:xfrm>
          <a:prstGeom prst="upArrow">
            <a:avLst>
              <a:gd name="adj1" fmla="val 50000"/>
              <a:gd name="adj2" fmla="val 39892"/>
            </a:avLst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cxnSp>
        <p:nvCxnSpPr>
          <p:cNvPr id="34" name="直接连接符 5"/>
          <p:cNvCxnSpPr>
            <a:cxnSpLocks noChangeShapeType="1"/>
          </p:cNvCxnSpPr>
          <p:nvPr/>
        </p:nvCxnSpPr>
        <p:spPr bwMode="auto">
          <a:xfrm>
            <a:off x="4504476" y="1431580"/>
            <a:ext cx="3321844" cy="0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35" name="直接连接符 6"/>
          <p:cNvCxnSpPr>
            <a:cxnSpLocks noChangeShapeType="1"/>
          </p:cNvCxnSpPr>
          <p:nvPr/>
        </p:nvCxnSpPr>
        <p:spPr bwMode="auto">
          <a:xfrm>
            <a:off x="7826318" y="1431580"/>
            <a:ext cx="0" cy="3006328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sp>
        <p:nvSpPr>
          <p:cNvPr id="36" name="AutoShape 2" descr="幕色海滩"/>
          <p:cNvSpPr>
            <a:spLocks noChangeArrowheads="1"/>
          </p:cNvSpPr>
          <p:nvPr/>
        </p:nvSpPr>
        <p:spPr bwMode="auto">
          <a:xfrm flipH="1" flipV="1">
            <a:off x="7558429" y="1672087"/>
            <a:ext cx="535781" cy="1122362"/>
          </a:xfrm>
          <a:prstGeom prst="upArrow">
            <a:avLst>
              <a:gd name="adj1" fmla="val 50000"/>
              <a:gd name="adj2" fmla="val 39939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4825945" y="2634112"/>
            <a:ext cx="1125140" cy="160337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CC"/>
            </a:solidFill>
            <a:round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cxnSp>
        <p:nvCxnSpPr>
          <p:cNvPr id="38" name="直接箭头连接符 9"/>
          <p:cNvCxnSpPr>
            <a:cxnSpLocks noChangeShapeType="1"/>
          </p:cNvCxnSpPr>
          <p:nvPr/>
        </p:nvCxnSpPr>
        <p:spPr bwMode="auto">
          <a:xfrm flipV="1">
            <a:off x="5093835" y="2032845"/>
            <a:ext cx="589360" cy="1322785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39" name="直接箭头连接符 10"/>
          <p:cNvCxnSpPr>
            <a:cxnSpLocks noChangeShapeType="1"/>
            <a:stCxn id="33" idx="3"/>
          </p:cNvCxnSpPr>
          <p:nvPr/>
        </p:nvCxnSpPr>
        <p:spPr bwMode="auto">
          <a:xfrm flipH="1" flipV="1">
            <a:off x="5200991" y="2399841"/>
            <a:ext cx="417910" cy="921941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40" name="L 形 11"/>
          <p:cNvSpPr>
            <a:spLocks noChangeArrowheads="1"/>
          </p:cNvSpPr>
          <p:nvPr/>
        </p:nvSpPr>
        <p:spPr bwMode="auto">
          <a:xfrm rot="5400000">
            <a:off x="4418353" y="2974631"/>
            <a:ext cx="761603" cy="16073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7156" y="0"/>
              </a:cxn>
              <a:cxn ang="0">
                <a:pos x="107156" y="107156"/>
              </a:cxn>
              <a:cxn ang="0">
                <a:pos x="1357313" y="107156"/>
              </a:cxn>
              <a:cxn ang="0">
                <a:pos x="1357313" y="214312"/>
              </a:cxn>
              <a:cxn ang="0">
                <a:pos x="0" y="214312"/>
              </a:cxn>
              <a:cxn ang="0">
                <a:pos x="0" y="0"/>
              </a:cxn>
            </a:cxnLst>
            <a:rect l="0" t="0" r="r" b="b"/>
            <a:pathLst>
              <a:path w="1357313" h="214312">
                <a:moveTo>
                  <a:pt x="0" y="0"/>
                </a:moveTo>
                <a:lnTo>
                  <a:pt x="107156" y="0"/>
                </a:lnTo>
                <a:lnTo>
                  <a:pt x="107156" y="107156"/>
                </a:lnTo>
                <a:lnTo>
                  <a:pt x="1357313" y="107156"/>
                </a:lnTo>
                <a:lnTo>
                  <a:pt x="1357313" y="214312"/>
                </a:lnTo>
                <a:lnTo>
                  <a:pt x="0" y="2143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BB6126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5843928" y="1191074"/>
            <a:ext cx="1512094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天花板</a:t>
            </a:r>
          </a:p>
        </p:txBody>
      </p:sp>
      <p:cxnSp>
        <p:nvCxnSpPr>
          <p:cNvPr id="42" name="直接连接符 13"/>
          <p:cNvCxnSpPr>
            <a:cxnSpLocks noChangeShapeType="1"/>
            <a:stCxn id="33" idx="3"/>
          </p:cNvCxnSpPr>
          <p:nvPr/>
        </p:nvCxnSpPr>
        <p:spPr bwMode="auto">
          <a:xfrm flipV="1">
            <a:off x="4825943" y="1912592"/>
            <a:ext cx="1017984" cy="761603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3" name="直接连接符 14"/>
          <p:cNvCxnSpPr>
            <a:cxnSpLocks noChangeShapeType="1"/>
            <a:stCxn id="33" idx="3"/>
          </p:cNvCxnSpPr>
          <p:nvPr/>
        </p:nvCxnSpPr>
        <p:spPr bwMode="auto">
          <a:xfrm>
            <a:off x="4879521" y="2473774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4" name="直接连接符 15"/>
          <p:cNvCxnSpPr>
            <a:cxnSpLocks noChangeShapeType="1"/>
            <a:stCxn id="33" idx="3"/>
          </p:cNvCxnSpPr>
          <p:nvPr/>
        </p:nvCxnSpPr>
        <p:spPr bwMode="auto">
          <a:xfrm>
            <a:off x="4993821" y="2393605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5" name="直接连接符 16"/>
          <p:cNvCxnSpPr>
            <a:cxnSpLocks noChangeShapeType="1"/>
            <a:stCxn id="33" idx="3"/>
          </p:cNvCxnSpPr>
          <p:nvPr/>
        </p:nvCxnSpPr>
        <p:spPr bwMode="auto">
          <a:xfrm>
            <a:off x="5093834" y="2313437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6" name="直接连接符 17"/>
          <p:cNvCxnSpPr>
            <a:cxnSpLocks noChangeShapeType="1"/>
            <a:stCxn id="33" idx="3"/>
          </p:cNvCxnSpPr>
          <p:nvPr/>
        </p:nvCxnSpPr>
        <p:spPr bwMode="auto">
          <a:xfrm>
            <a:off x="5200990" y="2233268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7" name="直接连接符 18"/>
          <p:cNvCxnSpPr>
            <a:cxnSpLocks noChangeShapeType="1"/>
            <a:stCxn id="33" idx="3"/>
          </p:cNvCxnSpPr>
          <p:nvPr/>
        </p:nvCxnSpPr>
        <p:spPr bwMode="auto">
          <a:xfrm>
            <a:off x="5308146" y="2153099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8" name="直接连接符 19"/>
          <p:cNvCxnSpPr>
            <a:cxnSpLocks noChangeShapeType="1"/>
            <a:stCxn id="33" idx="3"/>
          </p:cNvCxnSpPr>
          <p:nvPr/>
        </p:nvCxnSpPr>
        <p:spPr bwMode="auto">
          <a:xfrm>
            <a:off x="5422446" y="2072931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9" name="直接连接符 20"/>
          <p:cNvCxnSpPr>
            <a:cxnSpLocks noChangeShapeType="1"/>
            <a:stCxn id="33" idx="3"/>
          </p:cNvCxnSpPr>
          <p:nvPr/>
        </p:nvCxnSpPr>
        <p:spPr bwMode="auto">
          <a:xfrm>
            <a:off x="5522459" y="1992762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0" name="直接连接符 25"/>
          <p:cNvCxnSpPr>
            <a:cxnSpLocks noChangeShapeType="1"/>
            <a:stCxn id="33" idx="3"/>
          </p:cNvCxnSpPr>
          <p:nvPr/>
        </p:nvCxnSpPr>
        <p:spPr bwMode="auto">
          <a:xfrm>
            <a:off x="5629615" y="1912593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1" name="直接连接符 26"/>
          <p:cNvCxnSpPr>
            <a:cxnSpLocks noChangeShapeType="1"/>
            <a:stCxn id="33" idx="3"/>
          </p:cNvCxnSpPr>
          <p:nvPr/>
        </p:nvCxnSpPr>
        <p:spPr bwMode="auto">
          <a:xfrm>
            <a:off x="5751059" y="1832425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2" name="直接箭头连接符 31"/>
          <p:cNvCxnSpPr>
            <a:cxnSpLocks noChangeShapeType="1"/>
            <a:stCxn id="33" idx="3"/>
          </p:cNvCxnSpPr>
          <p:nvPr/>
        </p:nvCxnSpPr>
        <p:spPr bwMode="auto">
          <a:xfrm flipV="1">
            <a:off x="5683193" y="1672087"/>
            <a:ext cx="2089547" cy="360759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53" name="直接箭头连接符 36"/>
          <p:cNvCxnSpPr>
            <a:cxnSpLocks noChangeShapeType="1"/>
            <a:stCxn id="33" idx="3"/>
          </p:cNvCxnSpPr>
          <p:nvPr/>
        </p:nvCxnSpPr>
        <p:spPr bwMode="auto">
          <a:xfrm>
            <a:off x="5200990" y="2393606"/>
            <a:ext cx="2571750" cy="360759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54" name="TextBox 41"/>
          <p:cNvSpPr txBox="1">
            <a:spLocks noChangeArrowheads="1"/>
          </p:cNvSpPr>
          <p:nvPr/>
        </p:nvSpPr>
        <p:spPr bwMode="auto">
          <a:xfrm>
            <a:off x="7954579" y="1996147"/>
            <a:ext cx="353943" cy="42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68580" tIns="34290" rIns="68580" bIns="34290">
            <a:sp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屏幕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5683194" y="3251410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816419" y="3251410"/>
            <a:ext cx="264737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7826318" y="2794448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A'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7826318" y="1471664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B'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4276437" y="1677467"/>
            <a:ext cx="369332" cy="165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改变光的传播方向</a:t>
            </a:r>
          </a:p>
        </p:txBody>
      </p:sp>
    </p:spTree>
    <p:extLst>
      <p:ext uri="{BB962C8B-B14F-4D97-AF65-F5344CB8AC3E}">
        <p14:creationId xmlns:p14="http://schemas.microsoft.com/office/powerpoint/2010/main" val="21225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36" grpId="0" bldLvl="0" animBg="1"/>
      <p:bldP spid="55" grpId="0"/>
      <p:bldP spid="56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2" name="TextBox 26"/>
          <p:cNvSpPr txBox="1">
            <a:spLocks noChangeArrowheads="1"/>
          </p:cNvSpPr>
          <p:nvPr/>
        </p:nvSpPr>
        <p:spPr bwMode="auto">
          <a:xfrm>
            <a:off x="-961703" y="1292816"/>
            <a:ext cx="64639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>
            <a:spAutoFit/>
          </a:bodyPr>
          <a:lstStyle/>
          <a:p>
            <a:pPr algn="ctr"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要使像看起来是正的怎么办？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2119" y="3376508"/>
            <a:ext cx="1600200" cy="9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AutoShape 2" descr="幕色海滩"/>
          <p:cNvSpPr>
            <a:spLocks noChangeArrowheads="1"/>
          </p:cNvSpPr>
          <p:nvPr/>
        </p:nvSpPr>
        <p:spPr bwMode="auto">
          <a:xfrm rot="5400000" flipH="1" flipV="1">
            <a:off x="5443284" y="3046710"/>
            <a:ext cx="120253" cy="535781"/>
          </a:xfrm>
          <a:prstGeom prst="upArrow">
            <a:avLst>
              <a:gd name="adj1" fmla="val 50000"/>
              <a:gd name="adj2" fmla="val 39908"/>
            </a:avLst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cxnSp>
        <p:nvCxnSpPr>
          <p:cNvPr id="34" name="直接连接符 5"/>
          <p:cNvCxnSpPr>
            <a:cxnSpLocks noChangeShapeType="1"/>
          </p:cNvCxnSpPr>
          <p:nvPr/>
        </p:nvCxnSpPr>
        <p:spPr bwMode="auto">
          <a:xfrm>
            <a:off x="4648542" y="1372289"/>
            <a:ext cx="3321844" cy="0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35" name="直接连接符 6"/>
          <p:cNvCxnSpPr>
            <a:cxnSpLocks noChangeShapeType="1"/>
          </p:cNvCxnSpPr>
          <p:nvPr/>
        </p:nvCxnSpPr>
        <p:spPr bwMode="auto">
          <a:xfrm>
            <a:off x="7970384" y="1372289"/>
            <a:ext cx="0" cy="3006329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sp>
        <p:nvSpPr>
          <p:cNvPr id="36" name="AutoShape 2" descr="幕色海滩"/>
          <p:cNvSpPr>
            <a:spLocks noChangeArrowheads="1"/>
          </p:cNvSpPr>
          <p:nvPr/>
        </p:nvSpPr>
        <p:spPr bwMode="auto">
          <a:xfrm rot="10800000" flipH="1" flipV="1">
            <a:off x="7595339" y="1572712"/>
            <a:ext cx="535781" cy="1122362"/>
          </a:xfrm>
          <a:prstGeom prst="upArrow">
            <a:avLst>
              <a:gd name="adj1" fmla="val 50000"/>
              <a:gd name="adj2" fmla="val 39939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4970009" y="2574821"/>
            <a:ext cx="1125141" cy="160337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CC"/>
            </a:solidFill>
            <a:round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>
              <a:cs typeface="+mn-ea"/>
              <a:sym typeface="+mn-lt"/>
            </a:endParaRPr>
          </a:p>
        </p:txBody>
      </p:sp>
      <p:cxnSp>
        <p:nvCxnSpPr>
          <p:cNvPr id="38" name="直接箭头连接符 9"/>
          <p:cNvCxnSpPr>
            <a:cxnSpLocks noChangeShapeType="1"/>
          </p:cNvCxnSpPr>
          <p:nvPr/>
        </p:nvCxnSpPr>
        <p:spPr bwMode="auto">
          <a:xfrm flipV="1">
            <a:off x="5237900" y="1973555"/>
            <a:ext cx="589359" cy="1322784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39" name="直接箭头连接符 10"/>
          <p:cNvCxnSpPr>
            <a:cxnSpLocks noChangeShapeType="1"/>
          </p:cNvCxnSpPr>
          <p:nvPr/>
        </p:nvCxnSpPr>
        <p:spPr bwMode="auto">
          <a:xfrm flipH="1" flipV="1">
            <a:off x="5345057" y="2334314"/>
            <a:ext cx="417909" cy="962025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40" name="L 形 11"/>
          <p:cNvSpPr>
            <a:spLocks noChangeArrowheads="1"/>
          </p:cNvSpPr>
          <p:nvPr/>
        </p:nvSpPr>
        <p:spPr bwMode="auto">
          <a:xfrm rot="5400000">
            <a:off x="4562419" y="2915340"/>
            <a:ext cx="761603" cy="16073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7157" y="0"/>
              </a:cxn>
              <a:cxn ang="0">
                <a:pos x="107157" y="107157"/>
              </a:cxn>
              <a:cxn ang="0">
                <a:pos x="1357312" y="107157"/>
              </a:cxn>
              <a:cxn ang="0">
                <a:pos x="1357312" y="214313"/>
              </a:cxn>
              <a:cxn ang="0">
                <a:pos x="0" y="214313"/>
              </a:cxn>
              <a:cxn ang="0">
                <a:pos x="0" y="0"/>
              </a:cxn>
            </a:cxnLst>
            <a:rect l="0" t="0" r="r" b="b"/>
            <a:pathLst>
              <a:path w="1357312" h="214313">
                <a:moveTo>
                  <a:pt x="0" y="0"/>
                </a:moveTo>
                <a:lnTo>
                  <a:pt x="107157" y="0"/>
                </a:lnTo>
                <a:lnTo>
                  <a:pt x="107157" y="107157"/>
                </a:lnTo>
                <a:lnTo>
                  <a:pt x="1357312" y="107157"/>
                </a:lnTo>
                <a:lnTo>
                  <a:pt x="1357312" y="214313"/>
                </a:lnTo>
                <a:lnTo>
                  <a:pt x="0" y="21431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BB6126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5987995" y="1131783"/>
            <a:ext cx="1512094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>
                <a:cs typeface="+mn-ea"/>
                <a:sym typeface="+mn-lt"/>
              </a:rPr>
              <a:t>天花板</a:t>
            </a:r>
          </a:p>
        </p:txBody>
      </p:sp>
      <p:cxnSp>
        <p:nvCxnSpPr>
          <p:cNvPr id="42" name="直接连接符 13"/>
          <p:cNvCxnSpPr>
            <a:cxnSpLocks noChangeShapeType="1"/>
          </p:cNvCxnSpPr>
          <p:nvPr/>
        </p:nvCxnSpPr>
        <p:spPr bwMode="auto">
          <a:xfrm flipV="1">
            <a:off x="4970010" y="1853302"/>
            <a:ext cx="1017985" cy="761603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3" name="直接连接符 14"/>
          <p:cNvCxnSpPr>
            <a:cxnSpLocks noChangeShapeType="1"/>
          </p:cNvCxnSpPr>
          <p:nvPr/>
        </p:nvCxnSpPr>
        <p:spPr bwMode="auto">
          <a:xfrm>
            <a:off x="5023588" y="2414484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4" name="直接连接符 15"/>
          <p:cNvCxnSpPr>
            <a:cxnSpLocks noChangeShapeType="1"/>
          </p:cNvCxnSpPr>
          <p:nvPr/>
        </p:nvCxnSpPr>
        <p:spPr bwMode="auto">
          <a:xfrm>
            <a:off x="5137888" y="2334315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5" name="直接连接符 16"/>
          <p:cNvCxnSpPr>
            <a:cxnSpLocks noChangeShapeType="1"/>
          </p:cNvCxnSpPr>
          <p:nvPr/>
        </p:nvCxnSpPr>
        <p:spPr bwMode="auto">
          <a:xfrm>
            <a:off x="5237900" y="2254147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6" name="直接连接符 17"/>
          <p:cNvCxnSpPr>
            <a:cxnSpLocks noChangeShapeType="1"/>
          </p:cNvCxnSpPr>
          <p:nvPr/>
        </p:nvCxnSpPr>
        <p:spPr bwMode="auto">
          <a:xfrm>
            <a:off x="5345057" y="2173978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7" name="直接连接符 18"/>
          <p:cNvCxnSpPr>
            <a:cxnSpLocks noChangeShapeType="1"/>
          </p:cNvCxnSpPr>
          <p:nvPr/>
        </p:nvCxnSpPr>
        <p:spPr bwMode="auto">
          <a:xfrm>
            <a:off x="5452213" y="2093809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8" name="直接连接符 19"/>
          <p:cNvCxnSpPr>
            <a:cxnSpLocks noChangeShapeType="1"/>
          </p:cNvCxnSpPr>
          <p:nvPr/>
        </p:nvCxnSpPr>
        <p:spPr bwMode="auto">
          <a:xfrm>
            <a:off x="5566513" y="2013640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49" name="直接连接符 20"/>
          <p:cNvCxnSpPr>
            <a:cxnSpLocks noChangeShapeType="1"/>
          </p:cNvCxnSpPr>
          <p:nvPr/>
        </p:nvCxnSpPr>
        <p:spPr bwMode="auto">
          <a:xfrm>
            <a:off x="5666525" y="1933471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0" name="直接连接符 21"/>
          <p:cNvCxnSpPr>
            <a:cxnSpLocks noChangeShapeType="1"/>
          </p:cNvCxnSpPr>
          <p:nvPr/>
        </p:nvCxnSpPr>
        <p:spPr bwMode="auto">
          <a:xfrm>
            <a:off x="5773682" y="1853302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1" name="直接连接符 22"/>
          <p:cNvCxnSpPr>
            <a:cxnSpLocks noChangeShapeType="1"/>
          </p:cNvCxnSpPr>
          <p:nvPr/>
        </p:nvCxnSpPr>
        <p:spPr bwMode="auto">
          <a:xfrm>
            <a:off x="5895125" y="1773134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52" name="直接箭头连接符 23"/>
          <p:cNvCxnSpPr>
            <a:cxnSpLocks noChangeShapeType="1"/>
          </p:cNvCxnSpPr>
          <p:nvPr/>
        </p:nvCxnSpPr>
        <p:spPr bwMode="auto">
          <a:xfrm flipV="1">
            <a:off x="5827261" y="1612796"/>
            <a:ext cx="2089547" cy="360760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53" name="直接箭头连接符 24"/>
          <p:cNvCxnSpPr>
            <a:cxnSpLocks noChangeShapeType="1"/>
          </p:cNvCxnSpPr>
          <p:nvPr/>
        </p:nvCxnSpPr>
        <p:spPr bwMode="auto">
          <a:xfrm>
            <a:off x="5345057" y="2334315"/>
            <a:ext cx="2571750" cy="360760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54" name="TextBox 25"/>
          <p:cNvSpPr txBox="1">
            <a:spLocks noChangeArrowheads="1"/>
          </p:cNvSpPr>
          <p:nvPr/>
        </p:nvSpPr>
        <p:spPr bwMode="auto">
          <a:xfrm>
            <a:off x="8098646" y="1936857"/>
            <a:ext cx="353943" cy="42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68580" tIns="34290" rIns="68580" bIns="34290">
            <a:spAutoFit/>
          </a:bodyPr>
          <a:lstStyle/>
          <a:p>
            <a:pPr algn="ctr"/>
            <a:r>
              <a:rPr lang="zh-CN" altLang="en-US">
                <a:cs typeface="+mn-ea"/>
                <a:sym typeface="+mn-lt"/>
              </a:rPr>
              <a:t>屏幕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8023963" y="2614905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B'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8027535" y="1412373"/>
            <a:ext cx="30441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A'</a:t>
            </a: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970009" y="3192120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773682" y="3192120"/>
            <a:ext cx="264737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6311844" y="3138675"/>
            <a:ext cx="135016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cs typeface="+mn-ea"/>
                <a:sym typeface="+mn-lt"/>
              </a:rPr>
              <a:t>物体倒放</a:t>
            </a:r>
          </a:p>
        </p:txBody>
      </p:sp>
    </p:spTree>
    <p:extLst>
      <p:ext uri="{BB962C8B-B14F-4D97-AF65-F5344CB8AC3E}">
        <p14:creationId xmlns:p14="http://schemas.microsoft.com/office/powerpoint/2010/main" val="4582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36" grpId="0" bldLvl="0" animBg="1"/>
      <p:bldP spid="55" grpId="0"/>
      <p:bldP spid="56" grpId="0"/>
      <p:bldP spid="57" grpId="0"/>
      <p:bldP spid="58" grpId="0"/>
      <p:bldP spid="5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/>
        </p:nvSpPr>
        <p:spPr bwMode="auto">
          <a:xfrm>
            <a:off x="495300" y="1241572"/>
            <a:ext cx="3238500" cy="4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 eaLnBrk="0" hangingPunct="0"/>
            <a:r>
              <a:rPr lang="en-US" altLang="zh-CN" sz="2100" b="1" kern="0" dirty="0">
                <a:cs typeface="+mn-ea"/>
                <a:sym typeface="+mn-lt"/>
              </a:rPr>
              <a:t>3.</a:t>
            </a:r>
            <a:r>
              <a:rPr lang="zh-CN" altLang="en-US" sz="2100" b="1" kern="0" dirty="0">
                <a:cs typeface="+mn-ea"/>
                <a:sym typeface="+mn-lt"/>
              </a:rPr>
              <a:t>投影仪成像特点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/>
        </p:nvSpPr>
        <p:spPr bwMode="auto">
          <a:xfrm>
            <a:off x="495300" y="1726148"/>
            <a:ext cx="7962900" cy="113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269999"/>
                </a:solidFill>
                <a:cs typeface="+mn-ea"/>
                <a:sym typeface="+mn-lt"/>
              </a:rPr>
              <a:t>问题：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像是正立还是倒立？像是缩小还是放大？像距与物距哪个大？像与物体位于凸透镜的同侧还是异侧？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95301" y="2673882"/>
            <a:ext cx="7150970" cy="175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70" tIns="46990" rIns="90170" bIns="46990">
            <a:spAutoFit/>
          </a:bodyPr>
          <a:lstStyle/>
          <a:p>
            <a:pPr marL="342892" indent="-342892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投影仪成像特点：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．投影仪（或幻灯机）成倒立、放大的实像。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．像距大于物距。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．像与物位于凸透镜的两侧。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二、 投影仪</a:t>
            </a:r>
          </a:p>
        </p:txBody>
      </p:sp>
    </p:spTree>
    <p:extLst>
      <p:ext uri="{BB962C8B-B14F-4D97-AF65-F5344CB8AC3E}">
        <p14:creationId xmlns:p14="http://schemas.microsoft.com/office/powerpoint/2010/main" val="26534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32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charRg st="46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495300" y="1324067"/>
            <a:ext cx="34099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1</a:t>
            </a:r>
            <a:r>
              <a:rPr lang="zh-CN" altLang="en-US" sz="2100" b="1" kern="0" dirty="0">
                <a:cs typeface="+mn-ea"/>
                <a:sym typeface="+mn-lt"/>
              </a:rPr>
              <a:t>．生活中的放大镜</a:t>
            </a:r>
          </a:p>
        </p:txBody>
      </p:sp>
      <p:pic>
        <p:nvPicPr>
          <p:cNvPr id="12292" name="图片 4" descr="1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611085" y="2324419"/>
            <a:ext cx="2717705" cy="161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三、放大镜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51177" y="2395960"/>
            <a:ext cx="2203340" cy="14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ctr" rotWithShape="0">
              <a:srgbClr val="333333">
                <a:alpha val="62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58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31"/>
          <p:cNvSpPr txBox="1">
            <a:spLocks noChangeArrowheads="1"/>
          </p:cNvSpPr>
          <p:nvPr/>
        </p:nvSpPr>
        <p:spPr bwMode="auto">
          <a:xfrm>
            <a:off x="495300" y="3987135"/>
            <a:ext cx="823912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把放大镜放在物体跟眼睛之间，适当调整距离，我们就能看清物体的细微之处。</a:t>
            </a:r>
          </a:p>
        </p:txBody>
      </p:sp>
      <p:sp>
        <p:nvSpPr>
          <p:cNvPr id="24581" name="TextBox 31"/>
          <p:cNvSpPr txBox="1">
            <a:spLocks noChangeArrowheads="1"/>
          </p:cNvSpPr>
          <p:nvPr/>
        </p:nvSpPr>
        <p:spPr bwMode="auto">
          <a:xfrm>
            <a:off x="446619" y="1327040"/>
            <a:ext cx="4826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2.</a:t>
            </a:r>
            <a:r>
              <a:rPr lang="zh-CN" altLang="en-US" sz="2100" b="1" kern="0" dirty="0">
                <a:cs typeface="+mn-ea"/>
                <a:sym typeface="+mn-lt"/>
              </a:rPr>
              <a:t>放大镜成像原理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三、放大镜</a:t>
            </a:r>
          </a:p>
        </p:txBody>
      </p:sp>
      <p:pic>
        <p:nvPicPr>
          <p:cNvPr id="18" name="Picture 2" descr="lz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6220" y="2306836"/>
            <a:ext cx="107156" cy="40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 descr="lz_x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3700" y="1983488"/>
            <a:ext cx="195263" cy="72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yanji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16434">
            <a:off x="6304360" y="2346920"/>
            <a:ext cx="857250" cy="81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1" name="组合 13318"/>
          <p:cNvGrpSpPr>
            <a:grpSpLocks/>
          </p:cNvGrpSpPr>
          <p:nvPr/>
        </p:nvGrpSpPr>
        <p:grpSpPr bwMode="auto">
          <a:xfrm>
            <a:off x="1659732" y="1943404"/>
            <a:ext cx="4427935" cy="1655788"/>
            <a:chOff x="0" y="0"/>
            <a:chExt cx="4608" cy="2641"/>
          </a:xfrm>
        </p:grpSpPr>
        <p:grpSp>
          <p:nvGrpSpPr>
            <p:cNvPr id="22" name="组合 13319"/>
            <p:cNvGrpSpPr>
              <a:grpSpLocks/>
            </p:cNvGrpSpPr>
            <p:nvPr/>
          </p:nvGrpSpPr>
          <p:grpSpPr bwMode="auto">
            <a:xfrm>
              <a:off x="0" y="0"/>
              <a:ext cx="4608" cy="2641"/>
              <a:chOff x="0" y="0"/>
              <a:chExt cx="4608" cy="2641"/>
            </a:xfrm>
          </p:grpSpPr>
          <p:pic>
            <p:nvPicPr>
              <p:cNvPr id="24" name="Picture 5" descr="tutoujin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3136" y="0"/>
                <a:ext cx="265" cy="2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Line 7"/>
              <p:cNvSpPr>
                <a:spLocks noChangeShapeType="1"/>
              </p:cNvSpPr>
              <p:nvPr/>
            </p:nvSpPr>
            <p:spPr bwMode="auto">
              <a:xfrm flipV="1">
                <a:off x="0" y="1224"/>
                <a:ext cx="460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Text Box 8"/>
              <p:cNvSpPr txBox="1">
                <a:spLocks noChangeArrowheads="1"/>
              </p:cNvSpPr>
              <p:nvPr/>
            </p:nvSpPr>
            <p:spPr bwMode="auto">
              <a:xfrm>
                <a:off x="1950" y="1270"/>
                <a:ext cx="288" cy="5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1800" i="1">
                    <a:solidFill>
                      <a:srgbClr val="FF3300"/>
                    </a:solidFill>
                    <a:cs typeface="+mn-ea"/>
                    <a:sym typeface="+mn-lt"/>
                  </a:rPr>
                  <a:t>F</a:t>
                </a:r>
              </a:p>
            </p:txBody>
          </p:sp>
          <p:sp>
            <p:nvSpPr>
              <p:cNvPr id="27" name="Line 12"/>
              <p:cNvSpPr>
                <a:spLocks noChangeShapeType="1"/>
              </p:cNvSpPr>
              <p:nvPr/>
            </p:nvSpPr>
            <p:spPr bwMode="auto">
              <a:xfrm>
                <a:off x="2041" y="1814"/>
                <a:ext cx="0" cy="6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 flipH="1">
                <a:off x="2057" y="215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Text Box 17"/>
              <p:cNvSpPr txBox="1">
                <a:spLocks noChangeArrowheads="1"/>
              </p:cNvSpPr>
              <p:nvPr/>
            </p:nvSpPr>
            <p:spPr bwMode="auto">
              <a:xfrm>
                <a:off x="2616" y="1905"/>
                <a:ext cx="332" cy="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2400" i="1">
                    <a:solidFill>
                      <a:srgbClr val="FF0066"/>
                    </a:solidFill>
                    <a:cs typeface="+mn-ea"/>
                    <a:sym typeface="+mn-lt"/>
                  </a:rPr>
                  <a:t>f</a:t>
                </a:r>
              </a:p>
            </p:txBody>
          </p:sp>
          <p:sp>
            <p:nvSpPr>
              <p:cNvPr id="30" name="Line 19"/>
              <p:cNvSpPr>
                <a:spLocks noChangeShapeType="1"/>
              </p:cNvSpPr>
              <p:nvPr/>
            </p:nvSpPr>
            <p:spPr bwMode="auto">
              <a:xfrm>
                <a:off x="2777" y="2150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3" name="椭圆 13327"/>
            <p:cNvSpPr>
              <a:spLocks noChangeArrowheads="1"/>
            </p:cNvSpPr>
            <p:nvPr/>
          </p:nvSpPr>
          <p:spPr bwMode="auto">
            <a:xfrm>
              <a:off x="1950" y="1180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818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/>
        </p:nvSpPr>
        <p:spPr bwMode="auto">
          <a:xfrm>
            <a:off x="495300" y="1180857"/>
            <a:ext cx="3382962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 eaLnBrk="0" hangingPunct="0"/>
            <a:r>
              <a:rPr lang="en-US" altLang="zh-CN" sz="2100" b="1" kern="0" dirty="0">
                <a:solidFill>
                  <a:srgbClr val="0066CC"/>
                </a:solidFill>
                <a:cs typeface="+mn-ea"/>
                <a:sym typeface="+mn-lt"/>
              </a:rPr>
              <a:t>3.</a:t>
            </a:r>
            <a:r>
              <a:rPr lang="zh-CN" altLang="en-US" sz="2100" b="1" kern="0" dirty="0">
                <a:solidFill>
                  <a:srgbClr val="0066CC"/>
                </a:solidFill>
                <a:cs typeface="+mn-ea"/>
                <a:sym typeface="+mn-lt"/>
              </a:rPr>
              <a:t>放大镜成像特点</a:t>
            </a:r>
          </a:p>
        </p:txBody>
      </p:sp>
      <p:sp>
        <p:nvSpPr>
          <p:cNvPr id="14339" name="Rectangle 3"/>
          <p:cNvSpPr>
            <a:spLocks noGrp="1"/>
          </p:cNvSpPr>
          <p:nvPr/>
        </p:nvSpPr>
        <p:spPr>
          <a:xfrm>
            <a:off x="495300" y="2052261"/>
            <a:ext cx="7875815" cy="134309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68580" tIns="34290" rIns="68580" bIns="34290"/>
          <a:lstStyle>
            <a:lvl1pPr marL="342900" lvl="0" indent="-3429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–"/>
              <a:defRPr sz="28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24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–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8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500" noProof="1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rPr>
              <a:t>问题：</a:t>
            </a:r>
            <a:r>
              <a:rPr lang="zh-CN" altLang="en-US" sz="1500" noProof="1">
                <a:solidFill>
                  <a:srgbClr val="0D0D0D"/>
                </a:solidFill>
                <a:cs typeface="+mn-ea"/>
                <a:sym typeface="+mn-lt"/>
              </a:rPr>
              <a:t>像是正立还是倒立？像是缩小还是放大？像与物体位于透镜的同侧还是两侧？</a:t>
            </a:r>
          </a:p>
          <a:p>
            <a:pPr marL="0" indent="0" defTabSz="914378">
              <a:lnSpc>
                <a:spcPct val="150000"/>
              </a:lnSpc>
              <a:spcBef>
                <a:spcPct val="0"/>
              </a:spcBef>
              <a:buNone/>
            </a:pPr>
            <a:endParaRPr lang="zh-CN" altLang="en-US" sz="1500" b="1" noProof="1">
              <a:cs typeface="+mn-ea"/>
              <a:sym typeface="+mn-lt"/>
            </a:endParaRPr>
          </a:p>
          <a:p>
            <a:pPr marL="342892" indent="-342892" defTabSz="914378">
              <a:buNone/>
            </a:pPr>
            <a:endParaRPr lang="en-US" altLang="x-none" sz="1500" noProof="1">
              <a:cs typeface="+mn-ea"/>
              <a:sym typeface="+mn-lt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61431" y="2549636"/>
            <a:ext cx="6696075" cy="194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70" tIns="46990" rIns="90170" bIns="46990">
            <a:spAutoFit/>
          </a:bodyPr>
          <a:lstStyle/>
          <a:p>
            <a:pPr marL="342892" indent="-342892"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放大镜成像特点：</a:t>
            </a:r>
          </a:p>
          <a:p>
            <a:pPr marL="342892" indent="-342892"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．放大镜成正立、放大的虚像。</a:t>
            </a:r>
          </a:p>
          <a:p>
            <a:pPr marL="342892" indent="-342892"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．物距小于像距。</a:t>
            </a:r>
          </a:p>
          <a:p>
            <a:pPr marL="342892" indent="-342892"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．像与物位于凸透镜的同侧。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三、放大镜</a:t>
            </a:r>
          </a:p>
        </p:txBody>
      </p:sp>
    </p:spTree>
    <p:extLst>
      <p:ext uri="{BB962C8B-B14F-4D97-AF65-F5344CB8AC3E}">
        <p14:creationId xmlns:p14="http://schemas.microsoft.com/office/powerpoint/2010/main" val="79843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3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3">
                                            <p:txEl>
                                              <p:charRg st="6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charRg st="2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3">
                                            <p:txEl>
                                              <p:charRg st="2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3">
                                            <p:txEl>
                                              <p:charRg st="2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charRg st="3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3">
                                            <p:txEl>
                                              <p:charRg st="3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3">
                                            <p:txEl>
                                              <p:charRg st="32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09604012##凸透镜成实像情景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5709" y="1219917"/>
            <a:ext cx="3600962" cy="880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Rectangle 2"/>
          <p:cNvSpPr>
            <a:spLocks noGrp="1" noChangeArrowheads="1"/>
          </p:cNvSpPr>
          <p:nvPr/>
        </p:nvSpPr>
        <p:spPr bwMode="auto">
          <a:xfrm>
            <a:off x="495300" y="1141389"/>
            <a:ext cx="1630362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 eaLnBrk="0" hangingPunct="0"/>
            <a:r>
              <a:rPr lang="en-US" altLang="zh-CN" sz="2100" b="1" kern="0" dirty="0">
                <a:cs typeface="+mn-ea"/>
                <a:sym typeface="+mn-lt"/>
              </a:rPr>
              <a:t>1.</a:t>
            </a:r>
            <a:r>
              <a:rPr lang="zh-CN" altLang="en-US" sz="2100" b="1" kern="0" dirty="0">
                <a:cs typeface="+mn-ea"/>
                <a:sym typeface="+mn-lt"/>
              </a:rPr>
              <a:t>实像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95301" y="2343984"/>
            <a:ext cx="802163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FF0000"/>
                </a:solidFill>
                <a:cs typeface="+mn-ea"/>
                <a:sym typeface="+mn-lt"/>
              </a:rPr>
              <a:t>实像：</a:t>
            </a:r>
            <a:r>
              <a:rPr lang="zh-CN" altLang="en-US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是实际光线会聚而形成的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en-US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能呈现在光屏上。</a:t>
            </a:r>
            <a:r>
              <a:rPr lang="zh-CN" altLang="en-US" sz="1800" b="1" kern="0" dirty="0">
                <a:solidFill>
                  <a:schemeClr val="accent2"/>
                </a:solidFill>
                <a:cs typeface="+mn-ea"/>
                <a:sym typeface="+mn-lt"/>
              </a:rPr>
              <a:t>　</a:t>
            </a:r>
          </a:p>
        </p:txBody>
      </p:sp>
      <p:pic>
        <p:nvPicPr>
          <p:cNvPr id="30728" name="Picture 8" descr="u=1200772538,1471556232&amp;gp=4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-12000" contrast="36000"/>
          </a:blip>
          <a:srcRect/>
          <a:stretch>
            <a:fillRect/>
          </a:stretch>
        </p:blipFill>
        <p:spPr bwMode="auto">
          <a:xfrm>
            <a:off x="1084916" y="3014638"/>
            <a:ext cx="2299234" cy="85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875570" y="3088451"/>
            <a:ext cx="1749779" cy="886800"/>
            <a:chOff x="340" y="663"/>
            <a:chExt cx="2950" cy="2100"/>
          </a:xfrm>
        </p:grpSpPr>
        <p:pic>
          <p:nvPicPr>
            <p:cNvPr id="26636" name="Picture 10" descr="plant2-3_S"/>
            <p:cNvPicPr>
              <a:picLocks noChangeAspect="1" noChangeArrowheads="1"/>
            </p:cNvPicPr>
            <p:nvPr/>
          </p:nvPicPr>
          <p:blipFill>
            <a:blip r:embed="rId5" cstate="email">
              <a:lum bright="16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" y="663"/>
              <a:ext cx="2631" cy="1925"/>
            </a:xfrm>
            <a:prstGeom prst="rect">
              <a:avLst/>
            </a:prstGeom>
            <a:noFill/>
            <a:ln w="9525">
              <a:solidFill>
                <a:srgbClr val="CC0066"/>
              </a:solidFill>
              <a:miter lim="800000"/>
              <a:headEnd/>
              <a:tailEnd/>
            </a:ln>
          </p:spPr>
        </p:pic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703" y="1071"/>
              <a:ext cx="1088" cy="273"/>
            </a:xfrm>
            <a:prstGeom prst="line">
              <a:avLst/>
            </a:prstGeom>
            <a:noFill/>
            <a:ln w="9525">
              <a:solidFill>
                <a:srgbClr val="CC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38" name="Line 12"/>
            <p:cNvSpPr>
              <a:spLocks noChangeShapeType="1"/>
            </p:cNvSpPr>
            <p:nvPr/>
          </p:nvSpPr>
          <p:spPr bwMode="auto">
            <a:xfrm flipV="1">
              <a:off x="748" y="1570"/>
              <a:ext cx="1043" cy="318"/>
            </a:xfrm>
            <a:prstGeom prst="line">
              <a:avLst/>
            </a:prstGeom>
            <a:noFill/>
            <a:ln w="9525">
              <a:solidFill>
                <a:srgbClr val="CC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39" name="Line 13"/>
            <p:cNvSpPr>
              <a:spLocks noChangeShapeType="1"/>
            </p:cNvSpPr>
            <p:nvPr/>
          </p:nvSpPr>
          <p:spPr bwMode="auto">
            <a:xfrm>
              <a:off x="703" y="1071"/>
              <a:ext cx="2041" cy="499"/>
            </a:xfrm>
            <a:prstGeom prst="line">
              <a:avLst/>
            </a:prstGeom>
            <a:noFill/>
            <a:ln w="9525">
              <a:solidFill>
                <a:srgbClr val="CC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 flipV="1">
              <a:off x="748" y="1253"/>
              <a:ext cx="1996" cy="635"/>
            </a:xfrm>
            <a:prstGeom prst="line">
              <a:avLst/>
            </a:prstGeom>
            <a:noFill/>
            <a:ln w="9525">
              <a:solidFill>
                <a:srgbClr val="CC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41" name="AutoShape 15"/>
            <p:cNvSpPr>
              <a:spLocks noChangeArrowheads="1"/>
            </p:cNvSpPr>
            <p:nvPr/>
          </p:nvSpPr>
          <p:spPr bwMode="auto">
            <a:xfrm>
              <a:off x="748" y="1071"/>
              <a:ext cx="45" cy="816"/>
            </a:xfrm>
            <a:prstGeom prst="upArrow">
              <a:avLst>
                <a:gd name="adj1" fmla="val 50000"/>
                <a:gd name="adj2" fmla="val 452578"/>
              </a:avLst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42" name="AutoShape 16"/>
            <p:cNvSpPr>
              <a:spLocks noChangeArrowheads="1"/>
            </p:cNvSpPr>
            <p:nvPr/>
          </p:nvSpPr>
          <p:spPr bwMode="auto">
            <a:xfrm rot="10800000">
              <a:off x="2699" y="1253"/>
              <a:ext cx="45" cy="317"/>
            </a:xfrm>
            <a:prstGeom prst="upArrow">
              <a:avLst>
                <a:gd name="adj1" fmla="val 50000"/>
                <a:gd name="adj2" fmla="val 175818"/>
              </a:avLst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43" name="Text Box 17"/>
            <p:cNvSpPr txBox="1">
              <a:spLocks noChangeArrowheads="1"/>
            </p:cNvSpPr>
            <p:nvPr/>
          </p:nvSpPr>
          <p:spPr bwMode="auto">
            <a:xfrm>
              <a:off x="703" y="846"/>
              <a:ext cx="319" cy="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1800" kern="0">
                  <a:solidFill>
                    <a:sysClr val="windowText" lastClr="000000"/>
                  </a:solidFill>
                  <a:cs typeface="+mn-ea"/>
                  <a:sym typeface="+mn-lt"/>
                </a:rPr>
                <a:t>A</a:t>
              </a:r>
            </a:p>
          </p:txBody>
        </p:sp>
        <p:sp>
          <p:nvSpPr>
            <p:cNvPr id="26644" name="Text Box 18"/>
            <p:cNvSpPr txBox="1">
              <a:spLocks noChangeArrowheads="1"/>
            </p:cNvSpPr>
            <p:nvPr/>
          </p:nvSpPr>
          <p:spPr bwMode="auto">
            <a:xfrm>
              <a:off x="657" y="1888"/>
              <a:ext cx="319" cy="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1800" kern="0">
                  <a:solidFill>
                    <a:sysClr val="windowText" lastClr="000000"/>
                  </a:solidFill>
                  <a:cs typeface="+mn-ea"/>
                  <a:sym typeface="+mn-lt"/>
                </a:rPr>
                <a:t>B</a:t>
              </a:r>
            </a:p>
          </p:txBody>
        </p:sp>
        <p:sp>
          <p:nvSpPr>
            <p:cNvPr id="26645" name="Text Box 19"/>
            <p:cNvSpPr txBox="1">
              <a:spLocks noChangeArrowheads="1"/>
            </p:cNvSpPr>
            <p:nvPr/>
          </p:nvSpPr>
          <p:spPr bwMode="auto">
            <a:xfrm>
              <a:off x="2679" y="1506"/>
              <a:ext cx="611" cy="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18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A’</a:t>
              </a:r>
            </a:p>
          </p:txBody>
        </p:sp>
        <p:sp>
          <p:nvSpPr>
            <p:cNvPr id="26646" name="Text Box 20"/>
            <p:cNvSpPr txBox="1">
              <a:spLocks noChangeArrowheads="1"/>
            </p:cNvSpPr>
            <p:nvPr/>
          </p:nvSpPr>
          <p:spPr bwMode="auto">
            <a:xfrm>
              <a:off x="2718" y="958"/>
              <a:ext cx="450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1800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B’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152062" y="3000282"/>
            <a:ext cx="1763109" cy="1122673"/>
            <a:chOff x="1202" y="754"/>
            <a:chExt cx="3538" cy="2976"/>
          </a:xfrm>
        </p:grpSpPr>
        <p:pic>
          <p:nvPicPr>
            <p:cNvPr id="26648" name="Picture 22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2" y="820"/>
              <a:ext cx="3538" cy="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49" name="AutoShape 23"/>
            <p:cNvSpPr>
              <a:spLocks noChangeArrowheads="1"/>
            </p:cNvSpPr>
            <p:nvPr/>
          </p:nvSpPr>
          <p:spPr bwMode="auto">
            <a:xfrm>
              <a:off x="3034" y="2121"/>
              <a:ext cx="505" cy="38"/>
            </a:xfrm>
            <a:prstGeom prst="leftArrow">
              <a:avLst>
                <a:gd name="adj1" fmla="val 50000"/>
                <a:gd name="adj2" fmla="val 331745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0" name="AutoShape 24"/>
            <p:cNvSpPr>
              <a:spLocks noChangeArrowheads="1"/>
            </p:cNvSpPr>
            <p:nvPr/>
          </p:nvSpPr>
          <p:spPr bwMode="auto">
            <a:xfrm rot="1796034">
              <a:off x="3098" y="1202"/>
              <a:ext cx="316" cy="77"/>
            </a:xfrm>
            <a:prstGeom prst="leftArrow">
              <a:avLst>
                <a:gd name="adj1" fmla="val 50000"/>
                <a:gd name="adj2" fmla="val 102426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1" name="AutoShape 25"/>
            <p:cNvSpPr>
              <a:spLocks noChangeArrowheads="1"/>
            </p:cNvSpPr>
            <p:nvPr/>
          </p:nvSpPr>
          <p:spPr bwMode="auto">
            <a:xfrm>
              <a:off x="1708" y="1011"/>
              <a:ext cx="62" cy="918"/>
            </a:xfrm>
            <a:prstGeom prst="downArrow">
              <a:avLst>
                <a:gd name="adj1" fmla="val 50000"/>
                <a:gd name="adj2" fmla="val 369544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2" name="Line 26"/>
            <p:cNvSpPr>
              <a:spLocks noChangeShapeType="1"/>
            </p:cNvSpPr>
            <p:nvPr/>
          </p:nvSpPr>
          <p:spPr bwMode="auto">
            <a:xfrm flipH="1" flipV="1">
              <a:off x="3155" y="1213"/>
              <a:ext cx="365" cy="9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3" name="Line 27"/>
            <p:cNvSpPr>
              <a:spLocks noChangeShapeType="1"/>
            </p:cNvSpPr>
            <p:nvPr/>
          </p:nvSpPr>
          <p:spPr bwMode="auto">
            <a:xfrm flipV="1">
              <a:off x="3032" y="1311"/>
              <a:ext cx="305" cy="7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4" name="Line 28"/>
            <p:cNvSpPr>
              <a:spLocks noChangeShapeType="1"/>
            </p:cNvSpPr>
            <p:nvPr/>
          </p:nvSpPr>
          <p:spPr bwMode="auto">
            <a:xfrm flipH="1">
              <a:off x="1752" y="1279"/>
              <a:ext cx="1585" cy="62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5" name="Line 29"/>
            <p:cNvSpPr>
              <a:spLocks noChangeShapeType="1"/>
            </p:cNvSpPr>
            <p:nvPr/>
          </p:nvSpPr>
          <p:spPr bwMode="auto">
            <a:xfrm flipH="1" flipV="1">
              <a:off x="1813" y="984"/>
              <a:ext cx="1280" cy="16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656" name="Text Box 30"/>
            <p:cNvSpPr txBox="1">
              <a:spLocks noChangeArrowheads="1"/>
            </p:cNvSpPr>
            <p:nvPr/>
          </p:nvSpPr>
          <p:spPr bwMode="auto">
            <a:xfrm>
              <a:off x="2788" y="2032"/>
              <a:ext cx="490" cy="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2000" kern="0" dirty="0">
                  <a:solidFill>
                    <a:srgbClr val="FF0000"/>
                  </a:solidFill>
                  <a:cs typeface="+mn-ea"/>
                  <a:sym typeface="+mn-lt"/>
                </a:rPr>
                <a:t>A</a:t>
              </a:r>
            </a:p>
          </p:txBody>
        </p:sp>
        <p:sp>
          <p:nvSpPr>
            <p:cNvPr id="26657" name="Text Box 31"/>
            <p:cNvSpPr txBox="1">
              <a:spLocks noChangeArrowheads="1"/>
            </p:cNvSpPr>
            <p:nvPr/>
          </p:nvSpPr>
          <p:spPr bwMode="auto">
            <a:xfrm>
              <a:off x="3519" y="2032"/>
              <a:ext cx="490" cy="1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2000" kern="0">
                  <a:solidFill>
                    <a:srgbClr val="FF0000"/>
                  </a:solidFill>
                  <a:cs typeface="+mn-ea"/>
                  <a:sym typeface="+mn-lt"/>
                </a:rPr>
                <a:t>B</a:t>
              </a:r>
            </a:p>
          </p:txBody>
        </p:sp>
        <p:sp>
          <p:nvSpPr>
            <p:cNvPr id="26658" name="Text Box 32"/>
            <p:cNvSpPr txBox="1">
              <a:spLocks noChangeArrowheads="1"/>
            </p:cNvSpPr>
            <p:nvPr/>
          </p:nvSpPr>
          <p:spPr bwMode="auto">
            <a:xfrm>
              <a:off x="1567" y="1935"/>
              <a:ext cx="488" cy="1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2000" kern="0" dirty="0">
                  <a:solidFill>
                    <a:srgbClr val="FF0000"/>
                  </a:solidFill>
                  <a:cs typeface="+mn-ea"/>
                  <a:sym typeface="+mn-lt"/>
                </a:rPr>
                <a:t>A</a:t>
              </a:r>
              <a:r>
                <a:rPr lang="en-US" altLang="zh-CN" sz="1800" kern="0" dirty="0">
                  <a:solidFill>
                    <a:srgbClr val="FF0000"/>
                  </a:solidFill>
                  <a:cs typeface="+mn-ea"/>
                  <a:sym typeface="+mn-lt"/>
                </a:rPr>
                <a:t>‘</a:t>
              </a:r>
            </a:p>
          </p:txBody>
        </p:sp>
        <p:sp>
          <p:nvSpPr>
            <p:cNvPr id="26659" name="Text Box 33"/>
            <p:cNvSpPr txBox="1">
              <a:spLocks noChangeArrowheads="1"/>
            </p:cNvSpPr>
            <p:nvPr/>
          </p:nvSpPr>
          <p:spPr bwMode="auto">
            <a:xfrm>
              <a:off x="1631" y="754"/>
              <a:ext cx="487" cy="1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altLang="zh-CN" sz="2000" kern="0">
                  <a:solidFill>
                    <a:srgbClr val="FF0000"/>
                  </a:solidFill>
                  <a:cs typeface="+mn-ea"/>
                  <a:sym typeface="+mn-lt"/>
                </a:rPr>
                <a:t>B</a:t>
              </a:r>
              <a:r>
                <a:rPr lang="en-US" altLang="zh-CN" sz="1800" kern="0">
                  <a:solidFill>
                    <a:srgbClr val="FF0000"/>
                  </a:solidFill>
                  <a:cs typeface="+mn-ea"/>
                  <a:sym typeface="+mn-lt"/>
                </a:rPr>
                <a:t>‘</a:t>
              </a:r>
            </a:p>
          </p:txBody>
        </p:sp>
      </p:grp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507661" y="4102167"/>
            <a:ext cx="10618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cs typeface="+mn-ea"/>
                <a:sym typeface="+mn-lt"/>
              </a:rPr>
              <a:t>小孔成像</a:t>
            </a: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049856" y="4098000"/>
            <a:ext cx="12926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cs typeface="+mn-ea"/>
                <a:sym typeface="+mn-lt"/>
              </a:rPr>
              <a:t>照相机的像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6333954" y="4102167"/>
            <a:ext cx="206586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cs typeface="+mn-ea"/>
                <a:sym typeface="+mn-lt"/>
              </a:rPr>
              <a:t>投影仪的像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四、实像和虚像</a:t>
            </a:r>
          </a:p>
        </p:txBody>
      </p:sp>
    </p:spTree>
    <p:extLst>
      <p:ext uri="{BB962C8B-B14F-4D97-AF65-F5344CB8AC3E}">
        <p14:creationId xmlns:p14="http://schemas.microsoft.com/office/powerpoint/2010/main" val="141337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ldLvl="0"/>
      <p:bldP spid="30754" grpId="0" bldLvl="0"/>
      <p:bldP spid="30755" grpId="0" bldLvl="0"/>
      <p:bldP spid="30756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346320" y="2398792"/>
            <a:ext cx="2585678" cy="145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35873" y="2398792"/>
            <a:ext cx="2576118" cy="145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95300" y="1290917"/>
            <a:ext cx="6451600" cy="553998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b="1" kern="0" noProof="1">
                <a:cs typeface="+mn-ea"/>
                <a:sym typeface="+mn-lt"/>
              </a:rPr>
              <a:t>你知道这些美丽的图片是怎么拍摄的吗？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367924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图片 17409" descr="09604013##凸透镜成虚像情景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9147" y="1190269"/>
            <a:ext cx="3694244" cy="944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Grp="1" noChangeArrowheads="1"/>
          </p:cNvSpPr>
          <p:nvPr/>
        </p:nvSpPr>
        <p:spPr bwMode="auto">
          <a:xfrm>
            <a:off x="495300" y="1180364"/>
            <a:ext cx="1630362" cy="572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 eaLnBrk="0" hangingPunct="0"/>
            <a:r>
              <a:rPr lang="en-US" altLang="zh-CN" sz="2100" b="1" kern="0" dirty="0">
                <a:cs typeface="+mn-ea"/>
                <a:sym typeface="+mn-lt"/>
              </a:rPr>
              <a:t>2.</a:t>
            </a:r>
            <a:r>
              <a:rPr lang="zh-CN" altLang="en-US" sz="2100" b="1" kern="0" dirty="0">
                <a:cs typeface="+mn-ea"/>
                <a:sym typeface="+mn-lt"/>
              </a:rPr>
              <a:t>虚像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27580" y="2412233"/>
            <a:ext cx="7993063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zh-CN" altLang="en-US" sz="1800" b="1" kern="0" dirty="0">
                <a:solidFill>
                  <a:srgbClr val="FF0000"/>
                </a:solidFill>
                <a:cs typeface="+mn-ea"/>
                <a:sym typeface="+mn-lt"/>
              </a:rPr>
              <a:t>虚像：</a:t>
            </a:r>
            <a:r>
              <a:rPr lang="zh-CN" altLang="en-US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是反射光线或折射光线的反向延长线相交而形成的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en-US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不能呈现在光屏上。</a:t>
            </a:r>
            <a:r>
              <a:rPr lang="en-US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endParaRPr lang="en-US" altLang="zh-CN" sz="1800" b="1" kern="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22976" y="4027232"/>
            <a:ext cx="189124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cs typeface="+mn-ea"/>
                <a:sym typeface="+mn-lt"/>
              </a:rPr>
              <a:t>平面镜成像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589298" y="4026749"/>
            <a:ext cx="200818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cs typeface="+mn-ea"/>
                <a:sym typeface="+mn-lt"/>
              </a:rPr>
              <a:t>放大镜的像</a:t>
            </a:r>
          </a:p>
        </p:txBody>
      </p:sp>
      <p:pic>
        <p:nvPicPr>
          <p:cNvPr id="30757" name="Picture 37" descr="u=63497819,997978172&amp;gp=48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lum bright="-18000" contrast="24000"/>
          </a:blip>
          <a:srcRect/>
          <a:stretch>
            <a:fillRect/>
          </a:stretch>
        </p:blipFill>
        <p:spPr bwMode="auto">
          <a:xfrm>
            <a:off x="1212391" y="3088235"/>
            <a:ext cx="1610184" cy="673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8" name="Picture 38" descr="u=4288477141,2936925136&amp;gp=4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lum bright="-12000" contrast="18000"/>
          </a:blip>
          <a:srcRect/>
          <a:stretch>
            <a:fillRect/>
          </a:stretch>
        </p:blipFill>
        <p:spPr bwMode="auto">
          <a:xfrm>
            <a:off x="3747723" y="3091646"/>
            <a:ext cx="1667237" cy="686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9" name="Picture 39" descr="u=1190829194,11050534&amp;gp=0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lum bright="-24000" contrast="36000"/>
          </a:blip>
          <a:srcRect/>
          <a:stretch>
            <a:fillRect/>
          </a:stretch>
        </p:blipFill>
        <p:spPr bwMode="auto">
          <a:xfrm>
            <a:off x="6397166" y="3086531"/>
            <a:ext cx="1610184" cy="66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3968799" y="4026749"/>
            <a:ext cx="177747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1800" kern="0" dirty="0">
                <a:cs typeface="+mn-ea"/>
                <a:sym typeface="+mn-lt"/>
              </a:rPr>
              <a:t>“</a:t>
            </a:r>
            <a:r>
              <a:rPr lang="zh-CN" altLang="en-US" sz="1800" kern="0" dirty="0">
                <a:cs typeface="+mn-ea"/>
                <a:sym typeface="+mn-lt"/>
              </a:rPr>
              <a:t>眼睛受骗”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 四、实像和虚像</a:t>
            </a:r>
          </a:p>
        </p:txBody>
      </p:sp>
    </p:spTree>
    <p:extLst>
      <p:ext uri="{BB962C8B-B14F-4D97-AF65-F5344CB8AC3E}">
        <p14:creationId xmlns:p14="http://schemas.microsoft.com/office/powerpoint/2010/main" val="409081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ldLvl="0"/>
      <p:bldP spid="30760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909373"/>
              </p:ext>
            </p:extLst>
          </p:nvPr>
        </p:nvGraphicFramePr>
        <p:xfrm>
          <a:off x="696686" y="1927180"/>
          <a:ext cx="7761514" cy="2341080"/>
        </p:xfrm>
        <a:graphic>
          <a:graphicData uri="http://schemas.openxmlformats.org/drawingml/2006/table">
            <a:tbl>
              <a:tblPr/>
              <a:tblGrid>
                <a:gridCol w="80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2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6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光屏能否成像</a:t>
                      </a: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物和像的位置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应用举例</a:t>
                      </a: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实像</a:t>
                      </a: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虚像</a:t>
                      </a: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25654" marB="256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445031" y="1240122"/>
            <a:ext cx="3790419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2100" b="1" kern="0" dirty="0">
                <a:cs typeface="+mn-ea"/>
                <a:sym typeface="+mn-lt"/>
              </a:rPr>
              <a:t>实像与虚像的比较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1737406" y="3084271"/>
            <a:ext cx="16002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b="1" kern="0" dirty="0">
                <a:solidFill>
                  <a:srgbClr val="0D0D0D"/>
                </a:solidFill>
                <a:cs typeface="+mn-ea"/>
                <a:sym typeface="+mn-lt"/>
              </a:rPr>
              <a:t>能</a:t>
            </a: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486051" y="3844237"/>
            <a:ext cx="21336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b="1" kern="0" dirty="0">
                <a:solidFill>
                  <a:srgbClr val="0D0D0D"/>
                </a:solidFill>
                <a:cs typeface="+mn-ea"/>
                <a:sym typeface="+mn-lt"/>
              </a:rPr>
              <a:t>不能</a:t>
            </a:r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3859211" y="3104626"/>
            <a:ext cx="2160588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0D0D0D"/>
                </a:solidFill>
                <a:cs typeface="+mn-ea"/>
                <a:sym typeface="+mn-lt"/>
              </a:rPr>
              <a:t>分别位于凸透镜两侧</a:t>
            </a:r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3963193" y="3829676"/>
            <a:ext cx="1952625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0D0D0D"/>
                </a:solidFill>
                <a:cs typeface="+mn-ea"/>
                <a:sym typeface="+mn-lt"/>
              </a:rPr>
              <a:t>都位于凸透镜同侧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019799" y="2966127"/>
            <a:ext cx="2438400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照相机</a:t>
            </a:r>
          </a:p>
          <a:p>
            <a:pPr algn="ctr" defTabSz="914378">
              <a:spcBef>
                <a:spcPct val="20000"/>
              </a:spcBef>
            </a:pPr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投影仪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981699" y="3681707"/>
            <a:ext cx="2514600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>
              <a:spcBef>
                <a:spcPct val="20000"/>
              </a:spcBef>
            </a:pPr>
            <a:r>
              <a:rPr lang="zh-CN" altLang="en-US" sz="1500" b="1" kern="0" dirty="0">
                <a:solidFill>
                  <a:srgbClr val="0D0D0D"/>
                </a:solidFill>
                <a:cs typeface="+mn-ea"/>
                <a:sym typeface="+mn-lt"/>
              </a:rPr>
              <a:t>平面镜</a:t>
            </a:r>
          </a:p>
          <a:p>
            <a:pPr algn="ctr" defTabSz="914378">
              <a:spcBef>
                <a:spcPct val="20000"/>
              </a:spcBef>
            </a:pPr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放大镜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归纳总结</a:t>
            </a:r>
          </a:p>
        </p:txBody>
      </p:sp>
    </p:spTree>
    <p:extLst>
      <p:ext uri="{BB962C8B-B14F-4D97-AF65-F5344CB8AC3E}">
        <p14:creationId xmlns:p14="http://schemas.microsoft.com/office/powerpoint/2010/main" val="89509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6" grpId="0" bldLvl="0" animBg="1"/>
      <p:bldP spid="30747" grpId="0" bldLvl="0" animBg="1"/>
      <p:bldP spid="30748" grpId="0" bldLvl="0" animBg="1"/>
      <p:bldP spid="30749" grpId="0" bldLvl="0" animBg="1"/>
      <p:bldP spid="30750" grpId="0"/>
      <p:bldP spid="30751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455431" y="1199969"/>
            <a:ext cx="45627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/>
            <a:r>
              <a:rPr lang="zh-CN" altLang="en-US" sz="2100" kern="0" dirty="0">
                <a:cs typeface="+mn-ea"/>
                <a:sym typeface="+mn-lt"/>
              </a:rPr>
              <a:t>照相机、投影仪和放大镜的成像比较</a:t>
            </a:r>
          </a:p>
        </p:txBody>
      </p:sp>
      <p:graphicFrame>
        <p:nvGraphicFramePr>
          <p:cNvPr id="46" name="表格 45"/>
          <p:cNvGraphicFramePr/>
          <p:nvPr>
            <p:extLst>
              <p:ext uri="{D42A27DB-BD31-4B8C-83A1-F6EECF244321}">
                <p14:modId xmlns:p14="http://schemas.microsoft.com/office/powerpoint/2010/main" val="2998362694"/>
              </p:ext>
            </p:extLst>
          </p:nvPr>
        </p:nvGraphicFramePr>
        <p:xfrm>
          <a:off x="824697" y="1797321"/>
          <a:ext cx="7426676" cy="26222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2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90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zh-CN" sz="1500" b="1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仪器名称</a:t>
                      </a:r>
                    </a:p>
                  </a:txBody>
                  <a:tcPr marL="68580" marR="68580" marT="25654" marB="25654">
                    <a:lnL w="19050">
                      <a:solidFill>
                        <a:schemeClr val="tx1"/>
                      </a:solidFill>
                      <a:prstDash val="solid"/>
                    </a:lnL>
                    <a:lnT w="19050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成像原理图</a:t>
                      </a:r>
                    </a:p>
                  </a:txBody>
                  <a:tcPr marL="68580" marR="68580" marT="25654" marB="25654">
                    <a:lnT w="19050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500" b="1" dirty="0">
                          <a:latin typeface="+mn-lt"/>
                          <a:ea typeface="+mn-ea"/>
                          <a:cs typeface="+mn-ea"/>
                          <a:sym typeface="+mn-lt"/>
                        </a:rPr>
                        <a:t>成像特点</a:t>
                      </a:r>
                    </a:p>
                  </a:txBody>
                  <a:tcPr marL="68580" marR="68580" marT="25654" marB="25654">
                    <a:lnR w="19050">
                      <a:solidFill>
                        <a:schemeClr val="tx1"/>
                      </a:solidFill>
                      <a:prstDash val="solid"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4469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L w="1905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R w="19050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858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L w="1905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R w="19050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044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L w="19050">
                      <a:solidFill>
                        <a:schemeClr val="tx1"/>
                      </a:solidFill>
                      <a:prstDash val="solid"/>
                    </a:lnL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700" dirty="0"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L="68580" marR="68580" marT="25654" marB="25654">
                    <a:lnR w="19050">
                      <a:solidFill>
                        <a:schemeClr val="tx1"/>
                      </a:solidFill>
                      <a:prstDash val="solid"/>
                    </a:lnR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052681" y="2101648"/>
            <a:ext cx="730007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r>
              <a:rPr lang="zh-CN" altLang="en-US" sz="1500" b="1" dirty="0">
                <a:cs typeface="+mn-ea"/>
                <a:sym typeface="+mn-lt"/>
              </a:rPr>
              <a:t>照相机</a:t>
            </a:r>
          </a:p>
        </p:txBody>
      </p:sp>
      <p:grpSp>
        <p:nvGrpSpPr>
          <p:cNvPr id="48" name="组合 21511"/>
          <p:cNvGrpSpPr>
            <a:grpSpLocks/>
          </p:cNvGrpSpPr>
          <p:nvPr/>
        </p:nvGrpSpPr>
        <p:grpSpPr bwMode="auto">
          <a:xfrm>
            <a:off x="2564606" y="2204966"/>
            <a:ext cx="3176588" cy="544256"/>
            <a:chOff x="0" y="0"/>
            <a:chExt cx="3357" cy="590"/>
          </a:xfrm>
        </p:grpSpPr>
        <p:sp>
          <p:nvSpPr>
            <p:cNvPr id="49" name="AutoShape 2"/>
            <p:cNvSpPr>
              <a:spLocks noChangeArrowheads="1"/>
            </p:cNvSpPr>
            <p:nvPr/>
          </p:nvSpPr>
          <p:spPr bwMode="auto">
            <a:xfrm>
              <a:off x="0" y="0"/>
              <a:ext cx="182" cy="590"/>
            </a:xfrm>
            <a:prstGeom prst="upArrow">
              <a:avLst>
                <a:gd name="adj1" fmla="val 50000"/>
                <a:gd name="adj2" fmla="val 80729"/>
              </a:avLst>
            </a:prstGeom>
            <a:solidFill>
              <a:srgbClr val="0000FF"/>
            </a:solidFill>
            <a:ln w="9525">
              <a:solidFill>
                <a:srgbClr val="CC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0" name="组合 21513"/>
            <p:cNvGrpSpPr>
              <a:grpSpLocks/>
            </p:cNvGrpSpPr>
            <p:nvPr/>
          </p:nvGrpSpPr>
          <p:grpSpPr bwMode="auto">
            <a:xfrm>
              <a:off x="2628" y="49"/>
              <a:ext cx="698" cy="541"/>
              <a:chOff x="0" y="0"/>
              <a:chExt cx="698" cy="998"/>
            </a:xfrm>
          </p:grpSpPr>
          <p:sp>
            <p:nvSpPr>
              <p:cNvPr id="55" name="Line 4"/>
              <p:cNvSpPr>
                <a:spLocks noChangeShapeType="1"/>
              </p:cNvSpPr>
              <p:nvPr/>
            </p:nvSpPr>
            <p:spPr bwMode="auto">
              <a:xfrm>
                <a:off x="289" y="726"/>
                <a:ext cx="0" cy="2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56" name="组合 21515"/>
              <p:cNvGrpSpPr>
                <a:grpSpLocks/>
              </p:cNvGrpSpPr>
              <p:nvPr/>
            </p:nvGrpSpPr>
            <p:grpSpPr bwMode="auto">
              <a:xfrm>
                <a:off x="0" y="0"/>
                <a:ext cx="698" cy="998"/>
                <a:chOff x="0" y="0"/>
                <a:chExt cx="698" cy="998"/>
              </a:xfrm>
            </p:grpSpPr>
            <p:sp>
              <p:nvSpPr>
                <p:cNvPr id="57" name="Line 6"/>
                <p:cNvSpPr>
                  <a:spLocks noChangeShapeType="1"/>
                </p:cNvSpPr>
                <p:nvPr/>
              </p:nvSpPr>
              <p:spPr bwMode="auto">
                <a:xfrm>
                  <a:off x="0" y="315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Line 7"/>
                <p:cNvSpPr>
                  <a:spLocks noChangeShapeType="1"/>
                </p:cNvSpPr>
                <p:nvPr/>
              </p:nvSpPr>
              <p:spPr bwMode="auto">
                <a:xfrm>
                  <a:off x="17" y="726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Line 8"/>
                <p:cNvSpPr>
                  <a:spLocks noChangeShapeType="1"/>
                </p:cNvSpPr>
                <p:nvPr/>
              </p:nvSpPr>
              <p:spPr bwMode="auto">
                <a:xfrm>
                  <a:off x="289" y="0"/>
                  <a:ext cx="0" cy="31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Line 9"/>
                <p:cNvSpPr>
                  <a:spLocks noChangeShapeType="1"/>
                </p:cNvSpPr>
                <p:nvPr/>
              </p:nvSpPr>
              <p:spPr bwMode="auto">
                <a:xfrm>
                  <a:off x="289" y="0"/>
                  <a:ext cx="409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Line 10"/>
                <p:cNvSpPr>
                  <a:spLocks noChangeShapeType="1"/>
                </p:cNvSpPr>
                <p:nvPr/>
              </p:nvSpPr>
              <p:spPr bwMode="auto">
                <a:xfrm>
                  <a:off x="289" y="998"/>
                  <a:ext cx="409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Line 11"/>
                <p:cNvSpPr>
                  <a:spLocks noChangeShapeType="1"/>
                </p:cNvSpPr>
                <p:nvPr/>
              </p:nvSpPr>
              <p:spPr bwMode="auto">
                <a:xfrm>
                  <a:off x="698" y="0"/>
                  <a:ext cx="0" cy="998"/>
                </a:xfrm>
                <a:prstGeom prst="line">
                  <a:avLst/>
                </a:pr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1" name="Line 12"/>
            <p:cNvSpPr>
              <a:spLocks noChangeShapeType="1"/>
            </p:cNvSpPr>
            <p:nvPr/>
          </p:nvSpPr>
          <p:spPr bwMode="auto">
            <a:xfrm>
              <a:off x="91" y="0"/>
              <a:ext cx="3266" cy="4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Line 13"/>
            <p:cNvSpPr>
              <a:spLocks noChangeShapeType="1"/>
            </p:cNvSpPr>
            <p:nvPr/>
          </p:nvSpPr>
          <p:spPr bwMode="auto">
            <a:xfrm flipV="1">
              <a:off x="91" y="246"/>
              <a:ext cx="3235" cy="3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AutoShape 14"/>
            <p:cNvSpPr>
              <a:spLocks noChangeArrowheads="1"/>
            </p:cNvSpPr>
            <p:nvPr/>
          </p:nvSpPr>
          <p:spPr bwMode="auto">
            <a:xfrm>
              <a:off x="3280" y="272"/>
              <a:ext cx="77" cy="146"/>
            </a:xfrm>
            <a:prstGeom prst="downArrow">
              <a:avLst>
                <a:gd name="adj1" fmla="val 50000"/>
                <a:gd name="adj2" fmla="val 47218"/>
              </a:avLst>
            </a:prstGeom>
            <a:solidFill>
              <a:srgbClr val="0000FF"/>
            </a:solidFill>
            <a:ln w="9525">
              <a:solidFill>
                <a:srgbClr val="CC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Oval 15"/>
            <p:cNvSpPr>
              <a:spLocks noChangeArrowheads="1"/>
            </p:cNvSpPr>
            <p:nvPr/>
          </p:nvSpPr>
          <p:spPr bwMode="auto">
            <a:xfrm>
              <a:off x="2645" y="221"/>
              <a:ext cx="46" cy="222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CC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63" name="图片 2153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4606" y="2990706"/>
            <a:ext cx="3055145" cy="74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4" name="组合 21537"/>
          <p:cNvGrpSpPr>
            <a:grpSpLocks/>
          </p:cNvGrpSpPr>
          <p:nvPr/>
        </p:nvGrpSpPr>
        <p:grpSpPr bwMode="auto">
          <a:xfrm>
            <a:off x="2552839" y="3890692"/>
            <a:ext cx="3301603" cy="521988"/>
            <a:chOff x="0" y="0"/>
            <a:chExt cx="3814" cy="846"/>
          </a:xfrm>
        </p:grpSpPr>
        <p:sp>
          <p:nvSpPr>
            <p:cNvPr id="65" name="Oval 2"/>
            <p:cNvSpPr>
              <a:spLocks noChangeArrowheads="1"/>
            </p:cNvSpPr>
            <p:nvPr/>
          </p:nvSpPr>
          <p:spPr bwMode="auto">
            <a:xfrm>
              <a:off x="2073" y="316"/>
              <a:ext cx="124" cy="434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rgbClr val="CC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Line 3"/>
            <p:cNvSpPr>
              <a:spLocks noChangeShapeType="1"/>
            </p:cNvSpPr>
            <p:nvPr/>
          </p:nvSpPr>
          <p:spPr bwMode="auto">
            <a:xfrm>
              <a:off x="0" y="533"/>
              <a:ext cx="38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AutoShape 6"/>
            <p:cNvSpPr>
              <a:spLocks noChangeArrowheads="1"/>
            </p:cNvSpPr>
            <p:nvPr/>
          </p:nvSpPr>
          <p:spPr bwMode="auto">
            <a:xfrm>
              <a:off x="1504" y="364"/>
              <a:ext cx="104" cy="181"/>
            </a:xfrm>
            <a:prstGeom prst="upArrow">
              <a:avLst>
                <a:gd name="adj1" fmla="val 50000"/>
                <a:gd name="adj2" fmla="val 43340"/>
              </a:avLst>
            </a:prstGeom>
            <a:solidFill>
              <a:srgbClr val="0000FF"/>
            </a:solidFill>
            <a:ln w="9525">
              <a:solidFill>
                <a:srgbClr val="CC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Line 7"/>
            <p:cNvSpPr>
              <a:spLocks noChangeShapeType="1"/>
            </p:cNvSpPr>
            <p:nvPr/>
          </p:nvSpPr>
          <p:spPr bwMode="auto">
            <a:xfrm>
              <a:off x="1562" y="364"/>
              <a:ext cx="552" cy="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2114" y="365"/>
              <a:ext cx="1285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Line 9"/>
            <p:cNvSpPr>
              <a:spLocks noChangeShapeType="1"/>
            </p:cNvSpPr>
            <p:nvPr/>
          </p:nvSpPr>
          <p:spPr bwMode="auto">
            <a:xfrm>
              <a:off x="1562" y="364"/>
              <a:ext cx="511" cy="14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Line 10"/>
            <p:cNvSpPr>
              <a:spLocks noChangeShapeType="1"/>
            </p:cNvSpPr>
            <p:nvPr/>
          </p:nvSpPr>
          <p:spPr bwMode="auto">
            <a:xfrm>
              <a:off x="2073" y="509"/>
              <a:ext cx="1244" cy="3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ine 11"/>
            <p:cNvSpPr>
              <a:spLocks noChangeShapeType="1"/>
            </p:cNvSpPr>
            <p:nvPr/>
          </p:nvSpPr>
          <p:spPr bwMode="auto">
            <a:xfrm flipH="1" flipV="1">
              <a:off x="247" y="1"/>
              <a:ext cx="1867" cy="3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Line 12"/>
            <p:cNvSpPr>
              <a:spLocks noChangeShapeType="1"/>
            </p:cNvSpPr>
            <p:nvPr/>
          </p:nvSpPr>
          <p:spPr bwMode="auto">
            <a:xfrm flipH="1" flipV="1">
              <a:off x="407" y="0"/>
              <a:ext cx="1155" cy="3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上箭头 21547"/>
            <p:cNvSpPr>
              <a:spLocks noChangeArrowheads="1"/>
            </p:cNvSpPr>
            <p:nvPr/>
          </p:nvSpPr>
          <p:spPr bwMode="auto">
            <a:xfrm>
              <a:off x="519" y="47"/>
              <a:ext cx="136" cy="499"/>
            </a:xfrm>
            <a:prstGeom prst="upArrow">
              <a:avLst>
                <a:gd name="adj1" fmla="val 50000"/>
                <a:gd name="adj2" fmla="val 91371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6163111" y="1974752"/>
            <a:ext cx="19145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利用凸透镜成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76" name="Text Box 18"/>
          <p:cNvSpPr txBox="1">
            <a:spLocks noChangeArrowheads="1"/>
          </p:cNvSpPr>
          <p:nvPr/>
        </p:nvSpPr>
        <p:spPr bwMode="auto">
          <a:xfrm>
            <a:off x="7352945" y="1944361"/>
            <a:ext cx="85486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</a:p>
        </p:txBody>
      </p:sp>
      <p:sp>
        <p:nvSpPr>
          <p:cNvPr id="77" name="Text Box 19"/>
          <p:cNvSpPr txBox="1">
            <a:spLocks noChangeArrowheads="1"/>
          </p:cNvSpPr>
          <p:nvPr/>
        </p:nvSpPr>
        <p:spPr bwMode="auto">
          <a:xfrm>
            <a:off x="6908444" y="2253571"/>
            <a:ext cx="91678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>
                <a:solidFill>
                  <a:srgbClr val="FF0000"/>
                </a:solidFill>
                <a:cs typeface="+mn-ea"/>
                <a:sym typeface="+mn-lt"/>
              </a:rPr>
              <a:t>实像</a:t>
            </a:r>
          </a:p>
        </p:txBody>
      </p:sp>
      <p:sp>
        <p:nvSpPr>
          <p:cNvPr id="78" name="Text Box 20"/>
          <p:cNvSpPr txBox="1">
            <a:spLocks noChangeArrowheads="1"/>
          </p:cNvSpPr>
          <p:nvPr/>
        </p:nvSpPr>
        <p:spPr bwMode="auto">
          <a:xfrm>
            <a:off x="6187718" y="2263413"/>
            <a:ext cx="80962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缩小</a:t>
            </a:r>
          </a:p>
        </p:txBody>
      </p:sp>
      <p:sp>
        <p:nvSpPr>
          <p:cNvPr id="79" name="Rectangle 8"/>
          <p:cNvSpPr>
            <a:spLocks noChangeArrowheads="1"/>
          </p:cNvSpPr>
          <p:nvPr/>
        </p:nvSpPr>
        <p:spPr bwMode="auto">
          <a:xfrm>
            <a:off x="1052681" y="3152749"/>
            <a:ext cx="730007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r>
              <a:rPr lang="zh-CN" altLang="en-US" sz="1500" b="1" dirty="0">
                <a:cs typeface="+mn-ea"/>
                <a:sym typeface="+mn-lt"/>
              </a:rPr>
              <a:t>投影仪</a:t>
            </a:r>
          </a:p>
        </p:txBody>
      </p:sp>
      <p:sp>
        <p:nvSpPr>
          <p:cNvPr id="80" name="Rectangle 8"/>
          <p:cNvSpPr>
            <a:spLocks noChangeArrowheads="1"/>
          </p:cNvSpPr>
          <p:nvPr/>
        </p:nvSpPr>
        <p:spPr bwMode="auto">
          <a:xfrm>
            <a:off x="1052681" y="3964236"/>
            <a:ext cx="730007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r>
              <a:rPr lang="zh-CN" altLang="en-US" sz="1500" b="1" dirty="0">
                <a:cs typeface="+mn-ea"/>
                <a:sym typeface="+mn-lt"/>
              </a:rPr>
              <a:t>放大镜</a:t>
            </a:r>
          </a:p>
        </p:txBody>
      </p:sp>
      <p:sp>
        <p:nvSpPr>
          <p:cNvPr id="81" name="Text Box 17"/>
          <p:cNvSpPr txBox="1">
            <a:spLocks noChangeArrowheads="1"/>
          </p:cNvSpPr>
          <p:nvPr/>
        </p:nvSpPr>
        <p:spPr bwMode="auto">
          <a:xfrm>
            <a:off x="6146443" y="2922613"/>
            <a:ext cx="18986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利用凸透镜成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7372786" y="2943021"/>
            <a:ext cx="853679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7010836" y="3302140"/>
            <a:ext cx="91678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实像</a:t>
            </a:r>
          </a:p>
        </p:txBody>
      </p:sp>
      <p:sp>
        <p:nvSpPr>
          <p:cNvPr id="84" name="Text Box 20"/>
          <p:cNvSpPr txBox="1">
            <a:spLocks noChangeArrowheads="1"/>
          </p:cNvSpPr>
          <p:nvPr/>
        </p:nvSpPr>
        <p:spPr bwMode="auto">
          <a:xfrm>
            <a:off x="6225422" y="3300173"/>
            <a:ext cx="809625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85" name="Text Box 17"/>
          <p:cNvSpPr txBox="1">
            <a:spLocks noChangeArrowheads="1"/>
          </p:cNvSpPr>
          <p:nvPr/>
        </p:nvSpPr>
        <p:spPr bwMode="auto">
          <a:xfrm>
            <a:off x="6187718" y="3721796"/>
            <a:ext cx="19145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利用凸透镜成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、</a:t>
            </a:r>
            <a:r>
              <a:rPr lang="en-US" altLang="zh-CN" sz="150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500" dirty="0">
                <a:solidFill>
                  <a:srgbClr val="0D0D0D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86" name="Text Box 18"/>
          <p:cNvSpPr txBox="1">
            <a:spLocks noChangeArrowheads="1"/>
          </p:cNvSpPr>
          <p:nvPr/>
        </p:nvSpPr>
        <p:spPr bwMode="auto">
          <a:xfrm>
            <a:off x="7396503" y="3778001"/>
            <a:ext cx="854869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正立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6997343" y="4060176"/>
            <a:ext cx="91678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虚像</a:t>
            </a:r>
          </a:p>
        </p:txBody>
      </p:sp>
      <p:sp>
        <p:nvSpPr>
          <p:cNvPr id="88" name="Text Box 20"/>
          <p:cNvSpPr txBox="1">
            <a:spLocks noChangeArrowheads="1"/>
          </p:cNvSpPr>
          <p:nvPr/>
        </p:nvSpPr>
        <p:spPr bwMode="auto">
          <a:xfrm>
            <a:off x="6253602" y="4072499"/>
            <a:ext cx="809625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归纳总结</a:t>
            </a:r>
          </a:p>
        </p:txBody>
      </p:sp>
    </p:spTree>
    <p:extLst>
      <p:ext uri="{BB962C8B-B14F-4D97-AF65-F5344CB8AC3E}">
        <p14:creationId xmlns:p14="http://schemas.microsoft.com/office/powerpoint/2010/main" val="106097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47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495300" y="2537477"/>
            <a:ext cx="946413" cy="3924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2277533" y="1579627"/>
            <a:ext cx="1439862" cy="3924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dist" defTabSz="914378"/>
            <a:r>
              <a:rPr lang="zh-CN" altLang="en-US" sz="2100" kern="0">
                <a:solidFill>
                  <a:sysClr val="windowText" lastClr="000000"/>
                </a:solidFill>
                <a:cs typeface="+mn-ea"/>
                <a:sym typeface="+mn-lt"/>
              </a:rPr>
              <a:t>照相机</a:t>
            </a:r>
          </a:p>
        </p:txBody>
      </p:sp>
      <p:sp>
        <p:nvSpPr>
          <p:cNvPr id="8" name="TextBox 29"/>
          <p:cNvSpPr txBox="1">
            <a:spLocks noChangeArrowheads="1"/>
          </p:cNvSpPr>
          <p:nvPr/>
        </p:nvSpPr>
        <p:spPr bwMode="auto">
          <a:xfrm>
            <a:off x="4396316" y="1418043"/>
            <a:ext cx="2562240" cy="553998"/>
          </a:xfrm>
          <a:prstGeom prst="rect">
            <a:avLst/>
          </a:prstGeom>
          <a:noFill/>
          <a:ln w="25400" cmpd="thinThick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>
                <a:solidFill>
                  <a:srgbClr val="FF0000"/>
                </a:solidFill>
                <a:cs typeface="+mn-ea"/>
                <a:sym typeface="+mn-lt"/>
              </a:rPr>
              <a:t>成倒立、缩小的实像</a:t>
            </a:r>
            <a:endParaRPr lang="en-US" altLang="zh-CN" sz="2100" kern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9" name="左大括号 32"/>
          <p:cNvSpPr>
            <a:spLocks/>
          </p:cNvSpPr>
          <p:nvPr/>
        </p:nvSpPr>
        <p:spPr bwMode="auto">
          <a:xfrm>
            <a:off x="1934633" y="1697055"/>
            <a:ext cx="215900" cy="2101015"/>
          </a:xfrm>
          <a:prstGeom prst="leftBrace">
            <a:avLst>
              <a:gd name="adj1" fmla="val 728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21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0" name="右箭头 33"/>
          <p:cNvSpPr>
            <a:spLocks noChangeArrowheads="1"/>
          </p:cNvSpPr>
          <p:nvPr/>
        </p:nvSpPr>
        <p:spPr bwMode="auto">
          <a:xfrm>
            <a:off x="3913187" y="1640544"/>
            <a:ext cx="287337" cy="21615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21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1" name="TextBox 23"/>
          <p:cNvSpPr txBox="1">
            <a:spLocks noChangeArrowheads="1"/>
          </p:cNvSpPr>
          <p:nvPr/>
        </p:nvSpPr>
        <p:spPr bwMode="auto">
          <a:xfrm>
            <a:off x="2277533" y="2484643"/>
            <a:ext cx="1439862" cy="3924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dist" defTabSz="914378"/>
            <a:r>
              <a:rPr lang="zh-CN" altLang="en-US" sz="2100" kern="0">
                <a:solidFill>
                  <a:sysClr val="windowText" lastClr="000000"/>
                </a:solidFill>
                <a:cs typeface="+mn-ea"/>
                <a:sym typeface="+mn-lt"/>
              </a:rPr>
              <a:t>投影仪</a:t>
            </a:r>
          </a:p>
        </p:txBody>
      </p: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4396316" y="2323059"/>
            <a:ext cx="2562240" cy="553998"/>
          </a:xfrm>
          <a:prstGeom prst="rect">
            <a:avLst/>
          </a:prstGeom>
          <a:noFill/>
          <a:ln w="25400" cmpd="thinThick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成倒立、放大的实像</a:t>
            </a:r>
            <a:endParaRPr lang="en-US" altLang="zh-CN" sz="21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3" name="右箭头 33"/>
          <p:cNvSpPr>
            <a:spLocks noChangeArrowheads="1"/>
          </p:cNvSpPr>
          <p:nvPr/>
        </p:nvSpPr>
        <p:spPr bwMode="auto">
          <a:xfrm>
            <a:off x="3913187" y="2537093"/>
            <a:ext cx="287337" cy="21615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21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2277533" y="3430040"/>
            <a:ext cx="1439862" cy="39241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8580" tIns="34290" rIns="68580" bIns="34290">
            <a:spAutoFit/>
          </a:bodyPr>
          <a:lstStyle/>
          <a:p>
            <a:pPr algn="dist" defTabSz="914378"/>
            <a:r>
              <a:rPr lang="zh-CN" altLang="en-US" sz="2100" kern="0">
                <a:solidFill>
                  <a:sysClr val="windowText" lastClr="000000"/>
                </a:solidFill>
                <a:cs typeface="+mn-ea"/>
                <a:sym typeface="+mn-lt"/>
              </a:rPr>
              <a:t>放大镜</a:t>
            </a:r>
          </a:p>
        </p:txBody>
      </p:sp>
      <p:sp>
        <p:nvSpPr>
          <p:cNvPr id="15" name="TextBox 29"/>
          <p:cNvSpPr txBox="1">
            <a:spLocks noChangeArrowheads="1"/>
          </p:cNvSpPr>
          <p:nvPr/>
        </p:nvSpPr>
        <p:spPr bwMode="auto">
          <a:xfrm>
            <a:off x="4396316" y="3268457"/>
            <a:ext cx="2562240" cy="553998"/>
          </a:xfrm>
          <a:prstGeom prst="rect">
            <a:avLst/>
          </a:prstGeom>
          <a:noFill/>
          <a:ln w="25400" cmpd="thinThick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>
                <a:solidFill>
                  <a:srgbClr val="FF0000"/>
                </a:solidFill>
                <a:cs typeface="+mn-ea"/>
                <a:sym typeface="+mn-lt"/>
              </a:rPr>
              <a:t>成正立、放大的虚像</a:t>
            </a:r>
            <a:endParaRPr lang="en-US" altLang="zh-CN" sz="2100" kern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6" name="右箭头 33"/>
          <p:cNvSpPr>
            <a:spLocks noChangeArrowheads="1"/>
          </p:cNvSpPr>
          <p:nvPr/>
        </p:nvSpPr>
        <p:spPr bwMode="auto">
          <a:xfrm>
            <a:off x="3904719" y="3490958"/>
            <a:ext cx="287337" cy="216159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21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19270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/>
      <p:bldP spid="7" grpId="0" bldLvl="0"/>
      <p:bldP spid="8" grpId="0" bldLvl="0"/>
      <p:bldP spid="9" grpId="0" bldLvl="0" animBg="1"/>
      <p:bldP spid="10" grpId="0" bldLvl="0" animBg="1"/>
      <p:bldP spid="11" grpId="0" bldLvl="0"/>
      <p:bldP spid="12" grpId="0" bldLvl="0"/>
      <p:bldP spid="13" grpId="0" bldLvl="0" animBg="1"/>
      <p:bldP spid="14" grpId="0" bldLvl="0"/>
      <p:bldP spid="15" grpId="0" bldLvl="0"/>
      <p:bldP spid="16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3"/>
          <p:cNvSpPr/>
          <p:nvPr/>
        </p:nvSpPr>
        <p:spPr>
          <a:xfrm>
            <a:off x="495300" y="1729190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6" name="文本框 6"/>
          <p:cNvSpPr txBox="1"/>
          <p:nvPr/>
        </p:nvSpPr>
        <p:spPr>
          <a:xfrm>
            <a:off x="451225" y="1149551"/>
            <a:ext cx="197746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考点一：照相机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81408" y="2172347"/>
            <a:ext cx="806939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照相机镜头相当于一个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，来自物体的光经过镜头后会聚在胶卷上，形成一个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（放大、缩小）的像。实际拍摄时，为使远近物体都能成清晰的像，应调节照相机的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到胶片的距离。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257151" y="2398860"/>
            <a:ext cx="14398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813279" y="3072593"/>
            <a:ext cx="11509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缩小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88873" y="3764946"/>
            <a:ext cx="10810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镜头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52223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6"/>
          <p:cNvSpPr/>
          <p:nvPr/>
        </p:nvSpPr>
        <p:spPr>
          <a:xfrm>
            <a:off x="495300" y="1189804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495301" y="1725928"/>
            <a:ext cx="8398934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．如图所示，纸筒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的一端蒙上一层半透明纸，纸筒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的一端嵌上一个凸透镜，两纸筒套在一起组成一个模型照相机。这个模型照相机的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相当于照相机的镜头，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相当于照相机的底片。为了得到清晰的像，应把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端朝着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端朝着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后两空均填“较暗的室内”或“明亮的室外”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6445348" y="2190867"/>
            <a:ext cx="137738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2204479" y="2574827"/>
            <a:ext cx="176933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半透明纸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327984" y="3050624"/>
            <a:ext cx="216126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较暗的室内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4284079" y="3002054"/>
            <a:ext cx="216126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明亮的室外</a:t>
            </a:r>
          </a:p>
        </p:txBody>
      </p:sp>
      <p:pic>
        <p:nvPicPr>
          <p:cNvPr id="9" name="Picture 16" descr="C:\Users\Administrator\Desktop\八上物理（人教）四清 教师用书２０１５邹梨花√\S139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2322" y="3499599"/>
            <a:ext cx="2111644" cy="1001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412872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495300" y="1730511"/>
            <a:ext cx="8381464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．为了规范交通行为，北京市公安部门在很多路口安装监控摄像头，它可以拍下违章行驶或发生交通事故时的现场照片，拍照时，摄像头的镜头相当于一个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．凸透镜，成放大的实像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．凸透镜，成缩小的实像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．凹透镜，成放大的虚像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．凹透镜，成缩小的虚像</a:t>
            </a:r>
          </a:p>
        </p:txBody>
      </p:sp>
      <p:sp>
        <p:nvSpPr>
          <p:cNvPr id="332813" name="Rectangle 13"/>
          <p:cNvSpPr>
            <a:spLocks noChangeArrowheads="1"/>
          </p:cNvSpPr>
          <p:nvPr/>
        </p:nvSpPr>
        <p:spPr bwMode="auto">
          <a:xfrm>
            <a:off x="8144719" y="2171009"/>
            <a:ext cx="37774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102752" y="2765577"/>
            <a:ext cx="1318022" cy="1504596"/>
          </a:xfrm>
          <a:prstGeom prst="rect">
            <a:avLst/>
          </a:prstGeom>
          <a:noFill/>
        </p:spPr>
      </p:pic>
      <p:sp>
        <p:nvSpPr>
          <p:cNvPr id="5" name="矩形: 圆角 6"/>
          <p:cNvSpPr/>
          <p:nvPr/>
        </p:nvSpPr>
        <p:spPr>
          <a:xfrm>
            <a:off x="495300" y="1189804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14864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80894" y="1360333"/>
            <a:ext cx="197746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考点二：投影仪</a:t>
            </a:r>
          </a:p>
        </p:txBody>
      </p:sp>
      <p:sp>
        <p:nvSpPr>
          <p:cNvPr id="4" name="Rectangle 32"/>
          <p:cNvSpPr>
            <a:spLocks noChangeArrowheads="1"/>
          </p:cNvSpPr>
          <p:nvPr/>
        </p:nvSpPr>
        <p:spPr bwMode="auto">
          <a:xfrm>
            <a:off x="480894" y="1967968"/>
            <a:ext cx="8001000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 eaLnBrk="0" hangingPunct="0">
              <a:lnSpc>
                <a:spcPct val="3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．投影仪的镜头相当于一个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，投影仪在屏幕成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像，物体和像在透镜的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________(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填“同侧”或“异侧”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596629" y="1933343"/>
            <a:ext cx="830997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6496946" y="1933342"/>
            <a:ext cx="600164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</a:p>
        </p:txBody>
      </p:sp>
      <p:sp>
        <p:nvSpPr>
          <p:cNvPr id="14" name="Rectangle 40"/>
          <p:cNvSpPr>
            <a:spLocks noChangeArrowheads="1"/>
          </p:cNvSpPr>
          <p:nvPr/>
        </p:nvSpPr>
        <p:spPr bwMode="auto">
          <a:xfrm>
            <a:off x="7571665" y="1933342"/>
            <a:ext cx="600164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15" name="Rectangle 41"/>
          <p:cNvSpPr>
            <a:spLocks noChangeArrowheads="1"/>
          </p:cNvSpPr>
          <p:nvPr/>
        </p:nvSpPr>
        <p:spPr bwMode="auto">
          <a:xfrm>
            <a:off x="894691" y="2798964"/>
            <a:ext cx="369332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</a:t>
            </a:r>
          </a:p>
        </p:txBody>
      </p:sp>
      <p:sp>
        <p:nvSpPr>
          <p:cNvPr id="16" name="Rectangle 42"/>
          <p:cNvSpPr>
            <a:spLocks noChangeArrowheads="1"/>
          </p:cNvSpPr>
          <p:nvPr/>
        </p:nvSpPr>
        <p:spPr bwMode="auto">
          <a:xfrm>
            <a:off x="3817679" y="2798964"/>
            <a:ext cx="600164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异侧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65688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495300" y="1318919"/>
            <a:ext cx="4465358" cy="330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5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．如图所示是投影仪的结构及成像原理图。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(1)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其中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是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____________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，光线经过它会发生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射；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是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___________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，光线经过它发生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射。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(2)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投影片离镜头较近，屏幕上成的像与投影片上的物体相比是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_______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的，平面镜的作用是</a:t>
            </a:r>
            <a:r>
              <a:rPr lang="en-US" altLang="zh-CN" sz="1500" u="sng" kern="0" dirty="0">
                <a:solidFill>
                  <a:srgbClr val="000000"/>
                </a:solidFill>
                <a:cs typeface="+mn-ea"/>
                <a:sym typeface="+mn-lt"/>
              </a:rPr>
              <a:t>_       _                          _____  ___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1814100" y="1756868"/>
            <a:ext cx="83099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凸透镜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 flipH="1">
            <a:off x="593041" y="2216429"/>
            <a:ext cx="84159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折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1945300" y="2265109"/>
            <a:ext cx="83099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平面镜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4434441" y="2263240"/>
            <a:ext cx="369332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反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2579929" y="3602773"/>
            <a:ext cx="60016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1629435" y="3579869"/>
            <a:ext cx="600164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1038244" y="4087522"/>
            <a:ext cx="1985159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改变光的传播方向</a:t>
            </a:r>
          </a:p>
        </p:txBody>
      </p:sp>
      <p:sp>
        <p:nvSpPr>
          <p:cNvPr id="28" name="矩形: 圆角 6"/>
          <p:cNvSpPr/>
          <p:nvPr/>
        </p:nvSpPr>
        <p:spPr>
          <a:xfrm>
            <a:off x="478392" y="1071881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9387" y="3066796"/>
            <a:ext cx="1600200" cy="9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AutoShape 2" descr="幕色海滩"/>
          <p:cNvSpPr>
            <a:spLocks noChangeArrowheads="1"/>
          </p:cNvSpPr>
          <p:nvPr/>
        </p:nvSpPr>
        <p:spPr bwMode="auto">
          <a:xfrm rot="5400000" flipH="1" flipV="1">
            <a:off x="6980553" y="2736998"/>
            <a:ext cx="120253" cy="535781"/>
          </a:xfrm>
          <a:prstGeom prst="upArrow">
            <a:avLst>
              <a:gd name="adj1" fmla="val 50000"/>
              <a:gd name="adj2" fmla="val 39908"/>
            </a:avLst>
          </a:prstGeom>
          <a:blipFill dpi="0"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 dirty="0">
              <a:cs typeface="+mn-ea"/>
              <a:sym typeface="+mn-lt"/>
            </a:endParaRPr>
          </a:p>
        </p:txBody>
      </p:sp>
      <p:sp>
        <p:nvSpPr>
          <p:cNvPr id="55" name="Oval 9"/>
          <p:cNvSpPr>
            <a:spLocks noChangeArrowheads="1"/>
          </p:cNvSpPr>
          <p:nvPr/>
        </p:nvSpPr>
        <p:spPr bwMode="auto">
          <a:xfrm>
            <a:off x="6507278" y="2265109"/>
            <a:ext cx="1125141" cy="160337"/>
          </a:xfrm>
          <a:prstGeom prst="ellipse">
            <a:avLst/>
          </a:prstGeom>
          <a:gradFill rotWithShape="0">
            <a:gsLst>
              <a:gs pos="0">
                <a:srgbClr val="00FFFF"/>
              </a:gs>
              <a:gs pos="100000">
                <a:srgbClr val="0099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CC"/>
            </a:solidFill>
            <a:round/>
            <a:headEnd/>
            <a:tailEnd/>
          </a:ln>
        </p:spPr>
        <p:txBody>
          <a:bodyPr wrap="none" lIns="68580" tIns="34290" rIns="68580" bIns="34290" anchor="ctr"/>
          <a:lstStyle/>
          <a:p>
            <a:endParaRPr lang="zh-CN" altLang="zh-CN" dirty="0">
              <a:cs typeface="+mn-ea"/>
              <a:sym typeface="+mn-lt"/>
            </a:endParaRPr>
          </a:p>
        </p:txBody>
      </p:sp>
      <p:cxnSp>
        <p:nvCxnSpPr>
          <p:cNvPr id="56" name="直接箭头连接符 9"/>
          <p:cNvCxnSpPr>
            <a:cxnSpLocks noChangeShapeType="1"/>
          </p:cNvCxnSpPr>
          <p:nvPr/>
        </p:nvCxnSpPr>
        <p:spPr bwMode="auto">
          <a:xfrm flipV="1">
            <a:off x="6775169" y="1663844"/>
            <a:ext cx="589359" cy="1322784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cxnSp>
        <p:nvCxnSpPr>
          <p:cNvPr id="57" name="直接箭头连接符 10"/>
          <p:cNvCxnSpPr>
            <a:cxnSpLocks noChangeShapeType="1"/>
          </p:cNvCxnSpPr>
          <p:nvPr/>
        </p:nvCxnSpPr>
        <p:spPr bwMode="auto">
          <a:xfrm flipH="1" flipV="1">
            <a:off x="6882325" y="2024603"/>
            <a:ext cx="417909" cy="962025"/>
          </a:xfrm>
          <a:prstGeom prst="straightConnector1">
            <a:avLst/>
          </a:prstGeom>
          <a:noFill/>
          <a:ln w="12700">
            <a:solidFill>
              <a:srgbClr val="FF6903"/>
            </a:solidFill>
            <a:round/>
            <a:headEnd/>
            <a:tailEnd type="arrow" w="med" len="med"/>
          </a:ln>
        </p:spPr>
      </p:cxnSp>
      <p:sp>
        <p:nvSpPr>
          <p:cNvPr id="58" name="L 形 11"/>
          <p:cNvSpPr>
            <a:spLocks noChangeArrowheads="1"/>
          </p:cNvSpPr>
          <p:nvPr/>
        </p:nvSpPr>
        <p:spPr bwMode="auto">
          <a:xfrm rot="5400000">
            <a:off x="6099688" y="2605628"/>
            <a:ext cx="761603" cy="16073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7157" y="0"/>
              </a:cxn>
              <a:cxn ang="0">
                <a:pos x="107157" y="107157"/>
              </a:cxn>
              <a:cxn ang="0">
                <a:pos x="1357312" y="107157"/>
              </a:cxn>
              <a:cxn ang="0">
                <a:pos x="1357312" y="214313"/>
              </a:cxn>
              <a:cxn ang="0">
                <a:pos x="0" y="214313"/>
              </a:cxn>
              <a:cxn ang="0">
                <a:pos x="0" y="0"/>
              </a:cxn>
            </a:cxnLst>
            <a:rect l="0" t="0" r="r" b="b"/>
            <a:pathLst>
              <a:path w="1357312" h="214313">
                <a:moveTo>
                  <a:pt x="0" y="0"/>
                </a:moveTo>
                <a:lnTo>
                  <a:pt x="107157" y="0"/>
                </a:lnTo>
                <a:lnTo>
                  <a:pt x="107157" y="107157"/>
                </a:lnTo>
                <a:lnTo>
                  <a:pt x="1357312" y="107157"/>
                </a:lnTo>
                <a:lnTo>
                  <a:pt x="1357312" y="214313"/>
                </a:lnTo>
                <a:lnTo>
                  <a:pt x="0" y="21431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BB6126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59" name="直接连接符 13"/>
          <p:cNvCxnSpPr>
            <a:cxnSpLocks noChangeShapeType="1"/>
          </p:cNvCxnSpPr>
          <p:nvPr/>
        </p:nvCxnSpPr>
        <p:spPr bwMode="auto">
          <a:xfrm flipV="1">
            <a:off x="6507278" y="1629315"/>
            <a:ext cx="912812" cy="675879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0" name="直接连接符 14"/>
          <p:cNvCxnSpPr>
            <a:cxnSpLocks noChangeShapeType="1"/>
          </p:cNvCxnSpPr>
          <p:nvPr/>
        </p:nvCxnSpPr>
        <p:spPr bwMode="auto">
          <a:xfrm>
            <a:off x="6560856" y="2104772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1" name="直接连接符 15"/>
          <p:cNvCxnSpPr>
            <a:cxnSpLocks noChangeShapeType="1"/>
          </p:cNvCxnSpPr>
          <p:nvPr/>
        </p:nvCxnSpPr>
        <p:spPr bwMode="auto">
          <a:xfrm>
            <a:off x="6675156" y="2024603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2" name="直接连接符 16"/>
          <p:cNvCxnSpPr>
            <a:cxnSpLocks noChangeShapeType="1"/>
          </p:cNvCxnSpPr>
          <p:nvPr/>
        </p:nvCxnSpPr>
        <p:spPr bwMode="auto">
          <a:xfrm>
            <a:off x="6775169" y="1944435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3" name="直接连接符 17"/>
          <p:cNvCxnSpPr>
            <a:cxnSpLocks noChangeShapeType="1"/>
          </p:cNvCxnSpPr>
          <p:nvPr/>
        </p:nvCxnSpPr>
        <p:spPr bwMode="auto">
          <a:xfrm>
            <a:off x="6882325" y="1864266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4" name="直接连接符 18"/>
          <p:cNvCxnSpPr>
            <a:cxnSpLocks noChangeShapeType="1"/>
          </p:cNvCxnSpPr>
          <p:nvPr/>
        </p:nvCxnSpPr>
        <p:spPr bwMode="auto">
          <a:xfrm>
            <a:off x="6989481" y="1784097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5" name="直接连接符 19"/>
          <p:cNvCxnSpPr>
            <a:cxnSpLocks noChangeShapeType="1"/>
          </p:cNvCxnSpPr>
          <p:nvPr/>
        </p:nvCxnSpPr>
        <p:spPr bwMode="auto">
          <a:xfrm>
            <a:off x="7103781" y="1703928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6" name="直接连接符 20"/>
          <p:cNvCxnSpPr>
            <a:cxnSpLocks noChangeShapeType="1"/>
          </p:cNvCxnSpPr>
          <p:nvPr/>
        </p:nvCxnSpPr>
        <p:spPr bwMode="auto">
          <a:xfrm>
            <a:off x="7203794" y="1623760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cxnSp>
        <p:nvCxnSpPr>
          <p:cNvPr id="67" name="直接连接符 21"/>
          <p:cNvCxnSpPr>
            <a:cxnSpLocks noChangeShapeType="1"/>
          </p:cNvCxnSpPr>
          <p:nvPr/>
        </p:nvCxnSpPr>
        <p:spPr bwMode="auto">
          <a:xfrm>
            <a:off x="7310950" y="1543591"/>
            <a:ext cx="0" cy="160337"/>
          </a:xfrm>
          <a:prstGeom prst="line">
            <a:avLst/>
          </a:prstGeom>
          <a:noFill/>
          <a:ln w="12700">
            <a:solidFill>
              <a:srgbClr val="FF6903"/>
            </a:solidFill>
            <a:round/>
            <a:headEnd/>
            <a:tailEnd/>
          </a:ln>
        </p:spPr>
      </p:cxn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7612178" y="2183908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 dirty="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7380800" y="1523508"/>
            <a:ext cx="26714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150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1004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54" grpId="0" bldLvl="0" animBg="1"/>
      <p:bldP spid="68" grpId="0"/>
      <p:bldP spid="6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3"/>
          <p:cNvSpPr/>
          <p:nvPr/>
        </p:nvSpPr>
        <p:spPr>
          <a:xfrm>
            <a:off x="495300" y="1812484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495300" y="1256697"/>
            <a:ext cx="1977463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cs typeface="+mn-ea"/>
                <a:sym typeface="+mn-lt"/>
              </a:rPr>
              <a:t>考点三：放大镜</a:t>
            </a:r>
          </a:p>
        </p:txBody>
      </p:sp>
      <p:sp>
        <p:nvSpPr>
          <p:cNvPr id="4" name="矩形 8"/>
          <p:cNvSpPr>
            <a:spLocks noChangeArrowheads="1"/>
          </p:cNvSpPr>
          <p:nvPr/>
        </p:nvSpPr>
        <p:spPr bwMode="auto">
          <a:xfrm>
            <a:off x="495300" y="2361394"/>
            <a:ext cx="7956945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6.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清晨，小草的露珠下面的叶脉看起来比较大，这是露珠产生了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镜的功能，形成了放大的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像，这是由于光的</a:t>
            </a:r>
            <a:r>
              <a:rPr lang="en-US" altLang="zh-CN" sz="1800" kern="0" dirty="0">
                <a:solidFill>
                  <a:srgbClr val="0D0D0D"/>
                </a:solidFill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射现象的结果。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6927226" y="2352634"/>
            <a:ext cx="1069498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634958" y="2868405"/>
            <a:ext cx="34588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虚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122998" y="2868405"/>
            <a:ext cx="345887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折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63363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901142" y="2645625"/>
            <a:ext cx="2672388" cy="164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95300" y="1219008"/>
            <a:ext cx="7952015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思考：</a:t>
            </a:r>
            <a:r>
              <a:rPr lang="zh-CN" altLang="en-US" sz="2100" kern="0" dirty="0">
                <a:cs typeface="+mn-ea"/>
                <a:sym typeface="+mn-lt"/>
              </a:rPr>
              <a:t>我们知道照片都是照相机拍摄的，那么你们知道它的原理是什么吗？</a:t>
            </a: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5773362" y="2645625"/>
            <a:ext cx="2064353" cy="926394"/>
          </a:xfrm>
          <a:prstGeom prst="cloudCallout">
            <a:avLst>
              <a:gd name="adj1" fmla="val -76670"/>
              <a:gd name="adj2" fmla="val 99087"/>
            </a:avLst>
          </a:pr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  <a:round/>
          </a:ln>
        </p:spPr>
        <p:txBody>
          <a:bodyPr lIns="68580" tIns="34290" rIns="68580" bIns="34290"/>
          <a:lstStyle/>
          <a:p>
            <a:pPr defTabSz="914378">
              <a:spcBef>
                <a:spcPct val="50000"/>
              </a:spcBef>
            </a:pPr>
            <a:r>
              <a:rPr lang="zh-CN" altLang="en-US" sz="2000" b="1" kern="0" noProof="1">
                <a:solidFill>
                  <a:schemeClr val="bg1"/>
                </a:solidFill>
                <a:cs typeface="+mn-ea"/>
                <a:sym typeface="+mn-lt"/>
              </a:rPr>
              <a:t>想拍张照留念吗？</a:t>
            </a:r>
            <a:endParaRPr lang="zh-CN" altLang="en-US" sz="2000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8629388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6"/>
          <p:cNvSpPr/>
          <p:nvPr/>
        </p:nvSpPr>
        <p:spPr>
          <a:xfrm>
            <a:off x="495300" y="119169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86706" y="1725920"/>
            <a:ext cx="8398933" cy="1731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7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．物体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通过凸透镜成像如图所示，利用这一成像规律制造的光学仪器是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(      )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．照相机  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．放大镜</a:t>
            </a:r>
          </a:p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．幻灯机  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．潜望镜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8133091" y="1867501"/>
            <a:ext cx="37774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pic>
        <p:nvPicPr>
          <p:cNvPr id="6" name="Picture 12" descr="C:\Users\Administrator\Desktop\八上物理（人教）四清 教师用书２０１５邹梨花√\S145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9095" y="2661937"/>
            <a:ext cx="3767646" cy="159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75622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>
            <a:spLocks noChangeArrowheads="1"/>
          </p:cNvSpPr>
          <p:nvPr/>
        </p:nvSpPr>
        <p:spPr bwMode="auto">
          <a:xfrm>
            <a:off x="495300" y="1776575"/>
            <a:ext cx="8390467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8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．常见普通温度计的横截面是圆形的，而体温计的横截面近似于一个三角形，如图所示。体温计做成这种形状的主要作用是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 )</a:t>
            </a:r>
          </a:p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．使表面粗糙，便于握紧向下甩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．把示数刻在较平的面上，刻度更精确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．节约材料，美观好看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．对液柱有放大作用，便于读数</a:t>
            </a:r>
          </a:p>
        </p:txBody>
      </p:sp>
      <p:sp>
        <p:nvSpPr>
          <p:cNvPr id="324629" name="Rectangle 21"/>
          <p:cNvSpPr>
            <a:spLocks noChangeArrowheads="1"/>
          </p:cNvSpPr>
          <p:nvPr/>
        </p:nvSpPr>
        <p:spPr bwMode="auto">
          <a:xfrm>
            <a:off x="5004872" y="2236534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</a:p>
        </p:txBody>
      </p:sp>
      <p:pic>
        <p:nvPicPr>
          <p:cNvPr id="9221" name="Picture 22" descr="C:\Users\Administrator\Desktop\八上物理（人教）四清 教师用书２０１５邹梨花√\A27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4709" y="2806349"/>
            <a:ext cx="3025775" cy="15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: 圆角 6"/>
          <p:cNvSpPr/>
          <p:nvPr/>
        </p:nvSpPr>
        <p:spPr>
          <a:xfrm>
            <a:off x="495300" y="119169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89609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4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2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3"/>
          <p:cNvSpPr/>
          <p:nvPr/>
        </p:nvSpPr>
        <p:spPr>
          <a:xfrm>
            <a:off x="495300" y="1759367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8" name="文本框 6"/>
          <p:cNvSpPr txBox="1"/>
          <p:nvPr/>
        </p:nvSpPr>
        <p:spPr>
          <a:xfrm>
            <a:off x="495301" y="1229523"/>
            <a:ext cx="2516072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cs typeface="+mn-ea"/>
                <a:sym typeface="+mn-lt"/>
              </a:rPr>
              <a:t>考点四：实像和虚像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61430" y="2282335"/>
            <a:ext cx="8314266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9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．下列说法中正确的是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)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．实像和虚像都能显示在光屏上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．实像和虚像都不能显示在光屏上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．虚像能用眼睛看到，但不能显示在光屏上</a:t>
            </a: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．实像能用眼睛看到，但不能显示在光屏上　 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098304" y="2294078"/>
            <a:ext cx="391973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69610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6"/>
          <p:cNvSpPr/>
          <p:nvPr/>
        </p:nvSpPr>
        <p:spPr>
          <a:xfrm>
            <a:off x="495300" y="117239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399434" y="1453694"/>
            <a:ext cx="8500534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10.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图所示为某一同学研究凸透镜成像的实验装置及原理图，实验现象表明实像是由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_________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会聚而成的，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填“能”或“不能”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用光屏承接，实像与物体分居在透镜的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；虚像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填“能”或“不能”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用光屏承接，虚像与物体在透镜的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556067" y="2164295"/>
            <a:ext cx="106182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实际光线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100861" y="2164294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能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1518004" y="2716384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两侧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285526" y="2744634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不能</a:t>
            </a: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1510389" y="3268473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同侧</a:t>
            </a:r>
          </a:p>
        </p:txBody>
      </p:sp>
      <p:pic>
        <p:nvPicPr>
          <p:cNvPr id="12" name="Picture 22" descr="C:\Users\Administrator\Desktop\八上物理（人教）四清 教师用书２０１５邹梨花√\S142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1507" y="3441597"/>
            <a:ext cx="4695816" cy="1158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29904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409575" y="1581020"/>
            <a:ext cx="8229600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algn="just"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．如图所示是一款具有摄像功能的手机，摄像机的镜头相当于一个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透镜，通过镜头所成的像是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填“实像”或“虚像”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334857" name="Rectangle 9"/>
          <p:cNvSpPr>
            <a:spLocks noChangeArrowheads="1"/>
          </p:cNvSpPr>
          <p:nvPr/>
        </p:nvSpPr>
        <p:spPr bwMode="auto">
          <a:xfrm>
            <a:off x="7422655" y="1862532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凸</a:t>
            </a:r>
          </a:p>
        </p:txBody>
      </p:sp>
      <p:sp>
        <p:nvSpPr>
          <p:cNvPr id="334858" name="Rectangle 10"/>
          <p:cNvSpPr>
            <a:spLocks noChangeArrowheads="1"/>
          </p:cNvSpPr>
          <p:nvPr/>
        </p:nvSpPr>
        <p:spPr bwMode="auto">
          <a:xfrm>
            <a:off x="2728370" y="2535042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实像</a:t>
            </a: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444961" y="3035263"/>
            <a:ext cx="1659859" cy="1106573"/>
          </a:xfrm>
          <a:prstGeom prst="rect">
            <a:avLst/>
          </a:prstGeom>
          <a:noFill/>
        </p:spPr>
      </p:pic>
      <p:sp>
        <p:nvSpPr>
          <p:cNvPr id="6" name="矩形: 圆角 6"/>
          <p:cNvSpPr/>
          <p:nvPr/>
        </p:nvSpPr>
        <p:spPr>
          <a:xfrm>
            <a:off x="495300" y="117239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23738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7" grpId="0"/>
      <p:bldP spid="33485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495301" y="1760565"/>
            <a:ext cx="7977368" cy="228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．凸透镜是许多光学仪器的重要元件，可以成不同的像。应用凸透镜，在照相机中成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填“实”或“虚”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像，在投影仪中成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填“正立”或“倒立”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的像，而直接用凸透镜做放大镜时成正立的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________(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填“放大”或“缩小”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的像。</a:t>
            </a:r>
          </a:p>
        </p:txBody>
      </p:sp>
      <p:sp>
        <p:nvSpPr>
          <p:cNvPr id="334859" name="Rectangle 11"/>
          <p:cNvSpPr>
            <a:spLocks noChangeArrowheads="1"/>
          </p:cNvSpPr>
          <p:nvPr/>
        </p:nvSpPr>
        <p:spPr bwMode="auto">
          <a:xfrm>
            <a:off x="1534558" y="2279936"/>
            <a:ext cx="369332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</a:t>
            </a:r>
          </a:p>
        </p:txBody>
      </p:sp>
      <p:sp>
        <p:nvSpPr>
          <p:cNvPr id="334860" name="Rectangle 12"/>
          <p:cNvSpPr>
            <a:spLocks noChangeArrowheads="1"/>
          </p:cNvSpPr>
          <p:nvPr/>
        </p:nvSpPr>
        <p:spPr bwMode="auto">
          <a:xfrm>
            <a:off x="6058436" y="2285447"/>
            <a:ext cx="600164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倒立</a:t>
            </a:r>
          </a:p>
        </p:txBody>
      </p:sp>
      <p:sp>
        <p:nvSpPr>
          <p:cNvPr id="334861" name="Rectangle 13"/>
          <p:cNvSpPr>
            <a:spLocks noChangeArrowheads="1"/>
          </p:cNvSpPr>
          <p:nvPr/>
        </p:nvSpPr>
        <p:spPr bwMode="auto">
          <a:xfrm>
            <a:off x="6058435" y="2810329"/>
            <a:ext cx="600164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放大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172399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58624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9" grpId="0"/>
      <p:bldP spid="334860" grpId="0"/>
      <p:bldP spid="33486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/>
          <p:cNvSpPr>
            <a:spLocks noChangeArrowheads="1"/>
          </p:cNvSpPr>
          <p:nvPr/>
        </p:nvSpPr>
        <p:spPr bwMode="auto">
          <a:xfrm>
            <a:off x="495300" y="1442520"/>
            <a:ext cx="7855835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13.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小林在家里拿爷爷的放大镜做实验。第一次小林通过放大镜看到书上的字如图甲所示，此时他看到的是字的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像；第二次小林通过放大镜看到书上的字如图乙所示，这时他看到的是字的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像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以上两空均填“实”或“虚”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。从图甲到图乙的变化过程中，放大镜是逐渐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________(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填“靠近”或“远离”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书本的。与图乙所反映的成像特点相同的光学仪器有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。由上述实验小林猜想，凸透镜成不同特征的像可能与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___________________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有关。</a:t>
            </a:r>
          </a:p>
        </p:txBody>
      </p:sp>
      <p:sp>
        <p:nvSpPr>
          <p:cNvPr id="335886" name="Rectangle 14"/>
          <p:cNvSpPr>
            <a:spLocks noChangeArrowheads="1"/>
          </p:cNvSpPr>
          <p:nvPr/>
        </p:nvSpPr>
        <p:spPr bwMode="auto">
          <a:xfrm>
            <a:off x="2319632" y="1851141"/>
            <a:ext cx="341662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虚</a:t>
            </a:r>
          </a:p>
        </p:txBody>
      </p:sp>
      <p:sp>
        <p:nvSpPr>
          <p:cNvPr id="335887" name="Rectangle 15"/>
          <p:cNvSpPr>
            <a:spLocks noChangeArrowheads="1"/>
          </p:cNvSpPr>
          <p:nvPr/>
        </p:nvSpPr>
        <p:spPr bwMode="auto">
          <a:xfrm>
            <a:off x="1636278" y="2331225"/>
            <a:ext cx="341662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实</a:t>
            </a:r>
          </a:p>
        </p:txBody>
      </p:sp>
      <p:sp>
        <p:nvSpPr>
          <p:cNvPr id="335889" name="Rectangle 17"/>
          <p:cNvSpPr>
            <a:spLocks noChangeArrowheads="1"/>
          </p:cNvSpPr>
          <p:nvPr/>
        </p:nvSpPr>
        <p:spPr bwMode="auto">
          <a:xfrm>
            <a:off x="1236620" y="2737073"/>
            <a:ext cx="904698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远离</a:t>
            </a:r>
          </a:p>
        </p:txBody>
      </p:sp>
      <p:sp>
        <p:nvSpPr>
          <p:cNvPr id="335890" name="Rectangle 18"/>
          <p:cNvSpPr>
            <a:spLocks noChangeArrowheads="1"/>
          </p:cNvSpPr>
          <p:nvPr/>
        </p:nvSpPr>
        <p:spPr bwMode="auto">
          <a:xfrm>
            <a:off x="956265" y="3201990"/>
            <a:ext cx="961394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投影仪</a:t>
            </a:r>
          </a:p>
        </p:txBody>
      </p:sp>
      <p:sp>
        <p:nvSpPr>
          <p:cNvPr id="335891" name="Rectangle 19"/>
          <p:cNvSpPr>
            <a:spLocks noChangeArrowheads="1"/>
          </p:cNvSpPr>
          <p:nvPr/>
        </p:nvSpPr>
        <p:spPr bwMode="auto">
          <a:xfrm>
            <a:off x="775990" y="3673836"/>
            <a:ext cx="2730656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物体到透镜的距离</a:t>
            </a:r>
          </a:p>
        </p:txBody>
      </p:sp>
      <p:pic>
        <p:nvPicPr>
          <p:cNvPr id="16392" name="Picture 20" descr="C:\Users\Administrator\Desktop\八上物理（人教）四清 教师用书２０１５邹梨花√\S147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3740" y="3791622"/>
            <a:ext cx="2143758" cy="75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: 圆角 6"/>
          <p:cNvSpPr/>
          <p:nvPr/>
        </p:nvSpPr>
        <p:spPr>
          <a:xfrm>
            <a:off x="495300" y="107068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2893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5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5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86" grpId="0"/>
      <p:bldP spid="335887" grpId="0"/>
      <p:bldP spid="335889" grpId="0"/>
      <p:bldP spid="335890" grpId="0"/>
      <p:bldP spid="33589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495301" y="1468571"/>
            <a:ext cx="8509001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14.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如图甲所示是某一物体的形状，图乙是供选择的物体的像的形状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不考虑像的大小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  <a:endParaRPr lang="en-US" altLang="zh-CN" sz="15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(1)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该物体在照相机的胶片上所成的像的形状为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；</a:t>
            </a: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(2)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在平面镜中看到的该物体的像的形状为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；</a:t>
            </a: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(3)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把投影仪的平面镜卸掉，让物体的像成在天花板上，这时看到的该物体的像的形状为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；</a:t>
            </a: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(4)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用放大镜看到的该物体的像的形状为</a:t>
            </a: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pic>
        <p:nvPicPr>
          <p:cNvPr id="17412" name="Picture 13" descr="C:\Users\Administrator\Desktop\八上物理（人教）四清 教师用书２０１５邹梨花√\A28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9139" y="3870702"/>
            <a:ext cx="3512972" cy="72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6911" name="Rectangle 15"/>
          <p:cNvSpPr>
            <a:spLocks noChangeArrowheads="1"/>
          </p:cNvSpPr>
          <p:nvPr/>
        </p:nvSpPr>
        <p:spPr bwMode="auto">
          <a:xfrm>
            <a:off x="4464184" y="1954161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</a:p>
        </p:txBody>
      </p:sp>
      <p:sp>
        <p:nvSpPr>
          <p:cNvPr id="336913" name="Rectangle 17"/>
          <p:cNvSpPr>
            <a:spLocks noChangeArrowheads="1"/>
          </p:cNvSpPr>
          <p:nvPr/>
        </p:nvSpPr>
        <p:spPr bwMode="auto">
          <a:xfrm>
            <a:off x="4089406" y="2392742"/>
            <a:ext cx="34408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336915" name="Rectangle 19"/>
          <p:cNvSpPr>
            <a:spLocks noChangeArrowheads="1"/>
          </p:cNvSpPr>
          <p:nvPr/>
        </p:nvSpPr>
        <p:spPr bwMode="auto">
          <a:xfrm>
            <a:off x="7847138" y="2831323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</a:p>
        </p:txBody>
      </p:sp>
      <p:sp>
        <p:nvSpPr>
          <p:cNvPr id="336917" name="Rectangle 21"/>
          <p:cNvSpPr>
            <a:spLocks noChangeArrowheads="1"/>
          </p:cNvSpPr>
          <p:nvPr/>
        </p:nvSpPr>
        <p:spPr bwMode="auto">
          <a:xfrm>
            <a:off x="3864708" y="3316913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</a:p>
        </p:txBody>
      </p:sp>
      <p:sp>
        <p:nvSpPr>
          <p:cNvPr id="8" name="矩形: 圆角 6"/>
          <p:cNvSpPr/>
          <p:nvPr/>
        </p:nvSpPr>
        <p:spPr>
          <a:xfrm>
            <a:off x="495300" y="1099321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0" y="508105"/>
            <a:ext cx="300250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94601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6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6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11" grpId="0"/>
      <p:bldP spid="336913" grpId="0"/>
      <p:bldP spid="336915" grpId="0"/>
      <p:bldP spid="33691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FDF647C-0A8A-41C5-A4EA-9027E38B257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15AAC413-ADA8-46EC-976F-09B70D8ED33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1"/>
            <a:ext cx="2808684" cy="5147072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418032" y="1914056"/>
            <a:ext cx="4153969" cy="552337"/>
            <a:chOff x="557374" y="3254526"/>
            <a:chExt cx="5538625" cy="736449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cs typeface="+mn-ea"/>
                  <a:sym typeface="+mn-lt"/>
                </a:rPr>
                <a:t>感谢各位的仔细聆听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40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3"/>
          <p:cNvSpPr txBox="1">
            <a:spLocks noChangeArrowheads="1"/>
          </p:cNvSpPr>
          <p:nvPr/>
        </p:nvSpPr>
        <p:spPr bwMode="auto">
          <a:xfrm>
            <a:off x="684215" y="2525431"/>
            <a:ext cx="705643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>
                <a:solidFill>
                  <a:srgbClr val="0D0D0D"/>
                </a:solidFill>
                <a:cs typeface="+mn-ea"/>
                <a:sym typeface="+mn-lt"/>
              </a:rPr>
              <a:t>　　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95301" y="1294473"/>
            <a:ext cx="620326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2100" b="1" kern="0" dirty="0">
                <a:cs typeface="+mn-ea"/>
                <a:sym typeface="+mn-lt"/>
              </a:rPr>
              <a:t>你知道透镜在生活中有哪些应用么？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4215" y="2334855"/>
            <a:ext cx="23622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05159" y="2368713"/>
            <a:ext cx="2278424" cy="150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442327" y="2334855"/>
            <a:ext cx="2032001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41688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5300" y="1304170"/>
            <a:ext cx="7044267" cy="2492990"/>
          </a:xfrm>
          <a:prstGeom prst="rect">
            <a:avLst/>
          </a:prstGeom>
          <a:noFill/>
          <a:ln w="19050">
            <a:noFill/>
          </a:ln>
        </p:spPr>
        <p:txBody>
          <a:bodyPr wrap="square" lIns="68580" tIns="34290" rIns="68580" bIns="34290" rtlCol="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知道照相机的工作原理和成像特点。</a:t>
            </a:r>
            <a:endParaRPr lang="en-US" altLang="zh-CN" sz="2100" kern="0" noProof="1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50000"/>
              </a:lnSpc>
            </a:pPr>
            <a:r>
              <a:rPr lang="en-US" altLang="zh-CN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2.</a:t>
            </a:r>
            <a:r>
              <a:rPr lang="zh-CN" altLang="en-US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了解投影仪的工作原理和成像特点。</a:t>
            </a:r>
            <a:endParaRPr lang="en-US" altLang="zh-CN" sz="2100" kern="0" noProof="1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50000"/>
              </a:lnSpc>
            </a:pPr>
            <a:r>
              <a:rPr lang="en-US" altLang="zh-CN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3.</a:t>
            </a:r>
            <a:r>
              <a:rPr lang="zh-CN" altLang="en-US" sz="2100" kern="0" noProof="1">
                <a:solidFill>
                  <a:sysClr val="windowText" lastClr="000000"/>
                </a:solidFill>
                <a:cs typeface="+mn-ea"/>
                <a:sym typeface="+mn-lt"/>
              </a:rPr>
              <a:t>知道放大镜的工作原理和成像特点。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77473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95300" y="1182099"/>
            <a:ext cx="34099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1</a:t>
            </a:r>
            <a:r>
              <a:rPr lang="zh-CN" altLang="en-US" sz="2100" b="1" kern="0" dirty="0">
                <a:cs typeface="+mn-ea"/>
                <a:sym typeface="+mn-lt"/>
              </a:rPr>
              <a:t>．照相机的结构</a:t>
            </a:r>
          </a:p>
        </p:txBody>
      </p:sp>
      <p:pic>
        <p:nvPicPr>
          <p:cNvPr id="8" name="Picture 4" descr="19-06-0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982" b="2359"/>
          <a:stretch>
            <a:fillRect/>
          </a:stretch>
        </p:blipFill>
        <p:spPr bwMode="auto">
          <a:xfrm>
            <a:off x="4942114" y="1793222"/>
            <a:ext cx="3317908" cy="2401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497478" y="1574514"/>
            <a:ext cx="4586287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marL="536561" indent="-536561" defTabSz="914378">
              <a:lnSpc>
                <a:spcPct val="150000"/>
              </a:lnSpc>
            </a:pPr>
            <a:r>
              <a:rPr lang="zh-CN" altLang="en-US" sz="1500" b="1" kern="0" dirty="0">
                <a:cs typeface="+mn-ea"/>
                <a:sym typeface="+mn-lt"/>
              </a:rPr>
              <a:t>主要构造：</a:t>
            </a:r>
            <a:endParaRPr lang="en-US" altLang="zh-CN" sz="1500" b="1" kern="0" dirty="0">
              <a:cs typeface="+mn-ea"/>
              <a:sym typeface="+mn-lt"/>
            </a:endParaRPr>
          </a:p>
          <a:p>
            <a:pPr marL="536561" indent="-536561" defTabSz="914378">
              <a:lnSpc>
                <a:spcPct val="150000"/>
              </a:lnSpc>
            </a:pPr>
            <a:r>
              <a:rPr lang="en-US" altLang="zh-CN" sz="1500" kern="0" dirty="0">
                <a:solidFill>
                  <a:srgbClr val="0D0D0D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cs typeface="+mn-ea"/>
                <a:sym typeface="+mn-lt"/>
              </a:rPr>
              <a:t>．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镜头：相当于凸透镜。</a:t>
            </a:r>
          </a:p>
          <a:p>
            <a:pPr marL="536561" indent="-536561" defTabSz="914378">
              <a:lnSpc>
                <a:spcPct val="150000"/>
              </a:lnSpc>
            </a:pPr>
            <a:r>
              <a:rPr lang="en-US" altLang="zh-CN" sz="1500" kern="0" dirty="0">
                <a:solidFill>
                  <a:srgbClr val="0D0D0D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cs typeface="+mn-ea"/>
                <a:sym typeface="+mn-lt"/>
              </a:rPr>
              <a:t>．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胶片：相当于光屏。</a:t>
            </a:r>
          </a:p>
          <a:p>
            <a:pPr marL="536561" indent="-536561" defTabSz="914378">
              <a:lnSpc>
                <a:spcPct val="150000"/>
              </a:lnSpc>
            </a:pPr>
            <a:r>
              <a:rPr lang="en-US" altLang="zh-CN" sz="1500" kern="0" dirty="0">
                <a:solidFill>
                  <a:srgbClr val="0D0D0D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D0D0D"/>
                </a:solidFill>
                <a:cs typeface="+mn-ea"/>
                <a:sym typeface="+mn-lt"/>
              </a:rPr>
              <a:t>．调节控制系统：</a:t>
            </a:r>
          </a:p>
          <a:p>
            <a:pPr marL="536561" indent="-536561"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chemeClr val="tx2"/>
                </a:solidFill>
                <a:cs typeface="+mn-ea"/>
                <a:sym typeface="+mn-lt"/>
              </a:rPr>
              <a:t>  </a:t>
            </a:r>
            <a:r>
              <a:rPr lang="zh-CN" altLang="en-US" sz="1500" kern="0" dirty="0">
                <a:solidFill>
                  <a:srgbClr val="0066CC"/>
                </a:solidFill>
                <a:cs typeface="+mn-ea"/>
                <a:sym typeface="+mn-lt"/>
              </a:rPr>
              <a:t>①取景窗：</a:t>
            </a:r>
            <a:r>
              <a:rPr lang="zh-CN" altLang="en-US" sz="1500" kern="0" dirty="0">
                <a:cs typeface="+mn-ea"/>
                <a:sym typeface="+mn-lt"/>
              </a:rPr>
              <a:t>观察所拍景物；</a:t>
            </a:r>
            <a:endParaRPr lang="en-US" altLang="zh-CN" sz="1500" kern="0" dirty="0">
              <a:cs typeface="+mn-ea"/>
              <a:sym typeface="+mn-lt"/>
            </a:endParaRPr>
          </a:p>
          <a:p>
            <a:pPr marL="536561" indent="-536561"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  </a:t>
            </a:r>
            <a:r>
              <a:rPr lang="zh-CN" altLang="en-US" sz="1500" kern="0" dirty="0">
                <a:solidFill>
                  <a:srgbClr val="0066CC"/>
                </a:solidFill>
                <a:cs typeface="+mn-ea"/>
                <a:sym typeface="+mn-lt"/>
              </a:rPr>
              <a:t>②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光圈环：控制进入镜头的光的多少；</a:t>
            </a:r>
          </a:p>
          <a:p>
            <a:pPr marL="536561" indent="-536561"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66CC"/>
                </a:solidFill>
                <a:cs typeface="+mn-ea"/>
                <a:sym typeface="+mn-lt"/>
              </a:rPr>
              <a:t>  ③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快门：控制曝光时间。</a:t>
            </a:r>
          </a:p>
          <a:p>
            <a:pPr marL="536561" indent="-536561"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66CC"/>
                </a:solidFill>
                <a:cs typeface="+mn-ea"/>
                <a:sym typeface="+mn-lt"/>
              </a:rPr>
              <a:t>  ④</a:t>
            </a:r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调焦环：调节镜头到胶片间的距离，即像距；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一、照相机</a:t>
            </a:r>
          </a:p>
        </p:txBody>
      </p:sp>
    </p:spTree>
    <p:extLst>
      <p:ext uri="{BB962C8B-B14F-4D97-AF65-F5344CB8AC3E}">
        <p14:creationId xmlns:p14="http://schemas.microsoft.com/office/powerpoint/2010/main" val="250989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6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21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33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3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58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78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95300" y="2845715"/>
            <a:ext cx="8028215" cy="196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2060"/>
                </a:solidFill>
                <a:cs typeface="+mn-ea"/>
                <a:sym typeface="+mn-lt"/>
              </a:rPr>
              <a:t>    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来自物体的光经过照相机镜头后，在胶片上会聚成被摄物体的像。胶卷上涂着一层对光敏感的物质，它在曝光后发生化学变化，物体的像就被记录在胶卷上。数码相机用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电子感光器件和存储器件</a:t>
            </a:r>
            <a:r>
              <a:rPr lang="zh-CN" altLang="en-US" sz="1800" kern="0" dirty="0">
                <a:cs typeface="+mn-ea"/>
                <a:sym typeface="+mn-lt"/>
              </a:rPr>
              <a:t>替代胶片作为成像的光屏并记录像的信息。</a:t>
            </a:r>
          </a:p>
        </p:txBody>
      </p:sp>
      <p:sp>
        <p:nvSpPr>
          <p:cNvPr id="9218" name="TextBox 5"/>
          <p:cNvSpPr txBox="1">
            <a:spLocks noChangeArrowheads="1"/>
          </p:cNvSpPr>
          <p:nvPr/>
        </p:nvSpPr>
        <p:spPr bwMode="auto">
          <a:xfrm>
            <a:off x="495300" y="1319281"/>
            <a:ext cx="42481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2.</a:t>
            </a:r>
            <a:r>
              <a:rPr lang="zh-CN" altLang="en-US" sz="2100" b="1" kern="0" dirty="0">
                <a:cs typeface="+mn-ea"/>
                <a:sym typeface="+mn-lt"/>
              </a:rPr>
              <a:t>照相机成像原理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一、照相机</a:t>
            </a:r>
          </a:p>
        </p:txBody>
      </p:sp>
      <p:pic>
        <p:nvPicPr>
          <p:cNvPr id="12" name="图片 6147" descr="6-1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6085" y="1711696"/>
            <a:ext cx="3792278" cy="103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直接箭头连接符 12"/>
          <p:cNvCxnSpPr/>
          <p:nvPr/>
        </p:nvCxnSpPr>
        <p:spPr>
          <a:xfrm flipV="1">
            <a:off x="3836699" y="1866108"/>
            <a:ext cx="2027795" cy="1073"/>
          </a:xfrm>
          <a:prstGeom prst="straightConnector1">
            <a:avLst/>
          </a:prstGeom>
          <a:ln w="47625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5833872" y="1840801"/>
            <a:ext cx="704020" cy="24941"/>
          </a:xfrm>
          <a:prstGeom prst="straightConnector1">
            <a:avLst/>
          </a:prstGeom>
          <a:ln w="47625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4640017" y="1544755"/>
            <a:ext cx="977336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100" dirty="0">
                <a:cs typeface="+mn-ea"/>
                <a:sym typeface="+mn-lt"/>
              </a:rPr>
              <a:t>物距</a:t>
            </a:r>
            <a:r>
              <a:rPr lang="zh-CN" altLang="en-US" sz="1500" dirty="0">
                <a:cs typeface="+mn-ea"/>
                <a:sym typeface="+mn-lt"/>
              </a:rPr>
              <a:t>（</a:t>
            </a:r>
            <a:r>
              <a:rPr lang="en-US" altLang="zh-CN" sz="1500" dirty="0">
                <a:cs typeface="+mn-ea"/>
                <a:sym typeface="+mn-lt"/>
              </a:rPr>
              <a:t>u</a:t>
            </a:r>
            <a:r>
              <a:rPr lang="zh-CN" altLang="en-US" sz="1500" dirty="0">
                <a:cs typeface="+mn-ea"/>
                <a:sym typeface="+mn-lt"/>
              </a:rPr>
              <a:t>）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5907168" y="1515489"/>
            <a:ext cx="976445" cy="238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100" dirty="0">
                <a:cs typeface="+mn-ea"/>
                <a:sym typeface="+mn-lt"/>
              </a:rPr>
              <a:t>像距（</a:t>
            </a:r>
            <a:r>
              <a:rPr lang="en-US" altLang="zh-CN" sz="1100" dirty="0">
                <a:cs typeface="+mn-ea"/>
                <a:sym typeface="+mn-lt"/>
              </a:rPr>
              <a:t>v</a:t>
            </a:r>
            <a:r>
              <a:rPr lang="zh-CN" altLang="en-US" sz="1100" dirty="0">
                <a:cs typeface="+mn-ea"/>
                <a:sym typeface="+mn-lt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339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15" grpId="0"/>
      <p:bldP spid="16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/>
        </p:nvSpPr>
        <p:spPr bwMode="auto">
          <a:xfrm>
            <a:off x="495300" y="1200842"/>
            <a:ext cx="4895850" cy="4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 eaLnBrk="0" hangingPunct="0"/>
            <a:r>
              <a:rPr lang="en-US" altLang="zh-CN" sz="2100" b="1" kern="0" dirty="0">
                <a:cs typeface="+mn-ea"/>
                <a:sym typeface="+mn-lt"/>
              </a:rPr>
              <a:t>3.</a:t>
            </a:r>
            <a:r>
              <a:rPr lang="zh-CN" altLang="en-US" sz="2100" b="1" kern="0" dirty="0">
                <a:cs typeface="+mn-ea"/>
                <a:sym typeface="+mn-lt"/>
              </a:rPr>
              <a:t>照相机成像特点</a:t>
            </a:r>
          </a:p>
        </p:txBody>
      </p:sp>
      <p:sp>
        <p:nvSpPr>
          <p:cNvPr id="7171" name="Rectangle 3"/>
          <p:cNvSpPr>
            <a:spLocks noGrp="1" noChangeArrowheads="1"/>
          </p:cNvSpPr>
          <p:nvPr/>
        </p:nvSpPr>
        <p:spPr bwMode="auto">
          <a:xfrm>
            <a:off x="495300" y="1690625"/>
            <a:ext cx="8012506" cy="1096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defTabSz="914378" eaLnBrk="0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269999"/>
                </a:solidFill>
                <a:cs typeface="+mn-ea"/>
                <a:sym typeface="+mn-lt"/>
              </a:rPr>
              <a:t>问题</a:t>
            </a:r>
            <a:r>
              <a:rPr lang="en-US" altLang="zh-CN" sz="1800" kern="0" dirty="0">
                <a:solidFill>
                  <a:srgbClr val="269999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269999"/>
                </a:solidFill>
                <a:cs typeface="+mn-ea"/>
                <a:sym typeface="+mn-lt"/>
              </a:rPr>
              <a:t>：</a:t>
            </a:r>
            <a:r>
              <a:rPr lang="zh-CN" altLang="en-US" sz="1800" kern="0" dirty="0">
                <a:solidFill>
                  <a:srgbClr val="0D0D0D"/>
                </a:solidFill>
                <a:cs typeface="+mn-ea"/>
                <a:sym typeface="+mn-lt"/>
              </a:rPr>
              <a:t>像是正立还是倒立？像是缩小还是放大？像距与物距哪个大？像与物体位于凸透镜的同侧还是两侧？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61431" y="2738988"/>
            <a:ext cx="6589712" cy="1756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70" tIns="46990" rIns="90170" bIns="46990">
            <a:spAutoFit/>
          </a:bodyPr>
          <a:lstStyle/>
          <a:p>
            <a:pPr marL="342892" indent="-342892"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照相机成像特点：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．照相机成倒立、缩小的实像。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．像距小于物距。</a:t>
            </a:r>
          </a:p>
          <a:p>
            <a:pPr marL="342892" indent="-342892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．像与物位于凸透镜的两侧。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一、照相机</a:t>
            </a:r>
          </a:p>
        </p:txBody>
      </p:sp>
    </p:spTree>
    <p:extLst>
      <p:ext uri="{BB962C8B-B14F-4D97-AF65-F5344CB8AC3E}">
        <p14:creationId xmlns:p14="http://schemas.microsoft.com/office/powerpoint/2010/main" val="105247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Box 5"/>
          <p:cNvSpPr txBox="1">
            <a:spLocks noChangeArrowheads="1"/>
          </p:cNvSpPr>
          <p:nvPr/>
        </p:nvSpPr>
        <p:spPr bwMode="auto">
          <a:xfrm>
            <a:off x="284693" y="1259232"/>
            <a:ext cx="8135937" cy="4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zh-CN" sz="2100" b="1" kern="0" dirty="0">
                <a:cs typeface="+mn-ea"/>
                <a:sym typeface="+mn-lt"/>
              </a:rPr>
              <a:t>  第一张照片变成了第二张照片，拍照的人是怎样做到的？</a:t>
            </a:r>
            <a:endParaRPr lang="zh-CN" altLang="en-US" sz="2100" b="1" kern="0" dirty="0">
              <a:cs typeface="+mn-ea"/>
              <a:sym typeface="+mn-lt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95301" y="3472154"/>
            <a:ext cx="792533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    若想使底片上的像变大，应使相机靠近</a:t>
            </a:r>
            <a:r>
              <a:rPr lang="zh-CN" altLang="en-US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物体</a:t>
            </a:r>
            <a:r>
              <a:rPr lang="zh-CN" altLang="zh-CN" sz="1800" b="1" kern="0" dirty="0">
                <a:solidFill>
                  <a:sysClr val="windowText" lastClr="000000"/>
                </a:solidFill>
                <a:cs typeface="+mn-ea"/>
                <a:sym typeface="+mn-lt"/>
              </a:rPr>
              <a:t>，同时使镜头远离底片（增大暗箱长度）。</a:t>
            </a:r>
          </a:p>
        </p:txBody>
      </p:sp>
      <p:pic>
        <p:nvPicPr>
          <p:cNvPr id="36880" name="Picture 16" descr="20105141194555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4406" y="1911152"/>
            <a:ext cx="2859971" cy="139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1" name="Picture 17" descr="2008410162858397_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1829" y="1911151"/>
            <a:ext cx="2861040" cy="141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2023755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一、照相机</a:t>
            </a:r>
          </a:p>
        </p:txBody>
      </p:sp>
    </p:spTree>
    <p:extLst>
      <p:ext uri="{BB962C8B-B14F-4D97-AF65-F5344CB8AC3E}">
        <p14:creationId xmlns:p14="http://schemas.microsoft.com/office/powerpoint/2010/main" val="154709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红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tcui5as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2084</Words>
  <PresentationFormat>全屏显示(16:9)</PresentationFormat>
  <Paragraphs>287</Paragraphs>
  <Slides>38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1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2020-05-15T06:53:01Z</dcterms:created>
  <dcterms:modified xsi:type="dcterms:W3CDTF">2023-10-04T01:51:31Z</dcterms:modified>
</cp:coreProperties>
</file>