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62" r:id="rId2"/>
    <p:sldId id="266" r:id="rId3"/>
    <p:sldId id="267" r:id="rId4"/>
    <p:sldId id="268" r:id="rId5"/>
    <p:sldId id="269" r:id="rId6"/>
    <p:sldId id="270" r:id="rId7"/>
    <p:sldId id="271" r:id="rId8"/>
    <p:sldId id="272"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263" r:id="rId39"/>
  </p:sldIdLst>
  <p:sldSz cx="9144000" cy="5143500" type="screen16x9"/>
  <p:notesSz cx="6858000" cy="9144000"/>
  <p:custDataLst>
    <p:tags r:id="rId41"/>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p15:clr>
            <a:srgbClr val="A4A3A4"/>
          </p15:clr>
        </p15:guide>
        <p15:guide id="2" pos="7256">
          <p15:clr>
            <a:srgbClr val="A4A3A4"/>
          </p15:clr>
        </p15:guide>
        <p15:guide id="3" orient="horz" pos="663">
          <p15:clr>
            <a:srgbClr val="A4A3A4"/>
          </p15:clr>
        </p15:guide>
        <p15:guide id="4" orient="horz" pos="731">
          <p15:clr>
            <a:srgbClr val="A4A3A4"/>
          </p15:clr>
        </p15:guide>
        <p15:guide id="5" orient="horz" pos="3952">
          <p15:clr>
            <a:srgbClr val="A4A3A4"/>
          </p15:clr>
        </p15:guide>
        <p15:guide id="6" orient="horz" pos="3884" userDrawn="1">
          <p15:clr>
            <a:srgbClr val="A4A3A4"/>
          </p15:clr>
        </p15:guide>
        <p15:guide id="7" orient="horz" pos="497">
          <p15:clr>
            <a:srgbClr val="A4A3A4"/>
          </p15:clr>
        </p15:guide>
        <p15:guide id="8" orient="horz" pos="548">
          <p15:clr>
            <a:srgbClr val="A4A3A4"/>
          </p15:clr>
        </p15:guide>
        <p15:guide id="9" orient="horz" pos="2964">
          <p15:clr>
            <a:srgbClr val="A4A3A4"/>
          </p15:clr>
        </p15:guide>
        <p15:guide id="10" orient="horz" pos="2913">
          <p15:clr>
            <a:srgbClr val="A4A3A4"/>
          </p15:clr>
        </p15:guide>
        <p15:guide id="11" pos="312">
          <p15:clr>
            <a:srgbClr val="A4A3A4"/>
          </p15:clr>
        </p15:guide>
        <p15:guide id="12" pos="54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62" autoAdjust="0"/>
    <p:restoredTop sz="94660"/>
  </p:normalViewPr>
  <p:slideViewPr>
    <p:cSldViewPr snapToGrid="0">
      <p:cViewPr varScale="1">
        <p:scale>
          <a:sx n="108" d="100"/>
          <a:sy n="108" d="100"/>
        </p:scale>
        <p:origin x="936" y="72"/>
      </p:cViewPr>
      <p:guideLst>
        <p:guide pos="416"/>
        <p:guide pos="7256"/>
        <p:guide orient="horz" pos="663"/>
        <p:guide orient="horz" pos="731"/>
        <p:guide orient="horz" pos="3952"/>
        <p:guide orient="horz" pos="3884"/>
        <p:guide orient="horz" pos="497"/>
        <p:guide orient="horz" pos="548"/>
        <p:guide orient="horz" pos="2964"/>
        <p:guide orient="horz" pos="2913"/>
        <p:guide pos="312"/>
        <p:guide pos="5442"/>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FandolFang R" panose="00000500000000000000" pitchFamily="50" charset="-122"/>
                <a:ea typeface="FandolFang R" panose="00000500000000000000" pitchFamily="50" charset="-122"/>
              </a:defRPr>
            </a:lvl1pPr>
          </a:lstStyle>
          <a:p>
            <a:fld id="{96C9825E-4D1A-4DAC-B4E9-5D09E61F0520}" type="datetimeFigureOut">
              <a:rPr lang="zh-CN" altLang="en-US" smtClean="0"/>
              <a:pPr/>
              <a:t>2023/10/4</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FandolFang R" panose="00000500000000000000" pitchFamily="50" charset="-122"/>
                <a:ea typeface="FandolFang R" panose="00000500000000000000" pitchFamily="50" charset="-122"/>
              </a:defRPr>
            </a:lvl1pPr>
          </a:lstStyle>
          <a:p>
            <a:fld id="{675D5563-4E22-416B-8372-BD84AB5A534B}" type="slidenum">
              <a:rPr lang="zh-CN" altLang="en-US" smtClean="0"/>
              <a:pPr/>
              <a:t>‹#›</a:t>
            </a:fld>
            <a:endParaRPr lang="zh-CN" altLang="en-US" dirty="0"/>
          </a:p>
        </p:txBody>
      </p:sp>
    </p:spTree>
    <p:extLst>
      <p:ext uri="{BB962C8B-B14F-4D97-AF65-F5344CB8AC3E}">
        <p14:creationId xmlns:p14="http://schemas.microsoft.com/office/powerpoint/2010/main" val="206479277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1pPr>
    <a:lvl2pPr marL="3429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2pPr>
    <a:lvl3pPr marL="6858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3pPr>
    <a:lvl4pPr marL="10287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4pPr>
    <a:lvl5pPr marL="13716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75D5563-4E22-416B-8372-BD84AB5A534B}"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noChangeArrowheads="1" noTextEdit="1"/>
          </p:cNvSpPr>
          <p:nvPr>
            <p:ph type="sldImg" idx="4294967295"/>
          </p:nvPr>
        </p:nvSpPr>
        <p:spPr>
          <a:xfrm>
            <a:off x="409575" y="754063"/>
            <a:ext cx="5854700" cy="3294062"/>
          </a:xfrm>
          <a:ln>
            <a:solidFill>
              <a:srgbClr val="000000"/>
            </a:solidFill>
          </a:ln>
        </p:spPr>
      </p:sp>
      <p:sp>
        <p:nvSpPr>
          <p:cNvPr id="19458" name="备注占位符 2"/>
          <p:cNvSpPr>
            <a:spLocks noGrp="1" noChangeArrowheads="1"/>
          </p:cNvSpPr>
          <p:nvPr>
            <p:ph type="body" idx="4294967295"/>
          </p:nvPr>
        </p:nvSpPr>
        <p:spPr/>
        <p:txBody>
          <a:bodyPr/>
          <a:lstStyle/>
          <a:p>
            <a:pPr eaLnBrk="1" hangingPunct="1">
              <a:spcBef>
                <a:spcPct val="0"/>
              </a:spcBef>
            </a:pPr>
            <a:endParaRPr lang="zh-CN" altLang="en-US"/>
          </a:p>
        </p:txBody>
      </p:sp>
      <p:sp>
        <p:nvSpPr>
          <p:cNvPr id="19459" name="灯片编号占位符 3"/>
          <p:cNvSpPr>
            <a:spLocks noGrp="1" noChangeArrowheads="1"/>
          </p:cNvSpPr>
          <p:nvPr>
            <p:ph type="sldNum" sz="quarter"/>
          </p:nvPr>
        </p:nvSpPr>
        <p:spPr bwMode="auto">
          <a:xfrm>
            <a:off x="3884613" y="8685213"/>
            <a:ext cx="2971800" cy="457200"/>
          </a:xfrm>
          <a:prstGeom prst="rect">
            <a:avLst/>
          </a:prstGeom>
          <a:noFill/>
          <a:ln>
            <a:miter lim="800000"/>
          </a:ln>
        </p:spPr>
        <p:txBody>
          <a:bodyPr anchor="b"/>
          <a:lstStyle/>
          <a:p>
            <a:pPr marL="0" marR="0" lvl="0" indent="0" defTabSz="914400" eaLnBrk="1" fontAlgn="auto" latinLnBrk="0" hangingPunct="1">
              <a:lnSpc>
                <a:spcPct val="100000"/>
              </a:lnSpc>
              <a:spcBef>
                <a:spcPts val="0"/>
              </a:spcBef>
              <a:spcAft>
                <a:spcPts val="0"/>
              </a:spcAft>
              <a:buClrTx/>
              <a:buSzTx/>
              <a:buFontTx/>
              <a:buNone/>
              <a:defRPr/>
            </a:pPr>
            <a:fld id="{65117DEF-841D-409F-87C9-B825CD1B8A64}" type="slidenum">
              <a:rPr kumimoji="0" lang="zh-CN" altLang="en-US" sz="1800" b="0" i="0" u="none" strike="noStrike" kern="0" cap="none" spc="0" normalizeH="0" baseline="0" noProof="0">
                <a:ln>
                  <a:noFill/>
                </a:ln>
                <a:solidFill>
                  <a:sysClr val="windowText" lastClr="000000"/>
                </a:solidFill>
                <a:effectLst/>
                <a:uLnTx/>
                <a:uFillTx/>
              </a:rPr>
              <a:t>13</a:t>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75D5563-4E22-416B-8372-BD84AB5A534B}" type="slidenum">
              <a:rPr lang="zh-CN" altLang="en-US" smtClean="0"/>
              <a:t>38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2" name="Picture Placeholder 41"/>
          <p:cNvSpPr>
            <a:spLocks noGrp="1"/>
          </p:cNvSpPr>
          <p:nvPr>
            <p:ph type="pic" sz="quarter" idx="10"/>
          </p:nvPr>
        </p:nvSpPr>
        <p:spPr>
          <a:xfrm>
            <a:off x="4836319" y="0"/>
            <a:ext cx="4307681" cy="5143500"/>
          </a:xfrm>
          <a:custGeom>
            <a:avLst/>
            <a:gdLst>
              <a:gd name="connsiteX0" fmla="*/ 111219 w 5743575"/>
              <a:gd name="connsiteY0" fmla="*/ 5761038 h 6858000"/>
              <a:gd name="connsiteX1" fmla="*/ 646019 w 5743575"/>
              <a:gd name="connsiteY1" fmla="*/ 5761038 h 6858000"/>
              <a:gd name="connsiteX2" fmla="*/ 757238 w 5743575"/>
              <a:gd name="connsiteY2" fmla="*/ 5872163 h 6858000"/>
              <a:gd name="connsiteX3" fmla="*/ 646019 w 5743575"/>
              <a:gd name="connsiteY3" fmla="*/ 5983288 h 6858000"/>
              <a:gd name="connsiteX4" fmla="*/ 111219 w 5743575"/>
              <a:gd name="connsiteY4" fmla="*/ 5983288 h 6858000"/>
              <a:gd name="connsiteX5" fmla="*/ 0 w 5743575"/>
              <a:gd name="connsiteY5" fmla="*/ 5872163 h 6858000"/>
              <a:gd name="connsiteX6" fmla="*/ 111219 w 5743575"/>
              <a:gd name="connsiteY6" fmla="*/ 5761038 h 6858000"/>
              <a:gd name="connsiteX7" fmla="*/ 974725 w 5743575"/>
              <a:gd name="connsiteY7" fmla="*/ 5760971 h 6858000"/>
              <a:gd name="connsiteX8" fmla="*/ 1043312 w 5743575"/>
              <a:gd name="connsiteY8" fmla="*/ 5789343 h 6858000"/>
              <a:gd name="connsiteX9" fmla="*/ 1043312 w 5743575"/>
              <a:gd name="connsiteY9" fmla="*/ 5938298 h 6858000"/>
              <a:gd name="connsiteX10" fmla="*/ 906139 w 5743575"/>
              <a:gd name="connsiteY10" fmla="*/ 5938298 h 6858000"/>
              <a:gd name="connsiteX11" fmla="*/ 906139 w 5743575"/>
              <a:gd name="connsiteY11" fmla="*/ 5789343 h 6858000"/>
              <a:gd name="connsiteX12" fmla="*/ 974725 w 5743575"/>
              <a:gd name="connsiteY12" fmla="*/ 5760971 h 6858000"/>
              <a:gd name="connsiteX13" fmla="*/ 776442 w 5743575"/>
              <a:gd name="connsiteY13" fmla="*/ 4878388 h 6858000"/>
              <a:gd name="connsiteX14" fmla="*/ 923156 w 5743575"/>
              <a:gd name="connsiteY14" fmla="*/ 4878388 h 6858000"/>
              <a:gd name="connsiteX15" fmla="*/ 932622 w 5743575"/>
              <a:gd name="connsiteY15" fmla="*/ 4878388 h 6858000"/>
              <a:gd name="connsiteX16" fmla="*/ 1330172 w 5743575"/>
              <a:gd name="connsiteY16" fmla="*/ 4878388 h 6858000"/>
              <a:gd name="connsiteX17" fmla="*/ 1431926 w 5743575"/>
              <a:gd name="connsiteY17" fmla="*/ 4990307 h 6858000"/>
              <a:gd name="connsiteX18" fmla="*/ 1320707 w 5743575"/>
              <a:gd name="connsiteY18" fmla="*/ 5102226 h 6858000"/>
              <a:gd name="connsiteX19" fmla="*/ 776442 w 5743575"/>
              <a:gd name="connsiteY19" fmla="*/ 5102226 h 6858000"/>
              <a:gd name="connsiteX20" fmla="*/ 674688 w 5743575"/>
              <a:gd name="connsiteY20" fmla="*/ 4990307 h 6858000"/>
              <a:gd name="connsiteX21" fmla="*/ 776442 w 5743575"/>
              <a:gd name="connsiteY21" fmla="*/ 4878388 h 6858000"/>
              <a:gd name="connsiteX22" fmla="*/ 457167 w 5743575"/>
              <a:gd name="connsiteY22" fmla="*/ 4878388 h 6858000"/>
              <a:gd name="connsiteX23" fmla="*/ 528097 w 5743575"/>
              <a:gd name="connsiteY23" fmla="*/ 4906963 h 6858000"/>
              <a:gd name="connsiteX24" fmla="*/ 528097 w 5743575"/>
              <a:gd name="connsiteY24" fmla="*/ 5054601 h 6858000"/>
              <a:gd name="connsiteX25" fmla="*/ 379143 w 5743575"/>
              <a:gd name="connsiteY25" fmla="*/ 5054601 h 6858000"/>
              <a:gd name="connsiteX26" fmla="*/ 379143 w 5743575"/>
              <a:gd name="connsiteY26" fmla="*/ 4906963 h 6858000"/>
              <a:gd name="connsiteX27" fmla="*/ 457167 w 5743575"/>
              <a:gd name="connsiteY27" fmla="*/ 4878388 h 6858000"/>
              <a:gd name="connsiteX28" fmla="*/ 1250951 w 5743575"/>
              <a:gd name="connsiteY28" fmla="*/ 4435597 h 6858000"/>
              <a:gd name="connsiteX29" fmla="*/ 1319537 w 5743575"/>
              <a:gd name="connsiteY29" fmla="*/ 4469299 h 6858000"/>
              <a:gd name="connsiteX30" fmla="*/ 1319537 w 5743575"/>
              <a:gd name="connsiteY30" fmla="*/ 4618297 h 6858000"/>
              <a:gd name="connsiteX31" fmla="*/ 1182364 w 5743575"/>
              <a:gd name="connsiteY31" fmla="*/ 4618297 h 6858000"/>
              <a:gd name="connsiteX32" fmla="*/ 1182364 w 5743575"/>
              <a:gd name="connsiteY32" fmla="*/ 4469299 h 6858000"/>
              <a:gd name="connsiteX33" fmla="*/ 1250951 w 5743575"/>
              <a:gd name="connsiteY33" fmla="*/ 4435597 h 6858000"/>
              <a:gd name="connsiteX34" fmla="*/ 1225145 w 5743575"/>
              <a:gd name="connsiteY34" fmla="*/ 3542425 h 6858000"/>
              <a:gd name="connsiteX35" fmla="*/ 1294914 w 5743575"/>
              <a:gd name="connsiteY35" fmla="*/ 3577901 h 6858000"/>
              <a:gd name="connsiteX36" fmla="*/ 1294914 w 5743575"/>
              <a:gd name="connsiteY36" fmla="*/ 3717439 h 6858000"/>
              <a:gd name="connsiteX37" fmla="*/ 1155376 w 5743575"/>
              <a:gd name="connsiteY37" fmla="*/ 3717439 h 6858000"/>
              <a:gd name="connsiteX38" fmla="*/ 1155376 w 5743575"/>
              <a:gd name="connsiteY38" fmla="*/ 3577901 h 6858000"/>
              <a:gd name="connsiteX39" fmla="*/ 1225145 w 5743575"/>
              <a:gd name="connsiteY39" fmla="*/ 3542425 h 6858000"/>
              <a:gd name="connsiteX40" fmla="*/ 327119 w 5743575"/>
              <a:gd name="connsiteY40" fmla="*/ 3494088 h 6858000"/>
              <a:gd name="connsiteX41" fmla="*/ 861918 w 5743575"/>
              <a:gd name="connsiteY41" fmla="*/ 3494088 h 6858000"/>
              <a:gd name="connsiteX42" fmla="*/ 973138 w 5743575"/>
              <a:gd name="connsiteY42" fmla="*/ 3606007 h 6858000"/>
              <a:gd name="connsiteX43" fmla="*/ 861918 w 5743575"/>
              <a:gd name="connsiteY43" fmla="*/ 3717926 h 6858000"/>
              <a:gd name="connsiteX44" fmla="*/ 327119 w 5743575"/>
              <a:gd name="connsiteY44" fmla="*/ 3717926 h 6858000"/>
              <a:gd name="connsiteX45" fmla="*/ 215900 w 5743575"/>
              <a:gd name="connsiteY45" fmla="*/ 3606007 h 6858000"/>
              <a:gd name="connsiteX46" fmla="*/ 327119 w 5743575"/>
              <a:gd name="connsiteY46" fmla="*/ 3494088 h 6858000"/>
              <a:gd name="connsiteX47" fmla="*/ 735823 w 5743575"/>
              <a:gd name="connsiteY47" fmla="*/ 3103496 h 6858000"/>
              <a:gd name="connsiteX48" fmla="*/ 813847 w 5743575"/>
              <a:gd name="connsiteY48" fmla="*/ 3131868 h 6858000"/>
              <a:gd name="connsiteX49" fmla="*/ 813847 w 5743575"/>
              <a:gd name="connsiteY49" fmla="*/ 3278459 h 6858000"/>
              <a:gd name="connsiteX50" fmla="*/ 664893 w 5743575"/>
              <a:gd name="connsiteY50" fmla="*/ 3278459 h 6858000"/>
              <a:gd name="connsiteX51" fmla="*/ 664893 w 5743575"/>
              <a:gd name="connsiteY51" fmla="*/ 3131868 h 6858000"/>
              <a:gd name="connsiteX52" fmla="*/ 735823 w 5743575"/>
              <a:gd name="connsiteY52" fmla="*/ 3103496 h 6858000"/>
              <a:gd name="connsiteX53" fmla="*/ 1081182 w 5743575"/>
              <a:gd name="connsiteY53" fmla="*/ 3094038 h 6858000"/>
              <a:gd name="connsiteX54" fmla="*/ 1218432 w 5743575"/>
              <a:gd name="connsiteY54" fmla="*/ 3094038 h 6858000"/>
              <a:gd name="connsiteX55" fmla="*/ 1227897 w 5743575"/>
              <a:gd name="connsiteY55" fmla="*/ 3094038 h 6858000"/>
              <a:gd name="connsiteX56" fmla="*/ 1634913 w 5743575"/>
              <a:gd name="connsiteY56" fmla="*/ 3094038 h 6858000"/>
              <a:gd name="connsiteX57" fmla="*/ 1727201 w 5743575"/>
              <a:gd name="connsiteY57" fmla="*/ 3205164 h 6858000"/>
              <a:gd name="connsiteX58" fmla="*/ 1625447 w 5743575"/>
              <a:gd name="connsiteY58" fmla="*/ 3316289 h 6858000"/>
              <a:gd name="connsiteX59" fmla="*/ 1081182 w 5743575"/>
              <a:gd name="connsiteY59" fmla="*/ 3316289 h 6858000"/>
              <a:gd name="connsiteX60" fmla="*/ 969963 w 5743575"/>
              <a:gd name="connsiteY60" fmla="*/ 3205164 h 6858000"/>
              <a:gd name="connsiteX61" fmla="*/ 1081182 w 5743575"/>
              <a:gd name="connsiteY61" fmla="*/ 3094038 h 6858000"/>
              <a:gd name="connsiteX62" fmla="*/ 1518908 w 5743575"/>
              <a:gd name="connsiteY62" fmla="*/ 2659856 h 6858000"/>
              <a:gd name="connsiteX63" fmla="*/ 1587770 w 5743575"/>
              <a:gd name="connsiteY63" fmla="*/ 2695575 h 6858000"/>
              <a:gd name="connsiteX64" fmla="*/ 1587770 w 5743575"/>
              <a:gd name="connsiteY64" fmla="*/ 2833689 h 6858000"/>
              <a:gd name="connsiteX65" fmla="*/ 1441180 w 5743575"/>
              <a:gd name="connsiteY65" fmla="*/ 2833689 h 6858000"/>
              <a:gd name="connsiteX66" fmla="*/ 1441180 w 5743575"/>
              <a:gd name="connsiteY66" fmla="*/ 2695575 h 6858000"/>
              <a:gd name="connsiteX67" fmla="*/ 1518908 w 5743575"/>
              <a:gd name="connsiteY67" fmla="*/ 2659856 h 6858000"/>
              <a:gd name="connsiteX68" fmla="*/ 1223929 w 5743575"/>
              <a:gd name="connsiteY68" fmla="*/ 1332748 h 6858000"/>
              <a:gd name="connsiteX69" fmla="*/ 1294860 w 5743575"/>
              <a:gd name="connsiteY69" fmla="*/ 1361323 h 6858000"/>
              <a:gd name="connsiteX70" fmla="*/ 1294860 w 5743575"/>
              <a:gd name="connsiteY70" fmla="*/ 1508961 h 6858000"/>
              <a:gd name="connsiteX71" fmla="*/ 1145905 w 5743575"/>
              <a:gd name="connsiteY71" fmla="*/ 1508961 h 6858000"/>
              <a:gd name="connsiteX72" fmla="*/ 1145905 w 5743575"/>
              <a:gd name="connsiteY72" fmla="*/ 1361323 h 6858000"/>
              <a:gd name="connsiteX73" fmla="*/ 1223929 w 5743575"/>
              <a:gd name="connsiteY73" fmla="*/ 1332748 h 6858000"/>
              <a:gd name="connsiteX74" fmla="*/ 951067 w 5743575"/>
              <a:gd name="connsiteY74" fmla="*/ 430253 h 6858000"/>
              <a:gd name="connsiteX75" fmla="*/ 1097781 w 5743575"/>
              <a:gd name="connsiteY75" fmla="*/ 430253 h 6858000"/>
              <a:gd name="connsiteX76" fmla="*/ 1107247 w 5743575"/>
              <a:gd name="connsiteY76" fmla="*/ 430253 h 6858000"/>
              <a:gd name="connsiteX77" fmla="*/ 1504797 w 5743575"/>
              <a:gd name="connsiteY77" fmla="*/ 430253 h 6858000"/>
              <a:gd name="connsiteX78" fmla="*/ 1606551 w 5743575"/>
              <a:gd name="connsiteY78" fmla="*/ 542172 h 6858000"/>
              <a:gd name="connsiteX79" fmla="*/ 1495332 w 5743575"/>
              <a:gd name="connsiteY79" fmla="*/ 654091 h 6858000"/>
              <a:gd name="connsiteX80" fmla="*/ 951067 w 5743575"/>
              <a:gd name="connsiteY80" fmla="*/ 654091 h 6858000"/>
              <a:gd name="connsiteX81" fmla="*/ 849313 w 5743575"/>
              <a:gd name="connsiteY81" fmla="*/ 542172 h 6858000"/>
              <a:gd name="connsiteX82" fmla="*/ 951067 w 5743575"/>
              <a:gd name="connsiteY82" fmla="*/ 430253 h 6858000"/>
              <a:gd name="connsiteX83" fmla="*/ 631792 w 5743575"/>
              <a:gd name="connsiteY83" fmla="*/ 430253 h 6858000"/>
              <a:gd name="connsiteX84" fmla="*/ 702722 w 5743575"/>
              <a:gd name="connsiteY84" fmla="*/ 458828 h 6858000"/>
              <a:gd name="connsiteX85" fmla="*/ 702722 w 5743575"/>
              <a:gd name="connsiteY85" fmla="*/ 606466 h 6858000"/>
              <a:gd name="connsiteX86" fmla="*/ 553768 w 5743575"/>
              <a:gd name="connsiteY86" fmla="*/ 606466 h 6858000"/>
              <a:gd name="connsiteX87" fmla="*/ 553768 w 5743575"/>
              <a:gd name="connsiteY87" fmla="*/ 458828 h 6858000"/>
              <a:gd name="connsiteX88" fmla="*/ 631792 w 5743575"/>
              <a:gd name="connsiteY88" fmla="*/ 430253 h 6858000"/>
              <a:gd name="connsiteX89" fmla="*/ 1847712 w 5743575"/>
              <a:gd name="connsiteY89" fmla="*/ 0 h 6858000"/>
              <a:gd name="connsiteX90" fmla="*/ 3689876 w 5743575"/>
              <a:gd name="connsiteY90" fmla="*/ 0 h 6858000"/>
              <a:gd name="connsiteX91" fmla="*/ 3876675 w 5743575"/>
              <a:gd name="connsiteY91" fmla="*/ 0 h 6858000"/>
              <a:gd name="connsiteX92" fmla="*/ 5743575 w 5743575"/>
              <a:gd name="connsiteY92" fmla="*/ 0 h 6858000"/>
              <a:gd name="connsiteX93" fmla="*/ 5743575 w 5743575"/>
              <a:gd name="connsiteY93" fmla="*/ 6858000 h 6858000"/>
              <a:gd name="connsiteX94" fmla="*/ 4322763 w 5743575"/>
              <a:gd name="connsiteY94" fmla="*/ 6858000 h 6858000"/>
              <a:gd name="connsiteX95" fmla="*/ 3876675 w 5743575"/>
              <a:gd name="connsiteY95" fmla="*/ 6858000 h 6858000"/>
              <a:gd name="connsiteX96" fmla="*/ 1376837 w 5743575"/>
              <a:gd name="connsiteY96" fmla="*/ 6858000 h 6858000"/>
              <a:gd name="connsiteX97" fmla="*/ 1275091 w 5743575"/>
              <a:gd name="connsiteY97" fmla="*/ 6746584 h 6858000"/>
              <a:gd name="connsiteX98" fmla="*/ 1367373 w 5743575"/>
              <a:gd name="connsiteY98" fmla="*/ 6635169 h 6858000"/>
              <a:gd name="connsiteX99" fmla="*/ 2032276 w 5743575"/>
              <a:gd name="connsiteY99" fmla="*/ 6635169 h 6858000"/>
              <a:gd name="connsiteX100" fmla="*/ 2143488 w 5743575"/>
              <a:gd name="connsiteY100" fmla="*/ 6523753 h 6858000"/>
              <a:gd name="connsiteX101" fmla="*/ 2032276 w 5743575"/>
              <a:gd name="connsiteY101" fmla="*/ 6412337 h 6858000"/>
              <a:gd name="connsiteX102" fmla="*/ 1717571 w 5743575"/>
              <a:gd name="connsiteY102" fmla="*/ 6412337 h 6858000"/>
              <a:gd name="connsiteX103" fmla="*/ 1606359 w 5743575"/>
              <a:gd name="connsiteY103" fmla="*/ 6298551 h 6858000"/>
              <a:gd name="connsiteX104" fmla="*/ 1717571 w 5743575"/>
              <a:gd name="connsiteY104" fmla="*/ 6196617 h 6858000"/>
              <a:gd name="connsiteX105" fmla="*/ 1793290 w 5743575"/>
              <a:gd name="connsiteY105" fmla="*/ 6196617 h 6858000"/>
              <a:gd name="connsiteX106" fmla="*/ 1793290 w 5743575"/>
              <a:gd name="connsiteY106" fmla="*/ 6187135 h 6858000"/>
              <a:gd name="connsiteX107" fmla="*/ 1857177 w 5743575"/>
              <a:gd name="connsiteY107" fmla="*/ 6187135 h 6858000"/>
              <a:gd name="connsiteX108" fmla="*/ 1968389 w 5743575"/>
              <a:gd name="connsiteY108" fmla="*/ 6085201 h 6858000"/>
              <a:gd name="connsiteX109" fmla="*/ 1857177 w 5743575"/>
              <a:gd name="connsiteY109" fmla="*/ 5973785 h 6858000"/>
              <a:gd name="connsiteX110" fmla="*/ 1303485 w 5743575"/>
              <a:gd name="connsiteY110" fmla="*/ 5973785 h 6858000"/>
              <a:gd name="connsiteX111" fmla="*/ 1201738 w 5743575"/>
              <a:gd name="connsiteY111" fmla="*/ 5862369 h 6858000"/>
              <a:gd name="connsiteX112" fmla="*/ 1303485 w 5743575"/>
              <a:gd name="connsiteY112" fmla="*/ 5750954 h 6858000"/>
              <a:gd name="connsiteX113" fmla="*/ 2346982 w 5743575"/>
              <a:gd name="connsiteY113" fmla="*/ 5750954 h 6858000"/>
              <a:gd name="connsiteX114" fmla="*/ 2458193 w 5743575"/>
              <a:gd name="connsiteY114" fmla="*/ 5639538 h 6858000"/>
              <a:gd name="connsiteX115" fmla="*/ 2346982 w 5743575"/>
              <a:gd name="connsiteY115" fmla="*/ 5528122 h 6858000"/>
              <a:gd name="connsiteX116" fmla="*/ 1793290 w 5743575"/>
              <a:gd name="connsiteY116" fmla="*/ 5528122 h 6858000"/>
              <a:gd name="connsiteX117" fmla="*/ 1717571 w 5743575"/>
              <a:gd name="connsiteY117" fmla="*/ 5528122 h 6858000"/>
              <a:gd name="connsiteX118" fmla="*/ 1606359 w 5743575"/>
              <a:gd name="connsiteY118" fmla="*/ 5416706 h 6858000"/>
              <a:gd name="connsiteX119" fmla="*/ 1698641 w 5743575"/>
              <a:gd name="connsiteY119" fmla="*/ 5305290 h 6858000"/>
              <a:gd name="connsiteX120" fmla="*/ 1857177 w 5743575"/>
              <a:gd name="connsiteY120" fmla="*/ 5305290 h 6858000"/>
              <a:gd name="connsiteX121" fmla="*/ 1968389 w 5743575"/>
              <a:gd name="connsiteY121" fmla="*/ 5203357 h 6858000"/>
              <a:gd name="connsiteX122" fmla="*/ 1857177 w 5743575"/>
              <a:gd name="connsiteY122" fmla="*/ 5091941 h 6858000"/>
              <a:gd name="connsiteX123" fmla="*/ 1653683 w 5743575"/>
              <a:gd name="connsiteY123" fmla="*/ 5091941 h 6858000"/>
              <a:gd name="connsiteX124" fmla="*/ 1542472 w 5743575"/>
              <a:gd name="connsiteY124" fmla="*/ 4980525 h 6858000"/>
              <a:gd name="connsiteX125" fmla="*/ 1653683 w 5743575"/>
              <a:gd name="connsiteY125" fmla="*/ 4869109 h 6858000"/>
              <a:gd name="connsiteX126" fmla="*/ 2096164 w 5743575"/>
              <a:gd name="connsiteY126" fmla="*/ 4869109 h 6858000"/>
              <a:gd name="connsiteX127" fmla="*/ 2207376 w 5743575"/>
              <a:gd name="connsiteY127" fmla="*/ 4757693 h 6858000"/>
              <a:gd name="connsiteX128" fmla="*/ 2096164 w 5743575"/>
              <a:gd name="connsiteY128" fmla="*/ 4646277 h 6858000"/>
              <a:gd name="connsiteX129" fmla="*/ 1606359 w 5743575"/>
              <a:gd name="connsiteY129" fmla="*/ 4646277 h 6858000"/>
              <a:gd name="connsiteX130" fmla="*/ 1506979 w 5743575"/>
              <a:gd name="connsiteY130" fmla="*/ 4560938 h 6858000"/>
              <a:gd name="connsiteX131" fmla="*/ 1497514 w 5743575"/>
              <a:gd name="connsiteY131" fmla="*/ 4534862 h 6858000"/>
              <a:gd name="connsiteX132" fmla="*/ 1606359 w 5743575"/>
              <a:gd name="connsiteY132" fmla="*/ 4423446 h 6858000"/>
              <a:gd name="connsiteX133" fmla="*/ 2280728 w 5743575"/>
              <a:gd name="connsiteY133" fmla="*/ 4423446 h 6858000"/>
              <a:gd name="connsiteX134" fmla="*/ 2365911 w 5743575"/>
              <a:gd name="connsiteY134" fmla="*/ 4312030 h 6858000"/>
              <a:gd name="connsiteX135" fmla="*/ 2254700 w 5743575"/>
              <a:gd name="connsiteY135" fmla="*/ 4207726 h 6858000"/>
              <a:gd name="connsiteX136" fmla="*/ 1939994 w 5743575"/>
              <a:gd name="connsiteY136" fmla="*/ 4207726 h 6858000"/>
              <a:gd name="connsiteX137" fmla="*/ 1838247 w 5743575"/>
              <a:gd name="connsiteY137" fmla="*/ 4096310 h 6858000"/>
              <a:gd name="connsiteX138" fmla="*/ 1939994 w 5743575"/>
              <a:gd name="connsiteY138" fmla="*/ 3984894 h 6858000"/>
              <a:gd name="connsiteX139" fmla="*/ 2086699 w 5743575"/>
              <a:gd name="connsiteY139" fmla="*/ 3984894 h 6858000"/>
              <a:gd name="connsiteX140" fmla="*/ 2197911 w 5743575"/>
              <a:gd name="connsiteY140" fmla="*/ 3873478 h 6858000"/>
              <a:gd name="connsiteX141" fmla="*/ 2086699 w 5743575"/>
              <a:gd name="connsiteY141" fmla="*/ 3762062 h 6858000"/>
              <a:gd name="connsiteX142" fmla="*/ 1533007 w 5743575"/>
              <a:gd name="connsiteY142" fmla="*/ 3762062 h 6858000"/>
              <a:gd name="connsiteX143" fmla="*/ 1421795 w 5743575"/>
              <a:gd name="connsiteY143" fmla="*/ 3650647 h 6858000"/>
              <a:gd name="connsiteX144" fmla="*/ 1533007 w 5743575"/>
              <a:gd name="connsiteY144" fmla="*/ 3539231 h 6858000"/>
              <a:gd name="connsiteX145" fmla="*/ 2576504 w 5743575"/>
              <a:gd name="connsiteY145" fmla="*/ 3539231 h 6858000"/>
              <a:gd name="connsiteX146" fmla="*/ 2687715 w 5743575"/>
              <a:gd name="connsiteY146" fmla="*/ 3427816 h 6858000"/>
              <a:gd name="connsiteX147" fmla="*/ 2576504 w 5743575"/>
              <a:gd name="connsiteY147" fmla="*/ 3316399 h 6858000"/>
              <a:gd name="connsiteX148" fmla="*/ 1939994 w 5743575"/>
              <a:gd name="connsiteY148" fmla="*/ 3316399 h 6858000"/>
              <a:gd name="connsiteX149" fmla="*/ 1838247 w 5743575"/>
              <a:gd name="connsiteY149" fmla="*/ 3214466 h 6858000"/>
              <a:gd name="connsiteX150" fmla="*/ 1930530 w 5743575"/>
              <a:gd name="connsiteY150" fmla="*/ 3103050 h 6858000"/>
              <a:gd name="connsiteX151" fmla="*/ 2086699 w 5743575"/>
              <a:gd name="connsiteY151" fmla="*/ 3103050 h 6858000"/>
              <a:gd name="connsiteX152" fmla="*/ 2197911 w 5743575"/>
              <a:gd name="connsiteY152" fmla="*/ 2991634 h 6858000"/>
              <a:gd name="connsiteX153" fmla="*/ 2086699 w 5743575"/>
              <a:gd name="connsiteY153" fmla="*/ 2880218 h 6858000"/>
              <a:gd name="connsiteX154" fmla="*/ 2022812 w 5743575"/>
              <a:gd name="connsiteY154" fmla="*/ 2880218 h 6858000"/>
              <a:gd name="connsiteX155" fmla="*/ 1876107 w 5743575"/>
              <a:gd name="connsiteY155" fmla="*/ 2880218 h 6858000"/>
              <a:gd name="connsiteX156" fmla="*/ 1764895 w 5743575"/>
              <a:gd name="connsiteY156" fmla="*/ 2768802 h 6858000"/>
              <a:gd name="connsiteX157" fmla="*/ 1876107 w 5743575"/>
              <a:gd name="connsiteY157" fmla="*/ 2657386 h 6858000"/>
              <a:gd name="connsiteX158" fmla="*/ 2022812 w 5743575"/>
              <a:gd name="connsiteY158" fmla="*/ 2657386 h 6858000"/>
              <a:gd name="connsiteX159" fmla="*/ 2328052 w 5743575"/>
              <a:gd name="connsiteY159" fmla="*/ 2657386 h 6858000"/>
              <a:gd name="connsiteX160" fmla="*/ 2439264 w 5743575"/>
              <a:gd name="connsiteY160" fmla="*/ 2545971 h 6858000"/>
              <a:gd name="connsiteX161" fmla="*/ 2328052 w 5743575"/>
              <a:gd name="connsiteY161" fmla="*/ 2434555 h 6858000"/>
              <a:gd name="connsiteX162" fmla="*/ 1625289 w 5743575"/>
              <a:gd name="connsiteY162" fmla="*/ 2434555 h 6858000"/>
              <a:gd name="connsiteX163" fmla="*/ 1514077 w 5743575"/>
              <a:gd name="connsiteY163" fmla="*/ 2323139 h 6858000"/>
              <a:gd name="connsiteX164" fmla="*/ 1606359 w 5743575"/>
              <a:gd name="connsiteY164" fmla="*/ 2211723 h 6858000"/>
              <a:gd name="connsiteX165" fmla="*/ 2271263 w 5743575"/>
              <a:gd name="connsiteY165" fmla="*/ 2211723 h 6858000"/>
              <a:gd name="connsiteX166" fmla="*/ 2382475 w 5743575"/>
              <a:gd name="connsiteY166" fmla="*/ 2100307 h 6858000"/>
              <a:gd name="connsiteX167" fmla="*/ 2271263 w 5743575"/>
              <a:gd name="connsiteY167" fmla="*/ 1986521 h 6858000"/>
              <a:gd name="connsiteX168" fmla="*/ 1958924 w 5743575"/>
              <a:gd name="connsiteY168" fmla="*/ 1986521 h 6858000"/>
              <a:gd name="connsiteX169" fmla="*/ 1847712 w 5743575"/>
              <a:gd name="connsiteY169" fmla="*/ 1884587 h 6858000"/>
              <a:gd name="connsiteX170" fmla="*/ 1958924 w 5743575"/>
              <a:gd name="connsiteY170" fmla="*/ 1773171 h 6858000"/>
              <a:gd name="connsiteX171" fmla="*/ 2041741 w 5743575"/>
              <a:gd name="connsiteY171" fmla="*/ 1773171 h 6858000"/>
              <a:gd name="connsiteX172" fmla="*/ 2105629 w 5743575"/>
              <a:gd name="connsiteY172" fmla="*/ 1773171 h 6858000"/>
              <a:gd name="connsiteX173" fmla="*/ 2216840 w 5743575"/>
              <a:gd name="connsiteY173" fmla="*/ 1661756 h 6858000"/>
              <a:gd name="connsiteX174" fmla="*/ 2105629 w 5743575"/>
              <a:gd name="connsiteY174" fmla="*/ 1550340 h 6858000"/>
              <a:gd name="connsiteX175" fmla="*/ 1542472 w 5743575"/>
              <a:gd name="connsiteY175" fmla="*/ 1550340 h 6858000"/>
              <a:gd name="connsiteX176" fmla="*/ 1440725 w 5743575"/>
              <a:gd name="connsiteY176" fmla="*/ 1438924 h 6858000"/>
              <a:gd name="connsiteX177" fmla="*/ 1551937 w 5743575"/>
              <a:gd name="connsiteY177" fmla="*/ 1327508 h 6858000"/>
              <a:gd name="connsiteX178" fmla="*/ 2585968 w 5743575"/>
              <a:gd name="connsiteY178" fmla="*/ 1327508 h 6858000"/>
              <a:gd name="connsiteX179" fmla="*/ 2697180 w 5743575"/>
              <a:gd name="connsiteY179" fmla="*/ 1216092 h 6858000"/>
              <a:gd name="connsiteX180" fmla="*/ 2585968 w 5743575"/>
              <a:gd name="connsiteY180" fmla="*/ 1104677 h 6858000"/>
              <a:gd name="connsiteX181" fmla="*/ 2041741 w 5743575"/>
              <a:gd name="connsiteY181" fmla="*/ 1104677 h 6858000"/>
              <a:gd name="connsiteX182" fmla="*/ 1958924 w 5743575"/>
              <a:gd name="connsiteY182" fmla="*/ 1104677 h 6858000"/>
              <a:gd name="connsiteX183" fmla="*/ 1847712 w 5743575"/>
              <a:gd name="connsiteY183" fmla="*/ 993261 h 6858000"/>
              <a:gd name="connsiteX184" fmla="*/ 1949459 w 5743575"/>
              <a:gd name="connsiteY184" fmla="*/ 891327 h 6858000"/>
              <a:gd name="connsiteX185" fmla="*/ 2105629 w 5743575"/>
              <a:gd name="connsiteY185" fmla="*/ 891327 h 6858000"/>
              <a:gd name="connsiteX186" fmla="*/ 2216840 w 5743575"/>
              <a:gd name="connsiteY186" fmla="*/ 779911 h 6858000"/>
              <a:gd name="connsiteX187" fmla="*/ 2105629 w 5743575"/>
              <a:gd name="connsiteY187" fmla="*/ 668495 h 6858000"/>
              <a:gd name="connsiteX188" fmla="*/ 2041741 w 5743575"/>
              <a:gd name="connsiteY188" fmla="*/ 668495 h 6858000"/>
              <a:gd name="connsiteX189" fmla="*/ 1892670 w 5743575"/>
              <a:gd name="connsiteY189" fmla="*/ 668495 h 6858000"/>
              <a:gd name="connsiteX190" fmla="*/ 1783825 w 5743575"/>
              <a:gd name="connsiteY190" fmla="*/ 557080 h 6858000"/>
              <a:gd name="connsiteX191" fmla="*/ 1892670 w 5743575"/>
              <a:gd name="connsiteY191" fmla="*/ 445664 h 6858000"/>
              <a:gd name="connsiteX192" fmla="*/ 2346982 w 5743575"/>
              <a:gd name="connsiteY192" fmla="*/ 445664 h 6858000"/>
              <a:gd name="connsiteX193" fmla="*/ 2448728 w 5743575"/>
              <a:gd name="connsiteY193" fmla="*/ 334248 h 6858000"/>
              <a:gd name="connsiteX194" fmla="*/ 2346982 w 5743575"/>
              <a:gd name="connsiteY194" fmla="*/ 222832 h 6858000"/>
              <a:gd name="connsiteX195" fmla="*/ 1847712 w 5743575"/>
              <a:gd name="connsiteY195" fmla="*/ 222832 h 6858000"/>
              <a:gd name="connsiteX196" fmla="*/ 1736501 w 5743575"/>
              <a:gd name="connsiteY196" fmla="*/ 111416 h 6858000"/>
              <a:gd name="connsiteX197" fmla="*/ 1847712 w 5743575"/>
              <a:gd name="connsiteY19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Lst>
            <a:rect l="l" t="t" r="r" b="b"/>
            <a:pathLst>
              <a:path w="5743575" h="6858000">
                <a:moveTo>
                  <a:pt x="111219" y="5761038"/>
                </a:moveTo>
                <a:cubicBezTo>
                  <a:pt x="111219" y="5761038"/>
                  <a:pt x="111219" y="5761038"/>
                  <a:pt x="646019" y="5761038"/>
                </a:cubicBezTo>
                <a:cubicBezTo>
                  <a:pt x="712277" y="5761038"/>
                  <a:pt x="757238" y="5808325"/>
                  <a:pt x="757238" y="5872163"/>
                </a:cubicBezTo>
                <a:cubicBezTo>
                  <a:pt x="757238" y="5928908"/>
                  <a:pt x="712277" y="5983288"/>
                  <a:pt x="646019" y="5983288"/>
                </a:cubicBezTo>
                <a:cubicBezTo>
                  <a:pt x="646019" y="5983288"/>
                  <a:pt x="646019" y="5983288"/>
                  <a:pt x="111219" y="5983288"/>
                </a:cubicBezTo>
                <a:cubicBezTo>
                  <a:pt x="47327" y="5983288"/>
                  <a:pt x="0" y="5928908"/>
                  <a:pt x="0" y="5872163"/>
                </a:cubicBezTo>
                <a:cubicBezTo>
                  <a:pt x="0" y="5808325"/>
                  <a:pt x="47327" y="5761038"/>
                  <a:pt x="111219" y="5761038"/>
                </a:cubicBezTo>
                <a:close/>
                <a:moveTo>
                  <a:pt x="974725" y="5760971"/>
                </a:moveTo>
                <a:cubicBezTo>
                  <a:pt x="1000149" y="5760971"/>
                  <a:pt x="1025574" y="5770428"/>
                  <a:pt x="1043312" y="5789343"/>
                </a:cubicBezTo>
                <a:cubicBezTo>
                  <a:pt x="1090613" y="5836630"/>
                  <a:pt x="1090613" y="5900468"/>
                  <a:pt x="1043312" y="5938298"/>
                </a:cubicBezTo>
                <a:cubicBezTo>
                  <a:pt x="1007836" y="5973763"/>
                  <a:pt x="941615" y="5973763"/>
                  <a:pt x="906139" y="5938298"/>
                </a:cubicBezTo>
                <a:cubicBezTo>
                  <a:pt x="858838" y="5900468"/>
                  <a:pt x="858838" y="5836630"/>
                  <a:pt x="906139" y="5789343"/>
                </a:cubicBezTo>
                <a:cubicBezTo>
                  <a:pt x="923877" y="5770428"/>
                  <a:pt x="949301" y="5760971"/>
                  <a:pt x="974725" y="5760971"/>
                </a:cubicBezTo>
                <a:close/>
                <a:moveTo>
                  <a:pt x="776442" y="4878388"/>
                </a:moveTo>
                <a:cubicBezTo>
                  <a:pt x="776442" y="4878388"/>
                  <a:pt x="776442" y="4878388"/>
                  <a:pt x="923156" y="4878388"/>
                </a:cubicBezTo>
                <a:cubicBezTo>
                  <a:pt x="923156" y="4878388"/>
                  <a:pt x="923156" y="4878388"/>
                  <a:pt x="932622" y="4878388"/>
                </a:cubicBezTo>
                <a:cubicBezTo>
                  <a:pt x="932622" y="4878388"/>
                  <a:pt x="932622" y="4878388"/>
                  <a:pt x="1330172" y="4878388"/>
                </a:cubicBezTo>
                <a:cubicBezTo>
                  <a:pt x="1386965" y="4887913"/>
                  <a:pt x="1431926" y="4933157"/>
                  <a:pt x="1431926" y="4990307"/>
                </a:cubicBezTo>
                <a:cubicBezTo>
                  <a:pt x="1431926" y="5054601"/>
                  <a:pt x="1386965" y="5102226"/>
                  <a:pt x="1320707" y="5102226"/>
                </a:cubicBezTo>
                <a:cubicBezTo>
                  <a:pt x="1320707" y="5102226"/>
                  <a:pt x="1320707" y="5102226"/>
                  <a:pt x="776442" y="5102226"/>
                </a:cubicBezTo>
                <a:cubicBezTo>
                  <a:pt x="722015" y="5102226"/>
                  <a:pt x="674688" y="5054601"/>
                  <a:pt x="674688" y="4990307"/>
                </a:cubicBezTo>
                <a:cubicBezTo>
                  <a:pt x="674688" y="4933157"/>
                  <a:pt x="722015" y="4878388"/>
                  <a:pt x="776442" y="4878388"/>
                </a:cubicBezTo>
                <a:close/>
                <a:moveTo>
                  <a:pt x="457167" y="4878388"/>
                </a:moveTo>
                <a:cubicBezTo>
                  <a:pt x="483766" y="4878388"/>
                  <a:pt x="509183" y="4887913"/>
                  <a:pt x="528097" y="4906963"/>
                </a:cubicBezTo>
                <a:cubicBezTo>
                  <a:pt x="563563" y="4952207"/>
                  <a:pt x="563563" y="5018882"/>
                  <a:pt x="528097" y="5054601"/>
                </a:cubicBezTo>
                <a:cubicBezTo>
                  <a:pt x="490268" y="5092701"/>
                  <a:pt x="426430" y="5092701"/>
                  <a:pt x="379143" y="5054601"/>
                </a:cubicBezTo>
                <a:cubicBezTo>
                  <a:pt x="341313" y="5018882"/>
                  <a:pt x="341313" y="4952207"/>
                  <a:pt x="379143" y="4906963"/>
                </a:cubicBezTo>
                <a:cubicBezTo>
                  <a:pt x="402786" y="4887913"/>
                  <a:pt x="430568" y="4878388"/>
                  <a:pt x="457167" y="4878388"/>
                </a:cubicBezTo>
                <a:close/>
                <a:moveTo>
                  <a:pt x="1250951" y="4435597"/>
                </a:moveTo>
                <a:cubicBezTo>
                  <a:pt x="1276375" y="4435597"/>
                  <a:pt x="1301799" y="4446831"/>
                  <a:pt x="1319537" y="4469299"/>
                </a:cubicBezTo>
                <a:cubicBezTo>
                  <a:pt x="1366838" y="4507140"/>
                  <a:pt x="1366838" y="4570996"/>
                  <a:pt x="1319537" y="4618297"/>
                </a:cubicBezTo>
                <a:cubicBezTo>
                  <a:pt x="1284061" y="4656138"/>
                  <a:pt x="1217840" y="4656138"/>
                  <a:pt x="1182364" y="4618297"/>
                </a:cubicBezTo>
                <a:cubicBezTo>
                  <a:pt x="1135063" y="4570996"/>
                  <a:pt x="1135063" y="4507140"/>
                  <a:pt x="1182364" y="4469299"/>
                </a:cubicBezTo>
                <a:cubicBezTo>
                  <a:pt x="1200102" y="4446831"/>
                  <a:pt x="1225527" y="4435597"/>
                  <a:pt x="1250951" y="4435597"/>
                </a:cubicBezTo>
                <a:close/>
                <a:moveTo>
                  <a:pt x="1225145" y="3542425"/>
                </a:moveTo>
                <a:cubicBezTo>
                  <a:pt x="1250570" y="3542425"/>
                  <a:pt x="1275994" y="3554251"/>
                  <a:pt x="1294914" y="3577901"/>
                </a:cubicBezTo>
                <a:cubicBezTo>
                  <a:pt x="1339850" y="3615742"/>
                  <a:pt x="1339850" y="3679598"/>
                  <a:pt x="1294914" y="3717439"/>
                </a:cubicBezTo>
                <a:cubicBezTo>
                  <a:pt x="1257073" y="3762375"/>
                  <a:pt x="1193217" y="3762375"/>
                  <a:pt x="1155376" y="3717439"/>
                </a:cubicBezTo>
                <a:cubicBezTo>
                  <a:pt x="1108075" y="3679598"/>
                  <a:pt x="1108075" y="3615742"/>
                  <a:pt x="1155376" y="3577901"/>
                </a:cubicBezTo>
                <a:cubicBezTo>
                  <a:pt x="1174297" y="3554251"/>
                  <a:pt x="1199721" y="3542425"/>
                  <a:pt x="1225145" y="3542425"/>
                </a:cubicBezTo>
                <a:close/>
                <a:moveTo>
                  <a:pt x="327119" y="3494088"/>
                </a:moveTo>
                <a:cubicBezTo>
                  <a:pt x="327119" y="3494088"/>
                  <a:pt x="327119" y="3494088"/>
                  <a:pt x="861918" y="3494088"/>
                </a:cubicBezTo>
                <a:cubicBezTo>
                  <a:pt x="928177" y="3494088"/>
                  <a:pt x="973138" y="3541713"/>
                  <a:pt x="973138" y="3606007"/>
                </a:cubicBezTo>
                <a:cubicBezTo>
                  <a:pt x="973138" y="3663157"/>
                  <a:pt x="928177" y="3717926"/>
                  <a:pt x="861918" y="3717926"/>
                </a:cubicBezTo>
                <a:lnTo>
                  <a:pt x="327119" y="3717926"/>
                </a:lnTo>
                <a:cubicBezTo>
                  <a:pt x="263227" y="3717926"/>
                  <a:pt x="215900" y="3663157"/>
                  <a:pt x="215900" y="3606007"/>
                </a:cubicBezTo>
                <a:cubicBezTo>
                  <a:pt x="215900" y="3541713"/>
                  <a:pt x="263227" y="3494088"/>
                  <a:pt x="327119" y="3494088"/>
                </a:cubicBezTo>
                <a:close/>
                <a:moveTo>
                  <a:pt x="735823" y="3103496"/>
                </a:moveTo>
                <a:cubicBezTo>
                  <a:pt x="762423" y="3103496"/>
                  <a:pt x="790204" y="3112953"/>
                  <a:pt x="813847" y="3131868"/>
                </a:cubicBezTo>
                <a:cubicBezTo>
                  <a:pt x="849313" y="3167334"/>
                  <a:pt x="849313" y="3233535"/>
                  <a:pt x="813847" y="3278459"/>
                </a:cubicBezTo>
                <a:cubicBezTo>
                  <a:pt x="766560" y="3316289"/>
                  <a:pt x="702722" y="3316289"/>
                  <a:pt x="664893" y="3278459"/>
                </a:cubicBezTo>
                <a:cubicBezTo>
                  <a:pt x="627063" y="3233535"/>
                  <a:pt x="627063" y="3167334"/>
                  <a:pt x="664893" y="3131868"/>
                </a:cubicBezTo>
                <a:cubicBezTo>
                  <a:pt x="683808" y="3112953"/>
                  <a:pt x="709224" y="3103496"/>
                  <a:pt x="735823" y="3103496"/>
                </a:cubicBezTo>
                <a:close/>
                <a:moveTo>
                  <a:pt x="1081182" y="3094038"/>
                </a:moveTo>
                <a:cubicBezTo>
                  <a:pt x="1081182" y="3094038"/>
                  <a:pt x="1081182" y="3094038"/>
                  <a:pt x="1218432" y="3094038"/>
                </a:cubicBezTo>
                <a:cubicBezTo>
                  <a:pt x="1227897" y="3094038"/>
                  <a:pt x="1227897" y="3094038"/>
                  <a:pt x="1227897" y="3094038"/>
                </a:cubicBezTo>
                <a:cubicBezTo>
                  <a:pt x="1227897" y="3094038"/>
                  <a:pt x="1227897" y="3094038"/>
                  <a:pt x="1634913" y="3094038"/>
                </a:cubicBezTo>
                <a:cubicBezTo>
                  <a:pt x="1689339" y="3103496"/>
                  <a:pt x="1727201" y="3150783"/>
                  <a:pt x="1727201" y="3205164"/>
                </a:cubicBezTo>
                <a:cubicBezTo>
                  <a:pt x="1727201" y="3261908"/>
                  <a:pt x="1679874" y="3316289"/>
                  <a:pt x="1625447" y="3316289"/>
                </a:cubicBezTo>
                <a:lnTo>
                  <a:pt x="1081182" y="3316289"/>
                </a:lnTo>
                <a:cubicBezTo>
                  <a:pt x="1014924" y="3316289"/>
                  <a:pt x="969963" y="3261908"/>
                  <a:pt x="969963" y="3205164"/>
                </a:cubicBezTo>
                <a:cubicBezTo>
                  <a:pt x="969963" y="3141326"/>
                  <a:pt x="1014924" y="3094038"/>
                  <a:pt x="1081182" y="3094038"/>
                </a:cubicBezTo>
                <a:close/>
                <a:moveTo>
                  <a:pt x="1518908" y="2659856"/>
                </a:moveTo>
                <a:cubicBezTo>
                  <a:pt x="1545212" y="2659856"/>
                  <a:pt x="1570038" y="2671763"/>
                  <a:pt x="1587770" y="2695575"/>
                </a:cubicBezTo>
                <a:cubicBezTo>
                  <a:pt x="1625600" y="2731294"/>
                  <a:pt x="1625600" y="2797969"/>
                  <a:pt x="1587770" y="2833689"/>
                </a:cubicBezTo>
                <a:cubicBezTo>
                  <a:pt x="1552305" y="2881313"/>
                  <a:pt x="1488467" y="2881313"/>
                  <a:pt x="1441180" y="2833689"/>
                </a:cubicBezTo>
                <a:cubicBezTo>
                  <a:pt x="1403350" y="2797969"/>
                  <a:pt x="1403350" y="2731294"/>
                  <a:pt x="1441180" y="2695575"/>
                </a:cubicBezTo>
                <a:cubicBezTo>
                  <a:pt x="1464824" y="2671763"/>
                  <a:pt x="1492605" y="2659856"/>
                  <a:pt x="1518908" y="2659856"/>
                </a:cubicBezTo>
                <a:close/>
                <a:moveTo>
                  <a:pt x="1223929" y="1332748"/>
                </a:moveTo>
                <a:cubicBezTo>
                  <a:pt x="1250528" y="1332748"/>
                  <a:pt x="1275945" y="1342273"/>
                  <a:pt x="1294860" y="1361323"/>
                </a:cubicBezTo>
                <a:cubicBezTo>
                  <a:pt x="1330325" y="1406567"/>
                  <a:pt x="1330325" y="1473242"/>
                  <a:pt x="1294860" y="1508961"/>
                </a:cubicBezTo>
                <a:cubicBezTo>
                  <a:pt x="1257030" y="1547061"/>
                  <a:pt x="1193192" y="1547061"/>
                  <a:pt x="1145905" y="1508961"/>
                </a:cubicBezTo>
                <a:cubicBezTo>
                  <a:pt x="1108075" y="1473242"/>
                  <a:pt x="1108075" y="1406567"/>
                  <a:pt x="1145905" y="1361323"/>
                </a:cubicBezTo>
                <a:cubicBezTo>
                  <a:pt x="1169549" y="1342273"/>
                  <a:pt x="1197330" y="1332748"/>
                  <a:pt x="1223929" y="1332748"/>
                </a:cubicBezTo>
                <a:close/>
                <a:moveTo>
                  <a:pt x="951067" y="430253"/>
                </a:moveTo>
                <a:cubicBezTo>
                  <a:pt x="951067" y="430253"/>
                  <a:pt x="951067" y="430253"/>
                  <a:pt x="1097781" y="430253"/>
                </a:cubicBezTo>
                <a:cubicBezTo>
                  <a:pt x="1097781" y="430253"/>
                  <a:pt x="1097781" y="430253"/>
                  <a:pt x="1107247" y="430253"/>
                </a:cubicBezTo>
                <a:cubicBezTo>
                  <a:pt x="1107247" y="430253"/>
                  <a:pt x="1107247" y="430253"/>
                  <a:pt x="1504797" y="430253"/>
                </a:cubicBezTo>
                <a:cubicBezTo>
                  <a:pt x="1561590" y="439778"/>
                  <a:pt x="1606551" y="485022"/>
                  <a:pt x="1606551" y="542172"/>
                </a:cubicBezTo>
                <a:cubicBezTo>
                  <a:pt x="1606551" y="606466"/>
                  <a:pt x="1561590" y="654091"/>
                  <a:pt x="1495332" y="654091"/>
                </a:cubicBezTo>
                <a:cubicBezTo>
                  <a:pt x="1495332" y="654091"/>
                  <a:pt x="1495332" y="654091"/>
                  <a:pt x="951067" y="654091"/>
                </a:cubicBezTo>
                <a:cubicBezTo>
                  <a:pt x="896640" y="654091"/>
                  <a:pt x="849313" y="606466"/>
                  <a:pt x="849313" y="542172"/>
                </a:cubicBezTo>
                <a:cubicBezTo>
                  <a:pt x="849313" y="485022"/>
                  <a:pt x="896640" y="430253"/>
                  <a:pt x="951067" y="430253"/>
                </a:cubicBezTo>
                <a:close/>
                <a:moveTo>
                  <a:pt x="631792" y="430253"/>
                </a:moveTo>
                <a:cubicBezTo>
                  <a:pt x="658391" y="430253"/>
                  <a:pt x="683808" y="439778"/>
                  <a:pt x="702722" y="458828"/>
                </a:cubicBezTo>
                <a:cubicBezTo>
                  <a:pt x="738188" y="504072"/>
                  <a:pt x="738188" y="570747"/>
                  <a:pt x="702722" y="606466"/>
                </a:cubicBezTo>
                <a:cubicBezTo>
                  <a:pt x="664893" y="644566"/>
                  <a:pt x="601055" y="644566"/>
                  <a:pt x="553768" y="606466"/>
                </a:cubicBezTo>
                <a:cubicBezTo>
                  <a:pt x="515938" y="570747"/>
                  <a:pt x="515938" y="504072"/>
                  <a:pt x="553768" y="458828"/>
                </a:cubicBezTo>
                <a:cubicBezTo>
                  <a:pt x="577411" y="439778"/>
                  <a:pt x="605193" y="430253"/>
                  <a:pt x="631792" y="430253"/>
                </a:cubicBezTo>
                <a:close/>
                <a:moveTo>
                  <a:pt x="1847712" y="0"/>
                </a:moveTo>
                <a:cubicBezTo>
                  <a:pt x="1847712" y="0"/>
                  <a:pt x="1847712" y="0"/>
                  <a:pt x="3689876" y="0"/>
                </a:cubicBezTo>
                <a:lnTo>
                  <a:pt x="3876675" y="0"/>
                </a:lnTo>
                <a:lnTo>
                  <a:pt x="5743575" y="0"/>
                </a:lnTo>
                <a:lnTo>
                  <a:pt x="5743575" y="6858000"/>
                </a:lnTo>
                <a:lnTo>
                  <a:pt x="4322763" y="6858000"/>
                </a:lnTo>
                <a:lnTo>
                  <a:pt x="3876675" y="6858000"/>
                </a:lnTo>
                <a:lnTo>
                  <a:pt x="1376837" y="6858000"/>
                </a:lnTo>
                <a:cubicBezTo>
                  <a:pt x="1320049" y="6858000"/>
                  <a:pt x="1275091" y="6801107"/>
                  <a:pt x="1275091" y="6746584"/>
                </a:cubicBezTo>
                <a:cubicBezTo>
                  <a:pt x="1275091" y="6689691"/>
                  <a:pt x="1312950" y="6644651"/>
                  <a:pt x="1367373" y="6635169"/>
                </a:cubicBezTo>
                <a:cubicBezTo>
                  <a:pt x="1367373" y="6635169"/>
                  <a:pt x="1367373" y="6635169"/>
                  <a:pt x="2032276" y="6635169"/>
                </a:cubicBezTo>
                <a:cubicBezTo>
                  <a:pt x="2086699" y="6635169"/>
                  <a:pt x="2143488" y="6587758"/>
                  <a:pt x="2143488" y="6523753"/>
                </a:cubicBezTo>
                <a:cubicBezTo>
                  <a:pt x="2143488" y="6466860"/>
                  <a:pt x="2086699" y="6412337"/>
                  <a:pt x="2032276" y="6412337"/>
                </a:cubicBezTo>
                <a:cubicBezTo>
                  <a:pt x="2032276" y="6412337"/>
                  <a:pt x="2032276" y="6412337"/>
                  <a:pt x="1717571" y="6412337"/>
                </a:cubicBezTo>
                <a:cubicBezTo>
                  <a:pt x="1653683" y="6412337"/>
                  <a:pt x="1606359" y="6364926"/>
                  <a:pt x="1606359" y="6298551"/>
                </a:cubicBezTo>
                <a:cubicBezTo>
                  <a:pt x="1606359" y="6244028"/>
                  <a:pt x="1653683" y="6196617"/>
                  <a:pt x="1717571" y="6196617"/>
                </a:cubicBezTo>
                <a:cubicBezTo>
                  <a:pt x="1717571" y="6196617"/>
                  <a:pt x="1717571" y="6196617"/>
                  <a:pt x="1793290" y="6196617"/>
                </a:cubicBezTo>
                <a:cubicBezTo>
                  <a:pt x="1793290" y="6196617"/>
                  <a:pt x="1793290" y="6196617"/>
                  <a:pt x="1793290" y="6187135"/>
                </a:cubicBezTo>
                <a:cubicBezTo>
                  <a:pt x="1793290" y="6187135"/>
                  <a:pt x="1793290" y="6187135"/>
                  <a:pt x="1857177" y="6187135"/>
                </a:cubicBezTo>
                <a:cubicBezTo>
                  <a:pt x="1921065" y="6187135"/>
                  <a:pt x="1968389" y="6142094"/>
                  <a:pt x="1968389" y="6085201"/>
                </a:cubicBezTo>
                <a:cubicBezTo>
                  <a:pt x="1968389" y="6021196"/>
                  <a:pt x="1921065" y="5973785"/>
                  <a:pt x="1857177" y="5973785"/>
                </a:cubicBezTo>
                <a:cubicBezTo>
                  <a:pt x="1857177" y="5973785"/>
                  <a:pt x="1857177" y="5973785"/>
                  <a:pt x="1303485" y="5973785"/>
                </a:cubicBezTo>
                <a:cubicBezTo>
                  <a:pt x="1246696" y="5973785"/>
                  <a:pt x="1201738" y="5919263"/>
                  <a:pt x="1201738" y="5862369"/>
                </a:cubicBezTo>
                <a:cubicBezTo>
                  <a:pt x="1201738" y="5798365"/>
                  <a:pt x="1246696" y="5750954"/>
                  <a:pt x="1303485" y="5750954"/>
                </a:cubicBezTo>
                <a:cubicBezTo>
                  <a:pt x="1303485" y="5750954"/>
                  <a:pt x="1303485" y="5750954"/>
                  <a:pt x="2346982" y="5750954"/>
                </a:cubicBezTo>
                <a:cubicBezTo>
                  <a:pt x="2410869" y="5750954"/>
                  <a:pt x="2458193" y="5705913"/>
                  <a:pt x="2458193" y="5639538"/>
                </a:cubicBezTo>
                <a:cubicBezTo>
                  <a:pt x="2458193" y="5575533"/>
                  <a:pt x="2410869" y="5528122"/>
                  <a:pt x="2346982" y="5528122"/>
                </a:cubicBezTo>
                <a:cubicBezTo>
                  <a:pt x="2346982" y="5528122"/>
                  <a:pt x="2346982" y="5528122"/>
                  <a:pt x="1793290" y="5528122"/>
                </a:cubicBezTo>
                <a:cubicBezTo>
                  <a:pt x="1793290" y="5528122"/>
                  <a:pt x="1793290" y="5528122"/>
                  <a:pt x="1717571" y="5528122"/>
                </a:cubicBezTo>
                <a:cubicBezTo>
                  <a:pt x="1653683" y="5528122"/>
                  <a:pt x="1606359" y="5480711"/>
                  <a:pt x="1606359" y="5416706"/>
                </a:cubicBezTo>
                <a:cubicBezTo>
                  <a:pt x="1606359" y="5362183"/>
                  <a:pt x="1644219" y="5314772"/>
                  <a:pt x="1698641" y="5305290"/>
                </a:cubicBezTo>
                <a:cubicBezTo>
                  <a:pt x="1698641" y="5305290"/>
                  <a:pt x="1698641" y="5305290"/>
                  <a:pt x="1857177" y="5305290"/>
                </a:cubicBezTo>
                <a:cubicBezTo>
                  <a:pt x="1921065" y="5305290"/>
                  <a:pt x="1968389" y="5257879"/>
                  <a:pt x="1968389" y="5203357"/>
                </a:cubicBezTo>
                <a:cubicBezTo>
                  <a:pt x="1968389" y="5136981"/>
                  <a:pt x="1921065" y="5091941"/>
                  <a:pt x="1857177" y="5091941"/>
                </a:cubicBezTo>
                <a:cubicBezTo>
                  <a:pt x="1857177" y="5091941"/>
                  <a:pt x="1857177" y="5091941"/>
                  <a:pt x="1653683" y="5091941"/>
                </a:cubicBezTo>
                <a:cubicBezTo>
                  <a:pt x="1589796" y="5091941"/>
                  <a:pt x="1542472" y="5035048"/>
                  <a:pt x="1542472" y="4980525"/>
                </a:cubicBezTo>
                <a:cubicBezTo>
                  <a:pt x="1542472" y="4914150"/>
                  <a:pt x="1589796" y="4869109"/>
                  <a:pt x="1653683" y="4869109"/>
                </a:cubicBezTo>
                <a:cubicBezTo>
                  <a:pt x="1653683" y="4869109"/>
                  <a:pt x="1653683" y="4869109"/>
                  <a:pt x="2096164" y="4869109"/>
                </a:cubicBezTo>
                <a:cubicBezTo>
                  <a:pt x="2162418" y="4869109"/>
                  <a:pt x="2207376" y="4812216"/>
                  <a:pt x="2207376" y="4757693"/>
                </a:cubicBezTo>
                <a:cubicBezTo>
                  <a:pt x="2207376" y="4691318"/>
                  <a:pt x="2162418" y="4646277"/>
                  <a:pt x="2096164" y="4646277"/>
                </a:cubicBezTo>
                <a:cubicBezTo>
                  <a:pt x="2096164" y="4646277"/>
                  <a:pt x="2096164" y="4646277"/>
                  <a:pt x="1606359" y="4646277"/>
                </a:cubicBezTo>
                <a:cubicBezTo>
                  <a:pt x="1561401" y="4646277"/>
                  <a:pt x="1514077" y="4608349"/>
                  <a:pt x="1506979" y="4560938"/>
                </a:cubicBezTo>
                <a:cubicBezTo>
                  <a:pt x="1497514" y="4551455"/>
                  <a:pt x="1497514" y="4544344"/>
                  <a:pt x="1497514" y="4534862"/>
                </a:cubicBezTo>
                <a:cubicBezTo>
                  <a:pt x="1497514" y="4468486"/>
                  <a:pt x="1542472" y="4423446"/>
                  <a:pt x="1606359" y="4423446"/>
                </a:cubicBezTo>
                <a:cubicBezTo>
                  <a:pt x="1606359" y="4423446"/>
                  <a:pt x="1606359" y="4423446"/>
                  <a:pt x="2280728" y="4423446"/>
                </a:cubicBezTo>
                <a:cubicBezTo>
                  <a:pt x="2328052" y="4413964"/>
                  <a:pt x="2365911" y="4366553"/>
                  <a:pt x="2365911" y="4312030"/>
                </a:cubicBezTo>
                <a:cubicBezTo>
                  <a:pt x="2365911" y="4255137"/>
                  <a:pt x="2318587" y="4207726"/>
                  <a:pt x="2254700" y="4207726"/>
                </a:cubicBezTo>
                <a:cubicBezTo>
                  <a:pt x="2254700" y="4207726"/>
                  <a:pt x="2254700" y="4207726"/>
                  <a:pt x="1939994" y="4207726"/>
                </a:cubicBezTo>
                <a:cubicBezTo>
                  <a:pt x="1885572" y="4200614"/>
                  <a:pt x="1838247" y="4153203"/>
                  <a:pt x="1838247" y="4096310"/>
                </a:cubicBezTo>
                <a:cubicBezTo>
                  <a:pt x="1838247" y="4032305"/>
                  <a:pt x="1885572" y="3984894"/>
                  <a:pt x="1939994" y="3984894"/>
                </a:cubicBezTo>
                <a:cubicBezTo>
                  <a:pt x="1939994" y="3984894"/>
                  <a:pt x="1939994" y="3984894"/>
                  <a:pt x="2086699" y="3984894"/>
                </a:cubicBezTo>
                <a:cubicBezTo>
                  <a:pt x="2152953" y="3984894"/>
                  <a:pt x="2197911" y="3930371"/>
                  <a:pt x="2197911" y="3873478"/>
                </a:cubicBezTo>
                <a:cubicBezTo>
                  <a:pt x="2197911" y="3809473"/>
                  <a:pt x="2152953" y="3762062"/>
                  <a:pt x="2086699" y="3762062"/>
                </a:cubicBezTo>
                <a:cubicBezTo>
                  <a:pt x="2086699" y="3762062"/>
                  <a:pt x="2086699" y="3762062"/>
                  <a:pt x="1533007" y="3762062"/>
                </a:cubicBezTo>
                <a:cubicBezTo>
                  <a:pt x="1469119" y="3762062"/>
                  <a:pt x="1421795" y="3717022"/>
                  <a:pt x="1421795" y="3650647"/>
                </a:cubicBezTo>
                <a:cubicBezTo>
                  <a:pt x="1421795" y="3596124"/>
                  <a:pt x="1478584" y="3539231"/>
                  <a:pt x="1533007" y="3539231"/>
                </a:cubicBezTo>
                <a:cubicBezTo>
                  <a:pt x="1533007" y="3539231"/>
                  <a:pt x="1533007" y="3539231"/>
                  <a:pt x="2576504" y="3539231"/>
                </a:cubicBezTo>
                <a:cubicBezTo>
                  <a:pt x="2633292" y="3539231"/>
                  <a:pt x="2687715" y="3494190"/>
                  <a:pt x="2687715" y="3427816"/>
                </a:cubicBezTo>
                <a:cubicBezTo>
                  <a:pt x="2687715" y="3373293"/>
                  <a:pt x="2633292" y="3316399"/>
                  <a:pt x="2576504" y="3316399"/>
                </a:cubicBezTo>
                <a:cubicBezTo>
                  <a:pt x="2576504" y="3316399"/>
                  <a:pt x="2576504" y="3316399"/>
                  <a:pt x="1939994" y="3316399"/>
                </a:cubicBezTo>
                <a:cubicBezTo>
                  <a:pt x="1885572" y="3316399"/>
                  <a:pt x="1838247" y="3268988"/>
                  <a:pt x="1838247" y="3214466"/>
                </a:cubicBezTo>
                <a:cubicBezTo>
                  <a:pt x="1838247" y="3150461"/>
                  <a:pt x="1876107" y="3103050"/>
                  <a:pt x="1930530" y="3103050"/>
                </a:cubicBezTo>
                <a:cubicBezTo>
                  <a:pt x="1930530" y="3103050"/>
                  <a:pt x="1930530" y="3103050"/>
                  <a:pt x="2086699" y="3103050"/>
                </a:cubicBezTo>
                <a:cubicBezTo>
                  <a:pt x="2152953" y="3103050"/>
                  <a:pt x="2197911" y="3046157"/>
                  <a:pt x="2197911" y="2991634"/>
                </a:cubicBezTo>
                <a:cubicBezTo>
                  <a:pt x="2197911" y="2925259"/>
                  <a:pt x="2152953" y="2880218"/>
                  <a:pt x="2086699" y="2880218"/>
                </a:cubicBezTo>
                <a:cubicBezTo>
                  <a:pt x="2086699" y="2880218"/>
                  <a:pt x="2086699" y="2880218"/>
                  <a:pt x="2022812" y="2880218"/>
                </a:cubicBezTo>
                <a:cubicBezTo>
                  <a:pt x="2022812" y="2880218"/>
                  <a:pt x="2022812" y="2880218"/>
                  <a:pt x="1876107" y="2880218"/>
                </a:cubicBezTo>
                <a:cubicBezTo>
                  <a:pt x="1819318" y="2880218"/>
                  <a:pt x="1764895" y="2832807"/>
                  <a:pt x="1764895" y="2768802"/>
                </a:cubicBezTo>
                <a:cubicBezTo>
                  <a:pt x="1764895" y="2702427"/>
                  <a:pt x="1819318" y="2657386"/>
                  <a:pt x="1876107" y="2657386"/>
                </a:cubicBezTo>
                <a:cubicBezTo>
                  <a:pt x="1876107" y="2657386"/>
                  <a:pt x="1876107" y="2657386"/>
                  <a:pt x="2022812" y="2657386"/>
                </a:cubicBezTo>
                <a:cubicBezTo>
                  <a:pt x="2022812" y="2657386"/>
                  <a:pt x="2022812" y="2657386"/>
                  <a:pt x="2328052" y="2657386"/>
                </a:cubicBezTo>
                <a:cubicBezTo>
                  <a:pt x="2391940" y="2657386"/>
                  <a:pt x="2439264" y="2609975"/>
                  <a:pt x="2439264" y="2545971"/>
                </a:cubicBezTo>
                <a:cubicBezTo>
                  <a:pt x="2439264" y="2489078"/>
                  <a:pt x="2391940" y="2434555"/>
                  <a:pt x="2328052" y="2434555"/>
                </a:cubicBezTo>
                <a:cubicBezTo>
                  <a:pt x="2328052" y="2434555"/>
                  <a:pt x="2328052" y="2434555"/>
                  <a:pt x="1625289" y="2434555"/>
                </a:cubicBezTo>
                <a:cubicBezTo>
                  <a:pt x="1561401" y="2434555"/>
                  <a:pt x="1514077" y="2377662"/>
                  <a:pt x="1514077" y="2323139"/>
                </a:cubicBezTo>
                <a:cubicBezTo>
                  <a:pt x="1514077" y="2266246"/>
                  <a:pt x="1551937" y="2218835"/>
                  <a:pt x="1606359" y="2211723"/>
                </a:cubicBezTo>
                <a:cubicBezTo>
                  <a:pt x="1606359" y="2211723"/>
                  <a:pt x="1606359" y="2211723"/>
                  <a:pt x="2271263" y="2211723"/>
                </a:cubicBezTo>
                <a:cubicBezTo>
                  <a:pt x="2328052" y="2211723"/>
                  <a:pt x="2382475" y="2164312"/>
                  <a:pt x="2382475" y="2100307"/>
                </a:cubicBezTo>
                <a:cubicBezTo>
                  <a:pt x="2382475" y="2043414"/>
                  <a:pt x="2328052" y="1986521"/>
                  <a:pt x="2271263" y="1986521"/>
                </a:cubicBezTo>
                <a:cubicBezTo>
                  <a:pt x="2271263" y="1986521"/>
                  <a:pt x="2271263" y="1986521"/>
                  <a:pt x="1958924" y="1986521"/>
                </a:cubicBezTo>
                <a:cubicBezTo>
                  <a:pt x="1892670" y="1986521"/>
                  <a:pt x="1847712" y="1941481"/>
                  <a:pt x="1847712" y="1884587"/>
                </a:cubicBezTo>
                <a:cubicBezTo>
                  <a:pt x="1847712" y="1820583"/>
                  <a:pt x="1892670" y="1773171"/>
                  <a:pt x="1958924" y="1773171"/>
                </a:cubicBezTo>
                <a:cubicBezTo>
                  <a:pt x="1958924" y="1773171"/>
                  <a:pt x="1958924" y="1773171"/>
                  <a:pt x="2041741" y="1773171"/>
                </a:cubicBezTo>
                <a:cubicBezTo>
                  <a:pt x="2041741" y="1773171"/>
                  <a:pt x="2041741" y="1773171"/>
                  <a:pt x="2105629" y="1773171"/>
                </a:cubicBezTo>
                <a:cubicBezTo>
                  <a:pt x="2162418" y="1773171"/>
                  <a:pt x="2216840" y="1718649"/>
                  <a:pt x="2216840" y="1661756"/>
                </a:cubicBezTo>
                <a:cubicBezTo>
                  <a:pt x="2216840" y="1597751"/>
                  <a:pt x="2162418" y="1550340"/>
                  <a:pt x="2105629" y="1550340"/>
                </a:cubicBezTo>
                <a:cubicBezTo>
                  <a:pt x="2105629" y="1550340"/>
                  <a:pt x="2105629" y="1550340"/>
                  <a:pt x="1542472" y="1550340"/>
                </a:cubicBezTo>
                <a:cubicBezTo>
                  <a:pt x="1488049" y="1550340"/>
                  <a:pt x="1440725" y="1505300"/>
                  <a:pt x="1440725" y="1438924"/>
                </a:cubicBezTo>
                <a:cubicBezTo>
                  <a:pt x="1440725" y="1384401"/>
                  <a:pt x="1488049" y="1327508"/>
                  <a:pt x="1551937" y="1327508"/>
                </a:cubicBezTo>
                <a:cubicBezTo>
                  <a:pt x="1551937" y="1327508"/>
                  <a:pt x="1551937" y="1327508"/>
                  <a:pt x="2585968" y="1327508"/>
                </a:cubicBezTo>
                <a:cubicBezTo>
                  <a:pt x="2652222" y="1327508"/>
                  <a:pt x="2697180" y="1282468"/>
                  <a:pt x="2697180" y="1216092"/>
                </a:cubicBezTo>
                <a:cubicBezTo>
                  <a:pt x="2697180" y="1161570"/>
                  <a:pt x="2652222" y="1104677"/>
                  <a:pt x="2585968" y="1104677"/>
                </a:cubicBezTo>
                <a:cubicBezTo>
                  <a:pt x="2585968" y="1104677"/>
                  <a:pt x="2585968" y="1104677"/>
                  <a:pt x="2041741" y="1104677"/>
                </a:cubicBezTo>
                <a:cubicBezTo>
                  <a:pt x="2041741" y="1104677"/>
                  <a:pt x="2041741" y="1104677"/>
                  <a:pt x="1958924" y="1104677"/>
                </a:cubicBezTo>
                <a:cubicBezTo>
                  <a:pt x="1892670" y="1104677"/>
                  <a:pt x="1847712" y="1057265"/>
                  <a:pt x="1847712" y="993261"/>
                </a:cubicBezTo>
                <a:cubicBezTo>
                  <a:pt x="1847712" y="936367"/>
                  <a:pt x="1892670" y="891327"/>
                  <a:pt x="1949459" y="891327"/>
                </a:cubicBezTo>
                <a:cubicBezTo>
                  <a:pt x="1949459" y="891327"/>
                  <a:pt x="1949459" y="891327"/>
                  <a:pt x="2105629" y="891327"/>
                </a:cubicBezTo>
                <a:cubicBezTo>
                  <a:pt x="2162418" y="891327"/>
                  <a:pt x="2216840" y="834434"/>
                  <a:pt x="2216840" y="779911"/>
                </a:cubicBezTo>
                <a:cubicBezTo>
                  <a:pt x="2216840" y="713536"/>
                  <a:pt x="2162418" y="668495"/>
                  <a:pt x="2105629" y="668495"/>
                </a:cubicBezTo>
                <a:cubicBezTo>
                  <a:pt x="2105629" y="668495"/>
                  <a:pt x="2105629" y="668495"/>
                  <a:pt x="2041741" y="668495"/>
                </a:cubicBezTo>
                <a:cubicBezTo>
                  <a:pt x="2041741" y="668495"/>
                  <a:pt x="2041741" y="668495"/>
                  <a:pt x="1892670" y="668495"/>
                </a:cubicBezTo>
                <a:cubicBezTo>
                  <a:pt x="1828783" y="668495"/>
                  <a:pt x="1783825" y="611602"/>
                  <a:pt x="1783825" y="557080"/>
                </a:cubicBezTo>
                <a:cubicBezTo>
                  <a:pt x="1783825" y="490704"/>
                  <a:pt x="1828783" y="445664"/>
                  <a:pt x="1892670" y="445664"/>
                </a:cubicBezTo>
                <a:cubicBezTo>
                  <a:pt x="1892670" y="445664"/>
                  <a:pt x="1892670" y="445664"/>
                  <a:pt x="2346982" y="445664"/>
                </a:cubicBezTo>
                <a:cubicBezTo>
                  <a:pt x="2401404" y="445664"/>
                  <a:pt x="2448728" y="398253"/>
                  <a:pt x="2448728" y="334248"/>
                </a:cubicBezTo>
                <a:cubicBezTo>
                  <a:pt x="2448728" y="267873"/>
                  <a:pt x="2401404" y="222832"/>
                  <a:pt x="2346982" y="222832"/>
                </a:cubicBezTo>
                <a:cubicBezTo>
                  <a:pt x="2346982" y="222832"/>
                  <a:pt x="2346982" y="222832"/>
                  <a:pt x="1847712" y="222832"/>
                </a:cubicBezTo>
                <a:cubicBezTo>
                  <a:pt x="1793290" y="222832"/>
                  <a:pt x="1736501" y="175421"/>
                  <a:pt x="1736501" y="111416"/>
                </a:cubicBezTo>
                <a:cubicBezTo>
                  <a:pt x="1736501" y="45041"/>
                  <a:pt x="1793290" y="0"/>
                  <a:pt x="1847712" y="0"/>
                </a:cubicBezTo>
                <a:close/>
              </a:path>
            </a:pathLst>
          </a:custGeom>
        </p:spPr>
        <p:txBody>
          <a:bodyPr wrap="square" lIns="68580" tIns="34290" rIns="68580" bIns="34290">
            <a:noAutofit/>
          </a:bodyPr>
          <a:lstStyle/>
          <a:p>
            <a:endParaRPr lang="en-US"/>
          </a:p>
        </p:txBody>
      </p:sp>
      <p:sp>
        <p:nvSpPr>
          <p:cNvPr id="3" name="矩形 2"/>
          <p:cNvSpPr/>
          <p:nvPr userDrawn="1"/>
        </p:nvSpPr>
        <p:spPr>
          <a:xfrm>
            <a:off x="350174" y="1916832"/>
            <a:ext cx="735006" cy="241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 dirty="0">
                <a:solidFill>
                  <a:schemeClr val="bg1"/>
                </a:solidFill>
              </a:rPr>
              <a:t>PPT</a:t>
            </a:r>
            <a:r>
              <a:rPr lang="zh-CN" altLang="en-US" sz="100" dirty="0">
                <a:solidFill>
                  <a:schemeClr val="bg1"/>
                </a:solidFill>
              </a:rPr>
              <a:t>模板：</a:t>
            </a:r>
            <a:r>
              <a:rPr lang="en-US" altLang="zh-CN" sz="100" dirty="0">
                <a:solidFill>
                  <a:schemeClr val="bg1"/>
                </a:solidFill>
              </a:rPr>
              <a:t>www.1ppt.com/moban/                  PPT</a:t>
            </a:r>
            <a:r>
              <a:rPr lang="zh-CN" altLang="en-US" sz="100" dirty="0">
                <a:solidFill>
                  <a:schemeClr val="bg1"/>
                </a:solidFill>
              </a:rPr>
              <a:t>素材：</a:t>
            </a:r>
            <a:r>
              <a:rPr lang="en-US" altLang="zh-CN" sz="100" dirty="0">
                <a:solidFill>
                  <a:schemeClr val="bg1"/>
                </a:solidFill>
              </a:rPr>
              <a:t>www.1ppt.com/sucai/</a:t>
            </a:r>
          </a:p>
          <a:p>
            <a:r>
              <a:rPr lang="en-US" altLang="zh-CN" sz="100" dirty="0">
                <a:solidFill>
                  <a:schemeClr val="bg1"/>
                </a:solidFill>
              </a:rPr>
              <a:t>PPT</a:t>
            </a:r>
            <a:r>
              <a:rPr lang="zh-CN" altLang="en-US" sz="100" dirty="0">
                <a:solidFill>
                  <a:schemeClr val="bg1"/>
                </a:solidFill>
              </a:rPr>
              <a:t>背景：</a:t>
            </a:r>
            <a:r>
              <a:rPr lang="en-US" altLang="zh-CN" sz="100" dirty="0">
                <a:solidFill>
                  <a:schemeClr val="bg1"/>
                </a:solidFill>
              </a:rPr>
              <a:t>www.1ppt.com/beijing/                   PPT</a:t>
            </a:r>
            <a:r>
              <a:rPr lang="zh-CN" altLang="en-US" sz="100" dirty="0">
                <a:solidFill>
                  <a:schemeClr val="bg1"/>
                </a:solidFill>
              </a:rPr>
              <a:t>图表：</a:t>
            </a:r>
            <a:r>
              <a:rPr lang="en-US" altLang="zh-CN" sz="100" dirty="0">
                <a:solidFill>
                  <a:schemeClr val="bg1"/>
                </a:solidFill>
              </a:rPr>
              <a:t>www.1ppt.com/tubiao/      </a:t>
            </a:r>
          </a:p>
          <a:p>
            <a:r>
              <a:rPr lang="en-US" altLang="zh-CN" sz="100" dirty="0">
                <a:solidFill>
                  <a:schemeClr val="bg1"/>
                </a:solidFill>
              </a:rPr>
              <a:t>PPT</a:t>
            </a:r>
            <a:r>
              <a:rPr lang="zh-CN" altLang="en-US" sz="100" dirty="0">
                <a:solidFill>
                  <a:schemeClr val="bg1"/>
                </a:solidFill>
              </a:rPr>
              <a:t>下载：</a:t>
            </a:r>
            <a:r>
              <a:rPr lang="en-US" altLang="zh-CN" sz="100" dirty="0">
                <a:solidFill>
                  <a:schemeClr val="bg1"/>
                </a:solidFill>
              </a:rPr>
              <a:t>www.1ppt.com/xiazai/                     PPT</a:t>
            </a:r>
            <a:r>
              <a:rPr lang="zh-CN" altLang="en-US" sz="100" dirty="0">
                <a:solidFill>
                  <a:schemeClr val="bg1"/>
                </a:solidFill>
              </a:rPr>
              <a:t>教程： </a:t>
            </a:r>
            <a:r>
              <a:rPr lang="en-US" altLang="zh-CN" sz="100" dirty="0">
                <a:solidFill>
                  <a:schemeClr val="bg1"/>
                </a:solidFill>
              </a:rPr>
              <a:t>www.1ppt.com/powerpoint/      </a:t>
            </a:r>
          </a:p>
          <a:p>
            <a:r>
              <a:rPr lang="zh-CN" altLang="en-US" sz="100" dirty="0">
                <a:solidFill>
                  <a:schemeClr val="bg1"/>
                </a:solidFill>
              </a:rPr>
              <a:t>资料下载：</a:t>
            </a:r>
            <a:r>
              <a:rPr lang="en-US" altLang="zh-CN" sz="100" dirty="0">
                <a:solidFill>
                  <a:schemeClr val="bg1"/>
                </a:solidFill>
              </a:rPr>
              <a:t>www.1ppt.com/ziliao/                   </a:t>
            </a:r>
            <a:r>
              <a:rPr lang="zh-CN" altLang="en-US" sz="100" dirty="0">
                <a:solidFill>
                  <a:schemeClr val="bg1"/>
                </a:solidFill>
              </a:rPr>
              <a:t>个人简历：</a:t>
            </a:r>
            <a:r>
              <a:rPr lang="en-US" altLang="zh-CN" sz="100" dirty="0">
                <a:solidFill>
                  <a:schemeClr val="bg1"/>
                </a:solidFill>
              </a:rPr>
              <a:t>www.1ppt.com/jianli/             </a:t>
            </a:r>
          </a:p>
          <a:p>
            <a:r>
              <a:rPr lang="zh-CN" altLang="en-US" sz="100" dirty="0">
                <a:solidFill>
                  <a:schemeClr val="bg1"/>
                </a:solidFill>
              </a:rPr>
              <a:t>试卷下载：</a:t>
            </a:r>
            <a:r>
              <a:rPr lang="en-US" altLang="zh-CN" sz="100" dirty="0">
                <a:solidFill>
                  <a:schemeClr val="bg1"/>
                </a:solidFill>
              </a:rPr>
              <a:t>www.1ppt.com/shiti/                     </a:t>
            </a:r>
            <a:r>
              <a:rPr lang="zh-CN" altLang="en-US" sz="100" dirty="0">
                <a:solidFill>
                  <a:schemeClr val="bg1"/>
                </a:solidFill>
              </a:rPr>
              <a:t>教案下载：</a:t>
            </a:r>
            <a:r>
              <a:rPr lang="en-US" altLang="zh-CN" sz="100" dirty="0">
                <a:solidFill>
                  <a:schemeClr val="bg1"/>
                </a:solidFill>
              </a:rPr>
              <a:t>www.1ppt.com/jiaoan/               </a:t>
            </a:r>
          </a:p>
          <a:p>
            <a:r>
              <a:rPr lang="zh-CN" altLang="en-US" sz="100" dirty="0">
                <a:solidFill>
                  <a:schemeClr val="bg1"/>
                </a:solidFill>
              </a:rPr>
              <a:t>手抄报：</a:t>
            </a:r>
            <a:r>
              <a:rPr lang="en-US" altLang="zh-CN" sz="100" dirty="0">
                <a:solidFill>
                  <a:schemeClr val="bg1"/>
                </a:solidFill>
              </a:rPr>
              <a:t>www.1ppt.com/shouchaobao/          PPT</a:t>
            </a:r>
            <a:r>
              <a:rPr lang="zh-CN" altLang="en-US" sz="100" dirty="0">
                <a:solidFill>
                  <a:schemeClr val="bg1"/>
                </a:solidFill>
              </a:rPr>
              <a:t>课件：</a:t>
            </a:r>
            <a:r>
              <a:rPr lang="en-US" altLang="zh-CN" sz="100" dirty="0">
                <a:solidFill>
                  <a:schemeClr val="bg1"/>
                </a:solidFill>
              </a:rPr>
              <a:t>www.1ppt.com/kejian/ </a:t>
            </a:r>
          </a:p>
          <a:p>
            <a:r>
              <a:rPr lang="zh-CN" altLang="en-US" sz="100" dirty="0">
                <a:solidFill>
                  <a:schemeClr val="bg1"/>
                </a:solidFill>
              </a:rPr>
              <a:t>语文课件：</a:t>
            </a:r>
            <a:r>
              <a:rPr lang="en-US" altLang="zh-CN" sz="100" dirty="0">
                <a:solidFill>
                  <a:schemeClr val="bg1"/>
                </a:solidFill>
              </a:rPr>
              <a:t>www.1ppt.com/kejian/yuwen/    </a:t>
            </a:r>
            <a:r>
              <a:rPr lang="zh-CN" altLang="en-US" sz="100" dirty="0">
                <a:solidFill>
                  <a:schemeClr val="bg1"/>
                </a:solidFill>
              </a:rPr>
              <a:t>数学课件：</a:t>
            </a:r>
            <a:r>
              <a:rPr lang="en-US" altLang="zh-CN" sz="100" dirty="0">
                <a:solidFill>
                  <a:schemeClr val="bg1"/>
                </a:solidFill>
              </a:rPr>
              <a:t>www.1ppt.com/kejian/shuxue/ </a:t>
            </a:r>
          </a:p>
          <a:p>
            <a:r>
              <a:rPr lang="zh-CN" altLang="en-US" sz="100" dirty="0">
                <a:solidFill>
                  <a:schemeClr val="bg1"/>
                </a:solidFill>
              </a:rPr>
              <a:t>英语课件：</a:t>
            </a:r>
            <a:r>
              <a:rPr lang="en-US" altLang="zh-CN" sz="100" dirty="0">
                <a:solidFill>
                  <a:schemeClr val="bg1"/>
                </a:solidFill>
              </a:rPr>
              <a:t>www.1ppt.com/kejian/yingyu/    </a:t>
            </a:r>
            <a:r>
              <a:rPr lang="zh-CN" altLang="en-US" sz="100" dirty="0">
                <a:solidFill>
                  <a:schemeClr val="bg1"/>
                </a:solidFill>
              </a:rPr>
              <a:t>美术课件：</a:t>
            </a:r>
            <a:r>
              <a:rPr lang="en-US" altLang="zh-CN" sz="100" dirty="0">
                <a:solidFill>
                  <a:schemeClr val="bg1"/>
                </a:solidFill>
              </a:rPr>
              <a:t>www.1ppt.com/kejian/meishu/ </a:t>
            </a:r>
          </a:p>
          <a:p>
            <a:r>
              <a:rPr lang="zh-CN" altLang="en-US" sz="100" dirty="0">
                <a:solidFill>
                  <a:schemeClr val="bg1"/>
                </a:solidFill>
              </a:rPr>
              <a:t>科学课件：</a:t>
            </a:r>
            <a:r>
              <a:rPr lang="en-US" altLang="zh-CN" sz="100" dirty="0">
                <a:solidFill>
                  <a:schemeClr val="bg1"/>
                </a:solidFill>
              </a:rPr>
              <a:t>www.1ppt.com/kejian/kexue/     </a:t>
            </a:r>
            <a:r>
              <a:rPr lang="zh-CN" altLang="en-US" sz="100" dirty="0">
                <a:solidFill>
                  <a:schemeClr val="bg1"/>
                </a:solidFill>
              </a:rPr>
              <a:t>物理课件：</a:t>
            </a:r>
            <a:r>
              <a:rPr lang="en-US" altLang="zh-CN" sz="100" dirty="0">
                <a:solidFill>
                  <a:schemeClr val="bg1"/>
                </a:solidFill>
              </a:rPr>
              <a:t>www.1ppt.com/kejian/wuli/ </a:t>
            </a:r>
          </a:p>
          <a:p>
            <a:r>
              <a:rPr lang="zh-CN" altLang="en-US" sz="100" dirty="0">
                <a:solidFill>
                  <a:schemeClr val="bg1"/>
                </a:solidFill>
              </a:rPr>
              <a:t>化学课件：</a:t>
            </a:r>
            <a:r>
              <a:rPr lang="en-US" altLang="zh-CN" sz="100" dirty="0">
                <a:solidFill>
                  <a:schemeClr val="bg1"/>
                </a:solidFill>
              </a:rPr>
              <a:t>www.1ppt.com/kejian/huaxue/  </a:t>
            </a:r>
            <a:r>
              <a:rPr lang="zh-CN" altLang="en-US" sz="100" dirty="0">
                <a:solidFill>
                  <a:schemeClr val="bg1"/>
                </a:solidFill>
              </a:rPr>
              <a:t>生物课件：</a:t>
            </a:r>
            <a:r>
              <a:rPr lang="en-US" altLang="zh-CN" sz="100" dirty="0">
                <a:solidFill>
                  <a:schemeClr val="bg1"/>
                </a:solidFill>
              </a:rPr>
              <a:t>www.1ppt.com/kejian/shengwu/ </a:t>
            </a:r>
          </a:p>
          <a:p>
            <a:r>
              <a:rPr lang="zh-CN" altLang="en-US" sz="100" dirty="0">
                <a:solidFill>
                  <a:schemeClr val="bg1"/>
                </a:solidFill>
              </a:rPr>
              <a:t>地理课件：</a:t>
            </a:r>
            <a:r>
              <a:rPr lang="en-US" altLang="zh-CN" sz="100" dirty="0">
                <a:solidFill>
                  <a:schemeClr val="bg1"/>
                </a:solidFill>
              </a:rPr>
              <a:t>www.1ppt.com/kejian/dili/          </a:t>
            </a:r>
            <a:r>
              <a:rPr lang="zh-CN" altLang="en-US" sz="100" dirty="0">
                <a:solidFill>
                  <a:schemeClr val="bg1"/>
                </a:solidFill>
              </a:rPr>
              <a:t>历史课件：</a:t>
            </a:r>
            <a:r>
              <a:rPr lang="en-US" altLang="zh-CN" sz="100" dirty="0">
                <a:solidFill>
                  <a:schemeClr val="bg1"/>
                </a:solidFill>
              </a:rPr>
              <a:t>www.1ppt.com/kejian/lishi/ </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矩形: 圆角 1"/>
          <p:cNvSpPr/>
          <p:nvPr userDrawn="1"/>
        </p:nvSpPr>
        <p:spPr>
          <a:xfrm>
            <a:off x="228600" y="233363"/>
            <a:ext cx="547158" cy="314325"/>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ea typeface="FandolFang R" panose="00000500000000000000" pitchFamily="50" charset="-122"/>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image.baidu.com/i?ct=503316480&amp;z=0&amp;tn=baiduimagedetail&amp;word=%BC%D2%D3%C3%D7%CF%CD%E2%CF%DF%C9%B1%BE%FA%B5%C6&amp;in=5403&amp;cl=2&amp;cm=1&amp;sc=0&amp;lm=-1&amp;pn=540&amp;rn=1&amp;di=2255918952&amp;ln=2000&amp;fr=ala0" TargetMode="Externa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120.TIF" TargetMode="External"/><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122.TIF" TargetMode="External"/><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占位符 2"/>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29" name="组合 28"/>
          <p:cNvGrpSpPr/>
          <p:nvPr/>
        </p:nvGrpSpPr>
        <p:grpSpPr>
          <a:xfrm>
            <a:off x="757442" y="1438027"/>
            <a:ext cx="5011976" cy="1352019"/>
            <a:chOff x="557374" y="2471818"/>
            <a:chExt cx="6682634" cy="1802692"/>
          </a:xfrm>
        </p:grpSpPr>
        <p:sp>
          <p:nvSpPr>
            <p:cNvPr id="30" name="文本框 29"/>
            <p:cNvSpPr txBox="1"/>
            <p:nvPr/>
          </p:nvSpPr>
          <p:spPr>
            <a:xfrm>
              <a:off x="2308474" y="2471818"/>
              <a:ext cx="4931534" cy="553997"/>
            </a:xfrm>
            <a:prstGeom prst="rect">
              <a:avLst/>
            </a:prstGeom>
            <a:noFill/>
          </p:spPr>
          <p:txBody>
            <a:bodyPr wrap="square" rtlCol="0">
              <a:spAutoFit/>
            </a:bodyPr>
            <a:lstStyle/>
            <a:p>
              <a:r>
                <a:rPr lang="zh-CN" altLang="en-US" sz="2100" spc="-113" dirty="0">
                  <a:latin typeface="Arial" panose="020B0604020202020204" pitchFamily="34" charset="0"/>
                  <a:ea typeface="思源黑体 CN Medium" panose="020B0600000000000000" pitchFamily="34" charset="-122"/>
                  <a:cs typeface="+mn-ea"/>
                  <a:sym typeface="Arial" panose="020B0604020202020204" pitchFamily="34" charset="0"/>
                </a:rPr>
                <a:t>第四章  光现象</a:t>
              </a:r>
            </a:p>
          </p:txBody>
        </p:sp>
        <p:sp>
          <p:nvSpPr>
            <p:cNvPr id="31" name="文本框 30"/>
            <p:cNvSpPr txBox="1"/>
            <p:nvPr/>
          </p:nvSpPr>
          <p:spPr>
            <a:xfrm>
              <a:off x="557374" y="3254526"/>
              <a:ext cx="5538625" cy="861775"/>
            </a:xfrm>
            <a:prstGeom prst="rect">
              <a:avLst/>
            </a:prstGeom>
            <a:noFill/>
          </p:spPr>
          <p:txBody>
            <a:bodyPr wrap="square" rtlCol="0">
              <a:spAutoFit/>
            </a:bodyPr>
            <a:lstStyle/>
            <a:p>
              <a:pPr algn="dist"/>
              <a:r>
                <a:rPr lang="zh-CN" altLang="en-US" sz="3600" b="1" dirty="0">
                  <a:solidFill>
                    <a:srgbClr val="00B050"/>
                  </a:solidFill>
                  <a:latin typeface="Arial" panose="020B0604020202020204" pitchFamily="34" charset="0"/>
                  <a:ea typeface="思源黑体 CN Medium" panose="020B0600000000000000" pitchFamily="34" charset="-122"/>
                  <a:cs typeface="+mn-ea"/>
                  <a:sym typeface="Arial" panose="020B0604020202020204" pitchFamily="34" charset="0"/>
                </a:rPr>
                <a:t>第</a:t>
              </a:r>
              <a:r>
                <a:rPr lang="en-US" altLang="zh-CN" sz="3600" b="1" dirty="0">
                  <a:solidFill>
                    <a:srgbClr val="00B050"/>
                  </a:solidFill>
                  <a:latin typeface="Arial" panose="020B0604020202020204" pitchFamily="34" charset="0"/>
                  <a:ea typeface="思源黑体 CN Medium" panose="020B0600000000000000" pitchFamily="34" charset="-122"/>
                  <a:cs typeface="+mn-ea"/>
                  <a:sym typeface="Arial" panose="020B0604020202020204" pitchFamily="34" charset="0"/>
                </a:rPr>
                <a:t>5</a:t>
              </a:r>
              <a:r>
                <a:rPr lang="zh-CN" altLang="en-US" sz="3600" b="1" dirty="0">
                  <a:solidFill>
                    <a:srgbClr val="00B050"/>
                  </a:solidFill>
                  <a:latin typeface="Arial" panose="020B0604020202020204" pitchFamily="34" charset="0"/>
                  <a:ea typeface="思源黑体 CN Medium" panose="020B0600000000000000" pitchFamily="34" charset="-122"/>
                  <a:cs typeface="+mn-ea"/>
                  <a:sym typeface="Arial" panose="020B0604020202020204" pitchFamily="34" charset="0"/>
                </a:rPr>
                <a:t>节 光的色散</a:t>
              </a:r>
            </a:p>
          </p:txBody>
        </p:sp>
        <p:cxnSp>
          <p:nvCxnSpPr>
            <p:cNvPr id="37" name="直接连接符 36"/>
            <p:cNvCxnSpPr/>
            <p:nvPr/>
          </p:nvCxnSpPr>
          <p:spPr>
            <a:xfrm>
              <a:off x="722391" y="4274510"/>
              <a:ext cx="520858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4294967295"/>
          </p:nvPr>
        </p:nvSpPr>
        <p:spPr bwMode="auto">
          <a:xfrm>
            <a:off x="495300" y="3949917"/>
            <a:ext cx="8153400" cy="867965"/>
          </a:xfrm>
          <a:prstGeom prst="rect">
            <a:avLst/>
          </a:prstGeom>
          <a:noFill/>
          <a:ln>
            <a:miter lim="800000"/>
          </a:ln>
        </p:spPr>
        <p:txBody>
          <a:bodyPr vert="horz" wrap="square" lIns="91440" tIns="45720" rIns="91440" bIns="45720" numCol="1" anchor="t" anchorCtr="0" compatLnSpc="1"/>
          <a:lstStyle/>
          <a:p>
            <a:pPr marL="0" indent="0">
              <a:lnSpc>
                <a:spcPct val="150000"/>
              </a:lnSpc>
              <a:buClr>
                <a:schemeClr val="hlink"/>
              </a:buClr>
              <a:buNone/>
            </a:pPr>
            <a:r>
              <a:rPr lang="zh-CN" altLang="en-US" dirty="0">
                <a:latin typeface="Arial" panose="020B0604020202020204" pitchFamily="34" charset="0"/>
                <a:ea typeface="思源黑体 CN Medium" panose="020B0600000000000000" pitchFamily="34" charset="-122"/>
                <a:sym typeface="Arial" panose="020B0604020202020204" pitchFamily="34" charset="0"/>
              </a:rPr>
              <a:t>电视画面的颜色是由</a:t>
            </a:r>
            <a:r>
              <a:rPr lang="zh-CN" altLang="en-US" dirty="0">
                <a:solidFill>
                  <a:srgbClr val="FF3300"/>
                </a:solidFill>
                <a:latin typeface="Arial" panose="020B0604020202020204" pitchFamily="34" charset="0"/>
                <a:ea typeface="思源黑体 CN Medium" panose="020B0600000000000000" pitchFamily="34" charset="-122"/>
                <a:sym typeface="Arial" panose="020B0604020202020204" pitchFamily="34" charset="0"/>
              </a:rPr>
              <a:t>红、绿、蓝</a:t>
            </a:r>
            <a:r>
              <a:rPr lang="zh-CN" altLang="en-US" dirty="0">
                <a:latin typeface="Arial" panose="020B0604020202020204" pitchFamily="34" charset="0"/>
                <a:ea typeface="思源黑体 CN Medium" panose="020B0600000000000000" pitchFamily="34" charset="-122"/>
                <a:sym typeface="Arial" panose="020B0604020202020204" pitchFamily="34" charset="0"/>
              </a:rPr>
              <a:t>三种色光合成的。</a:t>
            </a:r>
          </a:p>
        </p:txBody>
      </p:sp>
      <p:pic>
        <p:nvPicPr>
          <p:cNvPr id="15363" name="Picture 4"/>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881605" y="1770456"/>
            <a:ext cx="3655739" cy="2056381"/>
          </a:xfrm>
          <a:prstGeom prst="rect">
            <a:avLst/>
          </a:prstGeom>
          <a:noFill/>
          <a:ln w="9525">
            <a:noFill/>
            <a:miter lim="800000"/>
            <a:headEnd/>
            <a:tailEnd/>
          </a:ln>
        </p:spPr>
      </p:pic>
      <p:sp>
        <p:nvSpPr>
          <p:cNvPr id="39942" name="Text Box 6"/>
          <p:cNvSpPr txBox="1">
            <a:spLocks noChangeArrowheads="1"/>
          </p:cNvSpPr>
          <p:nvPr/>
        </p:nvSpPr>
        <p:spPr bwMode="auto">
          <a:xfrm>
            <a:off x="5297433" y="3495159"/>
            <a:ext cx="2590800" cy="331678"/>
          </a:xfrm>
          <a:prstGeom prst="rect">
            <a:avLst/>
          </a:prstGeom>
          <a:noFill/>
          <a:ln w="9525">
            <a:noFill/>
            <a:miter lim="800000"/>
          </a:ln>
        </p:spPr>
        <p:txBody>
          <a:bodyPr lIns="68580" tIns="34290" rIns="68580" bIns="34290">
            <a:spAutoFit/>
          </a:bodyPr>
          <a:lstStyle/>
          <a:p>
            <a:pPr marL="457200" indent="-457200" algn="ctr" defTabSz="914400">
              <a:lnSpc>
                <a:spcPct val="80000"/>
              </a:lnSpc>
              <a:spcBef>
                <a:spcPct val="50000"/>
              </a:spcBef>
              <a:buClr>
                <a:srgbClr val="FF00FF"/>
              </a:buClr>
            </a:pP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放大镜放大</a:t>
            </a:r>
          </a:p>
        </p:txBody>
      </p:sp>
      <p:grpSp>
        <p:nvGrpSpPr>
          <p:cNvPr id="3" name="Group 7"/>
          <p:cNvGrpSpPr/>
          <p:nvPr/>
        </p:nvGrpSpPr>
        <p:grpSpPr bwMode="auto">
          <a:xfrm>
            <a:off x="5720767" y="2008840"/>
            <a:ext cx="1744133" cy="1026360"/>
            <a:chOff x="0" y="0"/>
            <a:chExt cx="1200" cy="1200"/>
          </a:xfrm>
        </p:grpSpPr>
        <p:pic>
          <p:nvPicPr>
            <p:cNvPr id="15367" name="Picture 8"/>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00" cy="1200"/>
            </a:xfrm>
            <a:prstGeom prst="rect">
              <a:avLst/>
            </a:prstGeom>
            <a:solidFill>
              <a:schemeClr val="accent1"/>
            </a:solidFill>
            <a:ln w="9525">
              <a:noFill/>
              <a:miter lim="800000"/>
              <a:headEnd/>
              <a:tailEnd/>
            </a:ln>
          </p:spPr>
        </p:pic>
        <p:sp>
          <p:nvSpPr>
            <p:cNvPr id="15368" name="AutoShape 9"/>
            <p:cNvSpPr>
              <a:spLocks noChangeArrowheads="1"/>
            </p:cNvSpPr>
            <p:nvPr/>
          </p:nvSpPr>
          <p:spPr bwMode="auto">
            <a:xfrm>
              <a:off x="0" y="0"/>
              <a:ext cx="1200" cy="1200"/>
            </a:xfrm>
            <a:prstGeom prst="wedgeEllipseCallout">
              <a:avLst>
                <a:gd name="adj1" fmla="val -165566"/>
                <a:gd name="adj2" fmla="val 42863"/>
              </a:avLst>
            </a:prstGeom>
            <a:noFill/>
            <a:ln w="9525">
              <a:solidFill>
                <a:srgbClr val="FF00FF"/>
              </a:solidFill>
              <a:miter lim="800000"/>
            </a:ln>
          </p:spPr>
          <p:txBody>
            <a:bodyPr/>
            <a:lstStyle/>
            <a:p>
              <a:pPr marL="457200" indent="-457200" algn="ctr" defTabSz="914400">
                <a:lnSpc>
                  <a:spcPct val="80000"/>
                </a:lnSpc>
                <a:spcBef>
                  <a:spcPct val="20000"/>
                </a:spcBef>
                <a:buClr>
                  <a:srgbClr val="FF00FF"/>
                </a:buClr>
                <a:buFont typeface="Wingdings" panose="05000000000000000000" pitchFamily="2" charset="2"/>
                <a:buChar char="Ø"/>
              </a:pPr>
              <a:endParaRPr lang="zh-CN" altLang="zh-CN" sz="3200" b="1" kern="0">
                <a:solidFill>
                  <a:schemeClr val="hlink"/>
                </a:solidFill>
                <a:latin typeface="Arial" panose="020B0604020202020204" pitchFamily="34" charset="0"/>
                <a:ea typeface="思源黑体 CN Medium" panose="020B0600000000000000" pitchFamily="34" charset="-122"/>
                <a:sym typeface="Arial" panose="020B0604020202020204" pitchFamily="34" charset="0"/>
              </a:endParaRPr>
            </a:p>
          </p:txBody>
        </p:sp>
      </p:grpSp>
      <p:sp>
        <p:nvSpPr>
          <p:cNvPr id="15369" name="Rectangle 10"/>
          <p:cNvSpPr>
            <a:spLocks noChangeArrowheads="1"/>
          </p:cNvSpPr>
          <p:nvPr/>
        </p:nvSpPr>
        <p:spPr bwMode="auto">
          <a:xfrm>
            <a:off x="431007" y="1115832"/>
            <a:ext cx="8281987" cy="743491"/>
          </a:xfrm>
          <a:prstGeom prst="rect">
            <a:avLst/>
          </a:prstGeom>
          <a:noFill/>
          <a:ln w="9525">
            <a:noFill/>
            <a:miter lim="800000"/>
          </a:ln>
        </p:spPr>
        <p:txBody>
          <a:bodyPr lIns="68580" tIns="34290" rIns="68580" bIns="34290"/>
          <a:lstStyle/>
          <a:p>
            <a:pPr marL="342900" indent="-342900" defTabSz="914400"/>
            <a:r>
              <a:rPr lang="en-US" altLang="zh-CN" sz="2100" kern="0" dirty="0">
                <a:latin typeface="Arial" panose="020B0604020202020204" pitchFamily="34" charset="0"/>
                <a:ea typeface="思源黑体 CN Medium" panose="020B0600000000000000" pitchFamily="34" charset="-122"/>
                <a:sym typeface="Arial" panose="020B0604020202020204" pitchFamily="34" charset="0"/>
              </a:rPr>
              <a:t> </a:t>
            </a: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彩色电视机里的各种颜色是怎样产生的？</a:t>
            </a:r>
          </a:p>
        </p:txBody>
      </p:sp>
      <p:sp>
        <p:nvSpPr>
          <p:cNvPr id="11" name="文本框 10"/>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二、色光的混合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animEffect transition="in" filter="plus(in)">
                                      <p:cBhvr>
                                        <p:cTn id="7" dur="2000"/>
                                        <p:tgtEl>
                                          <p:spTgt spid="39942"/>
                                        </p:tgtEl>
                                      </p:cBhvr>
                                    </p:animEffect>
                                  </p:childTnLst>
                                </p:cTn>
                              </p:par>
                              <p:par>
                                <p:cTn id="8" presetID="13"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plus(in)">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9938">
                                            <p:txEl>
                                              <p:pRg st="0" end="0"/>
                                            </p:txEl>
                                          </p:spTgt>
                                        </p:tgtEl>
                                        <p:attrNameLst>
                                          <p:attrName>style.visibility</p:attrName>
                                        </p:attrNameLst>
                                      </p:cBhvr>
                                      <p:to>
                                        <p:strVal val="visible"/>
                                      </p:to>
                                    </p:set>
                                    <p:animEffect transition="in" filter="blinds(horizontal)">
                                      <p:cBhvr>
                                        <p:cTn id="15" dur="500"/>
                                        <p:tgtEl>
                                          <p:spTgt spid="399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p:bldP spid="399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文本框 99"/>
          <p:cNvSpPr txBox="1">
            <a:spLocks noChangeArrowheads="1"/>
          </p:cNvSpPr>
          <p:nvPr/>
        </p:nvSpPr>
        <p:spPr bwMode="auto">
          <a:xfrm>
            <a:off x="451756" y="1457309"/>
            <a:ext cx="8187419" cy="1685077"/>
          </a:xfrm>
          <a:prstGeom prst="rect">
            <a:avLst/>
          </a:prstGeom>
          <a:noFill/>
          <a:ln w="9525">
            <a:noFill/>
            <a:miter lim="800000"/>
          </a:ln>
        </p:spPr>
        <p:txBody>
          <a:bodyPr wrap="square" lIns="68580" tIns="34290" rIns="68580" bIns="34290">
            <a:spAutoFit/>
          </a:bodyPr>
          <a:lstStyle/>
          <a:p>
            <a:pPr defTabSz="914400">
              <a:lnSpc>
                <a:spcPct val="250000"/>
              </a:lnSpc>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红、绿、蓝三种色光按不同比例混合，可以产生各种颜色的光，因此把</a:t>
            </a:r>
            <a:r>
              <a:rPr lang="zh-CN" altLang="en-US" sz="2100" b="1"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a:t>
            </a:r>
            <a:r>
              <a:rPr lang="zh-CN" altLang="en-US" sz="2100" b="1" kern="0" dirty="0">
                <a:solidFill>
                  <a:srgbClr val="007E27"/>
                </a:solidFill>
                <a:latin typeface="Arial" panose="020B0604020202020204" pitchFamily="34" charset="0"/>
                <a:ea typeface="思源黑体 CN Medium" panose="020B0600000000000000" pitchFamily="34" charset="-122"/>
                <a:sym typeface="Arial" panose="020B0604020202020204" pitchFamily="34" charset="0"/>
              </a:rPr>
              <a:t>绿、</a:t>
            </a:r>
            <a:r>
              <a:rPr lang="zh-CN" altLang="en-US" sz="2100" b="1"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rPr>
              <a:t>蓝</a:t>
            </a:r>
            <a:r>
              <a:rPr lang="zh-CN" altLang="en-US" sz="2100" b="1"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叫做色光的三原色</a:t>
            </a:r>
            <a:r>
              <a:rPr lang="zh-CN" altLang="en-US" sz="21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a:t>
            </a:r>
          </a:p>
        </p:txBody>
      </p:sp>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 calcmode="lin" valueType="num">
                                      <p:cBhvr>
                                        <p:cTn id="7" dur="500" fill="hold"/>
                                        <p:tgtEl>
                                          <p:spTgt spid="16385"/>
                                        </p:tgtEl>
                                        <p:attrNameLst>
                                          <p:attrName>ppt_w</p:attrName>
                                        </p:attrNameLst>
                                      </p:cBhvr>
                                      <p:tavLst>
                                        <p:tav tm="0">
                                          <p:val>
                                            <p:fltVal val="0"/>
                                          </p:val>
                                        </p:tav>
                                        <p:tav tm="100000">
                                          <p:val>
                                            <p:strVal val="#ppt_w"/>
                                          </p:val>
                                        </p:tav>
                                      </p:tavLst>
                                    </p:anim>
                                    <p:anim calcmode="lin" valueType="num">
                                      <p:cBhvr>
                                        <p:cTn id="8" dur="500" fill="hold"/>
                                        <p:tgtEl>
                                          <p:spTgt spid="16385"/>
                                        </p:tgtEl>
                                        <p:attrNameLst>
                                          <p:attrName>ppt_h</p:attrName>
                                        </p:attrNameLst>
                                      </p:cBhvr>
                                      <p:tavLst>
                                        <p:tav tm="0">
                                          <p:val>
                                            <p:fltVal val="0"/>
                                          </p:val>
                                        </p:tav>
                                        <p:tav tm="100000">
                                          <p:val>
                                            <p:strVal val="#ppt_h"/>
                                          </p:val>
                                        </p:tav>
                                      </p:tavLst>
                                    </p:anim>
                                    <p:animEffect transition="in" filter="fade">
                                      <p:cBhvr>
                                        <p:cTn id="9"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
          <p:cNvSpPr txBox="1">
            <a:spLocks noChangeArrowheads="1"/>
          </p:cNvSpPr>
          <p:nvPr/>
        </p:nvSpPr>
        <p:spPr bwMode="auto">
          <a:xfrm>
            <a:off x="5056189" y="2198818"/>
            <a:ext cx="138548" cy="346249"/>
          </a:xfrm>
          <a:prstGeom prst="rect">
            <a:avLst/>
          </a:prstGeom>
          <a:noFill/>
          <a:ln w="9525">
            <a:noFill/>
            <a:miter lim="800000"/>
          </a:ln>
        </p:spPr>
        <p:txBody>
          <a:bodyPr wrap="none" lIns="68580" tIns="34290" rIns="68580" bIns="34290">
            <a:spAutoFit/>
          </a:bodyPr>
          <a:lstStyle/>
          <a:p>
            <a:pPr defTabSz="914400"/>
            <a:endParaRPr lang="zh-CN" altLang="zh-CN"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11269" name="Text Box 5"/>
          <p:cNvSpPr txBox="1">
            <a:spLocks noChangeArrowheads="1"/>
          </p:cNvSpPr>
          <p:nvPr/>
        </p:nvSpPr>
        <p:spPr bwMode="auto">
          <a:xfrm>
            <a:off x="495300" y="2735470"/>
            <a:ext cx="8039100" cy="1361912"/>
          </a:xfrm>
          <a:prstGeom prst="rect">
            <a:avLst/>
          </a:prstGeom>
          <a:noFill/>
          <a:ln w="57150">
            <a:noFill/>
            <a:miter lim="800000"/>
          </a:ln>
        </p:spPr>
        <p:txBody>
          <a:bodyPr wrap="square" lIns="68580" tIns="34290" rIns="68580" bIns="34290">
            <a:spAutoFit/>
          </a:bodyPr>
          <a:lstStyle/>
          <a:p>
            <a:pPr defTabSz="914400">
              <a:lnSpc>
                <a:spcPct val="200000"/>
              </a:lnSpc>
            </a:pPr>
            <a:r>
              <a:rPr lang="en-US" altLang="zh-CN"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把太阳光分解成七种不同的色光，按</a:t>
            </a:r>
            <a:r>
              <a:rPr lang="zh-CN" altLang="en-US" sz="2100" b="1"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FFC000"/>
                </a:solidFill>
                <a:latin typeface="Arial" panose="020B0604020202020204" pitchFamily="34" charset="0"/>
                <a:ea typeface="思源黑体 CN Medium" panose="020B0600000000000000" pitchFamily="34" charset="-122"/>
                <a:sym typeface="Arial" panose="020B0604020202020204" pitchFamily="34" charset="0"/>
              </a:rPr>
              <a:t>橙</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FFFF00"/>
                </a:solidFill>
                <a:latin typeface="Arial" panose="020B0604020202020204" pitchFamily="34" charset="0"/>
                <a:ea typeface="思源黑体 CN Medium" panose="020B0600000000000000" pitchFamily="34" charset="-122"/>
                <a:sym typeface="Arial" panose="020B0604020202020204" pitchFamily="34" charset="0"/>
              </a:rPr>
              <a:t>黄</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0B050"/>
                </a:solidFill>
                <a:latin typeface="Arial" panose="020B0604020202020204" pitchFamily="34" charset="0"/>
                <a:ea typeface="思源黑体 CN Medium" panose="020B0600000000000000" pitchFamily="34" charset="-122"/>
                <a:sym typeface="Arial" panose="020B0604020202020204" pitchFamily="34" charset="0"/>
              </a:rPr>
              <a:t>绿</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070C0"/>
                </a:solidFill>
                <a:latin typeface="Arial" panose="020B0604020202020204" pitchFamily="34" charset="0"/>
                <a:ea typeface="思源黑体 CN Medium" panose="020B0600000000000000" pitchFamily="34" charset="-122"/>
                <a:sym typeface="Arial" panose="020B0604020202020204" pitchFamily="34" charset="0"/>
              </a:rPr>
              <a:t>蓝</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65279"/>
                </a:solidFill>
                <a:latin typeface="Arial" panose="020B0604020202020204" pitchFamily="34" charset="0"/>
                <a:ea typeface="思源黑体 CN Medium" panose="020B0600000000000000" pitchFamily="34" charset="-122"/>
                <a:sym typeface="Arial" panose="020B0604020202020204" pitchFamily="34" charset="0"/>
              </a:rPr>
              <a:t>靛</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7030A0"/>
                </a:solidFill>
                <a:latin typeface="Arial" panose="020B0604020202020204" pitchFamily="34" charset="0"/>
                <a:ea typeface="思源黑体 CN Medium" panose="020B0600000000000000" pitchFamily="34" charset="-122"/>
                <a:sym typeface="Arial" panose="020B0604020202020204" pitchFamily="34" charset="0"/>
              </a:rPr>
              <a:t>紫</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的顺序排列起来就是太阳的可见光谱。</a:t>
            </a:r>
          </a:p>
        </p:txBody>
      </p:sp>
      <p:sp>
        <p:nvSpPr>
          <p:cNvPr id="2" name="矩形 1"/>
          <p:cNvSpPr/>
          <p:nvPr/>
        </p:nvSpPr>
        <p:spPr>
          <a:xfrm>
            <a:off x="1626507" y="1469572"/>
            <a:ext cx="5890987" cy="863503"/>
          </a:xfrm>
          <a:prstGeom prst="rect">
            <a:avLst/>
          </a:prstGeom>
          <a:gradFill>
            <a:gsLst>
              <a:gs pos="38000">
                <a:srgbClr val="FFFF00"/>
              </a:gs>
              <a:gs pos="20000">
                <a:srgbClr val="FFC000"/>
              </a:gs>
              <a:gs pos="0">
                <a:srgbClr val="FF0000"/>
              </a:gs>
              <a:gs pos="69000">
                <a:srgbClr val="00B050"/>
              </a:gs>
              <a:gs pos="80000">
                <a:srgbClr val="0070C0"/>
              </a:gs>
              <a:gs pos="88000">
                <a:srgbClr val="065279"/>
              </a:gs>
              <a:gs pos="96000">
                <a:srgbClr val="7030A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slide(fromLeft)">
                                      <p:cBhvr>
                                        <p:cTn id="7" dur="500"/>
                                        <p:tgtEl>
                                          <p:spTgt spid="11269"/>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770" decel="100000"/>
                                        <p:tgtEl>
                                          <p:spTgt spid="2"/>
                                        </p:tgtEl>
                                      </p:cBhvr>
                                    </p:animEffect>
                                    <p:animScale>
                                      <p:cBhvr>
                                        <p:cTn id="13" dur="770" decel="100000"/>
                                        <p:tgtEl>
                                          <p:spTgt spid="2"/>
                                        </p:tgtEl>
                                      </p:cBhvr>
                                      <p:from x="10000" y="10000"/>
                                      <p:to x="200000" y="450000"/>
                                    </p:animScale>
                                    <p:animScale>
                                      <p:cBhvr>
                                        <p:cTn id="14" dur="1230" accel="100000" fill="hold">
                                          <p:stCondLst>
                                            <p:cond delay="770"/>
                                          </p:stCondLst>
                                        </p:cTn>
                                        <p:tgtEl>
                                          <p:spTgt spid="2"/>
                                        </p:tgtEl>
                                      </p:cBhvr>
                                      <p:from x="200000" y="450000"/>
                                      <p:to x="100000" y="100000"/>
                                    </p:animScale>
                                    <p:set>
                                      <p:cBhvr>
                                        <p:cTn id="15" dur="770" fill="hold"/>
                                        <p:tgtEl>
                                          <p:spTgt spid="2"/>
                                        </p:tgtEl>
                                        <p:attrNameLst>
                                          <p:attrName>ppt_x</p:attrName>
                                        </p:attrNameLst>
                                      </p:cBhvr>
                                      <p:to>
                                        <p:strVal val="(0.5)"/>
                                      </p:to>
                                    </p:set>
                                    <p:anim from="(0.5)" to="(#ppt_x)" calcmode="lin" valueType="num">
                                      <p:cBhvr>
                                        <p:cTn id="16" dur="1230" accel="100000" fill="hold">
                                          <p:stCondLst>
                                            <p:cond delay="770"/>
                                          </p:stCondLst>
                                        </p:cTn>
                                        <p:tgtEl>
                                          <p:spTgt spid="2"/>
                                        </p:tgtEl>
                                        <p:attrNameLst>
                                          <p:attrName>ppt_x</p:attrName>
                                        </p:attrNameLst>
                                      </p:cBhvr>
                                    </p:anim>
                                    <p:set>
                                      <p:cBhvr>
                                        <p:cTn id="17" dur="770" fill="hold"/>
                                        <p:tgtEl>
                                          <p:spTgt spid="2"/>
                                        </p:tgtEl>
                                        <p:attrNameLst>
                                          <p:attrName>ppt_y</p:attrName>
                                        </p:attrNameLst>
                                      </p:cBhvr>
                                      <p:to>
                                        <p:strVal val="(#ppt_y+0.4)"/>
                                      </p:to>
                                    </p:set>
                                    <p:anim from="(#ppt_y+0.4)" to="(#ppt_y)" calcmode="lin" valueType="num">
                                      <p:cBhvr>
                                        <p:cTn id="18"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ldLvl="0" animBg="1"/>
      <p:bldP spid="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41338" y="1817955"/>
            <a:ext cx="8097838" cy="484748"/>
          </a:xfrm>
          <a:prstGeom prst="rect">
            <a:avLst/>
          </a:prstGeom>
          <a:noFill/>
          <a:ln w="9525">
            <a:noFill/>
            <a:miter lim="800000"/>
          </a:ln>
        </p:spPr>
        <p:txBody>
          <a:bodyPr lIns="68580" tIns="34290" rIns="68580" bIns="34290">
            <a:spAutoFit/>
          </a:bodyPr>
          <a:lstStyle/>
          <a:p>
            <a:pPr defTabSz="914400">
              <a:lnSpc>
                <a:spcPct val="150000"/>
              </a:lnSpc>
            </a:pP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太阳光的光谱中红光外侧的不可见光叫做</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红外线</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chemeClr val="bg1"/>
                </a:solidFill>
                <a:latin typeface="Arial" panose="020B0604020202020204" pitchFamily="34" charset="0"/>
                <a:ea typeface="思源黑体 CN Medium" panose="020B0600000000000000" pitchFamily="34" charset="-122"/>
                <a:sym typeface="Arial" panose="020B0604020202020204" pitchFamily="34" charset="0"/>
              </a:rPr>
              <a:t>。</a:t>
            </a:r>
          </a:p>
        </p:txBody>
      </p:sp>
      <p:sp>
        <p:nvSpPr>
          <p:cNvPr id="2" name="矩形 1"/>
          <p:cNvSpPr/>
          <p:nvPr/>
        </p:nvSpPr>
        <p:spPr>
          <a:xfrm>
            <a:off x="2456392" y="2783695"/>
            <a:ext cx="5786438" cy="597406"/>
          </a:xfrm>
          <a:prstGeom prst="rect">
            <a:avLst/>
          </a:prstGeom>
          <a:gradFill>
            <a:gsLst>
              <a:gs pos="38000">
                <a:srgbClr val="FFFF00"/>
              </a:gs>
              <a:gs pos="20000">
                <a:srgbClr val="FFC000"/>
              </a:gs>
              <a:gs pos="0">
                <a:srgbClr val="FF0000"/>
              </a:gs>
              <a:gs pos="69000">
                <a:srgbClr val="00B050"/>
              </a:gs>
              <a:gs pos="80000">
                <a:srgbClr val="0070C0"/>
              </a:gs>
              <a:gs pos="88000">
                <a:srgbClr val="065279"/>
              </a:gs>
              <a:gs pos="96000">
                <a:srgbClr val="7030A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cxnSp>
        <p:nvCxnSpPr>
          <p:cNvPr id="3" name="直接连接符 2"/>
          <p:cNvCxnSpPr/>
          <p:nvPr/>
        </p:nvCxnSpPr>
        <p:spPr>
          <a:xfrm>
            <a:off x="678391" y="3421482"/>
            <a:ext cx="0" cy="380059"/>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4" name="直接连接符 3"/>
          <p:cNvCxnSpPr/>
          <p:nvPr/>
        </p:nvCxnSpPr>
        <p:spPr>
          <a:xfrm>
            <a:off x="2456391" y="3421482"/>
            <a:ext cx="0" cy="380059"/>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5" name="直接连接符 4"/>
          <p:cNvCxnSpPr/>
          <p:nvPr/>
        </p:nvCxnSpPr>
        <p:spPr>
          <a:xfrm>
            <a:off x="8242829" y="3421482"/>
            <a:ext cx="0" cy="380059"/>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6" name="直接箭头连接符 5"/>
          <p:cNvCxnSpPr/>
          <p:nvPr/>
        </p:nvCxnSpPr>
        <p:spPr>
          <a:xfrm rot="10800000">
            <a:off x="2456393" y="3668519"/>
            <a:ext cx="2174875"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rot="10800000" flipH="1">
            <a:off x="6067956" y="3661394"/>
            <a:ext cx="2174875"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a:spLocks noChangeArrowheads="1"/>
          </p:cNvSpPr>
          <p:nvPr/>
        </p:nvSpPr>
        <p:spPr bwMode="auto">
          <a:xfrm>
            <a:off x="4697942" y="3539062"/>
            <a:ext cx="1616075" cy="438581"/>
          </a:xfrm>
          <a:prstGeom prst="rect">
            <a:avLst/>
          </a:prstGeom>
          <a:noFill/>
          <a:ln w="9525">
            <a:noFill/>
            <a:miter lim="800000"/>
          </a:ln>
        </p:spPr>
        <p:txBody>
          <a:bodyPr lIns="68580" tIns="34290" rIns="68580" bIns="34290">
            <a:spAutoFit/>
          </a:bodyPr>
          <a:lstStyle/>
          <a:p>
            <a:pPr defTabSz="914400"/>
            <a:r>
              <a:rPr lang="zh-CN" altLang="en-US" sz="2400" b="1"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可视光线</a:t>
            </a:r>
          </a:p>
        </p:txBody>
      </p:sp>
      <p:sp>
        <p:nvSpPr>
          <p:cNvPr id="11" name="文本框 10"/>
          <p:cNvSpPr txBox="1">
            <a:spLocks noChangeArrowheads="1"/>
          </p:cNvSpPr>
          <p:nvPr/>
        </p:nvSpPr>
        <p:spPr bwMode="auto">
          <a:xfrm>
            <a:off x="957793" y="3539062"/>
            <a:ext cx="1616075" cy="438581"/>
          </a:xfrm>
          <a:prstGeom prst="rect">
            <a:avLst/>
          </a:prstGeom>
          <a:noFill/>
          <a:ln w="9525">
            <a:noFill/>
            <a:miter lim="800000"/>
          </a:ln>
        </p:spPr>
        <p:txBody>
          <a:bodyPr lIns="68580" tIns="34290" rIns="68580" bIns="34290">
            <a:spAutoFit/>
          </a:bodyPr>
          <a:lstStyle/>
          <a:p>
            <a:pPr defTabSz="914400"/>
            <a:r>
              <a:rPr lang="zh-CN" altLang="en-US" sz="2400" b="1"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红外线</a:t>
            </a:r>
          </a:p>
        </p:txBody>
      </p:sp>
      <p:cxnSp>
        <p:nvCxnSpPr>
          <p:cNvPr id="12" name="直接箭头连接符 11"/>
          <p:cNvCxnSpPr/>
          <p:nvPr/>
        </p:nvCxnSpPr>
        <p:spPr>
          <a:xfrm flipH="1" flipV="1">
            <a:off x="678392" y="3673271"/>
            <a:ext cx="279400" cy="712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2073804" y="3668520"/>
            <a:ext cx="315912" cy="4751"/>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8445" name="矩形 5"/>
          <p:cNvSpPr>
            <a:spLocks noChangeArrowheads="1"/>
          </p:cNvSpPr>
          <p:nvPr/>
        </p:nvSpPr>
        <p:spPr bwMode="auto">
          <a:xfrm>
            <a:off x="222208" y="1023209"/>
            <a:ext cx="1423708" cy="392415"/>
          </a:xfrm>
          <a:prstGeom prst="rect">
            <a:avLst/>
          </a:prstGeom>
          <a:noFill/>
          <a:ln w="9525">
            <a:noFill/>
            <a:miter lim="800000"/>
          </a:ln>
        </p:spPr>
        <p:txBody>
          <a:bodyPr wrap="none" lIns="68580" tIns="34290" rIns="68580" bIns="34290">
            <a:spAutoFit/>
          </a:bodyPr>
          <a:lstStyle/>
          <a:p>
            <a:pPr indent="228600" defTabSz="914400"/>
            <a:r>
              <a:rPr lang="en-US" altLang="zh-CN" sz="2100" b="1" kern="0" dirty="0">
                <a:latin typeface="Arial" panose="020B0604020202020204" pitchFamily="34" charset="0"/>
                <a:ea typeface="思源黑体 CN Medium" panose="020B0600000000000000" pitchFamily="34" charset="-122"/>
                <a:sym typeface="Arial" panose="020B0604020202020204" pitchFamily="34" charset="0"/>
              </a:rPr>
              <a:t>1.</a:t>
            </a:r>
            <a:r>
              <a:rPr lang="zh-CN" altLang="en-US" sz="2100" b="1" kern="0" dirty="0">
                <a:latin typeface="Arial" panose="020B0604020202020204" pitchFamily="34" charset="0"/>
                <a:ea typeface="思源黑体 CN Medium" panose="020B0600000000000000" pitchFamily="34" charset="-122"/>
                <a:sym typeface="Arial" panose="020B0604020202020204" pitchFamily="34" charset="0"/>
              </a:rPr>
              <a:t>红外线</a:t>
            </a:r>
          </a:p>
        </p:txBody>
      </p:sp>
      <p:sp>
        <p:nvSpPr>
          <p:cNvPr id="14" name="文本框 1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linds(horizontal)">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strVal val="#ppt_w*0.70"/>
                                          </p:val>
                                        </p:tav>
                                        <p:tav tm="100000">
                                          <p:val>
                                            <p:strVal val="#ppt_w"/>
                                          </p:val>
                                        </p:tav>
                                      </p:tavLst>
                                    </p:anim>
                                    <p:anim calcmode="lin" valueType="num">
                                      <p:cBhvr>
                                        <p:cTn id="20" dur="1000" fill="hold"/>
                                        <p:tgtEl>
                                          <p:spTgt spid="4"/>
                                        </p:tgtEl>
                                        <p:attrNameLst>
                                          <p:attrName>ppt_h</p:attrName>
                                        </p:attrNameLst>
                                      </p:cBhvr>
                                      <p:tavLst>
                                        <p:tav tm="0">
                                          <p:val>
                                            <p:strVal val="#ppt_h"/>
                                          </p:val>
                                        </p:tav>
                                        <p:tav tm="100000">
                                          <p:val>
                                            <p:strVal val="#ppt_h"/>
                                          </p:val>
                                        </p:tav>
                                      </p:tavLst>
                                    </p:anim>
                                    <p:animEffect transition="in" filter="fade">
                                      <p:cBhvr>
                                        <p:cTn id="21" dur="1000"/>
                                        <p:tgtEl>
                                          <p:spTgt spid="4"/>
                                        </p:tgtEl>
                                      </p:cBhvr>
                                    </p:animEffect>
                                  </p:childTnLst>
                                </p:cTn>
                              </p:par>
                            </p:childTnLst>
                          </p:cTn>
                        </p:par>
                        <p:par>
                          <p:cTn id="22" fill="hold">
                            <p:stCondLst>
                              <p:cond delay="1000"/>
                            </p:stCondLst>
                            <p:childTnLst>
                              <p:par>
                                <p:cTn id="23" presetID="55"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strVal val="#ppt_w*0.70"/>
                                          </p:val>
                                        </p:tav>
                                        <p:tav tm="100000">
                                          <p:val>
                                            <p:strVal val="#ppt_w"/>
                                          </p:val>
                                        </p:tav>
                                      </p:tavLst>
                                    </p:anim>
                                    <p:anim calcmode="lin" valueType="num">
                                      <p:cBhvr>
                                        <p:cTn id="26" dur="1000" fill="hold"/>
                                        <p:tgtEl>
                                          <p:spTgt spid="5"/>
                                        </p:tgtEl>
                                        <p:attrNameLst>
                                          <p:attrName>ppt_h</p:attrName>
                                        </p:attrNameLst>
                                      </p:cBhvr>
                                      <p:tavLst>
                                        <p:tav tm="0">
                                          <p:val>
                                            <p:strVal val="#ppt_h"/>
                                          </p:val>
                                        </p:tav>
                                        <p:tav tm="100000">
                                          <p:val>
                                            <p:strVal val="#ppt_h"/>
                                          </p:val>
                                        </p:tav>
                                      </p:tavLst>
                                    </p:anim>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strVal val="#ppt_w*0.70"/>
                                          </p:val>
                                        </p:tav>
                                        <p:tav tm="100000">
                                          <p:val>
                                            <p:strVal val="#ppt_w"/>
                                          </p:val>
                                        </p:tav>
                                      </p:tavLst>
                                    </p:anim>
                                    <p:anim calcmode="lin" valueType="num">
                                      <p:cBhvr>
                                        <p:cTn id="33" dur="1000" fill="hold"/>
                                        <p:tgtEl>
                                          <p:spTgt spid="6"/>
                                        </p:tgtEl>
                                        <p:attrNameLst>
                                          <p:attrName>ppt_h</p:attrName>
                                        </p:attrNameLst>
                                      </p:cBhvr>
                                      <p:tavLst>
                                        <p:tav tm="0">
                                          <p:val>
                                            <p:strVal val="#ppt_h"/>
                                          </p:val>
                                        </p:tav>
                                        <p:tav tm="100000">
                                          <p:val>
                                            <p:strVal val="#ppt_h"/>
                                          </p:val>
                                        </p:tav>
                                      </p:tavLst>
                                    </p:anim>
                                    <p:animEffect transition="in" filter="fade">
                                      <p:cBhvr>
                                        <p:cTn id="34" dur="1000"/>
                                        <p:tgtEl>
                                          <p:spTgt spid="6"/>
                                        </p:tgtEl>
                                      </p:cBhvr>
                                    </p:animEffect>
                                  </p:childTnLst>
                                </p:cTn>
                              </p:par>
                            </p:childTnLst>
                          </p:cTn>
                        </p:par>
                        <p:par>
                          <p:cTn id="35" fill="hold">
                            <p:stCondLst>
                              <p:cond delay="1000"/>
                            </p:stCondLst>
                            <p:childTnLst>
                              <p:par>
                                <p:cTn id="36" presetID="55" presetClass="entr" presetSubtype="0"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strVal val="#ppt_w*0.70"/>
                                          </p:val>
                                        </p:tav>
                                        <p:tav tm="100000">
                                          <p:val>
                                            <p:strVal val="#ppt_w"/>
                                          </p:val>
                                        </p:tav>
                                      </p:tavLst>
                                    </p:anim>
                                    <p:anim calcmode="lin" valueType="num">
                                      <p:cBhvr>
                                        <p:cTn id="39" dur="1000" fill="hold"/>
                                        <p:tgtEl>
                                          <p:spTgt spid="7"/>
                                        </p:tgtEl>
                                        <p:attrNameLst>
                                          <p:attrName>ppt_h</p:attrName>
                                        </p:attrNameLst>
                                      </p:cBhvr>
                                      <p:tavLst>
                                        <p:tav tm="0">
                                          <p:val>
                                            <p:strVal val="#ppt_h"/>
                                          </p:val>
                                        </p:tav>
                                        <p:tav tm="100000">
                                          <p:val>
                                            <p:strVal val="#ppt_h"/>
                                          </p:val>
                                        </p:tav>
                                      </p:tavLst>
                                    </p:anim>
                                    <p:animEffect transition="in" filter="fade">
                                      <p:cBhvr>
                                        <p:cTn id="40" dur="10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linds(horizontal)">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strVal val="#ppt_w*0.70"/>
                                          </p:val>
                                        </p:tav>
                                        <p:tav tm="100000">
                                          <p:val>
                                            <p:strVal val="#ppt_w"/>
                                          </p:val>
                                        </p:tav>
                                      </p:tavLst>
                                    </p:anim>
                                    <p:anim calcmode="lin" valueType="num">
                                      <p:cBhvr>
                                        <p:cTn id="51" dur="1000" fill="hold"/>
                                        <p:tgtEl>
                                          <p:spTgt spid="3"/>
                                        </p:tgtEl>
                                        <p:attrNameLst>
                                          <p:attrName>ppt_h</p:attrName>
                                        </p:attrNameLst>
                                      </p:cBhvr>
                                      <p:tavLst>
                                        <p:tav tm="0">
                                          <p:val>
                                            <p:strVal val="#ppt_h"/>
                                          </p:val>
                                        </p:tav>
                                        <p:tav tm="100000">
                                          <p:val>
                                            <p:strVal val="#ppt_h"/>
                                          </p:val>
                                        </p:tav>
                                      </p:tavLst>
                                    </p:anim>
                                    <p:animEffect transition="in" filter="fade">
                                      <p:cBhvr>
                                        <p:cTn id="52" dur="10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strVal val="#ppt_w*0.70"/>
                                          </p:val>
                                        </p:tav>
                                        <p:tav tm="100000">
                                          <p:val>
                                            <p:strVal val="#ppt_w"/>
                                          </p:val>
                                        </p:tav>
                                      </p:tavLst>
                                    </p:anim>
                                    <p:anim calcmode="lin" valueType="num">
                                      <p:cBhvr>
                                        <p:cTn id="58" dur="1000" fill="hold"/>
                                        <p:tgtEl>
                                          <p:spTgt spid="12"/>
                                        </p:tgtEl>
                                        <p:attrNameLst>
                                          <p:attrName>ppt_h</p:attrName>
                                        </p:attrNameLst>
                                      </p:cBhvr>
                                      <p:tavLst>
                                        <p:tav tm="0">
                                          <p:val>
                                            <p:strVal val="#ppt_h"/>
                                          </p:val>
                                        </p:tav>
                                        <p:tav tm="100000">
                                          <p:val>
                                            <p:strVal val="#ppt_h"/>
                                          </p:val>
                                        </p:tav>
                                      </p:tavLst>
                                    </p:anim>
                                    <p:animEffect transition="in" filter="fade">
                                      <p:cBhvr>
                                        <p:cTn id="59" dur="1000"/>
                                        <p:tgtEl>
                                          <p:spTgt spid="12"/>
                                        </p:tgtEl>
                                      </p:cBhvr>
                                    </p:animEffect>
                                  </p:childTnLst>
                                </p:cTn>
                              </p:par>
                              <p:par>
                                <p:cTn id="60" presetID="55" presetClass="entr" presetSubtype="0" fill="hold" nodeType="with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1000" fill="hold"/>
                                        <p:tgtEl>
                                          <p:spTgt spid="13"/>
                                        </p:tgtEl>
                                        <p:attrNameLst>
                                          <p:attrName>ppt_w</p:attrName>
                                        </p:attrNameLst>
                                      </p:cBhvr>
                                      <p:tavLst>
                                        <p:tav tm="0">
                                          <p:val>
                                            <p:strVal val="#ppt_w*0.70"/>
                                          </p:val>
                                        </p:tav>
                                        <p:tav tm="100000">
                                          <p:val>
                                            <p:strVal val="#ppt_w"/>
                                          </p:val>
                                        </p:tav>
                                      </p:tavLst>
                                    </p:anim>
                                    <p:anim calcmode="lin" valueType="num">
                                      <p:cBhvr>
                                        <p:cTn id="63" dur="1000" fill="hold"/>
                                        <p:tgtEl>
                                          <p:spTgt spid="13"/>
                                        </p:tgtEl>
                                        <p:attrNameLst>
                                          <p:attrName>ppt_h</p:attrName>
                                        </p:attrNameLst>
                                      </p:cBhvr>
                                      <p:tavLst>
                                        <p:tav tm="0">
                                          <p:val>
                                            <p:strVal val="#ppt_h"/>
                                          </p:val>
                                        </p:tav>
                                        <p:tav tm="100000">
                                          <p:val>
                                            <p:strVal val="#ppt_h"/>
                                          </p:val>
                                        </p:tav>
                                      </p:tavLst>
                                    </p:anim>
                                    <p:animEffect transition="in" filter="fade">
                                      <p:cBhvr>
                                        <p:cTn id="64" dur="10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51"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770" decel="100000"/>
                                        <p:tgtEl>
                                          <p:spTgt spid="11"/>
                                        </p:tgtEl>
                                      </p:cBhvr>
                                    </p:animEffect>
                                    <p:animScale>
                                      <p:cBhvr>
                                        <p:cTn id="70" dur="770" decel="100000"/>
                                        <p:tgtEl>
                                          <p:spTgt spid="11"/>
                                        </p:tgtEl>
                                      </p:cBhvr>
                                      <p:from x="10000" y="10000"/>
                                      <p:to x="200000" y="450000"/>
                                    </p:animScale>
                                    <p:animScale>
                                      <p:cBhvr>
                                        <p:cTn id="71" dur="1230" accel="100000" fill="hold">
                                          <p:stCondLst>
                                            <p:cond delay="770"/>
                                          </p:stCondLst>
                                        </p:cTn>
                                        <p:tgtEl>
                                          <p:spTgt spid="11"/>
                                        </p:tgtEl>
                                      </p:cBhvr>
                                      <p:from x="200000" y="450000"/>
                                      <p:to x="100000" y="100000"/>
                                    </p:animScale>
                                    <p:set>
                                      <p:cBhvr>
                                        <p:cTn id="72" dur="770" fill="hold"/>
                                        <p:tgtEl>
                                          <p:spTgt spid="11"/>
                                        </p:tgtEl>
                                        <p:attrNameLst>
                                          <p:attrName>ppt_x</p:attrName>
                                        </p:attrNameLst>
                                      </p:cBhvr>
                                      <p:to>
                                        <p:strVal val="(0.5)"/>
                                      </p:to>
                                    </p:set>
                                    <p:anim from="(0.5)" to="(#ppt_x)" calcmode="lin" valueType="num">
                                      <p:cBhvr>
                                        <p:cTn id="73" dur="1230" accel="100000" fill="hold">
                                          <p:stCondLst>
                                            <p:cond delay="770"/>
                                          </p:stCondLst>
                                        </p:cTn>
                                        <p:tgtEl>
                                          <p:spTgt spid="11"/>
                                        </p:tgtEl>
                                        <p:attrNameLst>
                                          <p:attrName>ppt_x</p:attrName>
                                        </p:attrNameLst>
                                      </p:cBhvr>
                                    </p:anim>
                                    <p:set>
                                      <p:cBhvr>
                                        <p:cTn id="74" dur="770" fill="hold"/>
                                        <p:tgtEl>
                                          <p:spTgt spid="11"/>
                                        </p:tgtEl>
                                        <p:attrNameLst>
                                          <p:attrName>ppt_y</p:attrName>
                                        </p:attrNameLst>
                                      </p:cBhvr>
                                      <p:to>
                                        <p:strVal val="(#ppt_y+0.4)"/>
                                      </p:to>
                                    </p:set>
                                    <p:anim from="(#ppt_y+0.4)" to="(#ppt_y)" calcmode="lin" valueType="num">
                                      <p:cBhvr>
                                        <p:cTn id="75" dur="1230" accel="100000" fill="hold">
                                          <p:stCondLst>
                                            <p:cond delay="770"/>
                                          </p:stCondLst>
                                        </p:cTn>
                                        <p:tgtEl>
                                          <p:spTgt spid="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2" grpId="0" bldLvl="0" animBg="1"/>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txBox="1">
            <a:spLocks noChangeArrowheads="1"/>
          </p:cNvSpPr>
          <p:nvPr/>
        </p:nvSpPr>
        <p:spPr bwMode="auto">
          <a:xfrm>
            <a:off x="495300" y="1785415"/>
            <a:ext cx="8503179" cy="3107714"/>
          </a:xfrm>
          <a:prstGeom prst="rect">
            <a:avLst/>
          </a:prstGeom>
          <a:noFill/>
          <a:ln w="9525">
            <a:noFill/>
            <a:miter lim="800000"/>
          </a:ln>
        </p:spPr>
        <p:txBody>
          <a:bodyPr lIns="68580" tIns="34290" rIns="68580" bIns="34290"/>
          <a:lstStyle/>
          <a:p>
            <a:pPr defTabSz="914400">
              <a:lnSpc>
                <a:spcPct val="250000"/>
              </a:lnSpc>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①红外线具有</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热效应，</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能使被照射的物体发热；</a:t>
            </a:r>
            <a:endParaRPr lang="en-US" altLang="zh-CN" sz="1800" kern="0" dirty="0">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250000"/>
              </a:lnSpc>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②</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太阳</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的热主要就是通过红外线辐射的形式传送到地球的；</a:t>
            </a:r>
            <a:endParaRPr lang="en-US" altLang="zh-CN" sz="1800" kern="0" dirty="0">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250000"/>
              </a:lnSpc>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③物体能吸收红外线，也能向外</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辐射</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红外线。</a:t>
            </a:r>
          </a:p>
        </p:txBody>
      </p:sp>
      <p:sp>
        <p:nvSpPr>
          <p:cNvPr id="19460" name="矩形 14341"/>
          <p:cNvSpPr/>
          <p:nvPr/>
        </p:nvSpPr>
        <p:spPr>
          <a:xfrm>
            <a:off x="230793" y="1139218"/>
            <a:ext cx="4716462" cy="553998"/>
          </a:xfrm>
          <a:prstGeom prst="rect">
            <a:avLst/>
          </a:prstGeom>
          <a:noFill/>
          <a:ln w="9525">
            <a:noFill/>
          </a:ln>
        </p:spPr>
        <p:txBody>
          <a:bodyPr lIns="68580" tIns="34290" rIns="68580" bIns="34290">
            <a:spAutoFit/>
          </a:bodyPr>
          <a:lstStyle/>
          <a:p>
            <a:pPr defTabSz="914400">
              <a:lnSpc>
                <a:spcPct val="150000"/>
              </a:lnSpc>
            </a:pPr>
            <a:r>
              <a:rPr lang="zh-CN" altLang="en-US" sz="2100" b="1" kern="0" noProof="1">
                <a:latin typeface="Arial" panose="020B0604020202020204" pitchFamily="34" charset="0"/>
                <a:ea typeface="思源黑体 CN Medium" panose="020B0600000000000000" pitchFamily="34" charset="-122"/>
                <a:cs typeface="+mn-ea"/>
                <a:sym typeface="Arial" panose="020B0604020202020204" pitchFamily="34" charset="0"/>
              </a:rPr>
              <a:t>（</a:t>
            </a:r>
            <a:r>
              <a:rPr lang="en-US" altLang="zh-CN" sz="2100" b="1" kern="0" noProof="1">
                <a:latin typeface="Arial" panose="020B0604020202020204" pitchFamily="34" charset="0"/>
                <a:ea typeface="思源黑体 CN Medium" panose="020B0600000000000000" pitchFamily="34" charset="-122"/>
                <a:cs typeface="+mn-ea"/>
                <a:sym typeface="Arial" panose="020B0604020202020204" pitchFamily="34" charset="0"/>
              </a:rPr>
              <a:t>1</a:t>
            </a:r>
            <a:r>
              <a:rPr lang="zh-CN" altLang="en-US" sz="2100" b="1" kern="0" noProof="1">
                <a:latin typeface="Arial" panose="020B0604020202020204" pitchFamily="34" charset="0"/>
                <a:ea typeface="思源黑体 CN Medium" panose="020B0600000000000000" pitchFamily="34" charset="-122"/>
                <a:cs typeface="+mn-ea"/>
                <a:sym typeface="Arial" panose="020B0604020202020204" pitchFamily="34" charset="0"/>
              </a:rPr>
              <a:t>）红外线的特点</a:t>
            </a:r>
            <a:r>
              <a:rPr lang="zh-CN" altLang="en-US" sz="2100" kern="0" noProof="1">
                <a:latin typeface="Arial" panose="020B0604020202020204" pitchFamily="34" charset="0"/>
                <a:ea typeface="思源黑体 CN Medium" panose="020B0600000000000000" pitchFamily="34" charset="-122"/>
                <a:cs typeface="+mn-ea"/>
                <a:sym typeface="Arial" panose="020B0604020202020204" pitchFamily="34" charset="0"/>
              </a:rPr>
              <a:t>：</a:t>
            </a:r>
            <a:endParaRPr lang="zh-CN" altLang="en-US" sz="2100" kern="0" noProof="1">
              <a:latin typeface="Arial" panose="020B0604020202020204" pitchFamily="34" charset="0"/>
              <a:ea typeface="思源黑体 CN Medium" panose="020B0600000000000000" pitchFamily="34" charset="-122"/>
              <a:sym typeface="Arial" panose="020B0604020202020204" pitchFamily="34" charset="0"/>
            </a:endParaRP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left)">
                                      <p:cBhvr>
                                        <p:cTn id="7"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495300" y="1775437"/>
            <a:ext cx="3384550" cy="346249"/>
          </a:xfrm>
          <a:prstGeom prst="rect">
            <a:avLst/>
          </a:prstGeom>
          <a:noFill/>
          <a:ln w="9525">
            <a:noFill/>
            <a:miter lim="800000"/>
          </a:ln>
        </p:spPr>
        <p:txBody>
          <a:bodyPr lIns="68580" tIns="34290" rIns="68580" bIns="34290">
            <a:spAutoFit/>
          </a:bodyPr>
          <a:lstStyle/>
          <a:p>
            <a:pPr defTabSz="914400">
              <a:buClr>
                <a:srgbClr val="9900CC"/>
              </a:buClr>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①红外线诊断病情</a:t>
            </a:r>
          </a:p>
        </p:txBody>
      </p:sp>
      <p:sp>
        <p:nvSpPr>
          <p:cNvPr id="16389" name="Rectangle 5"/>
          <p:cNvSpPr>
            <a:spLocks noChangeArrowheads="1"/>
          </p:cNvSpPr>
          <p:nvPr/>
        </p:nvSpPr>
        <p:spPr bwMode="auto">
          <a:xfrm>
            <a:off x="495301" y="2200042"/>
            <a:ext cx="4816928" cy="1454244"/>
          </a:xfrm>
          <a:prstGeom prst="rect">
            <a:avLst/>
          </a:prstGeom>
          <a:noFill/>
          <a:ln w="9525">
            <a:noFill/>
            <a:miter lim="800000"/>
          </a:ln>
        </p:spPr>
        <p:txBody>
          <a:bodyPr wrap="square" lIns="68580" tIns="34290" rIns="68580" bIns="34290" anchor="ctr">
            <a:spAutoFit/>
          </a:bodyPr>
          <a:lstStyle/>
          <a:p>
            <a:pPr defTabSz="914400">
              <a:lnSpc>
                <a:spcPct val="250000"/>
              </a:lnSpc>
            </a:pP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用红外胶片拍出的“热谱图”图中的颜色是制作时加上的，不同的颜色表示不同的温度 。</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769429" y="1577734"/>
            <a:ext cx="2150145" cy="2900960"/>
          </a:xfrm>
          <a:prstGeom prst="rect">
            <a:avLst/>
          </a:prstGeom>
          <a:noFill/>
          <a:ln w="9525">
            <a:noFill/>
          </a:ln>
          <a:effectLst>
            <a:outerShdw blurRad="50800" dist="38100" dir="2700000" sx="101000" sy="101000" algn="tl" rotWithShape="0">
              <a:prstClr val="black">
                <a:alpha val="40000"/>
              </a:prstClr>
            </a:outerShdw>
            <a:softEdge rad="31750"/>
          </a:effectLst>
        </p:spPr>
      </p:pic>
      <p:sp>
        <p:nvSpPr>
          <p:cNvPr id="20485" name="矩形 14341"/>
          <p:cNvSpPr/>
          <p:nvPr/>
        </p:nvSpPr>
        <p:spPr>
          <a:xfrm>
            <a:off x="335189" y="1185319"/>
            <a:ext cx="3390900" cy="392415"/>
          </a:xfrm>
          <a:prstGeom prst="rect">
            <a:avLst/>
          </a:prstGeom>
          <a:noFill/>
          <a:ln w="9525">
            <a:noFill/>
          </a:ln>
        </p:spPr>
        <p:txBody>
          <a:bodyPr lIns="68580" tIns="34290" rIns="68580" bIns="34290">
            <a:spAutoFit/>
          </a:bodyPr>
          <a:lstStyle/>
          <a:p>
            <a:pPr defTabSz="914400"/>
            <a:r>
              <a:rPr lang="zh-CN" altLang="en-US" sz="2100" b="1" kern="0" noProof="1">
                <a:latin typeface="Arial" panose="020B0604020202020204" pitchFamily="34" charset="0"/>
                <a:ea typeface="思源黑体 CN Medium" panose="020B0600000000000000" pitchFamily="34" charset="-122"/>
                <a:cs typeface="+mn-ea"/>
                <a:sym typeface="Arial" panose="020B0604020202020204" pitchFamily="34" charset="0"/>
              </a:rPr>
              <a:t>（</a:t>
            </a:r>
            <a:r>
              <a:rPr lang="en-US" altLang="zh-CN" sz="2100" b="1" kern="0" noProof="1">
                <a:latin typeface="Arial" panose="020B0604020202020204" pitchFamily="34" charset="0"/>
                <a:ea typeface="思源黑体 CN Medium" panose="020B0600000000000000" pitchFamily="34" charset="-122"/>
                <a:cs typeface="+mn-ea"/>
                <a:sym typeface="Arial" panose="020B0604020202020204" pitchFamily="34" charset="0"/>
              </a:rPr>
              <a:t>2</a:t>
            </a:r>
            <a:r>
              <a:rPr lang="zh-CN" altLang="en-US" sz="2100" b="1" kern="0" noProof="1">
                <a:latin typeface="Arial" panose="020B0604020202020204" pitchFamily="34" charset="0"/>
                <a:ea typeface="思源黑体 CN Medium" panose="020B0600000000000000" pitchFamily="34" charset="-122"/>
                <a:cs typeface="+mn-ea"/>
                <a:sym typeface="Arial" panose="020B0604020202020204" pitchFamily="34" charset="0"/>
              </a:rPr>
              <a:t>）红外线的应用</a:t>
            </a:r>
            <a:endParaRPr lang="zh-CN" altLang="en-US" sz="2100" b="1" kern="0" noProof="1">
              <a:latin typeface="Arial" panose="020B0604020202020204" pitchFamily="34" charset="0"/>
              <a:ea typeface="思源黑体 CN Medium" panose="020B0600000000000000" pitchFamily="34" charset="-122"/>
              <a:sym typeface="Arial" panose="020B0604020202020204" pitchFamily="34" charset="0"/>
            </a:endParaRPr>
          </a:p>
        </p:txBody>
      </p:sp>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p:cTn id="7" dur="500" fill="hold"/>
                                        <p:tgtEl>
                                          <p:spTgt spid="16387"/>
                                        </p:tgtEl>
                                        <p:attrNameLst>
                                          <p:attrName>ppt_w</p:attrName>
                                        </p:attrNameLst>
                                      </p:cBhvr>
                                      <p:tavLst>
                                        <p:tav tm="0">
                                          <p:val>
                                            <p:fltVal val="0"/>
                                          </p:val>
                                        </p:tav>
                                        <p:tav tm="100000">
                                          <p:val>
                                            <p:strVal val="#ppt_w"/>
                                          </p:val>
                                        </p:tav>
                                      </p:tavLst>
                                    </p:anim>
                                    <p:anim calcmode="lin" valueType="num">
                                      <p:cBhvr>
                                        <p:cTn id="8" dur="500" fill="hold"/>
                                        <p:tgtEl>
                                          <p:spTgt spid="16387"/>
                                        </p:tgtEl>
                                        <p:attrNameLst>
                                          <p:attrName>ppt_h</p:attrName>
                                        </p:attrNameLst>
                                      </p:cBhvr>
                                      <p:tavLst>
                                        <p:tav tm="0">
                                          <p:val>
                                            <p:fltVal val="0"/>
                                          </p:val>
                                        </p:tav>
                                        <p:tav tm="100000">
                                          <p:val>
                                            <p:strVal val="#ppt_h"/>
                                          </p:val>
                                        </p:tav>
                                      </p:tavLst>
                                    </p:anim>
                                    <p:animEffect transition="in" filter="fade">
                                      <p:cBhvr>
                                        <p:cTn id="9" dur="500"/>
                                        <p:tgtEl>
                                          <p:spTgt spid="16387"/>
                                        </p:tgtEl>
                                      </p:cBhvr>
                                    </p:animEffect>
                                  </p:childTnLst>
                                </p:cTn>
                              </p:par>
                              <p:par>
                                <p:cTn id="10" presetID="3" presetClass="entr" presetSubtype="1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6389"/>
                                        </p:tgtEl>
                                        <p:attrNameLst>
                                          <p:attrName>style.visibility</p:attrName>
                                        </p:attrNameLst>
                                      </p:cBhvr>
                                      <p:to>
                                        <p:strVal val="visible"/>
                                      </p:to>
                                    </p:set>
                                    <p:animEffect transition="in" filter="diamond(in)">
                                      <p:cBhvr>
                                        <p:cTn id="17" dur="20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ldLvl="0"/>
      <p:bldP spid="16389"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4692" y="1591915"/>
            <a:ext cx="3676650" cy="2839239"/>
          </a:xfrm>
          <a:prstGeom prst="rect">
            <a:avLst/>
          </a:prstGeom>
          <a:noFill/>
          <a:ln w="9525">
            <a:noFill/>
            <a:miter lim="800000"/>
          </a:ln>
        </p:spPr>
        <p:txBody>
          <a:bodyPr lIns="68580" tIns="34290" rIns="68580" bIns="34290">
            <a:spAutoFit/>
          </a:bodyPr>
          <a:lstStyle/>
          <a:p>
            <a:pPr defTabSz="914400">
              <a:lnSpc>
                <a:spcPct val="2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夜间人的体温比野外草木、岩石的温度高，人辐射的红外线比它们强，人们根据这个原理制成了</a:t>
            </a:r>
            <a:r>
              <a:rPr lang="zh-CN" altLang="en-US" sz="1800" kern="0" dirty="0">
                <a:solidFill>
                  <a:srgbClr val="FF3300"/>
                </a:solidFill>
                <a:latin typeface="Arial" panose="020B0604020202020204" pitchFamily="34" charset="0"/>
                <a:ea typeface="思源黑体 CN Medium" panose="020B0600000000000000" pitchFamily="34" charset="-122"/>
                <a:sym typeface="Arial" panose="020B0604020202020204" pitchFamily="34" charset="0"/>
              </a:rPr>
              <a:t>红外线夜视仪。</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22530" name="Text Box 4"/>
          <p:cNvSpPr txBox="1">
            <a:spLocks noChangeArrowheads="1"/>
          </p:cNvSpPr>
          <p:nvPr/>
        </p:nvSpPr>
        <p:spPr bwMode="auto">
          <a:xfrm>
            <a:off x="495300" y="1099650"/>
            <a:ext cx="3384550" cy="489365"/>
          </a:xfrm>
          <a:prstGeom prst="rect">
            <a:avLst/>
          </a:prstGeom>
          <a:noFill/>
          <a:ln w="9525">
            <a:noFill/>
            <a:miter lim="800000"/>
          </a:ln>
        </p:spPr>
        <p:txBody>
          <a:bodyPr lIns="68580" tIns="34290" rIns="68580" bIns="34290">
            <a:spAutoFit/>
          </a:bodyPr>
          <a:lstStyle/>
          <a:p>
            <a:pPr defTabSz="914400">
              <a:lnSpc>
                <a:spcPct val="130000"/>
              </a:lnSpc>
              <a:buClr>
                <a:srgbClr val="9900CC"/>
              </a:buClr>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②红外线夜视仪</a:t>
            </a:r>
          </a:p>
        </p:txBody>
      </p:sp>
      <p:sp>
        <p:nvSpPr>
          <p:cNvPr id="17414" name="Rectangle 6"/>
          <p:cNvSpPr>
            <a:spLocks noChangeArrowheads="1"/>
          </p:cNvSpPr>
          <p:nvPr/>
        </p:nvSpPr>
        <p:spPr bwMode="auto">
          <a:xfrm>
            <a:off x="4180454" y="3714799"/>
            <a:ext cx="4368800" cy="641350"/>
          </a:xfrm>
          <a:prstGeom prst="rect">
            <a:avLst/>
          </a:prstGeom>
          <a:noFill/>
          <a:ln w="9525">
            <a:noFill/>
            <a:miter lim="800000"/>
          </a:ln>
        </p:spPr>
        <p:txBody>
          <a:bodyPr lIns="68580" tIns="34290" rIns="68580" bIns="34290" anchor="ctr"/>
          <a:lstStyle/>
          <a:p>
            <a:pPr algn="ctr" defTabSz="914400">
              <a:lnSpc>
                <a:spcPct val="130000"/>
              </a:lnSpc>
            </a:pP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红外夜视仪的军事应用</a:t>
            </a:r>
          </a:p>
        </p:txBody>
      </p:sp>
      <p:pic>
        <p:nvPicPr>
          <p:cNvPr id="21509" name="hoverIm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07429" y="1813757"/>
            <a:ext cx="2714852" cy="1697904"/>
          </a:xfrm>
          <a:prstGeom prst="rect">
            <a:avLst/>
          </a:prstGeom>
          <a:noFill/>
          <a:ln w="9525">
            <a:noFill/>
          </a:ln>
          <a:effectLst>
            <a:outerShdw blurRad="50800" dist="38100" dir="2700000" sx="101000" sy="101000" algn="tl" rotWithShape="0">
              <a:prstClr val="black">
                <a:alpha val="40000"/>
              </a:prstClr>
            </a:outerShdw>
            <a:softEdge rad="31750"/>
          </a:effectLst>
        </p:spPr>
      </p:pic>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Effect transition="in" filter="fade">
                                      <p:cBhvr>
                                        <p:cTn id="9" dur="500"/>
                                        <p:tgtEl>
                                          <p:spTgt spid="174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7414"/>
                                        </p:tgtEl>
                                        <p:attrNameLst>
                                          <p:attrName>style.visibility</p:attrName>
                                        </p:attrNameLst>
                                      </p:cBhvr>
                                      <p:to>
                                        <p:strVal val="visible"/>
                                      </p:to>
                                    </p:set>
                                    <p:anim calcmode="lin" valueType="num">
                                      <p:cBhvr>
                                        <p:cTn id="12" dur="500" fill="hold"/>
                                        <p:tgtEl>
                                          <p:spTgt spid="17414"/>
                                        </p:tgtEl>
                                        <p:attrNameLst>
                                          <p:attrName>ppt_w</p:attrName>
                                        </p:attrNameLst>
                                      </p:cBhvr>
                                      <p:tavLst>
                                        <p:tav tm="0">
                                          <p:val>
                                            <p:fltVal val="0"/>
                                          </p:val>
                                        </p:tav>
                                        <p:tav tm="100000">
                                          <p:val>
                                            <p:strVal val="#ppt_w"/>
                                          </p:val>
                                        </p:tav>
                                      </p:tavLst>
                                    </p:anim>
                                    <p:anim calcmode="lin" valueType="num">
                                      <p:cBhvr>
                                        <p:cTn id="13" dur="500" fill="hold"/>
                                        <p:tgtEl>
                                          <p:spTgt spid="17414"/>
                                        </p:tgtEl>
                                        <p:attrNameLst>
                                          <p:attrName>ppt_h</p:attrName>
                                        </p:attrNameLst>
                                      </p:cBhvr>
                                      <p:tavLst>
                                        <p:tav tm="0">
                                          <p:val>
                                            <p:fltVal val="0"/>
                                          </p:val>
                                        </p:tav>
                                        <p:tav tm="100000">
                                          <p:val>
                                            <p:strVal val="#ppt_h"/>
                                          </p:val>
                                        </p:tav>
                                      </p:tavLst>
                                    </p:anim>
                                    <p:animEffect transition="in" filter="fade">
                                      <p:cBhvr>
                                        <p:cTn id="14" dur="500"/>
                                        <p:tgtEl>
                                          <p:spTgt spid="1741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2530"/>
                                        </p:tgtEl>
                                        <p:attrNameLst>
                                          <p:attrName>style.visibility</p:attrName>
                                        </p:attrNameLst>
                                      </p:cBhvr>
                                      <p:to>
                                        <p:strVal val="visible"/>
                                      </p:to>
                                    </p:set>
                                    <p:anim calcmode="lin" valueType="num">
                                      <p:cBhvr>
                                        <p:cTn id="17" dur="500" fill="hold"/>
                                        <p:tgtEl>
                                          <p:spTgt spid="22530"/>
                                        </p:tgtEl>
                                        <p:attrNameLst>
                                          <p:attrName>ppt_w</p:attrName>
                                        </p:attrNameLst>
                                      </p:cBhvr>
                                      <p:tavLst>
                                        <p:tav tm="0">
                                          <p:val>
                                            <p:fltVal val="0"/>
                                          </p:val>
                                        </p:tav>
                                        <p:tav tm="100000">
                                          <p:val>
                                            <p:strVal val="#ppt_w"/>
                                          </p:val>
                                        </p:tav>
                                      </p:tavLst>
                                    </p:anim>
                                    <p:anim calcmode="lin" valueType="num">
                                      <p:cBhvr>
                                        <p:cTn id="18" dur="500" fill="hold"/>
                                        <p:tgtEl>
                                          <p:spTgt spid="22530"/>
                                        </p:tgtEl>
                                        <p:attrNameLst>
                                          <p:attrName>ppt_h</p:attrName>
                                        </p:attrNameLst>
                                      </p:cBhvr>
                                      <p:tavLst>
                                        <p:tav tm="0">
                                          <p:val>
                                            <p:fltVal val="0"/>
                                          </p:val>
                                        </p:tav>
                                        <p:tav tm="100000">
                                          <p:val>
                                            <p:strVal val="#ppt_h"/>
                                          </p:val>
                                        </p:tav>
                                      </p:tavLst>
                                    </p:anim>
                                    <p:animEffect transition="in" filter="fade">
                                      <p:cBhvr>
                                        <p:cTn id="19" dur="500"/>
                                        <p:tgtEl>
                                          <p:spTgt spid="22530"/>
                                        </p:tgtEl>
                                      </p:cBhvr>
                                    </p:animEffect>
                                  </p:childTnLst>
                                </p:cTn>
                              </p:par>
                              <p:par>
                                <p:cTn id="20" presetID="53" presetClass="entr" presetSubtype="16" fill="hold" nodeType="withEffect">
                                  <p:stCondLst>
                                    <p:cond delay="0"/>
                                  </p:stCondLst>
                                  <p:childTnLst>
                                    <p:set>
                                      <p:cBhvr>
                                        <p:cTn id="21" dur="1" fill="hold">
                                          <p:stCondLst>
                                            <p:cond delay="0"/>
                                          </p:stCondLst>
                                        </p:cTn>
                                        <p:tgtEl>
                                          <p:spTgt spid="21509"/>
                                        </p:tgtEl>
                                        <p:attrNameLst>
                                          <p:attrName>style.visibility</p:attrName>
                                        </p:attrNameLst>
                                      </p:cBhvr>
                                      <p:to>
                                        <p:strVal val="visible"/>
                                      </p:to>
                                    </p:set>
                                    <p:anim calcmode="lin" valueType="num">
                                      <p:cBhvr>
                                        <p:cTn id="22" dur="500" fill="hold"/>
                                        <p:tgtEl>
                                          <p:spTgt spid="21509"/>
                                        </p:tgtEl>
                                        <p:attrNameLst>
                                          <p:attrName>ppt_w</p:attrName>
                                        </p:attrNameLst>
                                      </p:cBhvr>
                                      <p:tavLst>
                                        <p:tav tm="0">
                                          <p:val>
                                            <p:fltVal val="0"/>
                                          </p:val>
                                        </p:tav>
                                        <p:tav tm="100000">
                                          <p:val>
                                            <p:strVal val="#ppt_w"/>
                                          </p:val>
                                        </p:tav>
                                      </p:tavLst>
                                    </p:anim>
                                    <p:anim calcmode="lin" valueType="num">
                                      <p:cBhvr>
                                        <p:cTn id="23" dur="500" fill="hold"/>
                                        <p:tgtEl>
                                          <p:spTgt spid="21509"/>
                                        </p:tgtEl>
                                        <p:attrNameLst>
                                          <p:attrName>ppt_h</p:attrName>
                                        </p:attrNameLst>
                                      </p:cBhvr>
                                      <p:tavLst>
                                        <p:tav tm="0">
                                          <p:val>
                                            <p:fltVal val="0"/>
                                          </p:val>
                                        </p:tav>
                                        <p:tav tm="100000">
                                          <p:val>
                                            <p:strVal val="#ppt_h"/>
                                          </p:val>
                                        </p:tav>
                                      </p:tavLst>
                                    </p:anim>
                                    <p:animEffect transition="in" filter="fade">
                                      <p:cBhvr>
                                        <p:cTn id="24"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22530" grpId="0"/>
      <p:bldP spid="174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95301" y="1094540"/>
            <a:ext cx="4878917" cy="489365"/>
          </a:xfrm>
          <a:prstGeom prst="rect">
            <a:avLst/>
          </a:prstGeom>
          <a:noFill/>
          <a:ln w="9525">
            <a:noFill/>
            <a:miter lim="800000"/>
          </a:ln>
        </p:spPr>
        <p:txBody>
          <a:bodyPr wrap="square" lIns="68580" tIns="34290" rIns="68580" bIns="34290">
            <a:spAutoFit/>
          </a:bodyPr>
          <a:lstStyle/>
          <a:p>
            <a:pPr defTabSz="914400">
              <a:lnSpc>
                <a:spcPct val="130000"/>
              </a:lnSpc>
              <a:buClr>
                <a:srgbClr val="9900CC"/>
              </a:buClr>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③红外线可以用来进行遥控</a:t>
            </a:r>
          </a:p>
        </p:txBody>
      </p:sp>
      <p:sp>
        <p:nvSpPr>
          <p:cNvPr id="18435" name="Text Box 3"/>
          <p:cNvSpPr txBox="1">
            <a:spLocks noChangeArrowheads="1"/>
          </p:cNvSpPr>
          <p:nvPr/>
        </p:nvSpPr>
        <p:spPr bwMode="auto">
          <a:xfrm>
            <a:off x="495300" y="2003094"/>
            <a:ext cx="4338637" cy="2146742"/>
          </a:xfrm>
          <a:prstGeom prst="rect">
            <a:avLst/>
          </a:prstGeom>
          <a:noFill/>
          <a:ln w="9525">
            <a:noFill/>
            <a:miter lim="800000"/>
          </a:ln>
        </p:spPr>
        <p:txBody>
          <a:bodyPr wrap="square" lIns="68580" tIns="34290" rIns="68580" bIns="34290">
            <a:spAutoFit/>
          </a:bodyPr>
          <a:lstStyle/>
          <a:p>
            <a:pPr defTabSz="914400">
              <a:lnSpc>
                <a:spcPct val="2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电视机遥控器的前端有一个发光二极管，按下不同的键时，可以发出不同的红外线，来实现电视机的遥控。</a:t>
            </a:r>
          </a:p>
        </p:txBody>
      </p:sp>
      <p:pic>
        <p:nvPicPr>
          <p:cNvPr id="18436" name="Picture 4" descr="2008091623464560468"/>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461266" y="3200399"/>
            <a:ext cx="897478" cy="1273931"/>
          </a:xfrm>
          <a:prstGeom prst="rect">
            <a:avLst/>
          </a:prstGeom>
          <a:noFill/>
          <a:ln w="9525">
            <a:noFill/>
            <a:miter lim="800000"/>
            <a:headEnd/>
            <a:tailEnd/>
          </a:ln>
        </p:spPr>
      </p:pic>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55261" y="1184801"/>
            <a:ext cx="2909486" cy="1636585"/>
          </a:xfrm>
          <a:prstGeom prst="rect">
            <a:avLst/>
          </a:prstGeom>
          <a:noFill/>
        </p:spPr>
      </p:pic>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Effect transition="in" filter="fade">
                                      <p:cBhvr>
                                        <p:cTn id="9" dur="500"/>
                                        <p:tgtEl>
                                          <p:spTgt spid="18434"/>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18436"/>
                                        </p:tgtEl>
                                        <p:attrNameLst>
                                          <p:attrName>style.visibility</p:attrName>
                                        </p:attrNameLst>
                                      </p:cBhvr>
                                      <p:to>
                                        <p:strVal val="visible"/>
                                      </p:to>
                                    </p:set>
                                    <p:anim calcmode="lin" valueType="num">
                                      <p:cBhvr>
                                        <p:cTn id="14" dur="500" fill="hold"/>
                                        <p:tgtEl>
                                          <p:spTgt spid="18436"/>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18436"/>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18436"/>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18436"/>
                                        </p:tgtEl>
                                        <p:attrNameLst>
                                          <p:attrName>ppt_y</p:attrName>
                                        </p:attrNameLst>
                                      </p:cBhvr>
                                      <p:tavLst>
                                        <p:tav tm="0">
                                          <p:val>
                                            <p:strVal val="#ppt_y"/>
                                          </p:val>
                                        </p:tav>
                                        <p:tav tm="100000">
                                          <p:val>
                                            <p:strVal val="#ppt_y"/>
                                          </p:val>
                                        </p:tav>
                                      </p:tavLst>
                                    </p:anim>
                                  </p:childTnLst>
                                </p:cTn>
                              </p:par>
                              <p:par>
                                <p:cTn id="18" presetID="39" presetClass="entr" presetSubtype="0" accel="100000" fill="hold" grpId="0" nodeType="withEffect">
                                  <p:stCondLst>
                                    <p:cond delay="0"/>
                                  </p:stCondLst>
                                  <p:childTnLst>
                                    <p:set>
                                      <p:cBhvr>
                                        <p:cTn id="19" dur="1" fill="hold">
                                          <p:stCondLst>
                                            <p:cond delay="0"/>
                                          </p:stCondLst>
                                        </p:cTn>
                                        <p:tgtEl>
                                          <p:spTgt spid="18435"/>
                                        </p:tgtEl>
                                        <p:attrNameLst>
                                          <p:attrName>style.visibility</p:attrName>
                                        </p:attrNameLst>
                                      </p:cBhvr>
                                      <p:to>
                                        <p:strVal val="visible"/>
                                      </p:to>
                                    </p:set>
                                    <p:anim calcmode="lin" valueType="num">
                                      <p:cBhvr>
                                        <p:cTn id="20" dur="500" fill="hold"/>
                                        <p:tgtEl>
                                          <p:spTgt spid="18435"/>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18435"/>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18435"/>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184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ldLvl="0"/>
      <p:bldP spid="1843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43041" y="1092736"/>
            <a:ext cx="6172200" cy="1038746"/>
          </a:xfrm>
          <a:prstGeom prst="rect">
            <a:avLst/>
          </a:prstGeom>
          <a:noFill/>
          <a:ln w="9525">
            <a:noFill/>
            <a:miter lim="800000"/>
          </a:ln>
        </p:spPr>
        <p:txBody>
          <a:bodyPr lIns="68580" tIns="34290" rIns="68580" bIns="34290">
            <a:spAutoFit/>
          </a:bodyPr>
          <a:lstStyle/>
          <a:p>
            <a:pPr defTabSz="914400">
              <a:lnSpc>
                <a:spcPct val="150000"/>
              </a:lnSpc>
              <a:buClr>
                <a:srgbClr val="9900CC"/>
              </a:buClr>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④红外线还可以用来加热物体</a:t>
            </a:r>
            <a:r>
              <a:rPr lang="zh-CN" altLang="en-US" sz="2100"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rPr>
              <a:t>。</a:t>
            </a:r>
            <a:endParaRPr lang="en-US" altLang="zh-CN" sz="2100"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150000"/>
              </a:lnSpc>
              <a:buClr>
                <a:srgbClr val="9900CC"/>
              </a:buClr>
            </a:pPr>
            <a:endParaRPr lang="en-US" altLang="zh-CN" sz="2100"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endParaRPr>
          </a:p>
        </p:txBody>
      </p:sp>
      <p:pic>
        <p:nvPicPr>
          <p:cNvPr id="9" name="Picture 11"/>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5501874" y="2308638"/>
            <a:ext cx="1595957" cy="1196968"/>
          </a:xfrm>
          <a:prstGeom prst="rect">
            <a:avLst/>
          </a:prstGeom>
          <a:noFill/>
          <a:ln w="28575">
            <a:noFill/>
            <a:miter lim="800000"/>
            <a:headEnd/>
            <a:tailEnd/>
          </a:ln>
        </p:spPr>
      </p:pic>
      <p:grpSp>
        <p:nvGrpSpPr>
          <p:cNvPr id="11" name="Group 17"/>
          <p:cNvGrpSpPr/>
          <p:nvPr/>
        </p:nvGrpSpPr>
        <p:grpSpPr bwMode="auto">
          <a:xfrm>
            <a:off x="2161442" y="2368627"/>
            <a:ext cx="1702987" cy="1856857"/>
            <a:chOff x="768" y="1797"/>
            <a:chExt cx="2235" cy="3140"/>
          </a:xfrm>
        </p:grpSpPr>
        <p:pic>
          <p:nvPicPr>
            <p:cNvPr id="12" name="Picture 10"/>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768" y="1797"/>
              <a:ext cx="2235" cy="2077"/>
            </a:xfrm>
            <a:prstGeom prst="rect">
              <a:avLst/>
            </a:prstGeom>
            <a:noFill/>
            <a:ln w="28575">
              <a:solidFill>
                <a:schemeClr val="tx1"/>
              </a:solidFill>
              <a:miter lim="800000"/>
              <a:headEnd/>
              <a:tailEnd/>
            </a:ln>
          </p:spPr>
        </p:pic>
        <p:sp>
          <p:nvSpPr>
            <p:cNvPr id="13" name="Text Box 9"/>
            <p:cNvSpPr txBox="1">
              <a:spLocks noChangeArrowheads="1"/>
            </p:cNvSpPr>
            <p:nvPr/>
          </p:nvSpPr>
          <p:spPr bwMode="auto">
            <a:xfrm>
              <a:off x="1025" y="4312"/>
              <a:ext cx="1978" cy="625"/>
            </a:xfrm>
            <a:prstGeom prst="rect">
              <a:avLst/>
            </a:prstGeom>
            <a:noFill/>
            <a:ln w="9525">
              <a:noFill/>
              <a:miter lim="800000"/>
            </a:ln>
          </p:spPr>
          <p:txBody>
            <a:bodyPr wrap="square">
              <a:spAutoFit/>
            </a:bodyPr>
            <a:lstStyle/>
            <a:p>
              <a:pPr defTabSz="914400">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电烤箱</a:t>
              </a:r>
            </a:p>
          </p:txBody>
        </p:sp>
      </p:grpSp>
      <p:sp>
        <p:nvSpPr>
          <p:cNvPr id="14" name="Text Box 9"/>
          <p:cNvSpPr txBox="1">
            <a:spLocks noChangeArrowheads="1"/>
          </p:cNvSpPr>
          <p:nvPr/>
        </p:nvSpPr>
        <p:spPr bwMode="auto">
          <a:xfrm>
            <a:off x="5933944" y="3856173"/>
            <a:ext cx="1562594" cy="346249"/>
          </a:xfrm>
          <a:prstGeom prst="rect">
            <a:avLst/>
          </a:prstGeom>
          <a:noFill/>
          <a:ln w="9525">
            <a:noFill/>
            <a:miter lim="800000"/>
          </a:ln>
        </p:spPr>
        <p:txBody>
          <a:bodyPr lIns="68580" tIns="34290" rIns="68580" bIns="34290">
            <a:spAutoFit/>
          </a:bodyPr>
          <a:lstStyle/>
          <a:p>
            <a:pPr defTabSz="914400">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烘干仪</a:t>
            </a:r>
          </a:p>
        </p:txBody>
      </p:sp>
      <p:sp>
        <p:nvSpPr>
          <p:cNvPr id="8" name="文本框 7"/>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animEffect transition="in" filter="fade">
                                      <p:cBhvr>
                                        <p:cTn id="9" dur="500"/>
                                        <p:tgtEl>
                                          <p:spTgt spid="19458"/>
                                        </p:tgtEl>
                                      </p:cBhvr>
                                    </p:animEffect>
                                  </p:childTnLst>
                                </p:cTn>
                              </p:par>
                              <p:par>
                                <p:cTn id="10" presetID="53" presetClass="entr" presetSubtype="16"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53" presetClass="entr" presetSubtype="16"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1404784" y="2957780"/>
            <a:ext cx="2230163" cy="1272411"/>
          </a:xfrm>
          <a:prstGeom prst="rect">
            <a:avLst/>
          </a:prstGeom>
          <a:noFill/>
          <a:ln w="9525">
            <a:noFill/>
            <a:miter lim="800000"/>
            <a:headEnd/>
            <a:tailEnd/>
          </a:ln>
        </p:spPr>
      </p:pic>
      <p:pic>
        <p:nvPicPr>
          <p:cNvPr id="24580" name="Picture 4"/>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176684" y="2957780"/>
            <a:ext cx="2245442" cy="1292305"/>
          </a:xfrm>
          <a:prstGeom prst="rect">
            <a:avLst/>
          </a:prstGeom>
          <a:noFill/>
          <a:ln w="9525">
            <a:noFill/>
            <a:miter lim="800000"/>
            <a:headEnd/>
            <a:tailEnd/>
          </a:ln>
        </p:spPr>
      </p:pic>
      <p:sp>
        <p:nvSpPr>
          <p:cNvPr id="24582" name="Rectangle 7"/>
          <p:cNvSpPr>
            <a:spLocks noChangeArrowheads="1"/>
          </p:cNvSpPr>
          <p:nvPr/>
        </p:nvSpPr>
        <p:spPr bwMode="auto">
          <a:xfrm>
            <a:off x="495300" y="1032782"/>
            <a:ext cx="8103327" cy="1740476"/>
          </a:xfrm>
          <a:prstGeom prst="rect">
            <a:avLst/>
          </a:prstGeom>
          <a:noFill/>
          <a:ln w="9525">
            <a:noFill/>
            <a:miter lim="800000"/>
          </a:ln>
        </p:spPr>
        <p:txBody>
          <a:bodyPr wrap="square" lIns="68580" tIns="34290" rIns="68580" bIns="34290">
            <a:spAutoFit/>
          </a:bodyPr>
          <a:lstStyle/>
          <a:p>
            <a:pPr defTabSz="914400">
              <a:lnSpc>
                <a:spcPct val="130000"/>
              </a:lnSpc>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⑤红外线定位</a:t>
            </a:r>
            <a:endParaRPr lang="en-US" altLang="zh-CN" sz="2100" kern="0" dirty="0">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130000"/>
              </a:lnSpc>
            </a:pPr>
            <a:endParaRPr lang="en-US" altLang="zh-CN" sz="2100"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150000"/>
              </a:lnSpc>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响尾蛇的视力很差</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但体内有一</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红外线定位器官</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依靠</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红外线定位</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它能准确的捕捉猎物</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根据这一原理</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美国人发明了</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响尾蛇导弹</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endParaRPr lang="en-US" sz="1800" kern="0" dirty="0">
              <a:latin typeface="Arial" panose="020B0604020202020204" pitchFamily="34" charset="0"/>
              <a:ea typeface="思源黑体 CN Medium" panose="020B0600000000000000" pitchFamily="34" charset="-122"/>
              <a:sym typeface="Arial" panose="020B0604020202020204" pitchFamily="34" charset="0"/>
            </a:endParaRPr>
          </a:p>
        </p:txBody>
      </p:sp>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2000"/>
                                        <p:tgtEl>
                                          <p:spTgt spid="24579"/>
                                        </p:tgtEl>
                                      </p:cBhvr>
                                    </p:animEffect>
                                    <p:anim calcmode="lin" valueType="num">
                                      <p:cBhvr>
                                        <p:cTn id="8" dur="2000" fill="hold"/>
                                        <p:tgtEl>
                                          <p:spTgt spid="24579"/>
                                        </p:tgtEl>
                                        <p:attrNameLst>
                                          <p:attrName>ppt_w</p:attrName>
                                        </p:attrNameLst>
                                      </p:cBhvr>
                                      <p:tavLst>
                                        <p:tav tm="0" fmla="#ppt_w*sin(2.5*pi*$)">
                                          <p:val>
                                            <p:fltVal val="0"/>
                                          </p:val>
                                        </p:tav>
                                        <p:tav tm="100000">
                                          <p:val>
                                            <p:fltVal val="1"/>
                                          </p:val>
                                        </p:tav>
                                      </p:tavLst>
                                    </p:anim>
                                    <p:anim calcmode="lin" valueType="num">
                                      <p:cBhvr>
                                        <p:cTn id="9" dur="2000" fill="hold"/>
                                        <p:tgtEl>
                                          <p:spTgt spid="24579"/>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fade">
                                      <p:cBhvr>
                                        <p:cTn id="12" dur="2000"/>
                                        <p:tgtEl>
                                          <p:spTgt spid="24580"/>
                                        </p:tgtEl>
                                      </p:cBhvr>
                                    </p:animEffect>
                                    <p:anim calcmode="lin" valueType="num">
                                      <p:cBhvr>
                                        <p:cTn id="13" dur="2000" fill="hold"/>
                                        <p:tgtEl>
                                          <p:spTgt spid="24580"/>
                                        </p:tgtEl>
                                        <p:attrNameLst>
                                          <p:attrName>ppt_w</p:attrName>
                                        </p:attrNameLst>
                                      </p:cBhvr>
                                      <p:tavLst>
                                        <p:tav tm="0" fmla="#ppt_w*sin(2.5*pi*$)">
                                          <p:val>
                                            <p:fltVal val="0"/>
                                          </p:val>
                                        </p:tav>
                                        <p:tav tm="100000">
                                          <p:val>
                                            <p:fltVal val="1"/>
                                          </p:val>
                                        </p:tav>
                                      </p:tavLst>
                                    </p:anim>
                                    <p:anim calcmode="lin" valueType="num">
                                      <p:cBhvr>
                                        <p:cTn id="14" dur="2000" fill="hold"/>
                                        <p:tgtEl>
                                          <p:spTgt spid="24580"/>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24582"/>
                                        </p:tgtEl>
                                        <p:attrNameLst>
                                          <p:attrName>style.visibility</p:attrName>
                                        </p:attrNameLst>
                                      </p:cBhvr>
                                      <p:to>
                                        <p:strVal val="visible"/>
                                      </p:to>
                                    </p:set>
                                    <p:animEffect transition="in" filter="fade">
                                      <p:cBhvr>
                                        <p:cTn id="17" dur="2000"/>
                                        <p:tgtEl>
                                          <p:spTgt spid="24582"/>
                                        </p:tgtEl>
                                      </p:cBhvr>
                                    </p:animEffect>
                                    <p:anim calcmode="lin" valueType="num">
                                      <p:cBhvr>
                                        <p:cTn id="18" dur="2000" fill="hold"/>
                                        <p:tgtEl>
                                          <p:spTgt spid="24582"/>
                                        </p:tgtEl>
                                        <p:attrNameLst>
                                          <p:attrName>ppt_w</p:attrName>
                                        </p:attrNameLst>
                                      </p:cBhvr>
                                      <p:tavLst>
                                        <p:tav tm="0" fmla="#ppt_w*sin(2.5*pi*$)">
                                          <p:val>
                                            <p:fltVal val="0"/>
                                          </p:val>
                                        </p:tav>
                                        <p:tav tm="100000">
                                          <p:val>
                                            <p:fltVal val="1"/>
                                          </p:val>
                                        </p:tav>
                                      </p:tavLst>
                                    </p:anim>
                                    <p:anim calcmode="lin" valueType="num">
                                      <p:cBhvr>
                                        <p:cTn id="19" dur="2000" fill="hold"/>
                                        <p:tgtEl>
                                          <p:spTgt spid="2458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25894" y="1742735"/>
            <a:ext cx="6014992" cy="3038583"/>
          </a:xfrm>
          <a:prstGeom prst="rect">
            <a:avLst/>
          </a:prstGeom>
          <a:noFill/>
          <a:ln w="9525">
            <a:noFill/>
          </a:ln>
          <a:effectLst>
            <a:outerShdw blurRad="50800" dist="38100" dir="2700000" sx="101000" sy="101000" algn="tl" rotWithShape="0">
              <a:prstClr val="black">
                <a:alpha val="40000"/>
              </a:prstClr>
            </a:outerShdw>
            <a:softEdge rad="31750"/>
          </a:effectLst>
        </p:spPr>
      </p:pic>
      <p:sp>
        <p:nvSpPr>
          <p:cNvPr id="12" name="文本框 11"/>
          <p:cNvSpPr txBox="1"/>
          <p:nvPr/>
        </p:nvSpPr>
        <p:spPr>
          <a:xfrm>
            <a:off x="881606" y="156619"/>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课堂导入</a:t>
            </a:r>
          </a:p>
        </p:txBody>
      </p:sp>
      <p:sp>
        <p:nvSpPr>
          <p:cNvPr id="2" name="矩形 1"/>
          <p:cNvSpPr/>
          <p:nvPr/>
        </p:nvSpPr>
        <p:spPr>
          <a:xfrm>
            <a:off x="507333" y="995881"/>
            <a:ext cx="4806444" cy="500137"/>
          </a:xfrm>
          <a:prstGeom prst="rect">
            <a:avLst/>
          </a:prstGeom>
        </p:spPr>
        <p:txBody>
          <a:bodyPr wrap="none" lIns="68580" tIns="34290" rIns="68580" bIns="34290">
            <a:spAutoFit/>
          </a:bodyPr>
          <a:lstStyle/>
          <a:p>
            <a:pPr defTabSz="914400"/>
            <a:r>
              <a:rPr lang="zh-CN" altLang="en-US" sz="2800" kern="0" noProof="1">
                <a:solidFill>
                  <a:srgbClr val="FF0000"/>
                </a:solidFill>
                <a:latin typeface="Arial" panose="020B0604020202020204" pitchFamily="34" charset="0"/>
                <a:ea typeface="思源黑体 CN Medium" panose="020B0600000000000000" pitchFamily="34" charset="-122"/>
                <a:cs typeface="+mn-ea"/>
                <a:sym typeface="Arial" panose="020B0604020202020204" pitchFamily="34" charset="0"/>
              </a:rPr>
              <a:t>美丽的彩虹是怎样形成的呢？</a:t>
            </a:r>
            <a:endParaRPr lang="zh-CN" altLang="en-US" sz="2800" kern="0" noProof="1">
              <a:solidFill>
                <a:srgbClr val="FF0000"/>
              </a:solidFill>
              <a:latin typeface="Arial" panose="020B0604020202020204" pitchFamily="34" charset="0"/>
              <a:ea typeface="思源黑体 CN Medium" panose="020B0600000000000000" pitchFamily="34" charset="-122"/>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464082" y="1953031"/>
            <a:ext cx="8153400" cy="484748"/>
          </a:xfrm>
          <a:prstGeom prst="rect">
            <a:avLst/>
          </a:prstGeom>
          <a:noFill/>
          <a:ln w="9525">
            <a:noFill/>
            <a:miter lim="800000"/>
          </a:ln>
        </p:spPr>
        <p:txBody>
          <a:bodyPr lIns="68580" tIns="34290" rIns="68580" bIns="34290">
            <a:spAutoFit/>
          </a:bodyPr>
          <a:lstStyle/>
          <a:p>
            <a:pPr defTabSz="914400">
              <a:lnSpc>
                <a:spcPct val="150000"/>
              </a:lnSpc>
            </a:pP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太阳光中色散区域紫光外侧的不可见光叫做</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紫外线</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p>
        </p:txBody>
      </p:sp>
      <p:sp>
        <p:nvSpPr>
          <p:cNvPr id="2" name="矩形 1"/>
          <p:cNvSpPr/>
          <p:nvPr/>
        </p:nvSpPr>
        <p:spPr>
          <a:xfrm>
            <a:off x="746656" y="2909136"/>
            <a:ext cx="5786437" cy="597405"/>
          </a:xfrm>
          <a:prstGeom prst="rect">
            <a:avLst/>
          </a:prstGeom>
          <a:gradFill>
            <a:gsLst>
              <a:gs pos="38000">
                <a:srgbClr val="FFFF00"/>
              </a:gs>
              <a:gs pos="20000">
                <a:srgbClr val="FFC000"/>
              </a:gs>
              <a:gs pos="0">
                <a:srgbClr val="FF0000"/>
              </a:gs>
              <a:gs pos="69000">
                <a:srgbClr val="00B050"/>
              </a:gs>
              <a:gs pos="80000">
                <a:srgbClr val="0070C0"/>
              </a:gs>
              <a:gs pos="88000">
                <a:srgbClr val="065279"/>
              </a:gs>
              <a:gs pos="96000">
                <a:srgbClr val="7030A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cxnSp>
        <p:nvCxnSpPr>
          <p:cNvPr id="3" name="直接连接符 2"/>
          <p:cNvCxnSpPr/>
          <p:nvPr/>
        </p:nvCxnSpPr>
        <p:spPr>
          <a:xfrm>
            <a:off x="6517217" y="3506542"/>
            <a:ext cx="0" cy="378872"/>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4" name="直接连接符 3"/>
          <p:cNvCxnSpPr/>
          <p:nvPr/>
        </p:nvCxnSpPr>
        <p:spPr>
          <a:xfrm>
            <a:off x="8285692" y="3506542"/>
            <a:ext cx="0" cy="378872"/>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5" name="直接连接符 4"/>
          <p:cNvCxnSpPr/>
          <p:nvPr/>
        </p:nvCxnSpPr>
        <p:spPr>
          <a:xfrm>
            <a:off x="746655" y="3506542"/>
            <a:ext cx="0" cy="378872"/>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6" name="直接箭头连接符 5"/>
          <p:cNvCxnSpPr/>
          <p:nvPr/>
        </p:nvCxnSpPr>
        <p:spPr>
          <a:xfrm rot="10800000">
            <a:off x="746657" y="3753580"/>
            <a:ext cx="2174875"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rot="10800000" flipH="1">
            <a:off x="4294719" y="3746454"/>
            <a:ext cx="2174875"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0" name="文本框 9"/>
          <p:cNvSpPr txBox="1">
            <a:spLocks noChangeArrowheads="1"/>
          </p:cNvSpPr>
          <p:nvPr/>
        </p:nvSpPr>
        <p:spPr bwMode="auto">
          <a:xfrm>
            <a:off x="2924707" y="3624124"/>
            <a:ext cx="1616075" cy="438581"/>
          </a:xfrm>
          <a:prstGeom prst="rect">
            <a:avLst/>
          </a:prstGeom>
          <a:noFill/>
          <a:ln w="9525">
            <a:noFill/>
            <a:miter lim="800000"/>
          </a:ln>
        </p:spPr>
        <p:txBody>
          <a:bodyPr lIns="68580" tIns="34290" rIns="68580" bIns="34290">
            <a:spAutoFit/>
          </a:bodyPr>
          <a:lstStyle/>
          <a:p>
            <a:pPr defTabSz="914400"/>
            <a:r>
              <a:rPr lang="zh-CN" altLang="en-US" sz="2400" b="1"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可视光线</a:t>
            </a:r>
          </a:p>
        </p:txBody>
      </p:sp>
      <p:sp>
        <p:nvSpPr>
          <p:cNvPr id="11" name="文本框 10"/>
          <p:cNvSpPr txBox="1">
            <a:spLocks noChangeArrowheads="1"/>
          </p:cNvSpPr>
          <p:nvPr/>
        </p:nvSpPr>
        <p:spPr bwMode="auto">
          <a:xfrm>
            <a:off x="6787094" y="3624124"/>
            <a:ext cx="1616075" cy="438581"/>
          </a:xfrm>
          <a:prstGeom prst="rect">
            <a:avLst/>
          </a:prstGeom>
          <a:noFill/>
          <a:ln w="9525">
            <a:noFill/>
            <a:miter lim="800000"/>
          </a:ln>
        </p:spPr>
        <p:txBody>
          <a:bodyPr lIns="68580" tIns="34290" rIns="68580" bIns="34290">
            <a:spAutoFit/>
          </a:bodyPr>
          <a:lstStyle/>
          <a:p>
            <a:pPr defTabSz="914400"/>
            <a:r>
              <a:rPr lang="zh-CN" altLang="en-US" sz="2400" b="1"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紫外线</a:t>
            </a:r>
          </a:p>
        </p:txBody>
      </p:sp>
      <p:cxnSp>
        <p:nvCxnSpPr>
          <p:cNvPr id="12" name="直接箭头连接符 11"/>
          <p:cNvCxnSpPr/>
          <p:nvPr/>
        </p:nvCxnSpPr>
        <p:spPr>
          <a:xfrm flipH="1" flipV="1">
            <a:off x="6517218" y="3758331"/>
            <a:ext cx="279400" cy="712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7903105" y="3753581"/>
            <a:ext cx="315912" cy="4751"/>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5613" name="矩形 5"/>
          <p:cNvSpPr>
            <a:spLocks noChangeArrowheads="1"/>
          </p:cNvSpPr>
          <p:nvPr/>
        </p:nvSpPr>
        <p:spPr bwMode="auto">
          <a:xfrm>
            <a:off x="319089" y="1044102"/>
            <a:ext cx="1423708" cy="392415"/>
          </a:xfrm>
          <a:prstGeom prst="rect">
            <a:avLst/>
          </a:prstGeom>
          <a:noFill/>
          <a:ln w="9525">
            <a:noFill/>
            <a:miter lim="800000"/>
          </a:ln>
        </p:spPr>
        <p:txBody>
          <a:bodyPr wrap="none" lIns="68580" tIns="34290" rIns="68580" bIns="34290">
            <a:spAutoFit/>
          </a:bodyPr>
          <a:lstStyle/>
          <a:p>
            <a:pPr indent="228600" defTabSz="914400"/>
            <a:r>
              <a:rPr lang="en-US" altLang="zh-CN" sz="2100" b="1" kern="0" dirty="0">
                <a:latin typeface="Arial" panose="020B0604020202020204" pitchFamily="34" charset="0"/>
                <a:ea typeface="思源黑体 CN Medium" panose="020B0600000000000000" pitchFamily="34" charset="-122"/>
                <a:sym typeface="Arial" panose="020B0604020202020204" pitchFamily="34" charset="0"/>
              </a:rPr>
              <a:t>2.</a:t>
            </a:r>
            <a:r>
              <a:rPr lang="zh-CN" altLang="en-US" sz="2100" b="1" kern="0" dirty="0">
                <a:latin typeface="Arial" panose="020B0604020202020204" pitchFamily="34" charset="0"/>
                <a:ea typeface="思源黑体 CN Medium" panose="020B0600000000000000" pitchFamily="34" charset="-122"/>
                <a:sym typeface="Arial" panose="020B0604020202020204" pitchFamily="34" charset="0"/>
              </a:rPr>
              <a:t>紫外线</a:t>
            </a:r>
          </a:p>
        </p:txBody>
      </p:sp>
      <p:sp>
        <p:nvSpPr>
          <p:cNvPr id="14" name="文本框 1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blinds(horizontal)">
                                      <p:cBhvr>
                                        <p:cTn id="7" dur="5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0.70"/>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par>
                                <p:cTn id="22" presetID="55"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strVal val="#ppt_w*0.70"/>
                                          </p:val>
                                        </p:tav>
                                        <p:tav tm="100000">
                                          <p:val>
                                            <p:strVal val="#ppt_w"/>
                                          </p:val>
                                        </p:tav>
                                      </p:tavLst>
                                    </p:anim>
                                    <p:anim calcmode="lin" valueType="num">
                                      <p:cBhvr>
                                        <p:cTn id="25" dur="1000" fill="hold"/>
                                        <p:tgtEl>
                                          <p:spTgt spid="3"/>
                                        </p:tgtEl>
                                        <p:attrNameLst>
                                          <p:attrName>ppt_h</p:attrName>
                                        </p:attrNameLst>
                                      </p:cBhvr>
                                      <p:tavLst>
                                        <p:tav tm="0">
                                          <p:val>
                                            <p:strVal val="#ppt_h"/>
                                          </p:val>
                                        </p:tav>
                                        <p:tav tm="100000">
                                          <p:val>
                                            <p:strVal val="#ppt_h"/>
                                          </p:val>
                                        </p:tav>
                                      </p:tavLst>
                                    </p:anim>
                                    <p:animEffect transition="in" filter="fade">
                                      <p:cBhvr>
                                        <p:cTn id="26" dur="10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strVal val="#ppt_w*0.70"/>
                                          </p:val>
                                        </p:tav>
                                        <p:tav tm="100000">
                                          <p:val>
                                            <p:strVal val="#ppt_w"/>
                                          </p:val>
                                        </p:tav>
                                      </p:tavLst>
                                    </p:anim>
                                    <p:anim calcmode="lin" valueType="num">
                                      <p:cBhvr>
                                        <p:cTn id="32" dur="1000" fill="hold"/>
                                        <p:tgtEl>
                                          <p:spTgt spid="6"/>
                                        </p:tgtEl>
                                        <p:attrNameLst>
                                          <p:attrName>ppt_h</p:attrName>
                                        </p:attrNameLst>
                                      </p:cBhvr>
                                      <p:tavLst>
                                        <p:tav tm="0">
                                          <p:val>
                                            <p:strVal val="#ppt_h"/>
                                          </p:val>
                                        </p:tav>
                                        <p:tav tm="100000">
                                          <p:val>
                                            <p:strVal val="#ppt_h"/>
                                          </p:val>
                                        </p:tav>
                                      </p:tavLst>
                                    </p:anim>
                                    <p:animEffect transition="in" filter="fade">
                                      <p:cBhvr>
                                        <p:cTn id="33" dur="1000"/>
                                        <p:tgtEl>
                                          <p:spTgt spid="6"/>
                                        </p:tgtEl>
                                      </p:cBhvr>
                                    </p:animEffect>
                                  </p:childTnLst>
                                </p:cTn>
                              </p:par>
                              <p:par>
                                <p:cTn id="34" presetID="55" presetClass="entr" presetSubtype="0"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1000" fill="hold"/>
                                        <p:tgtEl>
                                          <p:spTgt spid="7"/>
                                        </p:tgtEl>
                                        <p:attrNameLst>
                                          <p:attrName>ppt_w</p:attrName>
                                        </p:attrNameLst>
                                      </p:cBhvr>
                                      <p:tavLst>
                                        <p:tav tm="0">
                                          <p:val>
                                            <p:strVal val="#ppt_w*0.70"/>
                                          </p:val>
                                        </p:tav>
                                        <p:tav tm="100000">
                                          <p:val>
                                            <p:strVal val="#ppt_w"/>
                                          </p:val>
                                        </p:tav>
                                      </p:tavLst>
                                    </p:anim>
                                    <p:anim calcmode="lin" valueType="num">
                                      <p:cBhvr>
                                        <p:cTn id="37" dur="1000" fill="hold"/>
                                        <p:tgtEl>
                                          <p:spTgt spid="7"/>
                                        </p:tgtEl>
                                        <p:attrNameLst>
                                          <p:attrName>ppt_h</p:attrName>
                                        </p:attrNameLst>
                                      </p:cBhvr>
                                      <p:tavLst>
                                        <p:tav tm="0">
                                          <p:val>
                                            <p:strVal val="#ppt_h"/>
                                          </p:val>
                                        </p:tav>
                                        <p:tav tm="100000">
                                          <p:val>
                                            <p:strVal val="#ppt_h"/>
                                          </p:val>
                                        </p:tav>
                                      </p:tavLst>
                                    </p:anim>
                                    <p:animEffect transition="in" filter="fade">
                                      <p:cBhvr>
                                        <p:cTn id="38" dur="10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1000" fill="hold"/>
                                        <p:tgtEl>
                                          <p:spTgt spid="4"/>
                                        </p:tgtEl>
                                        <p:attrNameLst>
                                          <p:attrName>ppt_w</p:attrName>
                                        </p:attrNameLst>
                                      </p:cBhvr>
                                      <p:tavLst>
                                        <p:tav tm="0">
                                          <p:val>
                                            <p:strVal val="#ppt_w*0.70"/>
                                          </p:val>
                                        </p:tav>
                                        <p:tav tm="100000">
                                          <p:val>
                                            <p:strVal val="#ppt_w"/>
                                          </p:val>
                                        </p:tav>
                                      </p:tavLst>
                                    </p:anim>
                                    <p:anim calcmode="lin" valueType="num">
                                      <p:cBhvr>
                                        <p:cTn id="49" dur="1000" fill="hold"/>
                                        <p:tgtEl>
                                          <p:spTgt spid="4"/>
                                        </p:tgtEl>
                                        <p:attrNameLst>
                                          <p:attrName>ppt_h</p:attrName>
                                        </p:attrNameLst>
                                      </p:cBhvr>
                                      <p:tavLst>
                                        <p:tav tm="0">
                                          <p:val>
                                            <p:strVal val="#ppt_h"/>
                                          </p:val>
                                        </p:tav>
                                        <p:tav tm="100000">
                                          <p:val>
                                            <p:strVal val="#ppt_h"/>
                                          </p:val>
                                        </p:tav>
                                      </p:tavLst>
                                    </p:anim>
                                    <p:animEffect transition="in" filter="fade">
                                      <p:cBhvr>
                                        <p:cTn id="50" dur="1000"/>
                                        <p:tgtEl>
                                          <p:spTgt spid="4"/>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1000" fill="hold"/>
                                        <p:tgtEl>
                                          <p:spTgt spid="12"/>
                                        </p:tgtEl>
                                        <p:attrNameLst>
                                          <p:attrName>ppt_w</p:attrName>
                                        </p:attrNameLst>
                                      </p:cBhvr>
                                      <p:tavLst>
                                        <p:tav tm="0">
                                          <p:val>
                                            <p:strVal val="#ppt_w*0.70"/>
                                          </p:val>
                                        </p:tav>
                                        <p:tav tm="100000">
                                          <p:val>
                                            <p:strVal val="#ppt_w"/>
                                          </p:val>
                                        </p:tav>
                                      </p:tavLst>
                                    </p:anim>
                                    <p:anim calcmode="lin" valueType="num">
                                      <p:cBhvr>
                                        <p:cTn id="56" dur="1000" fill="hold"/>
                                        <p:tgtEl>
                                          <p:spTgt spid="12"/>
                                        </p:tgtEl>
                                        <p:attrNameLst>
                                          <p:attrName>ppt_h</p:attrName>
                                        </p:attrNameLst>
                                      </p:cBhvr>
                                      <p:tavLst>
                                        <p:tav tm="0">
                                          <p:val>
                                            <p:strVal val="#ppt_h"/>
                                          </p:val>
                                        </p:tav>
                                        <p:tav tm="100000">
                                          <p:val>
                                            <p:strVal val="#ppt_h"/>
                                          </p:val>
                                        </p:tav>
                                      </p:tavLst>
                                    </p:anim>
                                    <p:animEffect transition="in" filter="fade">
                                      <p:cBhvr>
                                        <p:cTn id="57" dur="1000"/>
                                        <p:tgtEl>
                                          <p:spTgt spid="12"/>
                                        </p:tgtEl>
                                      </p:cBhvr>
                                    </p:animEffect>
                                  </p:childTnLst>
                                </p:cTn>
                              </p:par>
                              <p:par>
                                <p:cTn id="58" presetID="55" presetClass="entr" presetSubtype="0"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1000" fill="hold"/>
                                        <p:tgtEl>
                                          <p:spTgt spid="13"/>
                                        </p:tgtEl>
                                        <p:attrNameLst>
                                          <p:attrName>ppt_w</p:attrName>
                                        </p:attrNameLst>
                                      </p:cBhvr>
                                      <p:tavLst>
                                        <p:tav tm="0">
                                          <p:val>
                                            <p:strVal val="#ppt_w*0.70"/>
                                          </p:val>
                                        </p:tav>
                                        <p:tav tm="100000">
                                          <p:val>
                                            <p:strVal val="#ppt_w"/>
                                          </p:val>
                                        </p:tav>
                                      </p:tavLst>
                                    </p:anim>
                                    <p:anim calcmode="lin" valueType="num">
                                      <p:cBhvr>
                                        <p:cTn id="61" dur="1000" fill="hold"/>
                                        <p:tgtEl>
                                          <p:spTgt spid="13"/>
                                        </p:tgtEl>
                                        <p:attrNameLst>
                                          <p:attrName>ppt_h</p:attrName>
                                        </p:attrNameLst>
                                      </p:cBhvr>
                                      <p:tavLst>
                                        <p:tav tm="0">
                                          <p:val>
                                            <p:strVal val="#ppt_h"/>
                                          </p:val>
                                        </p:tav>
                                        <p:tav tm="100000">
                                          <p:val>
                                            <p:strVal val="#ppt_h"/>
                                          </p:val>
                                        </p:tav>
                                      </p:tavLst>
                                    </p:anim>
                                    <p:animEffect transition="in" filter="fade">
                                      <p:cBhvr>
                                        <p:cTn id="62" dur="10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51"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770" decel="100000"/>
                                        <p:tgtEl>
                                          <p:spTgt spid="11"/>
                                        </p:tgtEl>
                                      </p:cBhvr>
                                    </p:animEffect>
                                    <p:animScale>
                                      <p:cBhvr>
                                        <p:cTn id="68" dur="770" decel="100000"/>
                                        <p:tgtEl>
                                          <p:spTgt spid="11"/>
                                        </p:tgtEl>
                                      </p:cBhvr>
                                      <p:from x="10000" y="10000"/>
                                      <p:to x="200000" y="450000"/>
                                    </p:animScale>
                                    <p:animScale>
                                      <p:cBhvr>
                                        <p:cTn id="69" dur="1230" accel="100000" fill="hold">
                                          <p:stCondLst>
                                            <p:cond delay="770"/>
                                          </p:stCondLst>
                                        </p:cTn>
                                        <p:tgtEl>
                                          <p:spTgt spid="11"/>
                                        </p:tgtEl>
                                      </p:cBhvr>
                                      <p:from x="200000" y="450000"/>
                                      <p:to x="100000" y="100000"/>
                                    </p:animScale>
                                    <p:set>
                                      <p:cBhvr>
                                        <p:cTn id="70" dur="770" fill="hold"/>
                                        <p:tgtEl>
                                          <p:spTgt spid="11"/>
                                        </p:tgtEl>
                                        <p:attrNameLst>
                                          <p:attrName>ppt_x</p:attrName>
                                        </p:attrNameLst>
                                      </p:cBhvr>
                                      <p:to>
                                        <p:strVal val="(0.5)"/>
                                      </p:to>
                                    </p:set>
                                    <p:anim from="(0.5)" to="(#ppt_x)" calcmode="lin" valueType="num">
                                      <p:cBhvr>
                                        <p:cTn id="71" dur="1230" accel="100000" fill="hold">
                                          <p:stCondLst>
                                            <p:cond delay="770"/>
                                          </p:stCondLst>
                                        </p:cTn>
                                        <p:tgtEl>
                                          <p:spTgt spid="11"/>
                                        </p:tgtEl>
                                        <p:attrNameLst>
                                          <p:attrName>ppt_x</p:attrName>
                                        </p:attrNameLst>
                                      </p:cBhvr>
                                    </p:anim>
                                    <p:set>
                                      <p:cBhvr>
                                        <p:cTn id="72" dur="770" fill="hold"/>
                                        <p:tgtEl>
                                          <p:spTgt spid="11"/>
                                        </p:tgtEl>
                                        <p:attrNameLst>
                                          <p:attrName>ppt_y</p:attrName>
                                        </p:attrNameLst>
                                      </p:cBhvr>
                                      <p:to>
                                        <p:strVal val="(#ppt_y+0.4)"/>
                                      </p:to>
                                    </p:set>
                                    <p:anim from="(#ppt_y+0.4)" to="(#ppt_y)" calcmode="lin" valueType="num">
                                      <p:cBhvr>
                                        <p:cTn id="73" dur="1230" accel="100000" fill="hold">
                                          <p:stCondLst>
                                            <p:cond delay="770"/>
                                          </p:stCondLst>
                                        </p:cTn>
                                        <p:tgtEl>
                                          <p:spTgt spid="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bldLvl="0" animBg="1"/>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p:nvPr/>
        </p:nvSpPr>
        <p:spPr>
          <a:xfrm>
            <a:off x="326724" y="978480"/>
            <a:ext cx="7561263" cy="1038746"/>
          </a:xfrm>
          <a:prstGeom prst="rect">
            <a:avLst/>
          </a:prstGeom>
          <a:noFill/>
          <a:ln w="9525">
            <a:noFill/>
          </a:ln>
        </p:spPr>
        <p:txBody>
          <a:bodyPr lIns="68580" tIns="34290" rIns="68580" bIns="34290">
            <a:spAutoFit/>
          </a:bodyPr>
          <a:lstStyle/>
          <a:p>
            <a:pPr defTabSz="914400">
              <a:lnSpc>
                <a:spcPct val="150000"/>
              </a:lnSpc>
            </a:pPr>
            <a:r>
              <a:rPr lang="zh-CN" altLang="en-US" sz="2100" kern="0" noProof="1">
                <a:latin typeface="Arial" panose="020B0604020202020204" pitchFamily="34" charset="0"/>
                <a:ea typeface="思源黑体 CN Medium" panose="020B0600000000000000" pitchFamily="34" charset="-122"/>
                <a:cs typeface="+mn-ea"/>
                <a:sym typeface="Arial" panose="020B0604020202020204" pitchFamily="34" charset="0"/>
              </a:rPr>
              <a:t>（</a:t>
            </a:r>
            <a:r>
              <a:rPr lang="en-US" altLang="zh-CN" sz="2100" kern="0" noProof="1">
                <a:latin typeface="Arial" panose="020B0604020202020204" pitchFamily="34" charset="0"/>
                <a:ea typeface="思源黑体 CN Medium" panose="020B0600000000000000" pitchFamily="34" charset="-122"/>
                <a:cs typeface="+mn-ea"/>
                <a:sym typeface="Arial" panose="020B0604020202020204" pitchFamily="34" charset="0"/>
              </a:rPr>
              <a:t>1</a:t>
            </a:r>
            <a:r>
              <a:rPr lang="zh-CN" altLang="en-US" sz="2100" kern="0" noProof="1">
                <a:latin typeface="Arial" panose="020B0604020202020204" pitchFamily="34" charset="0"/>
                <a:ea typeface="思源黑体 CN Medium" panose="020B0600000000000000" pitchFamily="34" charset="-122"/>
                <a:cs typeface="+mn-ea"/>
                <a:sym typeface="Arial" panose="020B0604020202020204" pitchFamily="34" charset="0"/>
              </a:rPr>
              <a:t>）紫外线的特征：</a:t>
            </a:r>
            <a:endParaRPr lang="zh-CN" altLang="en-US" sz="2100" kern="0" noProof="1">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150000"/>
              </a:lnSpc>
            </a:pPr>
            <a:r>
              <a:rPr lang="en-US" altLang="zh-CN" sz="2100" kern="0" noProof="1">
                <a:latin typeface="Arial" panose="020B0604020202020204" pitchFamily="34" charset="0"/>
                <a:ea typeface="思源黑体 CN Medium" panose="020B0600000000000000" pitchFamily="34" charset="-122"/>
                <a:cs typeface="+mn-ea"/>
                <a:sym typeface="Arial" panose="020B0604020202020204" pitchFamily="34" charset="0"/>
              </a:rPr>
              <a:t>      </a:t>
            </a:r>
            <a:r>
              <a:rPr lang="zh-CN" altLang="en-US" sz="2100" kern="0" noProof="1">
                <a:latin typeface="Arial" panose="020B0604020202020204" pitchFamily="34" charset="0"/>
                <a:ea typeface="思源黑体 CN Medium" panose="020B0600000000000000" pitchFamily="34" charset="-122"/>
                <a:cs typeface="+mn-ea"/>
                <a:sym typeface="Arial" panose="020B0604020202020204" pitchFamily="34" charset="0"/>
              </a:rPr>
              <a:t> </a:t>
            </a:r>
            <a:r>
              <a:rPr lang="en-US" altLang="zh-CN" sz="2100" kern="0" noProof="1">
                <a:latin typeface="Arial" panose="020B0604020202020204" pitchFamily="34" charset="0"/>
                <a:ea typeface="思源黑体 CN Medium" panose="020B0600000000000000" pitchFamily="34" charset="-122"/>
                <a:cs typeface="+mn-ea"/>
                <a:sym typeface="Arial" panose="020B0604020202020204" pitchFamily="34" charset="0"/>
              </a:rPr>
              <a:t>      </a:t>
            </a:r>
            <a:r>
              <a:rPr lang="zh-CN" altLang="en-US" sz="2100" kern="0" noProof="1">
                <a:latin typeface="Arial" panose="020B0604020202020204" pitchFamily="34" charset="0"/>
                <a:ea typeface="思源黑体 CN Medium" panose="020B0600000000000000" pitchFamily="34" charset="-122"/>
                <a:cs typeface="+mn-ea"/>
                <a:sym typeface="Arial" panose="020B0604020202020204" pitchFamily="34" charset="0"/>
              </a:rPr>
              <a:t> </a:t>
            </a:r>
            <a:endParaRPr lang="zh-CN" altLang="en-US" sz="2100" kern="0" noProof="1">
              <a:latin typeface="Arial" panose="020B0604020202020204" pitchFamily="34" charset="0"/>
              <a:ea typeface="思源黑体 CN Medium" panose="020B0600000000000000" pitchFamily="34" charset="-122"/>
              <a:sym typeface="Arial" panose="020B0604020202020204" pitchFamily="34" charset="0"/>
            </a:endParaRPr>
          </a:p>
        </p:txBody>
      </p:sp>
      <p:sp>
        <p:nvSpPr>
          <p:cNvPr id="2" name="文本框 1"/>
          <p:cNvSpPr txBox="1">
            <a:spLocks noChangeArrowheads="1"/>
          </p:cNvSpPr>
          <p:nvPr/>
        </p:nvSpPr>
        <p:spPr bwMode="auto">
          <a:xfrm>
            <a:off x="495300" y="1751982"/>
            <a:ext cx="3870325" cy="553998"/>
          </a:xfrm>
          <a:prstGeom prst="rect">
            <a:avLst/>
          </a:prstGeom>
          <a:noFill/>
          <a:ln w="9525">
            <a:noFill/>
            <a:miter lim="800000"/>
          </a:ln>
        </p:spPr>
        <p:txBody>
          <a:bodyPr lIns="68580" tIns="34290" rIns="68580" bIns="34290">
            <a:spAutoFit/>
          </a:bodyPr>
          <a:lstStyle/>
          <a:p>
            <a:pPr defTabSz="914400">
              <a:lnSpc>
                <a:spcPct val="150000"/>
              </a:lnSpc>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化学作用</a:t>
            </a:r>
          </a:p>
        </p:txBody>
      </p:sp>
      <p:sp>
        <p:nvSpPr>
          <p:cNvPr id="3" name="文本框 2"/>
          <p:cNvSpPr txBox="1">
            <a:spLocks noChangeArrowheads="1"/>
          </p:cNvSpPr>
          <p:nvPr/>
        </p:nvSpPr>
        <p:spPr bwMode="auto">
          <a:xfrm>
            <a:off x="495300" y="2532675"/>
            <a:ext cx="3870325" cy="553998"/>
          </a:xfrm>
          <a:prstGeom prst="rect">
            <a:avLst/>
          </a:prstGeom>
          <a:noFill/>
          <a:ln w="9525">
            <a:noFill/>
            <a:miter lim="800000"/>
          </a:ln>
        </p:spPr>
        <p:txBody>
          <a:bodyPr lIns="68580" tIns="34290" rIns="68580" bIns="34290">
            <a:spAutoFit/>
          </a:bodyPr>
          <a:lstStyle/>
          <a:p>
            <a:pPr defTabSz="914400">
              <a:lnSpc>
                <a:spcPct val="150000"/>
              </a:lnSpc>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b.</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荧光效应</a:t>
            </a:r>
          </a:p>
        </p:txBody>
      </p:sp>
      <p:sp>
        <p:nvSpPr>
          <p:cNvPr id="4" name="文本框 3"/>
          <p:cNvSpPr txBox="1">
            <a:spLocks noChangeArrowheads="1"/>
          </p:cNvSpPr>
          <p:nvPr/>
        </p:nvSpPr>
        <p:spPr bwMode="auto">
          <a:xfrm>
            <a:off x="495300" y="3313370"/>
            <a:ext cx="3870325" cy="553998"/>
          </a:xfrm>
          <a:prstGeom prst="rect">
            <a:avLst/>
          </a:prstGeom>
          <a:noFill/>
          <a:ln w="9525">
            <a:noFill/>
            <a:miter lim="800000"/>
          </a:ln>
        </p:spPr>
        <p:txBody>
          <a:bodyPr lIns="68580" tIns="34290" rIns="68580" bIns="34290">
            <a:spAutoFit/>
          </a:bodyPr>
          <a:lstStyle/>
          <a:p>
            <a:pPr defTabSz="914400">
              <a:lnSpc>
                <a:spcPct val="150000"/>
              </a:lnSpc>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c.</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生理作用</a:t>
            </a:r>
          </a:p>
        </p:txBody>
      </p:sp>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blinds(horizontal)">
                                      <p:cBhvr>
                                        <p:cTn id="7" dur="500"/>
                                        <p:tgtEl>
                                          <p:spTgt spid="276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2" grpId="0"/>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495300" y="1936896"/>
            <a:ext cx="7870825" cy="1731243"/>
          </a:xfrm>
          <a:prstGeom prst="rect">
            <a:avLst/>
          </a:prstGeom>
          <a:noFill/>
          <a:ln w="9525">
            <a:noFill/>
            <a:miter lim="800000"/>
          </a:ln>
        </p:spPr>
        <p:txBody>
          <a:bodyPr lIns="68580" tIns="34290" rIns="68580" bIns="34290">
            <a:spAutoFit/>
          </a:bodyPr>
          <a:lstStyle/>
          <a:p>
            <a:pPr defTabSz="914400">
              <a:lnSpc>
                <a:spcPct val="3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适当照射紫外线，有助于</a:t>
            </a:r>
            <a:r>
              <a:rPr lang="zh-CN" altLang="en-US" sz="15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人体</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合成维生素</a:t>
            </a:r>
            <a:r>
              <a:rPr lang="en-US"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，维生素</a:t>
            </a:r>
            <a:r>
              <a:rPr lang="en-US"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能</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促进身体对钙的吸收</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，对于骨骼的生长和身体健康的许多方面都有好处。</a:t>
            </a:r>
          </a:p>
        </p:txBody>
      </p:sp>
      <p:sp>
        <p:nvSpPr>
          <p:cNvPr id="22532" name="Text Box 4"/>
          <p:cNvSpPr txBox="1">
            <a:spLocks noChangeArrowheads="1"/>
          </p:cNvSpPr>
          <p:nvPr/>
        </p:nvSpPr>
        <p:spPr bwMode="auto">
          <a:xfrm>
            <a:off x="495300" y="1175143"/>
            <a:ext cx="7705725" cy="489365"/>
          </a:xfrm>
          <a:prstGeom prst="rect">
            <a:avLst/>
          </a:prstGeom>
          <a:noFill/>
          <a:ln w="9525">
            <a:noFill/>
            <a:miter lim="800000"/>
          </a:ln>
        </p:spPr>
        <p:txBody>
          <a:bodyPr lIns="68580" tIns="34290" rIns="68580" bIns="34290">
            <a:spAutoFit/>
          </a:bodyPr>
          <a:lstStyle/>
          <a:p>
            <a:pPr defTabSz="914400">
              <a:lnSpc>
                <a:spcPct val="130000"/>
              </a:lnSpc>
              <a:buClr>
                <a:srgbClr val="9900CC"/>
              </a:buClr>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①紫外线可以促进人体维生素</a:t>
            </a:r>
            <a:r>
              <a:rPr lang="en-US" altLang="zh-CN" sz="2100" kern="0" dirty="0">
                <a:latin typeface="Arial" panose="020B0604020202020204" pitchFamily="34" charset="0"/>
                <a:ea typeface="思源黑体 CN Medium" panose="020B0600000000000000" pitchFamily="34" charset="-122"/>
                <a:sym typeface="Arial" panose="020B0604020202020204" pitchFamily="34" charset="0"/>
              </a:rPr>
              <a:t>D</a:t>
            </a: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的合成</a:t>
            </a:r>
          </a:p>
        </p:txBody>
      </p:sp>
      <p:sp>
        <p:nvSpPr>
          <p:cNvPr id="4" name="文本框 3">
            <a:extLst>
              <a:ext uri="{FF2B5EF4-FFF2-40B4-BE49-F238E27FC236}">
                <a16:creationId xmlns:a16="http://schemas.microsoft.com/office/drawing/2014/main" id="{EB86D372-8942-4723-9C30-E02B8A2CF975}"/>
              </a:ext>
            </a:extLst>
          </p:cNvPr>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p:cTn id="7" dur="500" fill="hold"/>
                                        <p:tgtEl>
                                          <p:spTgt spid="22532"/>
                                        </p:tgtEl>
                                        <p:attrNameLst>
                                          <p:attrName>ppt_w</p:attrName>
                                        </p:attrNameLst>
                                      </p:cBhvr>
                                      <p:tavLst>
                                        <p:tav tm="0">
                                          <p:val>
                                            <p:fltVal val="0"/>
                                          </p:val>
                                        </p:tav>
                                        <p:tav tm="100000">
                                          <p:val>
                                            <p:strVal val="#ppt_w"/>
                                          </p:val>
                                        </p:tav>
                                      </p:tavLst>
                                    </p:anim>
                                    <p:anim calcmode="lin" valueType="num">
                                      <p:cBhvr>
                                        <p:cTn id="8" dur="500" fill="hold"/>
                                        <p:tgtEl>
                                          <p:spTgt spid="22532"/>
                                        </p:tgtEl>
                                        <p:attrNameLst>
                                          <p:attrName>ppt_h</p:attrName>
                                        </p:attrNameLst>
                                      </p:cBhvr>
                                      <p:tavLst>
                                        <p:tav tm="0">
                                          <p:val>
                                            <p:fltVal val="0"/>
                                          </p:val>
                                        </p:tav>
                                        <p:tav tm="100000">
                                          <p:val>
                                            <p:strVal val="#ppt_h"/>
                                          </p:val>
                                        </p:tav>
                                      </p:tavLst>
                                    </p:anim>
                                    <p:animEffect transition="in" filter="fade">
                                      <p:cBhvr>
                                        <p:cTn id="9" dur="500"/>
                                        <p:tgtEl>
                                          <p:spTgt spid="2253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2531"/>
                                        </p:tgtEl>
                                        <p:attrNameLst>
                                          <p:attrName>style.visibility</p:attrName>
                                        </p:attrNameLst>
                                      </p:cBhvr>
                                      <p:to>
                                        <p:strVal val="visible"/>
                                      </p:to>
                                    </p:set>
                                    <p:animEffect transition="in" filter="fade">
                                      <p:cBhvr>
                                        <p:cTn id="14" dur="20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ldLvl="0" animBg="1"/>
      <p:bldP spid="22532" grpId="0" bldLvl="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txBox="1">
            <a:spLocks noChangeArrowheads="1"/>
          </p:cNvSpPr>
          <p:nvPr/>
        </p:nvSpPr>
        <p:spPr bwMode="auto">
          <a:xfrm>
            <a:off x="495300" y="1131203"/>
            <a:ext cx="5689600" cy="547040"/>
          </a:xfrm>
          <a:prstGeom prst="rect">
            <a:avLst/>
          </a:prstGeom>
          <a:noFill/>
          <a:ln w="9525">
            <a:noFill/>
            <a:miter lim="800000"/>
          </a:ln>
        </p:spPr>
        <p:txBody>
          <a:bodyPr lIns="68580" tIns="34290" rIns="68580" bIns="34290"/>
          <a:lstStyle/>
          <a:p>
            <a:pPr defTabSz="914400"/>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②紫外线消毒灭菌</a:t>
            </a:r>
          </a:p>
        </p:txBody>
      </p:sp>
      <p:pic>
        <p:nvPicPr>
          <p:cNvPr id="28674" name="Picture 5" descr="u=2458110263,441668252&amp;fm=0&amp;gp=-44">
            <a:hlinkClick r:id="rId2"/>
          </p:cNvPr>
          <p:cNvPicPr>
            <a:picLocks noChangeAspect="1" noChangeArrowheads="1"/>
          </p:cNvPicPr>
          <p:nvPr/>
        </p:nvPicPr>
        <p:blipFill>
          <a:blip r:embed="rId3"/>
          <a:srcRect/>
          <a:stretch>
            <a:fillRect/>
          </a:stretch>
        </p:blipFill>
        <p:spPr bwMode="auto">
          <a:xfrm>
            <a:off x="4508765" y="2168079"/>
            <a:ext cx="3352270" cy="1333861"/>
          </a:xfrm>
          <a:prstGeom prst="rect">
            <a:avLst/>
          </a:prstGeom>
          <a:noFill/>
          <a:ln w="9525">
            <a:noFill/>
            <a:miter lim="800000"/>
            <a:headEnd/>
            <a:tailEnd/>
          </a:ln>
        </p:spPr>
      </p:pic>
      <p:sp>
        <p:nvSpPr>
          <p:cNvPr id="28675" name="Rectangle 2"/>
          <p:cNvSpPr txBox="1">
            <a:spLocks noChangeArrowheads="1"/>
          </p:cNvSpPr>
          <p:nvPr/>
        </p:nvSpPr>
        <p:spPr bwMode="auto">
          <a:xfrm>
            <a:off x="1332820" y="3791051"/>
            <a:ext cx="2987675" cy="528250"/>
          </a:xfrm>
          <a:prstGeom prst="rect">
            <a:avLst/>
          </a:prstGeom>
          <a:noFill/>
          <a:ln w="9525">
            <a:noFill/>
            <a:miter lim="800000"/>
          </a:ln>
        </p:spPr>
        <p:txBody>
          <a:bodyPr lIns="68580" tIns="34290" rIns="68580" bIns="34290"/>
          <a:lstStyle/>
          <a:p>
            <a:pPr defTabSz="914400"/>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紫外线消毒柜</a:t>
            </a:r>
          </a:p>
        </p:txBody>
      </p:sp>
      <p:sp>
        <p:nvSpPr>
          <p:cNvPr id="28677" name="Rectangle 2"/>
          <p:cNvSpPr txBox="1">
            <a:spLocks noChangeArrowheads="1"/>
          </p:cNvSpPr>
          <p:nvPr/>
        </p:nvSpPr>
        <p:spPr bwMode="auto">
          <a:xfrm>
            <a:off x="5142823" y="3742861"/>
            <a:ext cx="2987675" cy="624628"/>
          </a:xfrm>
          <a:prstGeom prst="rect">
            <a:avLst/>
          </a:prstGeom>
          <a:noFill/>
          <a:ln w="9525">
            <a:noFill/>
            <a:miter lim="800000"/>
          </a:ln>
        </p:spPr>
        <p:txBody>
          <a:bodyPr lIns="68580" tIns="34290" rIns="68580" bIns="34290"/>
          <a:lstStyle/>
          <a:p>
            <a:pPr defTabSz="914400"/>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紫外线灭菌灯</a:t>
            </a:r>
          </a:p>
        </p:txBody>
      </p:sp>
      <p:pic>
        <p:nvPicPr>
          <p:cNvPr id="12290" name="Picture 2" descr="https://timgsa.baidu.com/timg?image&amp;quality=80&amp;size=b9999_10000&amp;sec=1571832036954&amp;di=a939dd3f3f561db5454a93c83c5a57ce&amp;imgtype=0&amp;src=http%3A%2F%2Fimg011.hc360.cn%2Fhb%2F8lebc2750cba08ca83c66D9F48b00eFe18.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393372" y="2079308"/>
            <a:ext cx="1433286" cy="1510462"/>
          </a:xfrm>
          <a:prstGeom prst="rect">
            <a:avLst/>
          </a:prstGeom>
          <a:noFill/>
        </p:spPr>
      </p:pic>
      <p:sp>
        <p:nvSpPr>
          <p:cNvPr id="7" name="文本框 6"/>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anim calcmode="lin" valueType="num">
                                      <p:cBhvr>
                                        <p:cTn id="7" dur="500" fill="hold"/>
                                        <p:tgtEl>
                                          <p:spTgt spid="28673"/>
                                        </p:tgtEl>
                                        <p:attrNameLst>
                                          <p:attrName>ppt_w</p:attrName>
                                        </p:attrNameLst>
                                      </p:cBhvr>
                                      <p:tavLst>
                                        <p:tav tm="0">
                                          <p:val>
                                            <p:fltVal val="0"/>
                                          </p:val>
                                        </p:tav>
                                        <p:tav tm="100000">
                                          <p:val>
                                            <p:strVal val="#ppt_w"/>
                                          </p:val>
                                        </p:tav>
                                      </p:tavLst>
                                    </p:anim>
                                    <p:anim calcmode="lin" valueType="num">
                                      <p:cBhvr>
                                        <p:cTn id="8" dur="500" fill="hold"/>
                                        <p:tgtEl>
                                          <p:spTgt spid="28673"/>
                                        </p:tgtEl>
                                        <p:attrNameLst>
                                          <p:attrName>ppt_h</p:attrName>
                                        </p:attrNameLst>
                                      </p:cBhvr>
                                      <p:tavLst>
                                        <p:tav tm="0">
                                          <p:val>
                                            <p:fltVal val="0"/>
                                          </p:val>
                                        </p:tav>
                                        <p:tav tm="100000">
                                          <p:val>
                                            <p:strVal val="#ppt_h"/>
                                          </p:val>
                                        </p:tav>
                                      </p:tavLst>
                                    </p:anim>
                                    <p:animEffect transition="in" filter="fade">
                                      <p:cBhvr>
                                        <p:cTn id="9" dur="500"/>
                                        <p:tgtEl>
                                          <p:spTgt spid="28673"/>
                                        </p:tgtEl>
                                      </p:cBhvr>
                                    </p:animEffect>
                                  </p:childTnLst>
                                </p:cTn>
                              </p:par>
                              <p:par>
                                <p:cTn id="10" presetID="53" presetClass="entr" presetSubtype="16" fill="hold" nodeType="withEffect">
                                  <p:stCondLst>
                                    <p:cond delay="0"/>
                                  </p:stCondLst>
                                  <p:childTnLst>
                                    <p:set>
                                      <p:cBhvr>
                                        <p:cTn id="11" dur="1" fill="hold">
                                          <p:stCondLst>
                                            <p:cond delay="0"/>
                                          </p:stCondLst>
                                        </p:cTn>
                                        <p:tgtEl>
                                          <p:spTgt spid="28674"/>
                                        </p:tgtEl>
                                        <p:attrNameLst>
                                          <p:attrName>style.visibility</p:attrName>
                                        </p:attrNameLst>
                                      </p:cBhvr>
                                      <p:to>
                                        <p:strVal val="visible"/>
                                      </p:to>
                                    </p:set>
                                    <p:anim calcmode="lin" valueType="num">
                                      <p:cBhvr>
                                        <p:cTn id="12" dur="500" fill="hold"/>
                                        <p:tgtEl>
                                          <p:spTgt spid="28674"/>
                                        </p:tgtEl>
                                        <p:attrNameLst>
                                          <p:attrName>ppt_w</p:attrName>
                                        </p:attrNameLst>
                                      </p:cBhvr>
                                      <p:tavLst>
                                        <p:tav tm="0">
                                          <p:val>
                                            <p:fltVal val="0"/>
                                          </p:val>
                                        </p:tav>
                                        <p:tav tm="100000">
                                          <p:val>
                                            <p:strVal val="#ppt_w"/>
                                          </p:val>
                                        </p:tav>
                                      </p:tavLst>
                                    </p:anim>
                                    <p:anim calcmode="lin" valueType="num">
                                      <p:cBhvr>
                                        <p:cTn id="13" dur="500" fill="hold"/>
                                        <p:tgtEl>
                                          <p:spTgt spid="28674"/>
                                        </p:tgtEl>
                                        <p:attrNameLst>
                                          <p:attrName>ppt_h</p:attrName>
                                        </p:attrNameLst>
                                      </p:cBhvr>
                                      <p:tavLst>
                                        <p:tav tm="0">
                                          <p:val>
                                            <p:fltVal val="0"/>
                                          </p:val>
                                        </p:tav>
                                        <p:tav tm="100000">
                                          <p:val>
                                            <p:strVal val="#ppt_h"/>
                                          </p:val>
                                        </p:tav>
                                      </p:tavLst>
                                    </p:anim>
                                    <p:animEffect transition="in" filter="fade">
                                      <p:cBhvr>
                                        <p:cTn id="14" dur="500"/>
                                        <p:tgtEl>
                                          <p:spTgt spid="2867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8675"/>
                                        </p:tgtEl>
                                        <p:attrNameLst>
                                          <p:attrName>style.visibility</p:attrName>
                                        </p:attrNameLst>
                                      </p:cBhvr>
                                      <p:to>
                                        <p:strVal val="visible"/>
                                      </p:to>
                                    </p:set>
                                    <p:anim calcmode="lin" valueType="num">
                                      <p:cBhvr>
                                        <p:cTn id="17" dur="500" fill="hold"/>
                                        <p:tgtEl>
                                          <p:spTgt spid="28675"/>
                                        </p:tgtEl>
                                        <p:attrNameLst>
                                          <p:attrName>ppt_w</p:attrName>
                                        </p:attrNameLst>
                                      </p:cBhvr>
                                      <p:tavLst>
                                        <p:tav tm="0">
                                          <p:val>
                                            <p:fltVal val="0"/>
                                          </p:val>
                                        </p:tav>
                                        <p:tav tm="100000">
                                          <p:val>
                                            <p:strVal val="#ppt_w"/>
                                          </p:val>
                                        </p:tav>
                                      </p:tavLst>
                                    </p:anim>
                                    <p:anim calcmode="lin" valueType="num">
                                      <p:cBhvr>
                                        <p:cTn id="18" dur="500" fill="hold"/>
                                        <p:tgtEl>
                                          <p:spTgt spid="28675"/>
                                        </p:tgtEl>
                                        <p:attrNameLst>
                                          <p:attrName>ppt_h</p:attrName>
                                        </p:attrNameLst>
                                      </p:cBhvr>
                                      <p:tavLst>
                                        <p:tav tm="0">
                                          <p:val>
                                            <p:fltVal val="0"/>
                                          </p:val>
                                        </p:tav>
                                        <p:tav tm="100000">
                                          <p:val>
                                            <p:strVal val="#ppt_h"/>
                                          </p:val>
                                        </p:tav>
                                      </p:tavLst>
                                    </p:anim>
                                    <p:animEffect transition="in" filter="fade">
                                      <p:cBhvr>
                                        <p:cTn id="19" dur="500"/>
                                        <p:tgtEl>
                                          <p:spTgt spid="2867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8677"/>
                                        </p:tgtEl>
                                        <p:attrNameLst>
                                          <p:attrName>style.visibility</p:attrName>
                                        </p:attrNameLst>
                                      </p:cBhvr>
                                      <p:to>
                                        <p:strVal val="visible"/>
                                      </p:to>
                                    </p:set>
                                    <p:anim calcmode="lin" valueType="num">
                                      <p:cBhvr>
                                        <p:cTn id="22" dur="500" fill="hold"/>
                                        <p:tgtEl>
                                          <p:spTgt spid="28677"/>
                                        </p:tgtEl>
                                        <p:attrNameLst>
                                          <p:attrName>ppt_w</p:attrName>
                                        </p:attrNameLst>
                                      </p:cBhvr>
                                      <p:tavLst>
                                        <p:tav tm="0">
                                          <p:val>
                                            <p:fltVal val="0"/>
                                          </p:val>
                                        </p:tav>
                                        <p:tav tm="100000">
                                          <p:val>
                                            <p:strVal val="#ppt_w"/>
                                          </p:val>
                                        </p:tav>
                                      </p:tavLst>
                                    </p:anim>
                                    <p:anim calcmode="lin" valueType="num">
                                      <p:cBhvr>
                                        <p:cTn id="23" dur="500" fill="hold"/>
                                        <p:tgtEl>
                                          <p:spTgt spid="28677"/>
                                        </p:tgtEl>
                                        <p:attrNameLst>
                                          <p:attrName>ppt_h</p:attrName>
                                        </p:attrNameLst>
                                      </p:cBhvr>
                                      <p:tavLst>
                                        <p:tav tm="0">
                                          <p:val>
                                            <p:fltVal val="0"/>
                                          </p:val>
                                        </p:tav>
                                        <p:tav tm="100000">
                                          <p:val>
                                            <p:strVal val="#ppt_h"/>
                                          </p:val>
                                        </p:tav>
                                      </p:tavLst>
                                    </p:anim>
                                    <p:animEffect transition="in" filter="fade">
                                      <p:cBhvr>
                                        <p:cTn id="24" dur="500"/>
                                        <p:tgtEl>
                                          <p:spTgt spid="28677"/>
                                        </p:tgtEl>
                                      </p:cBhvr>
                                    </p:animEffect>
                                  </p:childTnLst>
                                </p:cTn>
                              </p:par>
                              <p:par>
                                <p:cTn id="25" presetID="53" presetClass="entr" presetSubtype="16" fill="hold" nodeType="withEffect">
                                  <p:stCondLst>
                                    <p:cond delay="0"/>
                                  </p:stCondLst>
                                  <p:childTnLst>
                                    <p:set>
                                      <p:cBhvr>
                                        <p:cTn id="26" dur="1" fill="hold">
                                          <p:stCondLst>
                                            <p:cond delay="0"/>
                                          </p:stCondLst>
                                        </p:cTn>
                                        <p:tgtEl>
                                          <p:spTgt spid="12290"/>
                                        </p:tgtEl>
                                        <p:attrNameLst>
                                          <p:attrName>style.visibility</p:attrName>
                                        </p:attrNameLst>
                                      </p:cBhvr>
                                      <p:to>
                                        <p:strVal val="visible"/>
                                      </p:to>
                                    </p:set>
                                    <p:anim calcmode="lin" valueType="num">
                                      <p:cBhvr>
                                        <p:cTn id="27" dur="500" fill="hold"/>
                                        <p:tgtEl>
                                          <p:spTgt spid="12290"/>
                                        </p:tgtEl>
                                        <p:attrNameLst>
                                          <p:attrName>ppt_w</p:attrName>
                                        </p:attrNameLst>
                                      </p:cBhvr>
                                      <p:tavLst>
                                        <p:tav tm="0">
                                          <p:val>
                                            <p:fltVal val="0"/>
                                          </p:val>
                                        </p:tav>
                                        <p:tav tm="100000">
                                          <p:val>
                                            <p:strVal val="#ppt_w"/>
                                          </p:val>
                                        </p:tav>
                                      </p:tavLst>
                                    </p:anim>
                                    <p:anim calcmode="lin" valueType="num">
                                      <p:cBhvr>
                                        <p:cTn id="28" dur="500" fill="hold"/>
                                        <p:tgtEl>
                                          <p:spTgt spid="12290"/>
                                        </p:tgtEl>
                                        <p:attrNameLst>
                                          <p:attrName>ppt_h</p:attrName>
                                        </p:attrNameLst>
                                      </p:cBhvr>
                                      <p:tavLst>
                                        <p:tav tm="0">
                                          <p:val>
                                            <p:fltVal val="0"/>
                                          </p:val>
                                        </p:tav>
                                        <p:tav tm="100000">
                                          <p:val>
                                            <p:strVal val="#ppt_h"/>
                                          </p:val>
                                        </p:tav>
                                      </p:tavLst>
                                    </p:anim>
                                    <p:animEffect transition="in" filter="fade">
                                      <p:cBhvr>
                                        <p:cTn id="29"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28675" grpId="0"/>
      <p:bldP spid="2867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3"/>
          <p:cNvSpPr txBox="1">
            <a:spLocks noChangeArrowheads="1"/>
          </p:cNvSpPr>
          <p:nvPr/>
        </p:nvSpPr>
        <p:spPr bwMode="auto">
          <a:xfrm>
            <a:off x="495300" y="1156803"/>
            <a:ext cx="7391400" cy="909480"/>
          </a:xfrm>
          <a:prstGeom prst="rect">
            <a:avLst/>
          </a:prstGeom>
          <a:noFill/>
          <a:ln w="9525">
            <a:noFill/>
            <a:miter lim="800000"/>
          </a:ln>
        </p:spPr>
        <p:txBody>
          <a:bodyPr lIns="68580" tIns="34290" rIns="68580" bIns="34290">
            <a:spAutoFit/>
          </a:bodyPr>
          <a:lstStyle/>
          <a:p>
            <a:pPr defTabSz="914400" eaLnBrk="0" hangingPunct="0">
              <a:lnSpc>
                <a:spcPct val="130000"/>
              </a:lnSpc>
              <a:spcBef>
                <a:spcPts val="49"/>
              </a:spcBef>
            </a:pPr>
            <a:r>
              <a:rPr lang="en-US" altLang="zh-CN" sz="21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    </a:t>
            </a:r>
            <a:r>
              <a:rPr lang="zh-CN" altLang="en-US" sz="21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紫外线灯看起来是淡蓝色的，那是因为除了紫外线，它还发出少量蓝光和紫光。紫外线本身是看不见的。</a:t>
            </a:r>
          </a:p>
        </p:txBody>
      </p:sp>
      <p:pic>
        <p:nvPicPr>
          <p:cNvPr id="11266" name="Picture 2" descr="https://timgsa.baidu.com/timg?image&amp;quality=80&amp;size=b9999_10000&amp;sec=1571832159205&amp;di=56e1a0af742e7403914e8dda0bde2ab3&amp;imgtype=0&amp;src=http%3A%2F%2Fimg000.hc360.cn%2Fhb%2FMTQ2MTcyMDcyMjQwNS02OTQ3NDE4NzM%3D.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00793" y="2273076"/>
            <a:ext cx="6142415" cy="19194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p:cTn id="7" dur="500" fill="hold"/>
                                        <p:tgtEl>
                                          <p:spTgt spid="24579"/>
                                        </p:tgtEl>
                                        <p:attrNameLst>
                                          <p:attrName>ppt_w</p:attrName>
                                        </p:attrNameLst>
                                      </p:cBhvr>
                                      <p:tavLst>
                                        <p:tav tm="0">
                                          <p:val>
                                            <p:fltVal val="0"/>
                                          </p:val>
                                        </p:tav>
                                        <p:tav tm="100000">
                                          <p:val>
                                            <p:strVal val="#ppt_w"/>
                                          </p:val>
                                        </p:tav>
                                      </p:tavLst>
                                    </p:anim>
                                    <p:anim calcmode="lin" valueType="num">
                                      <p:cBhvr>
                                        <p:cTn id="8" dur="500" fill="hold"/>
                                        <p:tgtEl>
                                          <p:spTgt spid="24579"/>
                                        </p:tgtEl>
                                        <p:attrNameLst>
                                          <p:attrName>ppt_h</p:attrName>
                                        </p:attrNameLst>
                                      </p:cBhvr>
                                      <p:tavLst>
                                        <p:tav tm="0">
                                          <p:val>
                                            <p:fltVal val="0"/>
                                          </p:val>
                                        </p:tav>
                                        <p:tav tm="100000">
                                          <p:val>
                                            <p:strVal val="#ppt_h"/>
                                          </p:val>
                                        </p:tav>
                                      </p:tavLst>
                                    </p:anim>
                                    <p:animEffect transition="in" filter="fade">
                                      <p:cBhvr>
                                        <p:cTn id="9" dur="500"/>
                                        <p:tgtEl>
                                          <p:spTgt spid="24579"/>
                                        </p:tgtEl>
                                      </p:cBhvr>
                                    </p:animEffect>
                                  </p:childTnLst>
                                </p:cTn>
                              </p:par>
                              <p:par>
                                <p:cTn id="10" presetID="53" presetClass="entr" presetSubtype="16" fill="hold" nodeType="withEffect">
                                  <p:stCondLst>
                                    <p:cond delay="0"/>
                                  </p:stCondLst>
                                  <p:childTnLst>
                                    <p:set>
                                      <p:cBhvr>
                                        <p:cTn id="11" dur="1" fill="hold">
                                          <p:stCondLst>
                                            <p:cond delay="0"/>
                                          </p:stCondLst>
                                        </p:cTn>
                                        <p:tgtEl>
                                          <p:spTgt spid="11266"/>
                                        </p:tgtEl>
                                        <p:attrNameLst>
                                          <p:attrName>style.visibility</p:attrName>
                                        </p:attrNameLst>
                                      </p:cBhvr>
                                      <p:to>
                                        <p:strVal val="visible"/>
                                      </p:to>
                                    </p:set>
                                    <p:anim calcmode="lin" valueType="num">
                                      <p:cBhvr>
                                        <p:cTn id="12" dur="500" fill="hold"/>
                                        <p:tgtEl>
                                          <p:spTgt spid="11266"/>
                                        </p:tgtEl>
                                        <p:attrNameLst>
                                          <p:attrName>ppt_w</p:attrName>
                                        </p:attrNameLst>
                                      </p:cBhvr>
                                      <p:tavLst>
                                        <p:tav tm="0">
                                          <p:val>
                                            <p:fltVal val="0"/>
                                          </p:val>
                                        </p:tav>
                                        <p:tav tm="100000">
                                          <p:val>
                                            <p:strVal val="#ppt_w"/>
                                          </p:val>
                                        </p:tav>
                                      </p:tavLst>
                                    </p:anim>
                                    <p:anim calcmode="lin" valueType="num">
                                      <p:cBhvr>
                                        <p:cTn id="13" dur="500" fill="hold"/>
                                        <p:tgtEl>
                                          <p:spTgt spid="11266"/>
                                        </p:tgtEl>
                                        <p:attrNameLst>
                                          <p:attrName>ppt_h</p:attrName>
                                        </p:attrNameLst>
                                      </p:cBhvr>
                                      <p:tavLst>
                                        <p:tav tm="0">
                                          <p:val>
                                            <p:fltVal val="0"/>
                                          </p:val>
                                        </p:tav>
                                        <p:tav tm="100000">
                                          <p:val>
                                            <p:strVal val="#ppt_h"/>
                                          </p:val>
                                        </p:tav>
                                      </p:tavLst>
                                    </p:anim>
                                    <p:animEffect transition="in" filter="fade">
                                      <p:cBhvr>
                                        <p:cTn id="14"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477788" y="1201970"/>
            <a:ext cx="5329238" cy="392415"/>
          </a:xfrm>
          <a:prstGeom prst="rect">
            <a:avLst/>
          </a:prstGeom>
          <a:noFill/>
          <a:ln w="9525">
            <a:noFill/>
            <a:miter lim="800000"/>
          </a:ln>
        </p:spPr>
        <p:txBody>
          <a:bodyPr lIns="68580" tIns="34290" rIns="68580" bIns="34290">
            <a:spAutoFit/>
          </a:bodyPr>
          <a:lstStyle/>
          <a:p>
            <a:pPr defTabSz="914400">
              <a:buClr>
                <a:srgbClr val="9900CC"/>
              </a:buClr>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③紫外线能使荧光物质发光</a:t>
            </a:r>
          </a:p>
        </p:txBody>
      </p:sp>
      <p:pic>
        <p:nvPicPr>
          <p:cNvPr id="30722" name="Picture 4" descr="3-图片-34验钞机"/>
          <p:cNvPicPr>
            <a:picLocks noGrp="1" noChangeAspect="1" noChangeArrowheads="1"/>
          </p:cNvPicPr>
          <p:nvPr>
            <p:ph idx="4294967295"/>
          </p:nvPr>
        </p:nvPicPr>
        <p:blipFill>
          <a:blip r:embed="rId2" cstate="email">
            <a:extLst>
              <a:ext uri="{28A0092B-C50C-407E-A947-70E740481C1C}">
                <a14:useLocalDpi xmlns:a14="http://schemas.microsoft.com/office/drawing/2010/main"/>
              </a:ext>
            </a:extLst>
          </a:blip>
          <a:srcRect/>
          <a:stretch>
            <a:fillRect/>
          </a:stretch>
        </p:blipFill>
        <p:spPr bwMode="auto">
          <a:xfrm>
            <a:off x="2334987" y="2474436"/>
            <a:ext cx="4474026" cy="1741567"/>
          </a:xfrm>
          <a:prstGeom prst="rect">
            <a:avLst/>
          </a:prstGeom>
          <a:noFill/>
          <a:ln>
            <a:miter lim="800000"/>
            <a:headEnd/>
            <a:tailEnd/>
          </a:ln>
        </p:spPr>
      </p:pic>
      <p:sp>
        <p:nvSpPr>
          <p:cNvPr id="25605" name="Text Box 5"/>
          <p:cNvSpPr txBox="1">
            <a:spLocks noChangeArrowheads="1"/>
          </p:cNvSpPr>
          <p:nvPr/>
        </p:nvSpPr>
        <p:spPr bwMode="auto">
          <a:xfrm>
            <a:off x="495300" y="1741799"/>
            <a:ext cx="8374062" cy="429348"/>
          </a:xfrm>
          <a:prstGeom prst="rect">
            <a:avLst/>
          </a:prstGeom>
          <a:noFill/>
          <a:ln w="9525">
            <a:noFill/>
            <a:miter lim="800000"/>
          </a:ln>
        </p:spPr>
        <p:txBody>
          <a:bodyPr lIns="68580" tIns="34290" rIns="68580" bIns="34290">
            <a:spAutoFit/>
          </a:bodyPr>
          <a:lstStyle/>
          <a:p>
            <a:pPr defTabSz="914400">
              <a:lnSpc>
                <a:spcPct val="130000"/>
              </a:lnSpc>
            </a:pP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验钞机原理：</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荧光物质在紫外线照射下能发光</a:t>
            </a:r>
          </a:p>
        </p:txBody>
      </p:sp>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p:cTn id="7" dur="500" fill="hold"/>
                                        <p:tgtEl>
                                          <p:spTgt spid="25603"/>
                                        </p:tgtEl>
                                        <p:attrNameLst>
                                          <p:attrName>ppt_w</p:attrName>
                                        </p:attrNameLst>
                                      </p:cBhvr>
                                      <p:tavLst>
                                        <p:tav tm="0">
                                          <p:val>
                                            <p:fltVal val="0"/>
                                          </p:val>
                                        </p:tav>
                                        <p:tav tm="100000">
                                          <p:val>
                                            <p:strVal val="#ppt_w"/>
                                          </p:val>
                                        </p:tav>
                                      </p:tavLst>
                                    </p:anim>
                                    <p:anim calcmode="lin" valueType="num">
                                      <p:cBhvr>
                                        <p:cTn id="8" dur="500" fill="hold"/>
                                        <p:tgtEl>
                                          <p:spTgt spid="25603"/>
                                        </p:tgtEl>
                                        <p:attrNameLst>
                                          <p:attrName>ppt_h</p:attrName>
                                        </p:attrNameLst>
                                      </p:cBhvr>
                                      <p:tavLst>
                                        <p:tav tm="0">
                                          <p:val>
                                            <p:fltVal val="0"/>
                                          </p:val>
                                        </p:tav>
                                        <p:tav tm="100000">
                                          <p:val>
                                            <p:strVal val="#ppt_h"/>
                                          </p:val>
                                        </p:tav>
                                      </p:tavLst>
                                    </p:anim>
                                    <p:animEffect transition="in" filter="fade">
                                      <p:cBhvr>
                                        <p:cTn id="9" dur="500"/>
                                        <p:tgtEl>
                                          <p:spTgt spid="25603"/>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0722"/>
                                        </p:tgtEl>
                                        <p:attrNameLst>
                                          <p:attrName>style.visibility</p:attrName>
                                        </p:attrNameLst>
                                      </p:cBhvr>
                                      <p:to>
                                        <p:strVal val="visible"/>
                                      </p:to>
                                    </p:set>
                                    <p:animEffect transition="in" filter="dissolve">
                                      <p:cBhvr>
                                        <p:cTn id="14" dur="500"/>
                                        <p:tgtEl>
                                          <p:spTgt spid="3072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5605"/>
                                        </p:tgtEl>
                                        <p:attrNameLst>
                                          <p:attrName>style.visibility</p:attrName>
                                        </p:attrNameLst>
                                      </p:cBhvr>
                                      <p:to>
                                        <p:strVal val="visible"/>
                                      </p:to>
                                    </p:set>
                                    <p:animEffect transition="in" filter="fade">
                                      <p:cBhvr>
                                        <p:cTn id="19" dur="20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ldLvl="0"/>
      <p:bldP spid="25605"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txBox="1">
            <a:spLocks noChangeArrowheads="1"/>
          </p:cNvSpPr>
          <p:nvPr/>
        </p:nvSpPr>
        <p:spPr bwMode="auto">
          <a:xfrm>
            <a:off x="495300" y="1017937"/>
            <a:ext cx="7973786" cy="1198374"/>
          </a:xfrm>
          <a:prstGeom prst="rect">
            <a:avLst/>
          </a:prstGeom>
          <a:noFill/>
          <a:ln w="9525">
            <a:noFill/>
            <a:miter lim="800000"/>
          </a:ln>
        </p:spPr>
        <p:txBody>
          <a:bodyPr lIns="68580" tIns="34290" rIns="68580" bIns="34290"/>
          <a:lstStyle/>
          <a:p>
            <a:pPr defTabSz="914400">
              <a:lnSpc>
                <a:spcPct val="150000"/>
              </a:lnSpc>
            </a:pPr>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    登山运动员都要戴特制的黑色眼镜，炎炎夏日人们撑起遮阳伞，这是为什么？</a:t>
            </a:r>
          </a:p>
        </p:txBody>
      </p:sp>
      <p:pic>
        <p:nvPicPr>
          <p:cNvPr id="30723" name="图片 2765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21077" y="2099719"/>
            <a:ext cx="1295228" cy="13105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1746" name="Rectangle 3"/>
          <p:cNvSpPr>
            <a:spLocks noChangeArrowheads="1"/>
          </p:cNvSpPr>
          <p:nvPr/>
        </p:nvSpPr>
        <p:spPr bwMode="auto">
          <a:xfrm>
            <a:off x="495300" y="3867455"/>
            <a:ext cx="6140143" cy="484748"/>
          </a:xfrm>
          <a:prstGeom prst="rect">
            <a:avLst/>
          </a:prstGeom>
          <a:noFill/>
          <a:ln w="9525">
            <a:noFill/>
            <a:miter lim="800000"/>
          </a:ln>
        </p:spPr>
        <p:txBody>
          <a:bodyPr wrap="none" lIns="68580" tIns="34290" rIns="68580" bIns="34290">
            <a:spAutoFit/>
          </a:bodyPr>
          <a:lstStyle/>
          <a:p>
            <a:pPr defTabSz="914400">
              <a:lnSpc>
                <a:spcPct val="150000"/>
              </a:lnSpc>
            </a:pPr>
            <a:r>
              <a:rPr lang="zh-CN" altLang="en-US" sz="1800" kern="0" dirty="0">
                <a:solidFill>
                  <a:srgbClr val="FF3300"/>
                </a:solidFill>
                <a:latin typeface="Arial" panose="020B0604020202020204" pitchFamily="34" charset="0"/>
                <a:ea typeface="思源黑体 CN Medium" panose="020B0600000000000000" pitchFamily="34" charset="-122"/>
                <a:sym typeface="Arial" panose="020B0604020202020204" pitchFamily="34" charset="0"/>
              </a:rPr>
              <a:t>过量的紫外线对人体有害，</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轻则使皮肤粗糙重则引起皮肤癌</a:t>
            </a:r>
          </a:p>
        </p:txBody>
      </p:sp>
      <p:pic>
        <p:nvPicPr>
          <p:cNvPr id="921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48300" y="2021878"/>
            <a:ext cx="1756760" cy="13884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三、看不见的光</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fltVal val="0"/>
                                          </p:val>
                                        </p:tav>
                                        <p:tav tm="100000">
                                          <p:val>
                                            <p:strVal val="#ppt_w"/>
                                          </p:val>
                                        </p:tav>
                                      </p:tavLst>
                                    </p:anim>
                                    <p:anim calcmode="lin" valueType="num">
                                      <p:cBhvr>
                                        <p:cTn id="8" dur="500" fill="hold"/>
                                        <p:tgtEl>
                                          <p:spTgt spid="31746"/>
                                        </p:tgtEl>
                                        <p:attrNameLst>
                                          <p:attrName>ppt_h</p:attrName>
                                        </p:attrNameLst>
                                      </p:cBhvr>
                                      <p:tavLst>
                                        <p:tav tm="0">
                                          <p:val>
                                            <p:fltVal val="0"/>
                                          </p:val>
                                        </p:tav>
                                        <p:tav tm="100000">
                                          <p:val>
                                            <p:strVal val="#ppt_h"/>
                                          </p:val>
                                        </p:tav>
                                      </p:tavLst>
                                    </p:anim>
                                    <p:animEffect transition="in" filter="fade">
                                      <p:cBhvr>
                                        <p:cTn id="9" dur="500"/>
                                        <p:tgtEl>
                                          <p:spTgt spid="3174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1745"/>
                                        </p:tgtEl>
                                        <p:attrNameLst>
                                          <p:attrName>style.visibility</p:attrName>
                                        </p:attrNameLst>
                                      </p:cBhvr>
                                      <p:to>
                                        <p:strVal val="visible"/>
                                      </p:to>
                                    </p:set>
                                    <p:anim calcmode="lin" valueType="num">
                                      <p:cBhvr>
                                        <p:cTn id="12" dur="500" fill="hold"/>
                                        <p:tgtEl>
                                          <p:spTgt spid="31745"/>
                                        </p:tgtEl>
                                        <p:attrNameLst>
                                          <p:attrName>ppt_w</p:attrName>
                                        </p:attrNameLst>
                                      </p:cBhvr>
                                      <p:tavLst>
                                        <p:tav tm="0">
                                          <p:val>
                                            <p:fltVal val="0"/>
                                          </p:val>
                                        </p:tav>
                                        <p:tav tm="100000">
                                          <p:val>
                                            <p:strVal val="#ppt_w"/>
                                          </p:val>
                                        </p:tav>
                                      </p:tavLst>
                                    </p:anim>
                                    <p:anim calcmode="lin" valueType="num">
                                      <p:cBhvr>
                                        <p:cTn id="13" dur="500" fill="hold"/>
                                        <p:tgtEl>
                                          <p:spTgt spid="31745"/>
                                        </p:tgtEl>
                                        <p:attrNameLst>
                                          <p:attrName>ppt_h</p:attrName>
                                        </p:attrNameLst>
                                      </p:cBhvr>
                                      <p:tavLst>
                                        <p:tav tm="0">
                                          <p:val>
                                            <p:fltVal val="0"/>
                                          </p:val>
                                        </p:tav>
                                        <p:tav tm="100000">
                                          <p:val>
                                            <p:strVal val="#ppt_h"/>
                                          </p:val>
                                        </p:tav>
                                      </p:tavLst>
                                    </p:anim>
                                    <p:animEffect transition="in" filter="fade">
                                      <p:cBhvr>
                                        <p:cTn id="14" dur="500"/>
                                        <p:tgtEl>
                                          <p:spTgt spid="31745"/>
                                        </p:tgtEl>
                                      </p:cBhvr>
                                    </p:animEffect>
                                  </p:childTnLst>
                                </p:cTn>
                              </p:par>
                              <p:par>
                                <p:cTn id="15" presetID="53" presetClass="entr" presetSubtype="16" fill="hold" nodeType="withEffect">
                                  <p:stCondLst>
                                    <p:cond delay="0"/>
                                  </p:stCondLst>
                                  <p:childTnLst>
                                    <p:set>
                                      <p:cBhvr>
                                        <p:cTn id="16" dur="1" fill="hold">
                                          <p:stCondLst>
                                            <p:cond delay="0"/>
                                          </p:stCondLst>
                                        </p:cTn>
                                        <p:tgtEl>
                                          <p:spTgt spid="30723"/>
                                        </p:tgtEl>
                                        <p:attrNameLst>
                                          <p:attrName>style.visibility</p:attrName>
                                        </p:attrNameLst>
                                      </p:cBhvr>
                                      <p:to>
                                        <p:strVal val="visible"/>
                                      </p:to>
                                    </p:set>
                                    <p:anim calcmode="lin" valueType="num">
                                      <p:cBhvr>
                                        <p:cTn id="17" dur="500" fill="hold"/>
                                        <p:tgtEl>
                                          <p:spTgt spid="30723"/>
                                        </p:tgtEl>
                                        <p:attrNameLst>
                                          <p:attrName>ppt_w</p:attrName>
                                        </p:attrNameLst>
                                      </p:cBhvr>
                                      <p:tavLst>
                                        <p:tav tm="0">
                                          <p:val>
                                            <p:fltVal val="0"/>
                                          </p:val>
                                        </p:tav>
                                        <p:tav tm="100000">
                                          <p:val>
                                            <p:strVal val="#ppt_w"/>
                                          </p:val>
                                        </p:tav>
                                      </p:tavLst>
                                    </p:anim>
                                    <p:anim calcmode="lin" valueType="num">
                                      <p:cBhvr>
                                        <p:cTn id="18" dur="500" fill="hold"/>
                                        <p:tgtEl>
                                          <p:spTgt spid="30723"/>
                                        </p:tgtEl>
                                        <p:attrNameLst>
                                          <p:attrName>ppt_h</p:attrName>
                                        </p:attrNameLst>
                                      </p:cBhvr>
                                      <p:tavLst>
                                        <p:tav tm="0">
                                          <p:val>
                                            <p:fltVal val="0"/>
                                          </p:val>
                                        </p:tav>
                                        <p:tav tm="100000">
                                          <p:val>
                                            <p:strVal val="#ppt_h"/>
                                          </p:val>
                                        </p:tav>
                                      </p:tavLst>
                                    </p:anim>
                                    <p:animEffect transition="in" filter="fade">
                                      <p:cBhvr>
                                        <p:cTn id="19" dur="500"/>
                                        <p:tgtEl>
                                          <p:spTgt spid="30723"/>
                                        </p:tgtEl>
                                      </p:cBhvr>
                                    </p:animEffect>
                                  </p:childTnLst>
                                </p:cTn>
                              </p:par>
                              <p:par>
                                <p:cTn id="20" presetID="53" presetClass="entr" presetSubtype="16" fill="hold" nodeType="withEffect">
                                  <p:stCondLst>
                                    <p:cond delay="0"/>
                                  </p:stCondLst>
                                  <p:childTnLst>
                                    <p:set>
                                      <p:cBhvr>
                                        <p:cTn id="21" dur="1" fill="hold">
                                          <p:stCondLst>
                                            <p:cond delay="0"/>
                                          </p:stCondLst>
                                        </p:cTn>
                                        <p:tgtEl>
                                          <p:spTgt spid="9218"/>
                                        </p:tgtEl>
                                        <p:attrNameLst>
                                          <p:attrName>style.visibility</p:attrName>
                                        </p:attrNameLst>
                                      </p:cBhvr>
                                      <p:to>
                                        <p:strVal val="visible"/>
                                      </p:to>
                                    </p:set>
                                    <p:anim calcmode="lin" valueType="num">
                                      <p:cBhvr>
                                        <p:cTn id="22" dur="500" fill="hold"/>
                                        <p:tgtEl>
                                          <p:spTgt spid="9218"/>
                                        </p:tgtEl>
                                        <p:attrNameLst>
                                          <p:attrName>ppt_w</p:attrName>
                                        </p:attrNameLst>
                                      </p:cBhvr>
                                      <p:tavLst>
                                        <p:tav tm="0">
                                          <p:val>
                                            <p:fltVal val="0"/>
                                          </p:val>
                                        </p:tav>
                                        <p:tav tm="100000">
                                          <p:val>
                                            <p:strVal val="#ppt_w"/>
                                          </p:val>
                                        </p:tav>
                                      </p:tavLst>
                                    </p:anim>
                                    <p:anim calcmode="lin" valueType="num">
                                      <p:cBhvr>
                                        <p:cTn id="23" dur="500" fill="hold"/>
                                        <p:tgtEl>
                                          <p:spTgt spid="9218"/>
                                        </p:tgtEl>
                                        <p:attrNameLst>
                                          <p:attrName>ppt_h</p:attrName>
                                        </p:attrNameLst>
                                      </p:cBhvr>
                                      <p:tavLst>
                                        <p:tav tm="0">
                                          <p:val>
                                            <p:fltVal val="0"/>
                                          </p:val>
                                        </p:tav>
                                        <p:tav tm="100000">
                                          <p:val>
                                            <p:strVal val="#ppt_h"/>
                                          </p:val>
                                        </p:tav>
                                      </p:tavLst>
                                    </p:anim>
                                    <p:animEffect transition="in" filter="fade">
                                      <p:cBhvr>
                                        <p:cTn id="24"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17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a:spLocks noChangeArrowheads="1"/>
          </p:cNvSpPr>
          <p:nvPr/>
        </p:nvSpPr>
        <p:spPr bwMode="auto">
          <a:xfrm>
            <a:off x="495300" y="1800846"/>
            <a:ext cx="460375" cy="1177245"/>
          </a:xfrm>
          <a:prstGeom prst="rect">
            <a:avLst/>
          </a:prstGeom>
          <a:noFill/>
          <a:ln w="9525">
            <a:noFill/>
            <a:round/>
          </a:ln>
        </p:spPr>
        <p:txBody>
          <a:bodyPr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光的色散</a:t>
            </a:r>
          </a:p>
        </p:txBody>
      </p:sp>
      <p:sp>
        <p:nvSpPr>
          <p:cNvPr id="3" name="文本框 2"/>
          <p:cNvSpPr txBox="1">
            <a:spLocks noChangeArrowheads="1"/>
          </p:cNvSpPr>
          <p:nvPr/>
        </p:nvSpPr>
        <p:spPr bwMode="auto">
          <a:xfrm>
            <a:off x="1256238" y="973968"/>
            <a:ext cx="7216775"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光的色散：太阳光通过棱镜后被分解成各种颜色的光</a:t>
            </a:r>
          </a:p>
        </p:txBody>
      </p:sp>
      <p:sp>
        <p:nvSpPr>
          <p:cNvPr id="4" name="文本框 3"/>
          <p:cNvSpPr txBox="1">
            <a:spLocks noChangeArrowheads="1"/>
          </p:cNvSpPr>
          <p:nvPr/>
        </p:nvSpPr>
        <p:spPr bwMode="auto">
          <a:xfrm>
            <a:off x="1256238" y="1723833"/>
            <a:ext cx="5749925"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可见光谱</a:t>
            </a:r>
            <a:r>
              <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红、橙、黄、绿、蓝、靛、紫</a:t>
            </a:r>
          </a:p>
        </p:txBody>
      </p:sp>
      <p:sp>
        <p:nvSpPr>
          <p:cNvPr id="5" name="文本框 4"/>
          <p:cNvSpPr txBox="1">
            <a:spLocks noChangeArrowheads="1"/>
          </p:cNvSpPr>
          <p:nvPr/>
        </p:nvSpPr>
        <p:spPr bwMode="auto">
          <a:xfrm>
            <a:off x="1258888" y="2703079"/>
            <a:ext cx="2052638"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色光的三原色</a:t>
            </a:r>
          </a:p>
        </p:txBody>
      </p:sp>
      <p:sp>
        <p:nvSpPr>
          <p:cNvPr id="6" name="文本框 5"/>
          <p:cNvSpPr txBox="1">
            <a:spLocks noChangeArrowheads="1"/>
          </p:cNvSpPr>
          <p:nvPr/>
        </p:nvSpPr>
        <p:spPr bwMode="auto">
          <a:xfrm>
            <a:off x="2984498" y="2745346"/>
            <a:ext cx="2052637"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红、绿、蓝</a:t>
            </a:r>
          </a:p>
        </p:txBody>
      </p:sp>
      <p:sp>
        <p:nvSpPr>
          <p:cNvPr id="7" name="文本框 6"/>
          <p:cNvSpPr txBox="1">
            <a:spLocks noChangeArrowheads="1"/>
          </p:cNvSpPr>
          <p:nvPr/>
        </p:nvSpPr>
        <p:spPr bwMode="auto">
          <a:xfrm>
            <a:off x="1304922" y="3535608"/>
            <a:ext cx="1782763" cy="346249"/>
          </a:xfrm>
          <a:prstGeom prst="rect">
            <a:avLst/>
          </a:prstGeom>
          <a:noFill/>
          <a:ln w="9525">
            <a:noFill/>
            <a:round/>
          </a:ln>
        </p:spPr>
        <p:txBody>
          <a:bodyPr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看不见的光</a:t>
            </a:r>
          </a:p>
        </p:txBody>
      </p:sp>
      <p:sp>
        <p:nvSpPr>
          <p:cNvPr id="8" name="文本框 7"/>
          <p:cNvSpPr txBox="1">
            <a:spLocks noChangeArrowheads="1"/>
          </p:cNvSpPr>
          <p:nvPr/>
        </p:nvSpPr>
        <p:spPr bwMode="auto">
          <a:xfrm>
            <a:off x="2937774" y="3292314"/>
            <a:ext cx="1225499" cy="346249"/>
          </a:xfrm>
          <a:prstGeom prst="rect">
            <a:avLst/>
          </a:prstGeom>
          <a:noFill/>
          <a:ln w="9525">
            <a:noFill/>
            <a:round/>
          </a:ln>
        </p:spPr>
        <p:txBody>
          <a:bodyPr wrap="square"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红外线</a:t>
            </a:r>
          </a:p>
        </p:txBody>
      </p:sp>
      <p:sp>
        <p:nvSpPr>
          <p:cNvPr id="9" name="文本框 8"/>
          <p:cNvSpPr txBox="1">
            <a:spLocks noChangeArrowheads="1"/>
          </p:cNvSpPr>
          <p:nvPr/>
        </p:nvSpPr>
        <p:spPr bwMode="auto">
          <a:xfrm>
            <a:off x="2937774" y="4146504"/>
            <a:ext cx="1225499" cy="346249"/>
          </a:xfrm>
          <a:prstGeom prst="rect">
            <a:avLst/>
          </a:prstGeom>
          <a:noFill/>
          <a:ln w="9525">
            <a:noFill/>
            <a:round/>
          </a:ln>
        </p:spPr>
        <p:txBody>
          <a:bodyPr wrap="square"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紫外线</a:t>
            </a:r>
          </a:p>
        </p:txBody>
      </p:sp>
      <p:sp>
        <p:nvSpPr>
          <p:cNvPr id="10" name="文本框 9"/>
          <p:cNvSpPr txBox="1">
            <a:spLocks noChangeArrowheads="1"/>
          </p:cNvSpPr>
          <p:nvPr/>
        </p:nvSpPr>
        <p:spPr bwMode="auto">
          <a:xfrm>
            <a:off x="4119560" y="3015402"/>
            <a:ext cx="917575" cy="346249"/>
          </a:xfrm>
          <a:prstGeom prst="rect">
            <a:avLst/>
          </a:prstGeom>
          <a:noFill/>
          <a:ln w="9525">
            <a:noFill/>
            <a:round/>
          </a:ln>
        </p:spPr>
        <p:txBody>
          <a:bodyPr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特点</a:t>
            </a:r>
          </a:p>
        </p:txBody>
      </p:sp>
      <p:sp>
        <p:nvSpPr>
          <p:cNvPr id="11" name="文本框 10"/>
          <p:cNvSpPr txBox="1">
            <a:spLocks noChangeArrowheads="1"/>
          </p:cNvSpPr>
          <p:nvPr/>
        </p:nvSpPr>
        <p:spPr bwMode="auto">
          <a:xfrm>
            <a:off x="4119560" y="3535608"/>
            <a:ext cx="917575" cy="346249"/>
          </a:xfrm>
          <a:prstGeom prst="rect">
            <a:avLst/>
          </a:prstGeom>
          <a:noFill/>
          <a:ln w="9525">
            <a:noFill/>
            <a:round/>
          </a:ln>
        </p:spPr>
        <p:txBody>
          <a:bodyPr lIns="68580" tIns="34290" rIns="68580" bIns="34290">
            <a:spAutoFit/>
          </a:bodyPr>
          <a:lstStyle/>
          <a:p>
            <a:pPr defTabSz="914400"/>
            <a:r>
              <a:rPr lang="zh-CN" altLang="en-US" sz="1800" kern="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应用</a:t>
            </a:r>
          </a:p>
        </p:txBody>
      </p:sp>
      <p:sp>
        <p:nvSpPr>
          <p:cNvPr id="13" name="文本框 12"/>
          <p:cNvSpPr txBox="1">
            <a:spLocks noChangeArrowheads="1"/>
          </p:cNvSpPr>
          <p:nvPr/>
        </p:nvSpPr>
        <p:spPr bwMode="auto">
          <a:xfrm>
            <a:off x="4070347" y="4359102"/>
            <a:ext cx="917575"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应用</a:t>
            </a:r>
          </a:p>
        </p:txBody>
      </p:sp>
      <p:sp>
        <p:nvSpPr>
          <p:cNvPr id="14" name="左大括号 13"/>
          <p:cNvSpPr/>
          <p:nvPr/>
        </p:nvSpPr>
        <p:spPr>
          <a:xfrm>
            <a:off x="950909" y="1096735"/>
            <a:ext cx="354012" cy="2585591"/>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15" name="左大括号 14"/>
          <p:cNvSpPr/>
          <p:nvPr/>
        </p:nvSpPr>
        <p:spPr>
          <a:xfrm>
            <a:off x="2668585" y="3395268"/>
            <a:ext cx="224138" cy="883939"/>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16" name="左大括号 15"/>
          <p:cNvSpPr/>
          <p:nvPr/>
        </p:nvSpPr>
        <p:spPr>
          <a:xfrm>
            <a:off x="3836983" y="3169801"/>
            <a:ext cx="158750" cy="599781"/>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17" name="左大括号 16"/>
          <p:cNvSpPr/>
          <p:nvPr/>
        </p:nvSpPr>
        <p:spPr>
          <a:xfrm>
            <a:off x="3836983" y="3955289"/>
            <a:ext cx="158750" cy="599781"/>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defTabSz="914400"/>
            <a:endParaRPr lang="zh-CN" altLang="en-US" sz="1800" kern="0" noProof="1">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18" name="文本框 17"/>
          <p:cNvSpPr txBox="1">
            <a:spLocks noChangeArrowheads="1"/>
          </p:cNvSpPr>
          <p:nvPr/>
        </p:nvSpPr>
        <p:spPr bwMode="auto">
          <a:xfrm>
            <a:off x="4070347" y="3895905"/>
            <a:ext cx="919163" cy="346249"/>
          </a:xfrm>
          <a:prstGeom prst="rect">
            <a:avLst/>
          </a:prstGeom>
          <a:noFill/>
          <a:ln w="9525">
            <a:noFill/>
            <a:round/>
          </a:ln>
        </p:spPr>
        <p:txBody>
          <a:bodyPr lIns="68580" tIns="34290" rIns="68580" bIns="34290">
            <a:spAutoFit/>
          </a:bodyPr>
          <a:lstStyle/>
          <a:p>
            <a:pPr defTabSz="914400"/>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特点</a:t>
            </a:r>
          </a:p>
        </p:txBody>
      </p:sp>
      <p:sp>
        <p:nvSpPr>
          <p:cNvPr id="22" name="文本框 21"/>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ssolv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arn(inVertic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arn(inVertical)">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arn(inVertical)">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barn(inVertical)">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arn(inVertic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arn(inVertical)">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7" presetClass="entr" presetSubtype="1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bldLvl="0"/>
      <p:bldP spid="13" grpId="0"/>
      <p:bldP spid="14" grpId="0" animBg="1"/>
      <p:bldP spid="15" grpId="0" animBg="1"/>
      <p:bldP spid="16" grpId="0" animBg="1"/>
      <p:bldP spid="17" grpId="0" animBg="1"/>
      <p:bldP spid="18" grpId="0" bldLvl="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圆角 3"/>
          <p:cNvSpPr/>
          <p:nvPr/>
        </p:nvSpPr>
        <p:spPr>
          <a:xfrm>
            <a:off x="545045" y="1722610"/>
            <a:ext cx="1293222"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典型例题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1</a:t>
            </a:r>
            <a:endPar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endParaRPr>
          </a:p>
        </p:txBody>
      </p:sp>
      <p:sp>
        <p:nvSpPr>
          <p:cNvPr id="16" name="文本框 6"/>
          <p:cNvSpPr txBox="1"/>
          <p:nvPr/>
        </p:nvSpPr>
        <p:spPr>
          <a:xfrm>
            <a:off x="495301" y="1066598"/>
            <a:ext cx="2785376"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400" latinLnBrk="1" hangingPunct="0"/>
            <a:r>
              <a:rPr lang="zh-CN" altLang="en-US" sz="2100" kern="0" dirty="0">
                <a:latin typeface="Arial" panose="020B0604020202020204" pitchFamily="34" charset="0"/>
                <a:ea typeface="思源黑体 CN Medium" panose="020B0600000000000000" pitchFamily="34" charset="-122"/>
                <a:sym typeface="Arial" panose="020B0604020202020204" pitchFamily="34" charset="0"/>
              </a:rPr>
              <a:t>考点一：光的色散现象</a:t>
            </a:r>
          </a:p>
        </p:txBody>
      </p:sp>
      <p:sp>
        <p:nvSpPr>
          <p:cNvPr id="11" name="Text Box 2"/>
          <p:cNvSpPr txBox="1">
            <a:spLocks noChangeArrowheads="1"/>
          </p:cNvSpPr>
          <p:nvPr/>
        </p:nvSpPr>
        <p:spPr bwMode="auto">
          <a:xfrm>
            <a:off x="545044" y="2356341"/>
            <a:ext cx="7891385" cy="1731243"/>
          </a:xfrm>
          <a:prstGeom prst="rect">
            <a:avLst/>
          </a:prstGeom>
          <a:noFill/>
          <a:ln w="9525">
            <a:noFill/>
            <a:miter lim="800000"/>
          </a:ln>
        </p:spPr>
        <p:txBody>
          <a:bodyPr wrap="square" lIns="68580" tIns="34290" rIns="68580" bIns="34290">
            <a:spAutoFit/>
          </a:bodyPr>
          <a:lstStyle/>
          <a:p>
            <a:pPr defTabSz="914400">
              <a:lnSpc>
                <a:spcPct val="200000"/>
              </a:lnSpc>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1. </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太阳光通过棱镜后，会被分解成各种颜色的光，如果用一个白屏来承接，则白屏上的颜色顺序为红、</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。这说明 </a:t>
            </a:r>
          </a:p>
          <a:p>
            <a:pPr defTabSz="914400">
              <a:lnSpc>
                <a:spcPct val="200000"/>
              </a:lnSpc>
            </a:pPr>
            <a:r>
              <a:rPr lang="zh-CN" altLang="en-US" sz="1800" u="sng" kern="0" dirty="0">
                <a:latin typeface="Arial" panose="020B0604020202020204" pitchFamily="34" charset="0"/>
                <a:ea typeface="思源黑体 CN Medium" panose="020B0600000000000000" pitchFamily="34" charset="-122"/>
                <a:sym typeface="Arial" panose="020B0604020202020204" pitchFamily="34" charset="0"/>
              </a:rPr>
              <a:t>                                                                     </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p>
        </p:txBody>
      </p:sp>
      <p:sp>
        <p:nvSpPr>
          <p:cNvPr id="12" name="Text Box 3"/>
          <p:cNvSpPr txBox="1">
            <a:spLocks noChangeArrowheads="1"/>
          </p:cNvSpPr>
          <p:nvPr/>
        </p:nvSpPr>
        <p:spPr bwMode="auto">
          <a:xfrm>
            <a:off x="3377486" y="2898213"/>
            <a:ext cx="669754"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橙 </a:t>
            </a:r>
          </a:p>
        </p:txBody>
      </p:sp>
      <p:sp>
        <p:nvSpPr>
          <p:cNvPr id="13" name="Text Box 4"/>
          <p:cNvSpPr txBox="1">
            <a:spLocks noChangeArrowheads="1"/>
          </p:cNvSpPr>
          <p:nvPr/>
        </p:nvSpPr>
        <p:spPr bwMode="auto">
          <a:xfrm>
            <a:off x="4008346" y="2887652"/>
            <a:ext cx="533101"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黄 </a:t>
            </a:r>
          </a:p>
        </p:txBody>
      </p:sp>
      <p:sp>
        <p:nvSpPr>
          <p:cNvPr id="14" name="Text Box 5"/>
          <p:cNvSpPr txBox="1">
            <a:spLocks noChangeArrowheads="1"/>
          </p:cNvSpPr>
          <p:nvPr/>
        </p:nvSpPr>
        <p:spPr bwMode="auto">
          <a:xfrm>
            <a:off x="4571908" y="2898213"/>
            <a:ext cx="864974"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绿 </a:t>
            </a:r>
          </a:p>
        </p:txBody>
      </p:sp>
      <p:sp>
        <p:nvSpPr>
          <p:cNvPr id="17" name="Text Box 6"/>
          <p:cNvSpPr txBox="1">
            <a:spLocks noChangeArrowheads="1"/>
          </p:cNvSpPr>
          <p:nvPr/>
        </p:nvSpPr>
        <p:spPr bwMode="auto">
          <a:xfrm>
            <a:off x="5226441" y="2898213"/>
            <a:ext cx="973096"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蓝</a:t>
            </a:r>
          </a:p>
        </p:txBody>
      </p:sp>
      <p:sp>
        <p:nvSpPr>
          <p:cNvPr id="18" name="Text Box 7"/>
          <p:cNvSpPr txBox="1">
            <a:spLocks noChangeArrowheads="1"/>
          </p:cNvSpPr>
          <p:nvPr/>
        </p:nvSpPr>
        <p:spPr bwMode="auto">
          <a:xfrm>
            <a:off x="5839215" y="2876035"/>
            <a:ext cx="864974"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a:solidFill>
                  <a:srgbClr val="FF0000"/>
                </a:solidFill>
                <a:latin typeface="Arial" panose="020B0604020202020204" pitchFamily="34" charset="0"/>
                <a:ea typeface="思源黑体 CN Medium" panose="020B0600000000000000" pitchFamily="34" charset="-122"/>
                <a:sym typeface="Arial" panose="020B0604020202020204" pitchFamily="34" charset="0"/>
              </a:rPr>
              <a:t>靛 </a:t>
            </a:r>
          </a:p>
        </p:txBody>
      </p:sp>
      <p:sp>
        <p:nvSpPr>
          <p:cNvPr id="19" name="Text Box 8"/>
          <p:cNvSpPr txBox="1">
            <a:spLocks noChangeArrowheads="1"/>
          </p:cNvSpPr>
          <p:nvPr/>
        </p:nvSpPr>
        <p:spPr bwMode="auto">
          <a:xfrm>
            <a:off x="6573816" y="2887124"/>
            <a:ext cx="864974"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a:solidFill>
                  <a:srgbClr val="FF0000"/>
                </a:solidFill>
                <a:latin typeface="Arial" panose="020B0604020202020204" pitchFamily="34" charset="0"/>
                <a:ea typeface="思源黑体 CN Medium" panose="020B0600000000000000" pitchFamily="34" charset="-122"/>
                <a:sym typeface="Arial" panose="020B0604020202020204" pitchFamily="34" charset="0"/>
              </a:rPr>
              <a:t>紫</a:t>
            </a:r>
          </a:p>
        </p:txBody>
      </p:sp>
      <p:sp>
        <p:nvSpPr>
          <p:cNvPr id="20" name="Text Box 9"/>
          <p:cNvSpPr txBox="1">
            <a:spLocks noChangeArrowheads="1"/>
          </p:cNvSpPr>
          <p:nvPr/>
        </p:nvSpPr>
        <p:spPr bwMode="auto">
          <a:xfrm>
            <a:off x="987475" y="3348434"/>
            <a:ext cx="4628211" cy="623248"/>
          </a:xfrm>
          <a:prstGeom prst="rect">
            <a:avLst/>
          </a:prstGeom>
          <a:noFill/>
          <a:ln w="9525">
            <a:noFill/>
            <a:miter lim="800000"/>
          </a:ln>
        </p:spPr>
        <p:txBody>
          <a:bodyPr wrap="square" lIns="68580" tIns="34290" rIns="68580" bIns="34290">
            <a:spAutoFit/>
          </a:bodyPr>
          <a:lstStyle/>
          <a:p>
            <a:pPr defTabSz="914400">
              <a:lnSpc>
                <a:spcPct val="200000"/>
              </a:lnSpc>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白光是由各种色光混合而成</a:t>
            </a:r>
          </a:p>
        </p:txBody>
      </p:sp>
      <p:sp>
        <p:nvSpPr>
          <p:cNvPr id="21" name="文本框 20"/>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7" grpId="0"/>
      <p:bldP spid="18" grpId="0"/>
      <p:bldP spid="19" grpId="0"/>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6"/>
          <p:cNvSpPr/>
          <p:nvPr/>
        </p:nvSpPr>
        <p:spPr>
          <a:xfrm>
            <a:off x="495300" y="1192625"/>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1</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
        <p:nvSpPr>
          <p:cNvPr id="3" name="Text Box 10"/>
          <p:cNvSpPr txBox="1">
            <a:spLocks noChangeArrowheads="1"/>
          </p:cNvSpPr>
          <p:nvPr/>
        </p:nvSpPr>
        <p:spPr bwMode="auto">
          <a:xfrm>
            <a:off x="495300" y="1995097"/>
            <a:ext cx="7988860" cy="1731243"/>
          </a:xfrm>
          <a:prstGeom prst="rect">
            <a:avLst/>
          </a:prstGeom>
          <a:noFill/>
          <a:ln w="9525">
            <a:noFill/>
            <a:miter lim="800000"/>
          </a:ln>
        </p:spPr>
        <p:txBody>
          <a:bodyPr wrap="square" lIns="68580" tIns="34290" rIns="68580" bIns="34290">
            <a:spAutoFit/>
          </a:bodyPr>
          <a:lstStyle/>
          <a:p>
            <a:pPr defTabSz="914400">
              <a:lnSpc>
                <a:spcPct val="200000"/>
              </a:lnSpc>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2.</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彩色电视机的色彩是由电视机中的电子枪射到屏幕内侧的荧光粉上产生的，根据色光的混合规律，在电视机中只需要</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三种颜色的电子枪即可配出各种绚丽的色彩来。 红、绿、蓝叫做色光的</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___________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p>
        </p:txBody>
      </p:sp>
      <p:sp>
        <p:nvSpPr>
          <p:cNvPr id="4" name="Text Box 11"/>
          <p:cNvSpPr txBox="1">
            <a:spLocks noChangeArrowheads="1"/>
          </p:cNvSpPr>
          <p:nvPr/>
        </p:nvSpPr>
        <p:spPr bwMode="auto">
          <a:xfrm>
            <a:off x="4832003" y="2714283"/>
            <a:ext cx="990600" cy="346249"/>
          </a:xfrm>
          <a:prstGeom prst="rect">
            <a:avLst/>
          </a:prstGeom>
          <a:noFill/>
          <a:ln w="9525">
            <a:noFill/>
            <a:miter lim="800000"/>
          </a:ln>
        </p:spPr>
        <p:txBody>
          <a:bodyPr lIns="68580" tIns="34290" rIns="68580" bIns="34290">
            <a:spAutoFit/>
          </a:bodyPr>
          <a:lstStyle/>
          <a:p>
            <a:pPr defTabSz="914400">
              <a:spcBef>
                <a:spcPct val="50000"/>
              </a:spcBef>
            </a:pPr>
            <a:r>
              <a:rPr lang="zh-CN" altLang="en-US" sz="1800" kern="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a:t>
            </a:r>
          </a:p>
        </p:txBody>
      </p:sp>
      <p:sp>
        <p:nvSpPr>
          <p:cNvPr id="5" name="Text Box 12"/>
          <p:cNvSpPr txBox="1">
            <a:spLocks noChangeArrowheads="1"/>
          </p:cNvSpPr>
          <p:nvPr/>
        </p:nvSpPr>
        <p:spPr bwMode="auto">
          <a:xfrm>
            <a:off x="5755028" y="2687594"/>
            <a:ext cx="847725" cy="346249"/>
          </a:xfrm>
          <a:prstGeom prst="rect">
            <a:avLst/>
          </a:prstGeom>
          <a:noFill/>
          <a:ln w="9525">
            <a:noFill/>
            <a:miter lim="800000"/>
          </a:ln>
        </p:spPr>
        <p:txBody>
          <a:bodyPr lIns="68580" tIns="34290" rIns="68580" bIns="34290">
            <a:spAutoFit/>
          </a:bodyPr>
          <a:lstStyle/>
          <a:p>
            <a:pPr defTabSz="914400">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绿 </a:t>
            </a:r>
          </a:p>
        </p:txBody>
      </p:sp>
      <p:sp>
        <p:nvSpPr>
          <p:cNvPr id="7" name="Text Box 13"/>
          <p:cNvSpPr txBox="1">
            <a:spLocks noChangeArrowheads="1"/>
          </p:cNvSpPr>
          <p:nvPr/>
        </p:nvSpPr>
        <p:spPr bwMode="auto">
          <a:xfrm>
            <a:off x="6648107" y="2687594"/>
            <a:ext cx="942975" cy="346249"/>
          </a:xfrm>
          <a:prstGeom prst="rect">
            <a:avLst/>
          </a:prstGeom>
          <a:noFill/>
          <a:ln w="9525">
            <a:noFill/>
            <a:miter lim="800000"/>
          </a:ln>
        </p:spPr>
        <p:txBody>
          <a:bodyPr lIns="68580" tIns="34290" rIns="68580" bIns="34290">
            <a:spAutoFit/>
          </a:bodyPr>
          <a:lstStyle/>
          <a:p>
            <a:pPr defTabSz="914400">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蓝</a:t>
            </a:r>
          </a:p>
        </p:txBody>
      </p:sp>
      <p:sp>
        <p:nvSpPr>
          <p:cNvPr id="8" name="Text Box 11"/>
          <p:cNvSpPr txBox="1">
            <a:spLocks noChangeArrowheads="1"/>
          </p:cNvSpPr>
          <p:nvPr/>
        </p:nvSpPr>
        <p:spPr bwMode="auto">
          <a:xfrm>
            <a:off x="6912535" y="3183884"/>
            <a:ext cx="1571625" cy="392415"/>
          </a:xfrm>
          <a:prstGeom prst="rect">
            <a:avLst/>
          </a:prstGeom>
          <a:noFill/>
          <a:ln w="9525">
            <a:noFill/>
            <a:miter lim="800000"/>
          </a:ln>
        </p:spPr>
        <p:txBody>
          <a:bodyPr lIns="68580" tIns="34290" rIns="68580" bIns="34290">
            <a:spAutoFit/>
          </a:bodyPr>
          <a:lstStyle/>
          <a:p>
            <a:pPr defTabSz="914400">
              <a:spcBef>
                <a:spcPct val="50000"/>
              </a:spcBef>
            </a:pPr>
            <a:r>
              <a:rPr lang="zh-CN" altLang="en-US" sz="21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三原色</a:t>
            </a:r>
            <a:endParaRPr lang="zh-CN" altLang="en-US" sz="32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9" name="文本框 8"/>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5301" y="1318676"/>
            <a:ext cx="7777163" cy="2654573"/>
          </a:xfrm>
          <a:prstGeom prst="rect">
            <a:avLst/>
          </a:prstGeom>
          <a:noFill/>
          <a:ln w="9525">
            <a:noFill/>
          </a:ln>
        </p:spPr>
        <p:txBody>
          <a:bodyPr lIns="68580" tIns="34290" rIns="68580" bIns="34290">
            <a:spAutoFit/>
          </a:bodyPr>
          <a:lstStyle/>
          <a:p>
            <a:pPr defTabSz="914400">
              <a:lnSpc>
                <a:spcPct val="200000"/>
              </a:lnSpc>
            </a:pPr>
            <a:r>
              <a:rPr lang="en-US" altLang="zh-CN"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1.</a:t>
            </a:r>
            <a:r>
              <a:rPr lang="zh-CN" altLang="en-US"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初步了解太阳光谱和看不见的光。</a:t>
            </a:r>
          </a:p>
          <a:p>
            <a:pPr defTabSz="914400">
              <a:lnSpc>
                <a:spcPct val="200000"/>
              </a:lnSpc>
            </a:pPr>
            <a:r>
              <a:rPr lang="en-US" altLang="zh-CN"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2.</a:t>
            </a:r>
            <a:r>
              <a:rPr lang="zh-CN" altLang="en-US" sz="2100" kern="0" noProof="1">
                <a:solidFill>
                  <a:sysClr val="windowText" lastClr="000000"/>
                </a:solidFill>
                <a:latin typeface="Arial" panose="020B0604020202020204" pitchFamily="34" charset="0"/>
                <a:ea typeface="思源黑体 CN Medium" panose="020B0600000000000000" pitchFamily="34" charset="-122"/>
                <a:cs typeface="+mn-ea"/>
                <a:sym typeface="Arial" panose="020B0604020202020204" pitchFamily="34" charset="0"/>
              </a:rPr>
              <a:t>了解色散现象，知道色光的三原色。</a:t>
            </a:r>
            <a:endParaRPr lang="zh-CN" altLang="en-US"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endParaRPr>
          </a:p>
          <a:p>
            <a:pPr defTabSz="914400">
              <a:lnSpc>
                <a:spcPct val="200000"/>
              </a:lnSpc>
            </a:pPr>
            <a:r>
              <a:rPr lang="en-US" altLang="zh-CN"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3.</a:t>
            </a:r>
            <a:r>
              <a:rPr lang="zh-CN" altLang="en-US"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初步认识红外线及其作用（重难点）。</a:t>
            </a:r>
          </a:p>
          <a:p>
            <a:pPr defTabSz="914400">
              <a:lnSpc>
                <a:spcPct val="200000"/>
              </a:lnSpc>
            </a:pPr>
            <a:r>
              <a:rPr lang="en-US" altLang="zh-CN" sz="2100" kern="0" noProof="1">
                <a:solidFill>
                  <a:sysClr val="windowText" lastClr="000000"/>
                </a:solidFill>
                <a:latin typeface="Arial" panose="020B0604020202020204" pitchFamily="34" charset="0"/>
                <a:ea typeface="思源黑体 CN Medium" panose="020B0600000000000000" pitchFamily="34" charset="-122"/>
                <a:cs typeface="+mn-ea"/>
                <a:sym typeface="Arial" panose="020B0604020202020204" pitchFamily="34" charset="0"/>
              </a:rPr>
              <a:t>4.</a:t>
            </a:r>
            <a:r>
              <a:rPr lang="zh-CN" altLang="en-US" sz="2100" kern="0" noProof="1">
                <a:solidFill>
                  <a:sysClr val="windowText" lastClr="000000"/>
                </a:solidFill>
                <a:latin typeface="Arial" panose="020B0604020202020204" pitchFamily="34" charset="0"/>
                <a:ea typeface="思源黑体 CN Medium" panose="020B0600000000000000" pitchFamily="34" charset="-122"/>
                <a:cs typeface="宋体" panose="02010600030101010101" pitchFamily="2" charset="-122"/>
                <a:sym typeface="Arial" panose="020B0604020202020204" pitchFamily="34" charset="0"/>
              </a:rPr>
              <a:t>初步认识紫外线及其作用（重难点）。</a:t>
            </a:r>
            <a:endParaRPr lang="zh-CN" altLang="en-US" sz="2100" kern="0" noProof="1">
              <a:solidFill>
                <a:sysClr val="windowText" lastClr="000000"/>
              </a:solidFill>
              <a:latin typeface="Arial" panose="020B0604020202020204" pitchFamily="34" charset="0"/>
              <a:ea typeface="思源黑体 CN Medium" panose="020B0600000000000000" pitchFamily="34" charset="-122"/>
              <a:cs typeface="+mn-ea"/>
              <a:sym typeface="Arial" panose="020B0604020202020204" pitchFamily="34" charset="0"/>
            </a:endParaRPr>
          </a:p>
        </p:txBody>
      </p:sp>
      <p:sp>
        <p:nvSpPr>
          <p:cNvPr id="7" name="文本框 6"/>
          <p:cNvSpPr txBox="1"/>
          <p:nvPr/>
        </p:nvSpPr>
        <p:spPr>
          <a:xfrm>
            <a:off x="881606" y="156619"/>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学习目标</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fltVal val="0"/>
                                          </p:val>
                                        </p:tav>
                                        <p:tav tm="100000">
                                          <p:val>
                                            <p:strVal val="#ppt_w"/>
                                          </p:val>
                                        </p:tav>
                                      </p:tavLst>
                                    </p:anim>
                                    <p:anim calcmode="lin" valueType="num">
                                      <p:cBhvr>
                                        <p:cTn id="8" dur="500" fill="hold"/>
                                        <p:tgtEl>
                                          <p:spTgt spid="100"/>
                                        </p:tgtEl>
                                        <p:attrNameLst>
                                          <p:attrName>ppt_h</p:attrName>
                                        </p:attrNameLst>
                                      </p:cBhvr>
                                      <p:tavLst>
                                        <p:tav tm="0">
                                          <p:val>
                                            <p:fltVal val="0"/>
                                          </p:val>
                                        </p:tav>
                                        <p:tav tm="100000">
                                          <p:val>
                                            <p:strVal val="#ppt_h"/>
                                          </p:val>
                                        </p:tav>
                                      </p:tavLst>
                                    </p:anim>
                                    <p:animEffect transition="in" filter="fade">
                                      <p:cBhvr>
                                        <p:cTn id="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4294967295"/>
          </p:nvPr>
        </p:nvSpPr>
        <p:spPr bwMode="auto">
          <a:xfrm>
            <a:off x="512168" y="1720338"/>
            <a:ext cx="8364140" cy="3330178"/>
          </a:xfrm>
          <a:prstGeom prst="rect">
            <a:avLst/>
          </a:prstGeom>
          <a:noFill/>
          <a:ln>
            <a:miter lim="800000"/>
          </a:ln>
        </p:spPr>
        <p:txBody>
          <a:bodyPr lIns="68580" tIns="34290" rIns="68580" bIns="34290"/>
          <a:lstStyle/>
          <a:p>
            <a:pPr>
              <a:lnSpc>
                <a:spcPct val="200000"/>
              </a:lnSpc>
              <a:buFontTx/>
              <a:buNone/>
            </a:pPr>
            <a:r>
              <a:rPr lang="en-US" altLang="zh-CN" sz="1800" dirty="0">
                <a:latin typeface="Arial" panose="020B0604020202020204" pitchFamily="34" charset="0"/>
                <a:ea typeface="思源黑体 CN Medium" panose="020B0600000000000000" pitchFamily="34" charset="-122"/>
                <a:sym typeface="Arial" panose="020B0604020202020204" pitchFamily="34" charset="0"/>
              </a:rPr>
              <a:t>3.</a:t>
            </a:r>
            <a:r>
              <a:rPr lang="zh-CN" altLang="en-US" sz="1800" dirty="0">
                <a:latin typeface="Arial" panose="020B0604020202020204" pitchFamily="34" charset="0"/>
                <a:ea typeface="思源黑体 CN Medium" panose="020B0600000000000000" pitchFamily="34" charset="-122"/>
                <a:sym typeface="Arial" panose="020B0604020202020204" pitchFamily="34" charset="0"/>
              </a:rPr>
              <a:t>下列说法正确的是（     ）</a:t>
            </a:r>
            <a:br>
              <a:rPr lang="zh-CN" altLang="en-US" sz="1800" dirty="0">
                <a:latin typeface="Arial" panose="020B0604020202020204" pitchFamily="34" charset="0"/>
                <a:ea typeface="思源黑体 CN Medium" panose="020B0600000000000000" pitchFamily="34" charset="-122"/>
                <a:sym typeface="Arial" panose="020B0604020202020204" pitchFamily="34" charset="0"/>
              </a:rPr>
            </a:br>
            <a:r>
              <a:rPr lang="en-US" altLang="zh-CN" sz="1800" dirty="0">
                <a:latin typeface="Arial" panose="020B0604020202020204" pitchFamily="34" charset="0"/>
                <a:ea typeface="思源黑体 CN Medium" panose="020B0600000000000000" pitchFamily="34" charset="-122"/>
                <a:sym typeface="Arial" panose="020B0604020202020204" pitchFamily="34" charset="0"/>
              </a:rPr>
              <a:t>A</a:t>
            </a:r>
            <a:r>
              <a:rPr lang="zh-CN" altLang="en-US" sz="1800" dirty="0">
                <a:latin typeface="Arial" panose="020B0604020202020204" pitchFamily="34" charset="0"/>
                <a:ea typeface="思源黑体 CN Medium" panose="020B0600000000000000" pitchFamily="34" charset="-122"/>
                <a:sym typeface="Arial" panose="020B0604020202020204" pitchFamily="34" charset="0"/>
              </a:rPr>
              <a:t>、白光是七色光的一种</a:t>
            </a:r>
            <a:br>
              <a:rPr lang="zh-CN" altLang="en-US" sz="1800" dirty="0">
                <a:latin typeface="Arial" panose="020B0604020202020204" pitchFamily="34" charset="0"/>
                <a:ea typeface="思源黑体 CN Medium" panose="020B0600000000000000" pitchFamily="34" charset="-122"/>
                <a:sym typeface="Arial" panose="020B0604020202020204" pitchFamily="34" charset="0"/>
              </a:rPr>
            </a:br>
            <a:r>
              <a:rPr lang="en-US" altLang="zh-CN" sz="1800" dirty="0">
                <a:latin typeface="Arial" panose="020B0604020202020204" pitchFamily="34" charset="0"/>
                <a:ea typeface="思源黑体 CN Medium" panose="020B0600000000000000" pitchFamily="34" charset="-122"/>
                <a:sym typeface="Arial" panose="020B0604020202020204" pitchFamily="34" charset="0"/>
              </a:rPr>
              <a:t>B</a:t>
            </a:r>
            <a:r>
              <a:rPr lang="zh-CN" altLang="en-US" sz="1800" dirty="0">
                <a:latin typeface="Arial" panose="020B0604020202020204" pitchFamily="34" charset="0"/>
                <a:ea typeface="思源黑体 CN Medium" panose="020B0600000000000000" pitchFamily="34" charset="-122"/>
                <a:sym typeface="Arial" panose="020B0604020202020204" pitchFamily="34" charset="0"/>
              </a:rPr>
              <a:t>、任意一种色光斜照到三棱镜都能发生光的色散</a:t>
            </a:r>
            <a:br>
              <a:rPr lang="zh-CN" altLang="en-US" sz="1800" dirty="0">
                <a:latin typeface="Arial" panose="020B0604020202020204" pitchFamily="34" charset="0"/>
                <a:ea typeface="思源黑体 CN Medium" panose="020B0600000000000000" pitchFamily="34" charset="-122"/>
                <a:sym typeface="Arial" panose="020B0604020202020204" pitchFamily="34" charset="0"/>
              </a:rPr>
            </a:br>
            <a:r>
              <a:rPr lang="en-US" altLang="zh-CN" sz="1800" dirty="0">
                <a:latin typeface="Arial" panose="020B0604020202020204" pitchFamily="34" charset="0"/>
                <a:ea typeface="思源黑体 CN Medium" panose="020B0600000000000000" pitchFamily="34" charset="-122"/>
                <a:sym typeface="Arial" panose="020B0604020202020204" pitchFamily="34" charset="0"/>
              </a:rPr>
              <a:t>C</a:t>
            </a:r>
            <a:r>
              <a:rPr lang="zh-CN" altLang="en-US" sz="1800" dirty="0">
                <a:latin typeface="Arial" panose="020B0604020202020204" pitchFamily="34" charset="0"/>
                <a:ea typeface="思源黑体 CN Medium" panose="020B0600000000000000" pitchFamily="34" charset="-122"/>
                <a:sym typeface="Arial" panose="020B0604020202020204" pitchFamily="34" charset="0"/>
              </a:rPr>
              <a:t>、白光不可能用光的混合法得到</a:t>
            </a:r>
            <a:br>
              <a:rPr lang="zh-CN" altLang="en-US" sz="1800" dirty="0">
                <a:latin typeface="Arial" panose="020B0604020202020204" pitchFamily="34" charset="0"/>
                <a:ea typeface="思源黑体 CN Medium" panose="020B0600000000000000" pitchFamily="34" charset="-122"/>
                <a:sym typeface="Arial" panose="020B0604020202020204" pitchFamily="34" charset="0"/>
              </a:rPr>
            </a:br>
            <a:r>
              <a:rPr lang="en-US" altLang="zh-CN" sz="1800" dirty="0">
                <a:latin typeface="Arial" panose="020B0604020202020204" pitchFamily="34" charset="0"/>
                <a:ea typeface="思源黑体 CN Medium" panose="020B0600000000000000" pitchFamily="34" charset="-122"/>
                <a:sym typeface="Arial" panose="020B0604020202020204" pitchFamily="34" charset="0"/>
              </a:rPr>
              <a:t>D</a:t>
            </a:r>
            <a:r>
              <a:rPr lang="zh-CN" altLang="en-US" sz="1800" dirty="0">
                <a:latin typeface="Arial" panose="020B0604020202020204" pitchFamily="34" charset="0"/>
                <a:ea typeface="思源黑体 CN Medium" panose="020B0600000000000000" pitchFamily="34" charset="-122"/>
                <a:sym typeface="Arial" panose="020B0604020202020204" pitchFamily="34" charset="0"/>
              </a:rPr>
              <a:t>、彩虹的形成是光的色散</a:t>
            </a:r>
          </a:p>
        </p:txBody>
      </p:sp>
      <p:sp>
        <p:nvSpPr>
          <p:cNvPr id="32771" name="Text Box 5"/>
          <p:cNvSpPr txBox="1">
            <a:spLocks noChangeArrowheads="1"/>
          </p:cNvSpPr>
          <p:nvPr/>
        </p:nvSpPr>
        <p:spPr bwMode="auto">
          <a:xfrm>
            <a:off x="2769165" y="1826548"/>
            <a:ext cx="431800" cy="561741"/>
          </a:xfrm>
          <a:prstGeom prst="rect">
            <a:avLst/>
          </a:prstGeom>
          <a:noFill/>
          <a:ln w="9525">
            <a:noFill/>
            <a:miter lim="800000"/>
          </a:ln>
        </p:spPr>
        <p:txBody>
          <a:bodyPr lIns="68580" tIns="34290" rIns="68580" bIns="34290">
            <a:spAutoFit/>
          </a:bodyPr>
          <a:lstStyle/>
          <a:p>
            <a:pPr defTabSz="914400">
              <a:spcBef>
                <a:spcPct val="50000"/>
              </a:spcBef>
            </a:pPr>
            <a:r>
              <a:rPr lang="zh-CN" altLang="en-US" sz="3200" b="1" kern="0">
                <a:solidFill>
                  <a:srgbClr val="FF0000"/>
                </a:solidFill>
                <a:latin typeface="Arial" panose="020B0604020202020204" pitchFamily="34" charset="0"/>
                <a:ea typeface="思源黑体 CN Medium" panose="020B0600000000000000" pitchFamily="34" charset="-122"/>
                <a:sym typeface="Arial" panose="020B0604020202020204" pitchFamily="34" charset="0"/>
              </a:rPr>
              <a:t>D</a:t>
            </a: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5" name="矩形: 圆角 6"/>
          <p:cNvSpPr/>
          <p:nvPr/>
        </p:nvSpPr>
        <p:spPr>
          <a:xfrm>
            <a:off x="495300" y="1192625"/>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1</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495300" y="1740861"/>
            <a:ext cx="7745361" cy="1177245"/>
          </a:xfrm>
          <a:prstGeom prst="rect">
            <a:avLst/>
          </a:prstGeom>
          <a:noFill/>
          <a:ln w="9525">
            <a:noFill/>
            <a:miter lim="800000"/>
          </a:ln>
        </p:spPr>
        <p:txBody>
          <a:bodyPr wrap="square" lIns="68580" tIns="34290" rIns="68580" bIns="34290" anchor="ctr">
            <a:spAutoFit/>
          </a:bodyPr>
          <a:lstStyle/>
          <a:p>
            <a:pPr defTabSz="91440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4.</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如图所示为光的三原色的示意图，图中的区域</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1</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应标</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____</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色</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区域</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2</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应标</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____</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色。</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pic>
        <p:nvPicPr>
          <p:cNvPr id="6147" name="Picture 6" descr="C:\Users\Administrator\Desktop\八上物理（人教）四清 教师用书２０１５邹梨花√\S120.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360380" y="2625270"/>
            <a:ext cx="2423242" cy="1713053"/>
          </a:xfrm>
          <a:prstGeom prst="rect">
            <a:avLst/>
          </a:prstGeom>
          <a:noFill/>
          <a:ln w="9525">
            <a:noFill/>
            <a:miter lim="800000"/>
            <a:headEnd/>
            <a:tailEnd/>
          </a:ln>
        </p:spPr>
      </p:pic>
      <p:sp>
        <p:nvSpPr>
          <p:cNvPr id="310279" name="Rectangle 7"/>
          <p:cNvSpPr>
            <a:spLocks noChangeArrowheads="1"/>
          </p:cNvSpPr>
          <p:nvPr/>
        </p:nvSpPr>
        <p:spPr bwMode="auto">
          <a:xfrm>
            <a:off x="5926531" y="1521570"/>
            <a:ext cx="446276" cy="807914"/>
          </a:xfrm>
          <a:prstGeom prst="rect">
            <a:avLst/>
          </a:prstGeom>
          <a:noFill/>
          <a:ln w="9525">
            <a:noFill/>
            <a:miter lim="800000"/>
          </a:ln>
        </p:spPr>
        <p:txBody>
          <a:bodyPr wrap="none" lIns="68580" tIns="34290" rIns="68580" bIns="34290">
            <a:spAutoFit/>
          </a:bodyPr>
          <a:lstStyle/>
          <a:p>
            <a:pPr defTabSz="914400">
              <a:lnSpc>
                <a:spcPct val="200000"/>
              </a:lnSpc>
            </a:pPr>
            <a:r>
              <a:rPr lang="zh-CN" altLang="en-US" sz="24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绿</a:t>
            </a:r>
          </a:p>
        </p:txBody>
      </p:sp>
      <p:sp>
        <p:nvSpPr>
          <p:cNvPr id="310280" name="Rectangle 8"/>
          <p:cNvSpPr>
            <a:spLocks noChangeArrowheads="1"/>
          </p:cNvSpPr>
          <p:nvPr/>
        </p:nvSpPr>
        <p:spPr bwMode="auto">
          <a:xfrm>
            <a:off x="658468" y="2110192"/>
            <a:ext cx="446276" cy="807914"/>
          </a:xfrm>
          <a:prstGeom prst="rect">
            <a:avLst/>
          </a:prstGeom>
          <a:noFill/>
          <a:ln w="9525">
            <a:noFill/>
            <a:miter lim="800000"/>
          </a:ln>
        </p:spPr>
        <p:txBody>
          <a:bodyPr wrap="none" lIns="68580" tIns="34290" rIns="68580" bIns="34290">
            <a:spAutoFit/>
          </a:bodyPr>
          <a:lstStyle/>
          <a:p>
            <a:pPr defTabSz="914400">
              <a:lnSpc>
                <a:spcPct val="200000"/>
              </a:lnSpc>
            </a:pPr>
            <a:r>
              <a:rPr lang="zh-CN" altLang="en-US" sz="24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白</a:t>
            </a:r>
          </a:p>
        </p:txBody>
      </p:sp>
      <p:sp>
        <p:nvSpPr>
          <p:cNvPr id="6" name="文本框 5"/>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7" name="矩形: 圆角 6"/>
          <p:cNvSpPr/>
          <p:nvPr/>
        </p:nvSpPr>
        <p:spPr>
          <a:xfrm>
            <a:off x="495300" y="1192625"/>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1</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0279"/>
                                        </p:tgtEl>
                                        <p:attrNameLst>
                                          <p:attrName>style.visibility</p:attrName>
                                        </p:attrNameLst>
                                      </p:cBhvr>
                                      <p:to>
                                        <p:strVal val="visible"/>
                                      </p:to>
                                    </p:set>
                                    <p:anim calcmode="lin" valueType="num">
                                      <p:cBhvr>
                                        <p:cTn id="7" dur="500" fill="hold"/>
                                        <p:tgtEl>
                                          <p:spTgt spid="310279"/>
                                        </p:tgtEl>
                                        <p:attrNameLst>
                                          <p:attrName>ppt_w</p:attrName>
                                        </p:attrNameLst>
                                      </p:cBhvr>
                                      <p:tavLst>
                                        <p:tav tm="0">
                                          <p:val>
                                            <p:fltVal val="0"/>
                                          </p:val>
                                        </p:tav>
                                        <p:tav tm="100000">
                                          <p:val>
                                            <p:strVal val="#ppt_w"/>
                                          </p:val>
                                        </p:tav>
                                      </p:tavLst>
                                    </p:anim>
                                    <p:anim calcmode="lin" valueType="num">
                                      <p:cBhvr>
                                        <p:cTn id="8" dur="500" fill="hold"/>
                                        <p:tgtEl>
                                          <p:spTgt spid="310279"/>
                                        </p:tgtEl>
                                        <p:attrNameLst>
                                          <p:attrName>ppt_h</p:attrName>
                                        </p:attrNameLst>
                                      </p:cBhvr>
                                      <p:tavLst>
                                        <p:tav tm="0">
                                          <p:val>
                                            <p:fltVal val="0"/>
                                          </p:val>
                                        </p:tav>
                                        <p:tav tm="100000">
                                          <p:val>
                                            <p:strVal val="#ppt_h"/>
                                          </p:val>
                                        </p:tav>
                                      </p:tavLst>
                                    </p:anim>
                                    <p:animEffect transition="in" filter="fade">
                                      <p:cBhvr>
                                        <p:cTn id="9" dur="500"/>
                                        <p:tgtEl>
                                          <p:spTgt spid="3102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10280"/>
                                        </p:tgtEl>
                                        <p:attrNameLst>
                                          <p:attrName>style.visibility</p:attrName>
                                        </p:attrNameLst>
                                      </p:cBhvr>
                                      <p:to>
                                        <p:strVal val="visible"/>
                                      </p:to>
                                    </p:set>
                                    <p:anim calcmode="lin" valueType="num">
                                      <p:cBhvr>
                                        <p:cTn id="14" dur="500" fill="hold"/>
                                        <p:tgtEl>
                                          <p:spTgt spid="310280"/>
                                        </p:tgtEl>
                                        <p:attrNameLst>
                                          <p:attrName>ppt_w</p:attrName>
                                        </p:attrNameLst>
                                      </p:cBhvr>
                                      <p:tavLst>
                                        <p:tav tm="0">
                                          <p:val>
                                            <p:fltVal val="0"/>
                                          </p:val>
                                        </p:tav>
                                        <p:tav tm="100000">
                                          <p:val>
                                            <p:strVal val="#ppt_w"/>
                                          </p:val>
                                        </p:tav>
                                      </p:tavLst>
                                    </p:anim>
                                    <p:anim calcmode="lin" valueType="num">
                                      <p:cBhvr>
                                        <p:cTn id="15" dur="500" fill="hold"/>
                                        <p:tgtEl>
                                          <p:spTgt spid="310280"/>
                                        </p:tgtEl>
                                        <p:attrNameLst>
                                          <p:attrName>ppt_h</p:attrName>
                                        </p:attrNameLst>
                                      </p:cBhvr>
                                      <p:tavLst>
                                        <p:tav tm="0">
                                          <p:val>
                                            <p:fltVal val="0"/>
                                          </p:val>
                                        </p:tav>
                                        <p:tav tm="100000">
                                          <p:val>
                                            <p:strVal val="#ppt_h"/>
                                          </p:val>
                                        </p:tav>
                                      </p:tavLst>
                                    </p:anim>
                                    <p:animEffect transition="in" filter="fade">
                                      <p:cBhvr>
                                        <p:cTn id="16" dur="500"/>
                                        <p:tgtEl>
                                          <p:spTgt spid="310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9" grpId="0"/>
      <p:bldP spid="31028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圆角 3"/>
          <p:cNvSpPr/>
          <p:nvPr/>
        </p:nvSpPr>
        <p:spPr>
          <a:xfrm>
            <a:off x="495300" y="1583549"/>
            <a:ext cx="1293222"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典型例题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endPar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endParaRPr>
          </a:p>
        </p:txBody>
      </p:sp>
      <p:sp>
        <p:nvSpPr>
          <p:cNvPr id="7" name="文本框 6"/>
          <p:cNvSpPr txBox="1"/>
          <p:nvPr/>
        </p:nvSpPr>
        <p:spPr>
          <a:xfrm>
            <a:off x="495300" y="1023726"/>
            <a:ext cx="3054681"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defTabSz="914400" latinLnBrk="1" hangingPunct="0"/>
            <a:r>
              <a:rPr lang="zh-CN" altLang="en-US" sz="2100" kern="0" dirty="0">
                <a:solidFill>
                  <a:srgbClr val="000000"/>
                </a:solidFill>
                <a:latin typeface="Arial" panose="020B0604020202020204" pitchFamily="34" charset="0"/>
                <a:ea typeface="思源黑体 CN Medium" panose="020B0600000000000000" pitchFamily="34" charset="-122"/>
                <a:sym typeface="Arial" panose="020B0604020202020204" pitchFamily="34" charset="0"/>
              </a:rPr>
              <a:t>考点二：红外线和紫外线</a:t>
            </a:r>
          </a:p>
        </p:txBody>
      </p:sp>
      <p:sp>
        <p:nvSpPr>
          <p:cNvPr id="4" name="矩形 8"/>
          <p:cNvSpPr>
            <a:spLocks noChangeArrowheads="1"/>
          </p:cNvSpPr>
          <p:nvPr/>
        </p:nvSpPr>
        <p:spPr bwMode="auto">
          <a:xfrm>
            <a:off x="495300" y="2223614"/>
            <a:ext cx="8470899" cy="1731243"/>
          </a:xfrm>
          <a:prstGeom prst="rect">
            <a:avLst/>
          </a:prstGeom>
          <a:noFill/>
          <a:ln w="9525">
            <a:noFill/>
            <a:miter lim="800000"/>
          </a:ln>
        </p:spPr>
        <p:txBody>
          <a:bodyPr wrap="square" lIns="68580" tIns="34290" rIns="68580" bIns="34290">
            <a:spAutoFit/>
          </a:bodyPr>
          <a:lstStyle/>
          <a:p>
            <a:pPr defTabSz="914400">
              <a:lnSpc>
                <a:spcPct val="200000"/>
              </a:lnSpc>
            </a:pP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　</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5.</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紫外线也是一种看不见的光，能使荧光物质</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，适当的紫外线照射有助于人体合成维生素</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D</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，过量的紫外线照射对人体</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a:t>
            </a:r>
            <a:endParaRPr lang="en-US" altLang="zh-CN" sz="1800" kern="0" dirty="0">
              <a:latin typeface="Arial" panose="020B0604020202020204" pitchFamily="34" charset="0"/>
              <a:ea typeface="思源黑体 CN Medium" panose="020B0600000000000000" pitchFamily="34" charset="-122"/>
              <a:sym typeface="Arial" panose="020B0604020202020204" pitchFamily="34" charset="0"/>
            </a:endParaRPr>
          </a:p>
          <a:p>
            <a:pPr defTabSz="914400">
              <a:lnSpc>
                <a:spcPct val="200000"/>
              </a:lnSpc>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    6.</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人民币以及某些商标的防伪标记可以用</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_________</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灯识别。</a:t>
            </a:r>
          </a:p>
        </p:txBody>
      </p:sp>
      <p:sp>
        <p:nvSpPr>
          <p:cNvPr id="5" name="Text Box 20"/>
          <p:cNvSpPr txBox="1">
            <a:spLocks noChangeArrowheads="1"/>
          </p:cNvSpPr>
          <p:nvPr/>
        </p:nvSpPr>
        <p:spPr bwMode="auto">
          <a:xfrm>
            <a:off x="5291863" y="2310900"/>
            <a:ext cx="600164" cy="346249"/>
          </a:xfrm>
          <a:prstGeom prst="rect">
            <a:avLst/>
          </a:prstGeom>
          <a:noFill/>
          <a:ln w="9525">
            <a:noFill/>
            <a:miter lim="800000"/>
          </a:ln>
        </p:spPr>
        <p:txBody>
          <a:bodyPr wrap="none" lIns="68580" tIns="34290" rIns="68580" bIns="34290">
            <a:spAutoFit/>
          </a:bodyPr>
          <a:lstStyle/>
          <a:p>
            <a:pPr defTabSz="914400"/>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发光</a:t>
            </a:r>
          </a:p>
        </p:txBody>
      </p:sp>
      <p:sp>
        <p:nvSpPr>
          <p:cNvPr id="8" name="Text Box 5"/>
          <p:cNvSpPr txBox="1">
            <a:spLocks noChangeArrowheads="1"/>
          </p:cNvSpPr>
          <p:nvPr/>
        </p:nvSpPr>
        <p:spPr bwMode="auto">
          <a:xfrm>
            <a:off x="5076729" y="3497736"/>
            <a:ext cx="1439863" cy="346249"/>
          </a:xfrm>
          <a:prstGeom prst="rect">
            <a:avLst/>
          </a:prstGeom>
          <a:noFill/>
          <a:ln w="9525">
            <a:noFill/>
            <a:miter lim="800000"/>
          </a:ln>
        </p:spPr>
        <p:txBody>
          <a:bodyPr lIns="68580" tIns="34290" rIns="68580" bIns="34290">
            <a:spAutoFit/>
          </a:bodyPr>
          <a:lstStyle/>
          <a:p>
            <a:pPr defTabSz="914400">
              <a:spcBef>
                <a:spcPct val="50000"/>
              </a:spcBef>
            </a:pP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紫外线</a:t>
            </a:r>
          </a:p>
        </p:txBody>
      </p:sp>
      <p:sp>
        <p:nvSpPr>
          <p:cNvPr id="9" name="Text Box 20"/>
          <p:cNvSpPr txBox="1">
            <a:spLocks noChangeArrowheads="1"/>
          </p:cNvSpPr>
          <p:nvPr/>
        </p:nvSpPr>
        <p:spPr bwMode="auto">
          <a:xfrm>
            <a:off x="4991781" y="2888593"/>
            <a:ext cx="600164" cy="346249"/>
          </a:xfrm>
          <a:prstGeom prst="rect">
            <a:avLst/>
          </a:prstGeom>
          <a:noFill/>
          <a:ln w="9525">
            <a:noFill/>
            <a:miter lim="800000"/>
          </a:ln>
        </p:spPr>
        <p:txBody>
          <a:bodyPr wrap="none" lIns="68580" tIns="34290" rIns="68580" bIns="34290">
            <a:spAutoFit/>
          </a:bodyPr>
          <a:lstStyle/>
          <a:p>
            <a:pPr defTabSz="914400"/>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有害</a:t>
            </a:r>
          </a:p>
        </p:txBody>
      </p:sp>
      <p:sp>
        <p:nvSpPr>
          <p:cNvPr id="10" name="文本框 9"/>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圆角 6"/>
          <p:cNvSpPr/>
          <p:nvPr/>
        </p:nvSpPr>
        <p:spPr>
          <a:xfrm>
            <a:off x="495300" y="1231308"/>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
        <p:nvSpPr>
          <p:cNvPr id="3" name="Rectangle 7"/>
          <p:cNvSpPr>
            <a:spLocks noChangeArrowheads="1"/>
          </p:cNvSpPr>
          <p:nvPr/>
        </p:nvSpPr>
        <p:spPr bwMode="auto">
          <a:xfrm>
            <a:off x="495300" y="1973011"/>
            <a:ext cx="8161867" cy="1731243"/>
          </a:xfrm>
          <a:prstGeom prst="rect">
            <a:avLst/>
          </a:prstGeom>
          <a:noFill/>
          <a:ln w="9525">
            <a:noFill/>
            <a:miter lim="800000"/>
          </a:ln>
        </p:spPr>
        <p:txBody>
          <a:bodyPr wrap="square" lIns="68580" tIns="34290" rIns="68580" bIns="34290" anchor="ctr">
            <a:spAutoFit/>
          </a:bodyPr>
          <a:lstStyle/>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7.</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下列事例中</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属于紫外线应用的是</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      )</a:t>
            </a:r>
            <a:endPar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夜视仪  </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．遥控器</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验钞机  </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．全自动感应水龙头</a:t>
            </a:r>
          </a:p>
        </p:txBody>
      </p:sp>
      <p:sp>
        <p:nvSpPr>
          <p:cNvPr id="4" name="Rectangle 11"/>
          <p:cNvSpPr>
            <a:spLocks noChangeArrowheads="1"/>
          </p:cNvSpPr>
          <p:nvPr/>
        </p:nvSpPr>
        <p:spPr bwMode="auto">
          <a:xfrm>
            <a:off x="4264060" y="2111155"/>
            <a:ext cx="398186" cy="500090"/>
          </a:xfrm>
          <a:prstGeom prst="rect">
            <a:avLst/>
          </a:prstGeom>
          <a:noFill/>
          <a:ln w="9525">
            <a:noFill/>
            <a:miter lim="800000"/>
          </a:ln>
        </p:spPr>
        <p:txBody>
          <a:bodyPr wrap="none" lIns="68580" tIns="34290" rIns="68580" bIns="34290">
            <a:spAutoFit/>
          </a:bodyPr>
          <a:lstStyle/>
          <a:p>
            <a:pPr defTabSz="914400"/>
            <a:r>
              <a:rPr lang="en-US" altLang="zh-CN" sz="2800" kern="0" dirty="0">
                <a:solidFill>
                  <a:srgbClr val="FF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p>
        </p:txBody>
      </p:sp>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495301" y="1688233"/>
            <a:ext cx="7945325" cy="2839239"/>
          </a:xfrm>
          <a:prstGeom prst="rect">
            <a:avLst/>
          </a:prstGeom>
          <a:noFill/>
          <a:ln w="9525">
            <a:noFill/>
            <a:miter lim="800000"/>
          </a:ln>
        </p:spPr>
        <p:txBody>
          <a:bodyPr wrap="square" lIns="68580" tIns="34290" rIns="68580" bIns="34290" anchor="ctr">
            <a:spAutoFit/>
          </a:bodyPr>
          <a:lstStyle/>
          <a:p>
            <a:pPr defTabSz="91440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8.</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下列光现象与其成因对应正确的是</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      )</a:t>
            </a:r>
            <a:endPar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水中倒影</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光的折射</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雨后彩虹</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光的反射</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形影不离</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光的直线传播</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海市蜃楼</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光的色散</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p:txBody>
      </p:sp>
      <p:sp>
        <p:nvSpPr>
          <p:cNvPr id="316423" name="Rectangle 7"/>
          <p:cNvSpPr>
            <a:spLocks noChangeArrowheads="1"/>
          </p:cNvSpPr>
          <p:nvPr/>
        </p:nvSpPr>
        <p:spPr bwMode="auto">
          <a:xfrm>
            <a:off x="4198102" y="1829942"/>
            <a:ext cx="364202" cy="500090"/>
          </a:xfrm>
          <a:prstGeom prst="rect">
            <a:avLst/>
          </a:prstGeom>
          <a:noFill/>
          <a:ln w="9525">
            <a:noFill/>
            <a:miter lim="800000"/>
          </a:ln>
        </p:spPr>
        <p:txBody>
          <a:bodyPr wrap="square" lIns="68580" tIns="34290" rIns="68580" bIns="34290">
            <a:spAutoFit/>
          </a:bodyPr>
          <a:lstStyle/>
          <a:p>
            <a:pPr defTabSz="914400"/>
            <a:r>
              <a:rPr lang="en-US" altLang="zh-CN" sz="2800" kern="0" dirty="0">
                <a:solidFill>
                  <a:srgbClr val="FF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6" name="矩形: 圆角 6"/>
          <p:cNvSpPr/>
          <p:nvPr/>
        </p:nvSpPr>
        <p:spPr>
          <a:xfrm>
            <a:off x="495300" y="1231308"/>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6423"/>
                                        </p:tgtEl>
                                        <p:attrNameLst>
                                          <p:attrName>style.visibility</p:attrName>
                                        </p:attrNameLst>
                                      </p:cBhvr>
                                      <p:to>
                                        <p:strVal val="visible"/>
                                      </p:to>
                                    </p:set>
                                    <p:anim calcmode="lin" valueType="num">
                                      <p:cBhvr>
                                        <p:cTn id="7" dur="500" fill="hold"/>
                                        <p:tgtEl>
                                          <p:spTgt spid="316423"/>
                                        </p:tgtEl>
                                        <p:attrNameLst>
                                          <p:attrName>ppt_w</p:attrName>
                                        </p:attrNameLst>
                                      </p:cBhvr>
                                      <p:tavLst>
                                        <p:tav tm="0">
                                          <p:val>
                                            <p:fltVal val="0"/>
                                          </p:val>
                                        </p:tav>
                                        <p:tav tm="100000">
                                          <p:val>
                                            <p:strVal val="#ppt_w"/>
                                          </p:val>
                                        </p:tav>
                                      </p:tavLst>
                                    </p:anim>
                                    <p:anim calcmode="lin" valueType="num">
                                      <p:cBhvr>
                                        <p:cTn id="8" dur="500" fill="hold"/>
                                        <p:tgtEl>
                                          <p:spTgt spid="316423"/>
                                        </p:tgtEl>
                                        <p:attrNameLst>
                                          <p:attrName>ppt_h</p:attrName>
                                        </p:attrNameLst>
                                      </p:cBhvr>
                                      <p:tavLst>
                                        <p:tav tm="0">
                                          <p:val>
                                            <p:fltVal val="0"/>
                                          </p:val>
                                        </p:tav>
                                        <p:tav tm="100000">
                                          <p:val>
                                            <p:strVal val="#ppt_h"/>
                                          </p:val>
                                        </p:tav>
                                      </p:tavLst>
                                    </p:anim>
                                    <p:animEffect transition="in" filter="fade">
                                      <p:cBhvr>
                                        <p:cTn id="9" dur="500"/>
                                        <p:tgtEl>
                                          <p:spTgt spid="316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436696" y="1639552"/>
            <a:ext cx="8373533" cy="2839239"/>
          </a:xfrm>
          <a:prstGeom prst="rect">
            <a:avLst/>
          </a:prstGeom>
          <a:noFill/>
          <a:ln w="9525">
            <a:noFill/>
            <a:miter lim="800000"/>
          </a:ln>
        </p:spPr>
        <p:txBody>
          <a:bodyPr wrap="square" lIns="68580" tIns="34290" rIns="68580" bIns="34290" anchor="ctr">
            <a:spAutoFit/>
          </a:bodyPr>
          <a:lstStyle/>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9.</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下列事例中</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不是由于光的色散形成的是</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     )</a:t>
            </a:r>
            <a:endPar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肥皂泡在阳光下呈现出各种色彩</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电视画面呈现的各种色彩</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油膜在阳光下呈现各种色彩</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光碟在日光灯下呈现出各种色彩</a:t>
            </a:r>
          </a:p>
        </p:txBody>
      </p:sp>
      <p:sp>
        <p:nvSpPr>
          <p:cNvPr id="317448" name="Rectangle 8"/>
          <p:cNvSpPr>
            <a:spLocks noChangeArrowheads="1"/>
          </p:cNvSpPr>
          <p:nvPr/>
        </p:nvSpPr>
        <p:spPr bwMode="auto">
          <a:xfrm>
            <a:off x="4856042" y="1787196"/>
            <a:ext cx="377748" cy="500090"/>
          </a:xfrm>
          <a:prstGeom prst="rect">
            <a:avLst/>
          </a:prstGeom>
          <a:noFill/>
          <a:ln w="9525">
            <a:noFill/>
            <a:miter lim="800000"/>
          </a:ln>
        </p:spPr>
        <p:txBody>
          <a:bodyPr wrap="none" lIns="68580" tIns="34290" rIns="68580" bIns="34290">
            <a:spAutoFit/>
          </a:bodyPr>
          <a:lstStyle/>
          <a:p>
            <a:pPr defTabSz="914400"/>
            <a:r>
              <a:rPr lang="en-US" altLang="zh-CN" sz="2800" kern="0" dirty="0">
                <a:solidFill>
                  <a:srgbClr val="FF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5" name="矩形: 圆角 6"/>
          <p:cNvSpPr/>
          <p:nvPr/>
        </p:nvSpPr>
        <p:spPr>
          <a:xfrm>
            <a:off x="495300" y="1231308"/>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7448"/>
                                        </p:tgtEl>
                                        <p:attrNameLst>
                                          <p:attrName>style.visibility</p:attrName>
                                        </p:attrNameLst>
                                      </p:cBhvr>
                                      <p:to>
                                        <p:strVal val="visible"/>
                                      </p:to>
                                    </p:set>
                                    <p:anim calcmode="lin" valueType="num">
                                      <p:cBhvr>
                                        <p:cTn id="7" dur="500" fill="hold"/>
                                        <p:tgtEl>
                                          <p:spTgt spid="317448"/>
                                        </p:tgtEl>
                                        <p:attrNameLst>
                                          <p:attrName>ppt_w</p:attrName>
                                        </p:attrNameLst>
                                      </p:cBhvr>
                                      <p:tavLst>
                                        <p:tav tm="0">
                                          <p:val>
                                            <p:fltVal val="0"/>
                                          </p:val>
                                        </p:tav>
                                        <p:tav tm="100000">
                                          <p:val>
                                            <p:strVal val="#ppt_w"/>
                                          </p:val>
                                        </p:tav>
                                      </p:tavLst>
                                    </p:anim>
                                    <p:anim calcmode="lin" valueType="num">
                                      <p:cBhvr>
                                        <p:cTn id="8" dur="500" fill="hold"/>
                                        <p:tgtEl>
                                          <p:spTgt spid="317448"/>
                                        </p:tgtEl>
                                        <p:attrNameLst>
                                          <p:attrName>ppt_h</p:attrName>
                                        </p:attrNameLst>
                                      </p:cBhvr>
                                      <p:tavLst>
                                        <p:tav tm="0">
                                          <p:val>
                                            <p:fltVal val="0"/>
                                          </p:val>
                                        </p:tav>
                                        <p:tav tm="100000">
                                          <p:val>
                                            <p:strVal val="#ppt_h"/>
                                          </p:val>
                                        </p:tav>
                                      </p:tavLst>
                                    </p:anim>
                                    <p:animEffect transition="in" filter="fade">
                                      <p:cBhvr>
                                        <p:cTn id="9" dur="500"/>
                                        <p:tgtEl>
                                          <p:spTgt spid="317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495301" y="1659894"/>
            <a:ext cx="8407400" cy="2839239"/>
          </a:xfrm>
          <a:prstGeom prst="rect">
            <a:avLst/>
          </a:prstGeom>
          <a:noFill/>
          <a:ln w="9525">
            <a:noFill/>
            <a:miter lim="800000"/>
          </a:ln>
        </p:spPr>
        <p:txBody>
          <a:bodyPr wrap="square" lIns="68580" tIns="34290" rIns="68580" bIns="34290" anchor="ctr">
            <a:spAutoFit/>
          </a:bodyPr>
          <a:lstStyle/>
          <a:p>
            <a:pPr defTabSz="91440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10.</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冬天</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在商店购买红外线烤火炉</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看起来发出淡红色的光</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这是因为</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     )</a:t>
            </a:r>
            <a:endPar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红外线本身就是一种淡红色的光</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烤火炉的电热丝在发出红外线的同时还发出少量红色的光</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红外线中有一部分是看得见的</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有一部分是看不见的</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20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以上说法都错误</a:t>
            </a:r>
          </a:p>
        </p:txBody>
      </p:sp>
      <p:sp>
        <p:nvSpPr>
          <p:cNvPr id="318471" name="Rectangle 7"/>
          <p:cNvSpPr>
            <a:spLocks noChangeArrowheads="1"/>
          </p:cNvSpPr>
          <p:nvPr/>
        </p:nvSpPr>
        <p:spPr bwMode="auto">
          <a:xfrm>
            <a:off x="7825657" y="1827749"/>
            <a:ext cx="344085" cy="438581"/>
          </a:xfrm>
          <a:prstGeom prst="rect">
            <a:avLst/>
          </a:prstGeom>
          <a:noFill/>
          <a:ln w="9525">
            <a:noFill/>
            <a:miter lim="800000"/>
          </a:ln>
        </p:spPr>
        <p:txBody>
          <a:bodyPr wrap="none" lIns="68580" tIns="34290" rIns="68580" bIns="34290">
            <a:spAutoFit/>
          </a:bodyPr>
          <a:lstStyle/>
          <a:p>
            <a:pPr defTabSz="914400"/>
            <a:r>
              <a:rPr lang="en-US" altLang="zh-CN" sz="2400" kern="0" dirty="0">
                <a:solidFill>
                  <a:srgbClr val="FF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5" name="矩形: 圆角 6"/>
          <p:cNvSpPr/>
          <p:nvPr/>
        </p:nvSpPr>
        <p:spPr>
          <a:xfrm>
            <a:off x="495300" y="1231308"/>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8471"/>
                                        </p:tgtEl>
                                        <p:attrNameLst>
                                          <p:attrName>style.visibility</p:attrName>
                                        </p:attrNameLst>
                                      </p:cBhvr>
                                      <p:to>
                                        <p:strVal val="visible"/>
                                      </p:to>
                                    </p:set>
                                    <p:anim calcmode="lin" valueType="num">
                                      <p:cBhvr>
                                        <p:cTn id="7" dur="500" fill="hold"/>
                                        <p:tgtEl>
                                          <p:spTgt spid="318471"/>
                                        </p:tgtEl>
                                        <p:attrNameLst>
                                          <p:attrName>ppt_w</p:attrName>
                                        </p:attrNameLst>
                                      </p:cBhvr>
                                      <p:tavLst>
                                        <p:tav tm="0">
                                          <p:val>
                                            <p:fltVal val="0"/>
                                          </p:val>
                                        </p:tav>
                                        <p:tav tm="100000">
                                          <p:val>
                                            <p:strVal val="#ppt_w"/>
                                          </p:val>
                                        </p:tav>
                                      </p:tavLst>
                                    </p:anim>
                                    <p:anim calcmode="lin" valueType="num">
                                      <p:cBhvr>
                                        <p:cTn id="8" dur="500" fill="hold"/>
                                        <p:tgtEl>
                                          <p:spTgt spid="318471"/>
                                        </p:tgtEl>
                                        <p:attrNameLst>
                                          <p:attrName>ppt_h</p:attrName>
                                        </p:attrNameLst>
                                      </p:cBhvr>
                                      <p:tavLst>
                                        <p:tav tm="0">
                                          <p:val>
                                            <p:fltVal val="0"/>
                                          </p:val>
                                        </p:tav>
                                        <p:tav tm="100000">
                                          <p:val>
                                            <p:strVal val="#ppt_h"/>
                                          </p:val>
                                        </p:tav>
                                      </p:tavLst>
                                    </p:anim>
                                    <p:animEffect transition="in" filter="fade">
                                      <p:cBhvr>
                                        <p:cTn id="9" dur="500"/>
                                        <p:tgtEl>
                                          <p:spTgt spid="318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7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583791" y="1682743"/>
            <a:ext cx="8055385" cy="2562240"/>
          </a:xfrm>
          <a:prstGeom prst="rect">
            <a:avLst/>
          </a:prstGeom>
          <a:noFill/>
          <a:ln w="9525">
            <a:noFill/>
            <a:miter lim="800000"/>
          </a:ln>
        </p:spPr>
        <p:txBody>
          <a:bodyPr wrap="square" lIns="68580" tIns="34290" rIns="68580" bIns="34290" anchor="ctr">
            <a:spAutoFit/>
          </a:bodyPr>
          <a:lstStyle/>
          <a:p>
            <a:pPr defTabSz="914400">
              <a:lnSpc>
                <a:spcPct val="1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11.</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如图所示</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将一束太阳光投射到玻璃三棱镜上</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在棱镜后侧光屏上的</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范围内观察到不同颜色的光</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则</a:t>
            </a: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      )</a:t>
            </a:r>
            <a:endParaRPr lang="en-US" altLang="zh-CN"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1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处应是紫光</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1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只有</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之间有光</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1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C</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将照相底片放到</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范围</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处的外侧</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底片不会感光</a:t>
            </a:r>
            <a:endPar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endParaRPr>
          </a:p>
          <a:p>
            <a:pPr defTabSz="914400" eaLnBrk="0" hangingPunct="0">
              <a:lnSpc>
                <a:spcPct val="150000"/>
              </a:lnSpc>
            </a:pPr>
            <a:r>
              <a:rPr lang="en-US" altLang="zh-CN"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将温度计放到</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AB</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范围</a:t>
            </a:r>
            <a:r>
              <a:rPr lang="en-US" altLang="zh-CN" sz="1800" i="1"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A</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处的外侧</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solidFill>
                  <a:sysClr val="windowText" lastClr="00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会看到温度上升</a:t>
            </a:r>
          </a:p>
        </p:txBody>
      </p:sp>
      <p:sp>
        <p:nvSpPr>
          <p:cNvPr id="313351" name="Rectangle 7"/>
          <p:cNvSpPr>
            <a:spLocks noChangeArrowheads="1"/>
          </p:cNvSpPr>
          <p:nvPr/>
        </p:nvSpPr>
        <p:spPr bwMode="auto">
          <a:xfrm>
            <a:off x="3665335" y="2134380"/>
            <a:ext cx="398186" cy="500090"/>
          </a:xfrm>
          <a:prstGeom prst="rect">
            <a:avLst/>
          </a:prstGeom>
          <a:noFill/>
          <a:ln w="9525">
            <a:noFill/>
            <a:miter lim="800000"/>
          </a:ln>
        </p:spPr>
        <p:txBody>
          <a:bodyPr wrap="none" lIns="68580" tIns="34290" rIns="68580" bIns="34290">
            <a:spAutoFit/>
          </a:bodyPr>
          <a:lstStyle/>
          <a:p>
            <a:pPr defTabSz="914400"/>
            <a:r>
              <a:rPr lang="en-US" altLang="zh-CN" sz="2800" kern="0" dirty="0">
                <a:solidFill>
                  <a:srgbClr val="FF0000"/>
                </a:solidFill>
                <a:latin typeface="Arial" panose="020B0604020202020204" pitchFamily="34" charset="0"/>
                <a:ea typeface="思源黑体 CN Medium" panose="020B0600000000000000" pitchFamily="34" charset="-122"/>
                <a:cs typeface="Times New Roman" panose="02020603050405020304" pitchFamily="18" charset="0"/>
                <a:sym typeface="Arial" panose="020B0604020202020204" pitchFamily="34" charset="0"/>
              </a:rPr>
              <a:t>D</a:t>
            </a:r>
          </a:p>
        </p:txBody>
      </p:sp>
      <p:pic>
        <p:nvPicPr>
          <p:cNvPr id="9220" name="Picture 8" descr="C:\Users\Administrator\Desktop\八上物理（人教）四清 教师用书２０１５邹梨花√\S122.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546159" y="2954684"/>
            <a:ext cx="1782172" cy="963974"/>
          </a:xfrm>
          <a:prstGeom prst="rect">
            <a:avLst/>
          </a:prstGeom>
          <a:noFill/>
          <a:ln w="9525">
            <a:noFill/>
            <a:miter lim="800000"/>
            <a:headEnd/>
            <a:tailEnd/>
          </a:ln>
        </p:spPr>
      </p:pic>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课堂练习</a:t>
            </a:r>
          </a:p>
        </p:txBody>
      </p:sp>
      <p:sp>
        <p:nvSpPr>
          <p:cNvPr id="6" name="矩形: 圆角 6"/>
          <p:cNvSpPr/>
          <p:nvPr/>
        </p:nvSpPr>
        <p:spPr>
          <a:xfrm>
            <a:off x="495300" y="1131756"/>
            <a:ext cx="1482639" cy="408621"/>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400" latinLnBrk="1" hangingPunct="0"/>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迁移训练  </a:t>
            </a:r>
            <a:r>
              <a:rPr lang="en-US" altLang="zh-CN"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2</a:t>
            </a:r>
            <a:r>
              <a:rPr lang="zh-CN" altLang="en-US" sz="1800" kern="0" dirty="0">
                <a:solidFill>
                  <a:srgbClr val="FF0000"/>
                </a:solidFill>
                <a:latin typeface="Arial" panose="020B0604020202020204" pitchFamily="34" charset="0"/>
                <a:ea typeface="思源黑体 CN Medium" panose="020B0600000000000000" pitchFamily="34" charset="-122"/>
                <a:cs typeface="微软雅黑" panose="020B0503020204020204" charset="-122"/>
                <a:sym typeface="Arial" panose="020B0604020202020204"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13351"/>
                                        </p:tgtEl>
                                        <p:attrNameLst>
                                          <p:attrName>style.visibility</p:attrName>
                                        </p:attrNameLst>
                                      </p:cBhvr>
                                      <p:to>
                                        <p:strVal val="visible"/>
                                      </p:to>
                                    </p:set>
                                    <p:anim calcmode="lin" valueType="num">
                                      <p:cBhvr>
                                        <p:cTn id="7" dur="500" fill="hold"/>
                                        <p:tgtEl>
                                          <p:spTgt spid="313351"/>
                                        </p:tgtEl>
                                        <p:attrNameLst>
                                          <p:attrName>ppt_w</p:attrName>
                                        </p:attrNameLst>
                                      </p:cBhvr>
                                      <p:tavLst>
                                        <p:tav tm="0">
                                          <p:val>
                                            <p:fltVal val="0"/>
                                          </p:val>
                                        </p:tav>
                                        <p:tav tm="100000">
                                          <p:val>
                                            <p:strVal val="#ppt_w"/>
                                          </p:val>
                                        </p:tav>
                                      </p:tavLst>
                                    </p:anim>
                                    <p:anim calcmode="lin" valueType="num">
                                      <p:cBhvr>
                                        <p:cTn id="8" dur="500" fill="hold"/>
                                        <p:tgtEl>
                                          <p:spTgt spid="313351"/>
                                        </p:tgtEl>
                                        <p:attrNameLst>
                                          <p:attrName>ppt_h</p:attrName>
                                        </p:attrNameLst>
                                      </p:cBhvr>
                                      <p:tavLst>
                                        <p:tav tm="0">
                                          <p:val>
                                            <p:fltVal val="0"/>
                                          </p:val>
                                        </p:tav>
                                        <p:tav tm="100000">
                                          <p:val>
                                            <p:strVal val="#ppt_h"/>
                                          </p:val>
                                        </p:tav>
                                      </p:tavLst>
                                    </p:anim>
                                    <p:animEffect transition="in" filter="fade">
                                      <p:cBhvr>
                                        <p:cTn id="9" dur="500"/>
                                        <p:tgtEl>
                                          <p:spTgt spid="313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5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占位符 2"/>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29" name="组合 28"/>
          <p:cNvGrpSpPr/>
          <p:nvPr/>
        </p:nvGrpSpPr>
        <p:grpSpPr>
          <a:xfrm>
            <a:off x="615675" y="1862025"/>
            <a:ext cx="4153969" cy="552337"/>
            <a:chOff x="557374" y="3254526"/>
            <a:chExt cx="5538625" cy="736449"/>
          </a:xfrm>
        </p:grpSpPr>
        <p:sp>
          <p:nvSpPr>
            <p:cNvPr id="31" name="文本框 30"/>
            <p:cNvSpPr txBox="1"/>
            <p:nvPr/>
          </p:nvSpPr>
          <p:spPr>
            <a:xfrm>
              <a:off x="557374" y="3254526"/>
              <a:ext cx="5538625" cy="677108"/>
            </a:xfrm>
            <a:prstGeom prst="rect">
              <a:avLst/>
            </a:prstGeom>
            <a:noFill/>
          </p:spPr>
          <p:txBody>
            <a:bodyPr wrap="square" rtlCol="0">
              <a:spAutoFit/>
            </a:bodyPr>
            <a:lstStyle/>
            <a:p>
              <a:pPr algn="dist"/>
              <a:r>
                <a:rPr lang="zh-CN" altLang="en-US" sz="2700" b="1" dirty="0">
                  <a:solidFill>
                    <a:srgbClr val="00B050"/>
                  </a:solidFill>
                  <a:latin typeface="Arial" panose="020B0604020202020204" pitchFamily="34" charset="0"/>
                  <a:ea typeface="思源黑体 CN Medium" panose="020B0600000000000000" pitchFamily="34" charset="-122"/>
                  <a:cs typeface="+mn-ea"/>
                  <a:sym typeface="Arial" panose="020B0604020202020204" pitchFamily="34" charset="0"/>
                </a:rPr>
                <a:t>感谢各位的仔细聆听</a:t>
              </a:r>
            </a:p>
          </p:txBody>
        </p:sp>
        <p:cxnSp>
          <p:nvCxnSpPr>
            <p:cNvPr id="37" name="直接连接符 36"/>
            <p:cNvCxnSpPr/>
            <p:nvPr/>
          </p:nvCxnSpPr>
          <p:spPr>
            <a:xfrm>
              <a:off x="658813" y="3990975"/>
              <a:ext cx="520858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a:spLocks noChangeArrowheads="1"/>
          </p:cNvSpPr>
          <p:nvPr/>
        </p:nvSpPr>
        <p:spPr bwMode="auto">
          <a:xfrm>
            <a:off x="381886" y="1448103"/>
            <a:ext cx="4361145" cy="2438103"/>
          </a:xfrm>
          <a:prstGeom prst="rect">
            <a:avLst/>
          </a:prstGeom>
          <a:noFill/>
          <a:ln w="9525">
            <a:noFill/>
            <a:miter lim="800000"/>
          </a:ln>
        </p:spPr>
        <p:txBody>
          <a:bodyPr wrap="square" lIns="68580" tIns="34290" rIns="68580" bIns="34290">
            <a:spAutoFit/>
          </a:bodyPr>
          <a:lstStyle>
            <a:lvl1pPr algn="r">
              <a:defRPr sz="1200">
                <a:solidFill>
                  <a:schemeClr val="tx1"/>
                </a:solidFill>
                <a:latin typeface="+mn-lt"/>
                <a:ea typeface="+mn-ea"/>
                <a:cs typeface="+mn-cs"/>
                <a:sym typeface="Arial" panose="020B0604020202020204"/>
              </a:defRPr>
            </a:lvl1pPr>
            <a:lvl2pPr indent="457200" algn="r">
              <a:defRPr sz="1200">
                <a:solidFill>
                  <a:schemeClr val="tx1"/>
                </a:solidFill>
                <a:latin typeface="+mn-lt"/>
                <a:ea typeface="+mn-ea"/>
                <a:cs typeface="+mn-cs"/>
                <a:sym typeface="Arial" panose="020B0604020202020204"/>
              </a:defRPr>
            </a:lvl2pPr>
            <a:lvl3pPr indent="914400" algn="r">
              <a:defRPr sz="1200">
                <a:solidFill>
                  <a:schemeClr val="tx1"/>
                </a:solidFill>
                <a:latin typeface="+mn-lt"/>
                <a:ea typeface="+mn-ea"/>
                <a:cs typeface="+mn-cs"/>
                <a:sym typeface="Arial" panose="020B0604020202020204"/>
              </a:defRPr>
            </a:lvl3pPr>
            <a:lvl4pPr indent="1371600" algn="r">
              <a:defRPr sz="1200">
                <a:solidFill>
                  <a:schemeClr val="tx1"/>
                </a:solidFill>
                <a:latin typeface="+mn-lt"/>
                <a:ea typeface="+mn-ea"/>
                <a:cs typeface="+mn-cs"/>
                <a:sym typeface="Arial" panose="020B0604020202020204"/>
              </a:defRPr>
            </a:lvl4pPr>
            <a:lvl5pPr indent="1828800" algn="r">
              <a:defRPr sz="1200">
                <a:solidFill>
                  <a:schemeClr val="tx1"/>
                </a:solidFill>
                <a:latin typeface="+mn-lt"/>
                <a:ea typeface="+mn-ea"/>
                <a:cs typeface="+mn-cs"/>
                <a:sym typeface="Arial" panose="020B0604020202020204"/>
              </a:defRPr>
            </a:lvl5pPr>
            <a:lvl6pPr indent="2286000" algn="r">
              <a:defRPr sz="1200">
                <a:solidFill>
                  <a:schemeClr val="tx1"/>
                </a:solidFill>
                <a:latin typeface="+mn-lt"/>
                <a:ea typeface="+mn-ea"/>
                <a:cs typeface="+mn-cs"/>
                <a:sym typeface="Arial" panose="020B0604020202020204"/>
              </a:defRPr>
            </a:lvl6pPr>
            <a:lvl7pPr indent="2743200" algn="r">
              <a:defRPr sz="1200">
                <a:solidFill>
                  <a:schemeClr val="tx1"/>
                </a:solidFill>
                <a:latin typeface="+mn-lt"/>
                <a:ea typeface="+mn-ea"/>
                <a:cs typeface="+mn-cs"/>
                <a:sym typeface="Arial" panose="020B0604020202020204"/>
              </a:defRPr>
            </a:lvl7pPr>
            <a:lvl8pPr indent="3200400" algn="r">
              <a:defRPr sz="1200">
                <a:solidFill>
                  <a:schemeClr val="tx1"/>
                </a:solidFill>
                <a:latin typeface="+mn-lt"/>
                <a:ea typeface="+mn-ea"/>
                <a:cs typeface="+mn-cs"/>
                <a:sym typeface="Arial" panose="020B0604020202020204"/>
              </a:defRPr>
            </a:lvl8pPr>
            <a:lvl9pPr indent="3657600" algn="r">
              <a:defRPr sz="1200">
                <a:solidFill>
                  <a:schemeClr val="tx1"/>
                </a:solidFill>
                <a:latin typeface="+mn-lt"/>
                <a:ea typeface="+mn-ea"/>
                <a:cs typeface="+mn-cs"/>
                <a:sym typeface="Arial" panose="020B0604020202020204"/>
              </a:defRPr>
            </a:lvl9pPr>
          </a:lstStyle>
          <a:p>
            <a:pPr algn="just" defTabSz="914400">
              <a:lnSpc>
                <a:spcPct val="200000"/>
              </a:lnSpc>
            </a:pP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　　</a:t>
            </a:r>
            <a:r>
              <a:rPr lang="en-US" altLang="zh-CN" sz="2000" kern="0" dirty="0">
                <a:latin typeface="Arial" panose="020B0604020202020204" pitchFamily="34" charset="0"/>
                <a:ea typeface="思源黑体 CN Medium" panose="020B0600000000000000" pitchFamily="34" charset="-122"/>
                <a:sym typeface="Arial" panose="020B0604020202020204" pitchFamily="34" charset="0"/>
              </a:rPr>
              <a:t>17</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世纪以前</a:t>
            </a:r>
            <a:r>
              <a:rPr lang="en-US" altLang="zh-CN" sz="20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人们一直认为白色是最单纯的颜色。直到</a:t>
            </a:r>
            <a:r>
              <a:rPr lang="en-US" altLang="zh-CN" sz="2000" kern="0" dirty="0">
                <a:latin typeface="Arial" panose="020B0604020202020204" pitchFamily="34" charset="0"/>
                <a:ea typeface="思源黑体 CN Medium" panose="020B0600000000000000" pitchFamily="34" charset="-122"/>
                <a:sym typeface="Arial" panose="020B0604020202020204" pitchFamily="34" charset="0"/>
              </a:rPr>
              <a:t>1666</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年</a:t>
            </a:r>
            <a:r>
              <a:rPr lang="en-US" altLang="zh-CN" sz="20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英国物理学家</a:t>
            </a:r>
            <a:r>
              <a:rPr lang="zh-CN" altLang="en-US" sz="20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牛顿</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用玻璃三棱镜使太阳光发生了</a:t>
            </a:r>
            <a:r>
              <a:rPr lang="zh-CN" altLang="en-US" sz="20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色散</a:t>
            </a:r>
            <a:r>
              <a:rPr lang="zh-CN" altLang="en-US" sz="2000" kern="0" dirty="0">
                <a:latin typeface="Arial" panose="020B0604020202020204" pitchFamily="34" charset="0"/>
                <a:ea typeface="思源黑体 CN Medium" panose="020B0600000000000000" pitchFamily="34" charset="-122"/>
                <a:sym typeface="Arial" panose="020B0604020202020204" pitchFamily="34" charset="0"/>
              </a:rPr>
              <a:t>。</a:t>
            </a:r>
          </a:p>
        </p:txBody>
      </p:sp>
      <p:sp>
        <p:nvSpPr>
          <p:cNvPr id="5" name="矩形 4"/>
          <p:cNvSpPr>
            <a:spLocks noChangeArrowheads="1"/>
          </p:cNvSpPr>
          <p:nvPr/>
        </p:nvSpPr>
        <p:spPr bwMode="auto">
          <a:xfrm>
            <a:off x="4513003" y="4117771"/>
            <a:ext cx="4579408" cy="438582"/>
          </a:xfrm>
          <a:prstGeom prst="rect">
            <a:avLst/>
          </a:prstGeom>
          <a:noFill/>
          <a:ln w="9525">
            <a:noFill/>
            <a:miter lim="800000"/>
          </a:ln>
        </p:spPr>
        <p:txBody>
          <a:bodyPr wrap="square" lIns="68580" tIns="34290" rIns="68580" bIns="34290">
            <a:spAutoFit/>
          </a:bodyPr>
          <a:lstStyle>
            <a:lvl1pPr algn="r">
              <a:defRPr sz="1200">
                <a:solidFill>
                  <a:schemeClr val="tx1"/>
                </a:solidFill>
                <a:latin typeface="+mn-lt"/>
                <a:ea typeface="+mn-ea"/>
                <a:cs typeface="+mn-cs"/>
                <a:sym typeface="Arial" panose="020B0604020202020204"/>
              </a:defRPr>
            </a:lvl1pPr>
            <a:lvl2pPr indent="457200" algn="r">
              <a:defRPr sz="1200">
                <a:solidFill>
                  <a:schemeClr val="tx1"/>
                </a:solidFill>
                <a:latin typeface="+mn-lt"/>
                <a:ea typeface="+mn-ea"/>
                <a:cs typeface="+mn-cs"/>
                <a:sym typeface="Arial" panose="020B0604020202020204"/>
              </a:defRPr>
            </a:lvl2pPr>
            <a:lvl3pPr indent="914400" algn="r">
              <a:defRPr sz="1200">
                <a:solidFill>
                  <a:schemeClr val="tx1"/>
                </a:solidFill>
                <a:latin typeface="+mn-lt"/>
                <a:ea typeface="+mn-ea"/>
                <a:cs typeface="+mn-cs"/>
                <a:sym typeface="Arial" panose="020B0604020202020204"/>
              </a:defRPr>
            </a:lvl3pPr>
            <a:lvl4pPr indent="1371600" algn="r">
              <a:defRPr sz="1200">
                <a:solidFill>
                  <a:schemeClr val="tx1"/>
                </a:solidFill>
                <a:latin typeface="+mn-lt"/>
                <a:ea typeface="+mn-ea"/>
                <a:cs typeface="+mn-cs"/>
                <a:sym typeface="Arial" panose="020B0604020202020204"/>
              </a:defRPr>
            </a:lvl4pPr>
            <a:lvl5pPr indent="1828800" algn="r">
              <a:defRPr sz="1200">
                <a:solidFill>
                  <a:schemeClr val="tx1"/>
                </a:solidFill>
                <a:latin typeface="+mn-lt"/>
                <a:ea typeface="+mn-ea"/>
                <a:cs typeface="+mn-cs"/>
                <a:sym typeface="Arial" panose="020B0604020202020204"/>
              </a:defRPr>
            </a:lvl5pPr>
            <a:lvl6pPr indent="2286000" algn="r">
              <a:defRPr sz="1200">
                <a:solidFill>
                  <a:schemeClr val="tx1"/>
                </a:solidFill>
                <a:latin typeface="+mn-lt"/>
                <a:ea typeface="+mn-ea"/>
                <a:cs typeface="+mn-cs"/>
                <a:sym typeface="Arial" panose="020B0604020202020204"/>
              </a:defRPr>
            </a:lvl6pPr>
            <a:lvl7pPr indent="2743200" algn="r">
              <a:defRPr sz="1200">
                <a:solidFill>
                  <a:schemeClr val="tx1"/>
                </a:solidFill>
                <a:latin typeface="+mn-lt"/>
                <a:ea typeface="+mn-ea"/>
                <a:cs typeface="+mn-cs"/>
                <a:sym typeface="Arial" panose="020B0604020202020204"/>
              </a:defRPr>
            </a:lvl7pPr>
            <a:lvl8pPr indent="3200400" algn="r">
              <a:defRPr sz="1200">
                <a:solidFill>
                  <a:schemeClr val="tx1"/>
                </a:solidFill>
                <a:latin typeface="+mn-lt"/>
                <a:ea typeface="+mn-ea"/>
                <a:cs typeface="+mn-cs"/>
                <a:sym typeface="Arial" panose="020B0604020202020204"/>
              </a:defRPr>
            </a:lvl8pPr>
            <a:lvl9pPr indent="3657600" algn="r">
              <a:defRPr sz="1200">
                <a:solidFill>
                  <a:schemeClr val="tx1"/>
                </a:solidFill>
                <a:latin typeface="+mn-lt"/>
                <a:ea typeface="+mn-ea"/>
                <a:cs typeface="+mn-cs"/>
                <a:sym typeface="Arial" panose="020B0604020202020204"/>
              </a:defRPr>
            </a:lvl9pPr>
          </a:lstStyle>
          <a:p>
            <a:pPr algn="ctr" defTabSz="914400"/>
            <a:r>
              <a:rPr lang="zh-CN" altLang="en-US" sz="24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光的色散实验</a:t>
            </a:r>
          </a:p>
        </p:txBody>
      </p:sp>
      <p:grpSp>
        <p:nvGrpSpPr>
          <p:cNvPr id="11" name="Group 11"/>
          <p:cNvGrpSpPr/>
          <p:nvPr/>
        </p:nvGrpSpPr>
        <p:grpSpPr bwMode="auto">
          <a:xfrm>
            <a:off x="5271470" y="340242"/>
            <a:ext cx="3078632" cy="3393337"/>
            <a:chOff x="2789" y="-618"/>
            <a:chExt cx="2858" cy="4637"/>
          </a:xfrm>
        </p:grpSpPr>
        <p:pic>
          <p:nvPicPr>
            <p:cNvPr id="12" name="Picture 5" descr="DSC0012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89" y="1779"/>
              <a:ext cx="2843" cy="22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Picture 8" descr="光谱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89" y="-618"/>
              <a:ext cx="2858" cy="18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sp>
        <p:nvSpPr>
          <p:cNvPr id="14" name="文本框 13"/>
          <p:cNvSpPr txBox="1"/>
          <p:nvPr/>
        </p:nvSpPr>
        <p:spPr>
          <a:xfrm>
            <a:off x="881606" y="156619"/>
            <a:ext cx="233579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一、光的色散</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5"/>
          <p:cNvSpPr txBox="1">
            <a:spLocks noChangeArrowheads="1"/>
          </p:cNvSpPr>
          <p:nvPr/>
        </p:nvSpPr>
        <p:spPr bwMode="auto">
          <a:xfrm>
            <a:off x="510860" y="1387305"/>
            <a:ext cx="7991475" cy="761747"/>
          </a:xfrm>
          <a:prstGeom prst="rect">
            <a:avLst/>
          </a:prstGeom>
          <a:noFill/>
          <a:ln w="9525">
            <a:noFill/>
            <a:miter lim="800000"/>
          </a:ln>
        </p:spPr>
        <p:txBody>
          <a:bodyPr lIns="68580" tIns="34290" rIns="68580" bIns="34290">
            <a:spAutoFit/>
          </a:bodyPr>
          <a:lstStyle/>
          <a:p>
            <a:pPr defTabSz="914400">
              <a:lnSpc>
                <a:spcPct val="125000"/>
              </a:lnSpc>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1</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．光的色散</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白光</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太阳光</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经过三棱镜被分解成</a:t>
            </a:r>
            <a:r>
              <a:rPr lang="zh-CN" altLang="en-US" sz="1800" b="1"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a:t>
            </a:r>
            <a:r>
              <a:rPr lang="zh-CN" altLang="en-US" sz="18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b="1" kern="0" dirty="0">
                <a:solidFill>
                  <a:srgbClr val="FF9900"/>
                </a:solidFill>
                <a:latin typeface="Arial" panose="020B0604020202020204" pitchFamily="34" charset="0"/>
                <a:ea typeface="思源黑体 CN Medium" panose="020B0600000000000000" pitchFamily="34" charset="-122"/>
                <a:sym typeface="Arial" panose="020B0604020202020204" pitchFamily="34" charset="0"/>
              </a:rPr>
              <a:t>橙</a:t>
            </a:r>
            <a:r>
              <a:rPr lang="zh-CN" altLang="en-US" sz="18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b="1" kern="0" dirty="0">
                <a:solidFill>
                  <a:srgbClr val="FFFF00"/>
                </a:solidFill>
                <a:latin typeface="Arial" panose="020B0604020202020204" pitchFamily="34" charset="0"/>
                <a:ea typeface="思源黑体 CN Medium" panose="020B0600000000000000" pitchFamily="34" charset="-122"/>
                <a:sym typeface="Arial" panose="020B0604020202020204" pitchFamily="34" charset="0"/>
              </a:rPr>
              <a:t>黄</a:t>
            </a:r>
            <a:r>
              <a:rPr lang="zh-CN" altLang="en-US" sz="18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b="1" kern="0" dirty="0">
                <a:solidFill>
                  <a:srgbClr val="009900"/>
                </a:solidFill>
                <a:latin typeface="Arial" panose="020B0604020202020204" pitchFamily="34" charset="0"/>
                <a:ea typeface="思源黑体 CN Medium" panose="020B0600000000000000" pitchFamily="34" charset="-122"/>
                <a:sym typeface="Arial" panose="020B0604020202020204" pitchFamily="34" charset="0"/>
              </a:rPr>
              <a:t>绿</a:t>
            </a:r>
            <a:r>
              <a:rPr lang="zh-CN" altLang="en-US" sz="18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1800" b="1"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rPr>
              <a:t>蓝</a:t>
            </a:r>
            <a:r>
              <a:rPr lang="zh-CN" altLang="en-US" sz="18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、靛、</a:t>
            </a:r>
            <a:r>
              <a:rPr lang="zh-CN" altLang="en-US" sz="1800" b="1" kern="0" dirty="0">
                <a:solidFill>
                  <a:srgbClr val="9900CC"/>
                </a:solidFill>
                <a:latin typeface="Arial" panose="020B0604020202020204" pitchFamily="34" charset="0"/>
                <a:ea typeface="思源黑体 CN Medium" panose="020B0600000000000000" pitchFamily="34" charset="-122"/>
                <a:sym typeface="Arial" panose="020B0604020202020204" pitchFamily="34" charset="0"/>
              </a:rPr>
              <a:t>紫</a:t>
            </a:r>
            <a:r>
              <a:rPr lang="zh-CN" altLang="en-US" sz="18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等</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多种颜色的光。</a:t>
            </a:r>
          </a:p>
        </p:txBody>
      </p:sp>
      <p:sp>
        <p:nvSpPr>
          <p:cNvPr id="6149" name="Text Box 6"/>
          <p:cNvSpPr txBox="1">
            <a:spLocks noChangeArrowheads="1"/>
          </p:cNvSpPr>
          <p:nvPr/>
        </p:nvSpPr>
        <p:spPr bwMode="auto">
          <a:xfrm>
            <a:off x="495301" y="2471957"/>
            <a:ext cx="4968761" cy="415499"/>
          </a:xfrm>
          <a:prstGeom prst="rect">
            <a:avLst/>
          </a:prstGeom>
          <a:noFill/>
          <a:ln w="9525">
            <a:noFill/>
            <a:miter lim="800000"/>
          </a:ln>
        </p:spPr>
        <p:txBody>
          <a:bodyPr wrap="square" lIns="68580" tIns="34290" rIns="68580" bIns="34290">
            <a:spAutoFit/>
          </a:bodyPr>
          <a:lstStyle/>
          <a:p>
            <a:pPr defTabSz="914400">
              <a:lnSpc>
                <a:spcPct val="125000"/>
              </a:lnSpc>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2</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．白光是</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复合光</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，是由各种</a:t>
            </a:r>
            <a:r>
              <a:rPr lang="zh-CN" altLang="en-US" sz="1800"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单色光</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混合而成的。</a:t>
            </a:r>
          </a:p>
        </p:txBody>
      </p:sp>
      <p:pic>
        <p:nvPicPr>
          <p:cNvPr id="7170" name="Picture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849738" y="2356256"/>
            <a:ext cx="2419297" cy="1791218"/>
          </a:xfrm>
          <a:prstGeom prst="rect">
            <a:avLst/>
          </a:prstGeom>
          <a:noFill/>
          <a:ln>
            <a:noFill/>
          </a:ln>
          <a:effectLst>
            <a:outerShdw blurRad="50800" dist="38100" dir="2700000" sx="101000" sy="101000" algn="tl" rotWithShape="0">
              <a:prstClr val="black">
                <a:alpha val="40000"/>
              </a:prstClr>
            </a:outerShdw>
            <a:softEdge rad="31750"/>
          </a:effectLst>
        </p:spPr>
      </p:pic>
      <p:sp>
        <p:nvSpPr>
          <p:cNvPr id="2" name="Text Box 7"/>
          <p:cNvSpPr txBox="1">
            <a:spLocks noChangeArrowheads="1"/>
          </p:cNvSpPr>
          <p:nvPr/>
        </p:nvSpPr>
        <p:spPr bwMode="auto">
          <a:xfrm>
            <a:off x="510861" y="3357552"/>
            <a:ext cx="4272643" cy="346249"/>
          </a:xfrm>
          <a:prstGeom prst="rect">
            <a:avLst/>
          </a:prstGeom>
          <a:noFill/>
          <a:ln w="9525">
            <a:noFill/>
            <a:miter lim="800000"/>
          </a:ln>
        </p:spPr>
        <p:txBody>
          <a:bodyPr wrap="square" lIns="68580" tIns="34290" rIns="68580" bIns="34290">
            <a:spAutoFit/>
          </a:bodyPr>
          <a:lstStyle/>
          <a:p>
            <a:pPr defTabSz="914400">
              <a:spcBef>
                <a:spcPct val="50000"/>
              </a:spcBef>
            </a:pP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3</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．例如</a:t>
            </a:r>
            <a:r>
              <a:rPr lang="en-US" altLang="zh-CN" sz="1800" kern="0" dirty="0">
                <a:latin typeface="Arial" panose="020B0604020202020204" pitchFamily="34" charset="0"/>
                <a:ea typeface="思源黑体 CN Medium" panose="020B0600000000000000" pitchFamily="34" charset="-122"/>
                <a:sym typeface="Arial" panose="020B0604020202020204" pitchFamily="34" charset="0"/>
              </a:rPr>
              <a:t>:</a:t>
            </a:r>
            <a:r>
              <a:rPr lang="zh-CN" altLang="en-US" sz="1800" kern="0" dirty="0">
                <a:latin typeface="Arial" panose="020B0604020202020204" pitchFamily="34" charset="0"/>
                <a:ea typeface="思源黑体 CN Medium" panose="020B0600000000000000" pitchFamily="34" charset="-122"/>
                <a:sym typeface="Arial" panose="020B0604020202020204" pitchFamily="34" charset="0"/>
              </a:rPr>
              <a:t>彩虹外侧是红色，内侧是紫色</a:t>
            </a:r>
          </a:p>
        </p:txBody>
      </p:sp>
      <p:pic>
        <p:nvPicPr>
          <p:cNvPr id="4"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28038" y="2208020"/>
            <a:ext cx="2916940" cy="1939454"/>
          </a:xfrm>
          <a:prstGeom prst="rect">
            <a:avLst/>
          </a:prstGeom>
          <a:noFill/>
          <a:ln w="9525">
            <a:noFill/>
          </a:ln>
          <a:effectLst>
            <a:outerShdw blurRad="50800" dist="38100" dir="2700000" sx="101000" sy="101000" algn="tl" rotWithShape="0">
              <a:prstClr val="black">
                <a:alpha val="40000"/>
              </a:prstClr>
            </a:outerShdw>
            <a:softEdge rad="31750"/>
          </a:effectLst>
        </p:spPr>
      </p:pic>
      <p:sp>
        <p:nvSpPr>
          <p:cNvPr id="7" name="文本框 6"/>
          <p:cNvSpPr txBox="1"/>
          <p:nvPr/>
        </p:nvSpPr>
        <p:spPr>
          <a:xfrm>
            <a:off x="881606" y="156619"/>
            <a:ext cx="233579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一、光的色散</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animEffect transition="in" filter="dissolve">
                                      <p:cBhvr>
                                        <p:cTn id="15" dur="500"/>
                                        <p:tgtEl>
                                          <p:spTgt spid="717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a:spLocks noChangeArrowheads="1"/>
          </p:cNvSpPr>
          <p:nvPr/>
        </p:nvSpPr>
        <p:spPr bwMode="auto">
          <a:xfrm>
            <a:off x="378277" y="905186"/>
            <a:ext cx="8387443" cy="553998"/>
          </a:xfrm>
          <a:prstGeom prst="rect">
            <a:avLst/>
          </a:prstGeom>
          <a:noFill/>
          <a:ln w="9525">
            <a:noFill/>
            <a:miter lim="800000"/>
          </a:ln>
        </p:spPr>
        <p:txBody>
          <a:bodyPr wrap="square" lIns="68580" tIns="34290" rIns="68580" bIns="34290">
            <a:spAutoFit/>
          </a:bodyPr>
          <a:lstStyle/>
          <a:p>
            <a:pPr defTabSz="914400">
              <a:lnSpc>
                <a:spcPct val="150000"/>
              </a:lnSpc>
            </a:pP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彩虹是太阳光传播中被空气中的水滴反射、折射而产生的色散现象。</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458" y="1672224"/>
            <a:ext cx="7176526" cy="2991924"/>
          </a:xfrm>
          <a:prstGeom prst="rect">
            <a:avLst/>
          </a:prstGeom>
          <a:effectLst>
            <a:outerShdw blurRad="50800" dist="38100" dir="2700000" sx="101000" sy="101000" algn="tl" rotWithShape="0">
              <a:prstClr val="black">
                <a:alpha val="40000"/>
              </a:prstClr>
            </a:outerShdw>
            <a:softEdge rad="31750"/>
          </a:effectLst>
        </p:spPr>
      </p:pic>
      <p:sp>
        <p:nvSpPr>
          <p:cNvPr id="4" name="文本框 3"/>
          <p:cNvSpPr txBox="1"/>
          <p:nvPr/>
        </p:nvSpPr>
        <p:spPr>
          <a:xfrm>
            <a:off x="881606" y="156619"/>
            <a:ext cx="233579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一、光的色散</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ChangeArrowheads="1"/>
          </p:cNvSpPr>
          <p:nvPr/>
        </p:nvSpPr>
        <p:spPr bwMode="auto">
          <a:xfrm>
            <a:off x="495300" y="1264793"/>
            <a:ext cx="7585075" cy="1361911"/>
          </a:xfrm>
          <a:prstGeom prst="rect">
            <a:avLst/>
          </a:prstGeom>
          <a:noFill/>
          <a:ln w="9525">
            <a:noFill/>
            <a:miter lim="800000"/>
          </a:ln>
        </p:spPr>
        <p:txBody>
          <a:bodyPr lIns="68580" tIns="34290" rIns="68580" bIns="34290">
            <a:spAutoFit/>
          </a:bodyPr>
          <a:lstStyle/>
          <a:p>
            <a:pPr defTabSz="914400">
              <a:lnSpc>
                <a:spcPct val="200000"/>
              </a:lnSpc>
              <a:spcBef>
                <a:spcPts val="26"/>
              </a:spcBef>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1.</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太阳光（白光）可以分解为</a:t>
            </a:r>
            <a:r>
              <a:rPr lang="zh-CN" altLang="en-US" sz="2100" b="1"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红</a:t>
            </a:r>
            <a:r>
              <a:rPr lang="zh-CN" altLang="en-US" sz="21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FF9900"/>
                </a:solidFill>
                <a:latin typeface="Arial" panose="020B0604020202020204" pitchFamily="34" charset="0"/>
                <a:ea typeface="思源黑体 CN Medium" panose="020B0600000000000000" pitchFamily="34" charset="-122"/>
                <a:sym typeface="Arial" panose="020B0604020202020204" pitchFamily="34" charset="0"/>
              </a:rPr>
              <a:t>橙</a:t>
            </a:r>
            <a:r>
              <a:rPr lang="zh-CN" altLang="en-US" sz="21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FFFF00"/>
                </a:solidFill>
                <a:latin typeface="Arial" panose="020B0604020202020204" pitchFamily="34" charset="0"/>
                <a:ea typeface="思源黑体 CN Medium" panose="020B0600000000000000" pitchFamily="34" charset="-122"/>
                <a:sym typeface="Arial" panose="020B0604020202020204" pitchFamily="34" charset="0"/>
              </a:rPr>
              <a:t>黄</a:t>
            </a:r>
            <a:r>
              <a:rPr lang="zh-CN" altLang="en-US" sz="21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09900"/>
                </a:solidFill>
                <a:latin typeface="Arial" panose="020B0604020202020204" pitchFamily="34" charset="0"/>
                <a:ea typeface="思源黑体 CN Medium" panose="020B0600000000000000" pitchFamily="34" charset="-122"/>
                <a:sym typeface="Arial" panose="020B0604020202020204" pitchFamily="34" charset="0"/>
              </a:rPr>
              <a:t>绿</a:t>
            </a:r>
            <a:r>
              <a:rPr lang="zh-CN" altLang="en-US" sz="21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000FF"/>
                </a:solidFill>
                <a:latin typeface="Arial" panose="020B0604020202020204" pitchFamily="34" charset="0"/>
                <a:ea typeface="思源黑体 CN Medium" panose="020B0600000000000000" pitchFamily="34" charset="-122"/>
                <a:sym typeface="Arial" panose="020B0604020202020204" pitchFamily="34" charset="0"/>
              </a:rPr>
              <a:t>蓝</a:t>
            </a:r>
            <a:r>
              <a:rPr lang="zh-CN" altLang="en-US" sz="2100" b="1" kern="0" dirty="0">
                <a:solidFill>
                  <a:srgbClr val="002060"/>
                </a:solidFill>
                <a:latin typeface="Arial" panose="020B0604020202020204" pitchFamily="34" charset="0"/>
                <a:ea typeface="思源黑体 CN Medium" panose="020B0600000000000000" pitchFamily="34" charset="-122"/>
                <a:sym typeface="Arial" panose="020B0604020202020204" pitchFamily="34" charset="0"/>
              </a:rPr>
              <a:t>、靛、</a:t>
            </a:r>
            <a:r>
              <a:rPr lang="zh-CN" altLang="en-US" sz="2100" b="1" kern="0" dirty="0">
                <a:solidFill>
                  <a:srgbClr val="9900CC"/>
                </a:solidFill>
                <a:latin typeface="Arial" panose="020B0604020202020204" pitchFamily="34" charset="0"/>
                <a:ea typeface="思源黑体 CN Medium" panose="020B0600000000000000" pitchFamily="34" charset="-122"/>
                <a:sym typeface="Arial" panose="020B0604020202020204" pitchFamily="34" charset="0"/>
              </a:rPr>
              <a:t>紫</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七种颜色的光。</a:t>
            </a:r>
          </a:p>
        </p:txBody>
      </p:sp>
      <p:sp>
        <p:nvSpPr>
          <p:cNvPr id="3" name="Rectangle 3"/>
          <p:cNvSpPr>
            <a:spLocks noChangeArrowheads="1"/>
          </p:cNvSpPr>
          <p:nvPr/>
        </p:nvSpPr>
        <p:spPr bwMode="auto">
          <a:xfrm>
            <a:off x="322340" y="2675165"/>
            <a:ext cx="7267575" cy="1361911"/>
          </a:xfrm>
          <a:prstGeom prst="rect">
            <a:avLst/>
          </a:prstGeom>
          <a:noFill/>
          <a:ln w="9525">
            <a:noFill/>
            <a:miter lim="800000"/>
          </a:ln>
        </p:spPr>
        <p:txBody>
          <a:bodyPr lIns="68580" tIns="34290" rIns="68580" bIns="34290">
            <a:spAutoFit/>
          </a:bodyPr>
          <a:lstStyle/>
          <a:p>
            <a:pPr defTabSz="914400">
              <a:lnSpc>
                <a:spcPct val="200000"/>
              </a:lnSpc>
              <a:spcBef>
                <a:spcPts val="26"/>
              </a:spcBef>
            </a:pP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2.</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太阳光（白光）是</a:t>
            </a:r>
            <a:r>
              <a:rPr lang="zh-CN" altLang="en-US" sz="2100" u="sng"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复合光</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p>
          <a:p>
            <a:pPr defTabSz="914400">
              <a:lnSpc>
                <a:spcPct val="200000"/>
              </a:lnSpc>
              <a:spcBef>
                <a:spcPts val="26"/>
              </a:spcBef>
            </a:pP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a:t>
            </a: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3.</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红光、绿光、蓝光等是</a:t>
            </a:r>
            <a:r>
              <a:rPr lang="zh-CN" altLang="en-US" sz="2100" u="sng" kern="0" dirty="0">
                <a:solidFill>
                  <a:srgbClr val="FF0000"/>
                </a:solidFill>
                <a:latin typeface="Arial" panose="020B0604020202020204" pitchFamily="34" charset="0"/>
                <a:ea typeface="思源黑体 CN Medium" panose="020B0600000000000000" pitchFamily="34" charset="-122"/>
                <a:sym typeface="Arial" panose="020B0604020202020204" pitchFamily="34" charset="0"/>
              </a:rPr>
              <a:t>单色光</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p>
        </p:txBody>
      </p:sp>
      <p:sp>
        <p:nvSpPr>
          <p:cNvPr id="6" name="文本框 5"/>
          <p:cNvSpPr txBox="1"/>
          <p:nvPr/>
        </p:nvSpPr>
        <p:spPr>
          <a:xfrm>
            <a:off x="881606" y="156619"/>
            <a:ext cx="233579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Effect transition="in" filter="box(in)">
                                      <p:cBhvr>
                                        <p:cTn id="7" dur="500"/>
                                        <p:tgtEl>
                                          <p:spTgt spid="9625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ldLvl="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Text Box 3"/>
          <p:cNvSpPr txBox="1">
            <a:spLocks noChangeArrowheads="1"/>
          </p:cNvSpPr>
          <p:nvPr/>
        </p:nvSpPr>
        <p:spPr bwMode="auto">
          <a:xfrm>
            <a:off x="495300" y="1493975"/>
            <a:ext cx="4095750" cy="2008242"/>
          </a:xfrm>
          <a:prstGeom prst="rect">
            <a:avLst/>
          </a:prstGeom>
          <a:noFill/>
          <a:ln w="9525">
            <a:noFill/>
            <a:miter lim="800000"/>
          </a:ln>
        </p:spPr>
        <p:txBody>
          <a:bodyPr lIns="68580" tIns="34290" rIns="68580" bIns="34290">
            <a:spAutoFit/>
          </a:bodyPr>
          <a:lstStyle/>
          <a:p>
            <a:pPr defTabSz="914400">
              <a:lnSpc>
                <a:spcPct val="200000"/>
              </a:lnSpc>
              <a:spcBef>
                <a:spcPts val="49"/>
              </a:spcBef>
            </a:pPr>
            <a:r>
              <a:rPr lang="zh-CN" altLang="en-US" sz="2100" b="1" kern="0" dirty="0">
                <a:solidFill>
                  <a:srgbClr val="FF3300"/>
                </a:solidFill>
                <a:latin typeface="Arial" panose="020B0604020202020204" pitchFamily="34" charset="0"/>
                <a:ea typeface="思源黑体 CN Medium" panose="020B0600000000000000" pitchFamily="34" charset="-122"/>
                <a:sym typeface="Arial" panose="020B0604020202020204" pitchFamily="34" charset="0"/>
              </a:rPr>
              <a:t>红</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00B050"/>
                </a:solidFill>
                <a:latin typeface="Arial" panose="020B0604020202020204" pitchFamily="34" charset="0"/>
                <a:ea typeface="思源黑体 CN Medium" panose="020B0600000000000000" pitchFamily="34" charset="-122"/>
                <a:sym typeface="Arial" panose="020B0604020202020204" pitchFamily="34" charset="0"/>
              </a:rPr>
              <a:t>绿</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a:t>
            </a:r>
            <a:r>
              <a:rPr lang="zh-CN" altLang="en-US" sz="2100" b="1" kern="0" dirty="0">
                <a:solidFill>
                  <a:srgbClr val="3333FF"/>
                </a:solidFill>
                <a:latin typeface="Arial" panose="020B0604020202020204" pitchFamily="34" charset="0"/>
                <a:ea typeface="思源黑体 CN Medium" panose="020B0600000000000000" pitchFamily="34" charset="-122"/>
                <a:sym typeface="Arial" panose="020B0604020202020204" pitchFamily="34" charset="0"/>
              </a:rPr>
              <a:t>蓝 </a:t>
            </a:r>
            <a:r>
              <a:rPr lang="zh-CN" altLang="en-US" sz="2100" b="1"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被称为光的“三原色”，利用这三种色光可以混合出不同的色彩来。</a:t>
            </a:r>
          </a:p>
        </p:txBody>
      </p:sp>
      <p:pic>
        <p:nvPicPr>
          <p:cNvPr id="12296" name="Picture 6" descr="C:\Users\Administrator\Desktop\08604012.jpg08604012"/>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214258" y="1493975"/>
            <a:ext cx="3072572" cy="2668302"/>
          </a:xfrm>
          <a:prstGeom prst="rect">
            <a:avLst/>
          </a:prstGeom>
          <a:noFill/>
          <a:ln w="9525">
            <a:noFill/>
            <a:miter lim="800000"/>
            <a:headEnd/>
            <a:tailEnd/>
          </a:ln>
        </p:spPr>
      </p:pic>
      <p:sp>
        <p:nvSpPr>
          <p:cNvPr id="5" name="文本框 4"/>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二、色光的混合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331"/>
                                        </p:tgtEl>
                                        <p:attrNameLst>
                                          <p:attrName>style.visibility</p:attrName>
                                        </p:attrNameLst>
                                      </p:cBhvr>
                                      <p:to>
                                        <p:strVal val="visible"/>
                                      </p:to>
                                    </p:set>
                                    <p:animEffect transition="in" filter="dissolve">
                                      <p:cBhvr>
                                        <p:cTn id="7" dur="500"/>
                                        <p:tgtEl>
                                          <p:spTgt spid="99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图片 5" descr="QQ截图2017041214051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00572" y="2138950"/>
            <a:ext cx="4740078" cy="2847931"/>
          </a:xfrm>
          <a:prstGeom prst="rect">
            <a:avLst/>
          </a:prstGeom>
          <a:noFill/>
          <a:ln w="9525">
            <a:noFill/>
            <a:miter lim="800000"/>
            <a:headEnd/>
            <a:tailEnd/>
          </a:ln>
        </p:spPr>
      </p:pic>
      <p:sp>
        <p:nvSpPr>
          <p:cNvPr id="100" name="文本框 99"/>
          <p:cNvSpPr txBox="1">
            <a:spLocks noChangeArrowheads="1"/>
          </p:cNvSpPr>
          <p:nvPr/>
        </p:nvSpPr>
        <p:spPr bwMode="auto">
          <a:xfrm>
            <a:off x="495301" y="1163164"/>
            <a:ext cx="8322734" cy="877163"/>
          </a:xfrm>
          <a:prstGeom prst="rect">
            <a:avLst/>
          </a:prstGeom>
          <a:noFill/>
          <a:ln w="9525">
            <a:noFill/>
            <a:miter lim="800000"/>
          </a:ln>
        </p:spPr>
        <p:txBody>
          <a:bodyPr wrap="square" lIns="68580" tIns="34290" rIns="68580" bIns="34290">
            <a:spAutoFit/>
          </a:bodyPr>
          <a:lstStyle/>
          <a:p>
            <a:pPr defTabSz="914400">
              <a:lnSpc>
                <a:spcPct val="125000"/>
              </a:lnSpc>
            </a:pP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    红光、绿光、蓝光按照</a:t>
            </a:r>
            <a:r>
              <a:rPr lang="en-US" altLang="zh-CN"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1:1:1</a:t>
            </a:r>
            <a:r>
              <a:rPr lang="zh-CN" altLang="en-US" sz="2100" kern="0" dirty="0">
                <a:solidFill>
                  <a:sysClr val="windowText" lastClr="000000"/>
                </a:solidFill>
                <a:latin typeface="Arial" panose="020B0604020202020204" pitchFamily="34" charset="0"/>
                <a:ea typeface="思源黑体 CN Medium" panose="020B0600000000000000" pitchFamily="34" charset="-122"/>
                <a:sym typeface="Arial" panose="020B0604020202020204" pitchFamily="34" charset="0"/>
              </a:rPr>
              <a:t>的比例得到的是白光，那么红光、绿光、蓝光按不同比例混合会得到其它色光。</a:t>
            </a:r>
          </a:p>
        </p:txBody>
      </p:sp>
      <p:sp>
        <p:nvSpPr>
          <p:cNvPr id="4" name="文本框 3"/>
          <p:cNvSpPr txBox="1"/>
          <p:nvPr/>
        </p:nvSpPr>
        <p:spPr>
          <a:xfrm>
            <a:off x="881606" y="156619"/>
            <a:ext cx="298282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latin typeface="Arial" panose="020B0604020202020204" pitchFamily="34" charset="0"/>
                <a:ea typeface="思源黑体 CN Medium" panose="020B0600000000000000" pitchFamily="34" charset="-122"/>
                <a:cs typeface="+mn-ea"/>
                <a:sym typeface="Arial" panose="020B0604020202020204" pitchFamily="34" charset="0"/>
              </a:rPr>
              <a:t>二、色光的混合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dissolve">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4337"/>
                                        </p:tgtEl>
                                        <p:attrNameLst>
                                          <p:attrName>style.visibility</p:attrName>
                                        </p:attrNameLst>
                                      </p:cBhvr>
                                      <p:to>
                                        <p:strVal val="visible"/>
                                      </p:to>
                                    </p:set>
                                    <p:anim calcmode="lin" valueType="num">
                                      <p:cBhvr>
                                        <p:cTn id="12" dur="500" fill="hold"/>
                                        <p:tgtEl>
                                          <p:spTgt spid="14337"/>
                                        </p:tgtEl>
                                        <p:attrNameLst>
                                          <p:attrName>ppt_w</p:attrName>
                                        </p:attrNameLst>
                                      </p:cBhvr>
                                      <p:tavLst>
                                        <p:tav tm="0">
                                          <p:val>
                                            <p:fltVal val="0"/>
                                          </p:val>
                                        </p:tav>
                                        <p:tav tm="100000">
                                          <p:val>
                                            <p:strVal val="#ppt_w"/>
                                          </p:val>
                                        </p:tav>
                                      </p:tavLst>
                                    </p:anim>
                                    <p:anim calcmode="lin" valueType="num">
                                      <p:cBhvr>
                                        <p:cTn id="13" dur="500" fill="hold"/>
                                        <p:tgtEl>
                                          <p:spTgt spid="14337"/>
                                        </p:tgtEl>
                                        <p:attrNameLst>
                                          <p:attrName>ppt_h</p:attrName>
                                        </p:attrNameLst>
                                      </p:cBhvr>
                                      <p:tavLst>
                                        <p:tav tm="0">
                                          <p:val>
                                            <p:fltVal val="0"/>
                                          </p:val>
                                        </p:tav>
                                        <p:tav tm="100000">
                                          <p:val>
                                            <p:strVal val="#ppt_h"/>
                                          </p:val>
                                        </p:tav>
                                      </p:tavLst>
                                    </p:anim>
                                    <p:animEffect transition="in" filter="fade">
                                      <p:cBhvr>
                                        <p:cTn id="14" dur="5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null,&quot;Name&quot;:&quot;正常&quot;,&quot;HeaderHeight&quot;:15.0,&quot;FooterHeight&quot;:9.0,&quot;SideMargin&quot;:5.5,&quot;TopMargin&quot;:0.0,&quot;BottomMargin&quot;:0.0,&quot;IntervalMargin&quot;:1.5,&quot;SettingType&quot;:&quot;System&quot;}"/>
</p:tagLst>
</file>

<file path=ppt/theme/theme1.xml><?xml version="1.0" encoding="utf-8"?>
<a:theme xmlns:a="http://schemas.openxmlformats.org/drawingml/2006/main" name="第一PPT模板网-WWW.1PPT.COM">
  <a:themeElements>
    <a:clrScheme name="Custom 61">
      <a:dk1>
        <a:srgbClr val="3D3D3D"/>
      </a:dk1>
      <a:lt1>
        <a:srgbClr val="F6F8F8"/>
      </a:lt1>
      <a:dk2>
        <a:srgbClr val="2B2B2B"/>
      </a:dk2>
      <a:lt2>
        <a:srgbClr val="FFFFFF"/>
      </a:lt2>
      <a:accent1>
        <a:srgbClr val="3780D7"/>
      </a:accent1>
      <a:accent2>
        <a:srgbClr val="3FACD0"/>
      </a:accent2>
      <a:accent3>
        <a:srgbClr val="3DA1D2"/>
      </a:accent3>
      <a:accent4>
        <a:srgbClr val="3B96D3"/>
      </a:accent4>
      <a:accent5>
        <a:srgbClr val="398BD5"/>
      </a:accent5>
      <a:accent6>
        <a:srgbClr val="3780D7"/>
      </a:accent6>
      <a:hlink>
        <a:srgbClr val="41B7D0"/>
      </a:hlink>
      <a:folHlink>
        <a:srgbClr val="70AD47"/>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TotalTime>
  <Words>1590</Words>
  <PresentationFormat>全屏显示(16:9)</PresentationFormat>
  <Paragraphs>180</Paragraphs>
  <Slides>38</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38</vt:i4>
      </vt:variant>
    </vt:vector>
  </HeadingPairs>
  <TitlesOfParts>
    <vt:vector size="43" baseType="lpstr">
      <vt:lpstr>FandolFang R</vt:lpstr>
      <vt:lpstr>Arial</vt:lpstr>
      <vt:lpstr>Calibri</vt:lpstr>
      <vt:lpstr>Wingdings</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2020-05-15T06:49:00Z</dcterms:created>
  <dcterms:modified xsi:type="dcterms:W3CDTF">2023-10-04T01:50:17Z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