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3"/>
  </p:notesMasterIdLst>
  <p:sldIdLst>
    <p:sldId id="262" r:id="rId2"/>
    <p:sldId id="266" r:id="rId3"/>
    <p:sldId id="267" r:id="rId4"/>
    <p:sldId id="268" r:id="rId5"/>
    <p:sldId id="269" r:id="rId6"/>
    <p:sldId id="270" r:id="rId7"/>
    <p:sldId id="305" r:id="rId8"/>
    <p:sldId id="272" r:id="rId9"/>
    <p:sldId id="306" r:id="rId10"/>
    <p:sldId id="274" r:id="rId11"/>
    <p:sldId id="307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308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9" r:id="rId40"/>
    <p:sldId id="304" r:id="rId41"/>
    <p:sldId id="263" r:id="rId42"/>
  </p:sldIdLst>
  <p:sldSz cx="9144000" cy="5143500" type="screen16x9"/>
  <p:notesSz cx="6858000" cy="9144000"/>
  <p:custDataLst>
    <p:tags r:id="rId44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>
          <p15:clr>
            <a:srgbClr val="A4A3A4"/>
          </p15:clr>
        </p15:guide>
        <p15:guide id="2" pos="7265">
          <p15:clr>
            <a:srgbClr val="A4A3A4"/>
          </p15:clr>
        </p15:guide>
        <p15:guide id="3" orient="horz" pos="731" userDrawn="1">
          <p15:clr>
            <a:srgbClr val="A4A3A4"/>
          </p15:clr>
        </p15:guide>
        <p15:guide id="4" orient="horz" pos="686">
          <p15:clr>
            <a:srgbClr val="A4A3A4"/>
          </p15:clr>
        </p15:guide>
        <p15:guide id="5" orient="horz" pos="3906">
          <p15:clr>
            <a:srgbClr val="A4A3A4"/>
          </p15:clr>
        </p15:guide>
        <p15:guide id="6" orient="horz" pos="3861">
          <p15:clr>
            <a:srgbClr val="A4A3A4"/>
          </p15:clr>
        </p15:guide>
        <p15:guide id="7" orient="horz" pos="548">
          <p15:clr>
            <a:srgbClr val="A4A3A4"/>
          </p15:clr>
        </p15:guide>
        <p15:guide id="8" orient="horz" pos="515">
          <p15:clr>
            <a:srgbClr val="A4A3A4"/>
          </p15:clr>
        </p15:guide>
        <p15:guide id="9" orient="horz" pos="2930">
          <p15:clr>
            <a:srgbClr val="A4A3A4"/>
          </p15:clr>
        </p15:guide>
        <p15:guide id="10" orient="horz" pos="2896">
          <p15:clr>
            <a:srgbClr val="A4A3A4"/>
          </p15:clr>
        </p15:guide>
        <p15:guide id="11" pos="312">
          <p15:clr>
            <a:srgbClr val="A4A3A4"/>
          </p15:clr>
        </p15:guide>
        <p15:guide id="12" pos="5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5" y="72"/>
      </p:cViewPr>
      <p:guideLst>
        <p:guide pos="416"/>
        <p:guide pos="7265"/>
        <p:guide orient="horz" pos="731"/>
        <p:guide orient="horz" pos="686"/>
        <p:guide orient="horz" pos="3906"/>
        <p:guide orient="horz" pos="3861"/>
        <p:guide orient="horz" pos="548"/>
        <p:guide orient="horz" pos="515"/>
        <p:guide orient="horz" pos="2930"/>
        <p:guide orient="horz" pos="2896"/>
        <p:guide pos="312"/>
        <p:guide pos="5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96C9825E-4D1A-4DAC-B4E9-5D09E61F0520}" type="datetimeFigureOut">
              <a:rPr lang="zh-CN" altLang="en-US" smtClean="0"/>
              <a:pPr/>
              <a:t>2023/10/4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675D5563-4E22-416B-8372-BD84AB5A534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2224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5D5563-4E22-416B-8372-BD84AB5A534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F2E6417-AC16-49F9-A94A-091C4BCA3C28}" type="slidenum">
              <a: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andolFang R" panose="00000500000000000000" pitchFamily="50" charset="-122"/>
                <a:ea typeface="FandolFang R" panose="00000500000000000000" pitchFamily="50" charset="-122"/>
              </a:rPr>
              <a:t>15</a:t>
            </a:fld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409575" y="754063"/>
            <a:ext cx="5854700" cy="3294062"/>
          </a:xfrm>
        </p:spPr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14340" name="灯片编号占位符 1"/>
          <p:cNvSpPr>
            <a:spLocks noGrp="1" noChangeArrowheads="1"/>
          </p:cNvSpPr>
          <p:nvPr>
            <p:ph type="sldNum" sz="quarter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A279066-5ED9-4C1F-81BC-E4995D30E034}" type="slidenum">
              <a: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</a:t>
            </a:fld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AF7CFCD-B8B9-4496-A01C-1133EAC9685E}" type="slidenum">
              <a: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andolFang R" panose="00000500000000000000" pitchFamily="50" charset="-122"/>
                <a:ea typeface="FandolFang R" panose="00000500000000000000" pitchFamily="50" charset="-122"/>
              </a:rPr>
              <a:t>18</a:t>
            </a:fld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409575" y="754063"/>
            <a:ext cx="5854700" cy="3294062"/>
          </a:xfrm>
        </p:spPr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zh-CN" altLang="zh-CN"/>
          </a:p>
        </p:txBody>
      </p:sp>
      <p:sp>
        <p:nvSpPr>
          <p:cNvPr id="18436" name="灯片编号占位符 1"/>
          <p:cNvSpPr>
            <a:spLocks noGrp="1" noChangeArrowheads="1"/>
          </p:cNvSpPr>
          <p:nvPr>
            <p:ph type="sldNum" sz="quarter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7A97E50-0855-4D75-91D8-8C141CB7CC34}" type="slidenum">
              <a: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18</a:t>
            </a:fld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AF7CFCD-B8B9-4496-A01C-1133EAC9685E}" type="slidenum">
              <a: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andolFang R" panose="00000500000000000000" pitchFamily="50" charset="-122"/>
                <a:ea typeface="FandolFang R" panose="00000500000000000000" pitchFamily="50" charset="-122"/>
              </a:rPr>
              <a:t>19</a:t>
            </a:fld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409575" y="754063"/>
            <a:ext cx="5854700" cy="3294062"/>
          </a:xfrm>
        </p:spPr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zh-CN" altLang="zh-CN"/>
          </a:p>
        </p:txBody>
      </p:sp>
      <p:sp>
        <p:nvSpPr>
          <p:cNvPr id="18436" name="灯片编号占位符 1"/>
          <p:cNvSpPr>
            <a:spLocks noGrp="1" noChangeArrowheads="1"/>
          </p:cNvSpPr>
          <p:nvPr>
            <p:ph type="sldNum" sz="quarter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7A97E50-0855-4D75-91D8-8C141CB7CC34}" type="slidenum">
              <a: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19</a:t>
            </a:fld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r>
              <a:rPr lang="zh-CN" altLang="en-US"/>
              <a:t>自己大楼美观的同时也要照顾到他人的感受</a:t>
            </a:r>
          </a:p>
        </p:txBody>
      </p:sp>
      <p:sp>
        <p:nvSpPr>
          <p:cNvPr id="51204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309198-2148-4B66-BDBF-F708875F7075}" type="slidenum">
              <a:rPr kumimoji="0" lang="en-US" altLang="zh-CN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andolFang R" panose="00000500000000000000" pitchFamily="50" charset="-122"/>
                <a:ea typeface="FandolFang R" panose="00000500000000000000" pitchFamily="50" charset="-122"/>
              </a:rPr>
              <a:t>23</a:t>
            </a:fld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5D5563-4E22-416B-8372-BD84AB5A534B}" type="slidenum">
              <a:rPr lang="zh-CN" altLang="en-US" smtClean="0"/>
              <a:t>41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icture Placeholder 41"/>
          <p:cNvSpPr>
            <a:spLocks noGrp="1"/>
          </p:cNvSpPr>
          <p:nvPr>
            <p:ph type="pic" sz="quarter" idx="10"/>
          </p:nvPr>
        </p:nvSpPr>
        <p:spPr>
          <a:xfrm>
            <a:off x="4836319" y="0"/>
            <a:ext cx="4307681" cy="5143500"/>
          </a:xfrm>
          <a:custGeom>
            <a:avLst/>
            <a:gdLst>
              <a:gd name="connsiteX0" fmla="*/ 111219 w 5743575"/>
              <a:gd name="connsiteY0" fmla="*/ 5761038 h 6858000"/>
              <a:gd name="connsiteX1" fmla="*/ 646019 w 5743575"/>
              <a:gd name="connsiteY1" fmla="*/ 5761038 h 6858000"/>
              <a:gd name="connsiteX2" fmla="*/ 757238 w 5743575"/>
              <a:gd name="connsiteY2" fmla="*/ 5872163 h 6858000"/>
              <a:gd name="connsiteX3" fmla="*/ 646019 w 5743575"/>
              <a:gd name="connsiteY3" fmla="*/ 5983288 h 6858000"/>
              <a:gd name="connsiteX4" fmla="*/ 111219 w 5743575"/>
              <a:gd name="connsiteY4" fmla="*/ 5983288 h 6858000"/>
              <a:gd name="connsiteX5" fmla="*/ 0 w 5743575"/>
              <a:gd name="connsiteY5" fmla="*/ 5872163 h 6858000"/>
              <a:gd name="connsiteX6" fmla="*/ 111219 w 5743575"/>
              <a:gd name="connsiteY6" fmla="*/ 5761038 h 6858000"/>
              <a:gd name="connsiteX7" fmla="*/ 974725 w 5743575"/>
              <a:gd name="connsiteY7" fmla="*/ 5760971 h 6858000"/>
              <a:gd name="connsiteX8" fmla="*/ 1043312 w 5743575"/>
              <a:gd name="connsiteY8" fmla="*/ 5789343 h 6858000"/>
              <a:gd name="connsiteX9" fmla="*/ 1043312 w 5743575"/>
              <a:gd name="connsiteY9" fmla="*/ 5938298 h 6858000"/>
              <a:gd name="connsiteX10" fmla="*/ 906139 w 5743575"/>
              <a:gd name="connsiteY10" fmla="*/ 5938298 h 6858000"/>
              <a:gd name="connsiteX11" fmla="*/ 906139 w 5743575"/>
              <a:gd name="connsiteY11" fmla="*/ 5789343 h 6858000"/>
              <a:gd name="connsiteX12" fmla="*/ 974725 w 5743575"/>
              <a:gd name="connsiteY12" fmla="*/ 5760971 h 6858000"/>
              <a:gd name="connsiteX13" fmla="*/ 776442 w 5743575"/>
              <a:gd name="connsiteY13" fmla="*/ 4878388 h 6858000"/>
              <a:gd name="connsiteX14" fmla="*/ 923156 w 5743575"/>
              <a:gd name="connsiteY14" fmla="*/ 4878388 h 6858000"/>
              <a:gd name="connsiteX15" fmla="*/ 932622 w 5743575"/>
              <a:gd name="connsiteY15" fmla="*/ 4878388 h 6858000"/>
              <a:gd name="connsiteX16" fmla="*/ 1330172 w 5743575"/>
              <a:gd name="connsiteY16" fmla="*/ 4878388 h 6858000"/>
              <a:gd name="connsiteX17" fmla="*/ 1431926 w 5743575"/>
              <a:gd name="connsiteY17" fmla="*/ 4990307 h 6858000"/>
              <a:gd name="connsiteX18" fmla="*/ 1320707 w 5743575"/>
              <a:gd name="connsiteY18" fmla="*/ 5102226 h 6858000"/>
              <a:gd name="connsiteX19" fmla="*/ 776442 w 5743575"/>
              <a:gd name="connsiteY19" fmla="*/ 5102226 h 6858000"/>
              <a:gd name="connsiteX20" fmla="*/ 674688 w 5743575"/>
              <a:gd name="connsiteY20" fmla="*/ 4990307 h 6858000"/>
              <a:gd name="connsiteX21" fmla="*/ 776442 w 5743575"/>
              <a:gd name="connsiteY21" fmla="*/ 4878388 h 6858000"/>
              <a:gd name="connsiteX22" fmla="*/ 457167 w 5743575"/>
              <a:gd name="connsiteY22" fmla="*/ 4878388 h 6858000"/>
              <a:gd name="connsiteX23" fmla="*/ 528097 w 5743575"/>
              <a:gd name="connsiteY23" fmla="*/ 4906963 h 6858000"/>
              <a:gd name="connsiteX24" fmla="*/ 528097 w 5743575"/>
              <a:gd name="connsiteY24" fmla="*/ 5054601 h 6858000"/>
              <a:gd name="connsiteX25" fmla="*/ 379143 w 5743575"/>
              <a:gd name="connsiteY25" fmla="*/ 5054601 h 6858000"/>
              <a:gd name="connsiteX26" fmla="*/ 379143 w 5743575"/>
              <a:gd name="connsiteY26" fmla="*/ 4906963 h 6858000"/>
              <a:gd name="connsiteX27" fmla="*/ 457167 w 5743575"/>
              <a:gd name="connsiteY27" fmla="*/ 4878388 h 6858000"/>
              <a:gd name="connsiteX28" fmla="*/ 1250951 w 5743575"/>
              <a:gd name="connsiteY28" fmla="*/ 4435597 h 6858000"/>
              <a:gd name="connsiteX29" fmla="*/ 1319537 w 5743575"/>
              <a:gd name="connsiteY29" fmla="*/ 4469299 h 6858000"/>
              <a:gd name="connsiteX30" fmla="*/ 1319537 w 5743575"/>
              <a:gd name="connsiteY30" fmla="*/ 4618297 h 6858000"/>
              <a:gd name="connsiteX31" fmla="*/ 1182364 w 5743575"/>
              <a:gd name="connsiteY31" fmla="*/ 4618297 h 6858000"/>
              <a:gd name="connsiteX32" fmla="*/ 1182364 w 5743575"/>
              <a:gd name="connsiteY32" fmla="*/ 4469299 h 6858000"/>
              <a:gd name="connsiteX33" fmla="*/ 1250951 w 5743575"/>
              <a:gd name="connsiteY33" fmla="*/ 4435597 h 6858000"/>
              <a:gd name="connsiteX34" fmla="*/ 1225145 w 5743575"/>
              <a:gd name="connsiteY34" fmla="*/ 3542425 h 6858000"/>
              <a:gd name="connsiteX35" fmla="*/ 1294914 w 5743575"/>
              <a:gd name="connsiteY35" fmla="*/ 3577901 h 6858000"/>
              <a:gd name="connsiteX36" fmla="*/ 1294914 w 5743575"/>
              <a:gd name="connsiteY36" fmla="*/ 3717439 h 6858000"/>
              <a:gd name="connsiteX37" fmla="*/ 1155376 w 5743575"/>
              <a:gd name="connsiteY37" fmla="*/ 3717439 h 6858000"/>
              <a:gd name="connsiteX38" fmla="*/ 1155376 w 5743575"/>
              <a:gd name="connsiteY38" fmla="*/ 3577901 h 6858000"/>
              <a:gd name="connsiteX39" fmla="*/ 1225145 w 5743575"/>
              <a:gd name="connsiteY39" fmla="*/ 3542425 h 6858000"/>
              <a:gd name="connsiteX40" fmla="*/ 327119 w 5743575"/>
              <a:gd name="connsiteY40" fmla="*/ 3494088 h 6858000"/>
              <a:gd name="connsiteX41" fmla="*/ 861918 w 5743575"/>
              <a:gd name="connsiteY41" fmla="*/ 3494088 h 6858000"/>
              <a:gd name="connsiteX42" fmla="*/ 973138 w 5743575"/>
              <a:gd name="connsiteY42" fmla="*/ 3606007 h 6858000"/>
              <a:gd name="connsiteX43" fmla="*/ 861918 w 5743575"/>
              <a:gd name="connsiteY43" fmla="*/ 3717926 h 6858000"/>
              <a:gd name="connsiteX44" fmla="*/ 327119 w 5743575"/>
              <a:gd name="connsiteY44" fmla="*/ 3717926 h 6858000"/>
              <a:gd name="connsiteX45" fmla="*/ 215900 w 5743575"/>
              <a:gd name="connsiteY45" fmla="*/ 3606007 h 6858000"/>
              <a:gd name="connsiteX46" fmla="*/ 327119 w 5743575"/>
              <a:gd name="connsiteY46" fmla="*/ 3494088 h 6858000"/>
              <a:gd name="connsiteX47" fmla="*/ 735823 w 5743575"/>
              <a:gd name="connsiteY47" fmla="*/ 3103496 h 6858000"/>
              <a:gd name="connsiteX48" fmla="*/ 813847 w 5743575"/>
              <a:gd name="connsiteY48" fmla="*/ 3131868 h 6858000"/>
              <a:gd name="connsiteX49" fmla="*/ 813847 w 5743575"/>
              <a:gd name="connsiteY49" fmla="*/ 3278459 h 6858000"/>
              <a:gd name="connsiteX50" fmla="*/ 664893 w 5743575"/>
              <a:gd name="connsiteY50" fmla="*/ 3278459 h 6858000"/>
              <a:gd name="connsiteX51" fmla="*/ 664893 w 5743575"/>
              <a:gd name="connsiteY51" fmla="*/ 3131868 h 6858000"/>
              <a:gd name="connsiteX52" fmla="*/ 735823 w 5743575"/>
              <a:gd name="connsiteY52" fmla="*/ 3103496 h 6858000"/>
              <a:gd name="connsiteX53" fmla="*/ 1081182 w 5743575"/>
              <a:gd name="connsiteY53" fmla="*/ 3094038 h 6858000"/>
              <a:gd name="connsiteX54" fmla="*/ 1218432 w 5743575"/>
              <a:gd name="connsiteY54" fmla="*/ 3094038 h 6858000"/>
              <a:gd name="connsiteX55" fmla="*/ 1227897 w 5743575"/>
              <a:gd name="connsiteY55" fmla="*/ 3094038 h 6858000"/>
              <a:gd name="connsiteX56" fmla="*/ 1634913 w 5743575"/>
              <a:gd name="connsiteY56" fmla="*/ 3094038 h 6858000"/>
              <a:gd name="connsiteX57" fmla="*/ 1727201 w 5743575"/>
              <a:gd name="connsiteY57" fmla="*/ 3205164 h 6858000"/>
              <a:gd name="connsiteX58" fmla="*/ 1625447 w 5743575"/>
              <a:gd name="connsiteY58" fmla="*/ 3316289 h 6858000"/>
              <a:gd name="connsiteX59" fmla="*/ 1081182 w 5743575"/>
              <a:gd name="connsiteY59" fmla="*/ 3316289 h 6858000"/>
              <a:gd name="connsiteX60" fmla="*/ 969963 w 5743575"/>
              <a:gd name="connsiteY60" fmla="*/ 3205164 h 6858000"/>
              <a:gd name="connsiteX61" fmla="*/ 1081182 w 5743575"/>
              <a:gd name="connsiteY61" fmla="*/ 3094038 h 6858000"/>
              <a:gd name="connsiteX62" fmla="*/ 1518908 w 5743575"/>
              <a:gd name="connsiteY62" fmla="*/ 2659856 h 6858000"/>
              <a:gd name="connsiteX63" fmla="*/ 1587770 w 5743575"/>
              <a:gd name="connsiteY63" fmla="*/ 2695575 h 6858000"/>
              <a:gd name="connsiteX64" fmla="*/ 1587770 w 5743575"/>
              <a:gd name="connsiteY64" fmla="*/ 2833689 h 6858000"/>
              <a:gd name="connsiteX65" fmla="*/ 1441180 w 5743575"/>
              <a:gd name="connsiteY65" fmla="*/ 2833689 h 6858000"/>
              <a:gd name="connsiteX66" fmla="*/ 1441180 w 5743575"/>
              <a:gd name="connsiteY66" fmla="*/ 2695575 h 6858000"/>
              <a:gd name="connsiteX67" fmla="*/ 1518908 w 5743575"/>
              <a:gd name="connsiteY67" fmla="*/ 2659856 h 6858000"/>
              <a:gd name="connsiteX68" fmla="*/ 1223929 w 5743575"/>
              <a:gd name="connsiteY68" fmla="*/ 1332748 h 6858000"/>
              <a:gd name="connsiteX69" fmla="*/ 1294860 w 5743575"/>
              <a:gd name="connsiteY69" fmla="*/ 1361323 h 6858000"/>
              <a:gd name="connsiteX70" fmla="*/ 1294860 w 5743575"/>
              <a:gd name="connsiteY70" fmla="*/ 1508961 h 6858000"/>
              <a:gd name="connsiteX71" fmla="*/ 1145905 w 5743575"/>
              <a:gd name="connsiteY71" fmla="*/ 1508961 h 6858000"/>
              <a:gd name="connsiteX72" fmla="*/ 1145905 w 5743575"/>
              <a:gd name="connsiteY72" fmla="*/ 1361323 h 6858000"/>
              <a:gd name="connsiteX73" fmla="*/ 1223929 w 5743575"/>
              <a:gd name="connsiteY73" fmla="*/ 1332748 h 6858000"/>
              <a:gd name="connsiteX74" fmla="*/ 951067 w 5743575"/>
              <a:gd name="connsiteY74" fmla="*/ 430253 h 6858000"/>
              <a:gd name="connsiteX75" fmla="*/ 1097781 w 5743575"/>
              <a:gd name="connsiteY75" fmla="*/ 430253 h 6858000"/>
              <a:gd name="connsiteX76" fmla="*/ 1107247 w 5743575"/>
              <a:gd name="connsiteY76" fmla="*/ 430253 h 6858000"/>
              <a:gd name="connsiteX77" fmla="*/ 1504797 w 5743575"/>
              <a:gd name="connsiteY77" fmla="*/ 430253 h 6858000"/>
              <a:gd name="connsiteX78" fmla="*/ 1606551 w 5743575"/>
              <a:gd name="connsiteY78" fmla="*/ 542172 h 6858000"/>
              <a:gd name="connsiteX79" fmla="*/ 1495332 w 5743575"/>
              <a:gd name="connsiteY79" fmla="*/ 654091 h 6858000"/>
              <a:gd name="connsiteX80" fmla="*/ 951067 w 5743575"/>
              <a:gd name="connsiteY80" fmla="*/ 654091 h 6858000"/>
              <a:gd name="connsiteX81" fmla="*/ 849313 w 5743575"/>
              <a:gd name="connsiteY81" fmla="*/ 542172 h 6858000"/>
              <a:gd name="connsiteX82" fmla="*/ 951067 w 5743575"/>
              <a:gd name="connsiteY82" fmla="*/ 430253 h 6858000"/>
              <a:gd name="connsiteX83" fmla="*/ 631792 w 5743575"/>
              <a:gd name="connsiteY83" fmla="*/ 430253 h 6858000"/>
              <a:gd name="connsiteX84" fmla="*/ 702722 w 5743575"/>
              <a:gd name="connsiteY84" fmla="*/ 458828 h 6858000"/>
              <a:gd name="connsiteX85" fmla="*/ 702722 w 5743575"/>
              <a:gd name="connsiteY85" fmla="*/ 606466 h 6858000"/>
              <a:gd name="connsiteX86" fmla="*/ 553768 w 5743575"/>
              <a:gd name="connsiteY86" fmla="*/ 606466 h 6858000"/>
              <a:gd name="connsiteX87" fmla="*/ 553768 w 5743575"/>
              <a:gd name="connsiteY87" fmla="*/ 458828 h 6858000"/>
              <a:gd name="connsiteX88" fmla="*/ 631792 w 5743575"/>
              <a:gd name="connsiteY88" fmla="*/ 430253 h 6858000"/>
              <a:gd name="connsiteX89" fmla="*/ 1847712 w 5743575"/>
              <a:gd name="connsiteY89" fmla="*/ 0 h 6858000"/>
              <a:gd name="connsiteX90" fmla="*/ 3689876 w 5743575"/>
              <a:gd name="connsiteY90" fmla="*/ 0 h 6858000"/>
              <a:gd name="connsiteX91" fmla="*/ 3876675 w 5743575"/>
              <a:gd name="connsiteY91" fmla="*/ 0 h 6858000"/>
              <a:gd name="connsiteX92" fmla="*/ 5743575 w 5743575"/>
              <a:gd name="connsiteY92" fmla="*/ 0 h 6858000"/>
              <a:gd name="connsiteX93" fmla="*/ 5743575 w 5743575"/>
              <a:gd name="connsiteY93" fmla="*/ 6858000 h 6858000"/>
              <a:gd name="connsiteX94" fmla="*/ 4322763 w 5743575"/>
              <a:gd name="connsiteY94" fmla="*/ 6858000 h 6858000"/>
              <a:gd name="connsiteX95" fmla="*/ 3876675 w 5743575"/>
              <a:gd name="connsiteY95" fmla="*/ 6858000 h 6858000"/>
              <a:gd name="connsiteX96" fmla="*/ 1376837 w 5743575"/>
              <a:gd name="connsiteY96" fmla="*/ 6858000 h 6858000"/>
              <a:gd name="connsiteX97" fmla="*/ 1275091 w 5743575"/>
              <a:gd name="connsiteY97" fmla="*/ 6746584 h 6858000"/>
              <a:gd name="connsiteX98" fmla="*/ 1367373 w 5743575"/>
              <a:gd name="connsiteY98" fmla="*/ 6635169 h 6858000"/>
              <a:gd name="connsiteX99" fmla="*/ 2032276 w 5743575"/>
              <a:gd name="connsiteY99" fmla="*/ 6635169 h 6858000"/>
              <a:gd name="connsiteX100" fmla="*/ 2143488 w 5743575"/>
              <a:gd name="connsiteY100" fmla="*/ 6523753 h 6858000"/>
              <a:gd name="connsiteX101" fmla="*/ 2032276 w 5743575"/>
              <a:gd name="connsiteY101" fmla="*/ 6412337 h 6858000"/>
              <a:gd name="connsiteX102" fmla="*/ 1717571 w 5743575"/>
              <a:gd name="connsiteY102" fmla="*/ 6412337 h 6858000"/>
              <a:gd name="connsiteX103" fmla="*/ 1606359 w 5743575"/>
              <a:gd name="connsiteY103" fmla="*/ 6298551 h 6858000"/>
              <a:gd name="connsiteX104" fmla="*/ 1717571 w 5743575"/>
              <a:gd name="connsiteY104" fmla="*/ 6196617 h 6858000"/>
              <a:gd name="connsiteX105" fmla="*/ 1793290 w 5743575"/>
              <a:gd name="connsiteY105" fmla="*/ 6196617 h 6858000"/>
              <a:gd name="connsiteX106" fmla="*/ 1793290 w 5743575"/>
              <a:gd name="connsiteY106" fmla="*/ 6187135 h 6858000"/>
              <a:gd name="connsiteX107" fmla="*/ 1857177 w 5743575"/>
              <a:gd name="connsiteY107" fmla="*/ 6187135 h 6858000"/>
              <a:gd name="connsiteX108" fmla="*/ 1968389 w 5743575"/>
              <a:gd name="connsiteY108" fmla="*/ 6085201 h 6858000"/>
              <a:gd name="connsiteX109" fmla="*/ 1857177 w 5743575"/>
              <a:gd name="connsiteY109" fmla="*/ 5973785 h 6858000"/>
              <a:gd name="connsiteX110" fmla="*/ 1303485 w 5743575"/>
              <a:gd name="connsiteY110" fmla="*/ 5973785 h 6858000"/>
              <a:gd name="connsiteX111" fmla="*/ 1201738 w 5743575"/>
              <a:gd name="connsiteY111" fmla="*/ 5862369 h 6858000"/>
              <a:gd name="connsiteX112" fmla="*/ 1303485 w 5743575"/>
              <a:gd name="connsiteY112" fmla="*/ 5750954 h 6858000"/>
              <a:gd name="connsiteX113" fmla="*/ 2346982 w 5743575"/>
              <a:gd name="connsiteY113" fmla="*/ 5750954 h 6858000"/>
              <a:gd name="connsiteX114" fmla="*/ 2458193 w 5743575"/>
              <a:gd name="connsiteY114" fmla="*/ 5639538 h 6858000"/>
              <a:gd name="connsiteX115" fmla="*/ 2346982 w 5743575"/>
              <a:gd name="connsiteY115" fmla="*/ 5528122 h 6858000"/>
              <a:gd name="connsiteX116" fmla="*/ 1793290 w 5743575"/>
              <a:gd name="connsiteY116" fmla="*/ 5528122 h 6858000"/>
              <a:gd name="connsiteX117" fmla="*/ 1717571 w 5743575"/>
              <a:gd name="connsiteY117" fmla="*/ 5528122 h 6858000"/>
              <a:gd name="connsiteX118" fmla="*/ 1606359 w 5743575"/>
              <a:gd name="connsiteY118" fmla="*/ 5416706 h 6858000"/>
              <a:gd name="connsiteX119" fmla="*/ 1698641 w 5743575"/>
              <a:gd name="connsiteY119" fmla="*/ 5305290 h 6858000"/>
              <a:gd name="connsiteX120" fmla="*/ 1857177 w 5743575"/>
              <a:gd name="connsiteY120" fmla="*/ 5305290 h 6858000"/>
              <a:gd name="connsiteX121" fmla="*/ 1968389 w 5743575"/>
              <a:gd name="connsiteY121" fmla="*/ 5203357 h 6858000"/>
              <a:gd name="connsiteX122" fmla="*/ 1857177 w 5743575"/>
              <a:gd name="connsiteY122" fmla="*/ 5091941 h 6858000"/>
              <a:gd name="connsiteX123" fmla="*/ 1653683 w 5743575"/>
              <a:gd name="connsiteY123" fmla="*/ 5091941 h 6858000"/>
              <a:gd name="connsiteX124" fmla="*/ 1542472 w 5743575"/>
              <a:gd name="connsiteY124" fmla="*/ 4980525 h 6858000"/>
              <a:gd name="connsiteX125" fmla="*/ 1653683 w 5743575"/>
              <a:gd name="connsiteY125" fmla="*/ 4869109 h 6858000"/>
              <a:gd name="connsiteX126" fmla="*/ 2096164 w 5743575"/>
              <a:gd name="connsiteY126" fmla="*/ 4869109 h 6858000"/>
              <a:gd name="connsiteX127" fmla="*/ 2207376 w 5743575"/>
              <a:gd name="connsiteY127" fmla="*/ 4757693 h 6858000"/>
              <a:gd name="connsiteX128" fmla="*/ 2096164 w 5743575"/>
              <a:gd name="connsiteY128" fmla="*/ 4646277 h 6858000"/>
              <a:gd name="connsiteX129" fmla="*/ 1606359 w 5743575"/>
              <a:gd name="connsiteY129" fmla="*/ 4646277 h 6858000"/>
              <a:gd name="connsiteX130" fmla="*/ 1506979 w 5743575"/>
              <a:gd name="connsiteY130" fmla="*/ 4560938 h 6858000"/>
              <a:gd name="connsiteX131" fmla="*/ 1497514 w 5743575"/>
              <a:gd name="connsiteY131" fmla="*/ 4534862 h 6858000"/>
              <a:gd name="connsiteX132" fmla="*/ 1606359 w 5743575"/>
              <a:gd name="connsiteY132" fmla="*/ 4423446 h 6858000"/>
              <a:gd name="connsiteX133" fmla="*/ 2280728 w 5743575"/>
              <a:gd name="connsiteY133" fmla="*/ 4423446 h 6858000"/>
              <a:gd name="connsiteX134" fmla="*/ 2365911 w 5743575"/>
              <a:gd name="connsiteY134" fmla="*/ 4312030 h 6858000"/>
              <a:gd name="connsiteX135" fmla="*/ 2254700 w 5743575"/>
              <a:gd name="connsiteY135" fmla="*/ 4207726 h 6858000"/>
              <a:gd name="connsiteX136" fmla="*/ 1939994 w 5743575"/>
              <a:gd name="connsiteY136" fmla="*/ 4207726 h 6858000"/>
              <a:gd name="connsiteX137" fmla="*/ 1838247 w 5743575"/>
              <a:gd name="connsiteY137" fmla="*/ 4096310 h 6858000"/>
              <a:gd name="connsiteX138" fmla="*/ 1939994 w 5743575"/>
              <a:gd name="connsiteY138" fmla="*/ 3984894 h 6858000"/>
              <a:gd name="connsiteX139" fmla="*/ 2086699 w 5743575"/>
              <a:gd name="connsiteY139" fmla="*/ 3984894 h 6858000"/>
              <a:gd name="connsiteX140" fmla="*/ 2197911 w 5743575"/>
              <a:gd name="connsiteY140" fmla="*/ 3873478 h 6858000"/>
              <a:gd name="connsiteX141" fmla="*/ 2086699 w 5743575"/>
              <a:gd name="connsiteY141" fmla="*/ 3762062 h 6858000"/>
              <a:gd name="connsiteX142" fmla="*/ 1533007 w 5743575"/>
              <a:gd name="connsiteY142" fmla="*/ 3762062 h 6858000"/>
              <a:gd name="connsiteX143" fmla="*/ 1421795 w 5743575"/>
              <a:gd name="connsiteY143" fmla="*/ 3650647 h 6858000"/>
              <a:gd name="connsiteX144" fmla="*/ 1533007 w 5743575"/>
              <a:gd name="connsiteY144" fmla="*/ 3539231 h 6858000"/>
              <a:gd name="connsiteX145" fmla="*/ 2576504 w 5743575"/>
              <a:gd name="connsiteY145" fmla="*/ 3539231 h 6858000"/>
              <a:gd name="connsiteX146" fmla="*/ 2687715 w 5743575"/>
              <a:gd name="connsiteY146" fmla="*/ 3427816 h 6858000"/>
              <a:gd name="connsiteX147" fmla="*/ 2576504 w 5743575"/>
              <a:gd name="connsiteY147" fmla="*/ 3316399 h 6858000"/>
              <a:gd name="connsiteX148" fmla="*/ 1939994 w 5743575"/>
              <a:gd name="connsiteY148" fmla="*/ 3316399 h 6858000"/>
              <a:gd name="connsiteX149" fmla="*/ 1838247 w 5743575"/>
              <a:gd name="connsiteY149" fmla="*/ 3214466 h 6858000"/>
              <a:gd name="connsiteX150" fmla="*/ 1930530 w 5743575"/>
              <a:gd name="connsiteY150" fmla="*/ 3103050 h 6858000"/>
              <a:gd name="connsiteX151" fmla="*/ 2086699 w 5743575"/>
              <a:gd name="connsiteY151" fmla="*/ 3103050 h 6858000"/>
              <a:gd name="connsiteX152" fmla="*/ 2197911 w 5743575"/>
              <a:gd name="connsiteY152" fmla="*/ 2991634 h 6858000"/>
              <a:gd name="connsiteX153" fmla="*/ 2086699 w 5743575"/>
              <a:gd name="connsiteY153" fmla="*/ 2880218 h 6858000"/>
              <a:gd name="connsiteX154" fmla="*/ 2022812 w 5743575"/>
              <a:gd name="connsiteY154" fmla="*/ 2880218 h 6858000"/>
              <a:gd name="connsiteX155" fmla="*/ 1876107 w 5743575"/>
              <a:gd name="connsiteY155" fmla="*/ 2880218 h 6858000"/>
              <a:gd name="connsiteX156" fmla="*/ 1764895 w 5743575"/>
              <a:gd name="connsiteY156" fmla="*/ 2768802 h 6858000"/>
              <a:gd name="connsiteX157" fmla="*/ 1876107 w 5743575"/>
              <a:gd name="connsiteY157" fmla="*/ 2657386 h 6858000"/>
              <a:gd name="connsiteX158" fmla="*/ 2022812 w 5743575"/>
              <a:gd name="connsiteY158" fmla="*/ 2657386 h 6858000"/>
              <a:gd name="connsiteX159" fmla="*/ 2328052 w 5743575"/>
              <a:gd name="connsiteY159" fmla="*/ 2657386 h 6858000"/>
              <a:gd name="connsiteX160" fmla="*/ 2439264 w 5743575"/>
              <a:gd name="connsiteY160" fmla="*/ 2545971 h 6858000"/>
              <a:gd name="connsiteX161" fmla="*/ 2328052 w 5743575"/>
              <a:gd name="connsiteY161" fmla="*/ 2434555 h 6858000"/>
              <a:gd name="connsiteX162" fmla="*/ 1625289 w 5743575"/>
              <a:gd name="connsiteY162" fmla="*/ 2434555 h 6858000"/>
              <a:gd name="connsiteX163" fmla="*/ 1514077 w 5743575"/>
              <a:gd name="connsiteY163" fmla="*/ 2323139 h 6858000"/>
              <a:gd name="connsiteX164" fmla="*/ 1606359 w 5743575"/>
              <a:gd name="connsiteY164" fmla="*/ 2211723 h 6858000"/>
              <a:gd name="connsiteX165" fmla="*/ 2271263 w 5743575"/>
              <a:gd name="connsiteY165" fmla="*/ 2211723 h 6858000"/>
              <a:gd name="connsiteX166" fmla="*/ 2382475 w 5743575"/>
              <a:gd name="connsiteY166" fmla="*/ 2100307 h 6858000"/>
              <a:gd name="connsiteX167" fmla="*/ 2271263 w 5743575"/>
              <a:gd name="connsiteY167" fmla="*/ 1986521 h 6858000"/>
              <a:gd name="connsiteX168" fmla="*/ 1958924 w 5743575"/>
              <a:gd name="connsiteY168" fmla="*/ 1986521 h 6858000"/>
              <a:gd name="connsiteX169" fmla="*/ 1847712 w 5743575"/>
              <a:gd name="connsiteY169" fmla="*/ 1884587 h 6858000"/>
              <a:gd name="connsiteX170" fmla="*/ 1958924 w 5743575"/>
              <a:gd name="connsiteY170" fmla="*/ 1773171 h 6858000"/>
              <a:gd name="connsiteX171" fmla="*/ 2041741 w 5743575"/>
              <a:gd name="connsiteY171" fmla="*/ 1773171 h 6858000"/>
              <a:gd name="connsiteX172" fmla="*/ 2105629 w 5743575"/>
              <a:gd name="connsiteY172" fmla="*/ 1773171 h 6858000"/>
              <a:gd name="connsiteX173" fmla="*/ 2216840 w 5743575"/>
              <a:gd name="connsiteY173" fmla="*/ 1661756 h 6858000"/>
              <a:gd name="connsiteX174" fmla="*/ 2105629 w 5743575"/>
              <a:gd name="connsiteY174" fmla="*/ 1550340 h 6858000"/>
              <a:gd name="connsiteX175" fmla="*/ 1542472 w 5743575"/>
              <a:gd name="connsiteY175" fmla="*/ 1550340 h 6858000"/>
              <a:gd name="connsiteX176" fmla="*/ 1440725 w 5743575"/>
              <a:gd name="connsiteY176" fmla="*/ 1438924 h 6858000"/>
              <a:gd name="connsiteX177" fmla="*/ 1551937 w 5743575"/>
              <a:gd name="connsiteY177" fmla="*/ 1327508 h 6858000"/>
              <a:gd name="connsiteX178" fmla="*/ 2585968 w 5743575"/>
              <a:gd name="connsiteY178" fmla="*/ 1327508 h 6858000"/>
              <a:gd name="connsiteX179" fmla="*/ 2697180 w 5743575"/>
              <a:gd name="connsiteY179" fmla="*/ 1216092 h 6858000"/>
              <a:gd name="connsiteX180" fmla="*/ 2585968 w 5743575"/>
              <a:gd name="connsiteY180" fmla="*/ 1104677 h 6858000"/>
              <a:gd name="connsiteX181" fmla="*/ 2041741 w 5743575"/>
              <a:gd name="connsiteY181" fmla="*/ 1104677 h 6858000"/>
              <a:gd name="connsiteX182" fmla="*/ 1958924 w 5743575"/>
              <a:gd name="connsiteY182" fmla="*/ 1104677 h 6858000"/>
              <a:gd name="connsiteX183" fmla="*/ 1847712 w 5743575"/>
              <a:gd name="connsiteY183" fmla="*/ 993261 h 6858000"/>
              <a:gd name="connsiteX184" fmla="*/ 1949459 w 5743575"/>
              <a:gd name="connsiteY184" fmla="*/ 891327 h 6858000"/>
              <a:gd name="connsiteX185" fmla="*/ 2105629 w 5743575"/>
              <a:gd name="connsiteY185" fmla="*/ 891327 h 6858000"/>
              <a:gd name="connsiteX186" fmla="*/ 2216840 w 5743575"/>
              <a:gd name="connsiteY186" fmla="*/ 779911 h 6858000"/>
              <a:gd name="connsiteX187" fmla="*/ 2105629 w 5743575"/>
              <a:gd name="connsiteY187" fmla="*/ 668495 h 6858000"/>
              <a:gd name="connsiteX188" fmla="*/ 2041741 w 5743575"/>
              <a:gd name="connsiteY188" fmla="*/ 668495 h 6858000"/>
              <a:gd name="connsiteX189" fmla="*/ 1892670 w 5743575"/>
              <a:gd name="connsiteY189" fmla="*/ 668495 h 6858000"/>
              <a:gd name="connsiteX190" fmla="*/ 1783825 w 5743575"/>
              <a:gd name="connsiteY190" fmla="*/ 557080 h 6858000"/>
              <a:gd name="connsiteX191" fmla="*/ 1892670 w 5743575"/>
              <a:gd name="connsiteY191" fmla="*/ 445664 h 6858000"/>
              <a:gd name="connsiteX192" fmla="*/ 2346982 w 5743575"/>
              <a:gd name="connsiteY192" fmla="*/ 445664 h 6858000"/>
              <a:gd name="connsiteX193" fmla="*/ 2448728 w 5743575"/>
              <a:gd name="connsiteY193" fmla="*/ 334248 h 6858000"/>
              <a:gd name="connsiteX194" fmla="*/ 2346982 w 5743575"/>
              <a:gd name="connsiteY194" fmla="*/ 222832 h 6858000"/>
              <a:gd name="connsiteX195" fmla="*/ 1847712 w 5743575"/>
              <a:gd name="connsiteY195" fmla="*/ 222832 h 6858000"/>
              <a:gd name="connsiteX196" fmla="*/ 1736501 w 5743575"/>
              <a:gd name="connsiteY196" fmla="*/ 111416 h 6858000"/>
              <a:gd name="connsiteX197" fmla="*/ 1847712 w 5743575"/>
              <a:gd name="connsiteY19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</a:cxnLst>
            <a:rect l="l" t="t" r="r" b="b"/>
            <a:pathLst>
              <a:path w="5743575" h="6858000">
                <a:moveTo>
                  <a:pt x="111219" y="5761038"/>
                </a:moveTo>
                <a:cubicBezTo>
                  <a:pt x="111219" y="5761038"/>
                  <a:pt x="111219" y="5761038"/>
                  <a:pt x="646019" y="5761038"/>
                </a:cubicBezTo>
                <a:cubicBezTo>
                  <a:pt x="712277" y="5761038"/>
                  <a:pt x="757238" y="5808325"/>
                  <a:pt x="757238" y="5872163"/>
                </a:cubicBezTo>
                <a:cubicBezTo>
                  <a:pt x="757238" y="5928908"/>
                  <a:pt x="712277" y="5983288"/>
                  <a:pt x="646019" y="5983288"/>
                </a:cubicBezTo>
                <a:cubicBezTo>
                  <a:pt x="646019" y="5983288"/>
                  <a:pt x="646019" y="5983288"/>
                  <a:pt x="111219" y="5983288"/>
                </a:cubicBezTo>
                <a:cubicBezTo>
                  <a:pt x="47327" y="5983288"/>
                  <a:pt x="0" y="5928908"/>
                  <a:pt x="0" y="5872163"/>
                </a:cubicBezTo>
                <a:cubicBezTo>
                  <a:pt x="0" y="5808325"/>
                  <a:pt x="47327" y="5761038"/>
                  <a:pt x="111219" y="5761038"/>
                </a:cubicBezTo>
                <a:close/>
                <a:moveTo>
                  <a:pt x="974725" y="5760971"/>
                </a:moveTo>
                <a:cubicBezTo>
                  <a:pt x="1000149" y="5760971"/>
                  <a:pt x="1025574" y="5770428"/>
                  <a:pt x="1043312" y="5789343"/>
                </a:cubicBezTo>
                <a:cubicBezTo>
                  <a:pt x="1090613" y="5836630"/>
                  <a:pt x="1090613" y="5900468"/>
                  <a:pt x="1043312" y="5938298"/>
                </a:cubicBezTo>
                <a:cubicBezTo>
                  <a:pt x="1007836" y="5973763"/>
                  <a:pt x="941615" y="5973763"/>
                  <a:pt x="906139" y="5938298"/>
                </a:cubicBezTo>
                <a:cubicBezTo>
                  <a:pt x="858838" y="5900468"/>
                  <a:pt x="858838" y="5836630"/>
                  <a:pt x="906139" y="5789343"/>
                </a:cubicBezTo>
                <a:cubicBezTo>
                  <a:pt x="923877" y="5770428"/>
                  <a:pt x="949301" y="5760971"/>
                  <a:pt x="974725" y="5760971"/>
                </a:cubicBezTo>
                <a:close/>
                <a:moveTo>
                  <a:pt x="776442" y="4878388"/>
                </a:moveTo>
                <a:cubicBezTo>
                  <a:pt x="776442" y="4878388"/>
                  <a:pt x="776442" y="4878388"/>
                  <a:pt x="923156" y="4878388"/>
                </a:cubicBezTo>
                <a:cubicBezTo>
                  <a:pt x="923156" y="4878388"/>
                  <a:pt x="923156" y="4878388"/>
                  <a:pt x="932622" y="4878388"/>
                </a:cubicBezTo>
                <a:cubicBezTo>
                  <a:pt x="932622" y="4878388"/>
                  <a:pt x="932622" y="4878388"/>
                  <a:pt x="1330172" y="4878388"/>
                </a:cubicBezTo>
                <a:cubicBezTo>
                  <a:pt x="1386965" y="4887913"/>
                  <a:pt x="1431926" y="4933157"/>
                  <a:pt x="1431926" y="4990307"/>
                </a:cubicBezTo>
                <a:cubicBezTo>
                  <a:pt x="1431926" y="5054601"/>
                  <a:pt x="1386965" y="5102226"/>
                  <a:pt x="1320707" y="5102226"/>
                </a:cubicBezTo>
                <a:cubicBezTo>
                  <a:pt x="1320707" y="5102226"/>
                  <a:pt x="1320707" y="5102226"/>
                  <a:pt x="776442" y="5102226"/>
                </a:cubicBezTo>
                <a:cubicBezTo>
                  <a:pt x="722015" y="5102226"/>
                  <a:pt x="674688" y="5054601"/>
                  <a:pt x="674688" y="4990307"/>
                </a:cubicBezTo>
                <a:cubicBezTo>
                  <a:pt x="674688" y="4933157"/>
                  <a:pt x="722015" y="4878388"/>
                  <a:pt x="776442" y="4878388"/>
                </a:cubicBezTo>
                <a:close/>
                <a:moveTo>
                  <a:pt x="457167" y="4878388"/>
                </a:moveTo>
                <a:cubicBezTo>
                  <a:pt x="483766" y="4878388"/>
                  <a:pt x="509183" y="4887913"/>
                  <a:pt x="528097" y="4906963"/>
                </a:cubicBezTo>
                <a:cubicBezTo>
                  <a:pt x="563563" y="4952207"/>
                  <a:pt x="563563" y="5018882"/>
                  <a:pt x="528097" y="5054601"/>
                </a:cubicBezTo>
                <a:cubicBezTo>
                  <a:pt x="490268" y="5092701"/>
                  <a:pt x="426430" y="5092701"/>
                  <a:pt x="379143" y="5054601"/>
                </a:cubicBezTo>
                <a:cubicBezTo>
                  <a:pt x="341313" y="5018882"/>
                  <a:pt x="341313" y="4952207"/>
                  <a:pt x="379143" y="4906963"/>
                </a:cubicBezTo>
                <a:cubicBezTo>
                  <a:pt x="402786" y="4887913"/>
                  <a:pt x="430568" y="4878388"/>
                  <a:pt x="457167" y="4878388"/>
                </a:cubicBezTo>
                <a:close/>
                <a:moveTo>
                  <a:pt x="1250951" y="4435597"/>
                </a:moveTo>
                <a:cubicBezTo>
                  <a:pt x="1276375" y="4435597"/>
                  <a:pt x="1301799" y="4446831"/>
                  <a:pt x="1319537" y="4469299"/>
                </a:cubicBezTo>
                <a:cubicBezTo>
                  <a:pt x="1366838" y="4507140"/>
                  <a:pt x="1366838" y="4570996"/>
                  <a:pt x="1319537" y="4618297"/>
                </a:cubicBezTo>
                <a:cubicBezTo>
                  <a:pt x="1284061" y="4656138"/>
                  <a:pt x="1217840" y="4656138"/>
                  <a:pt x="1182364" y="4618297"/>
                </a:cubicBezTo>
                <a:cubicBezTo>
                  <a:pt x="1135063" y="4570996"/>
                  <a:pt x="1135063" y="4507140"/>
                  <a:pt x="1182364" y="4469299"/>
                </a:cubicBezTo>
                <a:cubicBezTo>
                  <a:pt x="1200102" y="4446831"/>
                  <a:pt x="1225527" y="4435597"/>
                  <a:pt x="1250951" y="4435597"/>
                </a:cubicBezTo>
                <a:close/>
                <a:moveTo>
                  <a:pt x="1225145" y="3542425"/>
                </a:moveTo>
                <a:cubicBezTo>
                  <a:pt x="1250570" y="3542425"/>
                  <a:pt x="1275994" y="3554251"/>
                  <a:pt x="1294914" y="3577901"/>
                </a:cubicBezTo>
                <a:cubicBezTo>
                  <a:pt x="1339850" y="3615742"/>
                  <a:pt x="1339850" y="3679598"/>
                  <a:pt x="1294914" y="3717439"/>
                </a:cubicBezTo>
                <a:cubicBezTo>
                  <a:pt x="1257073" y="3762375"/>
                  <a:pt x="1193217" y="3762375"/>
                  <a:pt x="1155376" y="3717439"/>
                </a:cubicBezTo>
                <a:cubicBezTo>
                  <a:pt x="1108075" y="3679598"/>
                  <a:pt x="1108075" y="3615742"/>
                  <a:pt x="1155376" y="3577901"/>
                </a:cubicBezTo>
                <a:cubicBezTo>
                  <a:pt x="1174297" y="3554251"/>
                  <a:pt x="1199721" y="3542425"/>
                  <a:pt x="1225145" y="3542425"/>
                </a:cubicBezTo>
                <a:close/>
                <a:moveTo>
                  <a:pt x="327119" y="3494088"/>
                </a:moveTo>
                <a:cubicBezTo>
                  <a:pt x="327119" y="3494088"/>
                  <a:pt x="327119" y="3494088"/>
                  <a:pt x="861918" y="3494088"/>
                </a:cubicBezTo>
                <a:cubicBezTo>
                  <a:pt x="928177" y="3494088"/>
                  <a:pt x="973138" y="3541713"/>
                  <a:pt x="973138" y="3606007"/>
                </a:cubicBezTo>
                <a:cubicBezTo>
                  <a:pt x="973138" y="3663157"/>
                  <a:pt x="928177" y="3717926"/>
                  <a:pt x="861918" y="3717926"/>
                </a:cubicBezTo>
                <a:lnTo>
                  <a:pt x="327119" y="3717926"/>
                </a:lnTo>
                <a:cubicBezTo>
                  <a:pt x="263227" y="3717926"/>
                  <a:pt x="215900" y="3663157"/>
                  <a:pt x="215900" y="3606007"/>
                </a:cubicBezTo>
                <a:cubicBezTo>
                  <a:pt x="215900" y="3541713"/>
                  <a:pt x="263227" y="3494088"/>
                  <a:pt x="327119" y="3494088"/>
                </a:cubicBezTo>
                <a:close/>
                <a:moveTo>
                  <a:pt x="735823" y="3103496"/>
                </a:moveTo>
                <a:cubicBezTo>
                  <a:pt x="762423" y="3103496"/>
                  <a:pt x="790204" y="3112953"/>
                  <a:pt x="813847" y="3131868"/>
                </a:cubicBezTo>
                <a:cubicBezTo>
                  <a:pt x="849313" y="3167334"/>
                  <a:pt x="849313" y="3233535"/>
                  <a:pt x="813847" y="3278459"/>
                </a:cubicBezTo>
                <a:cubicBezTo>
                  <a:pt x="766560" y="3316289"/>
                  <a:pt x="702722" y="3316289"/>
                  <a:pt x="664893" y="3278459"/>
                </a:cubicBezTo>
                <a:cubicBezTo>
                  <a:pt x="627063" y="3233535"/>
                  <a:pt x="627063" y="3167334"/>
                  <a:pt x="664893" y="3131868"/>
                </a:cubicBezTo>
                <a:cubicBezTo>
                  <a:pt x="683808" y="3112953"/>
                  <a:pt x="709224" y="3103496"/>
                  <a:pt x="735823" y="3103496"/>
                </a:cubicBezTo>
                <a:close/>
                <a:moveTo>
                  <a:pt x="1081182" y="3094038"/>
                </a:moveTo>
                <a:cubicBezTo>
                  <a:pt x="1081182" y="3094038"/>
                  <a:pt x="1081182" y="3094038"/>
                  <a:pt x="1218432" y="3094038"/>
                </a:cubicBezTo>
                <a:cubicBezTo>
                  <a:pt x="1227897" y="3094038"/>
                  <a:pt x="1227897" y="3094038"/>
                  <a:pt x="1227897" y="3094038"/>
                </a:cubicBezTo>
                <a:cubicBezTo>
                  <a:pt x="1227897" y="3094038"/>
                  <a:pt x="1227897" y="3094038"/>
                  <a:pt x="1634913" y="3094038"/>
                </a:cubicBezTo>
                <a:cubicBezTo>
                  <a:pt x="1689339" y="3103496"/>
                  <a:pt x="1727201" y="3150783"/>
                  <a:pt x="1727201" y="3205164"/>
                </a:cubicBezTo>
                <a:cubicBezTo>
                  <a:pt x="1727201" y="3261908"/>
                  <a:pt x="1679874" y="3316289"/>
                  <a:pt x="1625447" y="3316289"/>
                </a:cubicBezTo>
                <a:lnTo>
                  <a:pt x="1081182" y="3316289"/>
                </a:lnTo>
                <a:cubicBezTo>
                  <a:pt x="1014924" y="3316289"/>
                  <a:pt x="969963" y="3261908"/>
                  <a:pt x="969963" y="3205164"/>
                </a:cubicBezTo>
                <a:cubicBezTo>
                  <a:pt x="969963" y="3141326"/>
                  <a:pt x="1014924" y="3094038"/>
                  <a:pt x="1081182" y="3094038"/>
                </a:cubicBezTo>
                <a:close/>
                <a:moveTo>
                  <a:pt x="1518908" y="2659856"/>
                </a:moveTo>
                <a:cubicBezTo>
                  <a:pt x="1545212" y="2659856"/>
                  <a:pt x="1570038" y="2671763"/>
                  <a:pt x="1587770" y="2695575"/>
                </a:cubicBezTo>
                <a:cubicBezTo>
                  <a:pt x="1625600" y="2731294"/>
                  <a:pt x="1625600" y="2797969"/>
                  <a:pt x="1587770" y="2833689"/>
                </a:cubicBezTo>
                <a:cubicBezTo>
                  <a:pt x="1552305" y="2881313"/>
                  <a:pt x="1488467" y="2881313"/>
                  <a:pt x="1441180" y="2833689"/>
                </a:cubicBezTo>
                <a:cubicBezTo>
                  <a:pt x="1403350" y="2797969"/>
                  <a:pt x="1403350" y="2731294"/>
                  <a:pt x="1441180" y="2695575"/>
                </a:cubicBezTo>
                <a:cubicBezTo>
                  <a:pt x="1464824" y="2671763"/>
                  <a:pt x="1492605" y="2659856"/>
                  <a:pt x="1518908" y="2659856"/>
                </a:cubicBezTo>
                <a:close/>
                <a:moveTo>
                  <a:pt x="1223929" y="1332748"/>
                </a:moveTo>
                <a:cubicBezTo>
                  <a:pt x="1250528" y="1332748"/>
                  <a:pt x="1275945" y="1342273"/>
                  <a:pt x="1294860" y="1361323"/>
                </a:cubicBezTo>
                <a:cubicBezTo>
                  <a:pt x="1330325" y="1406567"/>
                  <a:pt x="1330325" y="1473242"/>
                  <a:pt x="1294860" y="1508961"/>
                </a:cubicBezTo>
                <a:cubicBezTo>
                  <a:pt x="1257030" y="1547061"/>
                  <a:pt x="1193192" y="1547061"/>
                  <a:pt x="1145905" y="1508961"/>
                </a:cubicBezTo>
                <a:cubicBezTo>
                  <a:pt x="1108075" y="1473242"/>
                  <a:pt x="1108075" y="1406567"/>
                  <a:pt x="1145905" y="1361323"/>
                </a:cubicBezTo>
                <a:cubicBezTo>
                  <a:pt x="1169549" y="1342273"/>
                  <a:pt x="1197330" y="1332748"/>
                  <a:pt x="1223929" y="1332748"/>
                </a:cubicBezTo>
                <a:close/>
                <a:moveTo>
                  <a:pt x="951067" y="430253"/>
                </a:moveTo>
                <a:cubicBezTo>
                  <a:pt x="951067" y="430253"/>
                  <a:pt x="951067" y="430253"/>
                  <a:pt x="1097781" y="430253"/>
                </a:cubicBezTo>
                <a:cubicBezTo>
                  <a:pt x="1097781" y="430253"/>
                  <a:pt x="1097781" y="430253"/>
                  <a:pt x="1107247" y="430253"/>
                </a:cubicBezTo>
                <a:cubicBezTo>
                  <a:pt x="1107247" y="430253"/>
                  <a:pt x="1107247" y="430253"/>
                  <a:pt x="1504797" y="430253"/>
                </a:cubicBezTo>
                <a:cubicBezTo>
                  <a:pt x="1561590" y="439778"/>
                  <a:pt x="1606551" y="485022"/>
                  <a:pt x="1606551" y="542172"/>
                </a:cubicBezTo>
                <a:cubicBezTo>
                  <a:pt x="1606551" y="606466"/>
                  <a:pt x="1561590" y="654091"/>
                  <a:pt x="1495332" y="654091"/>
                </a:cubicBezTo>
                <a:cubicBezTo>
                  <a:pt x="1495332" y="654091"/>
                  <a:pt x="1495332" y="654091"/>
                  <a:pt x="951067" y="654091"/>
                </a:cubicBezTo>
                <a:cubicBezTo>
                  <a:pt x="896640" y="654091"/>
                  <a:pt x="849313" y="606466"/>
                  <a:pt x="849313" y="542172"/>
                </a:cubicBezTo>
                <a:cubicBezTo>
                  <a:pt x="849313" y="485022"/>
                  <a:pt x="896640" y="430253"/>
                  <a:pt x="951067" y="430253"/>
                </a:cubicBezTo>
                <a:close/>
                <a:moveTo>
                  <a:pt x="631792" y="430253"/>
                </a:moveTo>
                <a:cubicBezTo>
                  <a:pt x="658391" y="430253"/>
                  <a:pt x="683808" y="439778"/>
                  <a:pt x="702722" y="458828"/>
                </a:cubicBezTo>
                <a:cubicBezTo>
                  <a:pt x="738188" y="504072"/>
                  <a:pt x="738188" y="570747"/>
                  <a:pt x="702722" y="606466"/>
                </a:cubicBezTo>
                <a:cubicBezTo>
                  <a:pt x="664893" y="644566"/>
                  <a:pt x="601055" y="644566"/>
                  <a:pt x="553768" y="606466"/>
                </a:cubicBezTo>
                <a:cubicBezTo>
                  <a:pt x="515938" y="570747"/>
                  <a:pt x="515938" y="504072"/>
                  <a:pt x="553768" y="458828"/>
                </a:cubicBezTo>
                <a:cubicBezTo>
                  <a:pt x="577411" y="439778"/>
                  <a:pt x="605193" y="430253"/>
                  <a:pt x="631792" y="430253"/>
                </a:cubicBezTo>
                <a:close/>
                <a:moveTo>
                  <a:pt x="1847712" y="0"/>
                </a:moveTo>
                <a:cubicBezTo>
                  <a:pt x="1847712" y="0"/>
                  <a:pt x="1847712" y="0"/>
                  <a:pt x="3689876" y="0"/>
                </a:cubicBezTo>
                <a:lnTo>
                  <a:pt x="3876675" y="0"/>
                </a:lnTo>
                <a:lnTo>
                  <a:pt x="5743575" y="0"/>
                </a:lnTo>
                <a:lnTo>
                  <a:pt x="5743575" y="6858000"/>
                </a:lnTo>
                <a:lnTo>
                  <a:pt x="4322763" y="6858000"/>
                </a:lnTo>
                <a:lnTo>
                  <a:pt x="3876675" y="6858000"/>
                </a:lnTo>
                <a:lnTo>
                  <a:pt x="1376837" y="6858000"/>
                </a:lnTo>
                <a:cubicBezTo>
                  <a:pt x="1320049" y="6858000"/>
                  <a:pt x="1275091" y="6801107"/>
                  <a:pt x="1275091" y="6746584"/>
                </a:cubicBezTo>
                <a:cubicBezTo>
                  <a:pt x="1275091" y="6689691"/>
                  <a:pt x="1312950" y="6644651"/>
                  <a:pt x="1367373" y="6635169"/>
                </a:cubicBezTo>
                <a:cubicBezTo>
                  <a:pt x="1367373" y="6635169"/>
                  <a:pt x="1367373" y="6635169"/>
                  <a:pt x="2032276" y="6635169"/>
                </a:cubicBezTo>
                <a:cubicBezTo>
                  <a:pt x="2086699" y="6635169"/>
                  <a:pt x="2143488" y="6587758"/>
                  <a:pt x="2143488" y="6523753"/>
                </a:cubicBezTo>
                <a:cubicBezTo>
                  <a:pt x="2143488" y="6466860"/>
                  <a:pt x="2086699" y="6412337"/>
                  <a:pt x="2032276" y="6412337"/>
                </a:cubicBezTo>
                <a:cubicBezTo>
                  <a:pt x="2032276" y="6412337"/>
                  <a:pt x="2032276" y="6412337"/>
                  <a:pt x="1717571" y="6412337"/>
                </a:cubicBezTo>
                <a:cubicBezTo>
                  <a:pt x="1653683" y="6412337"/>
                  <a:pt x="1606359" y="6364926"/>
                  <a:pt x="1606359" y="6298551"/>
                </a:cubicBezTo>
                <a:cubicBezTo>
                  <a:pt x="1606359" y="6244028"/>
                  <a:pt x="1653683" y="6196617"/>
                  <a:pt x="1717571" y="6196617"/>
                </a:cubicBezTo>
                <a:cubicBezTo>
                  <a:pt x="1717571" y="6196617"/>
                  <a:pt x="1717571" y="6196617"/>
                  <a:pt x="1793290" y="6196617"/>
                </a:cubicBezTo>
                <a:cubicBezTo>
                  <a:pt x="1793290" y="6196617"/>
                  <a:pt x="1793290" y="6196617"/>
                  <a:pt x="1793290" y="6187135"/>
                </a:cubicBezTo>
                <a:cubicBezTo>
                  <a:pt x="1793290" y="6187135"/>
                  <a:pt x="1793290" y="6187135"/>
                  <a:pt x="1857177" y="6187135"/>
                </a:cubicBezTo>
                <a:cubicBezTo>
                  <a:pt x="1921065" y="6187135"/>
                  <a:pt x="1968389" y="6142094"/>
                  <a:pt x="1968389" y="6085201"/>
                </a:cubicBezTo>
                <a:cubicBezTo>
                  <a:pt x="1968389" y="6021196"/>
                  <a:pt x="1921065" y="5973785"/>
                  <a:pt x="1857177" y="5973785"/>
                </a:cubicBezTo>
                <a:cubicBezTo>
                  <a:pt x="1857177" y="5973785"/>
                  <a:pt x="1857177" y="5973785"/>
                  <a:pt x="1303485" y="5973785"/>
                </a:cubicBezTo>
                <a:cubicBezTo>
                  <a:pt x="1246696" y="5973785"/>
                  <a:pt x="1201738" y="5919263"/>
                  <a:pt x="1201738" y="5862369"/>
                </a:cubicBezTo>
                <a:cubicBezTo>
                  <a:pt x="1201738" y="5798365"/>
                  <a:pt x="1246696" y="5750954"/>
                  <a:pt x="1303485" y="5750954"/>
                </a:cubicBezTo>
                <a:cubicBezTo>
                  <a:pt x="1303485" y="5750954"/>
                  <a:pt x="1303485" y="5750954"/>
                  <a:pt x="2346982" y="5750954"/>
                </a:cubicBezTo>
                <a:cubicBezTo>
                  <a:pt x="2410869" y="5750954"/>
                  <a:pt x="2458193" y="5705913"/>
                  <a:pt x="2458193" y="5639538"/>
                </a:cubicBezTo>
                <a:cubicBezTo>
                  <a:pt x="2458193" y="5575533"/>
                  <a:pt x="2410869" y="5528122"/>
                  <a:pt x="2346982" y="5528122"/>
                </a:cubicBezTo>
                <a:cubicBezTo>
                  <a:pt x="2346982" y="5528122"/>
                  <a:pt x="2346982" y="5528122"/>
                  <a:pt x="1793290" y="5528122"/>
                </a:cubicBezTo>
                <a:cubicBezTo>
                  <a:pt x="1793290" y="5528122"/>
                  <a:pt x="1793290" y="5528122"/>
                  <a:pt x="1717571" y="5528122"/>
                </a:cubicBezTo>
                <a:cubicBezTo>
                  <a:pt x="1653683" y="5528122"/>
                  <a:pt x="1606359" y="5480711"/>
                  <a:pt x="1606359" y="5416706"/>
                </a:cubicBezTo>
                <a:cubicBezTo>
                  <a:pt x="1606359" y="5362183"/>
                  <a:pt x="1644219" y="5314772"/>
                  <a:pt x="1698641" y="5305290"/>
                </a:cubicBezTo>
                <a:cubicBezTo>
                  <a:pt x="1698641" y="5305290"/>
                  <a:pt x="1698641" y="5305290"/>
                  <a:pt x="1857177" y="5305290"/>
                </a:cubicBezTo>
                <a:cubicBezTo>
                  <a:pt x="1921065" y="5305290"/>
                  <a:pt x="1968389" y="5257879"/>
                  <a:pt x="1968389" y="5203357"/>
                </a:cubicBezTo>
                <a:cubicBezTo>
                  <a:pt x="1968389" y="5136981"/>
                  <a:pt x="1921065" y="5091941"/>
                  <a:pt x="1857177" y="5091941"/>
                </a:cubicBezTo>
                <a:cubicBezTo>
                  <a:pt x="1857177" y="5091941"/>
                  <a:pt x="1857177" y="5091941"/>
                  <a:pt x="1653683" y="5091941"/>
                </a:cubicBezTo>
                <a:cubicBezTo>
                  <a:pt x="1589796" y="5091941"/>
                  <a:pt x="1542472" y="5035048"/>
                  <a:pt x="1542472" y="4980525"/>
                </a:cubicBezTo>
                <a:cubicBezTo>
                  <a:pt x="1542472" y="4914150"/>
                  <a:pt x="1589796" y="4869109"/>
                  <a:pt x="1653683" y="4869109"/>
                </a:cubicBezTo>
                <a:cubicBezTo>
                  <a:pt x="1653683" y="4869109"/>
                  <a:pt x="1653683" y="4869109"/>
                  <a:pt x="2096164" y="4869109"/>
                </a:cubicBezTo>
                <a:cubicBezTo>
                  <a:pt x="2162418" y="4869109"/>
                  <a:pt x="2207376" y="4812216"/>
                  <a:pt x="2207376" y="4757693"/>
                </a:cubicBezTo>
                <a:cubicBezTo>
                  <a:pt x="2207376" y="4691318"/>
                  <a:pt x="2162418" y="4646277"/>
                  <a:pt x="2096164" y="4646277"/>
                </a:cubicBezTo>
                <a:cubicBezTo>
                  <a:pt x="2096164" y="4646277"/>
                  <a:pt x="2096164" y="4646277"/>
                  <a:pt x="1606359" y="4646277"/>
                </a:cubicBezTo>
                <a:cubicBezTo>
                  <a:pt x="1561401" y="4646277"/>
                  <a:pt x="1514077" y="4608349"/>
                  <a:pt x="1506979" y="4560938"/>
                </a:cubicBezTo>
                <a:cubicBezTo>
                  <a:pt x="1497514" y="4551455"/>
                  <a:pt x="1497514" y="4544344"/>
                  <a:pt x="1497514" y="4534862"/>
                </a:cubicBezTo>
                <a:cubicBezTo>
                  <a:pt x="1497514" y="4468486"/>
                  <a:pt x="1542472" y="4423446"/>
                  <a:pt x="1606359" y="4423446"/>
                </a:cubicBezTo>
                <a:cubicBezTo>
                  <a:pt x="1606359" y="4423446"/>
                  <a:pt x="1606359" y="4423446"/>
                  <a:pt x="2280728" y="4423446"/>
                </a:cubicBezTo>
                <a:cubicBezTo>
                  <a:pt x="2328052" y="4413964"/>
                  <a:pt x="2365911" y="4366553"/>
                  <a:pt x="2365911" y="4312030"/>
                </a:cubicBezTo>
                <a:cubicBezTo>
                  <a:pt x="2365911" y="4255137"/>
                  <a:pt x="2318587" y="4207726"/>
                  <a:pt x="2254700" y="4207726"/>
                </a:cubicBezTo>
                <a:cubicBezTo>
                  <a:pt x="2254700" y="4207726"/>
                  <a:pt x="2254700" y="4207726"/>
                  <a:pt x="1939994" y="4207726"/>
                </a:cubicBezTo>
                <a:cubicBezTo>
                  <a:pt x="1885572" y="4200614"/>
                  <a:pt x="1838247" y="4153203"/>
                  <a:pt x="1838247" y="4096310"/>
                </a:cubicBezTo>
                <a:cubicBezTo>
                  <a:pt x="1838247" y="4032305"/>
                  <a:pt x="1885572" y="3984894"/>
                  <a:pt x="1939994" y="3984894"/>
                </a:cubicBezTo>
                <a:cubicBezTo>
                  <a:pt x="1939994" y="3984894"/>
                  <a:pt x="1939994" y="3984894"/>
                  <a:pt x="2086699" y="3984894"/>
                </a:cubicBezTo>
                <a:cubicBezTo>
                  <a:pt x="2152953" y="3984894"/>
                  <a:pt x="2197911" y="3930371"/>
                  <a:pt x="2197911" y="3873478"/>
                </a:cubicBezTo>
                <a:cubicBezTo>
                  <a:pt x="2197911" y="3809473"/>
                  <a:pt x="2152953" y="3762062"/>
                  <a:pt x="2086699" y="3762062"/>
                </a:cubicBezTo>
                <a:cubicBezTo>
                  <a:pt x="2086699" y="3762062"/>
                  <a:pt x="2086699" y="3762062"/>
                  <a:pt x="1533007" y="3762062"/>
                </a:cubicBezTo>
                <a:cubicBezTo>
                  <a:pt x="1469119" y="3762062"/>
                  <a:pt x="1421795" y="3717022"/>
                  <a:pt x="1421795" y="3650647"/>
                </a:cubicBezTo>
                <a:cubicBezTo>
                  <a:pt x="1421795" y="3596124"/>
                  <a:pt x="1478584" y="3539231"/>
                  <a:pt x="1533007" y="3539231"/>
                </a:cubicBezTo>
                <a:cubicBezTo>
                  <a:pt x="1533007" y="3539231"/>
                  <a:pt x="1533007" y="3539231"/>
                  <a:pt x="2576504" y="3539231"/>
                </a:cubicBezTo>
                <a:cubicBezTo>
                  <a:pt x="2633292" y="3539231"/>
                  <a:pt x="2687715" y="3494190"/>
                  <a:pt x="2687715" y="3427816"/>
                </a:cubicBezTo>
                <a:cubicBezTo>
                  <a:pt x="2687715" y="3373293"/>
                  <a:pt x="2633292" y="3316399"/>
                  <a:pt x="2576504" y="3316399"/>
                </a:cubicBezTo>
                <a:cubicBezTo>
                  <a:pt x="2576504" y="3316399"/>
                  <a:pt x="2576504" y="3316399"/>
                  <a:pt x="1939994" y="3316399"/>
                </a:cubicBezTo>
                <a:cubicBezTo>
                  <a:pt x="1885572" y="3316399"/>
                  <a:pt x="1838247" y="3268988"/>
                  <a:pt x="1838247" y="3214466"/>
                </a:cubicBezTo>
                <a:cubicBezTo>
                  <a:pt x="1838247" y="3150461"/>
                  <a:pt x="1876107" y="3103050"/>
                  <a:pt x="1930530" y="3103050"/>
                </a:cubicBezTo>
                <a:cubicBezTo>
                  <a:pt x="1930530" y="3103050"/>
                  <a:pt x="1930530" y="3103050"/>
                  <a:pt x="2086699" y="3103050"/>
                </a:cubicBezTo>
                <a:cubicBezTo>
                  <a:pt x="2152953" y="3103050"/>
                  <a:pt x="2197911" y="3046157"/>
                  <a:pt x="2197911" y="2991634"/>
                </a:cubicBezTo>
                <a:cubicBezTo>
                  <a:pt x="2197911" y="2925259"/>
                  <a:pt x="2152953" y="2880218"/>
                  <a:pt x="2086699" y="2880218"/>
                </a:cubicBezTo>
                <a:cubicBezTo>
                  <a:pt x="2086699" y="2880218"/>
                  <a:pt x="2086699" y="2880218"/>
                  <a:pt x="2022812" y="2880218"/>
                </a:cubicBezTo>
                <a:cubicBezTo>
                  <a:pt x="2022812" y="2880218"/>
                  <a:pt x="2022812" y="2880218"/>
                  <a:pt x="1876107" y="2880218"/>
                </a:cubicBezTo>
                <a:cubicBezTo>
                  <a:pt x="1819318" y="2880218"/>
                  <a:pt x="1764895" y="2832807"/>
                  <a:pt x="1764895" y="2768802"/>
                </a:cubicBezTo>
                <a:cubicBezTo>
                  <a:pt x="1764895" y="2702427"/>
                  <a:pt x="1819318" y="2657386"/>
                  <a:pt x="1876107" y="2657386"/>
                </a:cubicBezTo>
                <a:cubicBezTo>
                  <a:pt x="1876107" y="2657386"/>
                  <a:pt x="1876107" y="2657386"/>
                  <a:pt x="2022812" y="2657386"/>
                </a:cubicBezTo>
                <a:cubicBezTo>
                  <a:pt x="2022812" y="2657386"/>
                  <a:pt x="2022812" y="2657386"/>
                  <a:pt x="2328052" y="2657386"/>
                </a:cubicBezTo>
                <a:cubicBezTo>
                  <a:pt x="2391940" y="2657386"/>
                  <a:pt x="2439264" y="2609975"/>
                  <a:pt x="2439264" y="2545971"/>
                </a:cubicBezTo>
                <a:cubicBezTo>
                  <a:pt x="2439264" y="2489078"/>
                  <a:pt x="2391940" y="2434555"/>
                  <a:pt x="2328052" y="2434555"/>
                </a:cubicBezTo>
                <a:cubicBezTo>
                  <a:pt x="2328052" y="2434555"/>
                  <a:pt x="2328052" y="2434555"/>
                  <a:pt x="1625289" y="2434555"/>
                </a:cubicBezTo>
                <a:cubicBezTo>
                  <a:pt x="1561401" y="2434555"/>
                  <a:pt x="1514077" y="2377662"/>
                  <a:pt x="1514077" y="2323139"/>
                </a:cubicBezTo>
                <a:cubicBezTo>
                  <a:pt x="1514077" y="2266246"/>
                  <a:pt x="1551937" y="2218835"/>
                  <a:pt x="1606359" y="2211723"/>
                </a:cubicBezTo>
                <a:cubicBezTo>
                  <a:pt x="1606359" y="2211723"/>
                  <a:pt x="1606359" y="2211723"/>
                  <a:pt x="2271263" y="2211723"/>
                </a:cubicBezTo>
                <a:cubicBezTo>
                  <a:pt x="2328052" y="2211723"/>
                  <a:pt x="2382475" y="2164312"/>
                  <a:pt x="2382475" y="2100307"/>
                </a:cubicBezTo>
                <a:cubicBezTo>
                  <a:pt x="2382475" y="2043414"/>
                  <a:pt x="2328052" y="1986521"/>
                  <a:pt x="2271263" y="1986521"/>
                </a:cubicBezTo>
                <a:cubicBezTo>
                  <a:pt x="2271263" y="1986521"/>
                  <a:pt x="2271263" y="1986521"/>
                  <a:pt x="1958924" y="1986521"/>
                </a:cubicBezTo>
                <a:cubicBezTo>
                  <a:pt x="1892670" y="1986521"/>
                  <a:pt x="1847712" y="1941481"/>
                  <a:pt x="1847712" y="1884587"/>
                </a:cubicBezTo>
                <a:cubicBezTo>
                  <a:pt x="1847712" y="1820583"/>
                  <a:pt x="1892670" y="1773171"/>
                  <a:pt x="1958924" y="1773171"/>
                </a:cubicBezTo>
                <a:cubicBezTo>
                  <a:pt x="1958924" y="1773171"/>
                  <a:pt x="1958924" y="1773171"/>
                  <a:pt x="2041741" y="1773171"/>
                </a:cubicBezTo>
                <a:cubicBezTo>
                  <a:pt x="2041741" y="1773171"/>
                  <a:pt x="2041741" y="1773171"/>
                  <a:pt x="2105629" y="1773171"/>
                </a:cubicBezTo>
                <a:cubicBezTo>
                  <a:pt x="2162418" y="1773171"/>
                  <a:pt x="2216840" y="1718649"/>
                  <a:pt x="2216840" y="1661756"/>
                </a:cubicBezTo>
                <a:cubicBezTo>
                  <a:pt x="2216840" y="1597751"/>
                  <a:pt x="2162418" y="1550340"/>
                  <a:pt x="2105629" y="1550340"/>
                </a:cubicBezTo>
                <a:cubicBezTo>
                  <a:pt x="2105629" y="1550340"/>
                  <a:pt x="2105629" y="1550340"/>
                  <a:pt x="1542472" y="1550340"/>
                </a:cubicBezTo>
                <a:cubicBezTo>
                  <a:pt x="1488049" y="1550340"/>
                  <a:pt x="1440725" y="1505300"/>
                  <a:pt x="1440725" y="1438924"/>
                </a:cubicBezTo>
                <a:cubicBezTo>
                  <a:pt x="1440725" y="1384401"/>
                  <a:pt x="1488049" y="1327508"/>
                  <a:pt x="1551937" y="1327508"/>
                </a:cubicBezTo>
                <a:cubicBezTo>
                  <a:pt x="1551937" y="1327508"/>
                  <a:pt x="1551937" y="1327508"/>
                  <a:pt x="2585968" y="1327508"/>
                </a:cubicBezTo>
                <a:cubicBezTo>
                  <a:pt x="2652222" y="1327508"/>
                  <a:pt x="2697180" y="1282468"/>
                  <a:pt x="2697180" y="1216092"/>
                </a:cubicBezTo>
                <a:cubicBezTo>
                  <a:pt x="2697180" y="1161570"/>
                  <a:pt x="2652222" y="1104677"/>
                  <a:pt x="2585968" y="1104677"/>
                </a:cubicBezTo>
                <a:cubicBezTo>
                  <a:pt x="2585968" y="1104677"/>
                  <a:pt x="2585968" y="1104677"/>
                  <a:pt x="2041741" y="1104677"/>
                </a:cubicBezTo>
                <a:cubicBezTo>
                  <a:pt x="2041741" y="1104677"/>
                  <a:pt x="2041741" y="1104677"/>
                  <a:pt x="1958924" y="1104677"/>
                </a:cubicBezTo>
                <a:cubicBezTo>
                  <a:pt x="1892670" y="1104677"/>
                  <a:pt x="1847712" y="1057265"/>
                  <a:pt x="1847712" y="993261"/>
                </a:cubicBezTo>
                <a:cubicBezTo>
                  <a:pt x="1847712" y="936367"/>
                  <a:pt x="1892670" y="891327"/>
                  <a:pt x="1949459" y="891327"/>
                </a:cubicBezTo>
                <a:cubicBezTo>
                  <a:pt x="1949459" y="891327"/>
                  <a:pt x="1949459" y="891327"/>
                  <a:pt x="2105629" y="891327"/>
                </a:cubicBezTo>
                <a:cubicBezTo>
                  <a:pt x="2162418" y="891327"/>
                  <a:pt x="2216840" y="834434"/>
                  <a:pt x="2216840" y="779911"/>
                </a:cubicBezTo>
                <a:cubicBezTo>
                  <a:pt x="2216840" y="713536"/>
                  <a:pt x="2162418" y="668495"/>
                  <a:pt x="2105629" y="668495"/>
                </a:cubicBezTo>
                <a:cubicBezTo>
                  <a:pt x="2105629" y="668495"/>
                  <a:pt x="2105629" y="668495"/>
                  <a:pt x="2041741" y="668495"/>
                </a:cubicBezTo>
                <a:cubicBezTo>
                  <a:pt x="2041741" y="668495"/>
                  <a:pt x="2041741" y="668495"/>
                  <a:pt x="1892670" y="668495"/>
                </a:cubicBezTo>
                <a:cubicBezTo>
                  <a:pt x="1828783" y="668495"/>
                  <a:pt x="1783825" y="611602"/>
                  <a:pt x="1783825" y="557080"/>
                </a:cubicBezTo>
                <a:cubicBezTo>
                  <a:pt x="1783825" y="490704"/>
                  <a:pt x="1828783" y="445664"/>
                  <a:pt x="1892670" y="445664"/>
                </a:cubicBezTo>
                <a:cubicBezTo>
                  <a:pt x="1892670" y="445664"/>
                  <a:pt x="1892670" y="445664"/>
                  <a:pt x="2346982" y="445664"/>
                </a:cubicBezTo>
                <a:cubicBezTo>
                  <a:pt x="2401404" y="445664"/>
                  <a:pt x="2448728" y="398253"/>
                  <a:pt x="2448728" y="334248"/>
                </a:cubicBezTo>
                <a:cubicBezTo>
                  <a:pt x="2448728" y="267873"/>
                  <a:pt x="2401404" y="222832"/>
                  <a:pt x="2346982" y="222832"/>
                </a:cubicBezTo>
                <a:cubicBezTo>
                  <a:pt x="2346982" y="222832"/>
                  <a:pt x="2346982" y="222832"/>
                  <a:pt x="1847712" y="222832"/>
                </a:cubicBezTo>
                <a:cubicBezTo>
                  <a:pt x="1793290" y="222832"/>
                  <a:pt x="1736501" y="175421"/>
                  <a:pt x="1736501" y="111416"/>
                </a:cubicBezTo>
                <a:cubicBezTo>
                  <a:pt x="1736501" y="45041"/>
                  <a:pt x="1793290" y="0"/>
                  <a:pt x="1847712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  <p:sp>
        <p:nvSpPr>
          <p:cNvPr id="3" name="矩形 2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 userDrawn="1"/>
        </p:nvSpPr>
        <p:spPr>
          <a:xfrm>
            <a:off x="228600" y="233363"/>
            <a:ext cx="547158" cy="314325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>
              <a:ea typeface="FandolFang R" panose="00000500000000000000" pitchFamily="50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21487;&#36870;4.sw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audio" Target="../media/audio8.wav"/><Relationship Id="rId4" Type="http://schemas.openxmlformats.org/officeDocument/2006/relationships/audio" Target="../media/audio6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76.TIF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C100A.TIF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C100.TIF" TargetMode="External"/><Relationship Id="rId4" Type="http://schemas.openxmlformats.org/officeDocument/2006/relationships/image" Target="../media/image2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X71A.TIF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X71.TIF" TargetMode="External"/><Relationship Id="rId4" Type="http://schemas.openxmlformats.org/officeDocument/2006/relationships/image" Target="../media/image2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P39.TIF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Y20.TIF" TargetMode="External"/><Relationship Id="rId4" Type="http://schemas.openxmlformats.org/officeDocument/2006/relationships/image" Target="../media/image24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91.TIF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A19.TIF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29" name="组合 28"/>
          <p:cNvGrpSpPr/>
          <p:nvPr/>
        </p:nvGrpSpPr>
        <p:grpSpPr>
          <a:xfrm>
            <a:off x="691754" y="1270841"/>
            <a:ext cx="5013869" cy="1343839"/>
            <a:chOff x="658813" y="2466283"/>
            <a:chExt cx="6685158" cy="1791786"/>
          </a:xfrm>
        </p:grpSpPr>
        <p:sp>
          <p:nvSpPr>
            <p:cNvPr id="30" name="文本框 29"/>
            <p:cNvSpPr txBox="1"/>
            <p:nvPr/>
          </p:nvSpPr>
          <p:spPr>
            <a:xfrm>
              <a:off x="2412437" y="2466283"/>
              <a:ext cx="4931534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100" spc="-113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第四章 光现象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801768" y="3396294"/>
              <a:ext cx="5538625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b="1" dirty="0">
                  <a:solidFill>
                    <a:srgbClr val="00B05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</a:t>
              </a:r>
              <a:r>
                <a:rPr lang="en-US" altLang="zh-CN" sz="3600" b="1" dirty="0">
                  <a:solidFill>
                    <a:srgbClr val="00B05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2</a:t>
              </a:r>
              <a:r>
                <a:rPr lang="zh-CN" altLang="en-US" sz="3600" b="1" dirty="0">
                  <a:solidFill>
                    <a:srgbClr val="00B05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节 光的反射</a:t>
              </a: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 bwMode="auto">
          <a:xfrm>
            <a:off x="4132389" y="2988408"/>
            <a:ext cx="2663096" cy="74507"/>
            <a:chOff x="0" y="0"/>
            <a:chExt cx="2256" cy="144"/>
          </a:xfrm>
        </p:grpSpPr>
        <p:sp>
          <p:nvSpPr>
            <p:cNvPr id="3" name="Line 4"/>
            <p:cNvSpPr>
              <a:spLocks noChangeShapeType="1"/>
            </p:cNvSpPr>
            <p:nvPr/>
          </p:nvSpPr>
          <p:spPr bwMode="auto">
            <a:xfrm>
              <a:off x="0" y="0"/>
              <a:ext cx="2256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auto">
            <a:xfrm>
              <a:off x="96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92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288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384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480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576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672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768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864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960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1056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152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248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1344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824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1920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2016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2112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1728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1632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1536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1440" y="0"/>
              <a:ext cx="96" cy="144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</a:ln>
            <a:effectLst/>
          </p:spPr>
          <p:txBody>
            <a:bodyPr wrap="none"/>
            <a:lstStyle/>
            <a:p>
              <a:pPr defTabSz="914400"/>
              <a:endParaRPr lang="zh-CN" altLang="en-US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6" name="Line 27"/>
          <p:cNvSpPr>
            <a:spLocks noChangeShapeType="1"/>
          </p:cNvSpPr>
          <p:nvPr/>
        </p:nvSpPr>
        <p:spPr bwMode="auto">
          <a:xfrm flipV="1">
            <a:off x="5358362" y="1954177"/>
            <a:ext cx="0" cy="968591"/>
          </a:xfrm>
          <a:prstGeom prst="line">
            <a:avLst/>
          </a:prstGeom>
          <a:noFill/>
          <a:ln w="38100">
            <a:solidFill>
              <a:srgbClr val="800080"/>
            </a:solidFill>
            <a:prstDash val="dash"/>
            <a:round/>
          </a:ln>
          <a:effectLst/>
        </p:spPr>
        <p:txBody>
          <a:bodyPr wrap="none" lIns="68580" tIns="34290" rIns="68580" bIns="34290"/>
          <a:lstStyle/>
          <a:p>
            <a:pPr defTabSz="914400"/>
            <a:endParaRPr lang="zh-CN" altLang="en-US" kern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5164071" y="3068885"/>
            <a:ext cx="259814" cy="3462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 fontAlgn="ctr">
              <a:spcBef>
                <a:spcPct val="50000"/>
              </a:spcBef>
            </a:pPr>
            <a:r>
              <a:rPr lang="en-US" altLang="zh-CN" sz="1800" b="1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5201803" y="1636583"/>
            <a:ext cx="259814" cy="3462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 fontAlgn="ctr">
              <a:spcBef>
                <a:spcPct val="50000"/>
              </a:spcBef>
            </a:pP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N</a:t>
            </a:r>
          </a:p>
        </p:txBody>
      </p:sp>
      <p:grpSp>
        <p:nvGrpSpPr>
          <p:cNvPr id="29" name="Group 106"/>
          <p:cNvGrpSpPr/>
          <p:nvPr/>
        </p:nvGrpSpPr>
        <p:grpSpPr bwMode="auto">
          <a:xfrm>
            <a:off x="4888125" y="1905800"/>
            <a:ext cx="1004074" cy="1043098"/>
            <a:chOff x="2426" y="576"/>
            <a:chExt cx="742" cy="1344"/>
          </a:xfrm>
        </p:grpSpPr>
        <p:sp>
          <p:nvSpPr>
            <p:cNvPr id="30" name="Line 37"/>
            <p:cNvSpPr>
              <a:spLocks noChangeShapeType="1"/>
            </p:cNvSpPr>
            <p:nvPr/>
          </p:nvSpPr>
          <p:spPr bwMode="auto">
            <a:xfrm rot="16200000">
              <a:off x="2520" y="1502"/>
              <a:ext cx="661" cy="1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lg" len="lg"/>
            </a:ln>
            <a:effectLst/>
          </p:spPr>
          <p:txBody>
            <a:bodyPr wrap="none"/>
            <a:lstStyle/>
            <a:p>
              <a:pPr defTabSz="914400"/>
              <a:endParaRPr lang="zh-CN" altLang="en-US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31" name="Group 100"/>
            <p:cNvGrpSpPr/>
            <p:nvPr/>
          </p:nvGrpSpPr>
          <p:grpSpPr bwMode="auto">
            <a:xfrm>
              <a:off x="2426" y="576"/>
              <a:ext cx="742" cy="1344"/>
              <a:chOff x="2426" y="576"/>
              <a:chExt cx="742" cy="1344"/>
            </a:xfrm>
          </p:grpSpPr>
          <p:sp>
            <p:nvSpPr>
              <p:cNvPr id="32" name="Text Box 31"/>
              <p:cNvSpPr txBox="1">
                <a:spLocks noChangeArrowheads="1"/>
              </p:cNvSpPr>
              <p:nvPr/>
            </p:nvSpPr>
            <p:spPr bwMode="auto">
              <a:xfrm>
                <a:off x="2426" y="576"/>
                <a:ext cx="262" cy="476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 defTabSz="914400" fontAlgn="ctr">
                  <a:spcBef>
                    <a:spcPct val="50000"/>
                  </a:spcBef>
                </a:pPr>
                <a:r>
                  <a:rPr lang="en-US" altLang="zh-CN" sz="1800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33" name="Text Box 32"/>
              <p:cNvSpPr txBox="1">
                <a:spLocks noChangeArrowheads="1"/>
              </p:cNvSpPr>
              <p:nvPr/>
            </p:nvSpPr>
            <p:spPr bwMode="auto">
              <a:xfrm>
                <a:off x="2880" y="576"/>
                <a:ext cx="288" cy="476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 defTabSz="914400" fontAlgn="ctr">
                  <a:spcBef>
                    <a:spcPct val="50000"/>
                  </a:spcBef>
                </a:pPr>
                <a:r>
                  <a:rPr lang="en-US" altLang="zh-CN" sz="1800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B</a:t>
                </a:r>
              </a:p>
            </p:txBody>
          </p:sp>
          <p:grpSp>
            <p:nvGrpSpPr>
              <p:cNvPr id="34" name="Group 34"/>
              <p:cNvGrpSpPr/>
              <p:nvPr/>
            </p:nvGrpSpPr>
            <p:grpSpPr bwMode="auto">
              <a:xfrm>
                <a:off x="2520" y="881"/>
                <a:ext cx="256" cy="1039"/>
                <a:chOff x="0" y="0"/>
                <a:chExt cx="672" cy="672"/>
              </a:xfrm>
            </p:grpSpPr>
            <p:sp>
              <p:nvSpPr>
                <p:cNvPr id="36" name="Line 35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432" cy="43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tailEnd type="triangle" w="lg" len="lg"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7" name="Line 36"/>
                <p:cNvSpPr>
                  <a:spLocks noChangeShapeType="1"/>
                </p:cNvSpPr>
                <p:nvPr/>
              </p:nvSpPr>
              <p:spPr bwMode="auto">
                <a:xfrm>
                  <a:off x="384" y="384"/>
                  <a:ext cx="288" cy="2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35" name="Line 38"/>
              <p:cNvSpPr>
                <a:spLocks noChangeShapeType="1"/>
              </p:cNvSpPr>
              <p:nvPr/>
            </p:nvSpPr>
            <p:spPr bwMode="auto">
              <a:xfrm rot="5460000">
                <a:off x="2756" y="1051"/>
                <a:ext cx="446" cy="10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 wrap="none"/>
              <a:lstStyle/>
              <a:p>
                <a:pPr defTabSz="914400"/>
                <a:endParaRPr lang="zh-CN" altLang="en-US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38" name="Group 101"/>
          <p:cNvGrpSpPr/>
          <p:nvPr/>
        </p:nvGrpSpPr>
        <p:grpSpPr bwMode="auto">
          <a:xfrm>
            <a:off x="4638108" y="1941291"/>
            <a:ext cx="1525055" cy="1011125"/>
            <a:chOff x="2233" y="624"/>
            <a:chExt cx="1127" cy="1296"/>
          </a:xfrm>
        </p:grpSpPr>
        <p:sp>
          <p:nvSpPr>
            <p:cNvPr id="39" name="Text Box 40"/>
            <p:cNvSpPr txBox="1">
              <a:spLocks noChangeArrowheads="1"/>
            </p:cNvSpPr>
            <p:nvPr/>
          </p:nvSpPr>
          <p:spPr bwMode="auto">
            <a:xfrm>
              <a:off x="2233" y="624"/>
              <a:ext cx="311" cy="47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defTabSz="914400" fontAlgn="ctr">
                <a:spcBef>
                  <a:spcPct val="50000"/>
                </a:spcBef>
              </a:pPr>
              <a:r>
                <a:rPr lang="en-US" altLang="zh-CN" sz="1800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A</a:t>
              </a:r>
            </a:p>
          </p:txBody>
        </p:sp>
        <p:sp>
          <p:nvSpPr>
            <p:cNvPr id="40" name="Text Box 41"/>
            <p:cNvSpPr txBox="1">
              <a:spLocks noChangeArrowheads="1"/>
            </p:cNvSpPr>
            <p:nvPr/>
          </p:nvSpPr>
          <p:spPr bwMode="auto">
            <a:xfrm>
              <a:off x="3024" y="672"/>
              <a:ext cx="336" cy="47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defTabSz="914400" fontAlgn="ctr">
                <a:spcBef>
                  <a:spcPct val="50000"/>
                </a:spcBef>
              </a:pPr>
              <a:r>
                <a:rPr lang="en-US" altLang="zh-CN" sz="1800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B</a:t>
              </a:r>
            </a:p>
          </p:txBody>
        </p:sp>
        <p:grpSp>
          <p:nvGrpSpPr>
            <p:cNvPr id="41" name="Group 42"/>
            <p:cNvGrpSpPr/>
            <p:nvPr/>
          </p:nvGrpSpPr>
          <p:grpSpPr bwMode="auto">
            <a:xfrm>
              <a:off x="2356" y="919"/>
              <a:ext cx="834" cy="1001"/>
              <a:chOff x="0" y="0"/>
              <a:chExt cx="1632" cy="816"/>
            </a:xfrm>
          </p:grpSpPr>
          <p:grpSp>
            <p:nvGrpSpPr>
              <p:cNvPr id="42" name="Group 43"/>
              <p:cNvGrpSpPr/>
              <p:nvPr/>
            </p:nvGrpSpPr>
            <p:grpSpPr bwMode="auto">
              <a:xfrm>
                <a:off x="0" y="0"/>
                <a:ext cx="816" cy="816"/>
                <a:chOff x="0" y="0"/>
                <a:chExt cx="672" cy="672"/>
              </a:xfrm>
            </p:grpSpPr>
            <p:sp>
              <p:nvSpPr>
                <p:cNvPr id="45" name="Line 44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432" cy="432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tailEnd type="triangle" w="lg" len="lg"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6" name="Line 45"/>
                <p:cNvSpPr>
                  <a:spLocks noChangeShapeType="1"/>
                </p:cNvSpPr>
                <p:nvPr/>
              </p:nvSpPr>
              <p:spPr bwMode="auto">
                <a:xfrm>
                  <a:off x="384" y="384"/>
                  <a:ext cx="288" cy="288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43" name="Line 46"/>
              <p:cNvSpPr>
                <a:spLocks noChangeShapeType="1"/>
              </p:cNvSpPr>
              <p:nvPr/>
            </p:nvSpPr>
            <p:spPr bwMode="auto">
              <a:xfrm rot="16200000">
                <a:off x="810" y="282"/>
                <a:ext cx="525" cy="52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tailEnd type="triangle" w="lg" len="lg"/>
              </a:ln>
              <a:effectLst/>
            </p:spPr>
            <p:txBody>
              <a:bodyPr wrap="none"/>
              <a:lstStyle/>
              <a:p>
                <a:pPr defTabSz="914400"/>
                <a:endParaRPr lang="zh-CN" altLang="en-US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4" name="Line 47"/>
              <p:cNvSpPr>
                <a:spLocks noChangeShapeType="1"/>
              </p:cNvSpPr>
              <p:nvPr/>
            </p:nvSpPr>
            <p:spPr bwMode="auto">
              <a:xfrm rot="5460000">
                <a:off x="1289" y="7"/>
                <a:ext cx="350" cy="33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</p:spPr>
            <p:txBody>
              <a:bodyPr wrap="none"/>
              <a:lstStyle/>
              <a:p>
                <a:pPr defTabSz="914400"/>
                <a:endParaRPr lang="zh-CN" altLang="en-US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47" name="Group 102"/>
          <p:cNvGrpSpPr/>
          <p:nvPr/>
        </p:nvGrpSpPr>
        <p:grpSpPr bwMode="auto">
          <a:xfrm>
            <a:off x="4345878" y="2045758"/>
            <a:ext cx="2171884" cy="877010"/>
            <a:chOff x="1995" y="768"/>
            <a:chExt cx="1605" cy="1130"/>
          </a:xfrm>
        </p:grpSpPr>
        <p:sp>
          <p:nvSpPr>
            <p:cNvPr id="48" name="Text Box 49"/>
            <p:cNvSpPr txBox="1">
              <a:spLocks noChangeArrowheads="1"/>
            </p:cNvSpPr>
            <p:nvPr/>
          </p:nvSpPr>
          <p:spPr bwMode="auto">
            <a:xfrm>
              <a:off x="1995" y="768"/>
              <a:ext cx="405" cy="476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defTabSz="914400" fontAlgn="ctr">
                <a:spcBef>
                  <a:spcPct val="50000"/>
                </a:spcBef>
              </a:pPr>
              <a:r>
                <a:rPr lang="en-US" altLang="zh-CN" sz="1800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A</a:t>
              </a:r>
            </a:p>
          </p:txBody>
        </p:sp>
        <p:sp>
          <p:nvSpPr>
            <p:cNvPr id="49" name="Text Box 50"/>
            <p:cNvSpPr txBox="1">
              <a:spLocks noChangeArrowheads="1"/>
            </p:cNvSpPr>
            <p:nvPr/>
          </p:nvSpPr>
          <p:spPr bwMode="auto">
            <a:xfrm>
              <a:off x="3168" y="816"/>
              <a:ext cx="432" cy="476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defTabSz="914400" fontAlgn="ctr">
                <a:spcBef>
                  <a:spcPct val="50000"/>
                </a:spcBef>
              </a:pPr>
              <a:r>
                <a:rPr lang="en-US" altLang="zh-CN" sz="1800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B</a:t>
              </a:r>
            </a:p>
          </p:txBody>
        </p:sp>
        <p:grpSp>
          <p:nvGrpSpPr>
            <p:cNvPr id="50" name="Group 51"/>
            <p:cNvGrpSpPr/>
            <p:nvPr/>
          </p:nvGrpSpPr>
          <p:grpSpPr bwMode="auto">
            <a:xfrm>
              <a:off x="2160" y="1008"/>
              <a:ext cx="1197" cy="890"/>
              <a:chOff x="0" y="0"/>
              <a:chExt cx="1632" cy="816"/>
            </a:xfrm>
          </p:grpSpPr>
          <p:grpSp>
            <p:nvGrpSpPr>
              <p:cNvPr id="51" name="Group 52"/>
              <p:cNvGrpSpPr/>
              <p:nvPr/>
            </p:nvGrpSpPr>
            <p:grpSpPr bwMode="auto">
              <a:xfrm>
                <a:off x="0" y="0"/>
                <a:ext cx="816" cy="816"/>
                <a:chOff x="0" y="0"/>
                <a:chExt cx="672" cy="672"/>
              </a:xfrm>
            </p:grpSpPr>
            <p:sp>
              <p:nvSpPr>
                <p:cNvPr id="54" name="Line 53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432" cy="432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tailEnd type="triangle" w="lg" len="lg"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5" name="Line 54"/>
                <p:cNvSpPr>
                  <a:spLocks noChangeShapeType="1"/>
                </p:cNvSpPr>
                <p:nvPr/>
              </p:nvSpPr>
              <p:spPr bwMode="auto">
                <a:xfrm>
                  <a:off x="384" y="384"/>
                  <a:ext cx="288" cy="28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52" name="Line 55"/>
              <p:cNvSpPr>
                <a:spLocks noChangeShapeType="1"/>
              </p:cNvSpPr>
              <p:nvPr/>
            </p:nvSpPr>
            <p:spPr bwMode="auto">
              <a:xfrm rot="16200000">
                <a:off x="810" y="282"/>
                <a:ext cx="525" cy="52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tailEnd type="triangle" w="lg" len="lg"/>
              </a:ln>
              <a:effectLst/>
            </p:spPr>
            <p:txBody>
              <a:bodyPr wrap="none"/>
              <a:lstStyle/>
              <a:p>
                <a:pPr defTabSz="914400"/>
                <a:endParaRPr lang="zh-CN" altLang="en-US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3" name="Line 56"/>
              <p:cNvSpPr>
                <a:spLocks noChangeShapeType="1"/>
              </p:cNvSpPr>
              <p:nvPr/>
            </p:nvSpPr>
            <p:spPr bwMode="auto">
              <a:xfrm rot="5460000">
                <a:off x="1289" y="7"/>
                <a:ext cx="350" cy="33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</a:ln>
              <a:effectLst/>
            </p:spPr>
            <p:txBody>
              <a:bodyPr wrap="none"/>
              <a:lstStyle/>
              <a:p>
                <a:pPr defTabSz="914400"/>
                <a:endParaRPr lang="zh-CN" altLang="en-US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56" name="Group 103"/>
          <p:cNvGrpSpPr/>
          <p:nvPr/>
        </p:nvGrpSpPr>
        <p:grpSpPr bwMode="auto">
          <a:xfrm>
            <a:off x="3996711" y="2156589"/>
            <a:ext cx="2793003" cy="782324"/>
            <a:chOff x="1728" y="912"/>
            <a:chExt cx="2064" cy="1008"/>
          </a:xfrm>
        </p:grpSpPr>
        <p:sp>
          <p:nvSpPr>
            <p:cNvPr id="57" name="Text Box 58"/>
            <p:cNvSpPr txBox="1">
              <a:spLocks noChangeArrowheads="1"/>
            </p:cNvSpPr>
            <p:nvPr/>
          </p:nvSpPr>
          <p:spPr bwMode="auto">
            <a:xfrm>
              <a:off x="1728" y="912"/>
              <a:ext cx="432" cy="476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defTabSz="914400" fontAlgn="ctr">
                <a:spcBef>
                  <a:spcPct val="50000"/>
                </a:spcBef>
              </a:pPr>
              <a:r>
                <a:rPr lang="en-US" altLang="zh-CN" sz="1800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A</a:t>
              </a:r>
            </a:p>
          </p:txBody>
        </p:sp>
        <p:sp>
          <p:nvSpPr>
            <p:cNvPr id="58" name="Text Box 59"/>
            <p:cNvSpPr txBox="1">
              <a:spLocks noChangeArrowheads="1"/>
            </p:cNvSpPr>
            <p:nvPr/>
          </p:nvSpPr>
          <p:spPr bwMode="auto">
            <a:xfrm>
              <a:off x="3456" y="960"/>
              <a:ext cx="336" cy="476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defTabSz="914400" fontAlgn="ctr">
                <a:spcBef>
                  <a:spcPct val="50000"/>
                </a:spcBef>
              </a:pPr>
              <a:r>
                <a:rPr lang="en-US" altLang="zh-CN" sz="1800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B</a:t>
              </a:r>
            </a:p>
          </p:txBody>
        </p:sp>
        <p:grpSp>
          <p:nvGrpSpPr>
            <p:cNvPr id="59" name="Group 60"/>
            <p:cNvGrpSpPr/>
            <p:nvPr/>
          </p:nvGrpSpPr>
          <p:grpSpPr bwMode="auto">
            <a:xfrm>
              <a:off x="1963" y="1141"/>
              <a:ext cx="1595" cy="779"/>
              <a:chOff x="0" y="0"/>
              <a:chExt cx="1632" cy="816"/>
            </a:xfrm>
          </p:grpSpPr>
          <p:grpSp>
            <p:nvGrpSpPr>
              <p:cNvPr id="60" name="Group 61"/>
              <p:cNvGrpSpPr/>
              <p:nvPr/>
            </p:nvGrpSpPr>
            <p:grpSpPr bwMode="auto">
              <a:xfrm>
                <a:off x="0" y="0"/>
                <a:ext cx="816" cy="816"/>
                <a:chOff x="0" y="0"/>
                <a:chExt cx="672" cy="672"/>
              </a:xfrm>
            </p:grpSpPr>
            <p:sp>
              <p:nvSpPr>
                <p:cNvPr id="63" name="Line 62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432" cy="432"/>
                </a:xfrm>
                <a:prstGeom prst="line">
                  <a:avLst/>
                </a:prstGeom>
                <a:noFill/>
                <a:ln w="38100">
                  <a:solidFill>
                    <a:srgbClr val="CC0099"/>
                  </a:solidFill>
                  <a:round/>
                  <a:tailEnd type="triangle" w="lg" len="lg"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4" name="Line 63"/>
                <p:cNvSpPr>
                  <a:spLocks noChangeShapeType="1"/>
                </p:cNvSpPr>
                <p:nvPr/>
              </p:nvSpPr>
              <p:spPr bwMode="auto">
                <a:xfrm>
                  <a:off x="384" y="384"/>
                  <a:ext cx="288" cy="288"/>
                </a:xfrm>
                <a:prstGeom prst="line">
                  <a:avLst/>
                </a:prstGeom>
                <a:noFill/>
                <a:ln w="38100">
                  <a:solidFill>
                    <a:srgbClr val="CC0099"/>
                  </a:solidFill>
                  <a:round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61" name="Line 64"/>
              <p:cNvSpPr>
                <a:spLocks noChangeShapeType="1"/>
              </p:cNvSpPr>
              <p:nvPr/>
            </p:nvSpPr>
            <p:spPr bwMode="auto">
              <a:xfrm rot="16200000">
                <a:off x="810" y="282"/>
                <a:ext cx="525" cy="525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  <a:tailEnd type="triangle" w="lg" len="lg"/>
              </a:ln>
              <a:effectLst/>
            </p:spPr>
            <p:txBody>
              <a:bodyPr wrap="none"/>
              <a:lstStyle/>
              <a:p>
                <a:pPr defTabSz="914400"/>
                <a:endParaRPr lang="zh-CN" altLang="en-US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62" name="Line 65"/>
              <p:cNvSpPr>
                <a:spLocks noChangeShapeType="1"/>
              </p:cNvSpPr>
              <p:nvPr/>
            </p:nvSpPr>
            <p:spPr bwMode="auto">
              <a:xfrm rot="5460000">
                <a:off x="1289" y="7"/>
                <a:ext cx="350" cy="336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</a:ln>
              <a:effectLst/>
            </p:spPr>
            <p:txBody>
              <a:bodyPr wrap="none"/>
              <a:lstStyle/>
              <a:p>
                <a:pPr defTabSz="914400"/>
                <a:endParaRPr lang="zh-CN" altLang="en-US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65" name="Group 104"/>
          <p:cNvGrpSpPr/>
          <p:nvPr/>
        </p:nvGrpSpPr>
        <p:grpSpPr bwMode="auto">
          <a:xfrm>
            <a:off x="3845277" y="2311008"/>
            <a:ext cx="3129950" cy="633309"/>
            <a:chOff x="1614" y="1104"/>
            <a:chExt cx="2313" cy="816"/>
          </a:xfrm>
        </p:grpSpPr>
        <p:sp>
          <p:nvSpPr>
            <p:cNvPr id="66" name="Text Box 67"/>
            <p:cNvSpPr txBox="1">
              <a:spLocks noChangeArrowheads="1"/>
            </p:cNvSpPr>
            <p:nvPr/>
          </p:nvSpPr>
          <p:spPr bwMode="auto">
            <a:xfrm>
              <a:off x="1614" y="1104"/>
              <a:ext cx="314" cy="476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defTabSz="914400" fontAlgn="ctr">
                <a:spcBef>
                  <a:spcPct val="50000"/>
                </a:spcBef>
              </a:pPr>
              <a:r>
                <a:rPr lang="en-US" altLang="zh-CN" sz="1800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A</a:t>
              </a:r>
            </a:p>
          </p:txBody>
        </p:sp>
        <p:sp>
          <p:nvSpPr>
            <p:cNvPr id="67" name="Text Box 68"/>
            <p:cNvSpPr txBox="1">
              <a:spLocks noChangeArrowheads="1"/>
            </p:cNvSpPr>
            <p:nvPr/>
          </p:nvSpPr>
          <p:spPr bwMode="auto">
            <a:xfrm>
              <a:off x="3552" y="1152"/>
              <a:ext cx="375" cy="476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defTabSz="914400" fontAlgn="ctr">
                <a:spcBef>
                  <a:spcPct val="50000"/>
                </a:spcBef>
              </a:pPr>
              <a:r>
                <a:rPr lang="en-US" altLang="zh-CN" sz="1800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B</a:t>
              </a:r>
            </a:p>
          </p:txBody>
        </p:sp>
        <p:grpSp>
          <p:nvGrpSpPr>
            <p:cNvPr id="68" name="Group 69"/>
            <p:cNvGrpSpPr/>
            <p:nvPr/>
          </p:nvGrpSpPr>
          <p:grpSpPr bwMode="auto">
            <a:xfrm>
              <a:off x="1875" y="1289"/>
              <a:ext cx="1777" cy="631"/>
              <a:chOff x="0" y="0"/>
              <a:chExt cx="1632" cy="816"/>
            </a:xfrm>
          </p:grpSpPr>
          <p:grpSp>
            <p:nvGrpSpPr>
              <p:cNvPr id="69" name="Group 70"/>
              <p:cNvGrpSpPr/>
              <p:nvPr/>
            </p:nvGrpSpPr>
            <p:grpSpPr bwMode="auto">
              <a:xfrm>
                <a:off x="0" y="0"/>
                <a:ext cx="816" cy="816"/>
                <a:chOff x="0" y="0"/>
                <a:chExt cx="672" cy="672"/>
              </a:xfrm>
            </p:grpSpPr>
            <p:sp>
              <p:nvSpPr>
                <p:cNvPr id="72" name="Line 71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432" cy="432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tailEnd type="triangle" w="lg" len="lg"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73" name="Line 72"/>
                <p:cNvSpPr>
                  <a:spLocks noChangeShapeType="1"/>
                </p:cNvSpPr>
                <p:nvPr/>
              </p:nvSpPr>
              <p:spPr bwMode="auto">
                <a:xfrm>
                  <a:off x="384" y="384"/>
                  <a:ext cx="288" cy="288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70" name="Line 73"/>
              <p:cNvSpPr>
                <a:spLocks noChangeShapeType="1"/>
              </p:cNvSpPr>
              <p:nvPr/>
            </p:nvSpPr>
            <p:spPr bwMode="auto">
              <a:xfrm rot="16200000">
                <a:off x="810" y="282"/>
                <a:ext cx="525" cy="525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tailEnd type="triangle" w="lg" len="lg"/>
              </a:ln>
              <a:effectLst/>
            </p:spPr>
            <p:txBody>
              <a:bodyPr wrap="none"/>
              <a:lstStyle/>
              <a:p>
                <a:pPr defTabSz="914400"/>
                <a:endParaRPr lang="zh-CN" altLang="en-US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71" name="Line 74"/>
              <p:cNvSpPr>
                <a:spLocks noChangeShapeType="1"/>
              </p:cNvSpPr>
              <p:nvPr/>
            </p:nvSpPr>
            <p:spPr bwMode="auto">
              <a:xfrm rot="5460000">
                <a:off x="1289" y="7"/>
                <a:ext cx="350" cy="33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</a:ln>
              <a:effectLst/>
            </p:spPr>
            <p:txBody>
              <a:bodyPr wrap="none"/>
              <a:lstStyle/>
              <a:p>
                <a:pPr defTabSz="914400"/>
                <a:endParaRPr lang="zh-CN" altLang="en-US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74" name="Group 105"/>
          <p:cNvGrpSpPr/>
          <p:nvPr/>
        </p:nvGrpSpPr>
        <p:grpSpPr bwMode="auto">
          <a:xfrm>
            <a:off x="3671492" y="2582207"/>
            <a:ext cx="3504786" cy="406683"/>
            <a:chOff x="1490" y="1440"/>
            <a:chExt cx="2590" cy="524"/>
          </a:xfrm>
        </p:grpSpPr>
        <p:sp>
          <p:nvSpPr>
            <p:cNvPr id="75" name="Text Box 76"/>
            <p:cNvSpPr txBox="1">
              <a:spLocks noChangeArrowheads="1"/>
            </p:cNvSpPr>
            <p:nvPr/>
          </p:nvSpPr>
          <p:spPr bwMode="auto">
            <a:xfrm>
              <a:off x="1490" y="1488"/>
              <a:ext cx="346" cy="476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defTabSz="914400" fontAlgn="ctr">
                <a:spcBef>
                  <a:spcPct val="50000"/>
                </a:spcBef>
              </a:pPr>
              <a:r>
                <a:rPr lang="en-US" altLang="zh-CN" sz="1800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A</a:t>
              </a:r>
            </a:p>
          </p:txBody>
        </p:sp>
        <p:sp>
          <p:nvSpPr>
            <p:cNvPr id="76" name="Text Box 77"/>
            <p:cNvSpPr txBox="1">
              <a:spLocks noChangeArrowheads="1"/>
            </p:cNvSpPr>
            <p:nvPr/>
          </p:nvSpPr>
          <p:spPr bwMode="auto">
            <a:xfrm>
              <a:off x="3696" y="1440"/>
              <a:ext cx="384" cy="476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defTabSz="914400" fontAlgn="ctr">
                <a:spcBef>
                  <a:spcPct val="50000"/>
                </a:spcBef>
              </a:pPr>
              <a:r>
                <a:rPr lang="en-US" altLang="zh-CN" sz="1800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B</a:t>
              </a:r>
            </a:p>
          </p:txBody>
        </p:sp>
        <p:grpSp>
          <p:nvGrpSpPr>
            <p:cNvPr id="77" name="Group 78"/>
            <p:cNvGrpSpPr/>
            <p:nvPr/>
          </p:nvGrpSpPr>
          <p:grpSpPr bwMode="auto">
            <a:xfrm>
              <a:off x="1778" y="1586"/>
              <a:ext cx="1958" cy="334"/>
              <a:chOff x="0" y="0"/>
              <a:chExt cx="1632" cy="816"/>
            </a:xfrm>
          </p:grpSpPr>
          <p:grpSp>
            <p:nvGrpSpPr>
              <p:cNvPr id="78" name="Group 79"/>
              <p:cNvGrpSpPr/>
              <p:nvPr/>
            </p:nvGrpSpPr>
            <p:grpSpPr bwMode="auto">
              <a:xfrm>
                <a:off x="0" y="0"/>
                <a:ext cx="816" cy="816"/>
                <a:chOff x="0" y="0"/>
                <a:chExt cx="672" cy="672"/>
              </a:xfrm>
            </p:grpSpPr>
            <p:sp>
              <p:nvSpPr>
                <p:cNvPr id="81" name="Line 80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432" cy="432"/>
                </a:xfrm>
                <a:prstGeom prst="line">
                  <a:avLst/>
                </a:prstGeom>
                <a:noFill/>
                <a:ln w="38100">
                  <a:solidFill>
                    <a:srgbClr val="CC00FF"/>
                  </a:solidFill>
                  <a:round/>
                  <a:tailEnd type="triangle" w="lg" len="lg"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82" name="Line 81"/>
                <p:cNvSpPr>
                  <a:spLocks noChangeShapeType="1"/>
                </p:cNvSpPr>
                <p:nvPr/>
              </p:nvSpPr>
              <p:spPr bwMode="auto">
                <a:xfrm>
                  <a:off x="384" y="384"/>
                  <a:ext cx="288" cy="288"/>
                </a:xfrm>
                <a:prstGeom prst="line">
                  <a:avLst/>
                </a:prstGeom>
                <a:noFill/>
                <a:ln w="38100">
                  <a:solidFill>
                    <a:srgbClr val="CC00FF"/>
                  </a:solidFill>
                  <a:round/>
                </a:ln>
                <a:effectLst/>
              </p:spPr>
              <p:txBody>
                <a:bodyPr wrap="none"/>
                <a:lstStyle/>
                <a:p>
                  <a:pPr defTabSz="914400"/>
                  <a:endParaRPr lang="zh-CN" altLang="en-US" kern="0"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79" name="Line 82"/>
              <p:cNvSpPr>
                <a:spLocks noChangeShapeType="1"/>
              </p:cNvSpPr>
              <p:nvPr/>
            </p:nvSpPr>
            <p:spPr bwMode="auto">
              <a:xfrm rot="16200000">
                <a:off x="810" y="282"/>
                <a:ext cx="525" cy="525"/>
              </a:xfrm>
              <a:prstGeom prst="line">
                <a:avLst/>
              </a:prstGeom>
              <a:noFill/>
              <a:ln w="38100">
                <a:solidFill>
                  <a:srgbClr val="CC00FF"/>
                </a:solidFill>
                <a:round/>
                <a:tailEnd type="triangle" w="lg" len="lg"/>
              </a:ln>
              <a:effectLst/>
            </p:spPr>
            <p:txBody>
              <a:bodyPr wrap="none"/>
              <a:lstStyle/>
              <a:p>
                <a:pPr defTabSz="914400"/>
                <a:endParaRPr lang="zh-CN" altLang="en-US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80" name="Line 83"/>
              <p:cNvSpPr>
                <a:spLocks noChangeShapeType="1"/>
              </p:cNvSpPr>
              <p:nvPr/>
            </p:nvSpPr>
            <p:spPr bwMode="auto">
              <a:xfrm rot="5460000">
                <a:off x="1289" y="7"/>
                <a:ext cx="350" cy="336"/>
              </a:xfrm>
              <a:prstGeom prst="line">
                <a:avLst/>
              </a:prstGeom>
              <a:noFill/>
              <a:ln w="38100">
                <a:solidFill>
                  <a:srgbClr val="CC00FF"/>
                </a:solidFill>
                <a:round/>
              </a:ln>
              <a:effectLst/>
            </p:spPr>
            <p:txBody>
              <a:bodyPr wrap="none"/>
              <a:lstStyle/>
              <a:p>
                <a:pPr defTabSz="914400"/>
                <a:endParaRPr lang="zh-CN" altLang="en-US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83" name="Rectangle 86"/>
          <p:cNvSpPr>
            <a:spLocks noChangeArrowheads="1"/>
          </p:cNvSpPr>
          <p:nvPr/>
        </p:nvSpPr>
        <p:spPr bwMode="auto">
          <a:xfrm>
            <a:off x="471092" y="3935445"/>
            <a:ext cx="8105846" cy="3462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/>
            <a:r>
              <a:rPr lang="zh-CN" altLang="en-US" sz="1800" b="1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反射角随入射角的增大而增大，但始终保持相等。</a:t>
            </a:r>
          </a:p>
        </p:txBody>
      </p:sp>
      <p:sp>
        <p:nvSpPr>
          <p:cNvPr id="84" name="Text Box 91"/>
          <p:cNvSpPr txBox="1">
            <a:spLocks noChangeArrowheads="1"/>
          </p:cNvSpPr>
          <p:nvPr/>
        </p:nvSpPr>
        <p:spPr bwMode="auto">
          <a:xfrm>
            <a:off x="511731" y="3355139"/>
            <a:ext cx="1559561" cy="3462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zh-CN" altLang="en-US" sz="18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这说明什么？</a:t>
            </a:r>
          </a:p>
        </p:txBody>
      </p:sp>
      <p:sp>
        <p:nvSpPr>
          <p:cNvPr id="85" name="Text Box 99"/>
          <p:cNvSpPr txBox="1">
            <a:spLocks noChangeArrowheads="1"/>
          </p:cNvSpPr>
          <p:nvPr/>
        </p:nvSpPr>
        <p:spPr bwMode="auto">
          <a:xfrm>
            <a:off x="471092" y="1158735"/>
            <a:ext cx="3200400" cy="39241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defTabSz="914400">
              <a:buClr>
                <a:srgbClr val="3333FF"/>
              </a:buClr>
            </a:pP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分析和论证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二、光的反射定律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56497" y="1110922"/>
            <a:ext cx="3093834" cy="180049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l">
              <a:lnSpc>
                <a:spcPct val="250000"/>
              </a:lnSpc>
            </a:pPr>
            <a:r>
              <a:rPr lang="zh-CN" altLang="en-US" sz="15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纸板</a:t>
            </a:r>
            <a:r>
              <a:rPr lang="en-US" altLang="zh-CN" sz="15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CND</a:t>
            </a:r>
            <a:r>
              <a:rPr lang="zh-CN" altLang="en-US" sz="15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是用两块板连接起来的。把纸板</a:t>
            </a:r>
            <a:r>
              <a:rPr lang="en-US" altLang="zh-CN" sz="15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NOD</a:t>
            </a:r>
            <a:r>
              <a:rPr lang="zh-CN" altLang="en-US" sz="15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向前折或向后折，还能在</a:t>
            </a:r>
            <a:r>
              <a:rPr lang="en-US" altLang="zh-CN" sz="15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NOD</a:t>
            </a:r>
            <a:r>
              <a:rPr lang="zh-CN" altLang="en-US" sz="15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纸板上看到反射光线吗？</a:t>
            </a:r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6069148" y="3461645"/>
            <a:ext cx="1388812" cy="176099"/>
          </a:xfrm>
          <a:prstGeom prst="cube">
            <a:avLst>
              <a:gd name="adj" fmla="val 74106"/>
            </a:avLst>
          </a:prstGeom>
          <a:gradFill rotWithShape="1">
            <a:gsLst>
              <a:gs pos="0">
                <a:srgbClr val="CC99FF"/>
              </a:gs>
              <a:gs pos="100000">
                <a:srgbClr val="CC99FF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lIns="68580" tIns="34290" rIns="68580" bIns="34290" anchor="ctr"/>
          <a:lstStyle/>
          <a:p>
            <a:endParaRPr lang="zh-CN" altLang="en-US" sz="1200" b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5032925" y="2571061"/>
            <a:ext cx="1748875" cy="80502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lIns="68580" tIns="34290" rIns="68580" bIns="34290" anchor="ctr"/>
          <a:lstStyle/>
          <a:p>
            <a:endParaRPr lang="zh-CN" altLang="en-US" sz="1200" b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 rot="19082765">
            <a:off x="6330010" y="2195450"/>
            <a:ext cx="2006062" cy="603770"/>
          </a:xfrm>
          <a:prstGeom prst="parallelogram">
            <a:avLst>
              <a:gd name="adj" fmla="val 90135"/>
            </a:avLst>
          </a:prstGeom>
          <a:solidFill>
            <a:srgbClr val="CCFFCC"/>
          </a:solidFill>
          <a:ln w="9525" cap="rnd">
            <a:solidFill>
              <a:schemeClr val="tx1"/>
            </a:solidFill>
            <a:prstDash val="sysDot"/>
            <a:miter lim="800000"/>
          </a:ln>
          <a:effectLst/>
        </p:spPr>
        <p:txBody>
          <a:bodyPr wrap="none" lIns="68580" tIns="34290" rIns="68580" bIns="34290" anchor="ctr"/>
          <a:lstStyle/>
          <a:p>
            <a:endParaRPr lang="zh-CN" altLang="en-US" sz="1200" b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6631282" y="2258345"/>
            <a:ext cx="462938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500" b="1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N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6674866" y="3331916"/>
            <a:ext cx="565812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500" b="1">
                <a:solidFill>
                  <a:srgbClr val="3366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586397" y="3461645"/>
            <a:ext cx="1559561" cy="346249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lIns="68580" tIns="34290" rIns="68580" bIns="34290">
            <a:spAutoFit/>
          </a:bodyPr>
          <a:lstStyle/>
          <a:p>
            <a:pPr algn="l"/>
            <a:r>
              <a:rPr lang="zh-CN" altLang="en-US" sz="1800" b="1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这说明什么？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516500" y="4100486"/>
            <a:ext cx="7447547" cy="346249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l"/>
            <a:r>
              <a:rPr lang="zh-CN" altLang="en-US" sz="1800" b="1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反射光线与入射光线、法线在同一个平面上。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7766423" y="1414899"/>
            <a:ext cx="514375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500" b="1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907775" y="2258345"/>
            <a:ext cx="514375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500" b="1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</a:p>
        </p:txBody>
      </p:sp>
      <p:grpSp>
        <p:nvGrpSpPr>
          <p:cNvPr id="2" name="Group 32"/>
          <p:cNvGrpSpPr/>
          <p:nvPr/>
        </p:nvGrpSpPr>
        <p:grpSpPr bwMode="auto">
          <a:xfrm>
            <a:off x="5228266" y="2587395"/>
            <a:ext cx="1673861" cy="404086"/>
            <a:chOff x="2496" y="1632"/>
            <a:chExt cx="1562" cy="771"/>
          </a:xfrm>
        </p:grpSpPr>
        <p:sp>
          <p:nvSpPr>
            <p:cNvPr id="46089" name="Text Box 9"/>
            <p:cNvSpPr txBox="1">
              <a:spLocks noChangeArrowheads="1"/>
            </p:cNvSpPr>
            <p:nvPr/>
          </p:nvSpPr>
          <p:spPr bwMode="auto">
            <a:xfrm>
              <a:off x="2496" y="1632"/>
              <a:ext cx="480" cy="61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1500" b="1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A</a:t>
              </a:r>
            </a:p>
          </p:txBody>
        </p:sp>
        <p:grpSp>
          <p:nvGrpSpPr>
            <p:cNvPr id="3" name="Group 25"/>
            <p:cNvGrpSpPr/>
            <p:nvPr/>
          </p:nvGrpSpPr>
          <p:grpSpPr bwMode="auto">
            <a:xfrm rot="1795379">
              <a:off x="2496" y="2352"/>
              <a:ext cx="1562" cy="51"/>
              <a:chOff x="0" y="0"/>
              <a:chExt cx="3168" cy="0"/>
            </a:xfrm>
          </p:grpSpPr>
          <p:sp>
            <p:nvSpPr>
              <p:cNvPr id="46106" name="Line 26"/>
              <p:cNvSpPr>
                <a:spLocks noChangeShapeType="1"/>
              </p:cNvSpPr>
              <p:nvPr/>
            </p:nvSpPr>
            <p:spPr bwMode="auto">
              <a:xfrm>
                <a:off x="0" y="0"/>
                <a:ext cx="1872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 sz="1200" b="1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6107" name="Line 27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1200" b="1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4" name="Group 31"/>
          <p:cNvGrpSpPr/>
          <p:nvPr/>
        </p:nvGrpSpPr>
        <p:grpSpPr bwMode="auto">
          <a:xfrm>
            <a:off x="6644495" y="2635244"/>
            <a:ext cx="1903187" cy="328614"/>
            <a:chOff x="3840" y="1776"/>
            <a:chExt cx="1776" cy="627"/>
          </a:xfrm>
        </p:grpSpPr>
        <p:sp>
          <p:nvSpPr>
            <p:cNvPr id="46093" name="Text Box 13"/>
            <p:cNvSpPr txBox="1">
              <a:spLocks noChangeArrowheads="1"/>
            </p:cNvSpPr>
            <p:nvPr/>
          </p:nvSpPr>
          <p:spPr bwMode="auto">
            <a:xfrm>
              <a:off x="5136" y="1776"/>
              <a:ext cx="480" cy="61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500" b="1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B</a:t>
              </a:r>
            </a:p>
          </p:txBody>
        </p:sp>
        <p:grpSp>
          <p:nvGrpSpPr>
            <p:cNvPr id="5" name="Group 28"/>
            <p:cNvGrpSpPr/>
            <p:nvPr/>
          </p:nvGrpSpPr>
          <p:grpSpPr bwMode="auto">
            <a:xfrm rot="-1911776">
              <a:off x="3840" y="2352"/>
              <a:ext cx="1562" cy="51"/>
              <a:chOff x="0" y="0"/>
              <a:chExt cx="3168" cy="0"/>
            </a:xfrm>
          </p:grpSpPr>
          <p:sp>
            <p:nvSpPr>
              <p:cNvPr id="46109" name="Line 29"/>
              <p:cNvSpPr>
                <a:spLocks noChangeShapeType="1"/>
              </p:cNvSpPr>
              <p:nvPr/>
            </p:nvSpPr>
            <p:spPr bwMode="auto">
              <a:xfrm>
                <a:off x="0" y="0"/>
                <a:ext cx="1872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 sz="1200" b="1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6110" name="Line 30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1200" b="1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22" name="文本框 21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二、光的反射定律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91" grpId="0"/>
      <p:bldP spid="460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/>
          <p:nvPr/>
        </p:nvGrpSpPr>
        <p:grpSpPr bwMode="auto">
          <a:xfrm>
            <a:off x="4648200" y="843683"/>
            <a:ext cx="0" cy="3135489"/>
            <a:chOff x="4648200" y="1119206"/>
            <a:chExt cx="0" cy="4191000"/>
          </a:xfrm>
        </p:grpSpPr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>
              <a:off x="0" y="0"/>
              <a:ext cx="0" cy="13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>
              <a:off x="0" y="1296"/>
              <a:ext cx="0" cy="1344"/>
            </a:xfrm>
            <a:prstGeom prst="line">
              <a:avLst/>
            </a:prstGeom>
            <a:noFill/>
            <a:ln w="9525">
              <a:noFill/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336813" y="1419788"/>
            <a:ext cx="8302362" cy="283923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lnSpc>
                <a:spcPct val="30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）反射光线、入射光线、法线在同一平面内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>
              <a:lnSpc>
                <a:spcPct val="30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）反射光线、入射光线分居法线两侧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>
              <a:lnSpc>
                <a:spcPct val="30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）反射角等于入射角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782705" y="2265245"/>
            <a:ext cx="2438400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1500" b="1" kern="0" dirty="0">
                <a:solidFill>
                  <a:schemeClr val="accent3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（三线共面）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782705" y="3224705"/>
            <a:ext cx="2514600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1500" b="1" kern="0" dirty="0">
                <a:solidFill>
                  <a:schemeClr val="accent3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（两线分居）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782705" y="4220203"/>
            <a:ext cx="2667000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1500" b="1" kern="0" dirty="0">
                <a:solidFill>
                  <a:schemeClr val="accent3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（两角相等）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444882" y="1126433"/>
            <a:ext cx="3962400" cy="3924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defTabSz="914400"/>
            <a:r>
              <a:rPr lang="zh-CN" altLang="en-US" sz="21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光的反射规律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二、光的反射定律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2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2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autoUpdateAnimBg="0"/>
      <p:bldP spid="23568" grpId="0" build="p" autoUpdateAnimBg="0"/>
      <p:bldP spid="23569" grpId="0" build="p" autoUpdateAnimBg="0"/>
      <p:bldP spid="2357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3"/>
          <p:cNvSpPr>
            <a:spLocks noChangeArrowheads="1"/>
          </p:cNvSpPr>
          <p:nvPr/>
        </p:nvSpPr>
        <p:spPr bwMode="auto">
          <a:xfrm>
            <a:off x="427831" y="1212405"/>
            <a:ext cx="6770688" cy="513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 marL="342900" indent="-342900" defTabSz="914400">
              <a:spcBef>
                <a:spcPct val="2000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已知图中入射光线，请画出反射光线。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427831" y="2306898"/>
            <a:ext cx="8066087" cy="27287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 defTabSz="914400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步骤：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．先在反射面上标出入射点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；</a:t>
            </a:r>
          </a:p>
          <a:p>
            <a:pPr defTabSz="914400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．过入射点画出反射面的垂线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ON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，即法线；</a:t>
            </a:r>
          </a:p>
          <a:p>
            <a:pPr defTabSz="914400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．根据光的反射定律，反射角等于入射角画出反射光线。</a:t>
            </a:r>
          </a:p>
        </p:txBody>
      </p:sp>
      <p:sp>
        <p:nvSpPr>
          <p:cNvPr id="11267" name="Line 20"/>
          <p:cNvSpPr>
            <a:spLocks noChangeShapeType="1"/>
          </p:cNvSpPr>
          <p:nvPr/>
        </p:nvSpPr>
        <p:spPr bwMode="auto">
          <a:xfrm flipH="1">
            <a:off x="47745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68" name="Line 21"/>
          <p:cNvSpPr>
            <a:spLocks noChangeShapeType="1"/>
          </p:cNvSpPr>
          <p:nvPr/>
        </p:nvSpPr>
        <p:spPr bwMode="auto">
          <a:xfrm>
            <a:off x="4730115" y="2697373"/>
            <a:ext cx="3657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69" name="Line 22"/>
          <p:cNvSpPr>
            <a:spLocks noChangeShapeType="1"/>
          </p:cNvSpPr>
          <p:nvPr/>
        </p:nvSpPr>
        <p:spPr bwMode="auto">
          <a:xfrm flipH="1">
            <a:off x="50031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70" name="Line 23"/>
          <p:cNvSpPr>
            <a:spLocks noChangeShapeType="1"/>
          </p:cNvSpPr>
          <p:nvPr/>
        </p:nvSpPr>
        <p:spPr bwMode="auto">
          <a:xfrm flipH="1">
            <a:off x="75939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71" name="Line 24"/>
          <p:cNvSpPr>
            <a:spLocks noChangeShapeType="1"/>
          </p:cNvSpPr>
          <p:nvPr/>
        </p:nvSpPr>
        <p:spPr bwMode="auto">
          <a:xfrm flipH="1">
            <a:off x="72891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72" name="Line 25"/>
          <p:cNvSpPr>
            <a:spLocks noChangeShapeType="1"/>
          </p:cNvSpPr>
          <p:nvPr/>
        </p:nvSpPr>
        <p:spPr bwMode="auto">
          <a:xfrm flipH="1">
            <a:off x="70605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73" name="Line 26"/>
          <p:cNvSpPr>
            <a:spLocks noChangeShapeType="1"/>
          </p:cNvSpPr>
          <p:nvPr/>
        </p:nvSpPr>
        <p:spPr bwMode="auto">
          <a:xfrm flipH="1">
            <a:off x="68319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74" name="Line 27"/>
          <p:cNvSpPr>
            <a:spLocks noChangeShapeType="1"/>
          </p:cNvSpPr>
          <p:nvPr/>
        </p:nvSpPr>
        <p:spPr bwMode="auto">
          <a:xfrm flipH="1">
            <a:off x="66033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75" name="Line 28"/>
          <p:cNvSpPr>
            <a:spLocks noChangeShapeType="1"/>
          </p:cNvSpPr>
          <p:nvPr/>
        </p:nvSpPr>
        <p:spPr bwMode="auto">
          <a:xfrm flipH="1">
            <a:off x="63747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76" name="Line 29"/>
          <p:cNvSpPr>
            <a:spLocks noChangeShapeType="1"/>
          </p:cNvSpPr>
          <p:nvPr/>
        </p:nvSpPr>
        <p:spPr bwMode="auto">
          <a:xfrm flipH="1">
            <a:off x="61461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77" name="Line 30"/>
          <p:cNvSpPr>
            <a:spLocks noChangeShapeType="1"/>
          </p:cNvSpPr>
          <p:nvPr/>
        </p:nvSpPr>
        <p:spPr bwMode="auto">
          <a:xfrm flipH="1">
            <a:off x="59175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78" name="Line 31"/>
          <p:cNvSpPr>
            <a:spLocks noChangeShapeType="1"/>
          </p:cNvSpPr>
          <p:nvPr/>
        </p:nvSpPr>
        <p:spPr bwMode="auto">
          <a:xfrm flipH="1">
            <a:off x="56889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79" name="Line 32"/>
          <p:cNvSpPr>
            <a:spLocks noChangeShapeType="1"/>
          </p:cNvSpPr>
          <p:nvPr/>
        </p:nvSpPr>
        <p:spPr bwMode="auto">
          <a:xfrm flipH="1">
            <a:off x="54603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80" name="Line 33"/>
          <p:cNvSpPr>
            <a:spLocks noChangeShapeType="1"/>
          </p:cNvSpPr>
          <p:nvPr/>
        </p:nvSpPr>
        <p:spPr bwMode="auto">
          <a:xfrm flipH="1">
            <a:off x="5231765" y="2706874"/>
            <a:ext cx="152400" cy="1710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81" name="Line 34"/>
          <p:cNvSpPr>
            <a:spLocks noChangeShapeType="1"/>
          </p:cNvSpPr>
          <p:nvPr/>
        </p:nvSpPr>
        <p:spPr bwMode="auto">
          <a:xfrm flipH="1">
            <a:off x="6831965" y="2307812"/>
            <a:ext cx="685800" cy="399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0741" name="Line 36"/>
          <p:cNvSpPr>
            <a:spLocks noChangeShapeType="1"/>
          </p:cNvSpPr>
          <p:nvPr/>
        </p:nvSpPr>
        <p:spPr bwMode="auto">
          <a:xfrm flipV="1">
            <a:off x="6831965" y="1851742"/>
            <a:ext cx="0" cy="85513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83" name="Line 53"/>
          <p:cNvSpPr>
            <a:spLocks noChangeShapeType="1"/>
          </p:cNvSpPr>
          <p:nvPr/>
        </p:nvSpPr>
        <p:spPr bwMode="auto">
          <a:xfrm flipH="1">
            <a:off x="7517765" y="1965760"/>
            <a:ext cx="609600" cy="34205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tailEnd type="stealth" w="lg" len="lg"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0743" name="Line 55"/>
          <p:cNvSpPr>
            <a:spLocks noChangeShapeType="1"/>
          </p:cNvSpPr>
          <p:nvPr/>
        </p:nvSpPr>
        <p:spPr bwMode="auto">
          <a:xfrm flipH="1" flipV="1">
            <a:off x="5541328" y="2044147"/>
            <a:ext cx="609600" cy="28504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285" name="Rectangle 57"/>
          <p:cNvSpPr>
            <a:spLocks noChangeArrowheads="1"/>
          </p:cNvSpPr>
          <p:nvPr/>
        </p:nvSpPr>
        <p:spPr bwMode="auto">
          <a:xfrm flipH="1">
            <a:off x="6527165" y="2877902"/>
            <a:ext cx="457200" cy="3420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 marL="342900" indent="-342900" defTabSz="914400">
              <a:spcBef>
                <a:spcPct val="20000"/>
              </a:spcBef>
            </a:pPr>
            <a:r>
              <a:rPr lang="en-US" altLang="zh-CN" sz="1800" kern="0">
                <a:solidFill>
                  <a:schemeClr val="bg1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11286" name="Rectangle 58"/>
          <p:cNvSpPr>
            <a:spLocks noChangeArrowheads="1"/>
          </p:cNvSpPr>
          <p:nvPr/>
        </p:nvSpPr>
        <p:spPr bwMode="auto">
          <a:xfrm flipH="1">
            <a:off x="6603365" y="1566698"/>
            <a:ext cx="457200" cy="3420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 marL="342900" indent="-342900" defTabSz="914400">
              <a:spcBef>
                <a:spcPct val="20000"/>
              </a:spcBef>
            </a:pPr>
            <a:r>
              <a:rPr lang="en-US" altLang="zh-CN" sz="18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N</a:t>
            </a:r>
          </a:p>
        </p:txBody>
      </p:sp>
      <p:sp>
        <p:nvSpPr>
          <p:cNvPr id="30746" name="Line 60"/>
          <p:cNvSpPr>
            <a:spLocks noChangeShapeType="1"/>
          </p:cNvSpPr>
          <p:nvPr/>
        </p:nvSpPr>
        <p:spPr bwMode="auto">
          <a:xfrm flipH="1" flipV="1">
            <a:off x="6117590" y="2313751"/>
            <a:ext cx="719138" cy="37768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tailEnd type="stealth" w="lg" len="lg"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0747" name="Text Box 16"/>
          <p:cNvSpPr txBox="1">
            <a:spLocks noChangeArrowheads="1"/>
          </p:cNvSpPr>
          <p:nvPr/>
        </p:nvSpPr>
        <p:spPr bwMode="auto">
          <a:xfrm>
            <a:off x="6599092" y="2654115"/>
            <a:ext cx="431800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18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试一试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1" grpId="0" animBg="1"/>
      <p:bldP spid="30743" grpId="0" animBg="1"/>
      <p:bldP spid="30746" grpId="0" animBg="1"/>
      <p:bldP spid="30747" grpId="0" bldLvl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文本框 33795"/>
          <p:cNvSpPr txBox="1">
            <a:spLocks noChangeArrowheads="1"/>
          </p:cNvSpPr>
          <p:nvPr/>
        </p:nvSpPr>
        <p:spPr bwMode="auto">
          <a:xfrm>
            <a:off x="460199" y="1189169"/>
            <a:ext cx="3864280" cy="392415"/>
          </a:xfrm>
          <a:prstGeom prst="rect">
            <a:avLst/>
          </a:prstGeom>
          <a:noFill/>
          <a:ln w="57150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 eaLnBrk="0" hangingPunct="0"/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光线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垂直入射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时，情况怎样？</a:t>
            </a:r>
          </a:p>
        </p:txBody>
      </p:sp>
      <p:grpSp>
        <p:nvGrpSpPr>
          <p:cNvPr id="2" name="组合 33841"/>
          <p:cNvGrpSpPr/>
          <p:nvPr/>
        </p:nvGrpSpPr>
        <p:grpSpPr bwMode="auto">
          <a:xfrm>
            <a:off x="495300" y="2310690"/>
            <a:ext cx="2648415" cy="391936"/>
            <a:chOff x="-219" y="1657"/>
            <a:chExt cx="1500" cy="330"/>
          </a:xfrm>
        </p:grpSpPr>
        <p:sp>
          <p:nvSpPr>
            <p:cNvPr id="12291" name="文本框 33836"/>
            <p:cNvSpPr txBox="1">
              <a:spLocks noChangeArrowheads="1"/>
            </p:cNvSpPr>
            <p:nvPr/>
          </p:nvSpPr>
          <p:spPr bwMode="auto">
            <a:xfrm>
              <a:off x="-219" y="1657"/>
              <a:ext cx="887" cy="31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defTabSz="914400"/>
              <a:r>
                <a: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反射角</a:t>
              </a:r>
            </a:p>
          </p:txBody>
        </p:sp>
        <p:sp>
          <p:nvSpPr>
            <p:cNvPr id="12292" name="文本框 33838"/>
            <p:cNvSpPr txBox="1">
              <a:spLocks noChangeArrowheads="1"/>
            </p:cNvSpPr>
            <p:nvPr/>
          </p:nvSpPr>
          <p:spPr bwMode="auto">
            <a:xfrm>
              <a:off x="463" y="1676"/>
              <a:ext cx="818" cy="31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defTabSz="914400"/>
              <a:r>
                <a: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入射角</a:t>
              </a:r>
            </a:p>
          </p:txBody>
        </p:sp>
      </p:grpSp>
      <p:sp>
        <p:nvSpPr>
          <p:cNvPr id="33838" name="文本框 33837"/>
          <p:cNvSpPr txBox="1">
            <a:spLocks noChangeArrowheads="1"/>
          </p:cNvSpPr>
          <p:nvPr/>
        </p:nvSpPr>
        <p:spPr bwMode="auto">
          <a:xfrm>
            <a:off x="1339699" y="2234046"/>
            <a:ext cx="347691" cy="5000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=</a:t>
            </a:r>
          </a:p>
        </p:txBody>
      </p:sp>
      <p:grpSp>
        <p:nvGrpSpPr>
          <p:cNvPr id="3" name="组合 33843"/>
          <p:cNvGrpSpPr/>
          <p:nvPr/>
        </p:nvGrpSpPr>
        <p:grpSpPr bwMode="auto">
          <a:xfrm>
            <a:off x="2301204" y="2256652"/>
            <a:ext cx="1129673" cy="523769"/>
            <a:chOff x="1930" y="1925"/>
            <a:chExt cx="533" cy="441"/>
          </a:xfrm>
        </p:grpSpPr>
        <p:sp>
          <p:nvSpPr>
            <p:cNvPr id="12295" name="文本框 33839"/>
            <p:cNvSpPr txBox="1">
              <a:spLocks noChangeArrowheads="1"/>
            </p:cNvSpPr>
            <p:nvPr/>
          </p:nvSpPr>
          <p:spPr bwMode="auto">
            <a:xfrm>
              <a:off x="1930" y="1925"/>
              <a:ext cx="503" cy="44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altLang="zh-CN" sz="2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  =</a:t>
              </a:r>
            </a:p>
          </p:txBody>
        </p:sp>
        <p:sp>
          <p:nvSpPr>
            <p:cNvPr id="12296" name="文本框 33840"/>
            <p:cNvSpPr txBox="1">
              <a:spLocks noChangeArrowheads="1"/>
            </p:cNvSpPr>
            <p:nvPr/>
          </p:nvSpPr>
          <p:spPr bwMode="auto">
            <a:xfrm>
              <a:off x="2213" y="1925"/>
              <a:ext cx="250" cy="44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algn="ctr" defTabSz="914400"/>
              <a:r>
                <a:rPr lang="en-US" altLang="zh-CN" sz="2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0°</a:t>
              </a:r>
            </a:p>
          </p:txBody>
        </p:sp>
      </p:grpSp>
      <p:grpSp>
        <p:nvGrpSpPr>
          <p:cNvPr id="4" name="组合 33802"/>
          <p:cNvGrpSpPr/>
          <p:nvPr/>
        </p:nvGrpSpPr>
        <p:grpSpPr bwMode="auto">
          <a:xfrm rot="5400000">
            <a:off x="6828992" y="2044353"/>
            <a:ext cx="193593" cy="2887663"/>
            <a:chOff x="4694" y="2160"/>
            <a:chExt cx="136" cy="1361"/>
          </a:xfrm>
        </p:grpSpPr>
        <p:sp>
          <p:nvSpPr>
            <p:cNvPr id="12298" name="直接连接符 33803"/>
            <p:cNvSpPr>
              <a:spLocks noChangeShapeType="1"/>
            </p:cNvSpPr>
            <p:nvPr/>
          </p:nvSpPr>
          <p:spPr bwMode="auto">
            <a:xfrm>
              <a:off x="4694" y="2160"/>
              <a:ext cx="0" cy="136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299" name="直接连接符 33804"/>
            <p:cNvSpPr>
              <a:spLocks noChangeShapeType="1"/>
            </p:cNvSpPr>
            <p:nvPr/>
          </p:nvSpPr>
          <p:spPr bwMode="auto">
            <a:xfrm>
              <a:off x="4694" y="3430"/>
              <a:ext cx="136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300" name="直接连接符 33805"/>
            <p:cNvSpPr>
              <a:spLocks noChangeShapeType="1"/>
            </p:cNvSpPr>
            <p:nvPr/>
          </p:nvSpPr>
          <p:spPr bwMode="auto">
            <a:xfrm>
              <a:off x="4694" y="2251"/>
              <a:ext cx="136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301" name="直接连接符 33806"/>
            <p:cNvSpPr>
              <a:spLocks noChangeShapeType="1"/>
            </p:cNvSpPr>
            <p:nvPr/>
          </p:nvSpPr>
          <p:spPr bwMode="auto">
            <a:xfrm>
              <a:off x="4694" y="3249"/>
              <a:ext cx="136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302" name="直接连接符 33807"/>
            <p:cNvSpPr>
              <a:spLocks noChangeShapeType="1"/>
            </p:cNvSpPr>
            <p:nvPr/>
          </p:nvSpPr>
          <p:spPr bwMode="auto">
            <a:xfrm>
              <a:off x="4694" y="2432"/>
              <a:ext cx="136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303" name="直接连接符 33808"/>
            <p:cNvSpPr>
              <a:spLocks noChangeShapeType="1"/>
            </p:cNvSpPr>
            <p:nvPr/>
          </p:nvSpPr>
          <p:spPr bwMode="auto">
            <a:xfrm>
              <a:off x="4694" y="3067"/>
              <a:ext cx="136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304" name="直接连接符 33809"/>
            <p:cNvSpPr>
              <a:spLocks noChangeShapeType="1"/>
            </p:cNvSpPr>
            <p:nvPr/>
          </p:nvSpPr>
          <p:spPr bwMode="auto">
            <a:xfrm>
              <a:off x="4694" y="2931"/>
              <a:ext cx="136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305" name="直接连接符 33810"/>
            <p:cNvSpPr>
              <a:spLocks noChangeShapeType="1"/>
            </p:cNvSpPr>
            <p:nvPr/>
          </p:nvSpPr>
          <p:spPr bwMode="auto">
            <a:xfrm>
              <a:off x="4694" y="2750"/>
              <a:ext cx="136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306" name="直接连接符 33811"/>
            <p:cNvSpPr>
              <a:spLocks noChangeShapeType="1"/>
            </p:cNvSpPr>
            <p:nvPr/>
          </p:nvSpPr>
          <p:spPr bwMode="auto">
            <a:xfrm>
              <a:off x="4694" y="2614"/>
              <a:ext cx="136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组合 33850"/>
          <p:cNvGrpSpPr/>
          <p:nvPr/>
        </p:nvGrpSpPr>
        <p:grpSpPr bwMode="auto">
          <a:xfrm>
            <a:off x="6620195" y="1569478"/>
            <a:ext cx="192087" cy="1811220"/>
            <a:chOff x="5104" y="1234"/>
            <a:chExt cx="121" cy="1525"/>
          </a:xfrm>
        </p:grpSpPr>
        <p:sp>
          <p:nvSpPr>
            <p:cNvPr id="12308" name="等腰三角形 33800"/>
            <p:cNvSpPr>
              <a:spLocks noChangeArrowheads="1"/>
            </p:cNvSpPr>
            <p:nvPr/>
          </p:nvSpPr>
          <p:spPr bwMode="auto">
            <a:xfrm rot="-10790669">
              <a:off x="5104" y="2137"/>
              <a:ext cx="121" cy="272"/>
            </a:xfrm>
            <a:prstGeom prst="triangle">
              <a:avLst>
                <a:gd name="adj" fmla="val 50000"/>
              </a:avLst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2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309" name="直接连接符 33801"/>
            <p:cNvSpPr>
              <a:spLocks noChangeShapeType="1"/>
            </p:cNvSpPr>
            <p:nvPr/>
          </p:nvSpPr>
          <p:spPr bwMode="auto">
            <a:xfrm rot="-10790669">
              <a:off x="5164" y="1234"/>
              <a:ext cx="0" cy="152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3813" name="直接连接符 33812"/>
          <p:cNvSpPr>
            <a:spLocks noChangeShapeType="1"/>
          </p:cNvSpPr>
          <p:nvPr/>
        </p:nvSpPr>
        <p:spPr bwMode="auto">
          <a:xfrm>
            <a:off x="6701157" y="3166915"/>
            <a:ext cx="384175" cy="0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3814" name="直接连接符 33813"/>
          <p:cNvSpPr>
            <a:spLocks noChangeShapeType="1"/>
          </p:cNvSpPr>
          <p:nvPr/>
        </p:nvSpPr>
        <p:spPr bwMode="auto">
          <a:xfrm>
            <a:off x="7072630" y="3182355"/>
            <a:ext cx="0" cy="193593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3815" name="矩形 33814"/>
          <p:cNvSpPr>
            <a:spLocks noChangeArrowheads="1"/>
          </p:cNvSpPr>
          <p:nvPr/>
        </p:nvSpPr>
        <p:spPr bwMode="auto">
          <a:xfrm>
            <a:off x="5015355" y="3119964"/>
            <a:ext cx="649287" cy="5000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/>
            <a:r>
              <a:rPr lang="en-US" altLang="zh-CN" sz="28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</a:p>
        </p:txBody>
      </p:sp>
      <p:grpSp>
        <p:nvGrpSpPr>
          <p:cNvPr id="6" name="组合 33851"/>
          <p:cNvGrpSpPr/>
          <p:nvPr/>
        </p:nvGrpSpPr>
        <p:grpSpPr bwMode="auto">
          <a:xfrm>
            <a:off x="6612256" y="1512469"/>
            <a:ext cx="215900" cy="1884857"/>
            <a:chOff x="3424" y="1253"/>
            <a:chExt cx="136" cy="1587"/>
          </a:xfrm>
        </p:grpSpPr>
        <p:sp>
          <p:nvSpPr>
            <p:cNvPr id="12314" name="等腰三角形 33833"/>
            <p:cNvSpPr>
              <a:spLocks noChangeArrowheads="1"/>
            </p:cNvSpPr>
            <p:nvPr/>
          </p:nvSpPr>
          <p:spPr bwMode="auto">
            <a:xfrm rot="-117678">
              <a:off x="3424" y="1444"/>
              <a:ext cx="136" cy="317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2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315" name="直接连接符 33834"/>
            <p:cNvSpPr>
              <a:spLocks noChangeShapeType="1"/>
            </p:cNvSpPr>
            <p:nvPr/>
          </p:nvSpPr>
          <p:spPr bwMode="auto">
            <a:xfrm>
              <a:off x="3494" y="1253"/>
              <a:ext cx="0" cy="158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3850" name="直接连接符 33849"/>
          <p:cNvSpPr>
            <a:spLocks noChangeShapeType="1"/>
          </p:cNvSpPr>
          <p:nvPr/>
        </p:nvSpPr>
        <p:spPr bwMode="auto">
          <a:xfrm>
            <a:off x="6713855" y="1861649"/>
            <a:ext cx="0" cy="1508360"/>
          </a:xfrm>
          <a:prstGeom prst="line">
            <a:avLst/>
          </a:prstGeom>
          <a:noFill/>
          <a:ln w="22225">
            <a:solidFill>
              <a:schemeClr val="tx2"/>
            </a:solidFill>
            <a:prstDash val="dash"/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36100" y="3072685"/>
            <a:ext cx="4524315" cy="41549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914400">
              <a:lnSpc>
                <a:spcPct val="125000"/>
              </a:lnSpc>
              <a:spcBef>
                <a:spcPts val="19"/>
              </a:spcBef>
              <a:buClr>
                <a:srgbClr val="FF00FF"/>
              </a:buClr>
            </a:pPr>
            <a:r>
              <a:rPr lang="zh-CN" altLang="en-US" sz="18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当光线垂直入射时，它将被</a:t>
            </a:r>
            <a:r>
              <a:rPr lang="zh-CN" altLang="en-US" sz="1800" b="1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垂直反射</a:t>
            </a:r>
            <a:r>
              <a:rPr lang="zh-CN" altLang="en-US" sz="18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出去。</a:t>
            </a:r>
            <a:endParaRPr lang="zh-CN" altLang="en-US" sz="1800" b="1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规律延伸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光线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光线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838" grpId="0"/>
      <p:bldP spid="33813" grpId="0" animBg="1"/>
      <p:bldP spid="33814" grpId="0" animBg="1"/>
      <p:bldP spid="33815" grpId="0"/>
      <p:bldP spid="33850" grpId="0" animBg="1"/>
      <p:bldP spid="3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 flipV="1">
            <a:off x="2965614" y="3605211"/>
            <a:ext cx="3348689" cy="198761"/>
            <a:chOff x="1008" y="1056"/>
            <a:chExt cx="3792" cy="240"/>
          </a:xfrm>
        </p:grpSpPr>
        <p:sp>
          <p:nvSpPr>
            <p:cNvPr id="13314" name="Line 3"/>
            <p:cNvSpPr>
              <a:spLocks noChangeShapeType="1"/>
            </p:cNvSpPr>
            <p:nvPr/>
          </p:nvSpPr>
          <p:spPr bwMode="auto">
            <a:xfrm>
              <a:off x="1008" y="1296"/>
              <a:ext cx="37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315" name="Line 4"/>
            <p:cNvSpPr>
              <a:spLocks noChangeShapeType="1"/>
            </p:cNvSpPr>
            <p:nvPr/>
          </p:nvSpPr>
          <p:spPr bwMode="auto">
            <a:xfrm flipH="1">
              <a:off x="1248" y="1056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316" name="Line 5"/>
            <p:cNvSpPr>
              <a:spLocks noChangeShapeType="1"/>
            </p:cNvSpPr>
            <p:nvPr/>
          </p:nvSpPr>
          <p:spPr bwMode="auto">
            <a:xfrm flipH="1">
              <a:off x="1632" y="1056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317" name="Line 6"/>
            <p:cNvSpPr>
              <a:spLocks noChangeShapeType="1"/>
            </p:cNvSpPr>
            <p:nvPr/>
          </p:nvSpPr>
          <p:spPr bwMode="auto">
            <a:xfrm flipH="1">
              <a:off x="2016" y="1056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318" name="Line 7"/>
            <p:cNvSpPr>
              <a:spLocks noChangeShapeType="1"/>
            </p:cNvSpPr>
            <p:nvPr/>
          </p:nvSpPr>
          <p:spPr bwMode="auto">
            <a:xfrm flipH="1">
              <a:off x="2400" y="1056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319" name="Line 8"/>
            <p:cNvSpPr>
              <a:spLocks noChangeShapeType="1"/>
            </p:cNvSpPr>
            <p:nvPr/>
          </p:nvSpPr>
          <p:spPr bwMode="auto">
            <a:xfrm flipH="1">
              <a:off x="2784" y="1056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320" name="Line 9"/>
            <p:cNvSpPr>
              <a:spLocks noChangeShapeType="1"/>
            </p:cNvSpPr>
            <p:nvPr/>
          </p:nvSpPr>
          <p:spPr bwMode="auto">
            <a:xfrm flipH="1">
              <a:off x="3168" y="1056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321" name="Line 10"/>
            <p:cNvSpPr>
              <a:spLocks noChangeShapeType="1"/>
            </p:cNvSpPr>
            <p:nvPr/>
          </p:nvSpPr>
          <p:spPr bwMode="auto">
            <a:xfrm flipH="1">
              <a:off x="4320" y="1056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322" name="Line 11"/>
            <p:cNvSpPr>
              <a:spLocks noChangeShapeType="1"/>
            </p:cNvSpPr>
            <p:nvPr/>
          </p:nvSpPr>
          <p:spPr bwMode="auto">
            <a:xfrm flipH="1">
              <a:off x="3936" y="1056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323" name="Line 12"/>
            <p:cNvSpPr>
              <a:spLocks noChangeShapeType="1"/>
            </p:cNvSpPr>
            <p:nvPr/>
          </p:nvSpPr>
          <p:spPr bwMode="auto">
            <a:xfrm flipH="1">
              <a:off x="3552" y="1056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3324" name="Line 13"/>
          <p:cNvSpPr>
            <a:spLocks noChangeShapeType="1"/>
          </p:cNvSpPr>
          <p:nvPr/>
        </p:nvSpPr>
        <p:spPr bwMode="auto">
          <a:xfrm flipV="1">
            <a:off x="4506913" y="1931246"/>
            <a:ext cx="0" cy="1629846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2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325" name="Text Box 20"/>
          <p:cNvSpPr txBox="1">
            <a:spLocks noChangeArrowheads="1"/>
          </p:cNvSpPr>
          <p:nvPr/>
        </p:nvSpPr>
        <p:spPr bwMode="auto">
          <a:xfrm>
            <a:off x="4343945" y="3631026"/>
            <a:ext cx="354437" cy="3924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altLang="zh-CN" sz="21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13326" name="Rectangle 21"/>
          <p:cNvSpPr>
            <a:spLocks noChangeArrowheads="1"/>
          </p:cNvSpPr>
          <p:nvPr/>
        </p:nvSpPr>
        <p:spPr bwMode="auto">
          <a:xfrm>
            <a:off x="2687386" y="2197919"/>
            <a:ext cx="308687" cy="39241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400"/>
            <a:r>
              <a:rPr lang="en-US" altLang="zh-CN" sz="21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</a:p>
        </p:txBody>
      </p:sp>
      <p:sp>
        <p:nvSpPr>
          <p:cNvPr id="13327" name="Rectangle 22"/>
          <p:cNvSpPr>
            <a:spLocks noChangeArrowheads="1"/>
          </p:cNvSpPr>
          <p:nvPr/>
        </p:nvSpPr>
        <p:spPr bwMode="auto">
          <a:xfrm>
            <a:off x="4331272" y="1576373"/>
            <a:ext cx="308687" cy="3924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400"/>
            <a:r>
              <a:rPr lang="en-US" altLang="zh-CN" sz="21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N</a:t>
            </a:r>
          </a:p>
        </p:txBody>
      </p:sp>
      <p:sp>
        <p:nvSpPr>
          <p:cNvPr id="13328" name="Rectangle 23"/>
          <p:cNvSpPr>
            <a:spLocks noChangeArrowheads="1"/>
          </p:cNvSpPr>
          <p:nvPr/>
        </p:nvSpPr>
        <p:spPr bwMode="auto">
          <a:xfrm>
            <a:off x="6050013" y="2196743"/>
            <a:ext cx="308687" cy="39241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400"/>
            <a:r>
              <a:rPr lang="en-US" altLang="zh-CN" sz="21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13329" name="Freeform 24"/>
          <p:cNvSpPr>
            <a:spLocks noChangeArrowheads="1"/>
          </p:cNvSpPr>
          <p:nvPr/>
        </p:nvSpPr>
        <p:spPr bwMode="auto">
          <a:xfrm flipV="1">
            <a:off x="3987958" y="2985136"/>
            <a:ext cx="531655" cy="795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" y="672"/>
              </a:cxn>
              <a:cxn ang="0">
                <a:pos x="672" y="0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88" y="336"/>
                  <a:pt x="176" y="672"/>
                  <a:pt x="288" y="672"/>
                </a:cubicBezTo>
                <a:cubicBezTo>
                  <a:pt x="400" y="672"/>
                  <a:pt x="536" y="336"/>
                  <a:pt x="672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lIns="68580" tIns="34290" rIns="68580" bIns="34290"/>
          <a:lstStyle/>
          <a:p>
            <a:pPr defTabSz="914400"/>
            <a:endParaRPr lang="zh-CN" altLang="en-US" sz="12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330" name="Text Box 26"/>
          <p:cNvSpPr txBox="1">
            <a:spLocks noChangeArrowheads="1"/>
          </p:cNvSpPr>
          <p:nvPr/>
        </p:nvSpPr>
        <p:spPr bwMode="auto">
          <a:xfrm>
            <a:off x="3995314" y="2392951"/>
            <a:ext cx="354437" cy="39241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altLang="zh-CN" sz="2100" b="1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i</a:t>
            </a:r>
          </a:p>
        </p:txBody>
      </p:sp>
      <p:sp>
        <p:nvSpPr>
          <p:cNvPr id="13331" name="Rectangle 27"/>
          <p:cNvSpPr>
            <a:spLocks noChangeArrowheads="1"/>
          </p:cNvSpPr>
          <p:nvPr/>
        </p:nvSpPr>
        <p:spPr bwMode="auto">
          <a:xfrm>
            <a:off x="4902764" y="2378699"/>
            <a:ext cx="215484" cy="39241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altLang="zh-CN" sz="2100" b="1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r</a:t>
            </a:r>
          </a:p>
        </p:txBody>
      </p:sp>
      <p:sp>
        <p:nvSpPr>
          <p:cNvPr id="13332" name="Freeform 25"/>
          <p:cNvSpPr>
            <a:spLocks noChangeArrowheads="1"/>
          </p:cNvSpPr>
          <p:nvPr/>
        </p:nvSpPr>
        <p:spPr bwMode="auto">
          <a:xfrm flipH="1" flipV="1">
            <a:off x="4670583" y="2975633"/>
            <a:ext cx="531655" cy="795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" y="672"/>
              </a:cxn>
              <a:cxn ang="0">
                <a:pos x="672" y="0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88" y="336"/>
                  <a:pt x="176" y="672"/>
                  <a:pt x="288" y="672"/>
                </a:cubicBezTo>
                <a:cubicBezTo>
                  <a:pt x="400" y="672"/>
                  <a:pt x="536" y="336"/>
                  <a:pt x="672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lIns="68580" tIns="34290" rIns="68580" bIns="34290"/>
          <a:lstStyle/>
          <a:p>
            <a:pPr defTabSz="914400"/>
            <a:endParaRPr lang="zh-CN" altLang="en-US" sz="12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333" name="等腰三角形 35886"/>
          <p:cNvSpPr>
            <a:spLocks noChangeArrowheads="1"/>
          </p:cNvSpPr>
          <p:nvPr/>
        </p:nvSpPr>
        <p:spPr bwMode="auto">
          <a:xfrm rot="8204214">
            <a:off x="3745952" y="2911842"/>
            <a:ext cx="111991" cy="226091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</a:ln>
        </p:spPr>
        <p:txBody>
          <a:bodyPr lIns="68580" tIns="34290" rIns="68580" bIns="34290"/>
          <a:lstStyle/>
          <a:p>
            <a:pPr defTabSz="914400"/>
            <a:endParaRPr lang="zh-CN" altLang="en-US" sz="12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334" name="等腰三角形 35887"/>
          <p:cNvSpPr>
            <a:spLocks noChangeArrowheads="1"/>
          </p:cNvSpPr>
          <p:nvPr/>
        </p:nvSpPr>
        <p:spPr bwMode="auto">
          <a:xfrm rot="2687896">
            <a:off x="5306982" y="2831923"/>
            <a:ext cx="111992" cy="226092"/>
          </a:xfrm>
          <a:prstGeom prst="triangle">
            <a:avLst>
              <a:gd name="adj" fmla="val 38463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</a:ln>
        </p:spPr>
        <p:txBody>
          <a:bodyPr wrap="none" lIns="68580" tIns="34290" rIns="68580" bIns="34290" anchor="ctr"/>
          <a:lstStyle/>
          <a:p>
            <a:pPr algn="ctr" defTabSz="914400"/>
            <a:endParaRPr lang="zh-CN" altLang="en-US" sz="12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335" name="直接连接符 35890"/>
          <p:cNvSpPr>
            <a:spLocks noChangeShapeType="1"/>
          </p:cNvSpPr>
          <p:nvPr/>
        </p:nvSpPr>
        <p:spPr bwMode="auto">
          <a:xfrm>
            <a:off x="3055939" y="2505298"/>
            <a:ext cx="1450976" cy="108904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2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336" name="直接连接符 35891"/>
          <p:cNvSpPr>
            <a:spLocks noChangeShapeType="1"/>
          </p:cNvSpPr>
          <p:nvPr/>
        </p:nvSpPr>
        <p:spPr bwMode="auto">
          <a:xfrm rot="5109687">
            <a:off x="4759173" y="2238370"/>
            <a:ext cx="976417" cy="161834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3" name="组合 35895"/>
          <p:cNvGrpSpPr/>
          <p:nvPr/>
        </p:nvGrpSpPr>
        <p:grpSpPr bwMode="auto">
          <a:xfrm>
            <a:off x="3048000" y="2499360"/>
            <a:ext cx="1450975" cy="1089049"/>
            <a:chOff x="2018" y="2029"/>
            <a:chExt cx="1179" cy="1315"/>
          </a:xfrm>
        </p:grpSpPr>
        <p:sp>
          <p:nvSpPr>
            <p:cNvPr id="13338" name="等腰三角形 35881"/>
            <p:cNvSpPr>
              <a:spLocks noChangeArrowheads="1"/>
            </p:cNvSpPr>
            <p:nvPr/>
          </p:nvSpPr>
          <p:spPr bwMode="auto">
            <a:xfrm rot="-2470818">
              <a:off x="2698" y="2704"/>
              <a:ext cx="91" cy="273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339" name="直接连接符 35892"/>
            <p:cNvSpPr>
              <a:spLocks noChangeShapeType="1"/>
            </p:cNvSpPr>
            <p:nvPr/>
          </p:nvSpPr>
          <p:spPr bwMode="auto">
            <a:xfrm>
              <a:off x="2018" y="2029"/>
              <a:ext cx="1179" cy="131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组合 35894"/>
          <p:cNvGrpSpPr/>
          <p:nvPr/>
        </p:nvGrpSpPr>
        <p:grpSpPr bwMode="auto">
          <a:xfrm rot="5116932">
            <a:off x="4760057" y="2232066"/>
            <a:ext cx="976417" cy="1618348"/>
            <a:chOff x="1383" y="2761"/>
            <a:chExt cx="1179" cy="1315"/>
          </a:xfrm>
        </p:grpSpPr>
        <p:sp>
          <p:nvSpPr>
            <p:cNvPr id="13341" name="等腰三角形 35885"/>
            <p:cNvSpPr>
              <a:spLocks noChangeArrowheads="1"/>
            </p:cNvSpPr>
            <p:nvPr/>
          </p:nvSpPr>
          <p:spPr bwMode="auto">
            <a:xfrm rot="8596382">
              <a:off x="1981" y="3379"/>
              <a:ext cx="135" cy="184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2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342" name="直接连接符 35893"/>
            <p:cNvSpPr>
              <a:spLocks noChangeShapeType="1"/>
            </p:cNvSpPr>
            <p:nvPr/>
          </p:nvSpPr>
          <p:spPr bwMode="auto">
            <a:xfrm>
              <a:off x="1383" y="2761"/>
              <a:ext cx="1179" cy="131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2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3343" name="文本框 35898">
            <a:hlinkClick r:id="rId4" action="ppaction://hlinkfile"/>
          </p:cNvPr>
          <p:cNvSpPr txBox="1">
            <a:spLocks noChangeArrowheads="1"/>
          </p:cNvSpPr>
          <p:nvPr/>
        </p:nvSpPr>
        <p:spPr bwMode="auto">
          <a:xfrm>
            <a:off x="449163" y="1131547"/>
            <a:ext cx="6469063" cy="715580"/>
          </a:xfrm>
          <a:prstGeom prst="rect">
            <a:avLst/>
          </a:prstGeom>
          <a:noFill/>
          <a:ln w="57150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 eaLnBrk="0" hangingPunct="0"/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光线沿反射光线入射，会怎样出射？</a:t>
            </a:r>
          </a:p>
          <a:p>
            <a:pPr defTabSz="914400" eaLnBrk="0" hangingPunct="0"/>
            <a:endParaRPr lang="zh-CN" altLang="en-US" sz="21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75864" y="4096060"/>
            <a:ext cx="400975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2100" b="1" kern="0" noProof="1">
                <a:solidFill>
                  <a:srgbClr val="2F2F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在反射现象中，光路是</a:t>
            </a:r>
            <a:r>
              <a:rPr lang="zh-CN" altLang="en-US" sz="2100" b="1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可逆</a:t>
            </a:r>
            <a:r>
              <a:rPr lang="zh-CN" altLang="en-US" sz="2100" b="1" kern="0" noProof="1">
                <a:solidFill>
                  <a:srgbClr val="2F2F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的。</a:t>
            </a:r>
            <a:endParaRPr lang="zh-CN" altLang="en-US" sz="2100" b="1" kern="0" noProof="1">
              <a:solidFill>
                <a:srgbClr val="2F2F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规律延伸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5172246" y="2202803"/>
            <a:ext cx="3111197" cy="1588716"/>
            <a:chOff x="0" y="-290"/>
            <a:chExt cx="5985" cy="4460"/>
          </a:xfrm>
        </p:grpSpPr>
        <p:sp>
          <p:nvSpPr>
            <p:cNvPr id="15362" name="Line 3"/>
            <p:cNvSpPr>
              <a:spLocks noChangeShapeType="1"/>
            </p:cNvSpPr>
            <p:nvPr/>
          </p:nvSpPr>
          <p:spPr bwMode="auto">
            <a:xfrm>
              <a:off x="0" y="2930"/>
              <a:ext cx="598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3" name="Group 4"/>
            <p:cNvGrpSpPr/>
            <p:nvPr/>
          </p:nvGrpSpPr>
          <p:grpSpPr bwMode="auto">
            <a:xfrm>
              <a:off x="435" y="2930"/>
              <a:ext cx="4867" cy="172"/>
              <a:chOff x="0" y="0"/>
              <a:chExt cx="1872" cy="144"/>
            </a:xfrm>
          </p:grpSpPr>
          <p:sp>
            <p:nvSpPr>
              <p:cNvPr id="15364" name="Line 5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65" name="Line 6"/>
              <p:cNvSpPr>
                <a:spLocks noChangeShapeType="1"/>
              </p:cNvSpPr>
              <p:nvPr/>
            </p:nvSpPr>
            <p:spPr bwMode="auto">
              <a:xfrm flipH="1">
                <a:off x="144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66" name="Line 7"/>
              <p:cNvSpPr>
                <a:spLocks noChangeShapeType="1"/>
              </p:cNvSpPr>
              <p:nvPr/>
            </p:nvSpPr>
            <p:spPr bwMode="auto">
              <a:xfrm flipH="1">
                <a:off x="1776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67" name="Line 8"/>
              <p:cNvSpPr>
                <a:spLocks noChangeShapeType="1"/>
              </p:cNvSpPr>
              <p:nvPr/>
            </p:nvSpPr>
            <p:spPr bwMode="auto">
              <a:xfrm flipH="1">
                <a:off x="1584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68" name="Line 9"/>
              <p:cNvSpPr>
                <a:spLocks noChangeShapeType="1"/>
              </p:cNvSpPr>
              <p:nvPr/>
            </p:nvSpPr>
            <p:spPr bwMode="auto">
              <a:xfrm flipH="1">
                <a:off x="1440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69" name="Line 10"/>
              <p:cNvSpPr>
                <a:spLocks noChangeShapeType="1"/>
              </p:cNvSpPr>
              <p:nvPr/>
            </p:nvSpPr>
            <p:spPr bwMode="auto">
              <a:xfrm flipH="1">
                <a:off x="1296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70" name="Line 11"/>
              <p:cNvSpPr>
                <a:spLocks noChangeShapeType="1"/>
              </p:cNvSpPr>
              <p:nvPr/>
            </p:nvSpPr>
            <p:spPr bwMode="auto">
              <a:xfrm flipH="1">
                <a:off x="1152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71" name="Line 12"/>
              <p:cNvSpPr>
                <a:spLocks noChangeShapeType="1"/>
              </p:cNvSpPr>
              <p:nvPr/>
            </p:nvSpPr>
            <p:spPr bwMode="auto">
              <a:xfrm flipH="1">
                <a:off x="1008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72" name="Line 13"/>
              <p:cNvSpPr>
                <a:spLocks noChangeShapeType="1"/>
              </p:cNvSpPr>
              <p:nvPr/>
            </p:nvSpPr>
            <p:spPr bwMode="auto">
              <a:xfrm flipH="1">
                <a:off x="864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73" name="Line 14"/>
              <p:cNvSpPr>
                <a:spLocks noChangeShapeType="1"/>
              </p:cNvSpPr>
              <p:nvPr/>
            </p:nvSpPr>
            <p:spPr bwMode="auto">
              <a:xfrm flipH="1">
                <a:off x="720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74" name="Line 15"/>
              <p:cNvSpPr>
                <a:spLocks noChangeShapeType="1"/>
              </p:cNvSpPr>
              <p:nvPr/>
            </p:nvSpPr>
            <p:spPr bwMode="auto">
              <a:xfrm flipH="1">
                <a:off x="576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75" name="Line 16"/>
              <p:cNvSpPr>
                <a:spLocks noChangeShapeType="1"/>
              </p:cNvSpPr>
              <p:nvPr/>
            </p:nvSpPr>
            <p:spPr bwMode="auto">
              <a:xfrm flipH="1">
                <a:off x="432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76" name="Line 17"/>
              <p:cNvSpPr>
                <a:spLocks noChangeShapeType="1"/>
              </p:cNvSpPr>
              <p:nvPr/>
            </p:nvSpPr>
            <p:spPr bwMode="auto">
              <a:xfrm flipH="1">
                <a:off x="288" y="0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5377" name="Line 18"/>
            <p:cNvSpPr>
              <a:spLocks noChangeShapeType="1"/>
            </p:cNvSpPr>
            <p:nvPr/>
          </p:nvSpPr>
          <p:spPr bwMode="auto">
            <a:xfrm flipH="1">
              <a:off x="3244" y="1979"/>
              <a:ext cx="1496" cy="95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378" name="Line 19"/>
            <p:cNvSpPr>
              <a:spLocks noChangeShapeType="1"/>
            </p:cNvSpPr>
            <p:nvPr/>
          </p:nvSpPr>
          <p:spPr bwMode="auto">
            <a:xfrm flipH="1">
              <a:off x="4179" y="1347"/>
              <a:ext cx="1497" cy="95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tailEnd type="stealth" w="lg" len="lg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379" name="Line 20"/>
            <p:cNvSpPr>
              <a:spLocks noChangeShapeType="1"/>
            </p:cNvSpPr>
            <p:nvPr/>
          </p:nvSpPr>
          <p:spPr bwMode="auto">
            <a:xfrm flipV="1">
              <a:off x="3204" y="673"/>
              <a:ext cx="0" cy="2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380" name="Text Box 21"/>
            <p:cNvSpPr txBox="1">
              <a:spLocks noChangeArrowheads="1"/>
            </p:cNvSpPr>
            <p:nvPr/>
          </p:nvSpPr>
          <p:spPr bwMode="auto">
            <a:xfrm>
              <a:off x="1278" y="-290"/>
              <a:ext cx="3205" cy="103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800" b="1" kern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法线</a:t>
              </a:r>
              <a:r>
                <a:rPr lang="zh-CN" altLang="en-US" sz="1800" b="1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  N</a:t>
              </a:r>
            </a:p>
          </p:txBody>
        </p:sp>
        <p:sp>
          <p:nvSpPr>
            <p:cNvPr id="15381" name="Text Box 22"/>
            <p:cNvSpPr txBox="1">
              <a:spLocks noChangeArrowheads="1"/>
            </p:cNvSpPr>
            <p:nvPr/>
          </p:nvSpPr>
          <p:spPr bwMode="auto">
            <a:xfrm>
              <a:off x="2494" y="3133"/>
              <a:ext cx="1425" cy="103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800" b="1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O</a:t>
              </a:r>
            </a:p>
          </p:txBody>
        </p:sp>
        <p:grpSp>
          <p:nvGrpSpPr>
            <p:cNvPr id="4" name="Group 23"/>
            <p:cNvGrpSpPr/>
            <p:nvPr/>
          </p:nvGrpSpPr>
          <p:grpSpPr bwMode="auto">
            <a:xfrm rot="-420000">
              <a:off x="1216" y="1265"/>
              <a:ext cx="1815" cy="2109"/>
              <a:chOff x="162" y="135"/>
              <a:chExt cx="462" cy="541"/>
            </a:xfrm>
          </p:grpSpPr>
          <p:sp>
            <p:nvSpPr>
              <p:cNvPr id="15383" name="Line 24"/>
              <p:cNvSpPr>
                <a:spLocks noChangeShapeType="1"/>
              </p:cNvSpPr>
              <p:nvPr/>
            </p:nvSpPr>
            <p:spPr bwMode="auto">
              <a:xfrm rot="15022665" flipH="1">
                <a:off x="93" y="203"/>
                <a:ext cx="381" cy="2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5384" name="Line 25"/>
              <p:cNvSpPr>
                <a:spLocks noChangeShapeType="1"/>
              </p:cNvSpPr>
              <p:nvPr/>
            </p:nvSpPr>
            <p:spPr bwMode="auto">
              <a:xfrm rot="15022665" flipH="1">
                <a:off x="311" y="363"/>
                <a:ext cx="381" cy="2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stealth" w="lg" len="lg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5385" name="未知"/>
            <p:cNvSpPr>
              <a:spLocks noChangeArrowheads="1"/>
            </p:cNvSpPr>
            <p:nvPr/>
          </p:nvSpPr>
          <p:spPr bwMode="auto">
            <a:xfrm rot="-660000">
              <a:off x="1874" y="2396"/>
              <a:ext cx="373" cy="511"/>
            </a:xfrm>
            <a:custGeom>
              <a:avLst/>
              <a:gdLst/>
              <a:ahLst/>
              <a:cxnLst>
                <a:cxn ang="0">
                  <a:pos x="95" y="0"/>
                </a:cxn>
                <a:cxn ang="0">
                  <a:pos x="34" y="34"/>
                </a:cxn>
                <a:cxn ang="0">
                  <a:pos x="0" y="95"/>
                </a:cxn>
                <a:cxn ang="0">
                  <a:pos x="7" y="115"/>
                </a:cxn>
              </a:cxnLst>
              <a:rect l="0" t="0" r="r" b="b"/>
              <a:pathLst>
                <a:path w="95" h="131">
                  <a:moveTo>
                    <a:pt x="95" y="0"/>
                  </a:moveTo>
                  <a:cubicBezTo>
                    <a:pt x="74" y="13"/>
                    <a:pt x="54" y="20"/>
                    <a:pt x="34" y="34"/>
                  </a:cubicBezTo>
                  <a:cubicBezTo>
                    <a:pt x="3" y="80"/>
                    <a:pt x="12" y="59"/>
                    <a:pt x="0" y="95"/>
                  </a:cubicBezTo>
                  <a:cubicBezTo>
                    <a:pt x="8" y="124"/>
                    <a:pt x="7" y="131"/>
                    <a:pt x="7" y="11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386" name="未知"/>
            <p:cNvSpPr>
              <a:spLocks noChangeArrowheads="1"/>
            </p:cNvSpPr>
            <p:nvPr/>
          </p:nvSpPr>
          <p:spPr bwMode="auto">
            <a:xfrm>
              <a:off x="4012" y="2466"/>
              <a:ext cx="267" cy="448"/>
            </a:xfrm>
            <a:custGeom>
              <a:avLst/>
              <a:gdLst/>
              <a:ahLst/>
              <a:cxnLst>
                <a:cxn ang="0">
                  <a:pos x="22" y="26"/>
                </a:cxn>
                <a:cxn ang="0">
                  <a:pos x="7" y="5"/>
                </a:cxn>
                <a:cxn ang="0">
                  <a:pos x="34" y="19"/>
                </a:cxn>
                <a:cxn ang="0">
                  <a:pos x="81" y="32"/>
                </a:cxn>
                <a:cxn ang="0">
                  <a:pos x="81" y="141"/>
                </a:cxn>
              </a:cxnLst>
              <a:rect l="0" t="0" r="r" b="b"/>
              <a:pathLst>
                <a:path w="87" h="141">
                  <a:moveTo>
                    <a:pt x="22" y="26"/>
                  </a:moveTo>
                  <a:cubicBezTo>
                    <a:pt x="17" y="19"/>
                    <a:pt x="0" y="9"/>
                    <a:pt x="7" y="5"/>
                  </a:cubicBezTo>
                  <a:cubicBezTo>
                    <a:pt x="16" y="0"/>
                    <a:pt x="25" y="15"/>
                    <a:pt x="34" y="19"/>
                  </a:cubicBezTo>
                  <a:cubicBezTo>
                    <a:pt x="49" y="25"/>
                    <a:pt x="80" y="29"/>
                    <a:pt x="81" y="32"/>
                  </a:cubicBezTo>
                  <a:cubicBezTo>
                    <a:pt x="87" y="68"/>
                    <a:pt x="81" y="105"/>
                    <a:pt x="81" y="1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387" name="Text Box 28"/>
            <p:cNvSpPr txBox="1">
              <a:spLocks noChangeArrowheads="1"/>
            </p:cNvSpPr>
            <p:nvPr/>
          </p:nvSpPr>
          <p:spPr bwMode="auto">
            <a:xfrm>
              <a:off x="1133" y="2268"/>
              <a:ext cx="1068" cy="103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800" b="1" kern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1</a:t>
              </a:r>
              <a:endParaRPr lang="zh-CN" altLang="en-US" sz="1800" b="1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388" name="Text Box 29"/>
            <p:cNvSpPr txBox="1">
              <a:spLocks noChangeArrowheads="1"/>
            </p:cNvSpPr>
            <p:nvPr/>
          </p:nvSpPr>
          <p:spPr bwMode="auto">
            <a:xfrm>
              <a:off x="2380" y="1701"/>
              <a:ext cx="892" cy="103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800" b="1" kern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2</a:t>
              </a:r>
              <a:endParaRPr lang="zh-CN" altLang="en-US" sz="1800" b="1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389" name="未知"/>
            <p:cNvSpPr>
              <a:spLocks noChangeArrowheads="1"/>
            </p:cNvSpPr>
            <p:nvPr/>
          </p:nvSpPr>
          <p:spPr bwMode="auto">
            <a:xfrm rot="-1320000">
              <a:off x="2593" y="2278"/>
              <a:ext cx="620" cy="210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34" y="14"/>
                </a:cxn>
                <a:cxn ang="0">
                  <a:pos x="75" y="0"/>
                </a:cxn>
                <a:cxn ang="0">
                  <a:pos x="136" y="7"/>
                </a:cxn>
                <a:cxn ang="0">
                  <a:pos x="156" y="20"/>
                </a:cxn>
              </a:cxnLst>
              <a:rect l="0" t="0" r="r" b="b"/>
              <a:pathLst>
                <a:path w="158" h="54">
                  <a:moveTo>
                    <a:pt x="0" y="54"/>
                  </a:moveTo>
                  <a:cubicBezTo>
                    <a:pt x="12" y="42"/>
                    <a:pt x="19" y="23"/>
                    <a:pt x="34" y="14"/>
                  </a:cubicBezTo>
                  <a:cubicBezTo>
                    <a:pt x="46" y="6"/>
                    <a:pt x="75" y="0"/>
                    <a:pt x="75" y="0"/>
                  </a:cubicBezTo>
                  <a:cubicBezTo>
                    <a:pt x="95" y="2"/>
                    <a:pt x="116" y="4"/>
                    <a:pt x="136" y="7"/>
                  </a:cubicBezTo>
                  <a:cubicBezTo>
                    <a:pt x="158" y="11"/>
                    <a:pt x="156" y="8"/>
                    <a:pt x="156" y="2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390" name="未知"/>
            <p:cNvSpPr>
              <a:spLocks noChangeArrowheads="1"/>
            </p:cNvSpPr>
            <p:nvPr/>
          </p:nvSpPr>
          <p:spPr bwMode="auto">
            <a:xfrm>
              <a:off x="3191" y="1910"/>
              <a:ext cx="966" cy="409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88" y="28"/>
                </a:cxn>
                <a:cxn ang="0">
                  <a:pos x="220" y="51"/>
                </a:cxn>
                <a:cxn ang="0">
                  <a:pos x="228" y="71"/>
                </a:cxn>
                <a:cxn ang="0">
                  <a:pos x="236" y="105"/>
                </a:cxn>
              </a:cxnLst>
              <a:rect l="0" t="0" r="r" b="b"/>
              <a:pathLst>
                <a:path w="247" h="105">
                  <a:moveTo>
                    <a:pt x="0" y="42"/>
                  </a:moveTo>
                  <a:cubicBezTo>
                    <a:pt x="61" y="0"/>
                    <a:pt x="88" y="23"/>
                    <a:pt x="188" y="28"/>
                  </a:cubicBezTo>
                  <a:cubicBezTo>
                    <a:pt x="247" y="48"/>
                    <a:pt x="212" y="39"/>
                    <a:pt x="220" y="51"/>
                  </a:cubicBezTo>
                  <a:cubicBezTo>
                    <a:pt x="228" y="64"/>
                    <a:pt x="226" y="62"/>
                    <a:pt x="228" y="71"/>
                  </a:cubicBezTo>
                  <a:cubicBezTo>
                    <a:pt x="231" y="80"/>
                    <a:pt x="236" y="37"/>
                    <a:pt x="236" y="10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391" name="Text Box 32"/>
            <p:cNvSpPr txBox="1">
              <a:spLocks noChangeArrowheads="1"/>
            </p:cNvSpPr>
            <p:nvPr/>
          </p:nvSpPr>
          <p:spPr bwMode="auto">
            <a:xfrm>
              <a:off x="3401" y="1474"/>
              <a:ext cx="1068" cy="103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800" b="1" kern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3</a:t>
              </a:r>
              <a:endParaRPr lang="zh-CN" altLang="en-US" sz="1800" b="1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392" name="Text Box 33"/>
            <p:cNvSpPr txBox="1">
              <a:spLocks noChangeArrowheads="1"/>
            </p:cNvSpPr>
            <p:nvPr/>
          </p:nvSpPr>
          <p:spPr bwMode="auto">
            <a:xfrm>
              <a:off x="4195" y="2268"/>
              <a:ext cx="1068" cy="103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800" b="1" kern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4</a:t>
              </a:r>
              <a:endParaRPr lang="zh-CN" altLang="en-US" sz="1800" b="1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393" name="Text Box 34"/>
          <p:cNvSpPr txBox="1">
            <a:spLocks noChangeArrowheads="1"/>
          </p:cNvSpPr>
          <p:nvPr/>
        </p:nvSpPr>
        <p:spPr bwMode="auto">
          <a:xfrm>
            <a:off x="481357" y="1616252"/>
            <a:ext cx="8387730" cy="2887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400" eaLnBrk="0" hangingPunct="0">
              <a:lnSpc>
                <a:spcPct val="200000"/>
              </a:lnSpc>
              <a:spcBef>
                <a:spcPts val="49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（1）指出光路图中的入射角与反射角</a:t>
            </a:r>
          </a:p>
          <a:p>
            <a:pPr defTabSz="914400" eaLnBrk="0" hangingPunct="0">
              <a:lnSpc>
                <a:spcPct val="200000"/>
              </a:lnSpc>
              <a:spcBef>
                <a:spcPts val="49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（2）假如∠2＝60</a:t>
            </a:r>
            <a:r>
              <a:rPr lang="zh-CN" altLang="en-US" sz="15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0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，入射角等于 </a:t>
            </a:r>
            <a:r>
              <a:rPr lang="zh-CN" altLang="en-US" sz="15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，反射角等</a:t>
            </a:r>
            <a:endParaRPr lang="en-US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200000"/>
              </a:lnSpc>
              <a:spcBef>
                <a:spcPts val="49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于</a:t>
            </a:r>
            <a:r>
              <a:rPr lang="zh-CN" altLang="en-US" sz="15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，入射光线与反射光线的夹角等于</a:t>
            </a:r>
            <a:r>
              <a:rPr lang="zh-CN" altLang="en-US" sz="15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　　　</a:t>
            </a:r>
          </a:p>
          <a:p>
            <a:pPr defTabSz="914400" eaLnBrk="0" hangingPunct="0">
              <a:lnSpc>
                <a:spcPct val="200000"/>
              </a:lnSpc>
              <a:spcBef>
                <a:spcPts val="49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（３）假如∠１＝60°，入射角等于</a:t>
            </a:r>
            <a:r>
              <a:rPr lang="zh-CN" altLang="en-US" sz="15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，反射角等</a:t>
            </a:r>
            <a:endParaRPr lang="en-US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200000"/>
              </a:lnSpc>
              <a:spcBef>
                <a:spcPts val="49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于</a:t>
            </a:r>
            <a:r>
              <a:rPr lang="zh-CN" altLang="en-US" sz="15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,入射光线与反射光线</a:t>
            </a:r>
            <a:endParaRPr lang="en-US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200000"/>
              </a:lnSpc>
              <a:spcBef>
                <a:spcPts val="49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的夹角等于</a:t>
            </a:r>
            <a:r>
              <a:rPr lang="zh-CN" altLang="en-US" sz="15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　　　</a:t>
            </a:r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2777381" y="2202803"/>
            <a:ext cx="157162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60°</a:t>
            </a:r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480750" y="2659597"/>
            <a:ext cx="1074738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60°</a:t>
            </a:r>
          </a:p>
        </p:txBody>
      </p:sp>
      <p:sp>
        <p:nvSpPr>
          <p:cNvPr id="10277" name="Rectangle 37"/>
          <p:cNvSpPr>
            <a:spLocks noChangeArrowheads="1"/>
          </p:cNvSpPr>
          <p:nvPr/>
        </p:nvSpPr>
        <p:spPr bwMode="auto">
          <a:xfrm>
            <a:off x="3725897" y="2660965"/>
            <a:ext cx="94932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120°</a:t>
            </a:r>
          </a:p>
        </p:txBody>
      </p:sp>
      <p:sp>
        <p:nvSpPr>
          <p:cNvPr id="10278" name="Rectangle 38"/>
          <p:cNvSpPr>
            <a:spLocks noChangeArrowheads="1"/>
          </p:cNvSpPr>
          <p:nvPr/>
        </p:nvSpPr>
        <p:spPr bwMode="auto">
          <a:xfrm>
            <a:off x="3001033" y="3159895"/>
            <a:ext cx="157162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30°</a:t>
            </a:r>
          </a:p>
        </p:txBody>
      </p:sp>
      <p:sp>
        <p:nvSpPr>
          <p:cNvPr id="10279" name="Rectangle 39"/>
          <p:cNvSpPr>
            <a:spLocks noChangeArrowheads="1"/>
          </p:cNvSpPr>
          <p:nvPr/>
        </p:nvSpPr>
        <p:spPr bwMode="auto">
          <a:xfrm>
            <a:off x="167891" y="3626577"/>
            <a:ext cx="157162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30°</a:t>
            </a:r>
          </a:p>
        </p:txBody>
      </p:sp>
      <p:sp>
        <p:nvSpPr>
          <p:cNvPr id="10280" name="Rectangle 40"/>
          <p:cNvSpPr>
            <a:spLocks noChangeArrowheads="1"/>
          </p:cNvSpPr>
          <p:nvPr/>
        </p:nvSpPr>
        <p:spPr bwMode="auto">
          <a:xfrm>
            <a:off x="1104380" y="4098700"/>
            <a:ext cx="140652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60°</a:t>
            </a:r>
          </a:p>
        </p:txBody>
      </p:sp>
      <p:sp>
        <p:nvSpPr>
          <p:cNvPr id="15400" name="Text Box 41"/>
          <p:cNvSpPr txBox="1">
            <a:spLocks noChangeArrowheads="1"/>
          </p:cNvSpPr>
          <p:nvPr/>
        </p:nvSpPr>
        <p:spPr bwMode="auto">
          <a:xfrm>
            <a:off x="403961" y="1065730"/>
            <a:ext cx="4918075" cy="3924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根据下图回答下列问题</a:t>
            </a:r>
          </a:p>
        </p:txBody>
      </p:sp>
      <p:sp>
        <p:nvSpPr>
          <p:cNvPr id="10282" name="Rectangle 42"/>
          <p:cNvSpPr>
            <a:spLocks noChangeArrowheads="1"/>
          </p:cNvSpPr>
          <p:nvPr/>
        </p:nvSpPr>
        <p:spPr bwMode="auto">
          <a:xfrm rot="1500000">
            <a:off x="6795150" y="2704732"/>
            <a:ext cx="1074937" cy="3564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ctr" defTabSz="914400"/>
            <a:r>
              <a:rPr lang="zh-CN" altLang="en-US" sz="2800" kern="0" baseline="3000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入射角</a:t>
            </a:r>
          </a:p>
        </p:txBody>
      </p:sp>
      <p:sp>
        <p:nvSpPr>
          <p:cNvPr id="10283" name="Rectangle 43"/>
          <p:cNvSpPr>
            <a:spLocks noChangeArrowheads="1"/>
          </p:cNvSpPr>
          <p:nvPr/>
        </p:nvSpPr>
        <p:spPr bwMode="auto">
          <a:xfrm rot="-1560000">
            <a:off x="5804291" y="2727481"/>
            <a:ext cx="1317625" cy="3564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400"/>
            <a:r>
              <a:rPr lang="zh-CN" altLang="en-US" sz="2800" kern="0" baseline="3000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反射角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练一练</a:t>
            </a:r>
          </a:p>
        </p:txBody>
      </p:sp>
    </p:spTree>
  </p:cSld>
  <p:clrMapOvr>
    <a:masterClrMapping/>
  </p:clrMapOvr>
  <p:transition>
    <p:cut thruBlk="1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5" grpId="0"/>
      <p:bldP spid="10276" grpId="0"/>
      <p:bldP spid="10277" grpId="0"/>
      <p:bldP spid="10278" grpId="0"/>
      <p:bldP spid="10279" grpId="0"/>
      <p:bldP spid="10280" grpId="0"/>
      <p:bldP spid="10282" grpId="0"/>
      <p:bldP spid="102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 bwMode="auto">
          <a:xfrm>
            <a:off x="800631" y="2891051"/>
            <a:ext cx="2520950" cy="80763"/>
            <a:chOff x="0" y="0"/>
            <a:chExt cx="1588" cy="91"/>
          </a:xfrm>
        </p:grpSpPr>
        <p:sp>
          <p:nvSpPr>
            <p:cNvPr id="16386" name="Line 7"/>
            <p:cNvSpPr>
              <a:spLocks noChangeShapeType="1"/>
            </p:cNvSpPr>
            <p:nvPr/>
          </p:nvSpPr>
          <p:spPr bwMode="auto">
            <a:xfrm>
              <a:off x="0" y="0"/>
              <a:ext cx="15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87" name="Line 8"/>
            <p:cNvSpPr>
              <a:spLocks noChangeShapeType="1"/>
            </p:cNvSpPr>
            <p:nvPr/>
          </p:nvSpPr>
          <p:spPr bwMode="auto">
            <a:xfrm flipH="1">
              <a:off x="408" y="0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88" name="Line 9"/>
            <p:cNvSpPr>
              <a:spLocks noChangeShapeType="1"/>
            </p:cNvSpPr>
            <p:nvPr/>
          </p:nvSpPr>
          <p:spPr bwMode="auto">
            <a:xfrm flipH="1">
              <a:off x="499" y="0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89" name="Line 10"/>
            <p:cNvSpPr>
              <a:spLocks noChangeShapeType="1"/>
            </p:cNvSpPr>
            <p:nvPr/>
          </p:nvSpPr>
          <p:spPr bwMode="auto">
            <a:xfrm flipH="1">
              <a:off x="590" y="1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90" name="Line 11"/>
            <p:cNvSpPr>
              <a:spLocks noChangeShapeType="1"/>
            </p:cNvSpPr>
            <p:nvPr/>
          </p:nvSpPr>
          <p:spPr bwMode="auto">
            <a:xfrm flipH="1">
              <a:off x="681" y="1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91" name="Line 12"/>
            <p:cNvSpPr>
              <a:spLocks noChangeShapeType="1"/>
            </p:cNvSpPr>
            <p:nvPr/>
          </p:nvSpPr>
          <p:spPr bwMode="auto">
            <a:xfrm flipH="1">
              <a:off x="771" y="1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92" name="Line 13"/>
            <p:cNvSpPr>
              <a:spLocks noChangeShapeType="1"/>
            </p:cNvSpPr>
            <p:nvPr/>
          </p:nvSpPr>
          <p:spPr bwMode="auto">
            <a:xfrm flipH="1">
              <a:off x="862" y="1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93" name="Line 14"/>
            <p:cNvSpPr>
              <a:spLocks noChangeShapeType="1"/>
            </p:cNvSpPr>
            <p:nvPr/>
          </p:nvSpPr>
          <p:spPr bwMode="auto">
            <a:xfrm flipH="1">
              <a:off x="953" y="0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94" name="Line 15"/>
            <p:cNvSpPr>
              <a:spLocks noChangeShapeType="1"/>
            </p:cNvSpPr>
            <p:nvPr/>
          </p:nvSpPr>
          <p:spPr bwMode="auto">
            <a:xfrm flipH="1">
              <a:off x="1044" y="0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95" name="Line 16"/>
            <p:cNvSpPr>
              <a:spLocks noChangeShapeType="1"/>
            </p:cNvSpPr>
            <p:nvPr/>
          </p:nvSpPr>
          <p:spPr bwMode="auto">
            <a:xfrm flipH="1">
              <a:off x="1134" y="1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96" name="Line 17"/>
            <p:cNvSpPr>
              <a:spLocks noChangeShapeType="1"/>
            </p:cNvSpPr>
            <p:nvPr/>
          </p:nvSpPr>
          <p:spPr bwMode="auto">
            <a:xfrm flipH="1">
              <a:off x="1225" y="0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97" name="Line 18"/>
            <p:cNvSpPr>
              <a:spLocks noChangeShapeType="1"/>
            </p:cNvSpPr>
            <p:nvPr/>
          </p:nvSpPr>
          <p:spPr bwMode="auto">
            <a:xfrm flipH="1">
              <a:off x="1316" y="0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98" name="Line 19"/>
            <p:cNvSpPr>
              <a:spLocks noChangeShapeType="1"/>
            </p:cNvSpPr>
            <p:nvPr/>
          </p:nvSpPr>
          <p:spPr bwMode="auto">
            <a:xfrm flipH="1">
              <a:off x="1406" y="1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399" name="Line 20"/>
            <p:cNvSpPr>
              <a:spLocks noChangeShapeType="1"/>
            </p:cNvSpPr>
            <p:nvPr/>
          </p:nvSpPr>
          <p:spPr bwMode="auto">
            <a:xfrm flipH="1">
              <a:off x="227" y="0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00" name="Line 21"/>
            <p:cNvSpPr>
              <a:spLocks noChangeShapeType="1"/>
            </p:cNvSpPr>
            <p:nvPr/>
          </p:nvSpPr>
          <p:spPr bwMode="auto">
            <a:xfrm flipH="1">
              <a:off x="136" y="0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01" name="Line 22"/>
            <p:cNvSpPr>
              <a:spLocks noChangeShapeType="1"/>
            </p:cNvSpPr>
            <p:nvPr/>
          </p:nvSpPr>
          <p:spPr bwMode="auto">
            <a:xfrm flipH="1">
              <a:off x="46" y="0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02" name="Line 23"/>
            <p:cNvSpPr>
              <a:spLocks noChangeShapeType="1"/>
            </p:cNvSpPr>
            <p:nvPr/>
          </p:nvSpPr>
          <p:spPr bwMode="auto">
            <a:xfrm flipH="1">
              <a:off x="318" y="0"/>
              <a:ext cx="91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24"/>
          <p:cNvGrpSpPr/>
          <p:nvPr/>
        </p:nvGrpSpPr>
        <p:grpSpPr bwMode="auto">
          <a:xfrm>
            <a:off x="3537481" y="2891051"/>
            <a:ext cx="2520950" cy="80763"/>
            <a:chOff x="0" y="0"/>
            <a:chExt cx="1588" cy="91"/>
          </a:xfrm>
        </p:grpSpPr>
        <p:sp>
          <p:nvSpPr>
            <p:cNvPr id="16404" name="Line 25"/>
            <p:cNvSpPr>
              <a:spLocks noChangeShapeType="1"/>
            </p:cNvSpPr>
            <p:nvPr/>
          </p:nvSpPr>
          <p:spPr bwMode="auto">
            <a:xfrm>
              <a:off x="0" y="0"/>
              <a:ext cx="15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05" name="Line 26"/>
            <p:cNvSpPr>
              <a:spLocks noChangeShapeType="1"/>
            </p:cNvSpPr>
            <p:nvPr/>
          </p:nvSpPr>
          <p:spPr bwMode="auto">
            <a:xfrm flipH="1">
              <a:off x="408" y="0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06" name="Line 27"/>
            <p:cNvSpPr>
              <a:spLocks noChangeShapeType="1"/>
            </p:cNvSpPr>
            <p:nvPr/>
          </p:nvSpPr>
          <p:spPr bwMode="auto">
            <a:xfrm flipH="1">
              <a:off x="499" y="0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07" name="Line 28"/>
            <p:cNvSpPr>
              <a:spLocks noChangeShapeType="1"/>
            </p:cNvSpPr>
            <p:nvPr/>
          </p:nvSpPr>
          <p:spPr bwMode="auto">
            <a:xfrm flipH="1">
              <a:off x="590" y="1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08" name="Line 29"/>
            <p:cNvSpPr>
              <a:spLocks noChangeShapeType="1"/>
            </p:cNvSpPr>
            <p:nvPr/>
          </p:nvSpPr>
          <p:spPr bwMode="auto">
            <a:xfrm flipH="1">
              <a:off x="681" y="1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09" name="Line 30"/>
            <p:cNvSpPr>
              <a:spLocks noChangeShapeType="1"/>
            </p:cNvSpPr>
            <p:nvPr/>
          </p:nvSpPr>
          <p:spPr bwMode="auto">
            <a:xfrm flipH="1">
              <a:off x="771" y="1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10" name="Line 31"/>
            <p:cNvSpPr>
              <a:spLocks noChangeShapeType="1"/>
            </p:cNvSpPr>
            <p:nvPr/>
          </p:nvSpPr>
          <p:spPr bwMode="auto">
            <a:xfrm flipH="1">
              <a:off x="862" y="1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11" name="Line 32"/>
            <p:cNvSpPr>
              <a:spLocks noChangeShapeType="1"/>
            </p:cNvSpPr>
            <p:nvPr/>
          </p:nvSpPr>
          <p:spPr bwMode="auto">
            <a:xfrm flipH="1">
              <a:off x="953" y="0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12" name="Line 33"/>
            <p:cNvSpPr>
              <a:spLocks noChangeShapeType="1"/>
            </p:cNvSpPr>
            <p:nvPr/>
          </p:nvSpPr>
          <p:spPr bwMode="auto">
            <a:xfrm flipH="1">
              <a:off x="1044" y="0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13" name="Line 34"/>
            <p:cNvSpPr>
              <a:spLocks noChangeShapeType="1"/>
            </p:cNvSpPr>
            <p:nvPr/>
          </p:nvSpPr>
          <p:spPr bwMode="auto">
            <a:xfrm flipH="1">
              <a:off x="1134" y="1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14" name="Line 35"/>
            <p:cNvSpPr>
              <a:spLocks noChangeShapeType="1"/>
            </p:cNvSpPr>
            <p:nvPr/>
          </p:nvSpPr>
          <p:spPr bwMode="auto">
            <a:xfrm flipH="1">
              <a:off x="1225" y="0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15" name="Line 36"/>
            <p:cNvSpPr>
              <a:spLocks noChangeShapeType="1"/>
            </p:cNvSpPr>
            <p:nvPr/>
          </p:nvSpPr>
          <p:spPr bwMode="auto">
            <a:xfrm flipH="1">
              <a:off x="1316" y="0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16" name="Line 37"/>
            <p:cNvSpPr>
              <a:spLocks noChangeShapeType="1"/>
            </p:cNvSpPr>
            <p:nvPr/>
          </p:nvSpPr>
          <p:spPr bwMode="auto">
            <a:xfrm flipH="1">
              <a:off x="1406" y="1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17" name="Line 38"/>
            <p:cNvSpPr>
              <a:spLocks noChangeShapeType="1"/>
            </p:cNvSpPr>
            <p:nvPr/>
          </p:nvSpPr>
          <p:spPr bwMode="auto">
            <a:xfrm flipH="1">
              <a:off x="227" y="0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18" name="Line 39"/>
            <p:cNvSpPr>
              <a:spLocks noChangeShapeType="1"/>
            </p:cNvSpPr>
            <p:nvPr/>
          </p:nvSpPr>
          <p:spPr bwMode="auto">
            <a:xfrm flipH="1">
              <a:off x="136" y="0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19" name="Line 40"/>
            <p:cNvSpPr>
              <a:spLocks noChangeShapeType="1"/>
            </p:cNvSpPr>
            <p:nvPr/>
          </p:nvSpPr>
          <p:spPr bwMode="auto">
            <a:xfrm flipH="1">
              <a:off x="46" y="0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20" name="Line 41"/>
            <p:cNvSpPr>
              <a:spLocks noChangeShapeType="1"/>
            </p:cNvSpPr>
            <p:nvPr/>
          </p:nvSpPr>
          <p:spPr bwMode="auto">
            <a:xfrm flipH="1">
              <a:off x="318" y="0"/>
              <a:ext cx="91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42"/>
          <p:cNvGrpSpPr/>
          <p:nvPr/>
        </p:nvGrpSpPr>
        <p:grpSpPr bwMode="auto">
          <a:xfrm>
            <a:off x="729192" y="2446857"/>
            <a:ext cx="1079500" cy="444194"/>
            <a:chOff x="0" y="0"/>
            <a:chExt cx="680" cy="499"/>
          </a:xfrm>
        </p:grpSpPr>
        <p:sp>
          <p:nvSpPr>
            <p:cNvPr id="16422" name="Line 43"/>
            <p:cNvSpPr>
              <a:spLocks noChangeShapeType="1"/>
            </p:cNvSpPr>
            <p:nvPr/>
          </p:nvSpPr>
          <p:spPr bwMode="auto">
            <a:xfrm>
              <a:off x="0" y="0"/>
              <a:ext cx="680" cy="49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23" name="Line 44"/>
            <p:cNvSpPr>
              <a:spLocks noChangeShapeType="1"/>
            </p:cNvSpPr>
            <p:nvPr/>
          </p:nvSpPr>
          <p:spPr bwMode="auto">
            <a:xfrm>
              <a:off x="226" y="272"/>
              <a:ext cx="13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24" name="Line 45"/>
            <p:cNvSpPr>
              <a:spLocks noChangeShapeType="1"/>
            </p:cNvSpPr>
            <p:nvPr/>
          </p:nvSpPr>
          <p:spPr bwMode="auto">
            <a:xfrm>
              <a:off x="362" y="182"/>
              <a:ext cx="0" cy="9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46"/>
          <p:cNvGrpSpPr/>
          <p:nvPr/>
        </p:nvGrpSpPr>
        <p:grpSpPr bwMode="auto">
          <a:xfrm>
            <a:off x="4690007" y="2325712"/>
            <a:ext cx="865187" cy="565338"/>
            <a:chOff x="0" y="0"/>
            <a:chExt cx="545" cy="635"/>
          </a:xfrm>
        </p:grpSpPr>
        <p:sp>
          <p:nvSpPr>
            <p:cNvPr id="16426" name="Line 47"/>
            <p:cNvSpPr>
              <a:spLocks noChangeShapeType="1"/>
            </p:cNvSpPr>
            <p:nvPr/>
          </p:nvSpPr>
          <p:spPr bwMode="auto">
            <a:xfrm flipV="1">
              <a:off x="0" y="0"/>
              <a:ext cx="545" cy="63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27" name="Line 48"/>
            <p:cNvSpPr>
              <a:spLocks noChangeShapeType="1"/>
            </p:cNvSpPr>
            <p:nvPr/>
          </p:nvSpPr>
          <p:spPr bwMode="auto">
            <a:xfrm flipH="1">
              <a:off x="227" y="272"/>
              <a:ext cx="91" cy="4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28" name="Line 49"/>
            <p:cNvSpPr>
              <a:spLocks noChangeShapeType="1"/>
            </p:cNvSpPr>
            <p:nvPr/>
          </p:nvSpPr>
          <p:spPr bwMode="auto">
            <a:xfrm>
              <a:off x="318" y="273"/>
              <a:ext cx="0" cy="9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50"/>
          <p:cNvGrpSpPr/>
          <p:nvPr/>
        </p:nvGrpSpPr>
        <p:grpSpPr bwMode="auto">
          <a:xfrm>
            <a:off x="6993468" y="2258014"/>
            <a:ext cx="1296988" cy="647289"/>
            <a:chOff x="0" y="0"/>
            <a:chExt cx="817" cy="726"/>
          </a:xfrm>
        </p:grpSpPr>
        <p:sp>
          <p:nvSpPr>
            <p:cNvPr id="16430" name="Line 51"/>
            <p:cNvSpPr>
              <a:spLocks noChangeShapeType="1"/>
            </p:cNvSpPr>
            <p:nvPr/>
          </p:nvSpPr>
          <p:spPr bwMode="auto">
            <a:xfrm flipH="1">
              <a:off x="0" y="0"/>
              <a:ext cx="318" cy="7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31" name="Line 52"/>
            <p:cNvSpPr>
              <a:spLocks noChangeShapeType="1"/>
            </p:cNvSpPr>
            <p:nvPr/>
          </p:nvSpPr>
          <p:spPr bwMode="auto">
            <a:xfrm flipV="1">
              <a:off x="0" y="408"/>
              <a:ext cx="817" cy="31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32" name="Line 53"/>
            <p:cNvSpPr>
              <a:spLocks noChangeShapeType="1"/>
            </p:cNvSpPr>
            <p:nvPr/>
          </p:nvSpPr>
          <p:spPr bwMode="auto">
            <a:xfrm flipH="1">
              <a:off x="136" y="227"/>
              <a:ext cx="91" cy="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33" name="Line 54"/>
            <p:cNvSpPr>
              <a:spLocks noChangeShapeType="1"/>
            </p:cNvSpPr>
            <p:nvPr/>
          </p:nvSpPr>
          <p:spPr bwMode="auto">
            <a:xfrm>
              <a:off x="227" y="227"/>
              <a:ext cx="0" cy="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34" name="Line 55"/>
            <p:cNvSpPr>
              <a:spLocks noChangeShapeType="1"/>
            </p:cNvSpPr>
            <p:nvPr/>
          </p:nvSpPr>
          <p:spPr bwMode="auto">
            <a:xfrm flipV="1">
              <a:off x="454" y="454"/>
              <a:ext cx="90" cy="9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35" name="Line 56"/>
            <p:cNvSpPr>
              <a:spLocks noChangeShapeType="1"/>
            </p:cNvSpPr>
            <p:nvPr/>
          </p:nvSpPr>
          <p:spPr bwMode="auto">
            <a:xfrm>
              <a:off x="454" y="544"/>
              <a:ext cx="1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6436" name="Text Box 57"/>
          <p:cNvSpPr txBox="1">
            <a:spLocks noChangeArrowheads="1"/>
          </p:cNvSpPr>
          <p:nvPr/>
        </p:nvSpPr>
        <p:spPr bwMode="auto">
          <a:xfrm>
            <a:off x="1084812" y="3613861"/>
            <a:ext cx="1523494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画出反射光线</a:t>
            </a:r>
          </a:p>
        </p:txBody>
      </p:sp>
      <p:sp>
        <p:nvSpPr>
          <p:cNvPr id="16437" name="Text Box 58"/>
          <p:cNvSpPr txBox="1">
            <a:spLocks noChangeArrowheads="1"/>
          </p:cNvSpPr>
          <p:nvPr/>
        </p:nvSpPr>
        <p:spPr bwMode="auto">
          <a:xfrm>
            <a:off x="3935742" y="3599718"/>
            <a:ext cx="1523494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画出入射光线</a:t>
            </a:r>
          </a:p>
        </p:txBody>
      </p:sp>
      <p:sp>
        <p:nvSpPr>
          <p:cNvPr id="16438" name="Text Box 59"/>
          <p:cNvSpPr txBox="1">
            <a:spLocks noChangeArrowheads="1"/>
          </p:cNvSpPr>
          <p:nvPr/>
        </p:nvSpPr>
        <p:spPr bwMode="auto">
          <a:xfrm>
            <a:off x="6869924" y="3613861"/>
            <a:ext cx="1061829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画出镜面</a:t>
            </a: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1808692" y="2164188"/>
            <a:ext cx="0" cy="726863"/>
          </a:xfrm>
          <a:prstGeom prst="line">
            <a:avLst/>
          </a:prstGeom>
          <a:noFill/>
          <a:ln w="28575">
            <a:solidFill>
              <a:srgbClr val="FF00FF"/>
            </a:solidFill>
            <a:prstDash val="dash"/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7" name="Group 63"/>
          <p:cNvGrpSpPr/>
          <p:nvPr/>
        </p:nvGrpSpPr>
        <p:grpSpPr bwMode="auto">
          <a:xfrm rot="-4506028">
            <a:off x="1982901" y="2298273"/>
            <a:ext cx="624722" cy="741362"/>
            <a:chOff x="0" y="0"/>
            <a:chExt cx="680" cy="499"/>
          </a:xfrm>
        </p:grpSpPr>
        <p:sp>
          <p:nvSpPr>
            <p:cNvPr id="16441" name="Line 64"/>
            <p:cNvSpPr>
              <a:spLocks noChangeShapeType="1"/>
            </p:cNvSpPr>
            <p:nvPr/>
          </p:nvSpPr>
          <p:spPr bwMode="auto">
            <a:xfrm>
              <a:off x="0" y="0"/>
              <a:ext cx="680" cy="49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42" name="Line 65"/>
            <p:cNvSpPr>
              <a:spLocks noChangeShapeType="1"/>
            </p:cNvSpPr>
            <p:nvPr/>
          </p:nvSpPr>
          <p:spPr bwMode="auto">
            <a:xfrm>
              <a:off x="226" y="272"/>
              <a:ext cx="13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43" name="Line 66"/>
            <p:cNvSpPr>
              <a:spLocks noChangeShapeType="1"/>
            </p:cNvSpPr>
            <p:nvPr/>
          </p:nvSpPr>
          <p:spPr bwMode="auto">
            <a:xfrm>
              <a:off x="362" y="182"/>
              <a:ext cx="0" cy="9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7475" name="Line 67"/>
          <p:cNvSpPr>
            <a:spLocks noChangeShapeType="1"/>
          </p:cNvSpPr>
          <p:nvPr/>
        </p:nvSpPr>
        <p:spPr bwMode="auto">
          <a:xfrm>
            <a:off x="4690005" y="2164188"/>
            <a:ext cx="0" cy="726863"/>
          </a:xfrm>
          <a:prstGeom prst="line">
            <a:avLst/>
          </a:prstGeom>
          <a:noFill/>
          <a:ln w="28575">
            <a:solidFill>
              <a:srgbClr val="FF00FF"/>
            </a:solidFill>
            <a:prstDash val="dash"/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8" name="Group 68"/>
          <p:cNvGrpSpPr/>
          <p:nvPr/>
        </p:nvGrpSpPr>
        <p:grpSpPr bwMode="auto">
          <a:xfrm rot="1356731">
            <a:off x="3736446" y="2289895"/>
            <a:ext cx="1079500" cy="444194"/>
            <a:chOff x="0" y="0"/>
            <a:chExt cx="680" cy="499"/>
          </a:xfrm>
        </p:grpSpPr>
        <p:sp>
          <p:nvSpPr>
            <p:cNvPr id="16446" name="Line 69"/>
            <p:cNvSpPr>
              <a:spLocks noChangeShapeType="1"/>
            </p:cNvSpPr>
            <p:nvPr/>
          </p:nvSpPr>
          <p:spPr bwMode="auto">
            <a:xfrm>
              <a:off x="0" y="0"/>
              <a:ext cx="680" cy="49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47" name="Line 70"/>
            <p:cNvSpPr>
              <a:spLocks noChangeShapeType="1"/>
            </p:cNvSpPr>
            <p:nvPr/>
          </p:nvSpPr>
          <p:spPr bwMode="auto">
            <a:xfrm>
              <a:off x="226" y="272"/>
              <a:ext cx="13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48" name="Line 71"/>
            <p:cNvSpPr>
              <a:spLocks noChangeShapeType="1"/>
            </p:cNvSpPr>
            <p:nvPr/>
          </p:nvSpPr>
          <p:spPr bwMode="auto">
            <a:xfrm>
              <a:off x="362" y="182"/>
              <a:ext cx="0" cy="9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7480" name="Line 72"/>
          <p:cNvSpPr>
            <a:spLocks noChangeShapeType="1"/>
          </p:cNvSpPr>
          <p:nvPr/>
        </p:nvSpPr>
        <p:spPr bwMode="auto">
          <a:xfrm flipV="1">
            <a:off x="7066493" y="2299583"/>
            <a:ext cx="1079500" cy="565338"/>
          </a:xfrm>
          <a:prstGeom prst="line">
            <a:avLst/>
          </a:prstGeom>
          <a:noFill/>
          <a:ln w="28575">
            <a:solidFill>
              <a:srgbClr val="FF00FF"/>
            </a:solidFill>
            <a:prstDash val="dash"/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9" name="Group 73"/>
          <p:cNvGrpSpPr/>
          <p:nvPr/>
        </p:nvGrpSpPr>
        <p:grpSpPr bwMode="auto">
          <a:xfrm rot="3579898">
            <a:off x="6019928" y="2606983"/>
            <a:ext cx="1642263" cy="111661"/>
            <a:chOff x="0" y="0"/>
            <a:chExt cx="1588" cy="91"/>
          </a:xfrm>
        </p:grpSpPr>
        <p:sp>
          <p:nvSpPr>
            <p:cNvPr id="16451" name="Line 74"/>
            <p:cNvSpPr>
              <a:spLocks noChangeShapeType="1"/>
            </p:cNvSpPr>
            <p:nvPr/>
          </p:nvSpPr>
          <p:spPr bwMode="auto">
            <a:xfrm>
              <a:off x="0" y="0"/>
              <a:ext cx="1588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52" name="Line 75"/>
            <p:cNvSpPr>
              <a:spLocks noChangeShapeType="1"/>
            </p:cNvSpPr>
            <p:nvPr/>
          </p:nvSpPr>
          <p:spPr bwMode="auto">
            <a:xfrm flipH="1">
              <a:off x="408" y="0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53" name="Line 76"/>
            <p:cNvSpPr>
              <a:spLocks noChangeShapeType="1"/>
            </p:cNvSpPr>
            <p:nvPr/>
          </p:nvSpPr>
          <p:spPr bwMode="auto">
            <a:xfrm flipH="1">
              <a:off x="499" y="0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54" name="Line 77"/>
            <p:cNvSpPr>
              <a:spLocks noChangeShapeType="1"/>
            </p:cNvSpPr>
            <p:nvPr/>
          </p:nvSpPr>
          <p:spPr bwMode="auto">
            <a:xfrm flipH="1">
              <a:off x="590" y="1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55" name="Line 78"/>
            <p:cNvSpPr>
              <a:spLocks noChangeShapeType="1"/>
            </p:cNvSpPr>
            <p:nvPr/>
          </p:nvSpPr>
          <p:spPr bwMode="auto">
            <a:xfrm flipH="1">
              <a:off x="681" y="1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56" name="Line 79"/>
            <p:cNvSpPr>
              <a:spLocks noChangeShapeType="1"/>
            </p:cNvSpPr>
            <p:nvPr/>
          </p:nvSpPr>
          <p:spPr bwMode="auto">
            <a:xfrm flipH="1">
              <a:off x="771" y="1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57" name="Line 80"/>
            <p:cNvSpPr>
              <a:spLocks noChangeShapeType="1"/>
            </p:cNvSpPr>
            <p:nvPr/>
          </p:nvSpPr>
          <p:spPr bwMode="auto">
            <a:xfrm flipH="1">
              <a:off x="862" y="1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58" name="Line 81"/>
            <p:cNvSpPr>
              <a:spLocks noChangeShapeType="1"/>
            </p:cNvSpPr>
            <p:nvPr/>
          </p:nvSpPr>
          <p:spPr bwMode="auto">
            <a:xfrm flipH="1">
              <a:off x="953" y="0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59" name="Line 82"/>
            <p:cNvSpPr>
              <a:spLocks noChangeShapeType="1"/>
            </p:cNvSpPr>
            <p:nvPr/>
          </p:nvSpPr>
          <p:spPr bwMode="auto">
            <a:xfrm flipH="1">
              <a:off x="1044" y="0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60" name="Line 83"/>
            <p:cNvSpPr>
              <a:spLocks noChangeShapeType="1"/>
            </p:cNvSpPr>
            <p:nvPr/>
          </p:nvSpPr>
          <p:spPr bwMode="auto">
            <a:xfrm flipH="1">
              <a:off x="1134" y="1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61" name="Line 84"/>
            <p:cNvSpPr>
              <a:spLocks noChangeShapeType="1"/>
            </p:cNvSpPr>
            <p:nvPr/>
          </p:nvSpPr>
          <p:spPr bwMode="auto">
            <a:xfrm flipH="1">
              <a:off x="1225" y="0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62" name="Line 85"/>
            <p:cNvSpPr>
              <a:spLocks noChangeShapeType="1"/>
            </p:cNvSpPr>
            <p:nvPr/>
          </p:nvSpPr>
          <p:spPr bwMode="auto">
            <a:xfrm flipH="1">
              <a:off x="1316" y="0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63" name="Line 86"/>
            <p:cNvSpPr>
              <a:spLocks noChangeShapeType="1"/>
            </p:cNvSpPr>
            <p:nvPr/>
          </p:nvSpPr>
          <p:spPr bwMode="auto">
            <a:xfrm flipH="1">
              <a:off x="1406" y="1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64" name="Line 87"/>
            <p:cNvSpPr>
              <a:spLocks noChangeShapeType="1"/>
            </p:cNvSpPr>
            <p:nvPr/>
          </p:nvSpPr>
          <p:spPr bwMode="auto">
            <a:xfrm flipH="1">
              <a:off x="227" y="0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65" name="Line 88"/>
            <p:cNvSpPr>
              <a:spLocks noChangeShapeType="1"/>
            </p:cNvSpPr>
            <p:nvPr/>
          </p:nvSpPr>
          <p:spPr bwMode="auto">
            <a:xfrm flipH="1">
              <a:off x="136" y="0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66" name="Line 89"/>
            <p:cNvSpPr>
              <a:spLocks noChangeShapeType="1"/>
            </p:cNvSpPr>
            <p:nvPr/>
          </p:nvSpPr>
          <p:spPr bwMode="auto">
            <a:xfrm flipH="1">
              <a:off x="46" y="0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67" name="Line 90"/>
            <p:cNvSpPr>
              <a:spLocks noChangeShapeType="1"/>
            </p:cNvSpPr>
            <p:nvPr/>
          </p:nvSpPr>
          <p:spPr bwMode="auto">
            <a:xfrm flipH="1">
              <a:off x="318" y="0"/>
              <a:ext cx="91" cy="9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Group 91"/>
          <p:cNvGrpSpPr/>
          <p:nvPr/>
        </p:nvGrpSpPr>
        <p:grpSpPr bwMode="auto">
          <a:xfrm>
            <a:off x="1837268" y="2280581"/>
            <a:ext cx="431800" cy="605719"/>
            <a:chOff x="0" y="0"/>
            <a:chExt cx="272" cy="680"/>
          </a:xfrm>
        </p:grpSpPr>
        <p:sp>
          <p:nvSpPr>
            <p:cNvPr id="16469" name="AutoShape 92"/>
            <p:cNvSpPr>
              <a:spLocks noChangeArrowheads="1"/>
            </p:cNvSpPr>
            <p:nvPr/>
          </p:nvSpPr>
          <p:spPr bwMode="auto">
            <a:xfrm>
              <a:off x="0" y="0"/>
              <a:ext cx="272" cy="680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hlink"/>
              </a:solidFill>
              <a:miter lim="800000"/>
            </a:ln>
          </p:spPr>
          <p:txBody>
            <a:bodyPr wrap="none" anchor="ctr"/>
            <a:lstStyle/>
            <a:p>
              <a:pPr algn="ctr" defTabSz="914400"/>
              <a:endParaRPr lang="zh-CN" altLang="en-US" sz="1800" kern="0">
                <a:solidFill>
                  <a:srgbClr val="FF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70" name="AutoShape 93"/>
            <p:cNvSpPr>
              <a:spLocks noChangeArrowheads="1"/>
            </p:cNvSpPr>
            <p:nvPr/>
          </p:nvSpPr>
          <p:spPr bwMode="auto">
            <a:xfrm>
              <a:off x="46" y="363"/>
              <a:ext cx="91" cy="22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hlink"/>
              </a:solidFill>
              <a:miter lim="800000"/>
            </a:ln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1" name="Group 94"/>
          <p:cNvGrpSpPr/>
          <p:nvPr/>
        </p:nvGrpSpPr>
        <p:grpSpPr bwMode="auto">
          <a:xfrm rot="3433260">
            <a:off x="2112837" y="2404559"/>
            <a:ext cx="323050" cy="809625"/>
            <a:chOff x="0" y="0"/>
            <a:chExt cx="272" cy="680"/>
          </a:xfrm>
        </p:grpSpPr>
        <p:sp>
          <p:nvSpPr>
            <p:cNvPr id="16472" name="AutoShape 95"/>
            <p:cNvSpPr>
              <a:spLocks noChangeArrowheads="1"/>
            </p:cNvSpPr>
            <p:nvPr/>
          </p:nvSpPr>
          <p:spPr bwMode="auto">
            <a:xfrm>
              <a:off x="0" y="0"/>
              <a:ext cx="272" cy="680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hlink"/>
              </a:solidFill>
              <a:miter lim="800000"/>
            </a:ln>
          </p:spPr>
          <p:txBody>
            <a:bodyPr rot="10800000" vert="eaVert" wrap="none" anchor="ctr"/>
            <a:lstStyle/>
            <a:p>
              <a:pPr algn="ctr" defTabSz="914400"/>
              <a:endParaRPr lang="zh-CN" altLang="en-US" sz="1800" kern="0">
                <a:solidFill>
                  <a:srgbClr val="FF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73" name="AutoShape 96"/>
            <p:cNvSpPr>
              <a:spLocks noChangeArrowheads="1"/>
            </p:cNvSpPr>
            <p:nvPr/>
          </p:nvSpPr>
          <p:spPr bwMode="auto">
            <a:xfrm>
              <a:off x="46" y="363"/>
              <a:ext cx="91" cy="22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hlink"/>
              </a:solidFill>
              <a:miter lim="800000"/>
            </a:ln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Group 97"/>
          <p:cNvGrpSpPr/>
          <p:nvPr/>
        </p:nvGrpSpPr>
        <p:grpSpPr bwMode="auto">
          <a:xfrm flipH="1">
            <a:off x="4231218" y="2285332"/>
            <a:ext cx="431800" cy="605719"/>
            <a:chOff x="0" y="0"/>
            <a:chExt cx="272" cy="680"/>
          </a:xfrm>
        </p:grpSpPr>
        <p:sp>
          <p:nvSpPr>
            <p:cNvPr id="16475" name="AutoShape 98"/>
            <p:cNvSpPr>
              <a:spLocks noChangeArrowheads="1"/>
            </p:cNvSpPr>
            <p:nvPr/>
          </p:nvSpPr>
          <p:spPr bwMode="auto">
            <a:xfrm>
              <a:off x="0" y="0"/>
              <a:ext cx="272" cy="680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hlink"/>
              </a:solidFill>
              <a:miter lim="800000"/>
            </a:ln>
          </p:spPr>
          <p:txBody>
            <a:bodyPr wrap="none" anchor="ctr"/>
            <a:lstStyle/>
            <a:p>
              <a:pPr algn="ctr" defTabSz="914400"/>
              <a:endParaRPr lang="zh-CN" altLang="en-US" sz="1800" kern="0">
                <a:solidFill>
                  <a:srgbClr val="FF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76" name="AutoShape 99"/>
            <p:cNvSpPr>
              <a:spLocks noChangeArrowheads="1"/>
            </p:cNvSpPr>
            <p:nvPr/>
          </p:nvSpPr>
          <p:spPr bwMode="auto">
            <a:xfrm>
              <a:off x="46" y="363"/>
              <a:ext cx="91" cy="22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hlink"/>
              </a:solidFill>
              <a:miter lim="800000"/>
            </a:ln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3" name="Group 100"/>
          <p:cNvGrpSpPr/>
          <p:nvPr/>
        </p:nvGrpSpPr>
        <p:grpSpPr bwMode="auto">
          <a:xfrm rot="18826740" flipH="1">
            <a:off x="4109910" y="2330618"/>
            <a:ext cx="323050" cy="809625"/>
            <a:chOff x="0" y="0"/>
            <a:chExt cx="272" cy="680"/>
          </a:xfrm>
        </p:grpSpPr>
        <p:sp>
          <p:nvSpPr>
            <p:cNvPr id="16478" name="AutoShape 101"/>
            <p:cNvSpPr>
              <a:spLocks noChangeArrowheads="1"/>
            </p:cNvSpPr>
            <p:nvPr/>
          </p:nvSpPr>
          <p:spPr bwMode="auto">
            <a:xfrm>
              <a:off x="0" y="0"/>
              <a:ext cx="272" cy="680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hlink"/>
              </a:solidFill>
              <a:miter lim="800000"/>
            </a:ln>
          </p:spPr>
          <p:txBody>
            <a:bodyPr rot="10800000" vert="eaVert" wrap="none" anchor="ctr"/>
            <a:lstStyle/>
            <a:p>
              <a:pPr algn="ctr" defTabSz="914400"/>
              <a:endParaRPr lang="zh-CN" altLang="en-US" sz="1800" kern="0">
                <a:solidFill>
                  <a:srgbClr val="FF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79" name="AutoShape 102"/>
            <p:cNvSpPr>
              <a:spLocks noChangeArrowheads="1"/>
            </p:cNvSpPr>
            <p:nvPr/>
          </p:nvSpPr>
          <p:spPr bwMode="auto">
            <a:xfrm>
              <a:off x="46" y="363"/>
              <a:ext cx="91" cy="22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hlink"/>
              </a:solidFill>
              <a:miter lim="800000"/>
            </a:ln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Group 103"/>
          <p:cNvGrpSpPr/>
          <p:nvPr/>
        </p:nvGrpSpPr>
        <p:grpSpPr bwMode="auto">
          <a:xfrm rot="9125958" flipH="1" flipV="1">
            <a:off x="6764869" y="1824934"/>
            <a:ext cx="854075" cy="921644"/>
            <a:chOff x="0" y="0"/>
            <a:chExt cx="272" cy="680"/>
          </a:xfrm>
        </p:grpSpPr>
        <p:sp>
          <p:nvSpPr>
            <p:cNvPr id="16481" name="AutoShape 104"/>
            <p:cNvSpPr>
              <a:spLocks noChangeArrowheads="1"/>
            </p:cNvSpPr>
            <p:nvPr/>
          </p:nvSpPr>
          <p:spPr bwMode="auto">
            <a:xfrm>
              <a:off x="0" y="0"/>
              <a:ext cx="272" cy="680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hlink"/>
              </a:solidFill>
              <a:miter lim="800000"/>
            </a:ln>
          </p:spPr>
          <p:txBody>
            <a:bodyPr rot="10800000" vert="eaVert" wrap="none" anchor="ctr"/>
            <a:lstStyle/>
            <a:p>
              <a:pPr algn="ctr" defTabSz="914400"/>
              <a:endParaRPr lang="zh-CN" altLang="en-US" sz="1800" kern="0">
                <a:solidFill>
                  <a:srgbClr val="FF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482" name="AutoShape 105"/>
            <p:cNvSpPr>
              <a:spLocks noChangeArrowheads="1"/>
            </p:cNvSpPr>
            <p:nvPr/>
          </p:nvSpPr>
          <p:spPr bwMode="auto">
            <a:xfrm>
              <a:off x="46" y="363"/>
              <a:ext cx="91" cy="22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hlink"/>
              </a:solidFill>
              <a:miter lim="800000"/>
            </a:ln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7514" name="Line 106"/>
          <p:cNvSpPr>
            <a:spLocks noChangeShapeType="1"/>
          </p:cNvSpPr>
          <p:nvPr/>
        </p:nvSpPr>
        <p:spPr bwMode="auto">
          <a:xfrm rot="1080000">
            <a:off x="6226591" y="2004535"/>
            <a:ext cx="1305153" cy="1249577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6484" name="Text Box 41"/>
          <p:cNvSpPr txBox="1">
            <a:spLocks noChangeArrowheads="1"/>
          </p:cNvSpPr>
          <p:nvPr/>
        </p:nvSpPr>
        <p:spPr bwMode="auto">
          <a:xfrm>
            <a:off x="486305" y="1078017"/>
            <a:ext cx="4275138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/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按要求画图</a:t>
            </a:r>
            <a:endParaRPr lang="zh-CN" altLang="en-US" sz="1800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练一练</a:t>
            </a:r>
          </a:p>
        </p:txBody>
      </p:sp>
    </p:spTree>
  </p:cSld>
  <p:clrMapOvr>
    <a:masterClrMapping/>
  </p:clrMapOvr>
  <p:transition>
    <p:cut thruBlk="1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30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2000"/>
                                        <p:tgtEl>
                                          <p:spTgt spid="1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0" grpId="0" animBg="1"/>
      <p:bldP spid="17475" grpId="0" animBg="1"/>
      <p:bldP spid="17480" grpId="0" animBg="1"/>
      <p:bldP spid="175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5330"/>
          <p:cNvGrpSpPr/>
          <p:nvPr/>
        </p:nvGrpSpPr>
        <p:grpSpPr bwMode="auto">
          <a:xfrm>
            <a:off x="830104" y="2597796"/>
            <a:ext cx="2413615" cy="1273585"/>
            <a:chOff x="183" y="902"/>
            <a:chExt cx="1894" cy="1386"/>
          </a:xfrm>
        </p:grpSpPr>
        <p:pic>
          <p:nvPicPr>
            <p:cNvPr id="17410" name="Picture 7" descr="mj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1" y="981"/>
              <a:ext cx="1406" cy="1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1" name="文本框 45206"/>
            <p:cNvSpPr txBox="1">
              <a:spLocks noChangeArrowheads="1"/>
            </p:cNvSpPr>
            <p:nvPr/>
          </p:nvSpPr>
          <p:spPr bwMode="auto">
            <a:xfrm>
              <a:off x="183" y="902"/>
              <a:ext cx="362" cy="13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eaVert" wrap="square"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平面镜</a:t>
              </a:r>
            </a:p>
          </p:txBody>
        </p:sp>
      </p:grpSp>
      <p:sp>
        <p:nvSpPr>
          <p:cNvPr id="38013" name="Rectangle 125"/>
          <p:cNvSpPr>
            <a:spLocks noChangeArrowheads="1"/>
          </p:cNvSpPr>
          <p:nvPr/>
        </p:nvSpPr>
        <p:spPr bwMode="auto">
          <a:xfrm>
            <a:off x="285821" y="1125859"/>
            <a:ext cx="8221662" cy="48474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(1)</a:t>
            </a:r>
            <a:r>
              <a:rPr lang="zh-CN" altLang="en-US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平行光线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射到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光滑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表面上，反射光会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平行射出</a:t>
            </a:r>
            <a:r>
              <a:rPr lang="zh-CN" altLang="en-US" sz="1800" kern="0" dirty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这种反射叫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镜面反射。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 </a:t>
            </a:r>
            <a:r>
              <a:rPr lang="zh-CN" altLang="en-US" sz="1800" kern="0" dirty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 </a:t>
            </a:r>
          </a:p>
        </p:txBody>
      </p:sp>
      <p:grpSp>
        <p:nvGrpSpPr>
          <p:cNvPr id="3" name="Group 8"/>
          <p:cNvGrpSpPr/>
          <p:nvPr/>
        </p:nvGrpSpPr>
        <p:grpSpPr bwMode="auto">
          <a:xfrm>
            <a:off x="4146764" y="3620320"/>
            <a:ext cx="3457575" cy="161525"/>
            <a:chOff x="2925" y="3748"/>
            <a:chExt cx="2178" cy="136"/>
          </a:xfrm>
        </p:grpSpPr>
        <p:sp>
          <p:nvSpPr>
            <p:cNvPr id="17415" name="Line 9"/>
            <p:cNvSpPr>
              <a:spLocks noChangeShapeType="1"/>
            </p:cNvSpPr>
            <p:nvPr/>
          </p:nvSpPr>
          <p:spPr bwMode="auto">
            <a:xfrm flipV="1">
              <a:off x="2925" y="3748"/>
              <a:ext cx="2178" cy="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4" name="Group 10"/>
            <p:cNvGrpSpPr/>
            <p:nvPr/>
          </p:nvGrpSpPr>
          <p:grpSpPr bwMode="auto">
            <a:xfrm>
              <a:off x="2971" y="3793"/>
              <a:ext cx="770" cy="91"/>
              <a:chOff x="2971" y="3793"/>
              <a:chExt cx="770" cy="91"/>
            </a:xfrm>
          </p:grpSpPr>
          <p:sp>
            <p:nvSpPr>
              <p:cNvPr id="17417" name="Line 11"/>
              <p:cNvSpPr>
                <a:spLocks noChangeShapeType="1"/>
              </p:cNvSpPr>
              <p:nvPr/>
            </p:nvSpPr>
            <p:spPr bwMode="auto">
              <a:xfrm flipH="1">
                <a:off x="2971" y="3793"/>
                <a:ext cx="9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18" name="Line 12"/>
              <p:cNvSpPr>
                <a:spLocks noChangeShapeType="1"/>
              </p:cNvSpPr>
              <p:nvPr/>
            </p:nvSpPr>
            <p:spPr bwMode="auto">
              <a:xfrm flipH="1">
                <a:off x="3198" y="3793"/>
                <a:ext cx="9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19" name="Line 13"/>
              <p:cNvSpPr>
                <a:spLocks noChangeShapeType="1"/>
              </p:cNvSpPr>
              <p:nvPr/>
            </p:nvSpPr>
            <p:spPr bwMode="auto">
              <a:xfrm flipH="1">
                <a:off x="3424" y="3793"/>
                <a:ext cx="9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20" name="Line 14"/>
              <p:cNvSpPr>
                <a:spLocks noChangeShapeType="1"/>
              </p:cNvSpPr>
              <p:nvPr/>
            </p:nvSpPr>
            <p:spPr bwMode="auto">
              <a:xfrm flipH="1">
                <a:off x="3651" y="3794"/>
                <a:ext cx="9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5" name="Group 15"/>
            <p:cNvGrpSpPr/>
            <p:nvPr/>
          </p:nvGrpSpPr>
          <p:grpSpPr bwMode="auto">
            <a:xfrm rot="-149373">
              <a:off x="3833" y="3793"/>
              <a:ext cx="770" cy="91"/>
              <a:chOff x="2971" y="3793"/>
              <a:chExt cx="770" cy="91"/>
            </a:xfrm>
          </p:grpSpPr>
          <p:sp>
            <p:nvSpPr>
              <p:cNvPr id="17422" name="Line 16"/>
              <p:cNvSpPr>
                <a:spLocks noChangeShapeType="1"/>
              </p:cNvSpPr>
              <p:nvPr/>
            </p:nvSpPr>
            <p:spPr bwMode="auto">
              <a:xfrm flipH="1">
                <a:off x="2971" y="3793"/>
                <a:ext cx="9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23" name="Line 17"/>
              <p:cNvSpPr>
                <a:spLocks noChangeShapeType="1"/>
              </p:cNvSpPr>
              <p:nvPr/>
            </p:nvSpPr>
            <p:spPr bwMode="auto">
              <a:xfrm flipH="1">
                <a:off x="3198" y="3793"/>
                <a:ext cx="9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24" name="Line 18"/>
              <p:cNvSpPr>
                <a:spLocks noChangeShapeType="1"/>
              </p:cNvSpPr>
              <p:nvPr/>
            </p:nvSpPr>
            <p:spPr bwMode="auto">
              <a:xfrm flipH="1">
                <a:off x="3424" y="3793"/>
                <a:ext cx="9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25" name="Line 19"/>
              <p:cNvSpPr>
                <a:spLocks noChangeShapeType="1"/>
              </p:cNvSpPr>
              <p:nvPr/>
            </p:nvSpPr>
            <p:spPr bwMode="auto">
              <a:xfrm flipH="1">
                <a:off x="3651" y="3794"/>
                <a:ext cx="9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7426" name="Line 20"/>
            <p:cNvSpPr>
              <a:spLocks noChangeShapeType="1"/>
            </p:cNvSpPr>
            <p:nvPr/>
          </p:nvSpPr>
          <p:spPr bwMode="auto">
            <a:xfrm flipH="1">
              <a:off x="4740" y="3748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27" name="Line 21"/>
            <p:cNvSpPr>
              <a:spLocks noChangeShapeType="1"/>
            </p:cNvSpPr>
            <p:nvPr/>
          </p:nvSpPr>
          <p:spPr bwMode="auto">
            <a:xfrm flipH="1">
              <a:off x="4967" y="3748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38"/>
          <p:cNvGrpSpPr/>
          <p:nvPr/>
        </p:nvGrpSpPr>
        <p:grpSpPr bwMode="auto">
          <a:xfrm>
            <a:off x="3820797" y="2469912"/>
            <a:ext cx="2879725" cy="1401469"/>
            <a:chOff x="2835" y="2341"/>
            <a:chExt cx="1814" cy="1180"/>
          </a:xfrm>
        </p:grpSpPr>
        <p:grpSp>
          <p:nvGrpSpPr>
            <p:cNvPr id="7" name="Group 22"/>
            <p:cNvGrpSpPr/>
            <p:nvPr/>
          </p:nvGrpSpPr>
          <p:grpSpPr bwMode="auto">
            <a:xfrm>
              <a:off x="3851" y="2341"/>
              <a:ext cx="798" cy="1134"/>
              <a:chOff x="3107" y="2750"/>
              <a:chExt cx="798" cy="1134"/>
            </a:xfrm>
          </p:grpSpPr>
          <p:sp>
            <p:nvSpPr>
              <p:cNvPr id="17430" name="Line 23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31" name="AutoShape 24"/>
              <p:cNvSpPr>
                <a:spLocks noChangeArrowheads="1"/>
              </p:cNvSpPr>
              <p:nvPr/>
            </p:nvSpPr>
            <p:spPr bwMode="auto">
              <a:xfrm rot="-3110441">
                <a:off x="3711" y="3420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vert="eaVert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8" name="Group 29"/>
            <p:cNvGrpSpPr/>
            <p:nvPr/>
          </p:nvGrpSpPr>
          <p:grpSpPr bwMode="auto">
            <a:xfrm>
              <a:off x="3515" y="2341"/>
              <a:ext cx="798" cy="1134"/>
              <a:chOff x="3107" y="2750"/>
              <a:chExt cx="798" cy="1134"/>
            </a:xfrm>
          </p:grpSpPr>
          <p:sp>
            <p:nvSpPr>
              <p:cNvPr id="17433" name="Line 30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34" name="AutoShape 31"/>
              <p:cNvSpPr>
                <a:spLocks noChangeArrowheads="1"/>
              </p:cNvSpPr>
              <p:nvPr/>
            </p:nvSpPr>
            <p:spPr bwMode="auto">
              <a:xfrm rot="-3110441">
                <a:off x="3711" y="3420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vert="eaVert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9" name="Group 32"/>
            <p:cNvGrpSpPr/>
            <p:nvPr/>
          </p:nvGrpSpPr>
          <p:grpSpPr bwMode="auto">
            <a:xfrm>
              <a:off x="3198" y="2387"/>
              <a:ext cx="798" cy="1134"/>
              <a:chOff x="3107" y="2750"/>
              <a:chExt cx="798" cy="1134"/>
            </a:xfrm>
          </p:grpSpPr>
          <p:sp>
            <p:nvSpPr>
              <p:cNvPr id="17436" name="Line 33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37" name="AutoShape 34"/>
              <p:cNvSpPr>
                <a:spLocks noChangeArrowheads="1"/>
              </p:cNvSpPr>
              <p:nvPr/>
            </p:nvSpPr>
            <p:spPr bwMode="auto">
              <a:xfrm rot="-3110441">
                <a:off x="3711" y="3420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vert="eaVert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0" name="Group 35"/>
            <p:cNvGrpSpPr/>
            <p:nvPr/>
          </p:nvGrpSpPr>
          <p:grpSpPr bwMode="auto">
            <a:xfrm>
              <a:off x="2835" y="2387"/>
              <a:ext cx="798" cy="1134"/>
              <a:chOff x="3107" y="2750"/>
              <a:chExt cx="798" cy="1134"/>
            </a:xfrm>
          </p:grpSpPr>
          <p:sp>
            <p:nvSpPr>
              <p:cNvPr id="17439" name="Line 36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40" name="AutoShape 37"/>
              <p:cNvSpPr>
                <a:spLocks noChangeArrowheads="1"/>
              </p:cNvSpPr>
              <p:nvPr/>
            </p:nvSpPr>
            <p:spPr bwMode="auto">
              <a:xfrm rot="-3110441">
                <a:off x="3711" y="3420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vert="eaVert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11" name="Group 49"/>
          <p:cNvGrpSpPr/>
          <p:nvPr/>
        </p:nvGrpSpPr>
        <p:grpSpPr bwMode="auto">
          <a:xfrm>
            <a:off x="4919345" y="2452790"/>
            <a:ext cx="3457575" cy="1002406"/>
            <a:chOff x="3560" y="2405"/>
            <a:chExt cx="2178" cy="844"/>
          </a:xfrm>
        </p:grpSpPr>
        <p:grpSp>
          <p:nvGrpSpPr>
            <p:cNvPr id="12" name="Group 25"/>
            <p:cNvGrpSpPr/>
            <p:nvPr/>
          </p:nvGrpSpPr>
          <p:grpSpPr bwMode="auto">
            <a:xfrm rot="-5175591">
              <a:off x="3728" y="2283"/>
              <a:ext cx="798" cy="1134"/>
              <a:chOff x="3107" y="2750"/>
              <a:chExt cx="798" cy="1134"/>
            </a:xfrm>
          </p:grpSpPr>
          <p:sp>
            <p:nvSpPr>
              <p:cNvPr id="17443" name="Line 26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44" name="AutoShape 27"/>
              <p:cNvSpPr>
                <a:spLocks noChangeArrowheads="1"/>
              </p:cNvSpPr>
              <p:nvPr/>
            </p:nvSpPr>
            <p:spPr bwMode="auto">
              <a:xfrm rot="-3110441">
                <a:off x="3711" y="3420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rot="10800000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3" name="Group 39"/>
            <p:cNvGrpSpPr/>
            <p:nvPr/>
          </p:nvGrpSpPr>
          <p:grpSpPr bwMode="auto">
            <a:xfrm rot="-5175591">
              <a:off x="4091" y="2283"/>
              <a:ext cx="798" cy="1134"/>
              <a:chOff x="3107" y="2750"/>
              <a:chExt cx="798" cy="1134"/>
            </a:xfrm>
          </p:grpSpPr>
          <p:sp>
            <p:nvSpPr>
              <p:cNvPr id="17446" name="Line 40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47" name="AutoShape 41"/>
              <p:cNvSpPr>
                <a:spLocks noChangeArrowheads="1"/>
              </p:cNvSpPr>
              <p:nvPr/>
            </p:nvSpPr>
            <p:spPr bwMode="auto">
              <a:xfrm rot="-3110441">
                <a:off x="3711" y="3420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rot="10800000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4" name="Group 42"/>
            <p:cNvGrpSpPr/>
            <p:nvPr/>
          </p:nvGrpSpPr>
          <p:grpSpPr bwMode="auto">
            <a:xfrm rot="-5175591">
              <a:off x="4409" y="2264"/>
              <a:ext cx="798" cy="1134"/>
              <a:chOff x="3107" y="2750"/>
              <a:chExt cx="798" cy="1134"/>
            </a:xfrm>
          </p:grpSpPr>
          <p:sp>
            <p:nvSpPr>
              <p:cNvPr id="17449" name="Line 43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50" name="AutoShape 44"/>
              <p:cNvSpPr>
                <a:spLocks noChangeArrowheads="1"/>
              </p:cNvSpPr>
              <p:nvPr/>
            </p:nvSpPr>
            <p:spPr bwMode="auto">
              <a:xfrm rot="-3110441">
                <a:off x="3711" y="3420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rot="10800000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5" name="Group 45"/>
            <p:cNvGrpSpPr/>
            <p:nvPr/>
          </p:nvGrpSpPr>
          <p:grpSpPr bwMode="auto">
            <a:xfrm rot="-5175591">
              <a:off x="4772" y="2237"/>
              <a:ext cx="798" cy="1134"/>
              <a:chOff x="3107" y="2750"/>
              <a:chExt cx="798" cy="1134"/>
            </a:xfrm>
          </p:grpSpPr>
          <p:sp>
            <p:nvSpPr>
              <p:cNvPr id="17452" name="Line 46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53" name="AutoShape 47"/>
              <p:cNvSpPr>
                <a:spLocks noChangeArrowheads="1"/>
              </p:cNvSpPr>
              <p:nvPr/>
            </p:nvSpPr>
            <p:spPr bwMode="auto">
              <a:xfrm rot="-3110441">
                <a:off x="3711" y="3420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rot="10800000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16" name="组合 45317"/>
          <p:cNvGrpSpPr/>
          <p:nvPr/>
        </p:nvGrpSpPr>
        <p:grpSpPr bwMode="auto">
          <a:xfrm>
            <a:off x="5010362" y="2241418"/>
            <a:ext cx="1693863" cy="1453727"/>
            <a:chOff x="3339" y="858"/>
            <a:chExt cx="1067" cy="1224"/>
          </a:xfrm>
        </p:grpSpPr>
        <p:sp>
          <p:nvSpPr>
            <p:cNvPr id="17455" name="Line 52"/>
            <p:cNvSpPr>
              <a:spLocks noChangeShapeType="1"/>
            </p:cNvSpPr>
            <p:nvPr/>
          </p:nvSpPr>
          <p:spPr bwMode="auto">
            <a:xfrm flipH="1" flipV="1">
              <a:off x="3339" y="858"/>
              <a:ext cx="45" cy="122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56" name="Line 53"/>
            <p:cNvSpPr>
              <a:spLocks noChangeShapeType="1"/>
            </p:cNvSpPr>
            <p:nvPr/>
          </p:nvSpPr>
          <p:spPr bwMode="auto">
            <a:xfrm flipH="1" flipV="1">
              <a:off x="3702" y="858"/>
              <a:ext cx="45" cy="117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57" name="Line 54"/>
            <p:cNvSpPr>
              <a:spLocks noChangeShapeType="1"/>
            </p:cNvSpPr>
            <p:nvPr/>
          </p:nvSpPr>
          <p:spPr bwMode="auto">
            <a:xfrm flipH="1" flipV="1">
              <a:off x="4065" y="858"/>
              <a:ext cx="0" cy="117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58" name="Line 55"/>
            <p:cNvSpPr>
              <a:spLocks noChangeShapeType="1"/>
            </p:cNvSpPr>
            <p:nvPr/>
          </p:nvSpPr>
          <p:spPr bwMode="auto">
            <a:xfrm flipV="1">
              <a:off x="4406" y="858"/>
              <a:ext cx="0" cy="113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3" name="文本框 52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三、镜面反射和漫反射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380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380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光线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3" grpId="0"/>
      <p:bldP spid="38013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47569" y="1035972"/>
            <a:ext cx="8185150" cy="103874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lnSpc>
                <a:spcPct val="150000"/>
              </a:lnSpc>
              <a:spcBef>
                <a:spcPts val="49"/>
              </a:spcBef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(2)</a:t>
            </a:r>
            <a:r>
              <a:rPr lang="zh-CN" altLang="en-US" sz="21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平行光线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射到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粗糙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表面上，反射光线会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射向不同方向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，这种反射叫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漫反射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grpSp>
        <p:nvGrpSpPr>
          <p:cNvPr id="17" name="Group 35"/>
          <p:cNvGrpSpPr/>
          <p:nvPr/>
        </p:nvGrpSpPr>
        <p:grpSpPr bwMode="auto">
          <a:xfrm>
            <a:off x="4540144" y="3576494"/>
            <a:ext cx="3816350" cy="365807"/>
            <a:chOff x="2608" y="2160"/>
            <a:chExt cx="2404" cy="362"/>
          </a:xfrm>
        </p:grpSpPr>
        <p:sp>
          <p:nvSpPr>
            <p:cNvPr id="17460" name="Freeform 7"/>
            <p:cNvSpPr>
              <a:spLocks noChangeArrowheads="1"/>
            </p:cNvSpPr>
            <p:nvPr/>
          </p:nvSpPr>
          <p:spPr bwMode="auto">
            <a:xfrm>
              <a:off x="2608" y="2160"/>
              <a:ext cx="2404" cy="234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317" y="98"/>
                </a:cxn>
                <a:cxn ang="0">
                  <a:pos x="590" y="188"/>
                </a:cxn>
                <a:cxn ang="0">
                  <a:pos x="907" y="98"/>
                </a:cxn>
                <a:cxn ang="0">
                  <a:pos x="1406" y="143"/>
                </a:cxn>
                <a:cxn ang="0">
                  <a:pos x="1905" y="7"/>
                </a:cxn>
                <a:cxn ang="0">
                  <a:pos x="2222" y="188"/>
                </a:cxn>
                <a:cxn ang="0">
                  <a:pos x="2359" y="234"/>
                </a:cxn>
                <a:cxn ang="0">
                  <a:pos x="2404" y="188"/>
                </a:cxn>
              </a:cxnLst>
              <a:rect l="0" t="0" r="r" b="b"/>
              <a:pathLst>
                <a:path w="2404" h="234">
                  <a:moveTo>
                    <a:pt x="0" y="188"/>
                  </a:moveTo>
                  <a:cubicBezTo>
                    <a:pt x="109" y="143"/>
                    <a:pt x="219" y="98"/>
                    <a:pt x="317" y="98"/>
                  </a:cubicBezTo>
                  <a:cubicBezTo>
                    <a:pt x="415" y="98"/>
                    <a:pt x="492" y="188"/>
                    <a:pt x="590" y="188"/>
                  </a:cubicBezTo>
                  <a:cubicBezTo>
                    <a:pt x="688" y="188"/>
                    <a:pt x="771" y="105"/>
                    <a:pt x="907" y="98"/>
                  </a:cubicBezTo>
                  <a:cubicBezTo>
                    <a:pt x="1043" y="91"/>
                    <a:pt x="1240" y="158"/>
                    <a:pt x="1406" y="143"/>
                  </a:cubicBezTo>
                  <a:cubicBezTo>
                    <a:pt x="1572" y="128"/>
                    <a:pt x="1769" y="0"/>
                    <a:pt x="1905" y="7"/>
                  </a:cubicBezTo>
                  <a:cubicBezTo>
                    <a:pt x="2041" y="14"/>
                    <a:pt x="2147" y="150"/>
                    <a:pt x="2222" y="188"/>
                  </a:cubicBezTo>
                  <a:cubicBezTo>
                    <a:pt x="2297" y="226"/>
                    <a:pt x="2329" y="234"/>
                    <a:pt x="2359" y="234"/>
                  </a:cubicBezTo>
                  <a:cubicBezTo>
                    <a:pt x="2389" y="234"/>
                    <a:pt x="2396" y="211"/>
                    <a:pt x="2404" y="18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61" name="Line 8"/>
            <p:cNvSpPr>
              <a:spLocks noChangeShapeType="1"/>
            </p:cNvSpPr>
            <p:nvPr/>
          </p:nvSpPr>
          <p:spPr bwMode="auto">
            <a:xfrm flipH="1">
              <a:off x="2699" y="2251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62" name="Line 9"/>
            <p:cNvSpPr>
              <a:spLocks noChangeShapeType="1"/>
            </p:cNvSpPr>
            <p:nvPr/>
          </p:nvSpPr>
          <p:spPr bwMode="auto">
            <a:xfrm flipH="1">
              <a:off x="2835" y="2251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63" name="Line 10"/>
            <p:cNvSpPr>
              <a:spLocks noChangeShapeType="1"/>
            </p:cNvSpPr>
            <p:nvPr/>
          </p:nvSpPr>
          <p:spPr bwMode="auto">
            <a:xfrm flipH="1">
              <a:off x="2971" y="2296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64" name="Line 11"/>
            <p:cNvSpPr>
              <a:spLocks noChangeShapeType="1"/>
            </p:cNvSpPr>
            <p:nvPr/>
          </p:nvSpPr>
          <p:spPr bwMode="auto">
            <a:xfrm flipH="1">
              <a:off x="3107" y="2341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65" name="Line 12"/>
            <p:cNvSpPr>
              <a:spLocks noChangeShapeType="1"/>
            </p:cNvSpPr>
            <p:nvPr/>
          </p:nvSpPr>
          <p:spPr bwMode="auto">
            <a:xfrm flipH="1">
              <a:off x="3288" y="2296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66" name="Line 13"/>
            <p:cNvSpPr>
              <a:spLocks noChangeShapeType="1"/>
            </p:cNvSpPr>
            <p:nvPr/>
          </p:nvSpPr>
          <p:spPr bwMode="auto">
            <a:xfrm flipH="1">
              <a:off x="3470" y="2251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67" name="Line 14"/>
            <p:cNvSpPr>
              <a:spLocks noChangeShapeType="1"/>
            </p:cNvSpPr>
            <p:nvPr/>
          </p:nvSpPr>
          <p:spPr bwMode="auto">
            <a:xfrm flipH="1">
              <a:off x="3606" y="2296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68" name="Line 15"/>
            <p:cNvSpPr>
              <a:spLocks noChangeShapeType="1"/>
            </p:cNvSpPr>
            <p:nvPr/>
          </p:nvSpPr>
          <p:spPr bwMode="auto">
            <a:xfrm flipH="1">
              <a:off x="4604" y="2297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69" name="Line 16"/>
            <p:cNvSpPr>
              <a:spLocks noChangeShapeType="1"/>
            </p:cNvSpPr>
            <p:nvPr/>
          </p:nvSpPr>
          <p:spPr bwMode="auto">
            <a:xfrm flipH="1">
              <a:off x="3787" y="2296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70" name="Line 17"/>
            <p:cNvSpPr>
              <a:spLocks noChangeShapeType="1"/>
            </p:cNvSpPr>
            <p:nvPr/>
          </p:nvSpPr>
          <p:spPr bwMode="auto">
            <a:xfrm flipH="1">
              <a:off x="3969" y="2296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71" name="Line 18"/>
            <p:cNvSpPr>
              <a:spLocks noChangeShapeType="1"/>
            </p:cNvSpPr>
            <p:nvPr/>
          </p:nvSpPr>
          <p:spPr bwMode="auto">
            <a:xfrm flipH="1">
              <a:off x="4196" y="2205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72" name="Line 19"/>
            <p:cNvSpPr>
              <a:spLocks noChangeShapeType="1"/>
            </p:cNvSpPr>
            <p:nvPr/>
          </p:nvSpPr>
          <p:spPr bwMode="auto">
            <a:xfrm flipH="1">
              <a:off x="4377" y="2160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473" name="Line 20"/>
            <p:cNvSpPr>
              <a:spLocks noChangeShapeType="1"/>
            </p:cNvSpPr>
            <p:nvPr/>
          </p:nvSpPr>
          <p:spPr bwMode="auto">
            <a:xfrm flipH="1">
              <a:off x="4513" y="2205"/>
              <a:ext cx="136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8" name="Group 34"/>
          <p:cNvGrpSpPr/>
          <p:nvPr/>
        </p:nvGrpSpPr>
        <p:grpSpPr bwMode="auto">
          <a:xfrm>
            <a:off x="3824183" y="2718868"/>
            <a:ext cx="3095625" cy="1191248"/>
            <a:chOff x="2109" y="1253"/>
            <a:chExt cx="1950" cy="1179"/>
          </a:xfrm>
        </p:grpSpPr>
        <p:grpSp>
          <p:nvGrpSpPr>
            <p:cNvPr id="19" name="Group 22"/>
            <p:cNvGrpSpPr/>
            <p:nvPr/>
          </p:nvGrpSpPr>
          <p:grpSpPr bwMode="auto">
            <a:xfrm>
              <a:off x="3261" y="1298"/>
              <a:ext cx="798" cy="1134"/>
              <a:chOff x="3107" y="2750"/>
              <a:chExt cx="798" cy="1134"/>
            </a:xfrm>
          </p:grpSpPr>
          <p:sp>
            <p:nvSpPr>
              <p:cNvPr id="17476" name="Line 23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77" name="AutoShape 24"/>
              <p:cNvSpPr>
                <a:spLocks noChangeArrowheads="1"/>
              </p:cNvSpPr>
              <p:nvPr/>
            </p:nvSpPr>
            <p:spPr bwMode="auto">
              <a:xfrm rot="-3110441">
                <a:off x="3711" y="3420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vert="eaVert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" name="Group 25"/>
            <p:cNvGrpSpPr/>
            <p:nvPr/>
          </p:nvGrpSpPr>
          <p:grpSpPr bwMode="auto">
            <a:xfrm>
              <a:off x="2853" y="1253"/>
              <a:ext cx="798" cy="1134"/>
              <a:chOff x="3107" y="2750"/>
              <a:chExt cx="798" cy="1134"/>
            </a:xfrm>
          </p:grpSpPr>
          <p:sp>
            <p:nvSpPr>
              <p:cNvPr id="17479" name="Line 26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80" name="AutoShape 27"/>
              <p:cNvSpPr>
                <a:spLocks noChangeArrowheads="1"/>
              </p:cNvSpPr>
              <p:nvPr/>
            </p:nvSpPr>
            <p:spPr bwMode="auto">
              <a:xfrm rot="-3110441">
                <a:off x="3711" y="3420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vert="eaVert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1" name="Group 28"/>
            <p:cNvGrpSpPr/>
            <p:nvPr/>
          </p:nvGrpSpPr>
          <p:grpSpPr bwMode="auto">
            <a:xfrm>
              <a:off x="2477" y="1298"/>
              <a:ext cx="759" cy="1134"/>
              <a:chOff x="3048" y="2750"/>
              <a:chExt cx="759" cy="1134"/>
            </a:xfrm>
          </p:grpSpPr>
          <p:sp>
            <p:nvSpPr>
              <p:cNvPr id="17482" name="Line 29"/>
              <p:cNvSpPr>
                <a:spLocks noChangeShapeType="1"/>
              </p:cNvSpPr>
              <p:nvPr/>
            </p:nvSpPr>
            <p:spPr bwMode="auto">
              <a:xfrm rot="20528394">
                <a:off x="3048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83" name="AutoShape 30"/>
              <p:cNvSpPr>
                <a:spLocks noChangeArrowheads="1"/>
              </p:cNvSpPr>
              <p:nvPr/>
            </p:nvSpPr>
            <p:spPr bwMode="auto">
              <a:xfrm rot="18489559">
                <a:off x="3633" y="3407"/>
                <a:ext cx="45" cy="303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vert="eaVert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" name="Group 31"/>
            <p:cNvGrpSpPr/>
            <p:nvPr/>
          </p:nvGrpSpPr>
          <p:grpSpPr bwMode="auto">
            <a:xfrm>
              <a:off x="2109" y="1253"/>
              <a:ext cx="763" cy="1134"/>
              <a:chOff x="3107" y="2750"/>
              <a:chExt cx="763" cy="1134"/>
            </a:xfrm>
          </p:grpSpPr>
          <p:sp>
            <p:nvSpPr>
              <p:cNvPr id="17485" name="Line 32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86" name="AutoShape 33"/>
              <p:cNvSpPr>
                <a:spLocks noChangeArrowheads="1"/>
              </p:cNvSpPr>
              <p:nvPr/>
            </p:nvSpPr>
            <p:spPr bwMode="auto">
              <a:xfrm rot="18489559">
                <a:off x="3680" y="3397"/>
                <a:ext cx="82" cy="298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vert="eaVert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3" name="组合 45319"/>
          <p:cNvGrpSpPr/>
          <p:nvPr/>
        </p:nvGrpSpPr>
        <p:grpSpPr bwMode="auto">
          <a:xfrm>
            <a:off x="4907915" y="2401763"/>
            <a:ext cx="3238500" cy="1228557"/>
            <a:chOff x="3296" y="3145"/>
            <a:chExt cx="2040" cy="1071"/>
          </a:xfrm>
        </p:grpSpPr>
        <p:grpSp>
          <p:nvGrpSpPr>
            <p:cNvPr id="24" name="Group 37"/>
            <p:cNvGrpSpPr/>
            <p:nvPr/>
          </p:nvGrpSpPr>
          <p:grpSpPr bwMode="auto">
            <a:xfrm rot="-5175591">
              <a:off x="3517" y="3148"/>
              <a:ext cx="692" cy="1134"/>
              <a:chOff x="3047" y="2758"/>
              <a:chExt cx="814" cy="1134"/>
            </a:xfrm>
          </p:grpSpPr>
          <p:sp>
            <p:nvSpPr>
              <p:cNvPr id="17489" name="Line 38"/>
              <p:cNvSpPr>
                <a:spLocks noChangeShapeType="1"/>
              </p:cNvSpPr>
              <p:nvPr/>
            </p:nvSpPr>
            <p:spPr bwMode="auto">
              <a:xfrm rot="20528394">
                <a:off x="3047" y="2758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90" name="AutoShape 39"/>
              <p:cNvSpPr>
                <a:spLocks noChangeArrowheads="1"/>
              </p:cNvSpPr>
              <p:nvPr/>
            </p:nvSpPr>
            <p:spPr bwMode="auto">
              <a:xfrm rot="18849558">
                <a:off x="3685" y="3438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rot="10800000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" name="Group 49"/>
            <p:cNvGrpSpPr/>
            <p:nvPr/>
          </p:nvGrpSpPr>
          <p:grpSpPr bwMode="auto">
            <a:xfrm rot="-7836965">
              <a:off x="3548" y="2893"/>
              <a:ext cx="630" cy="1134"/>
              <a:chOff x="3132" y="2806"/>
              <a:chExt cx="741" cy="1134"/>
            </a:xfrm>
          </p:grpSpPr>
          <p:sp>
            <p:nvSpPr>
              <p:cNvPr id="17492" name="Line 50"/>
              <p:cNvSpPr>
                <a:spLocks noChangeShapeType="1"/>
              </p:cNvSpPr>
              <p:nvPr/>
            </p:nvSpPr>
            <p:spPr bwMode="auto">
              <a:xfrm rot="20528394">
                <a:off x="3132" y="2806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93" name="AutoShape 51"/>
              <p:cNvSpPr>
                <a:spLocks noChangeArrowheads="1"/>
              </p:cNvSpPr>
              <p:nvPr/>
            </p:nvSpPr>
            <p:spPr bwMode="auto">
              <a:xfrm rot="18789558">
                <a:off x="3697" y="3447"/>
                <a:ext cx="58" cy="295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rot="10800000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6" name="Group 52"/>
            <p:cNvGrpSpPr/>
            <p:nvPr/>
          </p:nvGrpSpPr>
          <p:grpSpPr bwMode="auto">
            <a:xfrm rot="-4468506">
              <a:off x="4379" y="3307"/>
              <a:ext cx="684" cy="1134"/>
              <a:chOff x="3009" y="2811"/>
              <a:chExt cx="804" cy="1134"/>
            </a:xfrm>
          </p:grpSpPr>
          <p:sp>
            <p:nvSpPr>
              <p:cNvPr id="17495" name="Line 53"/>
              <p:cNvSpPr>
                <a:spLocks noChangeShapeType="1"/>
              </p:cNvSpPr>
              <p:nvPr/>
            </p:nvSpPr>
            <p:spPr bwMode="auto">
              <a:xfrm rot="20528394">
                <a:off x="3009" y="2811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96" name="AutoShape 54"/>
              <p:cNvSpPr>
                <a:spLocks noChangeArrowheads="1"/>
              </p:cNvSpPr>
              <p:nvPr/>
            </p:nvSpPr>
            <p:spPr bwMode="auto">
              <a:xfrm rot="18729559">
                <a:off x="3635" y="3461"/>
                <a:ext cx="29" cy="326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vert="eaVert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7" name="Group 55"/>
            <p:cNvGrpSpPr/>
            <p:nvPr/>
          </p:nvGrpSpPr>
          <p:grpSpPr bwMode="auto">
            <a:xfrm rot="-6791166">
              <a:off x="4480" y="3018"/>
              <a:ext cx="578" cy="1134"/>
              <a:chOff x="3107" y="2750"/>
              <a:chExt cx="680" cy="1134"/>
            </a:xfrm>
          </p:grpSpPr>
          <p:sp>
            <p:nvSpPr>
              <p:cNvPr id="17498" name="Line 56"/>
              <p:cNvSpPr>
                <a:spLocks noChangeShapeType="1"/>
              </p:cNvSpPr>
              <p:nvPr/>
            </p:nvSpPr>
            <p:spPr bwMode="auto">
              <a:xfrm rot="-1071606">
                <a:off x="3107" y="2750"/>
                <a:ext cx="680" cy="11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499" name="AutoShape 57"/>
              <p:cNvSpPr>
                <a:spLocks noChangeArrowheads="1"/>
              </p:cNvSpPr>
              <p:nvPr/>
            </p:nvSpPr>
            <p:spPr bwMode="auto">
              <a:xfrm rot="-2390441">
                <a:off x="3714" y="3456"/>
                <a:ext cx="71" cy="242"/>
              </a:xfrm>
              <a:prstGeom prst="flowChartMerg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rot="10800000" wrap="none" anchor="ctr"/>
              <a:lstStyle/>
              <a:p>
                <a:pPr defTabSz="914400"/>
                <a:endParaRPr lang="zh-CN" altLang="en-US" sz="2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8" name="组合 45320"/>
          <p:cNvGrpSpPr/>
          <p:nvPr/>
        </p:nvGrpSpPr>
        <p:grpSpPr bwMode="auto">
          <a:xfrm>
            <a:off x="4976706" y="2495700"/>
            <a:ext cx="1714500" cy="1288638"/>
            <a:chOff x="3315" y="3165"/>
            <a:chExt cx="1080" cy="1085"/>
          </a:xfrm>
        </p:grpSpPr>
        <p:sp>
          <p:nvSpPr>
            <p:cNvPr id="17501" name="Line 60"/>
            <p:cNvSpPr>
              <a:spLocks noChangeShapeType="1"/>
            </p:cNvSpPr>
            <p:nvPr/>
          </p:nvSpPr>
          <p:spPr bwMode="auto">
            <a:xfrm flipH="1" flipV="1">
              <a:off x="3315" y="3248"/>
              <a:ext cx="43" cy="9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502" name="Line 61"/>
            <p:cNvSpPr>
              <a:spLocks noChangeShapeType="1"/>
            </p:cNvSpPr>
            <p:nvPr/>
          </p:nvSpPr>
          <p:spPr bwMode="auto">
            <a:xfrm rot="20166796" flipV="1">
              <a:off x="3563" y="3192"/>
              <a:ext cx="46" cy="105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503" name="Line 62"/>
            <p:cNvSpPr>
              <a:spLocks noChangeShapeType="1"/>
            </p:cNvSpPr>
            <p:nvPr/>
          </p:nvSpPr>
          <p:spPr bwMode="auto">
            <a:xfrm rot="66943" flipV="1">
              <a:off x="4133" y="3188"/>
              <a:ext cx="82" cy="98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504" name="Line 63"/>
            <p:cNvSpPr>
              <a:spLocks noChangeShapeType="1"/>
            </p:cNvSpPr>
            <p:nvPr/>
          </p:nvSpPr>
          <p:spPr bwMode="auto">
            <a:xfrm rot="20737888" flipV="1">
              <a:off x="4369" y="3165"/>
              <a:ext cx="26" cy="103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9" name="组合 45329"/>
          <p:cNvGrpSpPr/>
          <p:nvPr/>
        </p:nvGrpSpPr>
        <p:grpSpPr bwMode="auto">
          <a:xfrm>
            <a:off x="784149" y="2602795"/>
            <a:ext cx="2403448" cy="1212626"/>
            <a:chOff x="170" y="3017"/>
            <a:chExt cx="1800" cy="1250"/>
          </a:xfrm>
        </p:grpSpPr>
        <p:pic>
          <p:nvPicPr>
            <p:cNvPr id="17506" name="Picture 155" descr="C:\Users\Administrator\Desktop\timg.jpgtim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" y="3017"/>
              <a:ext cx="1213" cy="125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7507" name="文本框 45204"/>
            <p:cNvSpPr txBox="1">
              <a:spLocks noChangeArrowheads="1"/>
            </p:cNvSpPr>
            <p:nvPr/>
          </p:nvSpPr>
          <p:spPr bwMode="auto">
            <a:xfrm>
              <a:off x="170" y="3114"/>
              <a:ext cx="346" cy="90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eaVert"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白纸</a:t>
              </a:r>
            </a:p>
          </p:txBody>
        </p:sp>
      </p:grpSp>
      <p:sp>
        <p:nvSpPr>
          <p:cNvPr id="52" name="文本框 51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三、镜面反射和漫反射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光线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95301" y="1194568"/>
            <a:ext cx="8569325" cy="3924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defTabSz="914400"/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我们能看到这些东西是因为光源发出的光射入眼睛。</a:t>
            </a:r>
            <a:endParaRPr lang="en-US" altLang="zh-CN" sz="2100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2" name="Picture 2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675616" y="2140109"/>
            <a:ext cx="2476538" cy="1666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06685" y="2140109"/>
            <a:ext cx="2499089" cy="1666059"/>
          </a:xfrm>
          <a:prstGeom prst="rect">
            <a:avLst/>
          </a:prstGeom>
          <a:noFill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844650" y="2140109"/>
            <a:ext cx="2733076" cy="1666059"/>
          </a:xfrm>
          <a:prstGeom prst="rect">
            <a:avLst/>
          </a:prstGeom>
          <a:noFill/>
        </p:spPr>
      </p:pic>
      <p:sp>
        <p:nvSpPr>
          <p:cNvPr id="10" name="文本框 9"/>
          <p:cNvSpPr txBox="1"/>
          <p:nvPr/>
        </p:nvSpPr>
        <p:spPr>
          <a:xfrm>
            <a:off x="881606" y="156619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课堂导入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本框 45215"/>
          <p:cNvSpPr txBox="1">
            <a:spLocks noChangeArrowheads="1"/>
          </p:cNvSpPr>
          <p:nvPr/>
        </p:nvSpPr>
        <p:spPr bwMode="auto">
          <a:xfrm>
            <a:off x="470432" y="1078917"/>
            <a:ext cx="7753350" cy="3924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zh-CN" sz="2100" kern="0" dirty="0">
                <a:solidFill>
                  <a:sysClr val="windowText" lastClr="000000"/>
                </a:solidFill>
                <a:latin typeface="FandolFang R" panose="00000500000000000000" pitchFamily="50" charset="-122"/>
                <a:ea typeface="FandolFang R" panose="00000500000000000000" pitchFamily="50" charset="-122"/>
              </a:rPr>
              <a:t>观察漫反射的形成过程，你发现了什么？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98128" y="2112434"/>
            <a:ext cx="7751763" cy="3924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2100" kern="0" dirty="0">
                <a:solidFill>
                  <a:srgbClr val="FF0000"/>
                </a:solidFill>
                <a:latin typeface="FandolFang R" panose="00000500000000000000" pitchFamily="50" charset="-122"/>
                <a:ea typeface="FandolFang R" panose="00000500000000000000" pitchFamily="50" charset="-122"/>
              </a:rPr>
              <a:t>镜面反射和漫反射都遵循光的反射规律</a:t>
            </a:r>
          </a:p>
        </p:txBody>
      </p:sp>
      <p:sp>
        <p:nvSpPr>
          <p:cNvPr id="19579" name="文本框 19578"/>
          <p:cNvSpPr txBox="1">
            <a:spLocks noChangeArrowheads="1"/>
          </p:cNvSpPr>
          <p:nvPr/>
        </p:nvSpPr>
        <p:spPr bwMode="auto">
          <a:xfrm>
            <a:off x="898128" y="3145950"/>
            <a:ext cx="8061325" cy="3924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FandolFang R" panose="00000500000000000000" pitchFamily="50" charset="-122"/>
                <a:ea typeface="FandolFang R" panose="00000500000000000000" pitchFamily="50" charset="-122"/>
              </a:rPr>
              <a:t>漫反射使我们能在不同方向看到本身不发光的物体。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三、镜面反射和漫反射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57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95300" y="1127054"/>
            <a:ext cx="8143240" cy="297773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lnSpc>
                <a:spcPct val="2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现在，我知道了，当我们感到不发光的物体</a:t>
            </a:r>
            <a:r>
              <a:rPr lang="zh-CN" altLang="en-US" sz="18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非常亮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时，是因为光线在物体上发生了</a:t>
            </a:r>
            <a:r>
              <a:rPr lang="zh-CN" altLang="en-US" sz="18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镜面反射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，反射光线</a:t>
            </a:r>
            <a:r>
              <a:rPr lang="zh-CN" altLang="en-US" sz="18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都进入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我们的眼睛。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>
              <a:lnSpc>
                <a:spcPct val="2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当我们感到物体</a:t>
            </a:r>
            <a:r>
              <a:rPr lang="zh-CN" altLang="en-US" sz="1800" kern="0" dirty="0">
                <a:solidFill>
                  <a:srgbClr val="CC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比较暗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时，是因为光线在物体上发生了</a:t>
            </a:r>
            <a:r>
              <a:rPr lang="zh-CN" altLang="en-US" sz="1800" kern="0" dirty="0">
                <a:solidFill>
                  <a:srgbClr val="CC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漫反射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，反射光线</a:t>
            </a:r>
            <a:r>
              <a:rPr lang="zh-CN" altLang="en-US" sz="1800" kern="0" dirty="0">
                <a:solidFill>
                  <a:srgbClr val="CC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有一部分进入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我们的眼睛。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62000" y="3027822"/>
            <a:ext cx="7239000" cy="56174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32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</a:t>
            </a:r>
            <a:endParaRPr lang="zh-CN" altLang="en-US" sz="32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三、镜面反射和漫反射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4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91" name="图片 11879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160512" y="1994043"/>
            <a:ext cx="1689596" cy="112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797" name="图片 11879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301750" y="2035302"/>
            <a:ext cx="1565819" cy="104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495300" y="3688752"/>
            <a:ext cx="7805194" cy="5539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400">
              <a:lnSpc>
                <a:spcPct val="150000"/>
              </a:lnSpc>
              <a:spcBef>
                <a:spcPct val="50000"/>
              </a:spcBef>
            </a:pP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生活中哪些现象是镜面反射？哪些是漫反射？你能举出例子吗？</a:t>
            </a:r>
          </a:p>
        </p:txBody>
      </p:sp>
      <p:sp>
        <p:nvSpPr>
          <p:cNvPr id="44038" name="文本框 44037"/>
          <p:cNvSpPr txBox="1">
            <a:spLocks noChangeArrowheads="1"/>
          </p:cNvSpPr>
          <p:nvPr/>
        </p:nvSpPr>
        <p:spPr bwMode="auto">
          <a:xfrm>
            <a:off x="495300" y="1033314"/>
            <a:ext cx="3384550" cy="3924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生活现象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三、镜面反射和漫反射</a:t>
            </a:r>
          </a:p>
        </p:txBody>
      </p:sp>
      <p:pic>
        <p:nvPicPr>
          <p:cNvPr id="10" name="图片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669242" y="1994043"/>
            <a:ext cx="1689596" cy="112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/>
      <p:bldP spid="44035" grpId="1"/>
      <p:bldP spid="44038" grpId="0"/>
      <p:bldP spid="44038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907107" y="3386738"/>
            <a:ext cx="1785937" cy="3924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2100" b="1" kern="0" dirty="0">
                <a:latin typeface="Arial" panose="020B0604020202020204" pitchFamily="34" charset="0"/>
                <a:ea typeface="思源黑体 CN Medium" panose="020B0600000000000000" pitchFamily="34" charset="-122"/>
                <a:cs typeface="华文新魏" panose="02010800040101010101" charset="-122"/>
                <a:sym typeface="Arial" panose="020B0604020202020204" pitchFamily="34" charset="0"/>
              </a:rPr>
              <a:t>玻璃幕墙</a:t>
            </a:r>
          </a:p>
        </p:txBody>
      </p:sp>
      <p:pic>
        <p:nvPicPr>
          <p:cNvPr id="50179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105400" y="1933134"/>
            <a:ext cx="2358319" cy="12872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0117" name="TextBox 5"/>
          <p:cNvSpPr txBox="1">
            <a:spLocks noChangeArrowheads="1"/>
          </p:cNvSpPr>
          <p:nvPr/>
        </p:nvSpPr>
        <p:spPr bwMode="auto">
          <a:xfrm>
            <a:off x="347628" y="4003577"/>
            <a:ext cx="7586662" cy="4385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</a:t>
            </a:r>
            <a:r>
              <a:rPr lang="zh-CN" altLang="en-US" sz="24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光污染实质上是一种</a:t>
            </a:r>
            <a:r>
              <a:rPr lang="zh-CN" altLang="en-US" sz="2400" u="sng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       </a:t>
            </a:r>
            <a:r>
              <a:rPr lang="zh-CN" altLang="en-US" sz="24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反射现象</a:t>
            </a:r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49020" y="1132231"/>
            <a:ext cx="2243138" cy="3924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zh-CN" altLang="en-US" sz="2100" b="1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你知道吗？</a:t>
            </a: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3150942" y="3974551"/>
            <a:ext cx="1223962" cy="4385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镜面</a:t>
            </a:r>
          </a:p>
        </p:txBody>
      </p:sp>
      <p:pic>
        <p:nvPicPr>
          <p:cNvPr id="5018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598604" y="1933134"/>
            <a:ext cx="2263265" cy="12872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文本框 7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三、镜面反射和漫反射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90117" grpId="0"/>
      <p:bldP spid="90118" grpId="0"/>
      <p:bldP spid="901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6" name="Picture 21"/>
          <p:cNvPicPr>
            <a:picLocks noGrp="1" noChangeAspect="1"/>
          </p:cNvPicPr>
          <p:nvPr>
            <p:ph type="title" idx="4294967295"/>
          </p:nvPr>
        </p:nvPicPr>
        <p:blipFill>
          <a:blip r:embed="rId2" cstate="print">
            <a:clrChange>
              <a:clrFrom>
                <a:srgbClr val="8E8268"/>
              </a:clrFrom>
              <a:clrTo>
                <a:srgbClr val="8E826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45920" y="1236453"/>
            <a:ext cx="5852160" cy="2916685"/>
          </a:xfrm>
          <a:prstGeom prst="rect">
            <a:avLst/>
          </a:prstGeom>
          <a:ln cap="flat" algn="ctr"/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3" name="文本框 2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三、镜面反射和漫反射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矩形 106499"/>
          <p:cNvSpPr>
            <a:spLocks noChangeArrowheads="1"/>
          </p:cNvSpPr>
          <p:nvPr/>
        </p:nvSpPr>
        <p:spPr bwMode="auto">
          <a:xfrm>
            <a:off x="239207" y="3865008"/>
            <a:ext cx="8285163" cy="48474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en-US" altLang="zh-CN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当有光线从任意角度射向尾灯时，它都能把光线“反向射回”。</a:t>
            </a:r>
          </a:p>
        </p:txBody>
      </p:sp>
      <p:grpSp>
        <p:nvGrpSpPr>
          <p:cNvPr id="2" name="组合 106501"/>
          <p:cNvGrpSpPr/>
          <p:nvPr/>
        </p:nvGrpSpPr>
        <p:grpSpPr bwMode="auto">
          <a:xfrm rot="8496961">
            <a:off x="1750061" y="1699532"/>
            <a:ext cx="2398713" cy="171027"/>
            <a:chOff x="432" y="4128"/>
            <a:chExt cx="1680" cy="192"/>
          </a:xfrm>
        </p:grpSpPr>
        <p:grpSp>
          <p:nvGrpSpPr>
            <p:cNvPr id="3" name="组合 106502"/>
            <p:cNvGrpSpPr/>
            <p:nvPr/>
          </p:nvGrpSpPr>
          <p:grpSpPr bwMode="auto">
            <a:xfrm>
              <a:off x="528" y="4176"/>
              <a:ext cx="1488" cy="144"/>
              <a:chOff x="3792" y="2256"/>
              <a:chExt cx="1488" cy="144"/>
            </a:xfrm>
          </p:grpSpPr>
          <p:sp>
            <p:nvSpPr>
              <p:cNvPr id="22532" name="直接连接符 106503"/>
              <p:cNvSpPr>
                <a:spLocks noChangeShapeType="1"/>
              </p:cNvSpPr>
              <p:nvPr/>
            </p:nvSpPr>
            <p:spPr bwMode="auto">
              <a:xfrm>
                <a:off x="3792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33" name="直接连接符 106504"/>
              <p:cNvSpPr>
                <a:spLocks noChangeShapeType="1"/>
              </p:cNvSpPr>
              <p:nvPr/>
            </p:nvSpPr>
            <p:spPr bwMode="auto">
              <a:xfrm>
                <a:off x="3936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34" name="直接连接符 106505"/>
              <p:cNvSpPr>
                <a:spLocks noChangeShapeType="1"/>
              </p:cNvSpPr>
              <p:nvPr/>
            </p:nvSpPr>
            <p:spPr bwMode="auto">
              <a:xfrm>
                <a:off x="4080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35" name="直接连接符 106506"/>
              <p:cNvSpPr>
                <a:spLocks noChangeShapeType="1"/>
              </p:cNvSpPr>
              <p:nvPr/>
            </p:nvSpPr>
            <p:spPr bwMode="auto">
              <a:xfrm>
                <a:off x="4224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36" name="直接连接符 106507"/>
              <p:cNvSpPr>
                <a:spLocks noChangeShapeType="1"/>
              </p:cNvSpPr>
              <p:nvPr/>
            </p:nvSpPr>
            <p:spPr bwMode="auto">
              <a:xfrm>
                <a:off x="4368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37" name="直接连接符 106508"/>
              <p:cNvSpPr>
                <a:spLocks noChangeShapeType="1"/>
              </p:cNvSpPr>
              <p:nvPr/>
            </p:nvSpPr>
            <p:spPr bwMode="auto">
              <a:xfrm>
                <a:off x="4512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38" name="直接连接符 106509"/>
              <p:cNvSpPr>
                <a:spLocks noChangeShapeType="1"/>
              </p:cNvSpPr>
              <p:nvPr/>
            </p:nvSpPr>
            <p:spPr bwMode="auto">
              <a:xfrm>
                <a:off x="4656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39" name="直接连接符 106510"/>
              <p:cNvSpPr>
                <a:spLocks noChangeShapeType="1"/>
              </p:cNvSpPr>
              <p:nvPr/>
            </p:nvSpPr>
            <p:spPr bwMode="auto">
              <a:xfrm>
                <a:off x="4800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40" name="直接连接符 106511"/>
              <p:cNvSpPr>
                <a:spLocks noChangeShapeType="1"/>
              </p:cNvSpPr>
              <p:nvPr/>
            </p:nvSpPr>
            <p:spPr bwMode="auto">
              <a:xfrm>
                <a:off x="4944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41" name="直接连接符 106512"/>
              <p:cNvSpPr>
                <a:spLocks noChangeShapeType="1"/>
              </p:cNvSpPr>
              <p:nvPr/>
            </p:nvSpPr>
            <p:spPr bwMode="auto">
              <a:xfrm>
                <a:off x="5088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2542" name="直接连接符 106513"/>
            <p:cNvSpPr>
              <a:spLocks noChangeShapeType="1"/>
            </p:cNvSpPr>
            <p:nvPr/>
          </p:nvSpPr>
          <p:spPr bwMode="auto">
            <a:xfrm>
              <a:off x="432" y="4128"/>
              <a:ext cx="1680" cy="0"/>
            </a:xfrm>
            <a:prstGeom prst="line">
              <a:avLst/>
            </a:prstGeom>
            <a:noFill/>
            <a:ln w="57150" cap="sq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组合 106514"/>
          <p:cNvGrpSpPr/>
          <p:nvPr/>
        </p:nvGrpSpPr>
        <p:grpSpPr bwMode="auto">
          <a:xfrm rot="2955634">
            <a:off x="1857189" y="2979998"/>
            <a:ext cx="1579621" cy="206375"/>
            <a:chOff x="432" y="4128"/>
            <a:chExt cx="1680" cy="192"/>
          </a:xfrm>
        </p:grpSpPr>
        <p:grpSp>
          <p:nvGrpSpPr>
            <p:cNvPr id="5" name="组合 106515"/>
            <p:cNvGrpSpPr/>
            <p:nvPr/>
          </p:nvGrpSpPr>
          <p:grpSpPr bwMode="auto">
            <a:xfrm>
              <a:off x="528" y="4176"/>
              <a:ext cx="1488" cy="144"/>
              <a:chOff x="3792" y="2256"/>
              <a:chExt cx="1488" cy="144"/>
            </a:xfrm>
          </p:grpSpPr>
          <p:sp>
            <p:nvSpPr>
              <p:cNvPr id="22545" name="直接连接符 106516"/>
              <p:cNvSpPr>
                <a:spLocks noChangeShapeType="1"/>
              </p:cNvSpPr>
              <p:nvPr/>
            </p:nvSpPr>
            <p:spPr bwMode="auto">
              <a:xfrm>
                <a:off x="3792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46" name="直接连接符 106517"/>
              <p:cNvSpPr>
                <a:spLocks noChangeShapeType="1"/>
              </p:cNvSpPr>
              <p:nvPr/>
            </p:nvSpPr>
            <p:spPr bwMode="auto">
              <a:xfrm>
                <a:off x="3936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47" name="直接连接符 106518"/>
              <p:cNvSpPr>
                <a:spLocks noChangeShapeType="1"/>
              </p:cNvSpPr>
              <p:nvPr/>
            </p:nvSpPr>
            <p:spPr bwMode="auto">
              <a:xfrm>
                <a:off x="4080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48" name="直接连接符 106519"/>
              <p:cNvSpPr>
                <a:spLocks noChangeShapeType="1"/>
              </p:cNvSpPr>
              <p:nvPr/>
            </p:nvSpPr>
            <p:spPr bwMode="auto">
              <a:xfrm>
                <a:off x="4224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49" name="直接连接符 106520"/>
              <p:cNvSpPr>
                <a:spLocks noChangeShapeType="1"/>
              </p:cNvSpPr>
              <p:nvPr/>
            </p:nvSpPr>
            <p:spPr bwMode="auto">
              <a:xfrm>
                <a:off x="4368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50" name="直接连接符 106521"/>
              <p:cNvSpPr>
                <a:spLocks noChangeShapeType="1"/>
              </p:cNvSpPr>
              <p:nvPr/>
            </p:nvSpPr>
            <p:spPr bwMode="auto">
              <a:xfrm>
                <a:off x="4512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51" name="直接连接符 106522"/>
              <p:cNvSpPr>
                <a:spLocks noChangeShapeType="1"/>
              </p:cNvSpPr>
              <p:nvPr/>
            </p:nvSpPr>
            <p:spPr bwMode="auto">
              <a:xfrm>
                <a:off x="4656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52" name="直接连接符 106523"/>
              <p:cNvSpPr>
                <a:spLocks noChangeShapeType="1"/>
              </p:cNvSpPr>
              <p:nvPr/>
            </p:nvSpPr>
            <p:spPr bwMode="auto">
              <a:xfrm>
                <a:off x="4800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53" name="直接连接符 106524"/>
              <p:cNvSpPr>
                <a:spLocks noChangeShapeType="1"/>
              </p:cNvSpPr>
              <p:nvPr/>
            </p:nvSpPr>
            <p:spPr bwMode="auto">
              <a:xfrm>
                <a:off x="4944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554" name="直接连接符 106525"/>
              <p:cNvSpPr>
                <a:spLocks noChangeShapeType="1"/>
              </p:cNvSpPr>
              <p:nvPr/>
            </p:nvSpPr>
            <p:spPr bwMode="auto">
              <a:xfrm>
                <a:off x="5088" y="2256"/>
                <a:ext cx="192" cy="144"/>
              </a:xfrm>
              <a:prstGeom prst="line">
                <a:avLst/>
              </a:prstGeom>
              <a:noFill/>
              <a:ln w="5715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defTabSz="914400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2555" name="直接连接符 106526"/>
            <p:cNvSpPr>
              <a:spLocks noChangeShapeType="1"/>
            </p:cNvSpPr>
            <p:nvPr/>
          </p:nvSpPr>
          <p:spPr bwMode="auto">
            <a:xfrm>
              <a:off x="432" y="4128"/>
              <a:ext cx="1680" cy="0"/>
            </a:xfrm>
            <a:prstGeom prst="line">
              <a:avLst/>
            </a:prstGeom>
            <a:noFill/>
            <a:ln w="57150" cap="sq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06531" name="直接连接符 106530"/>
          <p:cNvSpPr>
            <a:spLocks noChangeShapeType="1"/>
          </p:cNvSpPr>
          <p:nvPr/>
        </p:nvSpPr>
        <p:spPr bwMode="auto">
          <a:xfrm rot="904492">
            <a:off x="3201036" y="1794547"/>
            <a:ext cx="935038" cy="431129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6535" name="直接连接符 106534"/>
          <p:cNvSpPr>
            <a:spLocks noChangeShapeType="1"/>
          </p:cNvSpPr>
          <p:nvPr/>
        </p:nvSpPr>
        <p:spPr bwMode="auto">
          <a:xfrm flipH="1">
            <a:off x="2958150" y="2758946"/>
            <a:ext cx="720725" cy="429942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6" name="组合 106540"/>
          <p:cNvGrpSpPr/>
          <p:nvPr/>
        </p:nvGrpSpPr>
        <p:grpSpPr bwMode="auto">
          <a:xfrm>
            <a:off x="3285175" y="1631833"/>
            <a:ext cx="4319587" cy="108080"/>
            <a:chOff x="1973" y="379"/>
            <a:chExt cx="2721" cy="91"/>
          </a:xfrm>
        </p:grpSpPr>
        <p:sp>
          <p:nvSpPr>
            <p:cNvPr id="22559" name="直接连接符 106527"/>
            <p:cNvSpPr>
              <a:spLocks noChangeShapeType="1"/>
            </p:cNvSpPr>
            <p:nvPr/>
          </p:nvSpPr>
          <p:spPr bwMode="auto">
            <a:xfrm>
              <a:off x="1973" y="436"/>
              <a:ext cx="2721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560" name="等腰三角形 106536"/>
            <p:cNvSpPr>
              <a:spLocks noChangeArrowheads="1"/>
            </p:cNvSpPr>
            <p:nvPr/>
          </p:nvSpPr>
          <p:spPr bwMode="auto">
            <a:xfrm rot="-5400000">
              <a:off x="3707" y="262"/>
              <a:ext cx="91" cy="318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组合 106542"/>
          <p:cNvGrpSpPr/>
          <p:nvPr/>
        </p:nvGrpSpPr>
        <p:grpSpPr bwMode="auto">
          <a:xfrm>
            <a:off x="2924812" y="3155634"/>
            <a:ext cx="4608513" cy="108079"/>
            <a:chOff x="1746" y="1662"/>
            <a:chExt cx="2903" cy="91"/>
          </a:xfrm>
        </p:grpSpPr>
        <p:sp>
          <p:nvSpPr>
            <p:cNvPr id="22562" name="直接连接符 106535"/>
            <p:cNvSpPr>
              <a:spLocks noChangeShapeType="1"/>
            </p:cNvSpPr>
            <p:nvPr/>
          </p:nvSpPr>
          <p:spPr bwMode="auto">
            <a:xfrm>
              <a:off x="1746" y="1706"/>
              <a:ext cx="290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563" name="等腰三角形 106537"/>
            <p:cNvSpPr>
              <a:spLocks noChangeArrowheads="1"/>
            </p:cNvSpPr>
            <p:nvPr/>
          </p:nvSpPr>
          <p:spPr bwMode="auto">
            <a:xfrm rot="5400000">
              <a:off x="3724" y="1531"/>
              <a:ext cx="91" cy="318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" name="组合 106541"/>
          <p:cNvGrpSpPr/>
          <p:nvPr/>
        </p:nvGrpSpPr>
        <p:grpSpPr bwMode="auto">
          <a:xfrm>
            <a:off x="2924812" y="1699531"/>
            <a:ext cx="360363" cy="1508360"/>
            <a:chOff x="1746" y="436"/>
            <a:chExt cx="227" cy="1270"/>
          </a:xfrm>
        </p:grpSpPr>
        <p:sp>
          <p:nvSpPr>
            <p:cNvPr id="22565" name="直接连接符 106533"/>
            <p:cNvSpPr>
              <a:spLocks noChangeShapeType="1"/>
            </p:cNvSpPr>
            <p:nvPr/>
          </p:nvSpPr>
          <p:spPr bwMode="auto">
            <a:xfrm flipH="1">
              <a:off x="1746" y="436"/>
              <a:ext cx="227" cy="127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566" name="等腰三角形 106538"/>
            <p:cNvSpPr>
              <a:spLocks noChangeArrowheads="1"/>
            </p:cNvSpPr>
            <p:nvPr/>
          </p:nvSpPr>
          <p:spPr bwMode="auto">
            <a:xfrm rot="-10269682">
              <a:off x="1823" y="845"/>
              <a:ext cx="91" cy="318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2567" name="直接连接符 106543"/>
          <p:cNvSpPr>
            <a:spLocks noChangeShapeType="1"/>
          </p:cNvSpPr>
          <p:nvPr/>
        </p:nvSpPr>
        <p:spPr bwMode="auto">
          <a:xfrm rot="676312">
            <a:off x="2302512" y="2311189"/>
            <a:ext cx="288925" cy="161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2568" name="直接连接符 106544"/>
          <p:cNvSpPr>
            <a:spLocks noChangeShapeType="1"/>
          </p:cNvSpPr>
          <p:nvPr/>
        </p:nvSpPr>
        <p:spPr bwMode="auto">
          <a:xfrm rot="6315047">
            <a:off x="2348420" y="2453841"/>
            <a:ext cx="216159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2569" name="文本框 106545"/>
          <p:cNvSpPr txBox="1">
            <a:spLocks noChangeArrowheads="1"/>
          </p:cNvSpPr>
          <p:nvPr/>
        </p:nvSpPr>
        <p:spPr bwMode="auto">
          <a:xfrm>
            <a:off x="1299230" y="1776710"/>
            <a:ext cx="415498" cy="1723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eaVert" lIns="68580" tIns="34290" rIns="68580" bIns="34290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角反射器</a:t>
            </a:r>
          </a:p>
        </p:txBody>
      </p:sp>
      <p:sp>
        <p:nvSpPr>
          <p:cNvPr id="106551" name="直接连接符 106550"/>
          <p:cNvSpPr>
            <a:spLocks noChangeShapeType="1"/>
          </p:cNvSpPr>
          <p:nvPr/>
        </p:nvSpPr>
        <p:spPr bwMode="auto">
          <a:xfrm flipV="1">
            <a:off x="2708912" y="2561790"/>
            <a:ext cx="720725" cy="484576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</a:ln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9" name="组合 106554"/>
          <p:cNvGrpSpPr/>
          <p:nvPr/>
        </p:nvGrpSpPr>
        <p:grpSpPr bwMode="auto">
          <a:xfrm>
            <a:off x="3293110" y="1242272"/>
            <a:ext cx="3816350" cy="485764"/>
            <a:chOff x="1978" y="51"/>
            <a:chExt cx="2404" cy="409"/>
          </a:xfrm>
        </p:grpSpPr>
        <p:sp>
          <p:nvSpPr>
            <p:cNvPr id="22572" name="直接连接符 106547"/>
            <p:cNvSpPr>
              <a:spLocks noChangeShapeType="1"/>
            </p:cNvSpPr>
            <p:nvPr/>
          </p:nvSpPr>
          <p:spPr bwMode="auto">
            <a:xfrm rot="-1075405">
              <a:off x="1978" y="51"/>
              <a:ext cx="2404" cy="40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573" name="等腰三角形 106551"/>
            <p:cNvSpPr>
              <a:spLocks noChangeArrowheads="1"/>
            </p:cNvSpPr>
            <p:nvPr/>
          </p:nvSpPr>
          <p:spPr bwMode="auto">
            <a:xfrm rot="-5749584">
              <a:off x="3339" y="24"/>
              <a:ext cx="136" cy="363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组合 106555"/>
          <p:cNvGrpSpPr/>
          <p:nvPr/>
        </p:nvGrpSpPr>
        <p:grpSpPr bwMode="auto">
          <a:xfrm>
            <a:off x="2805749" y="1676966"/>
            <a:ext cx="192087" cy="1386029"/>
            <a:chOff x="1671" y="417"/>
            <a:chExt cx="121" cy="1167"/>
          </a:xfrm>
        </p:grpSpPr>
        <p:sp>
          <p:nvSpPr>
            <p:cNvPr id="22575" name="直接连接符 106548"/>
            <p:cNvSpPr>
              <a:spLocks noChangeShapeType="1"/>
            </p:cNvSpPr>
            <p:nvPr/>
          </p:nvSpPr>
          <p:spPr bwMode="auto">
            <a:xfrm rot="1010057" flipH="1">
              <a:off x="1774" y="417"/>
              <a:ext cx="18" cy="116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576" name="等腰三角形 106552"/>
            <p:cNvSpPr>
              <a:spLocks noChangeArrowheads="1"/>
            </p:cNvSpPr>
            <p:nvPr/>
          </p:nvSpPr>
          <p:spPr bwMode="auto">
            <a:xfrm rot="-9625658">
              <a:off x="1671" y="1026"/>
              <a:ext cx="91" cy="318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1" name="组合 106556"/>
          <p:cNvGrpSpPr/>
          <p:nvPr/>
        </p:nvGrpSpPr>
        <p:grpSpPr bwMode="auto">
          <a:xfrm>
            <a:off x="2708910" y="2561790"/>
            <a:ext cx="4103688" cy="484576"/>
            <a:chOff x="1610" y="1162"/>
            <a:chExt cx="2585" cy="408"/>
          </a:xfrm>
        </p:grpSpPr>
        <p:sp>
          <p:nvSpPr>
            <p:cNvPr id="22578" name="直接连接符 106549"/>
            <p:cNvSpPr>
              <a:spLocks noChangeShapeType="1"/>
            </p:cNvSpPr>
            <p:nvPr/>
          </p:nvSpPr>
          <p:spPr bwMode="auto">
            <a:xfrm flipV="1">
              <a:off x="1610" y="1162"/>
              <a:ext cx="2585" cy="40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579" name="等腰三角形 106553"/>
            <p:cNvSpPr>
              <a:spLocks noChangeArrowheads="1"/>
            </p:cNvSpPr>
            <p:nvPr/>
          </p:nvSpPr>
          <p:spPr bwMode="auto">
            <a:xfrm rot="5052706">
              <a:off x="2964" y="1168"/>
              <a:ext cx="136" cy="363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</a:ln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3" name="文本框 52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三、镜面反射和漫反射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光线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光线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光线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光线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光线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6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光线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CC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/>
      <p:bldP spid="106531" grpId="0" animBg="1"/>
      <p:bldP spid="106535" grpId="0" animBg="1"/>
      <p:bldP spid="10655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135199"/>
          <p:cNvGrpSpPr/>
          <p:nvPr/>
        </p:nvGrpSpPr>
        <p:grpSpPr bwMode="auto">
          <a:xfrm>
            <a:off x="533143" y="1083622"/>
            <a:ext cx="862905" cy="3091545"/>
            <a:chOff x="253" y="1026"/>
            <a:chExt cx="721" cy="2449"/>
          </a:xfrm>
        </p:grpSpPr>
        <p:sp>
          <p:nvSpPr>
            <p:cNvPr id="7" name="文本框 135173"/>
            <p:cNvSpPr txBox="1">
              <a:spLocks noChangeArrowheads="1"/>
            </p:cNvSpPr>
            <p:nvPr/>
          </p:nvSpPr>
          <p:spPr bwMode="auto">
            <a:xfrm>
              <a:off x="253" y="1452"/>
              <a:ext cx="347" cy="1469"/>
            </a:xfrm>
            <a:prstGeom prst="rect">
              <a:avLst/>
            </a:prstGeom>
            <a:noFill/>
            <a:ln w="9525">
              <a:noFill/>
              <a:round/>
            </a:ln>
          </p:spPr>
          <p:txBody>
            <a:bodyPr vert="eaVert"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5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光的反射</a:t>
              </a:r>
            </a:p>
          </p:txBody>
        </p:sp>
        <p:sp>
          <p:nvSpPr>
            <p:cNvPr id="8" name="左大括号 135174"/>
            <p:cNvSpPr/>
            <p:nvPr/>
          </p:nvSpPr>
          <p:spPr bwMode="auto">
            <a:xfrm>
              <a:off x="657" y="1026"/>
              <a:ext cx="317" cy="2449"/>
            </a:xfrm>
            <a:prstGeom prst="leftBrace">
              <a:avLst>
                <a:gd name="adj1" fmla="val 637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algn="ctr" defTabSz="914400"/>
              <a:endParaRPr lang="zh-CN" altLang="en-US" sz="15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9" name="文本框 135175"/>
          <p:cNvSpPr txBox="1">
            <a:spLocks noChangeArrowheads="1"/>
          </p:cNvSpPr>
          <p:nvPr/>
        </p:nvSpPr>
        <p:spPr bwMode="auto">
          <a:xfrm>
            <a:off x="1016657" y="960149"/>
            <a:ext cx="1368425" cy="30008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zh-CN" altLang="en-US" sz="15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概念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843281" y="864475"/>
            <a:ext cx="6029325" cy="415499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algn="ctr" defTabSz="914400">
              <a:lnSpc>
                <a:spcPct val="150000"/>
              </a:lnSpc>
              <a:spcBef>
                <a:spcPct val="50000"/>
              </a:spcBef>
            </a:pPr>
            <a:r>
              <a:rPr lang="zh-CN" altLang="zh-CN" sz="15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光在传播过程中被介质表面反射回去的现象</a:t>
            </a:r>
          </a:p>
        </p:txBody>
      </p:sp>
      <p:grpSp>
        <p:nvGrpSpPr>
          <p:cNvPr id="11" name="组合 135200"/>
          <p:cNvGrpSpPr/>
          <p:nvPr/>
        </p:nvGrpSpPr>
        <p:grpSpPr bwMode="auto">
          <a:xfrm>
            <a:off x="1063520" y="1419577"/>
            <a:ext cx="1604963" cy="1042787"/>
            <a:chOff x="930" y="1627"/>
            <a:chExt cx="1011" cy="878"/>
          </a:xfrm>
        </p:grpSpPr>
        <p:sp>
          <p:nvSpPr>
            <p:cNvPr id="12" name="文本框 135177"/>
            <p:cNvSpPr txBox="1">
              <a:spLocks noChangeArrowheads="1"/>
            </p:cNvSpPr>
            <p:nvPr/>
          </p:nvSpPr>
          <p:spPr bwMode="auto">
            <a:xfrm>
              <a:off x="930" y="2024"/>
              <a:ext cx="1011" cy="272"/>
            </a:xfrm>
            <a:prstGeom prst="rect">
              <a:avLst/>
            </a:prstGeom>
            <a:noFill/>
            <a:ln w="9525">
              <a:noFill/>
              <a:rou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500" kern="0" dirty="0">
                  <a:solidFill>
                    <a:srgbClr val="0000FF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反射定律</a:t>
              </a:r>
            </a:p>
          </p:txBody>
        </p:sp>
        <p:sp>
          <p:nvSpPr>
            <p:cNvPr id="13" name="左大括号 135178"/>
            <p:cNvSpPr/>
            <p:nvPr/>
          </p:nvSpPr>
          <p:spPr>
            <a:xfrm>
              <a:off x="1707" y="1627"/>
              <a:ext cx="169" cy="878"/>
            </a:xfrm>
            <a:prstGeom prst="leftBrace">
              <a:avLst>
                <a:gd name="adj1" fmla="val 44226"/>
                <a:gd name="adj2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defTabSz="914400"/>
              <a:endParaRPr lang="zh-CN" altLang="en-US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组合 135201"/>
          <p:cNvGrpSpPr/>
          <p:nvPr/>
        </p:nvGrpSpPr>
        <p:grpSpPr bwMode="auto">
          <a:xfrm>
            <a:off x="2094980" y="1356087"/>
            <a:ext cx="1873250" cy="1185310"/>
            <a:chOff x="2244" y="1661"/>
            <a:chExt cx="1180" cy="998"/>
          </a:xfrm>
        </p:grpSpPr>
        <p:sp>
          <p:nvSpPr>
            <p:cNvPr id="15" name="文本框 135179"/>
            <p:cNvSpPr txBox="1">
              <a:spLocks noChangeArrowheads="1"/>
            </p:cNvSpPr>
            <p:nvPr/>
          </p:nvSpPr>
          <p:spPr bwMode="auto">
            <a:xfrm>
              <a:off x="2245" y="1661"/>
              <a:ext cx="1163" cy="272"/>
            </a:xfrm>
            <a:prstGeom prst="rect">
              <a:avLst/>
            </a:prstGeom>
            <a:noFill/>
            <a:ln w="9525">
              <a:noFill/>
              <a:rou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5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三线共面</a:t>
              </a:r>
            </a:p>
          </p:txBody>
        </p:sp>
        <p:sp>
          <p:nvSpPr>
            <p:cNvPr id="16" name="文本框 135180"/>
            <p:cNvSpPr txBox="1">
              <a:spLocks noChangeArrowheads="1"/>
            </p:cNvSpPr>
            <p:nvPr/>
          </p:nvSpPr>
          <p:spPr bwMode="auto">
            <a:xfrm>
              <a:off x="2244" y="2024"/>
              <a:ext cx="1163" cy="272"/>
            </a:xfrm>
            <a:prstGeom prst="rect">
              <a:avLst/>
            </a:prstGeom>
            <a:noFill/>
            <a:ln w="9525">
              <a:noFill/>
              <a:rou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5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两线分居</a:t>
              </a:r>
            </a:p>
          </p:txBody>
        </p:sp>
        <p:sp>
          <p:nvSpPr>
            <p:cNvPr id="17" name="文本框 135181"/>
            <p:cNvSpPr txBox="1">
              <a:spLocks noChangeArrowheads="1"/>
            </p:cNvSpPr>
            <p:nvPr/>
          </p:nvSpPr>
          <p:spPr bwMode="auto">
            <a:xfrm>
              <a:off x="2245" y="2387"/>
              <a:ext cx="1179" cy="272"/>
            </a:xfrm>
            <a:prstGeom prst="rect">
              <a:avLst/>
            </a:prstGeom>
            <a:noFill/>
            <a:ln w="9525">
              <a:noFill/>
              <a:rou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5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两角相等</a:t>
              </a:r>
            </a:p>
          </p:txBody>
        </p:sp>
      </p:grpSp>
      <p:sp>
        <p:nvSpPr>
          <p:cNvPr id="19" name="文本框 135182"/>
          <p:cNvSpPr txBox="1">
            <a:spLocks noChangeArrowheads="1"/>
          </p:cNvSpPr>
          <p:nvPr/>
        </p:nvSpPr>
        <p:spPr bwMode="auto">
          <a:xfrm>
            <a:off x="409165" y="3056515"/>
            <a:ext cx="4645025" cy="30008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zh-CN" altLang="en-US" sz="15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在反射现象当中，光路是可逆的       </a:t>
            </a:r>
          </a:p>
        </p:txBody>
      </p:sp>
      <p:sp>
        <p:nvSpPr>
          <p:cNvPr id="20" name="文本框 135186"/>
          <p:cNvSpPr txBox="1">
            <a:spLocks noChangeArrowheads="1"/>
          </p:cNvSpPr>
          <p:nvPr/>
        </p:nvSpPr>
        <p:spPr bwMode="auto">
          <a:xfrm>
            <a:off x="1094966" y="4004150"/>
            <a:ext cx="1636712" cy="30008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algn="ctr" defTabSz="914400" eaLnBrk="0" hangingPunct="0"/>
            <a:r>
              <a:rPr lang="zh-CN" altLang="en-US" sz="15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两种反射</a:t>
            </a:r>
          </a:p>
        </p:txBody>
      </p:sp>
      <p:grpSp>
        <p:nvGrpSpPr>
          <p:cNvPr id="24" name="组合 135192"/>
          <p:cNvGrpSpPr/>
          <p:nvPr/>
        </p:nvGrpSpPr>
        <p:grpSpPr bwMode="auto">
          <a:xfrm>
            <a:off x="2094980" y="3525909"/>
            <a:ext cx="1674706" cy="1173432"/>
            <a:chOff x="2624" y="3363"/>
            <a:chExt cx="900" cy="988"/>
          </a:xfrm>
        </p:grpSpPr>
        <p:sp>
          <p:nvSpPr>
            <p:cNvPr id="25" name="左大括号 135193"/>
            <p:cNvSpPr/>
            <p:nvPr/>
          </p:nvSpPr>
          <p:spPr bwMode="auto">
            <a:xfrm>
              <a:off x="2756" y="3463"/>
              <a:ext cx="91" cy="785"/>
            </a:xfrm>
            <a:prstGeom prst="leftBrace">
              <a:avLst>
                <a:gd name="adj1" fmla="val 7837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</a:ln>
          </p:spPr>
          <p:txBody>
            <a:bodyPr/>
            <a:lstStyle/>
            <a:p>
              <a:pPr algn="ctr" defTabSz="914400"/>
              <a:endParaRPr lang="zh-CN" altLang="en-US" sz="15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6" name="文本框 135194">
              <a:hlinkClick r:id="" action="ppaction://noaction">
                <a:snd r:embed="rId2" name="CLICK.WAV"/>
              </a:hlinkClick>
            </p:cNvPr>
            <p:cNvSpPr txBox="1">
              <a:spLocks noChangeArrowheads="1"/>
            </p:cNvSpPr>
            <p:nvPr/>
          </p:nvSpPr>
          <p:spPr bwMode="auto">
            <a:xfrm>
              <a:off x="2624" y="3363"/>
              <a:ext cx="900" cy="272"/>
            </a:xfrm>
            <a:prstGeom prst="rect">
              <a:avLst/>
            </a:prstGeom>
            <a:noFill/>
            <a:ln w="9525">
              <a:noFill/>
              <a:round/>
            </a:ln>
          </p:spPr>
          <p:txBody>
            <a:bodyPr>
              <a:spAutoFit/>
            </a:bodyPr>
            <a:lstStyle/>
            <a:p>
              <a:pPr algn="ctr" defTabSz="914400" eaLnBrk="0" hangingPunct="0"/>
              <a:r>
                <a:rPr lang="zh-CN" altLang="en-US" sz="15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镜面反射</a:t>
              </a:r>
            </a:p>
          </p:txBody>
        </p:sp>
        <p:sp>
          <p:nvSpPr>
            <p:cNvPr id="27" name="文本框 135195">
              <a:hlinkClick r:id="" action="ppaction://noaction">
                <a:snd r:embed="rId2" name="CLICK.WAV"/>
              </a:hlinkClick>
            </p:cNvPr>
            <p:cNvSpPr txBox="1">
              <a:spLocks noChangeArrowheads="1"/>
            </p:cNvSpPr>
            <p:nvPr/>
          </p:nvSpPr>
          <p:spPr bwMode="auto">
            <a:xfrm>
              <a:off x="2669" y="4079"/>
              <a:ext cx="710" cy="272"/>
            </a:xfrm>
            <a:prstGeom prst="rect">
              <a:avLst/>
            </a:prstGeom>
            <a:noFill/>
            <a:ln w="9525">
              <a:noFill/>
              <a:round/>
            </a:ln>
          </p:spPr>
          <p:txBody>
            <a:bodyPr>
              <a:spAutoFit/>
            </a:bodyPr>
            <a:lstStyle/>
            <a:p>
              <a:pPr algn="ctr" defTabSz="914400" eaLnBrk="0" hangingPunct="0"/>
              <a:r>
                <a:rPr lang="zh-CN" altLang="en-US" sz="15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漫反射</a:t>
              </a:r>
            </a:p>
          </p:txBody>
        </p:sp>
      </p:grpSp>
      <p:grpSp>
        <p:nvGrpSpPr>
          <p:cNvPr id="28" name="组合 135196"/>
          <p:cNvGrpSpPr/>
          <p:nvPr/>
        </p:nvGrpSpPr>
        <p:grpSpPr bwMode="auto">
          <a:xfrm>
            <a:off x="2931976" y="3631548"/>
            <a:ext cx="3235325" cy="905017"/>
            <a:chOff x="2486" y="3453"/>
            <a:chExt cx="2038" cy="762"/>
          </a:xfrm>
        </p:grpSpPr>
        <p:sp>
          <p:nvSpPr>
            <p:cNvPr id="29" name="右大括号 135197"/>
            <p:cNvSpPr/>
            <p:nvPr/>
          </p:nvSpPr>
          <p:spPr bwMode="auto">
            <a:xfrm>
              <a:off x="2815" y="3453"/>
              <a:ext cx="80" cy="762"/>
            </a:xfrm>
            <a:prstGeom prst="rightBrace">
              <a:avLst>
                <a:gd name="adj1" fmla="val 69108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</a:ln>
          </p:spPr>
          <p:txBody>
            <a:bodyPr/>
            <a:lstStyle/>
            <a:p>
              <a:pPr algn="ctr" defTabSz="914400"/>
              <a:endParaRPr lang="zh-CN" altLang="en-US" sz="15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" name="文本框 135198"/>
            <p:cNvSpPr txBox="1">
              <a:spLocks noChangeArrowheads="1"/>
            </p:cNvSpPr>
            <p:nvPr/>
          </p:nvSpPr>
          <p:spPr bwMode="auto">
            <a:xfrm>
              <a:off x="2486" y="3706"/>
              <a:ext cx="2038" cy="272"/>
            </a:xfrm>
            <a:prstGeom prst="rect">
              <a:avLst/>
            </a:prstGeom>
            <a:noFill/>
            <a:ln w="9525">
              <a:noFill/>
              <a:rou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zh-CN" altLang="en-US" sz="15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都遵循光的反射规律</a:t>
              </a: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课堂小结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/>
      <p:bldP spid="10" grpId="0" bldLvl="0"/>
      <p:bldP spid="19" grpId="0" bldLvl="0"/>
      <p:bldP spid="20" grpId="0" bldLvl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: 圆角 3"/>
          <p:cNvSpPr/>
          <p:nvPr/>
        </p:nvSpPr>
        <p:spPr>
          <a:xfrm>
            <a:off x="438959" y="1507713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文本框 6"/>
          <p:cNvSpPr txBox="1"/>
          <p:nvPr/>
        </p:nvSpPr>
        <p:spPr>
          <a:xfrm>
            <a:off x="438958" y="1021058"/>
            <a:ext cx="2246768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400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考点一：光的反射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495300" y="1916335"/>
            <a:ext cx="8001000" cy="23775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 anchor="ctr">
            <a:spAutoFit/>
          </a:bodyPr>
          <a:lstStyle/>
          <a:p>
            <a:pPr defTabSz="914400" eaLnBrk="0" hangingPunct="0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下列属于光的反射现象的是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     )</a:t>
            </a:r>
            <a:endParaRPr lang="en-US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坐井观天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所见甚小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日食、月食的形成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白天能看见本身不发光的物体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D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人在阳光下的影子早晚长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中午短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993503" y="1988628"/>
            <a:ext cx="398186" cy="5000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圆角 6"/>
          <p:cNvSpPr/>
          <p:nvPr/>
        </p:nvSpPr>
        <p:spPr>
          <a:xfrm>
            <a:off x="478987" y="1033880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461962" y="1479196"/>
            <a:ext cx="8177213" cy="11772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 anchor="ctr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如图所示的光路图中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M′N′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为平面镜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ON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AO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反射光线是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入射角是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反射角的大小为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5374477" y="1651486"/>
            <a:ext cx="600164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法线</a:t>
            </a: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005156" y="1655148"/>
            <a:ext cx="1061829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入射光线</a:t>
            </a: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1886485" y="2170025"/>
            <a:ext cx="471524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OB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3813223" y="2161597"/>
            <a:ext cx="869469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∠AON</a:t>
            </a: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6888937" y="2205161"/>
            <a:ext cx="489558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30°</a:t>
            </a:r>
          </a:p>
        </p:txBody>
      </p:sp>
      <p:pic>
        <p:nvPicPr>
          <p:cNvPr id="10" name="Picture 21" descr="C:\Users\Administrator\Desktop\八上物理（人教）四清 教师用书２０１５邹梨花√\S76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6790" y="2941744"/>
            <a:ext cx="2090420" cy="151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本框 10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圆角 3"/>
          <p:cNvSpPr/>
          <p:nvPr/>
        </p:nvSpPr>
        <p:spPr>
          <a:xfrm>
            <a:off x="495300" y="1609780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6721" y="1042925"/>
            <a:ext cx="2785376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400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考点二：光的反射定律</a:t>
            </a:r>
          </a:p>
        </p:txBody>
      </p:sp>
      <p:sp>
        <p:nvSpPr>
          <p:cNvPr id="4" name="文本框 2"/>
          <p:cNvSpPr txBox="1">
            <a:spLocks noChangeArrowheads="1"/>
          </p:cNvSpPr>
          <p:nvPr/>
        </p:nvSpPr>
        <p:spPr bwMode="auto">
          <a:xfrm>
            <a:off x="495300" y="2169759"/>
            <a:ext cx="8277225" cy="21467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一束光线射到平面镜上，当入射光线与镜面的夹角逐渐增大时，则（      ）</a:t>
            </a:r>
          </a:p>
          <a:p>
            <a:pPr defTabSz="914400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A．入射角逐渐增大，反射角也逐渐增大</a:t>
            </a:r>
          </a:p>
          <a:p>
            <a:pPr defTabSz="914400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B．入射角逐渐减小，反射角逐渐增大</a:t>
            </a:r>
          </a:p>
          <a:p>
            <a:pPr defTabSz="914400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C．入射角逐渐减小，反射角也逐渐减小</a:t>
            </a:r>
          </a:p>
          <a:p>
            <a:pPr defTabSz="914400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D．入射角逐渐增大，反射角逐渐减小</a:t>
            </a:r>
          </a:p>
        </p:txBody>
      </p:sp>
      <p:sp>
        <p:nvSpPr>
          <p:cNvPr id="5" name="文本框 24578"/>
          <p:cNvSpPr txBox="1">
            <a:spLocks noChangeArrowheads="1"/>
          </p:cNvSpPr>
          <p:nvPr/>
        </p:nvSpPr>
        <p:spPr bwMode="auto">
          <a:xfrm>
            <a:off x="7567614" y="2111270"/>
            <a:ext cx="511175" cy="5493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400" eaLnBrk="0" hangingPunct="0">
              <a:lnSpc>
                <a:spcPct val="130000"/>
              </a:lnSpc>
              <a:spcBef>
                <a:spcPct val="50000"/>
              </a:spcBef>
            </a:pPr>
            <a:r>
              <a:rPr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95300" y="1166263"/>
            <a:ext cx="8477107" cy="7155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/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我们为什么能看到本身不发光的东西呢？</a:t>
            </a:r>
            <a:endParaRPr lang="en-US" altLang="zh-CN" sz="2100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/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我们能看到不发光的物体，是因为物体反射的光进入了我们的眼中。</a:t>
            </a:r>
          </a:p>
        </p:txBody>
      </p:sp>
      <p:pic>
        <p:nvPicPr>
          <p:cNvPr id="6" name="Picture 2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66266" y="2271712"/>
            <a:ext cx="1637909" cy="178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13661" y="2271712"/>
            <a:ext cx="1496603" cy="178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https://timgsa.baidu.com/timg?image&amp;quality=80&amp;size=b9999_10000&amp;sec=1571137521292&amp;di=9653a75a05f1897c76873ba6b18c27e7&amp;imgtype=0&amp;src=http%3A%2F%2Fwww.kfzimg.com%2FG05%2FM00%2FB7%2F2C%2Fp4YBAFfrJ3-ABB3_AAEdNjkqzC0137_b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9826" y="2271712"/>
            <a:ext cx="1417834" cy="1789280"/>
          </a:xfrm>
          <a:prstGeom prst="rect">
            <a:avLst/>
          </a:prstGeom>
          <a:noFill/>
        </p:spPr>
      </p:pic>
      <p:sp>
        <p:nvSpPr>
          <p:cNvPr id="7" name="文本框 6"/>
          <p:cNvSpPr txBox="1"/>
          <p:nvPr/>
        </p:nvSpPr>
        <p:spPr>
          <a:xfrm>
            <a:off x="881606" y="156619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课堂导入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: 圆角 6"/>
          <p:cNvSpPr/>
          <p:nvPr/>
        </p:nvSpPr>
        <p:spPr>
          <a:xfrm>
            <a:off x="608422" y="110032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3" name="文本框 3"/>
          <p:cNvSpPr txBox="1">
            <a:spLocks noChangeArrowheads="1"/>
          </p:cNvSpPr>
          <p:nvPr/>
        </p:nvSpPr>
        <p:spPr bwMode="auto">
          <a:xfrm>
            <a:off x="590959" y="1508950"/>
            <a:ext cx="8666163" cy="29700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just" defTabSz="914400">
              <a:lnSpc>
                <a:spcPct val="200000"/>
              </a:lnSpc>
              <a:spcBef>
                <a:spcPts val="49"/>
              </a:spcBef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关于光的反射，下列说法正确的是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(        )</a:t>
            </a:r>
          </a:p>
          <a:p>
            <a:pPr algn="just" defTabSz="914400">
              <a:lnSpc>
                <a:spcPct val="200000"/>
              </a:lnSpc>
              <a:spcBef>
                <a:spcPts val="49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当入射光线与平面镜成20°角时，反射角也是20°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algn="just" defTabSz="914400">
              <a:lnSpc>
                <a:spcPct val="200000"/>
              </a:lnSpc>
              <a:spcBef>
                <a:spcPts val="49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入射光线靠近法线时，反射光线也靠近法线</a:t>
            </a:r>
          </a:p>
          <a:p>
            <a:pPr algn="just" defTabSz="914400">
              <a:lnSpc>
                <a:spcPct val="200000"/>
              </a:lnSpc>
              <a:spcBef>
                <a:spcPts val="49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入射角增大5°，反射光线与入射光线的夹角也增大5°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algn="just" defTabSz="914400">
              <a:lnSpc>
                <a:spcPct val="200000"/>
              </a:lnSpc>
              <a:spcBef>
                <a:spcPts val="49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镜面反射遵守反射定律，漫反射不遵守反射定律</a:t>
            </a:r>
          </a:p>
        </p:txBody>
      </p:sp>
      <p:sp>
        <p:nvSpPr>
          <p:cNvPr id="4" name="文本框 24578"/>
          <p:cNvSpPr txBox="1">
            <a:spLocks noChangeArrowheads="1"/>
          </p:cNvSpPr>
          <p:nvPr/>
        </p:nvSpPr>
        <p:spPr bwMode="auto">
          <a:xfrm>
            <a:off x="4451766" y="1660280"/>
            <a:ext cx="511175" cy="5617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zh-CN" altLang="en-US" sz="32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95300" y="1321472"/>
            <a:ext cx="8475133" cy="900247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5.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如图所示，入射光线以某一角度射到一镜面上。要使反射光和入射光夹角增大</a:t>
            </a: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20</a:t>
            </a:r>
            <a:r>
              <a:rPr kumimoji="1" lang="en-US" altLang="zh-CN" sz="18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，则平面镜应（　  ）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41867" y="2233644"/>
            <a:ext cx="4267200" cy="214674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algn="just" defTabSz="9144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A. 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沿顺时针方向转</a:t>
            </a: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10</a:t>
            </a:r>
            <a:r>
              <a:rPr kumimoji="1" lang="en-US" altLang="zh-CN" sz="18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  <a:endParaRPr kumimoji="1"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algn="just" defTabSz="9144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B. 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沿顺时针方向转</a:t>
            </a: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20</a:t>
            </a:r>
            <a:r>
              <a:rPr kumimoji="1" lang="en-US" altLang="zh-CN" sz="18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  <a:p>
            <a:pPr algn="just" defTabSz="9144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C. 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沿逆时针方向转</a:t>
            </a: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10</a:t>
            </a:r>
            <a:r>
              <a:rPr kumimoji="1" lang="en-US" altLang="zh-CN" sz="18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  <a:endParaRPr kumimoji="1"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algn="just" defTabSz="9144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D. 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沿逆时针方向转</a:t>
            </a: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20</a:t>
            </a:r>
            <a:r>
              <a:rPr kumimoji="1" lang="en-US" altLang="zh-CN" sz="18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  <a:endParaRPr kumimoji="1" lang="zh-CN" altLang="en-US" sz="1800" kern="0" baseline="3000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641427" y="3693819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565227" y="4074819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>
            <a:off x="4717627" y="4074819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5174827" y="4074819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6241627" y="4074819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6698827" y="4074819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7384627" y="4074819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>
            <a:off x="5784427" y="4074819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>
            <a:off x="7079827" y="4074819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7689427" y="4074819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H="1">
            <a:off x="5479627" y="4074819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4793827" y="3389019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9" name="Line 27"/>
          <p:cNvSpPr>
            <a:spLocks noChangeShapeType="1"/>
          </p:cNvSpPr>
          <p:nvPr/>
        </p:nvSpPr>
        <p:spPr bwMode="auto">
          <a:xfrm>
            <a:off x="5244254" y="2474619"/>
            <a:ext cx="838200" cy="1219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tailEnd type="arrow" w="med" len="med"/>
          </a:ln>
          <a:effectLst/>
        </p:spPr>
        <p:txBody>
          <a:bodyPr wrap="none"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0" name="Line 28"/>
          <p:cNvSpPr>
            <a:spLocks noChangeShapeType="1"/>
          </p:cNvSpPr>
          <p:nvPr/>
        </p:nvSpPr>
        <p:spPr bwMode="auto">
          <a:xfrm>
            <a:off x="6082454" y="3693820"/>
            <a:ext cx="235374" cy="369074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</a:ln>
          <a:effectLst/>
        </p:spPr>
        <p:txBody>
          <a:bodyPr wrap="none"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1" name="Line 29"/>
          <p:cNvSpPr>
            <a:spLocks noChangeShapeType="1"/>
          </p:cNvSpPr>
          <p:nvPr/>
        </p:nvSpPr>
        <p:spPr bwMode="auto">
          <a:xfrm flipV="1">
            <a:off x="6311054" y="3465219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tailEnd type="arrow" w="med" len="med"/>
          </a:ln>
          <a:effectLst/>
        </p:spPr>
        <p:txBody>
          <a:bodyPr wrap="none"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2" name="Line 30"/>
          <p:cNvSpPr>
            <a:spLocks noChangeShapeType="1"/>
          </p:cNvSpPr>
          <p:nvPr/>
        </p:nvSpPr>
        <p:spPr bwMode="auto">
          <a:xfrm flipV="1">
            <a:off x="6768254" y="2627019"/>
            <a:ext cx="609600" cy="838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</a:ln>
          <a:effectLst/>
        </p:spPr>
        <p:txBody>
          <a:bodyPr wrap="none"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1892457" y="1727592"/>
            <a:ext cx="566244" cy="50009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/>
            <a:r>
              <a:rPr kumimoji="1"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endParaRPr kumimoji="1" lang="zh-CN" altLang="en-US" sz="2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  <p:sp>
        <p:nvSpPr>
          <p:cNvPr id="25" name="矩形: 圆角 6"/>
          <p:cNvSpPr/>
          <p:nvPr/>
        </p:nvSpPr>
        <p:spPr>
          <a:xfrm>
            <a:off x="495300" y="88013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文本框 24577"/>
          <p:cNvSpPr txBox="1">
            <a:spLocks noChangeArrowheads="1"/>
          </p:cNvSpPr>
          <p:nvPr/>
        </p:nvSpPr>
        <p:spPr bwMode="auto">
          <a:xfrm>
            <a:off x="526521" y="1346338"/>
            <a:ext cx="8255000" cy="22852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6.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一束激光自左边与水平面成40°角的方向射来，现要利用平面镜把这束激光沿水平方向向右反射出去，则平面镜与水平面间的夹角应为（        ）</a:t>
            </a:r>
          </a:p>
          <a:p>
            <a:pPr defTabSz="914400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A．10° 　　B．20° 　　</a:t>
            </a:r>
          </a:p>
          <a:p>
            <a:pPr defTabSz="914400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C．40°　　 D．80°</a:t>
            </a:r>
          </a:p>
        </p:txBody>
      </p:sp>
      <p:sp>
        <p:nvSpPr>
          <p:cNvPr id="24579" name="文本框 24578"/>
          <p:cNvSpPr txBox="1">
            <a:spLocks noChangeArrowheads="1"/>
          </p:cNvSpPr>
          <p:nvPr/>
        </p:nvSpPr>
        <p:spPr bwMode="auto">
          <a:xfrm>
            <a:off x="6314073" y="2010009"/>
            <a:ext cx="511175" cy="5617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zh-CN" altLang="en-US" sz="32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</a:p>
        </p:txBody>
      </p:sp>
      <p:pic>
        <p:nvPicPr>
          <p:cNvPr id="26628" name="图片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54021" y="2956725"/>
            <a:ext cx="4068762" cy="1469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  <p:sp>
        <p:nvSpPr>
          <p:cNvPr id="6" name="矩形: 圆角 6"/>
          <p:cNvSpPr/>
          <p:nvPr/>
        </p:nvSpPr>
        <p:spPr>
          <a:xfrm>
            <a:off x="495300" y="93771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>
    <p:cut thruBlk="1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ldLvl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5"/>
          <p:cNvSpPr>
            <a:spLocks noChangeArrowheads="1"/>
          </p:cNvSpPr>
          <p:nvPr/>
        </p:nvSpPr>
        <p:spPr bwMode="auto">
          <a:xfrm>
            <a:off x="422485" y="1574402"/>
            <a:ext cx="4402889" cy="3924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 anchor="ctr">
            <a:spAutoFit/>
          </a:bodyPr>
          <a:lstStyle/>
          <a:p>
            <a:pPr defTabSz="914400"/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7.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完成光路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并标出反射角的度数。</a:t>
            </a:r>
          </a:p>
        </p:txBody>
      </p:sp>
      <p:pic>
        <p:nvPicPr>
          <p:cNvPr id="8195" name="Picture 16" descr="C:\Users\Administrator\Desktop\八上物理（人教）四清 教师用书２０１５邹梨花√\C100A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50463" y="2689832"/>
            <a:ext cx="2201333" cy="1907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2401" name="Picture 17" descr="C:\Users\Administrator\Desktop\八上物理（人教）四清 教师用书２０１５邹梨花√\C100.TIF"/>
          <p:cNvPicPr>
            <a:picLocks noChangeAspect="1" noChangeArrowheads="1"/>
          </p:cNvPicPr>
          <p:nvPr/>
        </p:nvPicPr>
        <p:blipFill>
          <a:blip r:embed="rId4" r:link="rId5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6073" y="2506743"/>
            <a:ext cx="2167465" cy="187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  <p:sp>
        <p:nvSpPr>
          <p:cNvPr id="6" name="矩形: 圆角 6"/>
          <p:cNvSpPr/>
          <p:nvPr/>
        </p:nvSpPr>
        <p:spPr>
          <a:xfrm>
            <a:off x="495300" y="955760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2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2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19"/>
          <p:cNvSpPr>
            <a:spLocks noChangeArrowheads="1"/>
          </p:cNvSpPr>
          <p:nvPr/>
        </p:nvSpPr>
        <p:spPr bwMode="auto">
          <a:xfrm>
            <a:off x="495300" y="1508950"/>
            <a:ext cx="8390466" cy="11772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 anchor="ctr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8.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如图所示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一束光斜射到两个互相垂直的平面镜上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光线与平面镜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的夹角为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60°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。请在图中完成光路图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并标明由平面镜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反射后的光线与镜面的夹角大小。</a:t>
            </a:r>
          </a:p>
        </p:txBody>
      </p:sp>
      <p:pic>
        <p:nvPicPr>
          <p:cNvPr id="8198" name="Picture 20" descr="C:\Users\Administrator\Desktop\八上物理（人教）四清 教师用书２０１５邹梨花√\X71A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61264" y="3094816"/>
            <a:ext cx="1898233" cy="119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2405" name="Picture 21" descr="C:\Users\Administrator\Desktop\八上物理（人教）四清 教师用书２０１５邹梨花√\X71.TIF"/>
          <p:cNvPicPr>
            <a:picLocks noChangeAspect="1" noChangeArrowheads="1"/>
          </p:cNvPicPr>
          <p:nvPr/>
        </p:nvPicPr>
        <p:blipFill>
          <a:blip r:embed="rId4" r:link="rId5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9434" y="3094548"/>
            <a:ext cx="2063658" cy="11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  <p:sp>
        <p:nvSpPr>
          <p:cNvPr id="6" name="矩形: 圆角 6"/>
          <p:cNvSpPr/>
          <p:nvPr/>
        </p:nvSpPr>
        <p:spPr>
          <a:xfrm>
            <a:off x="495300" y="110032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441960" y="1545853"/>
            <a:ext cx="8356599" cy="13157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 anchor="ctr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9.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小宇的妈妈喜欢在家中养花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为了使客厅里花盆中的花能茁壮成长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小宇想让室外太阳光照射到盆中花上的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处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如图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请你在图中把光路补充完整并过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点画出放置的平面镜。</a:t>
            </a:r>
          </a:p>
        </p:txBody>
      </p:sp>
      <p:pic>
        <p:nvPicPr>
          <p:cNvPr id="22531" name="Picture 6" descr="C:\Users\Administrator\Desktop\八上物理（人教）四清 教师用书２０１５邹梨花√\P39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8270" y="2898502"/>
            <a:ext cx="2339341" cy="1264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9799" name="Picture 7" descr="C:\Users\Administrator\Desktop\八上物理（人教）四清 教师用书２０１５邹梨花√\Y20.TIF"/>
          <p:cNvPicPr>
            <a:picLocks noChangeAspect="1" noChangeArrowheads="1"/>
          </p:cNvPicPr>
          <p:nvPr/>
        </p:nvPicPr>
        <p:blipFill>
          <a:blip r:embed="rId4" r:link="rId5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5401" y="2839021"/>
            <a:ext cx="2235200" cy="1666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  <p:sp>
        <p:nvSpPr>
          <p:cNvPr id="6" name="矩形: 圆角 6"/>
          <p:cNvSpPr/>
          <p:nvPr/>
        </p:nvSpPr>
        <p:spPr>
          <a:xfrm>
            <a:off x="495300" y="110032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588202" y="3223132"/>
            <a:ext cx="3657600" cy="102616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lIns="68580" tIns="34290" rIns="68580" bIns="34290" anchor="ctr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692838"/>
            <a:ext cx="7803594" cy="1316831"/>
          </a:xfrm>
          <a:prstGeom prst="rect">
            <a:avLst/>
          </a:prstGeom>
        </p:spPr>
        <p:txBody>
          <a:bodyPr lIns="68580" tIns="34290" rIns="68580" bIns="34290"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10.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与水平面夹角为</a:t>
            </a:r>
            <a:r>
              <a:rPr lang="en-US" altLang="zh-CN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30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度的光线经平面镜反射后竖直射入水中，该如何放置该平面镜？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152266" y="1508950"/>
            <a:ext cx="138548" cy="43858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68580" tIns="34290" rIns="68580" bIns="34290">
            <a:spAutoFit/>
          </a:bodyPr>
          <a:lstStyle/>
          <a:p>
            <a:pPr defTabSz="914400"/>
            <a:endParaRPr kumimoji="1" lang="zh-CN" altLang="zh-CN" sz="24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2588202" y="3223132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664402" y="2425008"/>
            <a:ext cx="1676400" cy="798124"/>
          </a:xfrm>
          <a:prstGeom prst="line">
            <a:avLst/>
          </a:prstGeom>
          <a:noFill/>
          <a:ln w="9525">
            <a:solidFill>
              <a:srgbClr val="D00000"/>
            </a:solidFill>
            <a:round/>
          </a:ln>
          <a:effectLst/>
        </p:spPr>
        <p:txBody>
          <a:bodyPr wrap="none"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3045402" y="2596034"/>
            <a:ext cx="457200" cy="228036"/>
          </a:xfrm>
          <a:prstGeom prst="line">
            <a:avLst/>
          </a:prstGeom>
          <a:noFill/>
          <a:ln w="9525">
            <a:solidFill>
              <a:srgbClr val="D00000"/>
            </a:solidFill>
            <a:round/>
            <a:tailEnd type="triangle" w="med" len="med"/>
          </a:ln>
          <a:effectLst/>
        </p:spPr>
        <p:txBody>
          <a:bodyPr wrap="none"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340802" y="3223133"/>
            <a:ext cx="0" cy="969151"/>
          </a:xfrm>
          <a:prstGeom prst="line">
            <a:avLst/>
          </a:prstGeom>
          <a:noFill/>
          <a:ln w="9525">
            <a:solidFill>
              <a:srgbClr val="D00000"/>
            </a:solidFill>
            <a:round/>
          </a:ln>
          <a:effectLst/>
        </p:spPr>
        <p:txBody>
          <a:bodyPr wrap="none"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4340802" y="3451168"/>
            <a:ext cx="0" cy="285044"/>
          </a:xfrm>
          <a:prstGeom prst="line">
            <a:avLst/>
          </a:prstGeom>
          <a:noFill/>
          <a:ln w="9525">
            <a:solidFill>
              <a:srgbClr val="D00000"/>
            </a:solidFill>
            <a:round/>
            <a:tailEnd type="triangle" w="med" len="med"/>
          </a:ln>
          <a:effectLst/>
        </p:spPr>
        <p:txBody>
          <a:bodyPr wrap="none" lIns="68580" tIns="34290" rIns="68580" bIns="34290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 rot="-1671679">
            <a:off x="2372755" y="3288886"/>
            <a:ext cx="2139047" cy="43858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kumimoji="1" lang="en-US" altLang="zh-CN" sz="24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………………..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 rot="-1645448">
            <a:off x="4340802" y="2539025"/>
            <a:ext cx="76200" cy="13682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lIns="68580" tIns="34290" rIns="68580" bIns="34290" anchor="ctr"/>
          <a:lstStyle/>
          <a:p>
            <a:pPr algn="ctr" defTabSz="914400"/>
            <a:endParaRPr kumimoji="1" lang="zh-CN" altLang="zh-CN" sz="24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  <p:sp>
        <p:nvSpPr>
          <p:cNvPr id="13" name="矩形: 圆角 6"/>
          <p:cNvSpPr/>
          <p:nvPr/>
        </p:nvSpPr>
        <p:spPr>
          <a:xfrm>
            <a:off x="495300" y="110032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 animBg="1"/>
      <p:bldP spid="25610" grpId="0" animBg="1"/>
      <p:bldP spid="25611" grpId="0" autoUpdateAnimBg="0"/>
      <p:bldP spid="25612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431799" y="2058881"/>
            <a:ext cx="8376921" cy="22852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 anchor="ctr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11.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由于光的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现象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教室里不同位置上的同学都能看到黑板上的粉笔字。黑板因“反光”而使某个角度的同学看不清黑板上的字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这是光的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现象。从不同方向能看到电影院银幕上的图像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这是光的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现象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以上三空均填“漫反射”或“镜面反射”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)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这两种现象都遵循光的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定律。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1985014" y="2179377"/>
            <a:ext cx="830997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漫反射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7294812" y="2762550"/>
            <a:ext cx="1061829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镜面反射</a:t>
            </a:r>
          </a:p>
        </p:txBody>
      </p:sp>
      <p:sp>
        <p:nvSpPr>
          <p:cNvPr id="283656" name="Rectangle 8"/>
          <p:cNvSpPr>
            <a:spLocks noChangeArrowheads="1"/>
          </p:cNvSpPr>
          <p:nvPr/>
        </p:nvSpPr>
        <p:spPr bwMode="auto">
          <a:xfrm>
            <a:off x="6354233" y="3287509"/>
            <a:ext cx="830997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漫反射</a:t>
            </a:r>
          </a:p>
        </p:txBody>
      </p:sp>
      <p:sp>
        <p:nvSpPr>
          <p:cNvPr id="283657" name="Rectangle 9"/>
          <p:cNvSpPr>
            <a:spLocks noChangeArrowheads="1"/>
          </p:cNvSpPr>
          <p:nvPr/>
        </p:nvSpPr>
        <p:spPr bwMode="auto">
          <a:xfrm>
            <a:off x="6694648" y="3861228"/>
            <a:ext cx="600164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反射</a:t>
            </a:r>
          </a:p>
        </p:txBody>
      </p:sp>
      <p:sp>
        <p:nvSpPr>
          <p:cNvPr id="7" name="矩形: 圆角 3"/>
          <p:cNvSpPr/>
          <p:nvPr/>
        </p:nvSpPr>
        <p:spPr>
          <a:xfrm>
            <a:off x="495300" y="1556573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6"/>
          <p:cNvSpPr txBox="1"/>
          <p:nvPr/>
        </p:nvSpPr>
        <p:spPr>
          <a:xfrm>
            <a:off x="431799" y="1031381"/>
            <a:ext cx="3323985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400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考点三：镜面反射和漫反射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4" grpId="0"/>
      <p:bldP spid="283655" grpId="0"/>
      <p:bldP spid="283656" grpId="0"/>
      <p:bldP spid="28365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95300" y="1687713"/>
            <a:ext cx="8365066" cy="48474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12.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雨后天晴的夜晚，行走时为了不踩到地上的积水，下列判断中正确的是（      ）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495300" y="2321170"/>
            <a:ext cx="8565985" cy="214674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A. 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迎着月光走，地上暗处是水；背着月光走，地上发亮处是水</a:t>
            </a:r>
            <a:endParaRPr kumimoji="1"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B. 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迎着月光走，地上发亮的是水；背着月光走，地上暗处是水</a:t>
            </a:r>
          </a:p>
          <a:p>
            <a:pPr defTabSz="9144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C. 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迎着月光走和背着月光走，都应是地上发亮处是水 </a:t>
            </a:r>
          </a:p>
          <a:p>
            <a:pPr defTabSz="9144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D. 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迎着月光走和背着月光走，都应是地上暗处是水</a:t>
            </a:r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8249079" y="1719534"/>
            <a:ext cx="390096" cy="438581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/>
            <a:r>
              <a:rPr kumimoji="1"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5" name="矩形: 圆角 6"/>
          <p:cNvSpPr/>
          <p:nvPr/>
        </p:nvSpPr>
        <p:spPr>
          <a:xfrm>
            <a:off x="495300" y="1085228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495301" y="1560921"/>
            <a:ext cx="8061960" cy="29777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 anchor="ctr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13.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如图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光学实验课时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小叶用激光灯对着光滑的大理石地面照射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无意中发现对面粗糙的墙壁上出现一个明亮的光斑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而光滑地面上的光斑很暗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对此现象解释较合理的是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    )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地面吸收了所有的光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墙壁对光发生漫反射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地面对光发生漫反射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墙壁对光发生镜面反射</a:t>
            </a:r>
          </a:p>
        </p:txBody>
      </p:sp>
      <p:sp>
        <p:nvSpPr>
          <p:cNvPr id="286727" name="Rectangle 7"/>
          <p:cNvSpPr>
            <a:spLocks noChangeArrowheads="1"/>
          </p:cNvSpPr>
          <p:nvPr/>
        </p:nvSpPr>
        <p:spPr bwMode="auto">
          <a:xfrm>
            <a:off x="2413763" y="2422172"/>
            <a:ext cx="344085" cy="4385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</a:p>
        </p:txBody>
      </p:sp>
      <p:pic>
        <p:nvPicPr>
          <p:cNvPr id="19460" name="Picture 8" descr="C:\Users\Administrator\Desktop\八上物理（人教）四清 教师用书２０１５邹梨花√\S91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7821" y="2740519"/>
            <a:ext cx="1910927" cy="1605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  <p:sp>
        <p:nvSpPr>
          <p:cNvPr id="6" name="矩形: 圆角 6"/>
          <p:cNvSpPr/>
          <p:nvPr/>
        </p:nvSpPr>
        <p:spPr>
          <a:xfrm>
            <a:off x="495300" y="1085228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580629" y="1042959"/>
            <a:ext cx="5472112" cy="31393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400">
              <a:lnSpc>
                <a:spcPct val="200000"/>
              </a:lnSpc>
              <a:spcBef>
                <a:spcPct val="50000"/>
              </a:spcBef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知道光的反射现象。</a:t>
            </a:r>
          </a:p>
          <a:p>
            <a:pPr defTabSz="914400">
              <a:lnSpc>
                <a:spcPct val="200000"/>
              </a:lnSpc>
              <a:spcBef>
                <a:spcPct val="50000"/>
              </a:spcBef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认识光的反射规律。</a:t>
            </a: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(</a:t>
            </a:r>
            <a:r>
              <a:rPr lang="zh-CN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重难点</a:t>
            </a: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)</a:t>
            </a:r>
          </a:p>
          <a:p>
            <a:pPr defTabSz="914400">
              <a:lnSpc>
                <a:spcPct val="200000"/>
              </a:lnSpc>
              <a:spcBef>
                <a:spcPct val="50000"/>
              </a:spcBef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理解反射现象中光路可逆。</a:t>
            </a:r>
          </a:p>
          <a:p>
            <a:pPr defTabSz="914400">
              <a:lnSpc>
                <a:spcPct val="200000"/>
              </a:lnSpc>
              <a:spcBef>
                <a:spcPct val="50000"/>
              </a:spcBef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了解镜面反射和漫反射。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81606" y="156619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学习目标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495301" y="1692796"/>
            <a:ext cx="7962900" cy="25622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 anchor="ctr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14.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如图所示，相邻两室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一明一暗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在两室相邻的墙壁上有一平面镜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且∠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AOC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＝∠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BOC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甲、乙两人分别站在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、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两点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面向平面镜张望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则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     )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甲可看到乙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乙看不到甲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甲、乙相互都可以看到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甲看不到乙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乙看不到甲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甲看不到乙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乙可看到甲</a:t>
            </a:r>
          </a:p>
        </p:txBody>
      </p:sp>
      <p:sp>
        <p:nvSpPr>
          <p:cNvPr id="287751" name="Rectangle 7"/>
          <p:cNvSpPr>
            <a:spLocks noChangeArrowheads="1"/>
          </p:cNvSpPr>
          <p:nvPr/>
        </p:nvSpPr>
        <p:spPr bwMode="auto">
          <a:xfrm>
            <a:off x="7709748" y="2208469"/>
            <a:ext cx="360917" cy="4385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400"/>
            <a:r>
              <a:rPr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D</a:t>
            </a:r>
          </a:p>
        </p:txBody>
      </p:sp>
      <p:pic>
        <p:nvPicPr>
          <p:cNvPr id="20484" name="Picture 8" descr="C:\Users\Administrator\Desktop\八上物理（人教）四清 教师用书２０１５邹梨花√\A19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780" y="2845997"/>
            <a:ext cx="3062647" cy="1268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881605" y="156619"/>
            <a:ext cx="422379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2700" b="1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  <p:sp>
        <p:nvSpPr>
          <p:cNvPr id="6" name="矩形: 圆角 6"/>
          <p:cNvSpPr/>
          <p:nvPr/>
        </p:nvSpPr>
        <p:spPr>
          <a:xfrm>
            <a:off x="495300" y="1085228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400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7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7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7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5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29" name="组合 28"/>
          <p:cNvGrpSpPr/>
          <p:nvPr/>
        </p:nvGrpSpPr>
        <p:grpSpPr>
          <a:xfrm>
            <a:off x="615675" y="1862026"/>
            <a:ext cx="4153969" cy="552337"/>
            <a:chOff x="557374" y="3254526"/>
            <a:chExt cx="5538625" cy="736449"/>
          </a:xfrm>
        </p:grpSpPr>
        <p:sp>
          <p:nvSpPr>
            <p:cNvPr id="31" name="文本框 30"/>
            <p:cNvSpPr txBox="1"/>
            <p:nvPr/>
          </p:nvSpPr>
          <p:spPr>
            <a:xfrm>
              <a:off x="557374" y="3254526"/>
              <a:ext cx="55386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solidFill>
                    <a:srgbClr val="00B05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感谢各位的仔细聆听</a:t>
              </a: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95300" y="970030"/>
            <a:ext cx="7909903" cy="136191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光射向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物体表面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时，有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一部分光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会被物体表面反射回来，这种现象叫做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光的反射。</a:t>
            </a:r>
            <a:endParaRPr lang="zh-CN" altLang="en-US" sz="21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52478" y="2832054"/>
            <a:ext cx="5239045" cy="1367005"/>
            <a:chOff x="2230043" y="3547472"/>
            <a:chExt cx="6985393" cy="1822673"/>
          </a:xfrm>
        </p:grpSpPr>
        <p:sp>
          <p:nvSpPr>
            <p:cNvPr id="11" name="AutoShape 25"/>
            <p:cNvSpPr>
              <a:spLocks noChangeArrowheads="1"/>
            </p:cNvSpPr>
            <p:nvPr/>
          </p:nvSpPr>
          <p:spPr bwMode="auto">
            <a:xfrm>
              <a:off x="7132075" y="3660994"/>
              <a:ext cx="2083361" cy="870939"/>
            </a:xfrm>
            <a:prstGeom prst="wedgeEllipseCallout">
              <a:avLst>
                <a:gd name="adj1" fmla="val -111279"/>
                <a:gd name="adj2" fmla="val 118229"/>
              </a:avLst>
            </a:prstGeom>
            <a:solidFill>
              <a:srgbClr val="CCFFCC"/>
            </a:solidFill>
            <a:ln w="25400">
              <a:solidFill>
                <a:srgbClr val="FF99CC"/>
              </a:solidFill>
              <a:miter lim="800000"/>
            </a:ln>
            <a:effectLst/>
          </p:spPr>
          <p:txBody>
            <a:bodyPr/>
            <a:lstStyle/>
            <a:p>
              <a:pPr defTabSz="914400">
                <a:spcBef>
                  <a:spcPct val="20000"/>
                </a:spcBef>
              </a:pPr>
              <a:r>
                <a:rPr lang="zh-CN" altLang="en-US" kern="0" dirty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光的反射</a:t>
              </a:r>
            </a:p>
            <a:p>
              <a:pPr defTabSz="914400">
                <a:spcBef>
                  <a:spcPct val="20000"/>
                </a:spcBef>
              </a:pPr>
              <a:r>
                <a:rPr lang="zh-CN" altLang="en-US" kern="0" dirty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有规律吗？</a:t>
              </a:r>
            </a:p>
          </p:txBody>
        </p:sp>
        <p:pic>
          <p:nvPicPr>
            <p:cNvPr id="12" name="Picture 2" descr="C:\Users\Administrator\Desktop\07304001.jpg07304001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043" y="3547472"/>
              <a:ext cx="2861605" cy="1822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文本框 12"/>
          <p:cNvSpPr txBox="1"/>
          <p:nvPr/>
        </p:nvSpPr>
        <p:spPr>
          <a:xfrm>
            <a:off x="881606" y="156619"/>
            <a:ext cx="236170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一、光的反射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95300" y="1169269"/>
            <a:ext cx="1515079" cy="3924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68580" tIns="34290" rIns="68580" bIns="34290">
            <a:spAutoFit/>
          </a:bodyPr>
          <a:lstStyle/>
          <a:p>
            <a:pPr defTabSz="914400">
              <a:buClr>
                <a:srgbClr val="3333FF"/>
              </a:buClr>
            </a:pP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提出问题 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95300" y="2089586"/>
            <a:ext cx="5638800" cy="191590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defTabSz="914400"/>
            <a:r>
              <a:rPr lang="zh-CN" altLang="en-US" sz="24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光反射时遵循什么规律？</a:t>
            </a:r>
          </a:p>
          <a:p>
            <a:pPr defTabSz="914400"/>
            <a:endParaRPr lang="zh-CN" altLang="en-US" sz="2400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/>
            <a:r>
              <a:rPr lang="zh-CN" altLang="en-US" sz="24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反射光沿什么方向射出？</a:t>
            </a:r>
          </a:p>
          <a:p>
            <a:pPr defTabSz="914400"/>
            <a:endParaRPr lang="zh-CN" altLang="en-US" sz="2400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400"/>
            <a:r>
              <a:rPr lang="en-US" altLang="zh-CN" sz="24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……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二、光的反射定律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491561" y="4110428"/>
            <a:ext cx="8248421" cy="508838"/>
          </a:xfrm>
          <a:prstGeom prst="parallelogram">
            <a:avLst>
              <a:gd name="adj" fmla="val 187305"/>
            </a:avLst>
          </a:prstGeom>
          <a:gradFill rotWithShape="1">
            <a:gsLst>
              <a:gs pos="0">
                <a:srgbClr val="CC99FF"/>
              </a:gs>
              <a:gs pos="100000">
                <a:srgbClr val="CC99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lIns="68580" tIns="34290" rIns="68580" bIns="34290" anchor="ctr">
            <a:flatTx/>
          </a:bodyPr>
          <a:lstStyle/>
          <a:p>
            <a:pPr defTabSz="914400"/>
            <a:endParaRPr lang="zh-CN" altLang="en-US" sz="12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040302" y="2788304"/>
            <a:ext cx="4570584" cy="133569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lIns="68580" tIns="34290" rIns="68580" bIns="34290" anchor="ctr"/>
          <a:lstStyle/>
          <a:p>
            <a:pPr defTabSz="914400"/>
            <a:endParaRPr lang="zh-CN" altLang="en-US" sz="9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4293394" y="2788304"/>
            <a:ext cx="0" cy="1335699"/>
          </a:xfrm>
          <a:prstGeom prst="line">
            <a:avLst/>
          </a:prstGeom>
          <a:noFill/>
          <a:ln w="76200">
            <a:solidFill>
              <a:srgbClr val="FF3300"/>
            </a:solidFill>
            <a:prstDash val="dash"/>
            <a:round/>
          </a:ln>
          <a:effectLst/>
        </p:spPr>
        <p:txBody>
          <a:bodyPr lIns="68580" tIns="34290" rIns="68580" bIns="34290"/>
          <a:lstStyle/>
          <a:p>
            <a:pPr defTabSz="914400"/>
            <a:endParaRPr lang="zh-CN" altLang="en-US" sz="9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8437" name="Arc 5"/>
          <p:cNvSpPr/>
          <p:nvPr/>
        </p:nvSpPr>
        <p:spPr bwMode="auto">
          <a:xfrm rot="10217121" flipV="1">
            <a:off x="3807400" y="3576857"/>
            <a:ext cx="525950" cy="550176"/>
          </a:xfrm>
          <a:custGeom>
            <a:avLst/>
            <a:gdLst>
              <a:gd name="G0" fmla="+- 1867 0 0"/>
              <a:gd name="G1" fmla="+- 21600 0 0"/>
              <a:gd name="G2" fmla="+- 21600 0 0"/>
              <a:gd name="T0" fmla="*/ 0 w 19958"/>
              <a:gd name="T1" fmla="*/ 81 h 21600"/>
              <a:gd name="T2" fmla="*/ 19958 w 19958"/>
              <a:gd name="T3" fmla="*/ 9799 h 21600"/>
              <a:gd name="T4" fmla="*/ 1867 w 199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958" h="21600" fill="none" extrusionOk="0">
                <a:moveTo>
                  <a:pt x="-1" y="80"/>
                </a:moveTo>
                <a:cubicBezTo>
                  <a:pt x="620" y="26"/>
                  <a:pt x="1243" y="-1"/>
                  <a:pt x="1867" y="0"/>
                </a:cubicBezTo>
                <a:cubicBezTo>
                  <a:pt x="9165" y="0"/>
                  <a:pt x="15970" y="3685"/>
                  <a:pt x="19958" y="9798"/>
                </a:cubicBezTo>
              </a:path>
              <a:path w="19958" h="21600" stroke="0" extrusionOk="0">
                <a:moveTo>
                  <a:pt x="-1" y="80"/>
                </a:moveTo>
                <a:cubicBezTo>
                  <a:pt x="620" y="26"/>
                  <a:pt x="1243" y="-1"/>
                  <a:pt x="1867" y="0"/>
                </a:cubicBezTo>
                <a:cubicBezTo>
                  <a:pt x="9165" y="0"/>
                  <a:pt x="15970" y="3685"/>
                  <a:pt x="19958" y="9798"/>
                </a:cubicBezTo>
                <a:lnTo>
                  <a:pt x="1867" y="21600"/>
                </a:lnTo>
                <a:close/>
              </a:path>
            </a:pathLst>
          </a:custGeom>
          <a:solidFill>
            <a:srgbClr val="FF00FF"/>
          </a:solidFill>
          <a:ln w="76200">
            <a:solidFill>
              <a:srgbClr val="FF99CC"/>
            </a:solidFill>
            <a:round/>
          </a:ln>
          <a:effectLst/>
        </p:spPr>
        <p:txBody>
          <a:bodyPr wrap="none" lIns="68580" tIns="34290" rIns="68580" bIns="34290" anchor="ctr"/>
          <a:lstStyle/>
          <a:p>
            <a:pPr defTabSz="914400"/>
            <a:endParaRPr lang="zh-CN" altLang="en-US" sz="9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 rot="20035745">
            <a:off x="3014317" y="2926557"/>
            <a:ext cx="1386205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15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入射角</a:t>
            </a:r>
          </a:p>
        </p:txBody>
      </p:sp>
      <p:sp>
        <p:nvSpPr>
          <p:cNvPr id="18439" name="Arc 7"/>
          <p:cNvSpPr/>
          <p:nvPr/>
        </p:nvSpPr>
        <p:spPr bwMode="auto">
          <a:xfrm>
            <a:off x="4343273" y="3563793"/>
            <a:ext cx="350252" cy="52737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684"/>
              <a:gd name="T1" fmla="*/ 0 h 21600"/>
              <a:gd name="T2" fmla="*/ 20684 w 20684"/>
              <a:gd name="T3" fmla="*/ 15375 h 21600"/>
              <a:gd name="T4" fmla="*/ 0 w 2068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684" h="21600" fill="none" extrusionOk="0">
                <a:moveTo>
                  <a:pt x="-1" y="0"/>
                </a:moveTo>
                <a:cubicBezTo>
                  <a:pt x="9531" y="0"/>
                  <a:pt x="17936" y="6247"/>
                  <a:pt x="20683" y="15375"/>
                </a:cubicBezTo>
              </a:path>
              <a:path w="20684" h="21600" stroke="0" extrusionOk="0">
                <a:moveTo>
                  <a:pt x="-1" y="0"/>
                </a:moveTo>
                <a:cubicBezTo>
                  <a:pt x="9531" y="0"/>
                  <a:pt x="17936" y="6247"/>
                  <a:pt x="20683" y="15375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99"/>
          </a:solidFill>
          <a:ln w="76200">
            <a:solidFill>
              <a:srgbClr val="008000"/>
            </a:solidFill>
            <a:round/>
          </a:ln>
          <a:effectLst/>
        </p:spPr>
        <p:txBody>
          <a:bodyPr wrap="none" lIns="68580" tIns="34290" rIns="68580" bIns="34290" anchor="ctr"/>
          <a:lstStyle/>
          <a:p>
            <a:pPr defTabSz="914400"/>
            <a:endParaRPr lang="zh-CN" altLang="en-US" sz="12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 rot="1650742">
            <a:off x="4498546" y="3120487"/>
            <a:ext cx="1147121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15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反射角</a:t>
            </a:r>
          </a:p>
        </p:txBody>
      </p:sp>
      <p:grpSp>
        <p:nvGrpSpPr>
          <p:cNvPr id="2" name="Group 9"/>
          <p:cNvGrpSpPr/>
          <p:nvPr/>
        </p:nvGrpSpPr>
        <p:grpSpPr bwMode="auto">
          <a:xfrm rot="1923742">
            <a:off x="983697" y="3199166"/>
            <a:ext cx="3412960" cy="557063"/>
            <a:chOff x="0" y="0"/>
            <a:chExt cx="3168" cy="0"/>
          </a:xfrm>
        </p:grpSpPr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>
              <a:off x="0" y="0"/>
              <a:ext cx="187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defTabSz="914400"/>
              <a:endParaRPr lang="zh-CN" altLang="en-US" sz="9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443" name="Line 11"/>
            <p:cNvSpPr>
              <a:spLocks noChangeShapeType="1"/>
            </p:cNvSpPr>
            <p:nvPr/>
          </p:nvSpPr>
          <p:spPr bwMode="auto">
            <a:xfrm>
              <a:off x="1680" y="0"/>
              <a:ext cx="1488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9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12"/>
          <p:cNvGrpSpPr/>
          <p:nvPr/>
        </p:nvGrpSpPr>
        <p:grpSpPr bwMode="auto">
          <a:xfrm rot="-1823015">
            <a:off x="4091718" y="3281703"/>
            <a:ext cx="3386986" cy="52315"/>
            <a:chOff x="0" y="0"/>
            <a:chExt cx="2976" cy="0"/>
          </a:xfrm>
        </p:grpSpPr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0" y="0"/>
              <a:ext cx="1440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defTabSz="914400"/>
              <a:endParaRPr lang="zh-CN" altLang="en-US" sz="9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446" name="Line 14"/>
            <p:cNvSpPr>
              <a:spLocks noChangeShapeType="1"/>
            </p:cNvSpPr>
            <p:nvPr/>
          </p:nvSpPr>
          <p:spPr bwMode="auto">
            <a:xfrm>
              <a:off x="1248" y="0"/>
              <a:ext cx="1728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9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8447" name="Text Box 15"/>
          <p:cNvSpPr txBox="1">
            <a:spLocks noChangeArrowheads="1"/>
          </p:cNvSpPr>
          <p:nvPr/>
        </p:nvSpPr>
        <p:spPr bwMode="auto">
          <a:xfrm flipH="1">
            <a:off x="4172206" y="2394242"/>
            <a:ext cx="614977" cy="3462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N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655684" y="2488221"/>
            <a:ext cx="1508614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1500" kern="0" dirty="0">
                <a:solidFill>
                  <a:srgbClr val="9966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入射光线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7262262" y="2488221"/>
            <a:ext cx="1501478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1500" kern="0" dirty="0">
                <a:solidFill>
                  <a:srgbClr val="9966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反射光线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7166823" y="3767600"/>
            <a:ext cx="1272958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平面镜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4096384" y="2052999"/>
            <a:ext cx="1140772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1500" kern="0" dirty="0">
                <a:solidFill>
                  <a:srgbClr val="9966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法线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6072969" y="2000570"/>
            <a:ext cx="960452" cy="3462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CN" altLang="en-US" sz="1800" kern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光屏</a:t>
            </a:r>
          </a:p>
        </p:txBody>
      </p:sp>
      <p:sp>
        <p:nvSpPr>
          <p:cNvPr id="18453" name="WordArt 21"/>
          <p:cNvSpPr>
            <a:spLocks noChangeArrowheads="1" noChangeShapeType="1"/>
          </p:cNvSpPr>
          <p:nvPr/>
        </p:nvSpPr>
        <p:spPr bwMode="auto">
          <a:xfrm>
            <a:off x="2963387" y="4444820"/>
            <a:ext cx="1052197" cy="221954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SlantUp">
              <a:avLst>
                <a:gd name="adj" fmla="val 55556"/>
              </a:avLst>
            </a:prstTxWarp>
          </a:bodyPr>
          <a:lstStyle/>
          <a:p>
            <a:pPr defTabSz="914400"/>
            <a:r>
              <a:rPr lang="zh-CN" altLang="en-US" sz="2100" kern="0">
                <a:ln w="9525">
                  <a:solidFill>
                    <a:srgbClr val="FFFF99"/>
                  </a:solidFill>
                  <a:round/>
                </a:ln>
                <a:solidFill>
                  <a:srgbClr val="FFFF99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入射点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4221036" y="4294525"/>
            <a:ext cx="372713" cy="2077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altLang="zh-CN" sz="900" kern="0">
                <a:solidFill>
                  <a:srgbClr val="F4F44A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497702" y="1204715"/>
            <a:ext cx="2258100" cy="39241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>
              <a:buClr>
                <a:srgbClr val="3333FF"/>
              </a:buClr>
            </a:pP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设计实验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二、光的反射定律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  <p:bldP spid="18436" grpId="0" animBg="1"/>
      <p:bldP spid="18437" grpId="0" bldLvl="0" animBg="1"/>
      <p:bldP spid="18438" grpId="0" autoUpdateAnimBg="0"/>
      <p:bldP spid="18439" grpId="0" bldLvl="0" animBg="1" autoUpdateAnimBg="0"/>
      <p:bldP spid="18440" grpId="0" autoUpdateAnimBg="0"/>
      <p:bldP spid="18447" grpId="0" autoUpdateAnimBg="0"/>
      <p:bldP spid="18448" grpId="0" autoUpdateAnimBg="0"/>
      <p:bldP spid="18449" grpId="0" autoUpdateAnimBg="0"/>
      <p:bldP spid="18450" grpId="0" autoUpdateAnimBg="0"/>
      <p:bldP spid="18451" grpId="0" autoUpdateAnimBg="0"/>
      <p:bldP spid="18452" grpId="0" autoUpdateAnimBg="0"/>
      <p:bldP spid="18453" grpId="0" animBg="1"/>
      <p:bldP spid="18454" grpId="0" bldLvl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7"/>
          <p:cNvGrpSpPr/>
          <p:nvPr/>
        </p:nvGrpSpPr>
        <p:grpSpPr bwMode="auto">
          <a:xfrm>
            <a:off x="4985349" y="1843271"/>
            <a:ext cx="2957707" cy="1415070"/>
            <a:chOff x="2976" y="1056"/>
            <a:chExt cx="2736" cy="1872"/>
          </a:xfrm>
        </p:grpSpPr>
        <p:sp>
          <p:nvSpPr>
            <p:cNvPr id="19458" name="AutoShape 2"/>
            <p:cNvSpPr>
              <a:spLocks noChangeArrowheads="1"/>
            </p:cNvSpPr>
            <p:nvPr/>
          </p:nvSpPr>
          <p:spPr bwMode="auto">
            <a:xfrm>
              <a:off x="3648" y="2544"/>
              <a:ext cx="1536" cy="384"/>
            </a:xfrm>
            <a:prstGeom prst="cube">
              <a:avLst>
                <a:gd name="adj" fmla="val 82176"/>
              </a:avLst>
            </a:prstGeom>
            <a:gradFill rotWithShape="1">
              <a:gsLst>
                <a:gs pos="0">
                  <a:srgbClr val="CC99FF"/>
                </a:gs>
                <a:gs pos="100000">
                  <a:srgbClr val="CC99FF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59" name="Rectangle 3"/>
            <p:cNvSpPr>
              <a:spLocks noChangeArrowheads="1"/>
            </p:cNvSpPr>
            <p:nvPr/>
          </p:nvSpPr>
          <p:spPr bwMode="auto">
            <a:xfrm>
              <a:off x="2976" y="1056"/>
              <a:ext cx="2736" cy="158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47"/>
          <p:cNvGrpSpPr/>
          <p:nvPr/>
        </p:nvGrpSpPr>
        <p:grpSpPr bwMode="auto">
          <a:xfrm>
            <a:off x="1168400" y="1843271"/>
            <a:ext cx="2853928" cy="1451354"/>
            <a:chOff x="96" y="1056"/>
            <a:chExt cx="2640" cy="1920"/>
          </a:xfrm>
        </p:grpSpPr>
        <p:sp>
          <p:nvSpPr>
            <p:cNvPr id="19465" name="AutoShape 9"/>
            <p:cNvSpPr>
              <a:spLocks noChangeArrowheads="1"/>
            </p:cNvSpPr>
            <p:nvPr/>
          </p:nvSpPr>
          <p:spPr bwMode="auto">
            <a:xfrm>
              <a:off x="576" y="2592"/>
              <a:ext cx="1536" cy="384"/>
            </a:xfrm>
            <a:prstGeom prst="cube">
              <a:avLst>
                <a:gd name="adj" fmla="val 82176"/>
              </a:avLst>
            </a:prstGeom>
            <a:gradFill rotWithShape="1">
              <a:gsLst>
                <a:gs pos="0">
                  <a:srgbClr val="CC99FF"/>
                </a:gs>
                <a:gs pos="100000">
                  <a:srgbClr val="CC99FF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96" y="1056"/>
              <a:ext cx="2640" cy="158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aphicFrame>
        <p:nvGraphicFramePr>
          <p:cNvPr id="19536" name="Group 80"/>
          <p:cNvGraphicFramePr>
            <a:graphicFrameLocks noGrp="1"/>
          </p:cNvGraphicFramePr>
          <p:nvPr/>
        </p:nvGraphicFramePr>
        <p:xfrm>
          <a:off x="1016000" y="3633969"/>
          <a:ext cx="7162801" cy="879750"/>
        </p:xfrm>
        <a:graphic>
          <a:graphicData uri="http://schemas.openxmlformats.org/drawingml/2006/table">
            <a:tbl>
              <a:tblPr/>
              <a:tblGrid>
                <a:gridCol w="1557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5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角</a:t>
                      </a:r>
                      <a:r>
                        <a:rPr kumimoji="0" lang="en-US" altLang="zh-CN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i</a:t>
                      </a: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（入射角）</a:t>
                      </a:r>
                    </a:p>
                  </a:txBody>
                  <a:tcPr marT="34205" marB="342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角</a:t>
                      </a: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r</a:t>
                      </a: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（反射角）</a:t>
                      </a:r>
                    </a:p>
                  </a:txBody>
                  <a:tcPr marT="34205" marB="342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第一次</a:t>
                      </a:r>
                    </a:p>
                  </a:txBody>
                  <a:tcPr marT="34205" marB="342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第二次</a:t>
                      </a:r>
                    </a:p>
                  </a:txBody>
                  <a:tcPr marT="34205" marB="342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3876675" y="3941759"/>
            <a:ext cx="674565" cy="28469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/>
            <a:r>
              <a:rPr lang="en-US" altLang="zh-CN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15</a:t>
            </a:r>
            <a:r>
              <a:rPr lang="en-US" altLang="zh-CN" sz="15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6584570" y="3925737"/>
            <a:ext cx="570785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just" defTabSz="914400"/>
            <a:r>
              <a:rPr lang="en-US" altLang="zh-CN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15</a:t>
            </a:r>
            <a:r>
              <a:rPr lang="en-US" altLang="zh-CN" sz="15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  <a:endParaRPr lang="en-US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3876260" y="4249548"/>
            <a:ext cx="570785" cy="28469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/>
            <a:r>
              <a:rPr lang="en-US" altLang="zh-CN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30</a:t>
            </a:r>
            <a:r>
              <a:rPr lang="en-US" altLang="zh-CN" sz="15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6611677" y="4242170"/>
            <a:ext cx="570785" cy="28469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just" defTabSz="914400"/>
            <a:r>
              <a:rPr lang="en-US" altLang="zh-CN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30</a:t>
            </a:r>
            <a:r>
              <a:rPr lang="en-US" altLang="zh-CN" sz="15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439851" y="1105729"/>
            <a:ext cx="3657600" cy="39241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defTabSz="914400">
              <a:buClr>
                <a:srgbClr val="3333FF"/>
              </a:buClr>
            </a:pP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进行实验</a:t>
            </a:r>
          </a:p>
        </p:txBody>
      </p:sp>
      <p:grpSp>
        <p:nvGrpSpPr>
          <p:cNvPr id="4" name="Group 54"/>
          <p:cNvGrpSpPr/>
          <p:nvPr/>
        </p:nvGrpSpPr>
        <p:grpSpPr bwMode="auto">
          <a:xfrm rot="4143701">
            <a:off x="1706528" y="2497203"/>
            <a:ext cx="1055256" cy="207559"/>
            <a:chOff x="0" y="0"/>
            <a:chExt cx="3168" cy="0"/>
          </a:xfrm>
        </p:grpSpPr>
        <p:sp>
          <p:nvSpPr>
            <p:cNvPr id="19511" name="Line 55"/>
            <p:cNvSpPr>
              <a:spLocks noChangeShapeType="1"/>
            </p:cNvSpPr>
            <p:nvPr/>
          </p:nvSpPr>
          <p:spPr bwMode="auto">
            <a:xfrm>
              <a:off x="0" y="0"/>
              <a:ext cx="187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512" name="Line 56"/>
            <p:cNvSpPr>
              <a:spLocks noChangeShapeType="1"/>
            </p:cNvSpPr>
            <p:nvPr/>
          </p:nvSpPr>
          <p:spPr bwMode="auto">
            <a:xfrm>
              <a:off x="1680" y="0"/>
              <a:ext cx="1488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78"/>
          <p:cNvGrpSpPr/>
          <p:nvPr/>
        </p:nvGrpSpPr>
        <p:grpSpPr bwMode="auto">
          <a:xfrm>
            <a:off x="2268651" y="2191790"/>
            <a:ext cx="518896" cy="870812"/>
            <a:chOff x="1093" y="1440"/>
            <a:chExt cx="480" cy="1152"/>
          </a:xfrm>
        </p:grpSpPr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>
              <a:off x="1344" y="1440"/>
              <a:ext cx="0" cy="115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dashDot"/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1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8" name="Arc 12"/>
            <p:cNvSpPr/>
            <p:nvPr/>
          </p:nvSpPr>
          <p:spPr bwMode="auto">
            <a:xfrm rot="950387" flipH="1">
              <a:off x="1200" y="2160"/>
              <a:ext cx="150" cy="234"/>
            </a:xfrm>
            <a:custGeom>
              <a:avLst/>
              <a:gdLst>
                <a:gd name="G0" fmla="+- 0 0 0"/>
                <a:gd name="G1" fmla="+- 21083 0 0"/>
                <a:gd name="G2" fmla="+- 21600 0 0"/>
                <a:gd name="T0" fmla="*/ 4700 w 16924"/>
                <a:gd name="T1" fmla="*/ 0 h 21083"/>
                <a:gd name="T2" fmla="*/ 16924 w 16924"/>
                <a:gd name="T3" fmla="*/ 7661 h 21083"/>
                <a:gd name="T4" fmla="*/ 0 w 16924"/>
                <a:gd name="T5" fmla="*/ 21083 h 2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924" h="21083" fill="none" extrusionOk="0">
                  <a:moveTo>
                    <a:pt x="4699" y="0"/>
                  </a:moveTo>
                  <a:cubicBezTo>
                    <a:pt x="9532" y="1077"/>
                    <a:pt x="13847" y="3782"/>
                    <a:pt x="16923" y="7661"/>
                  </a:cubicBezTo>
                </a:path>
                <a:path w="16924" h="21083" stroke="0" extrusionOk="0">
                  <a:moveTo>
                    <a:pt x="4699" y="0"/>
                  </a:moveTo>
                  <a:cubicBezTo>
                    <a:pt x="9532" y="1077"/>
                    <a:pt x="13847" y="3782"/>
                    <a:pt x="16923" y="7661"/>
                  </a:cubicBezTo>
                  <a:lnTo>
                    <a:pt x="0" y="21083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11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2" name="Rectangle 16"/>
            <p:cNvSpPr>
              <a:spLocks noChangeArrowheads="1"/>
            </p:cNvSpPr>
            <p:nvPr/>
          </p:nvSpPr>
          <p:spPr bwMode="auto">
            <a:xfrm>
              <a:off x="1093" y="1830"/>
              <a:ext cx="480" cy="346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just" defTabSz="914400"/>
              <a:r>
                <a:rPr lang="en-US" altLang="zh-CN" sz="11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15</a:t>
              </a:r>
              <a:r>
                <a:rPr lang="en-US" altLang="zh-CN" sz="1200" kern="0" baseline="3000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o</a:t>
              </a:r>
              <a:endParaRPr lang="zh-CN" altLang="en-US" sz="12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9469" name="Arc 13"/>
          <p:cNvSpPr/>
          <p:nvPr/>
        </p:nvSpPr>
        <p:spPr bwMode="auto">
          <a:xfrm rot="5133221" flipH="1">
            <a:off x="2499125" y="2720614"/>
            <a:ext cx="145136" cy="181613"/>
          </a:xfrm>
          <a:custGeom>
            <a:avLst/>
            <a:gdLst>
              <a:gd name="G0" fmla="+- 0 0 0"/>
              <a:gd name="G1" fmla="+- 15104 0 0"/>
              <a:gd name="G2" fmla="+- 21600 0 0"/>
              <a:gd name="T0" fmla="*/ 15441 w 21600"/>
              <a:gd name="T1" fmla="*/ 0 h 15104"/>
              <a:gd name="T2" fmla="*/ 21600 w 21600"/>
              <a:gd name="T3" fmla="*/ 15104 h 15104"/>
              <a:gd name="T4" fmla="*/ 0 w 21600"/>
              <a:gd name="T5" fmla="*/ 15104 h 15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5104" fill="none" extrusionOk="0">
                <a:moveTo>
                  <a:pt x="15441" y="-1"/>
                </a:moveTo>
                <a:cubicBezTo>
                  <a:pt x="19389" y="4036"/>
                  <a:pt x="21600" y="9457"/>
                  <a:pt x="21600" y="15104"/>
                </a:cubicBezTo>
              </a:path>
              <a:path w="21600" h="15104" stroke="0" extrusionOk="0">
                <a:moveTo>
                  <a:pt x="15441" y="-1"/>
                </a:moveTo>
                <a:cubicBezTo>
                  <a:pt x="19389" y="4036"/>
                  <a:pt x="21600" y="9457"/>
                  <a:pt x="21600" y="15104"/>
                </a:cubicBezTo>
                <a:lnTo>
                  <a:pt x="0" y="1510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lIns="68580" tIns="34290" rIns="68580" bIns="34290" anchor="ctr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6" name="Group 57"/>
          <p:cNvGrpSpPr/>
          <p:nvPr/>
        </p:nvGrpSpPr>
        <p:grpSpPr bwMode="auto">
          <a:xfrm rot="-25805530">
            <a:off x="2317242" y="2457164"/>
            <a:ext cx="1101281" cy="260483"/>
            <a:chOff x="0" y="0"/>
            <a:chExt cx="3168" cy="0"/>
          </a:xfrm>
        </p:grpSpPr>
        <p:sp>
          <p:nvSpPr>
            <p:cNvPr id="19514" name="Line 58"/>
            <p:cNvSpPr>
              <a:spLocks noChangeShapeType="1"/>
            </p:cNvSpPr>
            <p:nvPr/>
          </p:nvSpPr>
          <p:spPr bwMode="auto">
            <a:xfrm>
              <a:off x="0" y="0"/>
              <a:ext cx="187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515" name="Line 59"/>
            <p:cNvSpPr>
              <a:spLocks noChangeShapeType="1"/>
            </p:cNvSpPr>
            <p:nvPr/>
          </p:nvSpPr>
          <p:spPr bwMode="auto">
            <a:xfrm>
              <a:off x="1680" y="0"/>
              <a:ext cx="1488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2456860" y="2481877"/>
            <a:ext cx="574103" cy="23852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just" defTabSz="914400"/>
            <a:r>
              <a:rPr lang="en-US" altLang="zh-CN" sz="1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15</a:t>
            </a:r>
            <a:r>
              <a:rPr lang="en-US" altLang="zh-CN" sz="12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19462" name="Arc 6"/>
          <p:cNvSpPr/>
          <p:nvPr/>
        </p:nvSpPr>
        <p:spPr bwMode="auto">
          <a:xfrm rot="5133221" flipH="1">
            <a:off x="6556658" y="2611690"/>
            <a:ext cx="112946" cy="170990"/>
          </a:xfrm>
          <a:custGeom>
            <a:avLst/>
            <a:gdLst>
              <a:gd name="G0" fmla="+- 0 0 0"/>
              <a:gd name="G1" fmla="+- 21083 0 0"/>
              <a:gd name="G2" fmla="+- 21600 0 0"/>
              <a:gd name="T0" fmla="*/ 4700 w 21109"/>
              <a:gd name="T1" fmla="*/ 0 h 21083"/>
              <a:gd name="T2" fmla="*/ 21109 w 21109"/>
              <a:gd name="T3" fmla="*/ 16504 h 21083"/>
              <a:gd name="T4" fmla="*/ 0 w 21109"/>
              <a:gd name="T5" fmla="*/ 21083 h 2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09" h="21083" fill="none" extrusionOk="0">
                <a:moveTo>
                  <a:pt x="4699" y="0"/>
                </a:moveTo>
                <a:cubicBezTo>
                  <a:pt x="12918" y="1832"/>
                  <a:pt x="19323" y="8274"/>
                  <a:pt x="21109" y="16503"/>
                </a:cubicBezTo>
              </a:path>
              <a:path w="21109" h="21083" stroke="0" extrusionOk="0">
                <a:moveTo>
                  <a:pt x="4699" y="0"/>
                </a:moveTo>
                <a:cubicBezTo>
                  <a:pt x="12918" y="1832"/>
                  <a:pt x="19323" y="8274"/>
                  <a:pt x="21109" y="16503"/>
                </a:cubicBezTo>
                <a:lnTo>
                  <a:pt x="0" y="2108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lIns="68580" tIns="34290" rIns="68580" bIns="34290" anchor="ctr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523516" y="2430708"/>
            <a:ext cx="570785" cy="207749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just" defTabSz="914400"/>
            <a:r>
              <a:rPr lang="en-US" altLang="zh-CN" sz="9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30</a:t>
            </a:r>
            <a:r>
              <a:rPr lang="en-US" altLang="zh-CN" sz="11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grpSp>
        <p:nvGrpSpPr>
          <p:cNvPr id="7" name="Group 67"/>
          <p:cNvGrpSpPr/>
          <p:nvPr/>
        </p:nvGrpSpPr>
        <p:grpSpPr bwMode="auto">
          <a:xfrm rot="17856094" flipV="1">
            <a:off x="6255630" y="2501615"/>
            <a:ext cx="1083980" cy="50809"/>
            <a:chOff x="0" y="0"/>
            <a:chExt cx="3168" cy="0"/>
          </a:xfrm>
        </p:grpSpPr>
        <p:sp>
          <p:nvSpPr>
            <p:cNvPr id="19524" name="Line 68"/>
            <p:cNvSpPr>
              <a:spLocks noChangeShapeType="1"/>
            </p:cNvSpPr>
            <p:nvPr/>
          </p:nvSpPr>
          <p:spPr bwMode="auto">
            <a:xfrm>
              <a:off x="0" y="0"/>
              <a:ext cx="187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525" name="Line 69"/>
            <p:cNvSpPr>
              <a:spLocks noChangeShapeType="1"/>
            </p:cNvSpPr>
            <p:nvPr/>
          </p:nvSpPr>
          <p:spPr bwMode="auto">
            <a:xfrm>
              <a:off x="1680" y="0"/>
              <a:ext cx="1488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" name="Group 62"/>
          <p:cNvGrpSpPr/>
          <p:nvPr/>
        </p:nvGrpSpPr>
        <p:grpSpPr bwMode="auto">
          <a:xfrm rot="3752443" flipV="1">
            <a:off x="5796848" y="2489858"/>
            <a:ext cx="1083980" cy="50809"/>
            <a:chOff x="0" y="0"/>
            <a:chExt cx="3168" cy="0"/>
          </a:xfrm>
        </p:grpSpPr>
        <p:sp>
          <p:nvSpPr>
            <p:cNvPr id="19519" name="Line 63"/>
            <p:cNvSpPr>
              <a:spLocks noChangeShapeType="1"/>
            </p:cNvSpPr>
            <p:nvPr/>
          </p:nvSpPr>
          <p:spPr bwMode="auto">
            <a:xfrm>
              <a:off x="0" y="0"/>
              <a:ext cx="187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520" name="Line 64"/>
            <p:cNvSpPr>
              <a:spLocks noChangeShapeType="1"/>
            </p:cNvSpPr>
            <p:nvPr/>
          </p:nvSpPr>
          <p:spPr bwMode="auto">
            <a:xfrm>
              <a:off x="1680" y="0"/>
              <a:ext cx="1488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" name="Group 79"/>
          <p:cNvGrpSpPr/>
          <p:nvPr/>
        </p:nvGrpSpPr>
        <p:grpSpPr bwMode="auto">
          <a:xfrm>
            <a:off x="6331888" y="2145721"/>
            <a:ext cx="570785" cy="907096"/>
            <a:chOff x="4196" y="1440"/>
            <a:chExt cx="528" cy="1200"/>
          </a:xfrm>
        </p:grpSpPr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4416" y="1440"/>
              <a:ext cx="0" cy="120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dashDot"/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9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1" name="Arc 5"/>
            <p:cNvSpPr/>
            <p:nvPr/>
          </p:nvSpPr>
          <p:spPr bwMode="auto">
            <a:xfrm rot="950387" flipH="1">
              <a:off x="4318" y="2085"/>
              <a:ext cx="85" cy="122"/>
            </a:xfrm>
            <a:custGeom>
              <a:avLst/>
              <a:gdLst>
                <a:gd name="G0" fmla="+- 0 0 0"/>
                <a:gd name="G1" fmla="+- 21083 0 0"/>
                <a:gd name="G2" fmla="+- 21600 0 0"/>
                <a:gd name="T0" fmla="*/ 4700 w 21600"/>
                <a:gd name="T1" fmla="*/ 0 h 21083"/>
                <a:gd name="T2" fmla="*/ 21600 w 21600"/>
                <a:gd name="T3" fmla="*/ 21083 h 21083"/>
                <a:gd name="T4" fmla="*/ 0 w 21600"/>
                <a:gd name="T5" fmla="*/ 21083 h 2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083" fill="none" extrusionOk="0">
                  <a:moveTo>
                    <a:pt x="4699" y="0"/>
                  </a:moveTo>
                  <a:cubicBezTo>
                    <a:pt x="14575" y="2202"/>
                    <a:pt x="21600" y="10964"/>
                    <a:pt x="21600" y="21083"/>
                  </a:cubicBezTo>
                </a:path>
                <a:path w="21600" h="21083" stroke="0" extrusionOk="0">
                  <a:moveTo>
                    <a:pt x="4699" y="0"/>
                  </a:moveTo>
                  <a:cubicBezTo>
                    <a:pt x="14575" y="2202"/>
                    <a:pt x="21600" y="10964"/>
                    <a:pt x="21600" y="21083"/>
                  </a:cubicBezTo>
                  <a:lnTo>
                    <a:pt x="0" y="21083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9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4196" y="1820"/>
              <a:ext cx="528" cy="30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just" defTabSz="914400"/>
              <a:r>
                <a:rPr lang="en-US" altLang="zh-CN" sz="9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30</a:t>
              </a:r>
              <a:r>
                <a:rPr lang="en-US" altLang="zh-CN" sz="1100" kern="0" baseline="3000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o</a:t>
              </a:r>
            </a:p>
          </p:txBody>
        </p:sp>
      </p:grpSp>
      <p:sp>
        <p:nvSpPr>
          <p:cNvPr id="38" name="文本框 37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二、光的反射定律</a:t>
            </a:r>
          </a:p>
        </p:txBody>
      </p:sp>
    </p:spTree>
  </p:cSld>
  <p:clrMapOvr>
    <a:masterClrMapping/>
  </p:clrMapOvr>
  <p:transition advClick="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5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4" grpId="0"/>
      <p:bldP spid="19495" grpId="0"/>
      <p:bldP spid="19496" grpId="0"/>
      <p:bldP spid="19497" grpId="0"/>
      <p:bldP spid="19498" grpId="0"/>
      <p:bldP spid="19469" grpId="0" animBg="1"/>
      <p:bldP spid="19473" grpId="0"/>
      <p:bldP spid="19462" grpId="0" animBg="1"/>
      <p:bldP spid="194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7"/>
          <p:cNvGrpSpPr/>
          <p:nvPr/>
        </p:nvGrpSpPr>
        <p:grpSpPr bwMode="auto">
          <a:xfrm>
            <a:off x="4985349" y="1843271"/>
            <a:ext cx="2957707" cy="1415070"/>
            <a:chOff x="2976" y="1056"/>
            <a:chExt cx="2736" cy="1872"/>
          </a:xfrm>
        </p:grpSpPr>
        <p:sp>
          <p:nvSpPr>
            <p:cNvPr id="19458" name="AutoShape 2"/>
            <p:cNvSpPr>
              <a:spLocks noChangeArrowheads="1"/>
            </p:cNvSpPr>
            <p:nvPr/>
          </p:nvSpPr>
          <p:spPr bwMode="auto">
            <a:xfrm>
              <a:off x="3648" y="2544"/>
              <a:ext cx="1536" cy="384"/>
            </a:xfrm>
            <a:prstGeom prst="cube">
              <a:avLst>
                <a:gd name="adj" fmla="val 82176"/>
              </a:avLst>
            </a:prstGeom>
            <a:gradFill rotWithShape="1">
              <a:gsLst>
                <a:gs pos="0">
                  <a:srgbClr val="CC99FF"/>
                </a:gs>
                <a:gs pos="100000">
                  <a:srgbClr val="CC99FF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59" name="Rectangle 3"/>
            <p:cNvSpPr>
              <a:spLocks noChangeArrowheads="1"/>
            </p:cNvSpPr>
            <p:nvPr/>
          </p:nvSpPr>
          <p:spPr bwMode="auto">
            <a:xfrm>
              <a:off x="2976" y="1056"/>
              <a:ext cx="2736" cy="158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47"/>
          <p:cNvGrpSpPr/>
          <p:nvPr/>
        </p:nvGrpSpPr>
        <p:grpSpPr bwMode="auto">
          <a:xfrm>
            <a:off x="1168400" y="1843271"/>
            <a:ext cx="2853928" cy="1451354"/>
            <a:chOff x="96" y="1056"/>
            <a:chExt cx="2640" cy="1920"/>
          </a:xfrm>
        </p:grpSpPr>
        <p:sp>
          <p:nvSpPr>
            <p:cNvPr id="19465" name="AutoShape 9"/>
            <p:cNvSpPr>
              <a:spLocks noChangeArrowheads="1"/>
            </p:cNvSpPr>
            <p:nvPr/>
          </p:nvSpPr>
          <p:spPr bwMode="auto">
            <a:xfrm>
              <a:off x="576" y="2592"/>
              <a:ext cx="1536" cy="384"/>
            </a:xfrm>
            <a:prstGeom prst="cube">
              <a:avLst>
                <a:gd name="adj" fmla="val 82176"/>
              </a:avLst>
            </a:prstGeom>
            <a:gradFill rotWithShape="1">
              <a:gsLst>
                <a:gs pos="0">
                  <a:srgbClr val="CC99FF"/>
                </a:gs>
                <a:gs pos="100000">
                  <a:srgbClr val="CC99FF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96" y="1056"/>
              <a:ext cx="2640" cy="158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aphicFrame>
        <p:nvGraphicFramePr>
          <p:cNvPr id="19536" name="Group 80"/>
          <p:cNvGraphicFramePr>
            <a:graphicFrameLocks noGrp="1"/>
          </p:cNvGraphicFramePr>
          <p:nvPr/>
        </p:nvGraphicFramePr>
        <p:xfrm>
          <a:off x="1016000" y="3633969"/>
          <a:ext cx="7162801" cy="879750"/>
        </p:xfrm>
        <a:graphic>
          <a:graphicData uri="http://schemas.openxmlformats.org/drawingml/2006/table">
            <a:tbl>
              <a:tblPr/>
              <a:tblGrid>
                <a:gridCol w="1557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5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角</a:t>
                      </a:r>
                      <a:r>
                        <a:rPr kumimoji="0" lang="en-US" altLang="zh-CN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i</a:t>
                      </a: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（入射角）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角</a:t>
                      </a: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r</a:t>
                      </a:r>
                      <a:r>
                        <a:rPr kumimoji="0" lang="zh-CN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（反射角）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第一次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第二次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3876675" y="3941759"/>
            <a:ext cx="674565" cy="28469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/>
            <a:r>
              <a:rPr lang="en-US" altLang="zh-CN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45</a:t>
            </a:r>
            <a:r>
              <a:rPr lang="en-US" altLang="zh-CN" sz="15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6584570" y="3925737"/>
            <a:ext cx="570785" cy="3000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just" defTabSz="914400"/>
            <a:r>
              <a:rPr lang="en-US" altLang="zh-CN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45</a:t>
            </a:r>
            <a:r>
              <a:rPr lang="en-US" altLang="zh-CN" sz="15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  <a:endParaRPr lang="en-US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3876676" y="4248367"/>
            <a:ext cx="570785" cy="28469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400"/>
            <a:r>
              <a:rPr lang="en-US" altLang="zh-CN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60</a:t>
            </a:r>
            <a:r>
              <a:rPr lang="en-US" altLang="zh-CN" sz="15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6577558" y="4248367"/>
            <a:ext cx="570785" cy="28469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just" defTabSz="914400"/>
            <a:r>
              <a:rPr lang="en-US" altLang="zh-CN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60</a:t>
            </a:r>
            <a:r>
              <a:rPr lang="en-US" altLang="zh-CN" sz="15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439851" y="1105729"/>
            <a:ext cx="3657600" cy="39241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defTabSz="914400">
              <a:buClr>
                <a:srgbClr val="3333FF"/>
              </a:buClr>
            </a:pP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进行实验</a:t>
            </a:r>
          </a:p>
        </p:txBody>
      </p:sp>
      <p:grpSp>
        <p:nvGrpSpPr>
          <p:cNvPr id="4" name="Group 54"/>
          <p:cNvGrpSpPr/>
          <p:nvPr/>
        </p:nvGrpSpPr>
        <p:grpSpPr bwMode="auto">
          <a:xfrm rot="3280294">
            <a:off x="1612396" y="2593405"/>
            <a:ext cx="1055256" cy="207559"/>
            <a:chOff x="0" y="0"/>
            <a:chExt cx="3168" cy="0"/>
          </a:xfrm>
        </p:grpSpPr>
        <p:sp>
          <p:nvSpPr>
            <p:cNvPr id="19511" name="Line 55"/>
            <p:cNvSpPr>
              <a:spLocks noChangeShapeType="1"/>
            </p:cNvSpPr>
            <p:nvPr/>
          </p:nvSpPr>
          <p:spPr bwMode="auto">
            <a:xfrm>
              <a:off x="0" y="0"/>
              <a:ext cx="187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512" name="Line 56"/>
            <p:cNvSpPr>
              <a:spLocks noChangeShapeType="1"/>
            </p:cNvSpPr>
            <p:nvPr/>
          </p:nvSpPr>
          <p:spPr bwMode="auto">
            <a:xfrm>
              <a:off x="1680" y="0"/>
              <a:ext cx="1488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78"/>
          <p:cNvGrpSpPr/>
          <p:nvPr/>
        </p:nvGrpSpPr>
        <p:grpSpPr bwMode="auto">
          <a:xfrm>
            <a:off x="2235139" y="2191790"/>
            <a:ext cx="518896" cy="870812"/>
            <a:chOff x="1062" y="1440"/>
            <a:chExt cx="480" cy="1152"/>
          </a:xfrm>
        </p:grpSpPr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>
              <a:off x="1344" y="1440"/>
              <a:ext cx="0" cy="115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dashDot"/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1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8" name="Arc 12"/>
            <p:cNvSpPr/>
            <p:nvPr/>
          </p:nvSpPr>
          <p:spPr bwMode="auto">
            <a:xfrm rot="950387" flipH="1">
              <a:off x="1200" y="2160"/>
              <a:ext cx="150" cy="234"/>
            </a:xfrm>
            <a:custGeom>
              <a:avLst/>
              <a:gdLst>
                <a:gd name="G0" fmla="+- 0 0 0"/>
                <a:gd name="G1" fmla="+- 21083 0 0"/>
                <a:gd name="G2" fmla="+- 21600 0 0"/>
                <a:gd name="T0" fmla="*/ 4700 w 16924"/>
                <a:gd name="T1" fmla="*/ 0 h 21083"/>
                <a:gd name="T2" fmla="*/ 16924 w 16924"/>
                <a:gd name="T3" fmla="*/ 7661 h 21083"/>
                <a:gd name="T4" fmla="*/ 0 w 16924"/>
                <a:gd name="T5" fmla="*/ 21083 h 2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924" h="21083" fill="none" extrusionOk="0">
                  <a:moveTo>
                    <a:pt x="4699" y="0"/>
                  </a:moveTo>
                  <a:cubicBezTo>
                    <a:pt x="9532" y="1077"/>
                    <a:pt x="13847" y="3782"/>
                    <a:pt x="16923" y="7661"/>
                  </a:cubicBezTo>
                </a:path>
                <a:path w="16924" h="21083" stroke="0" extrusionOk="0">
                  <a:moveTo>
                    <a:pt x="4699" y="0"/>
                  </a:moveTo>
                  <a:cubicBezTo>
                    <a:pt x="9532" y="1077"/>
                    <a:pt x="13847" y="3782"/>
                    <a:pt x="16923" y="7661"/>
                  </a:cubicBezTo>
                  <a:lnTo>
                    <a:pt x="0" y="21083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11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2" name="Rectangle 16"/>
            <p:cNvSpPr>
              <a:spLocks noChangeArrowheads="1"/>
            </p:cNvSpPr>
            <p:nvPr/>
          </p:nvSpPr>
          <p:spPr bwMode="auto">
            <a:xfrm>
              <a:off x="1062" y="1829"/>
              <a:ext cx="480" cy="346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just" defTabSz="914400"/>
              <a:r>
                <a:rPr lang="en-US" altLang="zh-CN" sz="11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45</a:t>
              </a:r>
              <a:r>
                <a:rPr lang="en-US" altLang="zh-CN" sz="1200" kern="0" baseline="3000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o</a:t>
              </a:r>
              <a:endParaRPr lang="zh-CN" altLang="en-US" sz="12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9469" name="Arc 13"/>
          <p:cNvSpPr/>
          <p:nvPr/>
        </p:nvSpPr>
        <p:spPr bwMode="auto">
          <a:xfrm rot="5133221" flipH="1">
            <a:off x="2499125" y="2720614"/>
            <a:ext cx="145136" cy="181613"/>
          </a:xfrm>
          <a:custGeom>
            <a:avLst/>
            <a:gdLst>
              <a:gd name="G0" fmla="+- 0 0 0"/>
              <a:gd name="G1" fmla="+- 15104 0 0"/>
              <a:gd name="G2" fmla="+- 21600 0 0"/>
              <a:gd name="T0" fmla="*/ 15441 w 21600"/>
              <a:gd name="T1" fmla="*/ 0 h 15104"/>
              <a:gd name="T2" fmla="*/ 21600 w 21600"/>
              <a:gd name="T3" fmla="*/ 15104 h 15104"/>
              <a:gd name="T4" fmla="*/ 0 w 21600"/>
              <a:gd name="T5" fmla="*/ 15104 h 15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5104" fill="none" extrusionOk="0">
                <a:moveTo>
                  <a:pt x="15441" y="-1"/>
                </a:moveTo>
                <a:cubicBezTo>
                  <a:pt x="19389" y="4036"/>
                  <a:pt x="21600" y="9457"/>
                  <a:pt x="21600" y="15104"/>
                </a:cubicBezTo>
              </a:path>
              <a:path w="21600" h="15104" stroke="0" extrusionOk="0">
                <a:moveTo>
                  <a:pt x="15441" y="-1"/>
                </a:moveTo>
                <a:cubicBezTo>
                  <a:pt x="19389" y="4036"/>
                  <a:pt x="21600" y="9457"/>
                  <a:pt x="21600" y="15104"/>
                </a:cubicBezTo>
                <a:lnTo>
                  <a:pt x="0" y="1510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lIns="68580" tIns="34290" rIns="68580" bIns="34290" anchor="ctr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6" name="Group 57"/>
          <p:cNvGrpSpPr/>
          <p:nvPr/>
        </p:nvGrpSpPr>
        <p:grpSpPr bwMode="auto">
          <a:xfrm rot="18549673">
            <a:off x="2542452" y="2520643"/>
            <a:ext cx="1110053" cy="513101"/>
            <a:chOff x="0" y="0"/>
            <a:chExt cx="3168" cy="0"/>
          </a:xfrm>
        </p:grpSpPr>
        <p:sp>
          <p:nvSpPr>
            <p:cNvPr id="19514" name="Line 58"/>
            <p:cNvSpPr>
              <a:spLocks noChangeShapeType="1"/>
            </p:cNvSpPr>
            <p:nvPr/>
          </p:nvSpPr>
          <p:spPr bwMode="auto">
            <a:xfrm>
              <a:off x="0" y="0"/>
              <a:ext cx="187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515" name="Line 59"/>
            <p:cNvSpPr>
              <a:spLocks noChangeShapeType="1"/>
            </p:cNvSpPr>
            <p:nvPr/>
          </p:nvSpPr>
          <p:spPr bwMode="auto">
            <a:xfrm>
              <a:off x="1680" y="0"/>
              <a:ext cx="1488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2516822" y="2482812"/>
            <a:ext cx="574103" cy="23852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just" defTabSz="914400"/>
            <a:r>
              <a:rPr lang="en-US" altLang="zh-CN" sz="1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45</a:t>
            </a:r>
            <a:r>
              <a:rPr lang="en-US" altLang="zh-CN" sz="12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sp>
        <p:nvSpPr>
          <p:cNvPr id="19462" name="Arc 6"/>
          <p:cNvSpPr/>
          <p:nvPr/>
        </p:nvSpPr>
        <p:spPr bwMode="auto">
          <a:xfrm rot="5133221" flipH="1">
            <a:off x="6540488" y="2629164"/>
            <a:ext cx="203495" cy="222335"/>
          </a:xfrm>
          <a:custGeom>
            <a:avLst/>
            <a:gdLst>
              <a:gd name="G0" fmla="+- 0 0 0"/>
              <a:gd name="G1" fmla="+- 21083 0 0"/>
              <a:gd name="G2" fmla="+- 21600 0 0"/>
              <a:gd name="T0" fmla="*/ 4700 w 21109"/>
              <a:gd name="T1" fmla="*/ 0 h 21083"/>
              <a:gd name="T2" fmla="*/ 21109 w 21109"/>
              <a:gd name="T3" fmla="*/ 16504 h 21083"/>
              <a:gd name="T4" fmla="*/ 0 w 21109"/>
              <a:gd name="T5" fmla="*/ 21083 h 2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09" h="21083" fill="none" extrusionOk="0">
                <a:moveTo>
                  <a:pt x="4699" y="0"/>
                </a:moveTo>
                <a:cubicBezTo>
                  <a:pt x="12918" y="1832"/>
                  <a:pt x="19323" y="8274"/>
                  <a:pt x="21109" y="16503"/>
                </a:cubicBezTo>
              </a:path>
              <a:path w="21109" h="21083" stroke="0" extrusionOk="0">
                <a:moveTo>
                  <a:pt x="4699" y="0"/>
                </a:moveTo>
                <a:cubicBezTo>
                  <a:pt x="12918" y="1832"/>
                  <a:pt x="19323" y="8274"/>
                  <a:pt x="21109" y="16503"/>
                </a:cubicBezTo>
                <a:lnTo>
                  <a:pt x="0" y="2108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lIns="68580" tIns="34290" rIns="68580" bIns="34290" anchor="ctr"/>
          <a:lstStyle/>
          <a:p>
            <a:pPr defTabSz="914400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608680" y="2456329"/>
            <a:ext cx="570785" cy="207749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just" defTabSz="914400"/>
            <a:r>
              <a:rPr lang="en-US" altLang="zh-CN" sz="9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60</a:t>
            </a:r>
            <a:r>
              <a:rPr lang="en-US" altLang="zh-CN" sz="11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</a:p>
        </p:txBody>
      </p:sp>
      <p:grpSp>
        <p:nvGrpSpPr>
          <p:cNvPr id="7" name="Group 67"/>
          <p:cNvGrpSpPr/>
          <p:nvPr/>
        </p:nvGrpSpPr>
        <p:grpSpPr bwMode="auto">
          <a:xfrm rot="19120274" flipV="1">
            <a:off x="6415027" y="2646001"/>
            <a:ext cx="1083980" cy="50809"/>
            <a:chOff x="0" y="0"/>
            <a:chExt cx="3168" cy="0"/>
          </a:xfrm>
        </p:grpSpPr>
        <p:sp>
          <p:nvSpPr>
            <p:cNvPr id="19524" name="Line 68"/>
            <p:cNvSpPr>
              <a:spLocks noChangeShapeType="1"/>
            </p:cNvSpPr>
            <p:nvPr/>
          </p:nvSpPr>
          <p:spPr bwMode="auto">
            <a:xfrm>
              <a:off x="0" y="0"/>
              <a:ext cx="187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525" name="Line 69"/>
            <p:cNvSpPr>
              <a:spLocks noChangeShapeType="1"/>
            </p:cNvSpPr>
            <p:nvPr/>
          </p:nvSpPr>
          <p:spPr bwMode="auto">
            <a:xfrm>
              <a:off x="1680" y="0"/>
              <a:ext cx="1488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" name="Group 62"/>
          <p:cNvGrpSpPr/>
          <p:nvPr/>
        </p:nvGrpSpPr>
        <p:grpSpPr bwMode="auto">
          <a:xfrm rot="2765324" flipV="1">
            <a:off x="5755931" y="2472061"/>
            <a:ext cx="1083980" cy="234077"/>
            <a:chOff x="0" y="0"/>
            <a:chExt cx="3168" cy="0"/>
          </a:xfrm>
        </p:grpSpPr>
        <p:sp>
          <p:nvSpPr>
            <p:cNvPr id="19519" name="Line 63"/>
            <p:cNvSpPr>
              <a:spLocks noChangeShapeType="1"/>
            </p:cNvSpPr>
            <p:nvPr/>
          </p:nvSpPr>
          <p:spPr bwMode="auto">
            <a:xfrm>
              <a:off x="0" y="0"/>
              <a:ext cx="187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defTabSz="914400"/>
              <a:endPara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520" name="Line 64"/>
            <p:cNvSpPr>
              <a:spLocks noChangeShapeType="1"/>
            </p:cNvSpPr>
            <p:nvPr/>
          </p:nvSpPr>
          <p:spPr bwMode="auto">
            <a:xfrm>
              <a:off x="1680" y="0"/>
              <a:ext cx="1488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" name="Group 79"/>
          <p:cNvGrpSpPr/>
          <p:nvPr/>
        </p:nvGrpSpPr>
        <p:grpSpPr bwMode="auto">
          <a:xfrm>
            <a:off x="6225946" y="2145721"/>
            <a:ext cx="570785" cy="907096"/>
            <a:chOff x="4098" y="1440"/>
            <a:chExt cx="528" cy="1200"/>
          </a:xfrm>
        </p:grpSpPr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4416" y="1440"/>
              <a:ext cx="0" cy="120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dashDot"/>
              <a:round/>
            </a:ln>
            <a:effectLst/>
          </p:spPr>
          <p:txBody>
            <a:bodyPr/>
            <a:lstStyle/>
            <a:p>
              <a:pPr defTabSz="914400"/>
              <a:endParaRPr lang="zh-CN" altLang="en-US" sz="9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4098" y="1931"/>
              <a:ext cx="528" cy="30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just" defTabSz="914400"/>
              <a:r>
                <a:rPr lang="en-US" altLang="zh-CN" sz="9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60</a:t>
              </a:r>
              <a:r>
                <a:rPr lang="en-US" altLang="zh-CN" sz="1100" kern="0" baseline="3000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o</a:t>
              </a:r>
            </a:p>
          </p:txBody>
        </p:sp>
        <p:sp>
          <p:nvSpPr>
            <p:cNvPr id="19461" name="Arc 5"/>
            <p:cNvSpPr/>
            <p:nvPr/>
          </p:nvSpPr>
          <p:spPr bwMode="auto">
            <a:xfrm rot="950387" flipH="1">
              <a:off x="4315" y="2084"/>
              <a:ext cx="73" cy="275"/>
            </a:xfrm>
            <a:custGeom>
              <a:avLst/>
              <a:gdLst>
                <a:gd name="G0" fmla="+- 0 0 0"/>
                <a:gd name="G1" fmla="+- 21083 0 0"/>
                <a:gd name="G2" fmla="+- 21600 0 0"/>
                <a:gd name="T0" fmla="*/ 4700 w 21600"/>
                <a:gd name="T1" fmla="*/ 0 h 21083"/>
                <a:gd name="T2" fmla="*/ 21600 w 21600"/>
                <a:gd name="T3" fmla="*/ 21083 h 21083"/>
                <a:gd name="T4" fmla="*/ 0 w 21600"/>
                <a:gd name="T5" fmla="*/ 21083 h 2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083" fill="none" extrusionOk="0">
                  <a:moveTo>
                    <a:pt x="4699" y="0"/>
                  </a:moveTo>
                  <a:cubicBezTo>
                    <a:pt x="14575" y="2202"/>
                    <a:pt x="21600" y="10964"/>
                    <a:pt x="21600" y="21083"/>
                  </a:cubicBezTo>
                </a:path>
                <a:path w="21600" h="21083" stroke="0" extrusionOk="0">
                  <a:moveTo>
                    <a:pt x="4699" y="0"/>
                  </a:moveTo>
                  <a:cubicBezTo>
                    <a:pt x="14575" y="2202"/>
                    <a:pt x="21600" y="10964"/>
                    <a:pt x="21600" y="21083"/>
                  </a:cubicBezTo>
                  <a:lnTo>
                    <a:pt x="0" y="21083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defTabSz="914400"/>
              <a:endParaRPr lang="zh-CN" altLang="en-US" sz="9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8" name="文本框 37"/>
          <p:cNvSpPr txBox="1"/>
          <p:nvPr/>
        </p:nvSpPr>
        <p:spPr>
          <a:xfrm>
            <a:off x="881605" y="156619"/>
            <a:ext cx="31474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二、光的反射定律</a:t>
            </a:r>
          </a:p>
        </p:txBody>
      </p:sp>
    </p:spTree>
  </p:cSld>
  <p:clrMapOvr>
    <a:masterClrMapping/>
  </p:clrMapOvr>
  <p:transition advClick="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75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4" grpId="0"/>
      <p:bldP spid="19495" grpId="0"/>
      <p:bldP spid="19496" grpId="0"/>
      <p:bldP spid="19497" grpId="0"/>
      <p:bldP spid="19498" grpId="0"/>
      <p:bldP spid="19469" grpId="0" animBg="1"/>
      <p:bldP spid="19473" grpId="0"/>
      <p:bldP spid="19462" grpId="0" animBg="1"/>
      <p:bldP spid="1946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Custom 61">
      <a:dk1>
        <a:srgbClr val="3D3D3D"/>
      </a:dk1>
      <a:lt1>
        <a:srgbClr val="F6F8F8"/>
      </a:lt1>
      <a:dk2>
        <a:srgbClr val="2B2B2B"/>
      </a:dk2>
      <a:lt2>
        <a:srgbClr val="FFFFFF"/>
      </a:lt2>
      <a:accent1>
        <a:srgbClr val="3780D7"/>
      </a:accent1>
      <a:accent2>
        <a:srgbClr val="3FACD0"/>
      </a:accent2>
      <a:accent3>
        <a:srgbClr val="3DA1D2"/>
      </a:accent3>
      <a:accent4>
        <a:srgbClr val="3B96D3"/>
      </a:accent4>
      <a:accent5>
        <a:srgbClr val="398BD5"/>
      </a:accent5>
      <a:accent6>
        <a:srgbClr val="3780D7"/>
      </a:accent6>
      <a:hlink>
        <a:srgbClr val="41B7D0"/>
      </a:hlink>
      <a:folHlink>
        <a:srgbClr val="70AD47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1913</Words>
  <PresentationFormat>全屏显示(16:9)</PresentationFormat>
  <Paragraphs>296</Paragraphs>
  <Slides>41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45" baseType="lpstr">
      <vt:lpstr>FandolFang R</vt:lpstr>
      <vt:lpstr>Arial</vt:lpstr>
      <vt:lpstr>Calibri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2020-05-15T06:49:00Z</dcterms:created>
  <dcterms:modified xsi:type="dcterms:W3CDTF">2023-10-04T01:47:13Z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