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62" r:id="rId2"/>
    <p:sldId id="266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4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263" r:id="rId38"/>
  </p:sldIdLst>
  <p:sldSz cx="9144000" cy="5143500" type="screen16x9"/>
  <p:notesSz cx="6858000" cy="9144000"/>
  <p:custDataLst>
    <p:tags r:id="rId40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5" userDrawn="1">
          <p15:clr>
            <a:srgbClr val="A4A3A4"/>
          </p15:clr>
        </p15:guide>
        <p15:guide id="2" pos="7265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5" orient="horz" pos="3952" userDrawn="1">
          <p15:clr>
            <a:srgbClr val="A4A3A4"/>
          </p15:clr>
        </p15:guide>
        <p15:guide id="6" orient="horz" pos="3838" userDrawn="1">
          <p15:clr>
            <a:srgbClr val="A4A3A4"/>
          </p15:clr>
        </p15:guide>
        <p15:guide id="7" orient="horz" pos="486">
          <p15:clr>
            <a:srgbClr val="A4A3A4"/>
          </p15:clr>
        </p15:guide>
        <p15:guide id="8" orient="horz" pos="2964">
          <p15:clr>
            <a:srgbClr val="A4A3A4"/>
          </p15:clr>
        </p15:guide>
        <p15:guide id="9" orient="horz" pos="2879">
          <p15:clr>
            <a:srgbClr val="A4A3A4"/>
          </p15:clr>
        </p15:guide>
        <p15:guide id="10" pos="311">
          <p15:clr>
            <a:srgbClr val="A4A3A4"/>
          </p15:clr>
        </p15:guide>
        <p15:guide id="11" pos="5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5" y="72"/>
      </p:cViewPr>
      <p:guideLst>
        <p:guide pos="415"/>
        <p:guide pos="7265"/>
        <p:guide orient="horz" pos="648"/>
        <p:guide orient="horz" pos="3952"/>
        <p:guide orient="horz" pos="3838"/>
        <p:guide orient="horz" pos="486"/>
        <p:guide orient="horz" pos="2964"/>
        <p:guide orient="horz" pos="2879"/>
        <p:guide pos="311"/>
        <p:guide pos="54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96C9825E-4D1A-4DAC-B4E9-5D09E61F0520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675D5563-4E22-416B-8372-BD84AB5A534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081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5D5563-4E22-416B-8372-BD84AB5A534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537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幻灯片图像占位符 1"/>
          <p:cNvSpPr>
            <a:spLocks noGrp="1" noRot="1" noChangeAspect="1" noChangeArrowheads="1"/>
          </p:cNvSpPr>
          <p:nvPr>
            <p:ph type="sldImg" idx="4294967295"/>
          </p:nvPr>
        </p:nvSpPr>
        <p:spPr>
          <a:xfrm>
            <a:off x="409575" y="754063"/>
            <a:ext cx="5854700" cy="3294062"/>
          </a:xfrm>
        </p:spPr>
      </p:sp>
      <p:sp>
        <p:nvSpPr>
          <p:cNvPr id="32770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519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5D5563-4E22-416B-8372-BD84AB5A534B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565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84F66AB8-6E2A-4112-924E-94FA71A781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836319" y="0"/>
            <a:ext cx="4307681" cy="5143500"/>
          </a:xfrm>
          <a:custGeom>
            <a:avLst/>
            <a:gdLst>
              <a:gd name="connsiteX0" fmla="*/ 111219 w 5743575"/>
              <a:gd name="connsiteY0" fmla="*/ 5761038 h 6858000"/>
              <a:gd name="connsiteX1" fmla="*/ 646019 w 5743575"/>
              <a:gd name="connsiteY1" fmla="*/ 5761038 h 6858000"/>
              <a:gd name="connsiteX2" fmla="*/ 757238 w 5743575"/>
              <a:gd name="connsiteY2" fmla="*/ 5872163 h 6858000"/>
              <a:gd name="connsiteX3" fmla="*/ 646019 w 5743575"/>
              <a:gd name="connsiteY3" fmla="*/ 5983288 h 6858000"/>
              <a:gd name="connsiteX4" fmla="*/ 111219 w 5743575"/>
              <a:gd name="connsiteY4" fmla="*/ 5983288 h 6858000"/>
              <a:gd name="connsiteX5" fmla="*/ 0 w 5743575"/>
              <a:gd name="connsiteY5" fmla="*/ 5872163 h 6858000"/>
              <a:gd name="connsiteX6" fmla="*/ 111219 w 5743575"/>
              <a:gd name="connsiteY6" fmla="*/ 5761038 h 6858000"/>
              <a:gd name="connsiteX7" fmla="*/ 974725 w 5743575"/>
              <a:gd name="connsiteY7" fmla="*/ 5760971 h 6858000"/>
              <a:gd name="connsiteX8" fmla="*/ 1043312 w 5743575"/>
              <a:gd name="connsiteY8" fmla="*/ 5789343 h 6858000"/>
              <a:gd name="connsiteX9" fmla="*/ 1043312 w 5743575"/>
              <a:gd name="connsiteY9" fmla="*/ 5938298 h 6858000"/>
              <a:gd name="connsiteX10" fmla="*/ 906139 w 5743575"/>
              <a:gd name="connsiteY10" fmla="*/ 5938298 h 6858000"/>
              <a:gd name="connsiteX11" fmla="*/ 906139 w 5743575"/>
              <a:gd name="connsiteY11" fmla="*/ 5789343 h 6858000"/>
              <a:gd name="connsiteX12" fmla="*/ 974725 w 5743575"/>
              <a:gd name="connsiteY12" fmla="*/ 5760971 h 6858000"/>
              <a:gd name="connsiteX13" fmla="*/ 776442 w 5743575"/>
              <a:gd name="connsiteY13" fmla="*/ 4878388 h 6858000"/>
              <a:gd name="connsiteX14" fmla="*/ 923156 w 5743575"/>
              <a:gd name="connsiteY14" fmla="*/ 4878388 h 6858000"/>
              <a:gd name="connsiteX15" fmla="*/ 932622 w 5743575"/>
              <a:gd name="connsiteY15" fmla="*/ 4878388 h 6858000"/>
              <a:gd name="connsiteX16" fmla="*/ 1330172 w 5743575"/>
              <a:gd name="connsiteY16" fmla="*/ 4878388 h 6858000"/>
              <a:gd name="connsiteX17" fmla="*/ 1431926 w 5743575"/>
              <a:gd name="connsiteY17" fmla="*/ 4990307 h 6858000"/>
              <a:gd name="connsiteX18" fmla="*/ 1320707 w 5743575"/>
              <a:gd name="connsiteY18" fmla="*/ 5102226 h 6858000"/>
              <a:gd name="connsiteX19" fmla="*/ 776442 w 5743575"/>
              <a:gd name="connsiteY19" fmla="*/ 5102226 h 6858000"/>
              <a:gd name="connsiteX20" fmla="*/ 674688 w 5743575"/>
              <a:gd name="connsiteY20" fmla="*/ 4990307 h 6858000"/>
              <a:gd name="connsiteX21" fmla="*/ 776442 w 5743575"/>
              <a:gd name="connsiteY21" fmla="*/ 4878388 h 6858000"/>
              <a:gd name="connsiteX22" fmla="*/ 457167 w 5743575"/>
              <a:gd name="connsiteY22" fmla="*/ 4878388 h 6858000"/>
              <a:gd name="connsiteX23" fmla="*/ 528097 w 5743575"/>
              <a:gd name="connsiteY23" fmla="*/ 4906963 h 6858000"/>
              <a:gd name="connsiteX24" fmla="*/ 528097 w 5743575"/>
              <a:gd name="connsiteY24" fmla="*/ 5054601 h 6858000"/>
              <a:gd name="connsiteX25" fmla="*/ 379143 w 5743575"/>
              <a:gd name="connsiteY25" fmla="*/ 5054601 h 6858000"/>
              <a:gd name="connsiteX26" fmla="*/ 379143 w 5743575"/>
              <a:gd name="connsiteY26" fmla="*/ 4906963 h 6858000"/>
              <a:gd name="connsiteX27" fmla="*/ 457167 w 5743575"/>
              <a:gd name="connsiteY27" fmla="*/ 4878388 h 6858000"/>
              <a:gd name="connsiteX28" fmla="*/ 1250951 w 5743575"/>
              <a:gd name="connsiteY28" fmla="*/ 4435597 h 6858000"/>
              <a:gd name="connsiteX29" fmla="*/ 1319537 w 5743575"/>
              <a:gd name="connsiteY29" fmla="*/ 4469299 h 6858000"/>
              <a:gd name="connsiteX30" fmla="*/ 1319537 w 5743575"/>
              <a:gd name="connsiteY30" fmla="*/ 4618297 h 6858000"/>
              <a:gd name="connsiteX31" fmla="*/ 1182364 w 5743575"/>
              <a:gd name="connsiteY31" fmla="*/ 4618297 h 6858000"/>
              <a:gd name="connsiteX32" fmla="*/ 1182364 w 5743575"/>
              <a:gd name="connsiteY32" fmla="*/ 4469299 h 6858000"/>
              <a:gd name="connsiteX33" fmla="*/ 1250951 w 5743575"/>
              <a:gd name="connsiteY33" fmla="*/ 4435597 h 6858000"/>
              <a:gd name="connsiteX34" fmla="*/ 1225145 w 5743575"/>
              <a:gd name="connsiteY34" fmla="*/ 3542425 h 6858000"/>
              <a:gd name="connsiteX35" fmla="*/ 1294914 w 5743575"/>
              <a:gd name="connsiteY35" fmla="*/ 3577901 h 6858000"/>
              <a:gd name="connsiteX36" fmla="*/ 1294914 w 5743575"/>
              <a:gd name="connsiteY36" fmla="*/ 3717439 h 6858000"/>
              <a:gd name="connsiteX37" fmla="*/ 1155376 w 5743575"/>
              <a:gd name="connsiteY37" fmla="*/ 3717439 h 6858000"/>
              <a:gd name="connsiteX38" fmla="*/ 1155376 w 5743575"/>
              <a:gd name="connsiteY38" fmla="*/ 3577901 h 6858000"/>
              <a:gd name="connsiteX39" fmla="*/ 1225145 w 5743575"/>
              <a:gd name="connsiteY39" fmla="*/ 3542425 h 6858000"/>
              <a:gd name="connsiteX40" fmla="*/ 327119 w 5743575"/>
              <a:gd name="connsiteY40" fmla="*/ 3494088 h 6858000"/>
              <a:gd name="connsiteX41" fmla="*/ 861918 w 5743575"/>
              <a:gd name="connsiteY41" fmla="*/ 3494088 h 6858000"/>
              <a:gd name="connsiteX42" fmla="*/ 973138 w 5743575"/>
              <a:gd name="connsiteY42" fmla="*/ 3606007 h 6858000"/>
              <a:gd name="connsiteX43" fmla="*/ 861918 w 5743575"/>
              <a:gd name="connsiteY43" fmla="*/ 3717926 h 6858000"/>
              <a:gd name="connsiteX44" fmla="*/ 327119 w 5743575"/>
              <a:gd name="connsiteY44" fmla="*/ 3717926 h 6858000"/>
              <a:gd name="connsiteX45" fmla="*/ 215900 w 5743575"/>
              <a:gd name="connsiteY45" fmla="*/ 3606007 h 6858000"/>
              <a:gd name="connsiteX46" fmla="*/ 327119 w 5743575"/>
              <a:gd name="connsiteY46" fmla="*/ 3494088 h 6858000"/>
              <a:gd name="connsiteX47" fmla="*/ 735823 w 5743575"/>
              <a:gd name="connsiteY47" fmla="*/ 3103496 h 6858000"/>
              <a:gd name="connsiteX48" fmla="*/ 813847 w 5743575"/>
              <a:gd name="connsiteY48" fmla="*/ 3131868 h 6858000"/>
              <a:gd name="connsiteX49" fmla="*/ 813847 w 5743575"/>
              <a:gd name="connsiteY49" fmla="*/ 3278459 h 6858000"/>
              <a:gd name="connsiteX50" fmla="*/ 664893 w 5743575"/>
              <a:gd name="connsiteY50" fmla="*/ 3278459 h 6858000"/>
              <a:gd name="connsiteX51" fmla="*/ 664893 w 5743575"/>
              <a:gd name="connsiteY51" fmla="*/ 3131868 h 6858000"/>
              <a:gd name="connsiteX52" fmla="*/ 735823 w 5743575"/>
              <a:gd name="connsiteY52" fmla="*/ 3103496 h 6858000"/>
              <a:gd name="connsiteX53" fmla="*/ 1081182 w 5743575"/>
              <a:gd name="connsiteY53" fmla="*/ 3094038 h 6858000"/>
              <a:gd name="connsiteX54" fmla="*/ 1218432 w 5743575"/>
              <a:gd name="connsiteY54" fmla="*/ 3094038 h 6858000"/>
              <a:gd name="connsiteX55" fmla="*/ 1227897 w 5743575"/>
              <a:gd name="connsiteY55" fmla="*/ 3094038 h 6858000"/>
              <a:gd name="connsiteX56" fmla="*/ 1634913 w 5743575"/>
              <a:gd name="connsiteY56" fmla="*/ 3094038 h 6858000"/>
              <a:gd name="connsiteX57" fmla="*/ 1727201 w 5743575"/>
              <a:gd name="connsiteY57" fmla="*/ 3205164 h 6858000"/>
              <a:gd name="connsiteX58" fmla="*/ 1625447 w 5743575"/>
              <a:gd name="connsiteY58" fmla="*/ 3316289 h 6858000"/>
              <a:gd name="connsiteX59" fmla="*/ 1081182 w 5743575"/>
              <a:gd name="connsiteY59" fmla="*/ 3316289 h 6858000"/>
              <a:gd name="connsiteX60" fmla="*/ 969963 w 5743575"/>
              <a:gd name="connsiteY60" fmla="*/ 3205164 h 6858000"/>
              <a:gd name="connsiteX61" fmla="*/ 1081182 w 5743575"/>
              <a:gd name="connsiteY61" fmla="*/ 3094038 h 6858000"/>
              <a:gd name="connsiteX62" fmla="*/ 1518908 w 5743575"/>
              <a:gd name="connsiteY62" fmla="*/ 2659856 h 6858000"/>
              <a:gd name="connsiteX63" fmla="*/ 1587770 w 5743575"/>
              <a:gd name="connsiteY63" fmla="*/ 2695575 h 6858000"/>
              <a:gd name="connsiteX64" fmla="*/ 1587770 w 5743575"/>
              <a:gd name="connsiteY64" fmla="*/ 2833689 h 6858000"/>
              <a:gd name="connsiteX65" fmla="*/ 1441180 w 5743575"/>
              <a:gd name="connsiteY65" fmla="*/ 2833689 h 6858000"/>
              <a:gd name="connsiteX66" fmla="*/ 1441180 w 5743575"/>
              <a:gd name="connsiteY66" fmla="*/ 2695575 h 6858000"/>
              <a:gd name="connsiteX67" fmla="*/ 1518908 w 5743575"/>
              <a:gd name="connsiteY67" fmla="*/ 2659856 h 6858000"/>
              <a:gd name="connsiteX68" fmla="*/ 1223929 w 5743575"/>
              <a:gd name="connsiteY68" fmla="*/ 1332748 h 6858000"/>
              <a:gd name="connsiteX69" fmla="*/ 1294860 w 5743575"/>
              <a:gd name="connsiteY69" fmla="*/ 1361323 h 6858000"/>
              <a:gd name="connsiteX70" fmla="*/ 1294860 w 5743575"/>
              <a:gd name="connsiteY70" fmla="*/ 1508961 h 6858000"/>
              <a:gd name="connsiteX71" fmla="*/ 1145905 w 5743575"/>
              <a:gd name="connsiteY71" fmla="*/ 1508961 h 6858000"/>
              <a:gd name="connsiteX72" fmla="*/ 1145905 w 5743575"/>
              <a:gd name="connsiteY72" fmla="*/ 1361323 h 6858000"/>
              <a:gd name="connsiteX73" fmla="*/ 1223929 w 5743575"/>
              <a:gd name="connsiteY73" fmla="*/ 1332748 h 6858000"/>
              <a:gd name="connsiteX74" fmla="*/ 951067 w 5743575"/>
              <a:gd name="connsiteY74" fmla="*/ 430253 h 6858000"/>
              <a:gd name="connsiteX75" fmla="*/ 1097781 w 5743575"/>
              <a:gd name="connsiteY75" fmla="*/ 430253 h 6858000"/>
              <a:gd name="connsiteX76" fmla="*/ 1107247 w 5743575"/>
              <a:gd name="connsiteY76" fmla="*/ 430253 h 6858000"/>
              <a:gd name="connsiteX77" fmla="*/ 1504797 w 5743575"/>
              <a:gd name="connsiteY77" fmla="*/ 430253 h 6858000"/>
              <a:gd name="connsiteX78" fmla="*/ 1606551 w 5743575"/>
              <a:gd name="connsiteY78" fmla="*/ 542172 h 6858000"/>
              <a:gd name="connsiteX79" fmla="*/ 1495332 w 5743575"/>
              <a:gd name="connsiteY79" fmla="*/ 654091 h 6858000"/>
              <a:gd name="connsiteX80" fmla="*/ 951067 w 5743575"/>
              <a:gd name="connsiteY80" fmla="*/ 654091 h 6858000"/>
              <a:gd name="connsiteX81" fmla="*/ 849313 w 5743575"/>
              <a:gd name="connsiteY81" fmla="*/ 542172 h 6858000"/>
              <a:gd name="connsiteX82" fmla="*/ 951067 w 5743575"/>
              <a:gd name="connsiteY82" fmla="*/ 430253 h 6858000"/>
              <a:gd name="connsiteX83" fmla="*/ 631792 w 5743575"/>
              <a:gd name="connsiteY83" fmla="*/ 430253 h 6858000"/>
              <a:gd name="connsiteX84" fmla="*/ 702722 w 5743575"/>
              <a:gd name="connsiteY84" fmla="*/ 458828 h 6858000"/>
              <a:gd name="connsiteX85" fmla="*/ 702722 w 5743575"/>
              <a:gd name="connsiteY85" fmla="*/ 606466 h 6858000"/>
              <a:gd name="connsiteX86" fmla="*/ 553768 w 5743575"/>
              <a:gd name="connsiteY86" fmla="*/ 606466 h 6858000"/>
              <a:gd name="connsiteX87" fmla="*/ 553768 w 5743575"/>
              <a:gd name="connsiteY87" fmla="*/ 458828 h 6858000"/>
              <a:gd name="connsiteX88" fmla="*/ 631792 w 5743575"/>
              <a:gd name="connsiteY88" fmla="*/ 430253 h 6858000"/>
              <a:gd name="connsiteX89" fmla="*/ 1847712 w 5743575"/>
              <a:gd name="connsiteY89" fmla="*/ 0 h 6858000"/>
              <a:gd name="connsiteX90" fmla="*/ 3689876 w 5743575"/>
              <a:gd name="connsiteY90" fmla="*/ 0 h 6858000"/>
              <a:gd name="connsiteX91" fmla="*/ 3876675 w 5743575"/>
              <a:gd name="connsiteY91" fmla="*/ 0 h 6858000"/>
              <a:gd name="connsiteX92" fmla="*/ 5743575 w 5743575"/>
              <a:gd name="connsiteY92" fmla="*/ 0 h 6858000"/>
              <a:gd name="connsiteX93" fmla="*/ 5743575 w 5743575"/>
              <a:gd name="connsiteY93" fmla="*/ 6858000 h 6858000"/>
              <a:gd name="connsiteX94" fmla="*/ 4322763 w 5743575"/>
              <a:gd name="connsiteY94" fmla="*/ 6858000 h 6858000"/>
              <a:gd name="connsiteX95" fmla="*/ 3876675 w 5743575"/>
              <a:gd name="connsiteY95" fmla="*/ 6858000 h 6858000"/>
              <a:gd name="connsiteX96" fmla="*/ 1376837 w 5743575"/>
              <a:gd name="connsiteY96" fmla="*/ 6858000 h 6858000"/>
              <a:gd name="connsiteX97" fmla="*/ 1275091 w 5743575"/>
              <a:gd name="connsiteY97" fmla="*/ 6746584 h 6858000"/>
              <a:gd name="connsiteX98" fmla="*/ 1367373 w 5743575"/>
              <a:gd name="connsiteY98" fmla="*/ 6635169 h 6858000"/>
              <a:gd name="connsiteX99" fmla="*/ 2032276 w 5743575"/>
              <a:gd name="connsiteY99" fmla="*/ 6635169 h 6858000"/>
              <a:gd name="connsiteX100" fmla="*/ 2143488 w 5743575"/>
              <a:gd name="connsiteY100" fmla="*/ 6523753 h 6858000"/>
              <a:gd name="connsiteX101" fmla="*/ 2032276 w 5743575"/>
              <a:gd name="connsiteY101" fmla="*/ 6412337 h 6858000"/>
              <a:gd name="connsiteX102" fmla="*/ 1717571 w 5743575"/>
              <a:gd name="connsiteY102" fmla="*/ 6412337 h 6858000"/>
              <a:gd name="connsiteX103" fmla="*/ 1606359 w 5743575"/>
              <a:gd name="connsiteY103" fmla="*/ 6298551 h 6858000"/>
              <a:gd name="connsiteX104" fmla="*/ 1717571 w 5743575"/>
              <a:gd name="connsiteY104" fmla="*/ 6196617 h 6858000"/>
              <a:gd name="connsiteX105" fmla="*/ 1793290 w 5743575"/>
              <a:gd name="connsiteY105" fmla="*/ 6196617 h 6858000"/>
              <a:gd name="connsiteX106" fmla="*/ 1793290 w 5743575"/>
              <a:gd name="connsiteY106" fmla="*/ 6187135 h 6858000"/>
              <a:gd name="connsiteX107" fmla="*/ 1857177 w 5743575"/>
              <a:gd name="connsiteY107" fmla="*/ 6187135 h 6858000"/>
              <a:gd name="connsiteX108" fmla="*/ 1968389 w 5743575"/>
              <a:gd name="connsiteY108" fmla="*/ 6085201 h 6858000"/>
              <a:gd name="connsiteX109" fmla="*/ 1857177 w 5743575"/>
              <a:gd name="connsiteY109" fmla="*/ 5973785 h 6858000"/>
              <a:gd name="connsiteX110" fmla="*/ 1303485 w 5743575"/>
              <a:gd name="connsiteY110" fmla="*/ 5973785 h 6858000"/>
              <a:gd name="connsiteX111" fmla="*/ 1201738 w 5743575"/>
              <a:gd name="connsiteY111" fmla="*/ 5862369 h 6858000"/>
              <a:gd name="connsiteX112" fmla="*/ 1303485 w 5743575"/>
              <a:gd name="connsiteY112" fmla="*/ 5750954 h 6858000"/>
              <a:gd name="connsiteX113" fmla="*/ 2346982 w 5743575"/>
              <a:gd name="connsiteY113" fmla="*/ 5750954 h 6858000"/>
              <a:gd name="connsiteX114" fmla="*/ 2458193 w 5743575"/>
              <a:gd name="connsiteY114" fmla="*/ 5639538 h 6858000"/>
              <a:gd name="connsiteX115" fmla="*/ 2346982 w 5743575"/>
              <a:gd name="connsiteY115" fmla="*/ 5528122 h 6858000"/>
              <a:gd name="connsiteX116" fmla="*/ 1793290 w 5743575"/>
              <a:gd name="connsiteY116" fmla="*/ 5528122 h 6858000"/>
              <a:gd name="connsiteX117" fmla="*/ 1717571 w 5743575"/>
              <a:gd name="connsiteY117" fmla="*/ 5528122 h 6858000"/>
              <a:gd name="connsiteX118" fmla="*/ 1606359 w 5743575"/>
              <a:gd name="connsiteY118" fmla="*/ 5416706 h 6858000"/>
              <a:gd name="connsiteX119" fmla="*/ 1698641 w 5743575"/>
              <a:gd name="connsiteY119" fmla="*/ 5305290 h 6858000"/>
              <a:gd name="connsiteX120" fmla="*/ 1857177 w 5743575"/>
              <a:gd name="connsiteY120" fmla="*/ 5305290 h 6858000"/>
              <a:gd name="connsiteX121" fmla="*/ 1968389 w 5743575"/>
              <a:gd name="connsiteY121" fmla="*/ 5203357 h 6858000"/>
              <a:gd name="connsiteX122" fmla="*/ 1857177 w 5743575"/>
              <a:gd name="connsiteY122" fmla="*/ 5091941 h 6858000"/>
              <a:gd name="connsiteX123" fmla="*/ 1653683 w 5743575"/>
              <a:gd name="connsiteY123" fmla="*/ 5091941 h 6858000"/>
              <a:gd name="connsiteX124" fmla="*/ 1542472 w 5743575"/>
              <a:gd name="connsiteY124" fmla="*/ 4980525 h 6858000"/>
              <a:gd name="connsiteX125" fmla="*/ 1653683 w 5743575"/>
              <a:gd name="connsiteY125" fmla="*/ 4869109 h 6858000"/>
              <a:gd name="connsiteX126" fmla="*/ 2096164 w 5743575"/>
              <a:gd name="connsiteY126" fmla="*/ 4869109 h 6858000"/>
              <a:gd name="connsiteX127" fmla="*/ 2207376 w 5743575"/>
              <a:gd name="connsiteY127" fmla="*/ 4757693 h 6858000"/>
              <a:gd name="connsiteX128" fmla="*/ 2096164 w 5743575"/>
              <a:gd name="connsiteY128" fmla="*/ 4646277 h 6858000"/>
              <a:gd name="connsiteX129" fmla="*/ 1606359 w 5743575"/>
              <a:gd name="connsiteY129" fmla="*/ 4646277 h 6858000"/>
              <a:gd name="connsiteX130" fmla="*/ 1506979 w 5743575"/>
              <a:gd name="connsiteY130" fmla="*/ 4560938 h 6858000"/>
              <a:gd name="connsiteX131" fmla="*/ 1497514 w 5743575"/>
              <a:gd name="connsiteY131" fmla="*/ 4534862 h 6858000"/>
              <a:gd name="connsiteX132" fmla="*/ 1606359 w 5743575"/>
              <a:gd name="connsiteY132" fmla="*/ 4423446 h 6858000"/>
              <a:gd name="connsiteX133" fmla="*/ 2280728 w 5743575"/>
              <a:gd name="connsiteY133" fmla="*/ 4423446 h 6858000"/>
              <a:gd name="connsiteX134" fmla="*/ 2365911 w 5743575"/>
              <a:gd name="connsiteY134" fmla="*/ 4312030 h 6858000"/>
              <a:gd name="connsiteX135" fmla="*/ 2254700 w 5743575"/>
              <a:gd name="connsiteY135" fmla="*/ 4207726 h 6858000"/>
              <a:gd name="connsiteX136" fmla="*/ 1939994 w 5743575"/>
              <a:gd name="connsiteY136" fmla="*/ 4207726 h 6858000"/>
              <a:gd name="connsiteX137" fmla="*/ 1838247 w 5743575"/>
              <a:gd name="connsiteY137" fmla="*/ 4096310 h 6858000"/>
              <a:gd name="connsiteX138" fmla="*/ 1939994 w 5743575"/>
              <a:gd name="connsiteY138" fmla="*/ 3984894 h 6858000"/>
              <a:gd name="connsiteX139" fmla="*/ 2086699 w 5743575"/>
              <a:gd name="connsiteY139" fmla="*/ 3984894 h 6858000"/>
              <a:gd name="connsiteX140" fmla="*/ 2197911 w 5743575"/>
              <a:gd name="connsiteY140" fmla="*/ 3873478 h 6858000"/>
              <a:gd name="connsiteX141" fmla="*/ 2086699 w 5743575"/>
              <a:gd name="connsiteY141" fmla="*/ 3762062 h 6858000"/>
              <a:gd name="connsiteX142" fmla="*/ 1533007 w 5743575"/>
              <a:gd name="connsiteY142" fmla="*/ 3762062 h 6858000"/>
              <a:gd name="connsiteX143" fmla="*/ 1421795 w 5743575"/>
              <a:gd name="connsiteY143" fmla="*/ 3650647 h 6858000"/>
              <a:gd name="connsiteX144" fmla="*/ 1533007 w 5743575"/>
              <a:gd name="connsiteY144" fmla="*/ 3539231 h 6858000"/>
              <a:gd name="connsiteX145" fmla="*/ 2576504 w 5743575"/>
              <a:gd name="connsiteY145" fmla="*/ 3539231 h 6858000"/>
              <a:gd name="connsiteX146" fmla="*/ 2687715 w 5743575"/>
              <a:gd name="connsiteY146" fmla="*/ 3427816 h 6858000"/>
              <a:gd name="connsiteX147" fmla="*/ 2576504 w 5743575"/>
              <a:gd name="connsiteY147" fmla="*/ 3316399 h 6858000"/>
              <a:gd name="connsiteX148" fmla="*/ 1939994 w 5743575"/>
              <a:gd name="connsiteY148" fmla="*/ 3316399 h 6858000"/>
              <a:gd name="connsiteX149" fmla="*/ 1838247 w 5743575"/>
              <a:gd name="connsiteY149" fmla="*/ 3214466 h 6858000"/>
              <a:gd name="connsiteX150" fmla="*/ 1930530 w 5743575"/>
              <a:gd name="connsiteY150" fmla="*/ 3103050 h 6858000"/>
              <a:gd name="connsiteX151" fmla="*/ 2086699 w 5743575"/>
              <a:gd name="connsiteY151" fmla="*/ 3103050 h 6858000"/>
              <a:gd name="connsiteX152" fmla="*/ 2197911 w 5743575"/>
              <a:gd name="connsiteY152" fmla="*/ 2991634 h 6858000"/>
              <a:gd name="connsiteX153" fmla="*/ 2086699 w 5743575"/>
              <a:gd name="connsiteY153" fmla="*/ 2880218 h 6858000"/>
              <a:gd name="connsiteX154" fmla="*/ 2022812 w 5743575"/>
              <a:gd name="connsiteY154" fmla="*/ 2880218 h 6858000"/>
              <a:gd name="connsiteX155" fmla="*/ 1876107 w 5743575"/>
              <a:gd name="connsiteY155" fmla="*/ 2880218 h 6858000"/>
              <a:gd name="connsiteX156" fmla="*/ 1764895 w 5743575"/>
              <a:gd name="connsiteY156" fmla="*/ 2768802 h 6858000"/>
              <a:gd name="connsiteX157" fmla="*/ 1876107 w 5743575"/>
              <a:gd name="connsiteY157" fmla="*/ 2657386 h 6858000"/>
              <a:gd name="connsiteX158" fmla="*/ 2022812 w 5743575"/>
              <a:gd name="connsiteY158" fmla="*/ 2657386 h 6858000"/>
              <a:gd name="connsiteX159" fmla="*/ 2328052 w 5743575"/>
              <a:gd name="connsiteY159" fmla="*/ 2657386 h 6858000"/>
              <a:gd name="connsiteX160" fmla="*/ 2439264 w 5743575"/>
              <a:gd name="connsiteY160" fmla="*/ 2545971 h 6858000"/>
              <a:gd name="connsiteX161" fmla="*/ 2328052 w 5743575"/>
              <a:gd name="connsiteY161" fmla="*/ 2434555 h 6858000"/>
              <a:gd name="connsiteX162" fmla="*/ 1625289 w 5743575"/>
              <a:gd name="connsiteY162" fmla="*/ 2434555 h 6858000"/>
              <a:gd name="connsiteX163" fmla="*/ 1514077 w 5743575"/>
              <a:gd name="connsiteY163" fmla="*/ 2323139 h 6858000"/>
              <a:gd name="connsiteX164" fmla="*/ 1606359 w 5743575"/>
              <a:gd name="connsiteY164" fmla="*/ 2211723 h 6858000"/>
              <a:gd name="connsiteX165" fmla="*/ 2271263 w 5743575"/>
              <a:gd name="connsiteY165" fmla="*/ 2211723 h 6858000"/>
              <a:gd name="connsiteX166" fmla="*/ 2382475 w 5743575"/>
              <a:gd name="connsiteY166" fmla="*/ 2100307 h 6858000"/>
              <a:gd name="connsiteX167" fmla="*/ 2271263 w 5743575"/>
              <a:gd name="connsiteY167" fmla="*/ 1986521 h 6858000"/>
              <a:gd name="connsiteX168" fmla="*/ 1958924 w 5743575"/>
              <a:gd name="connsiteY168" fmla="*/ 1986521 h 6858000"/>
              <a:gd name="connsiteX169" fmla="*/ 1847712 w 5743575"/>
              <a:gd name="connsiteY169" fmla="*/ 1884587 h 6858000"/>
              <a:gd name="connsiteX170" fmla="*/ 1958924 w 5743575"/>
              <a:gd name="connsiteY170" fmla="*/ 1773171 h 6858000"/>
              <a:gd name="connsiteX171" fmla="*/ 2041741 w 5743575"/>
              <a:gd name="connsiteY171" fmla="*/ 1773171 h 6858000"/>
              <a:gd name="connsiteX172" fmla="*/ 2105629 w 5743575"/>
              <a:gd name="connsiteY172" fmla="*/ 1773171 h 6858000"/>
              <a:gd name="connsiteX173" fmla="*/ 2216840 w 5743575"/>
              <a:gd name="connsiteY173" fmla="*/ 1661756 h 6858000"/>
              <a:gd name="connsiteX174" fmla="*/ 2105629 w 5743575"/>
              <a:gd name="connsiteY174" fmla="*/ 1550340 h 6858000"/>
              <a:gd name="connsiteX175" fmla="*/ 1542472 w 5743575"/>
              <a:gd name="connsiteY175" fmla="*/ 1550340 h 6858000"/>
              <a:gd name="connsiteX176" fmla="*/ 1440725 w 5743575"/>
              <a:gd name="connsiteY176" fmla="*/ 1438924 h 6858000"/>
              <a:gd name="connsiteX177" fmla="*/ 1551937 w 5743575"/>
              <a:gd name="connsiteY177" fmla="*/ 1327508 h 6858000"/>
              <a:gd name="connsiteX178" fmla="*/ 2585968 w 5743575"/>
              <a:gd name="connsiteY178" fmla="*/ 1327508 h 6858000"/>
              <a:gd name="connsiteX179" fmla="*/ 2697180 w 5743575"/>
              <a:gd name="connsiteY179" fmla="*/ 1216092 h 6858000"/>
              <a:gd name="connsiteX180" fmla="*/ 2585968 w 5743575"/>
              <a:gd name="connsiteY180" fmla="*/ 1104677 h 6858000"/>
              <a:gd name="connsiteX181" fmla="*/ 2041741 w 5743575"/>
              <a:gd name="connsiteY181" fmla="*/ 1104677 h 6858000"/>
              <a:gd name="connsiteX182" fmla="*/ 1958924 w 5743575"/>
              <a:gd name="connsiteY182" fmla="*/ 1104677 h 6858000"/>
              <a:gd name="connsiteX183" fmla="*/ 1847712 w 5743575"/>
              <a:gd name="connsiteY183" fmla="*/ 993261 h 6858000"/>
              <a:gd name="connsiteX184" fmla="*/ 1949459 w 5743575"/>
              <a:gd name="connsiteY184" fmla="*/ 891327 h 6858000"/>
              <a:gd name="connsiteX185" fmla="*/ 2105629 w 5743575"/>
              <a:gd name="connsiteY185" fmla="*/ 891327 h 6858000"/>
              <a:gd name="connsiteX186" fmla="*/ 2216840 w 5743575"/>
              <a:gd name="connsiteY186" fmla="*/ 779911 h 6858000"/>
              <a:gd name="connsiteX187" fmla="*/ 2105629 w 5743575"/>
              <a:gd name="connsiteY187" fmla="*/ 668495 h 6858000"/>
              <a:gd name="connsiteX188" fmla="*/ 2041741 w 5743575"/>
              <a:gd name="connsiteY188" fmla="*/ 668495 h 6858000"/>
              <a:gd name="connsiteX189" fmla="*/ 1892670 w 5743575"/>
              <a:gd name="connsiteY189" fmla="*/ 668495 h 6858000"/>
              <a:gd name="connsiteX190" fmla="*/ 1783825 w 5743575"/>
              <a:gd name="connsiteY190" fmla="*/ 557080 h 6858000"/>
              <a:gd name="connsiteX191" fmla="*/ 1892670 w 5743575"/>
              <a:gd name="connsiteY191" fmla="*/ 445664 h 6858000"/>
              <a:gd name="connsiteX192" fmla="*/ 2346982 w 5743575"/>
              <a:gd name="connsiteY192" fmla="*/ 445664 h 6858000"/>
              <a:gd name="connsiteX193" fmla="*/ 2448728 w 5743575"/>
              <a:gd name="connsiteY193" fmla="*/ 334248 h 6858000"/>
              <a:gd name="connsiteX194" fmla="*/ 2346982 w 5743575"/>
              <a:gd name="connsiteY194" fmla="*/ 222832 h 6858000"/>
              <a:gd name="connsiteX195" fmla="*/ 1847712 w 5743575"/>
              <a:gd name="connsiteY195" fmla="*/ 222832 h 6858000"/>
              <a:gd name="connsiteX196" fmla="*/ 1736501 w 5743575"/>
              <a:gd name="connsiteY196" fmla="*/ 111416 h 6858000"/>
              <a:gd name="connsiteX197" fmla="*/ 1847712 w 5743575"/>
              <a:gd name="connsiteY19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</a:cxnLst>
            <a:rect l="l" t="t" r="r" b="b"/>
            <a:pathLst>
              <a:path w="5743575" h="6858000">
                <a:moveTo>
                  <a:pt x="111219" y="5761038"/>
                </a:moveTo>
                <a:cubicBezTo>
                  <a:pt x="111219" y="5761038"/>
                  <a:pt x="111219" y="5761038"/>
                  <a:pt x="646019" y="5761038"/>
                </a:cubicBezTo>
                <a:cubicBezTo>
                  <a:pt x="712277" y="5761038"/>
                  <a:pt x="757238" y="5808325"/>
                  <a:pt x="757238" y="5872163"/>
                </a:cubicBezTo>
                <a:cubicBezTo>
                  <a:pt x="757238" y="5928908"/>
                  <a:pt x="712277" y="5983288"/>
                  <a:pt x="646019" y="5983288"/>
                </a:cubicBezTo>
                <a:cubicBezTo>
                  <a:pt x="646019" y="5983288"/>
                  <a:pt x="646019" y="5983288"/>
                  <a:pt x="111219" y="5983288"/>
                </a:cubicBezTo>
                <a:cubicBezTo>
                  <a:pt x="47327" y="5983288"/>
                  <a:pt x="0" y="5928908"/>
                  <a:pt x="0" y="5872163"/>
                </a:cubicBezTo>
                <a:cubicBezTo>
                  <a:pt x="0" y="5808325"/>
                  <a:pt x="47327" y="5761038"/>
                  <a:pt x="111219" y="5761038"/>
                </a:cubicBezTo>
                <a:close/>
                <a:moveTo>
                  <a:pt x="974725" y="5760971"/>
                </a:moveTo>
                <a:cubicBezTo>
                  <a:pt x="1000149" y="5760971"/>
                  <a:pt x="1025574" y="5770428"/>
                  <a:pt x="1043312" y="5789343"/>
                </a:cubicBezTo>
                <a:cubicBezTo>
                  <a:pt x="1090613" y="5836630"/>
                  <a:pt x="1090613" y="5900468"/>
                  <a:pt x="1043312" y="5938298"/>
                </a:cubicBezTo>
                <a:cubicBezTo>
                  <a:pt x="1007836" y="5973763"/>
                  <a:pt x="941615" y="5973763"/>
                  <a:pt x="906139" y="5938298"/>
                </a:cubicBezTo>
                <a:cubicBezTo>
                  <a:pt x="858838" y="5900468"/>
                  <a:pt x="858838" y="5836630"/>
                  <a:pt x="906139" y="5789343"/>
                </a:cubicBezTo>
                <a:cubicBezTo>
                  <a:pt x="923877" y="5770428"/>
                  <a:pt x="949301" y="5760971"/>
                  <a:pt x="974725" y="5760971"/>
                </a:cubicBezTo>
                <a:close/>
                <a:moveTo>
                  <a:pt x="776442" y="4878388"/>
                </a:moveTo>
                <a:cubicBezTo>
                  <a:pt x="776442" y="4878388"/>
                  <a:pt x="776442" y="4878388"/>
                  <a:pt x="923156" y="4878388"/>
                </a:cubicBezTo>
                <a:cubicBezTo>
                  <a:pt x="923156" y="4878388"/>
                  <a:pt x="923156" y="4878388"/>
                  <a:pt x="932622" y="4878388"/>
                </a:cubicBezTo>
                <a:cubicBezTo>
                  <a:pt x="932622" y="4878388"/>
                  <a:pt x="932622" y="4878388"/>
                  <a:pt x="1330172" y="4878388"/>
                </a:cubicBezTo>
                <a:cubicBezTo>
                  <a:pt x="1386965" y="4887913"/>
                  <a:pt x="1431926" y="4933157"/>
                  <a:pt x="1431926" y="4990307"/>
                </a:cubicBezTo>
                <a:cubicBezTo>
                  <a:pt x="1431926" y="5054601"/>
                  <a:pt x="1386965" y="5102226"/>
                  <a:pt x="1320707" y="5102226"/>
                </a:cubicBezTo>
                <a:cubicBezTo>
                  <a:pt x="1320707" y="5102226"/>
                  <a:pt x="1320707" y="5102226"/>
                  <a:pt x="776442" y="5102226"/>
                </a:cubicBezTo>
                <a:cubicBezTo>
                  <a:pt x="722015" y="5102226"/>
                  <a:pt x="674688" y="5054601"/>
                  <a:pt x="674688" y="4990307"/>
                </a:cubicBezTo>
                <a:cubicBezTo>
                  <a:pt x="674688" y="4933157"/>
                  <a:pt x="722015" y="4878388"/>
                  <a:pt x="776442" y="4878388"/>
                </a:cubicBezTo>
                <a:close/>
                <a:moveTo>
                  <a:pt x="457167" y="4878388"/>
                </a:moveTo>
                <a:cubicBezTo>
                  <a:pt x="483766" y="4878388"/>
                  <a:pt x="509183" y="4887913"/>
                  <a:pt x="528097" y="4906963"/>
                </a:cubicBezTo>
                <a:cubicBezTo>
                  <a:pt x="563563" y="4952207"/>
                  <a:pt x="563563" y="5018882"/>
                  <a:pt x="528097" y="5054601"/>
                </a:cubicBezTo>
                <a:cubicBezTo>
                  <a:pt x="490268" y="5092701"/>
                  <a:pt x="426430" y="5092701"/>
                  <a:pt x="379143" y="5054601"/>
                </a:cubicBezTo>
                <a:cubicBezTo>
                  <a:pt x="341313" y="5018882"/>
                  <a:pt x="341313" y="4952207"/>
                  <a:pt x="379143" y="4906963"/>
                </a:cubicBezTo>
                <a:cubicBezTo>
                  <a:pt x="402786" y="4887913"/>
                  <a:pt x="430568" y="4878388"/>
                  <a:pt x="457167" y="4878388"/>
                </a:cubicBezTo>
                <a:close/>
                <a:moveTo>
                  <a:pt x="1250951" y="4435597"/>
                </a:moveTo>
                <a:cubicBezTo>
                  <a:pt x="1276375" y="4435597"/>
                  <a:pt x="1301799" y="4446831"/>
                  <a:pt x="1319537" y="4469299"/>
                </a:cubicBezTo>
                <a:cubicBezTo>
                  <a:pt x="1366838" y="4507140"/>
                  <a:pt x="1366838" y="4570996"/>
                  <a:pt x="1319537" y="4618297"/>
                </a:cubicBezTo>
                <a:cubicBezTo>
                  <a:pt x="1284061" y="4656138"/>
                  <a:pt x="1217840" y="4656138"/>
                  <a:pt x="1182364" y="4618297"/>
                </a:cubicBezTo>
                <a:cubicBezTo>
                  <a:pt x="1135063" y="4570996"/>
                  <a:pt x="1135063" y="4507140"/>
                  <a:pt x="1182364" y="4469299"/>
                </a:cubicBezTo>
                <a:cubicBezTo>
                  <a:pt x="1200102" y="4446831"/>
                  <a:pt x="1225527" y="4435597"/>
                  <a:pt x="1250951" y="4435597"/>
                </a:cubicBezTo>
                <a:close/>
                <a:moveTo>
                  <a:pt x="1225145" y="3542425"/>
                </a:moveTo>
                <a:cubicBezTo>
                  <a:pt x="1250570" y="3542425"/>
                  <a:pt x="1275994" y="3554251"/>
                  <a:pt x="1294914" y="3577901"/>
                </a:cubicBezTo>
                <a:cubicBezTo>
                  <a:pt x="1339850" y="3615742"/>
                  <a:pt x="1339850" y="3679598"/>
                  <a:pt x="1294914" y="3717439"/>
                </a:cubicBezTo>
                <a:cubicBezTo>
                  <a:pt x="1257073" y="3762375"/>
                  <a:pt x="1193217" y="3762375"/>
                  <a:pt x="1155376" y="3717439"/>
                </a:cubicBezTo>
                <a:cubicBezTo>
                  <a:pt x="1108075" y="3679598"/>
                  <a:pt x="1108075" y="3615742"/>
                  <a:pt x="1155376" y="3577901"/>
                </a:cubicBezTo>
                <a:cubicBezTo>
                  <a:pt x="1174297" y="3554251"/>
                  <a:pt x="1199721" y="3542425"/>
                  <a:pt x="1225145" y="3542425"/>
                </a:cubicBezTo>
                <a:close/>
                <a:moveTo>
                  <a:pt x="327119" y="3494088"/>
                </a:moveTo>
                <a:cubicBezTo>
                  <a:pt x="327119" y="3494088"/>
                  <a:pt x="327119" y="3494088"/>
                  <a:pt x="861918" y="3494088"/>
                </a:cubicBezTo>
                <a:cubicBezTo>
                  <a:pt x="928177" y="3494088"/>
                  <a:pt x="973138" y="3541713"/>
                  <a:pt x="973138" y="3606007"/>
                </a:cubicBezTo>
                <a:cubicBezTo>
                  <a:pt x="973138" y="3663157"/>
                  <a:pt x="928177" y="3717926"/>
                  <a:pt x="861918" y="3717926"/>
                </a:cubicBezTo>
                <a:lnTo>
                  <a:pt x="327119" y="3717926"/>
                </a:lnTo>
                <a:cubicBezTo>
                  <a:pt x="263227" y="3717926"/>
                  <a:pt x="215900" y="3663157"/>
                  <a:pt x="215900" y="3606007"/>
                </a:cubicBezTo>
                <a:cubicBezTo>
                  <a:pt x="215900" y="3541713"/>
                  <a:pt x="263227" y="3494088"/>
                  <a:pt x="327119" y="3494088"/>
                </a:cubicBezTo>
                <a:close/>
                <a:moveTo>
                  <a:pt x="735823" y="3103496"/>
                </a:moveTo>
                <a:cubicBezTo>
                  <a:pt x="762423" y="3103496"/>
                  <a:pt x="790204" y="3112953"/>
                  <a:pt x="813847" y="3131868"/>
                </a:cubicBezTo>
                <a:cubicBezTo>
                  <a:pt x="849313" y="3167334"/>
                  <a:pt x="849313" y="3233535"/>
                  <a:pt x="813847" y="3278459"/>
                </a:cubicBezTo>
                <a:cubicBezTo>
                  <a:pt x="766560" y="3316289"/>
                  <a:pt x="702722" y="3316289"/>
                  <a:pt x="664893" y="3278459"/>
                </a:cubicBezTo>
                <a:cubicBezTo>
                  <a:pt x="627063" y="3233535"/>
                  <a:pt x="627063" y="3167334"/>
                  <a:pt x="664893" y="3131868"/>
                </a:cubicBezTo>
                <a:cubicBezTo>
                  <a:pt x="683808" y="3112953"/>
                  <a:pt x="709224" y="3103496"/>
                  <a:pt x="735823" y="3103496"/>
                </a:cubicBezTo>
                <a:close/>
                <a:moveTo>
                  <a:pt x="1081182" y="3094038"/>
                </a:moveTo>
                <a:cubicBezTo>
                  <a:pt x="1081182" y="3094038"/>
                  <a:pt x="1081182" y="3094038"/>
                  <a:pt x="1218432" y="3094038"/>
                </a:cubicBezTo>
                <a:cubicBezTo>
                  <a:pt x="1227897" y="3094038"/>
                  <a:pt x="1227897" y="3094038"/>
                  <a:pt x="1227897" y="3094038"/>
                </a:cubicBezTo>
                <a:cubicBezTo>
                  <a:pt x="1227897" y="3094038"/>
                  <a:pt x="1227897" y="3094038"/>
                  <a:pt x="1634913" y="3094038"/>
                </a:cubicBezTo>
                <a:cubicBezTo>
                  <a:pt x="1689339" y="3103496"/>
                  <a:pt x="1727201" y="3150783"/>
                  <a:pt x="1727201" y="3205164"/>
                </a:cubicBezTo>
                <a:cubicBezTo>
                  <a:pt x="1727201" y="3261908"/>
                  <a:pt x="1679874" y="3316289"/>
                  <a:pt x="1625447" y="3316289"/>
                </a:cubicBezTo>
                <a:lnTo>
                  <a:pt x="1081182" y="3316289"/>
                </a:lnTo>
                <a:cubicBezTo>
                  <a:pt x="1014924" y="3316289"/>
                  <a:pt x="969963" y="3261908"/>
                  <a:pt x="969963" y="3205164"/>
                </a:cubicBezTo>
                <a:cubicBezTo>
                  <a:pt x="969963" y="3141326"/>
                  <a:pt x="1014924" y="3094038"/>
                  <a:pt x="1081182" y="3094038"/>
                </a:cubicBezTo>
                <a:close/>
                <a:moveTo>
                  <a:pt x="1518908" y="2659856"/>
                </a:moveTo>
                <a:cubicBezTo>
                  <a:pt x="1545212" y="2659856"/>
                  <a:pt x="1570038" y="2671763"/>
                  <a:pt x="1587770" y="2695575"/>
                </a:cubicBezTo>
                <a:cubicBezTo>
                  <a:pt x="1625600" y="2731294"/>
                  <a:pt x="1625600" y="2797969"/>
                  <a:pt x="1587770" y="2833689"/>
                </a:cubicBezTo>
                <a:cubicBezTo>
                  <a:pt x="1552305" y="2881313"/>
                  <a:pt x="1488467" y="2881313"/>
                  <a:pt x="1441180" y="2833689"/>
                </a:cubicBezTo>
                <a:cubicBezTo>
                  <a:pt x="1403350" y="2797969"/>
                  <a:pt x="1403350" y="2731294"/>
                  <a:pt x="1441180" y="2695575"/>
                </a:cubicBezTo>
                <a:cubicBezTo>
                  <a:pt x="1464824" y="2671763"/>
                  <a:pt x="1492605" y="2659856"/>
                  <a:pt x="1518908" y="2659856"/>
                </a:cubicBezTo>
                <a:close/>
                <a:moveTo>
                  <a:pt x="1223929" y="1332748"/>
                </a:moveTo>
                <a:cubicBezTo>
                  <a:pt x="1250528" y="1332748"/>
                  <a:pt x="1275945" y="1342273"/>
                  <a:pt x="1294860" y="1361323"/>
                </a:cubicBezTo>
                <a:cubicBezTo>
                  <a:pt x="1330325" y="1406567"/>
                  <a:pt x="1330325" y="1473242"/>
                  <a:pt x="1294860" y="1508961"/>
                </a:cubicBezTo>
                <a:cubicBezTo>
                  <a:pt x="1257030" y="1547061"/>
                  <a:pt x="1193192" y="1547061"/>
                  <a:pt x="1145905" y="1508961"/>
                </a:cubicBezTo>
                <a:cubicBezTo>
                  <a:pt x="1108075" y="1473242"/>
                  <a:pt x="1108075" y="1406567"/>
                  <a:pt x="1145905" y="1361323"/>
                </a:cubicBezTo>
                <a:cubicBezTo>
                  <a:pt x="1169549" y="1342273"/>
                  <a:pt x="1197330" y="1332748"/>
                  <a:pt x="1223929" y="1332748"/>
                </a:cubicBezTo>
                <a:close/>
                <a:moveTo>
                  <a:pt x="951067" y="430253"/>
                </a:moveTo>
                <a:cubicBezTo>
                  <a:pt x="951067" y="430253"/>
                  <a:pt x="951067" y="430253"/>
                  <a:pt x="1097781" y="430253"/>
                </a:cubicBezTo>
                <a:cubicBezTo>
                  <a:pt x="1097781" y="430253"/>
                  <a:pt x="1097781" y="430253"/>
                  <a:pt x="1107247" y="430253"/>
                </a:cubicBezTo>
                <a:cubicBezTo>
                  <a:pt x="1107247" y="430253"/>
                  <a:pt x="1107247" y="430253"/>
                  <a:pt x="1504797" y="430253"/>
                </a:cubicBezTo>
                <a:cubicBezTo>
                  <a:pt x="1561590" y="439778"/>
                  <a:pt x="1606551" y="485022"/>
                  <a:pt x="1606551" y="542172"/>
                </a:cubicBezTo>
                <a:cubicBezTo>
                  <a:pt x="1606551" y="606466"/>
                  <a:pt x="1561590" y="654091"/>
                  <a:pt x="1495332" y="654091"/>
                </a:cubicBezTo>
                <a:cubicBezTo>
                  <a:pt x="1495332" y="654091"/>
                  <a:pt x="1495332" y="654091"/>
                  <a:pt x="951067" y="654091"/>
                </a:cubicBezTo>
                <a:cubicBezTo>
                  <a:pt x="896640" y="654091"/>
                  <a:pt x="849313" y="606466"/>
                  <a:pt x="849313" y="542172"/>
                </a:cubicBezTo>
                <a:cubicBezTo>
                  <a:pt x="849313" y="485022"/>
                  <a:pt x="896640" y="430253"/>
                  <a:pt x="951067" y="430253"/>
                </a:cubicBezTo>
                <a:close/>
                <a:moveTo>
                  <a:pt x="631792" y="430253"/>
                </a:moveTo>
                <a:cubicBezTo>
                  <a:pt x="658391" y="430253"/>
                  <a:pt x="683808" y="439778"/>
                  <a:pt x="702722" y="458828"/>
                </a:cubicBezTo>
                <a:cubicBezTo>
                  <a:pt x="738188" y="504072"/>
                  <a:pt x="738188" y="570747"/>
                  <a:pt x="702722" y="606466"/>
                </a:cubicBezTo>
                <a:cubicBezTo>
                  <a:pt x="664893" y="644566"/>
                  <a:pt x="601055" y="644566"/>
                  <a:pt x="553768" y="606466"/>
                </a:cubicBezTo>
                <a:cubicBezTo>
                  <a:pt x="515938" y="570747"/>
                  <a:pt x="515938" y="504072"/>
                  <a:pt x="553768" y="458828"/>
                </a:cubicBezTo>
                <a:cubicBezTo>
                  <a:pt x="577411" y="439778"/>
                  <a:pt x="605193" y="430253"/>
                  <a:pt x="631792" y="430253"/>
                </a:cubicBezTo>
                <a:close/>
                <a:moveTo>
                  <a:pt x="1847712" y="0"/>
                </a:moveTo>
                <a:cubicBezTo>
                  <a:pt x="1847712" y="0"/>
                  <a:pt x="1847712" y="0"/>
                  <a:pt x="3689876" y="0"/>
                </a:cubicBezTo>
                <a:lnTo>
                  <a:pt x="3876675" y="0"/>
                </a:lnTo>
                <a:lnTo>
                  <a:pt x="5743575" y="0"/>
                </a:lnTo>
                <a:lnTo>
                  <a:pt x="5743575" y="6858000"/>
                </a:lnTo>
                <a:lnTo>
                  <a:pt x="4322763" y="6858000"/>
                </a:lnTo>
                <a:lnTo>
                  <a:pt x="3876675" y="6858000"/>
                </a:lnTo>
                <a:lnTo>
                  <a:pt x="1376837" y="6858000"/>
                </a:lnTo>
                <a:cubicBezTo>
                  <a:pt x="1320049" y="6858000"/>
                  <a:pt x="1275091" y="6801107"/>
                  <a:pt x="1275091" y="6746584"/>
                </a:cubicBezTo>
                <a:cubicBezTo>
                  <a:pt x="1275091" y="6689691"/>
                  <a:pt x="1312950" y="6644651"/>
                  <a:pt x="1367373" y="6635169"/>
                </a:cubicBezTo>
                <a:cubicBezTo>
                  <a:pt x="1367373" y="6635169"/>
                  <a:pt x="1367373" y="6635169"/>
                  <a:pt x="2032276" y="6635169"/>
                </a:cubicBezTo>
                <a:cubicBezTo>
                  <a:pt x="2086699" y="6635169"/>
                  <a:pt x="2143488" y="6587758"/>
                  <a:pt x="2143488" y="6523753"/>
                </a:cubicBezTo>
                <a:cubicBezTo>
                  <a:pt x="2143488" y="6466860"/>
                  <a:pt x="2086699" y="6412337"/>
                  <a:pt x="2032276" y="6412337"/>
                </a:cubicBezTo>
                <a:cubicBezTo>
                  <a:pt x="2032276" y="6412337"/>
                  <a:pt x="2032276" y="6412337"/>
                  <a:pt x="1717571" y="6412337"/>
                </a:cubicBezTo>
                <a:cubicBezTo>
                  <a:pt x="1653683" y="6412337"/>
                  <a:pt x="1606359" y="6364926"/>
                  <a:pt x="1606359" y="6298551"/>
                </a:cubicBezTo>
                <a:cubicBezTo>
                  <a:pt x="1606359" y="6244028"/>
                  <a:pt x="1653683" y="6196617"/>
                  <a:pt x="1717571" y="6196617"/>
                </a:cubicBezTo>
                <a:cubicBezTo>
                  <a:pt x="1717571" y="6196617"/>
                  <a:pt x="1717571" y="6196617"/>
                  <a:pt x="1793290" y="6196617"/>
                </a:cubicBezTo>
                <a:cubicBezTo>
                  <a:pt x="1793290" y="6196617"/>
                  <a:pt x="1793290" y="6196617"/>
                  <a:pt x="1793290" y="6187135"/>
                </a:cubicBezTo>
                <a:cubicBezTo>
                  <a:pt x="1793290" y="6187135"/>
                  <a:pt x="1793290" y="6187135"/>
                  <a:pt x="1857177" y="6187135"/>
                </a:cubicBezTo>
                <a:cubicBezTo>
                  <a:pt x="1921065" y="6187135"/>
                  <a:pt x="1968389" y="6142094"/>
                  <a:pt x="1968389" y="6085201"/>
                </a:cubicBezTo>
                <a:cubicBezTo>
                  <a:pt x="1968389" y="6021196"/>
                  <a:pt x="1921065" y="5973785"/>
                  <a:pt x="1857177" y="5973785"/>
                </a:cubicBezTo>
                <a:cubicBezTo>
                  <a:pt x="1857177" y="5973785"/>
                  <a:pt x="1857177" y="5973785"/>
                  <a:pt x="1303485" y="5973785"/>
                </a:cubicBezTo>
                <a:cubicBezTo>
                  <a:pt x="1246696" y="5973785"/>
                  <a:pt x="1201738" y="5919263"/>
                  <a:pt x="1201738" y="5862369"/>
                </a:cubicBezTo>
                <a:cubicBezTo>
                  <a:pt x="1201738" y="5798365"/>
                  <a:pt x="1246696" y="5750954"/>
                  <a:pt x="1303485" y="5750954"/>
                </a:cubicBezTo>
                <a:cubicBezTo>
                  <a:pt x="1303485" y="5750954"/>
                  <a:pt x="1303485" y="5750954"/>
                  <a:pt x="2346982" y="5750954"/>
                </a:cubicBezTo>
                <a:cubicBezTo>
                  <a:pt x="2410869" y="5750954"/>
                  <a:pt x="2458193" y="5705913"/>
                  <a:pt x="2458193" y="5639538"/>
                </a:cubicBezTo>
                <a:cubicBezTo>
                  <a:pt x="2458193" y="5575533"/>
                  <a:pt x="2410869" y="5528122"/>
                  <a:pt x="2346982" y="5528122"/>
                </a:cubicBezTo>
                <a:cubicBezTo>
                  <a:pt x="2346982" y="5528122"/>
                  <a:pt x="2346982" y="5528122"/>
                  <a:pt x="1793290" y="5528122"/>
                </a:cubicBezTo>
                <a:cubicBezTo>
                  <a:pt x="1793290" y="5528122"/>
                  <a:pt x="1793290" y="5528122"/>
                  <a:pt x="1717571" y="5528122"/>
                </a:cubicBezTo>
                <a:cubicBezTo>
                  <a:pt x="1653683" y="5528122"/>
                  <a:pt x="1606359" y="5480711"/>
                  <a:pt x="1606359" y="5416706"/>
                </a:cubicBezTo>
                <a:cubicBezTo>
                  <a:pt x="1606359" y="5362183"/>
                  <a:pt x="1644219" y="5314772"/>
                  <a:pt x="1698641" y="5305290"/>
                </a:cubicBezTo>
                <a:cubicBezTo>
                  <a:pt x="1698641" y="5305290"/>
                  <a:pt x="1698641" y="5305290"/>
                  <a:pt x="1857177" y="5305290"/>
                </a:cubicBezTo>
                <a:cubicBezTo>
                  <a:pt x="1921065" y="5305290"/>
                  <a:pt x="1968389" y="5257879"/>
                  <a:pt x="1968389" y="5203357"/>
                </a:cubicBezTo>
                <a:cubicBezTo>
                  <a:pt x="1968389" y="5136981"/>
                  <a:pt x="1921065" y="5091941"/>
                  <a:pt x="1857177" y="5091941"/>
                </a:cubicBezTo>
                <a:cubicBezTo>
                  <a:pt x="1857177" y="5091941"/>
                  <a:pt x="1857177" y="5091941"/>
                  <a:pt x="1653683" y="5091941"/>
                </a:cubicBezTo>
                <a:cubicBezTo>
                  <a:pt x="1589796" y="5091941"/>
                  <a:pt x="1542472" y="5035048"/>
                  <a:pt x="1542472" y="4980525"/>
                </a:cubicBezTo>
                <a:cubicBezTo>
                  <a:pt x="1542472" y="4914150"/>
                  <a:pt x="1589796" y="4869109"/>
                  <a:pt x="1653683" y="4869109"/>
                </a:cubicBezTo>
                <a:cubicBezTo>
                  <a:pt x="1653683" y="4869109"/>
                  <a:pt x="1653683" y="4869109"/>
                  <a:pt x="2096164" y="4869109"/>
                </a:cubicBezTo>
                <a:cubicBezTo>
                  <a:pt x="2162418" y="4869109"/>
                  <a:pt x="2207376" y="4812216"/>
                  <a:pt x="2207376" y="4757693"/>
                </a:cubicBezTo>
                <a:cubicBezTo>
                  <a:pt x="2207376" y="4691318"/>
                  <a:pt x="2162418" y="4646277"/>
                  <a:pt x="2096164" y="4646277"/>
                </a:cubicBezTo>
                <a:cubicBezTo>
                  <a:pt x="2096164" y="4646277"/>
                  <a:pt x="2096164" y="4646277"/>
                  <a:pt x="1606359" y="4646277"/>
                </a:cubicBezTo>
                <a:cubicBezTo>
                  <a:pt x="1561401" y="4646277"/>
                  <a:pt x="1514077" y="4608349"/>
                  <a:pt x="1506979" y="4560938"/>
                </a:cubicBezTo>
                <a:cubicBezTo>
                  <a:pt x="1497514" y="4551455"/>
                  <a:pt x="1497514" y="4544344"/>
                  <a:pt x="1497514" y="4534862"/>
                </a:cubicBezTo>
                <a:cubicBezTo>
                  <a:pt x="1497514" y="4468486"/>
                  <a:pt x="1542472" y="4423446"/>
                  <a:pt x="1606359" y="4423446"/>
                </a:cubicBezTo>
                <a:cubicBezTo>
                  <a:pt x="1606359" y="4423446"/>
                  <a:pt x="1606359" y="4423446"/>
                  <a:pt x="2280728" y="4423446"/>
                </a:cubicBezTo>
                <a:cubicBezTo>
                  <a:pt x="2328052" y="4413964"/>
                  <a:pt x="2365911" y="4366553"/>
                  <a:pt x="2365911" y="4312030"/>
                </a:cubicBezTo>
                <a:cubicBezTo>
                  <a:pt x="2365911" y="4255137"/>
                  <a:pt x="2318587" y="4207726"/>
                  <a:pt x="2254700" y="4207726"/>
                </a:cubicBezTo>
                <a:cubicBezTo>
                  <a:pt x="2254700" y="4207726"/>
                  <a:pt x="2254700" y="4207726"/>
                  <a:pt x="1939994" y="4207726"/>
                </a:cubicBezTo>
                <a:cubicBezTo>
                  <a:pt x="1885572" y="4200614"/>
                  <a:pt x="1838247" y="4153203"/>
                  <a:pt x="1838247" y="4096310"/>
                </a:cubicBezTo>
                <a:cubicBezTo>
                  <a:pt x="1838247" y="4032305"/>
                  <a:pt x="1885572" y="3984894"/>
                  <a:pt x="1939994" y="3984894"/>
                </a:cubicBezTo>
                <a:cubicBezTo>
                  <a:pt x="1939994" y="3984894"/>
                  <a:pt x="1939994" y="3984894"/>
                  <a:pt x="2086699" y="3984894"/>
                </a:cubicBezTo>
                <a:cubicBezTo>
                  <a:pt x="2152953" y="3984894"/>
                  <a:pt x="2197911" y="3930371"/>
                  <a:pt x="2197911" y="3873478"/>
                </a:cubicBezTo>
                <a:cubicBezTo>
                  <a:pt x="2197911" y="3809473"/>
                  <a:pt x="2152953" y="3762062"/>
                  <a:pt x="2086699" y="3762062"/>
                </a:cubicBezTo>
                <a:cubicBezTo>
                  <a:pt x="2086699" y="3762062"/>
                  <a:pt x="2086699" y="3762062"/>
                  <a:pt x="1533007" y="3762062"/>
                </a:cubicBezTo>
                <a:cubicBezTo>
                  <a:pt x="1469119" y="3762062"/>
                  <a:pt x="1421795" y="3717022"/>
                  <a:pt x="1421795" y="3650647"/>
                </a:cubicBezTo>
                <a:cubicBezTo>
                  <a:pt x="1421795" y="3596124"/>
                  <a:pt x="1478584" y="3539231"/>
                  <a:pt x="1533007" y="3539231"/>
                </a:cubicBezTo>
                <a:cubicBezTo>
                  <a:pt x="1533007" y="3539231"/>
                  <a:pt x="1533007" y="3539231"/>
                  <a:pt x="2576504" y="3539231"/>
                </a:cubicBezTo>
                <a:cubicBezTo>
                  <a:pt x="2633292" y="3539231"/>
                  <a:pt x="2687715" y="3494190"/>
                  <a:pt x="2687715" y="3427816"/>
                </a:cubicBezTo>
                <a:cubicBezTo>
                  <a:pt x="2687715" y="3373293"/>
                  <a:pt x="2633292" y="3316399"/>
                  <a:pt x="2576504" y="3316399"/>
                </a:cubicBezTo>
                <a:cubicBezTo>
                  <a:pt x="2576504" y="3316399"/>
                  <a:pt x="2576504" y="3316399"/>
                  <a:pt x="1939994" y="3316399"/>
                </a:cubicBezTo>
                <a:cubicBezTo>
                  <a:pt x="1885572" y="3316399"/>
                  <a:pt x="1838247" y="3268988"/>
                  <a:pt x="1838247" y="3214466"/>
                </a:cubicBezTo>
                <a:cubicBezTo>
                  <a:pt x="1838247" y="3150461"/>
                  <a:pt x="1876107" y="3103050"/>
                  <a:pt x="1930530" y="3103050"/>
                </a:cubicBezTo>
                <a:cubicBezTo>
                  <a:pt x="1930530" y="3103050"/>
                  <a:pt x="1930530" y="3103050"/>
                  <a:pt x="2086699" y="3103050"/>
                </a:cubicBezTo>
                <a:cubicBezTo>
                  <a:pt x="2152953" y="3103050"/>
                  <a:pt x="2197911" y="3046157"/>
                  <a:pt x="2197911" y="2991634"/>
                </a:cubicBezTo>
                <a:cubicBezTo>
                  <a:pt x="2197911" y="2925259"/>
                  <a:pt x="2152953" y="2880218"/>
                  <a:pt x="2086699" y="2880218"/>
                </a:cubicBezTo>
                <a:cubicBezTo>
                  <a:pt x="2086699" y="2880218"/>
                  <a:pt x="2086699" y="2880218"/>
                  <a:pt x="2022812" y="2880218"/>
                </a:cubicBezTo>
                <a:cubicBezTo>
                  <a:pt x="2022812" y="2880218"/>
                  <a:pt x="2022812" y="2880218"/>
                  <a:pt x="1876107" y="2880218"/>
                </a:cubicBezTo>
                <a:cubicBezTo>
                  <a:pt x="1819318" y="2880218"/>
                  <a:pt x="1764895" y="2832807"/>
                  <a:pt x="1764895" y="2768802"/>
                </a:cubicBezTo>
                <a:cubicBezTo>
                  <a:pt x="1764895" y="2702427"/>
                  <a:pt x="1819318" y="2657386"/>
                  <a:pt x="1876107" y="2657386"/>
                </a:cubicBezTo>
                <a:cubicBezTo>
                  <a:pt x="1876107" y="2657386"/>
                  <a:pt x="1876107" y="2657386"/>
                  <a:pt x="2022812" y="2657386"/>
                </a:cubicBezTo>
                <a:cubicBezTo>
                  <a:pt x="2022812" y="2657386"/>
                  <a:pt x="2022812" y="2657386"/>
                  <a:pt x="2328052" y="2657386"/>
                </a:cubicBezTo>
                <a:cubicBezTo>
                  <a:pt x="2391940" y="2657386"/>
                  <a:pt x="2439264" y="2609975"/>
                  <a:pt x="2439264" y="2545971"/>
                </a:cubicBezTo>
                <a:cubicBezTo>
                  <a:pt x="2439264" y="2489078"/>
                  <a:pt x="2391940" y="2434555"/>
                  <a:pt x="2328052" y="2434555"/>
                </a:cubicBezTo>
                <a:cubicBezTo>
                  <a:pt x="2328052" y="2434555"/>
                  <a:pt x="2328052" y="2434555"/>
                  <a:pt x="1625289" y="2434555"/>
                </a:cubicBezTo>
                <a:cubicBezTo>
                  <a:pt x="1561401" y="2434555"/>
                  <a:pt x="1514077" y="2377662"/>
                  <a:pt x="1514077" y="2323139"/>
                </a:cubicBezTo>
                <a:cubicBezTo>
                  <a:pt x="1514077" y="2266246"/>
                  <a:pt x="1551937" y="2218835"/>
                  <a:pt x="1606359" y="2211723"/>
                </a:cubicBezTo>
                <a:cubicBezTo>
                  <a:pt x="1606359" y="2211723"/>
                  <a:pt x="1606359" y="2211723"/>
                  <a:pt x="2271263" y="2211723"/>
                </a:cubicBezTo>
                <a:cubicBezTo>
                  <a:pt x="2328052" y="2211723"/>
                  <a:pt x="2382475" y="2164312"/>
                  <a:pt x="2382475" y="2100307"/>
                </a:cubicBezTo>
                <a:cubicBezTo>
                  <a:pt x="2382475" y="2043414"/>
                  <a:pt x="2328052" y="1986521"/>
                  <a:pt x="2271263" y="1986521"/>
                </a:cubicBezTo>
                <a:cubicBezTo>
                  <a:pt x="2271263" y="1986521"/>
                  <a:pt x="2271263" y="1986521"/>
                  <a:pt x="1958924" y="1986521"/>
                </a:cubicBezTo>
                <a:cubicBezTo>
                  <a:pt x="1892670" y="1986521"/>
                  <a:pt x="1847712" y="1941481"/>
                  <a:pt x="1847712" y="1884587"/>
                </a:cubicBezTo>
                <a:cubicBezTo>
                  <a:pt x="1847712" y="1820583"/>
                  <a:pt x="1892670" y="1773171"/>
                  <a:pt x="1958924" y="1773171"/>
                </a:cubicBezTo>
                <a:cubicBezTo>
                  <a:pt x="1958924" y="1773171"/>
                  <a:pt x="1958924" y="1773171"/>
                  <a:pt x="2041741" y="1773171"/>
                </a:cubicBezTo>
                <a:cubicBezTo>
                  <a:pt x="2041741" y="1773171"/>
                  <a:pt x="2041741" y="1773171"/>
                  <a:pt x="2105629" y="1773171"/>
                </a:cubicBezTo>
                <a:cubicBezTo>
                  <a:pt x="2162418" y="1773171"/>
                  <a:pt x="2216840" y="1718649"/>
                  <a:pt x="2216840" y="1661756"/>
                </a:cubicBezTo>
                <a:cubicBezTo>
                  <a:pt x="2216840" y="1597751"/>
                  <a:pt x="2162418" y="1550340"/>
                  <a:pt x="2105629" y="1550340"/>
                </a:cubicBezTo>
                <a:cubicBezTo>
                  <a:pt x="2105629" y="1550340"/>
                  <a:pt x="2105629" y="1550340"/>
                  <a:pt x="1542472" y="1550340"/>
                </a:cubicBezTo>
                <a:cubicBezTo>
                  <a:pt x="1488049" y="1550340"/>
                  <a:pt x="1440725" y="1505300"/>
                  <a:pt x="1440725" y="1438924"/>
                </a:cubicBezTo>
                <a:cubicBezTo>
                  <a:pt x="1440725" y="1384401"/>
                  <a:pt x="1488049" y="1327508"/>
                  <a:pt x="1551937" y="1327508"/>
                </a:cubicBezTo>
                <a:cubicBezTo>
                  <a:pt x="1551937" y="1327508"/>
                  <a:pt x="1551937" y="1327508"/>
                  <a:pt x="2585968" y="1327508"/>
                </a:cubicBezTo>
                <a:cubicBezTo>
                  <a:pt x="2652222" y="1327508"/>
                  <a:pt x="2697180" y="1282468"/>
                  <a:pt x="2697180" y="1216092"/>
                </a:cubicBezTo>
                <a:cubicBezTo>
                  <a:pt x="2697180" y="1161570"/>
                  <a:pt x="2652222" y="1104677"/>
                  <a:pt x="2585968" y="1104677"/>
                </a:cubicBezTo>
                <a:cubicBezTo>
                  <a:pt x="2585968" y="1104677"/>
                  <a:pt x="2585968" y="1104677"/>
                  <a:pt x="2041741" y="1104677"/>
                </a:cubicBezTo>
                <a:cubicBezTo>
                  <a:pt x="2041741" y="1104677"/>
                  <a:pt x="2041741" y="1104677"/>
                  <a:pt x="1958924" y="1104677"/>
                </a:cubicBezTo>
                <a:cubicBezTo>
                  <a:pt x="1892670" y="1104677"/>
                  <a:pt x="1847712" y="1057265"/>
                  <a:pt x="1847712" y="993261"/>
                </a:cubicBezTo>
                <a:cubicBezTo>
                  <a:pt x="1847712" y="936367"/>
                  <a:pt x="1892670" y="891327"/>
                  <a:pt x="1949459" y="891327"/>
                </a:cubicBezTo>
                <a:cubicBezTo>
                  <a:pt x="1949459" y="891327"/>
                  <a:pt x="1949459" y="891327"/>
                  <a:pt x="2105629" y="891327"/>
                </a:cubicBezTo>
                <a:cubicBezTo>
                  <a:pt x="2162418" y="891327"/>
                  <a:pt x="2216840" y="834434"/>
                  <a:pt x="2216840" y="779911"/>
                </a:cubicBezTo>
                <a:cubicBezTo>
                  <a:pt x="2216840" y="713536"/>
                  <a:pt x="2162418" y="668495"/>
                  <a:pt x="2105629" y="668495"/>
                </a:cubicBezTo>
                <a:cubicBezTo>
                  <a:pt x="2105629" y="668495"/>
                  <a:pt x="2105629" y="668495"/>
                  <a:pt x="2041741" y="668495"/>
                </a:cubicBezTo>
                <a:cubicBezTo>
                  <a:pt x="2041741" y="668495"/>
                  <a:pt x="2041741" y="668495"/>
                  <a:pt x="1892670" y="668495"/>
                </a:cubicBezTo>
                <a:cubicBezTo>
                  <a:pt x="1828783" y="668495"/>
                  <a:pt x="1783825" y="611602"/>
                  <a:pt x="1783825" y="557080"/>
                </a:cubicBezTo>
                <a:cubicBezTo>
                  <a:pt x="1783825" y="490704"/>
                  <a:pt x="1828783" y="445664"/>
                  <a:pt x="1892670" y="445664"/>
                </a:cubicBezTo>
                <a:cubicBezTo>
                  <a:pt x="1892670" y="445664"/>
                  <a:pt x="1892670" y="445664"/>
                  <a:pt x="2346982" y="445664"/>
                </a:cubicBezTo>
                <a:cubicBezTo>
                  <a:pt x="2401404" y="445664"/>
                  <a:pt x="2448728" y="398253"/>
                  <a:pt x="2448728" y="334248"/>
                </a:cubicBezTo>
                <a:cubicBezTo>
                  <a:pt x="2448728" y="267873"/>
                  <a:pt x="2401404" y="222832"/>
                  <a:pt x="2346982" y="222832"/>
                </a:cubicBezTo>
                <a:cubicBezTo>
                  <a:pt x="2346982" y="222832"/>
                  <a:pt x="2346982" y="222832"/>
                  <a:pt x="1847712" y="222832"/>
                </a:cubicBezTo>
                <a:cubicBezTo>
                  <a:pt x="1793290" y="222832"/>
                  <a:pt x="1736501" y="175421"/>
                  <a:pt x="1736501" y="111416"/>
                </a:cubicBezTo>
                <a:cubicBezTo>
                  <a:pt x="1736501" y="45041"/>
                  <a:pt x="1793290" y="0"/>
                  <a:pt x="1847712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63984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4F366D8D-9123-49F2-A132-7805F219438F}"/>
              </a:ext>
            </a:extLst>
          </p:cNvPr>
          <p:cNvSpPr/>
          <p:nvPr userDrawn="1"/>
        </p:nvSpPr>
        <p:spPr>
          <a:xfrm>
            <a:off x="228600" y="233363"/>
            <a:ext cx="547158" cy="314325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864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215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wuli.jiaoyudaohang.com/Photo/ShowClass.asp?ClassID=35&amp;page=2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A14.TIF" TargetMode="Externa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28608;&#20809;&#22312;&#27700;&#20013;&#20256;&#25773;.wmv" TargetMode="External"/><Relationship Id="rId2" Type="http://schemas.openxmlformats.org/officeDocument/2006/relationships/hyperlink" Target="&#28608;&#20809;&#21457;&#23556;&#22120;.wm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20809;&#30340;&#30452;&#32447;&#20256;&#25773;%20&#65288;&#29627;&#29827;&#65289;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72B3185F-4BEE-4264-A941-F7C4407FA98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29" name="组合 28">
            <a:extLst>
              <a:ext uri="{FF2B5EF4-FFF2-40B4-BE49-F238E27FC236}">
                <a16:creationId xmlns:a16="http://schemas.microsoft.com/office/drawing/2014/main" id="{6B7965E7-5401-40BF-A4F2-8E6EF927EFC0}"/>
              </a:ext>
            </a:extLst>
          </p:cNvPr>
          <p:cNvGrpSpPr/>
          <p:nvPr/>
        </p:nvGrpSpPr>
        <p:grpSpPr>
          <a:xfrm>
            <a:off x="599605" y="1535501"/>
            <a:ext cx="5304954" cy="1274781"/>
            <a:chOff x="658813" y="2393859"/>
            <a:chExt cx="7073271" cy="1699708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3CC9B65D-574F-4EDB-8298-43FF7864EF17}"/>
                </a:ext>
              </a:extLst>
            </p:cNvPr>
            <p:cNvSpPr txBox="1"/>
            <p:nvPr/>
          </p:nvSpPr>
          <p:spPr>
            <a:xfrm>
              <a:off x="2800550" y="2393859"/>
              <a:ext cx="4931534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第四章  光现象</a:t>
              </a: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0312F814-ED34-459F-92AC-2CC1735BC498}"/>
                </a:ext>
              </a:extLst>
            </p:cNvPr>
            <p:cNvSpPr txBox="1"/>
            <p:nvPr/>
          </p:nvSpPr>
          <p:spPr>
            <a:xfrm>
              <a:off x="925970" y="3313867"/>
              <a:ext cx="5538625" cy="779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 b="1" dirty="0">
                  <a:solidFill>
                    <a:srgbClr val="00B05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</a:t>
              </a:r>
              <a:r>
                <a:rPr lang="en-US" altLang="zh-CN" sz="3200" b="1" dirty="0">
                  <a:solidFill>
                    <a:srgbClr val="00B05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1</a:t>
              </a:r>
              <a:r>
                <a:rPr lang="zh-CN" altLang="en-US" sz="3200" b="1" dirty="0">
                  <a:solidFill>
                    <a:srgbClr val="00B05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节 光的直线传播</a:t>
              </a:r>
            </a:p>
          </p:txBody>
        </p: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88DB0AA5-EBD5-4230-9894-8C33BBC41E3F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601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33388" y="1009552"/>
            <a:ext cx="8277225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探究一：光在空气中沿直线传播：</a:t>
            </a:r>
          </a:p>
          <a:p>
            <a:pPr defTabSz="914378">
              <a:lnSpc>
                <a:spcPct val="150000"/>
              </a:lnSpc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将蒸发皿放在烧杯中使纸在蒸发皿中燃烧，然后用激光照射烧杯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54398" y="2153916"/>
            <a:ext cx="3435206" cy="1817576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6" name="矩形 5"/>
          <p:cNvSpPr/>
          <p:nvPr/>
        </p:nvSpPr>
        <p:spPr>
          <a:xfrm>
            <a:off x="495300" y="4164326"/>
            <a:ext cx="386428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结论：</a:t>
            </a:r>
            <a:r>
              <a:rPr lang="en-US" altLang="zh-CN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1.</a:t>
            </a: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光在空气中沿直线传播</a:t>
            </a:r>
            <a:endParaRPr lang="zh-CN" altLang="en-US" sz="21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33939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二、光的直线传播</a:t>
            </a:r>
          </a:p>
        </p:txBody>
      </p:sp>
    </p:spTree>
    <p:extLst>
      <p:ext uri="{BB962C8B-B14F-4D97-AF65-F5344CB8AC3E}">
        <p14:creationId xmlns:p14="http://schemas.microsoft.com/office/powerpoint/2010/main" val="4005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17909" y="1032272"/>
            <a:ext cx="8110538" cy="11680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150000"/>
              </a:lnSpc>
            </a:pPr>
            <a:r>
              <a:rPr lang="zh-CN" altLang="en-US" sz="21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探究二：光在水中沿直线传播</a:t>
            </a:r>
            <a:br>
              <a:rPr lang="zh-CN" altLang="en-US" sz="21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</a:br>
            <a:r>
              <a:rPr lang="zh-CN" altLang="en-US" sz="21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在长方体水槽中装入水并滴入牛奶用激光照射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0859" y="2355328"/>
            <a:ext cx="2272968" cy="1581731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78853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5559" y="2325084"/>
            <a:ext cx="2137583" cy="1570519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7" name="矩形 6"/>
          <p:cNvSpPr/>
          <p:nvPr/>
        </p:nvSpPr>
        <p:spPr>
          <a:xfrm>
            <a:off x="417910" y="4092111"/>
            <a:ext cx="3594974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结论：</a:t>
            </a:r>
            <a:r>
              <a:rPr lang="en-US" altLang="zh-CN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2.</a:t>
            </a: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光在水中沿直线传播</a:t>
            </a:r>
            <a:endParaRPr lang="zh-CN" altLang="en-US" sz="21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33939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二、光的直线传播</a:t>
            </a:r>
          </a:p>
        </p:txBody>
      </p:sp>
    </p:spTree>
    <p:extLst>
      <p:ext uri="{BB962C8B-B14F-4D97-AF65-F5344CB8AC3E}">
        <p14:creationId xmlns:p14="http://schemas.microsoft.com/office/powerpoint/2010/main" val="295126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13526" y="2149389"/>
            <a:ext cx="2516950" cy="1747586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16387" name="文本框 1"/>
          <p:cNvSpPr txBox="1">
            <a:spLocks noChangeArrowheads="1"/>
          </p:cNvSpPr>
          <p:nvPr/>
        </p:nvSpPr>
        <p:spPr bwMode="auto">
          <a:xfrm>
            <a:off x="495300" y="1166852"/>
            <a:ext cx="8298352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just" defTabSz="914378">
              <a:lnSpc>
                <a:spcPct val="125000"/>
              </a:lnSpc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探究三：光在玻璃中沿直线传播</a:t>
            </a:r>
          </a:p>
          <a:p>
            <a:pPr algn="just" defTabSz="914378">
              <a:lnSpc>
                <a:spcPct val="125000"/>
              </a:lnSpc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用激光笔照射玻璃砖如图</a:t>
            </a:r>
          </a:p>
        </p:txBody>
      </p:sp>
      <p:sp>
        <p:nvSpPr>
          <p:cNvPr id="6" name="矩形 5"/>
          <p:cNvSpPr/>
          <p:nvPr/>
        </p:nvSpPr>
        <p:spPr>
          <a:xfrm>
            <a:off x="495300" y="4111202"/>
            <a:ext cx="386428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结论：</a:t>
            </a:r>
            <a:r>
              <a:rPr lang="en-US" altLang="zh-CN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3.</a:t>
            </a:r>
            <a:r>
              <a:rPr lang="zh-CN" altLang="en-US" sz="21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光在玻璃中沿直线传播</a:t>
            </a:r>
            <a:endParaRPr lang="zh-CN" altLang="en-US" sz="2100" kern="0" noProof="1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33939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二、光的直线传播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912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827088" y="1459321"/>
            <a:ext cx="7345362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/>
            <a:r>
              <a:rPr lang="en-US" altLang="zh-CN" sz="2400" b="1" kern="0">
                <a:solidFill>
                  <a:srgbClr val="FF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</a:t>
            </a:r>
            <a:endParaRPr lang="en-US" altLang="zh-CN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88594" y="1184146"/>
            <a:ext cx="337015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光在同一种介质中沿直线传播。</a:t>
            </a: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412259" y="1200917"/>
            <a:ext cx="267765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（条件：介质是均匀的）</a:t>
            </a:r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464743" y="3593610"/>
            <a:ext cx="3831819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如果介质不均匀，光线会发生弯曲。</a:t>
            </a:r>
          </a:p>
        </p:txBody>
      </p:sp>
      <p:sp>
        <p:nvSpPr>
          <p:cNvPr id="13" name="矩形 12"/>
          <p:cNvSpPr/>
          <p:nvPr/>
        </p:nvSpPr>
        <p:spPr>
          <a:xfrm>
            <a:off x="495300" y="4070024"/>
            <a:ext cx="539234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b="1" kern="0" noProof="1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结论：光在同一种均匀介质中沿直线传播。</a:t>
            </a:r>
            <a:endParaRPr lang="zh-CN" altLang="en-US" sz="2100" b="1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33939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小结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764341" y="1684526"/>
            <a:ext cx="5679611" cy="1953599"/>
            <a:chOff x="789" y="973"/>
            <a:chExt cx="4037" cy="1922"/>
          </a:xfrm>
        </p:grpSpPr>
        <p:pic>
          <p:nvPicPr>
            <p:cNvPr id="17411" name="Picture 5" descr="zx15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" y="973"/>
              <a:ext cx="4037" cy="1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412" name="Rectangle 6"/>
            <p:cNvSpPr>
              <a:spLocks noChangeArrowheads="1"/>
            </p:cNvSpPr>
            <p:nvPr/>
          </p:nvSpPr>
          <p:spPr bwMode="auto">
            <a:xfrm>
              <a:off x="2808" y="2380"/>
              <a:ext cx="2018" cy="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defTabSz="914378"/>
              <a:r>
                <a:rPr lang="zh-CN" altLang="en-US" kern="0" dirty="0">
                  <a:solidFill>
                    <a:srgbClr val="FFFF66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早晨，太阳的视位置高于实际位置</a:t>
              </a:r>
            </a:p>
          </p:txBody>
        </p:sp>
      </p:grpSp>
      <p:sp>
        <p:nvSpPr>
          <p:cNvPr id="3" name="Freeform 11"/>
          <p:cNvSpPr>
            <a:spLocks noChangeArrowheads="1"/>
          </p:cNvSpPr>
          <p:nvPr/>
        </p:nvSpPr>
        <p:spPr bwMode="auto">
          <a:xfrm>
            <a:off x="3401419" y="2243733"/>
            <a:ext cx="895143" cy="8262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6" y="45"/>
              </a:cxn>
              <a:cxn ang="0">
                <a:pos x="408" y="181"/>
              </a:cxn>
            </a:cxnLst>
            <a:rect l="0" t="0" r="r" b="b"/>
            <a:pathLst>
              <a:path w="408" h="181">
                <a:moveTo>
                  <a:pt x="0" y="0"/>
                </a:moveTo>
                <a:cubicBezTo>
                  <a:pt x="79" y="7"/>
                  <a:pt x="158" y="15"/>
                  <a:pt x="226" y="45"/>
                </a:cubicBezTo>
                <a:cubicBezTo>
                  <a:pt x="294" y="75"/>
                  <a:pt x="351" y="128"/>
                  <a:pt x="408" y="181"/>
                </a:cubicBezTo>
              </a:path>
            </a:pathLst>
          </a:custGeom>
          <a:solidFill>
            <a:srgbClr val="FF0000"/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600333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69" grpId="0"/>
      <p:bldP spid="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27649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95300" y="1192689"/>
            <a:ext cx="8034338" cy="117752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200000"/>
              </a:lnSpc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光线：在物理学中，用一条带箭头的直线表示光的</a:t>
            </a:r>
            <a:r>
              <a:rPr lang="zh-CN" altLang="en-US" sz="18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传播路径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和</a:t>
            </a:r>
            <a:r>
              <a:rPr lang="zh-CN" altLang="en-US" sz="18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方向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，将这条带箭头的直线称为</a:t>
            </a:r>
            <a:r>
              <a:rPr lang="zh-CN" altLang="en-US" sz="180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光线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23" name="Line 3"/>
          <p:cNvSpPr>
            <a:spLocks noChangeShapeType="1"/>
          </p:cNvSpPr>
          <p:nvPr/>
        </p:nvSpPr>
        <p:spPr bwMode="auto">
          <a:xfrm>
            <a:off x="2006600" y="2798876"/>
            <a:ext cx="449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495300" y="2650414"/>
            <a:ext cx="137160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8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光线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95300" y="3613628"/>
            <a:ext cx="1371600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8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光束</a:t>
            </a:r>
          </a:p>
        </p:txBody>
      </p:sp>
      <p:grpSp>
        <p:nvGrpSpPr>
          <p:cNvPr id="3" name="组合 1"/>
          <p:cNvGrpSpPr>
            <a:grpSpLocks/>
          </p:cNvGrpSpPr>
          <p:nvPr/>
        </p:nvGrpSpPr>
        <p:grpSpPr bwMode="auto">
          <a:xfrm>
            <a:off x="2165350" y="3482982"/>
            <a:ext cx="3581400" cy="741116"/>
            <a:chOff x="3950" y="7098"/>
            <a:chExt cx="5640" cy="1560"/>
          </a:xfrm>
        </p:grpSpPr>
        <p:sp>
          <p:nvSpPr>
            <p:cNvPr id="18445" name="Line 7"/>
            <p:cNvSpPr>
              <a:spLocks noChangeShapeType="1"/>
            </p:cNvSpPr>
            <p:nvPr/>
          </p:nvSpPr>
          <p:spPr bwMode="auto">
            <a:xfrm>
              <a:off x="3950" y="7097"/>
              <a:ext cx="564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446" name="Line 8"/>
            <p:cNvSpPr>
              <a:spLocks noChangeShapeType="1"/>
            </p:cNvSpPr>
            <p:nvPr/>
          </p:nvSpPr>
          <p:spPr bwMode="auto">
            <a:xfrm>
              <a:off x="3950" y="8137"/>
              <a:ext cx="564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447" name="Line 9"/>
            <p:cNvSpPr>
              <a:spLocks noChangeShapeType="1"/>
            </p:cNvSpPr>
            <p:nvPr/>
          </p:nvSpPr>
          <p:spPr bwMode="auto">
            <a:xfrm>
              <a:off x="3950" y="8657"/>
              <a:ext cx="564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8448" name="Line 10"/>
            <p:cNvSpPr>
              <a:spLocks noChangeShapeType="1"/>
            </p:cNvSpPr>
            <p:nvPr/>
          </p:nvSpPr>
          <p:spPr bwMode="auto">
            <a:xfrm>
              <a:off x="3950" y="7617"/>
              <a:ext cx="564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33939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三、光线</a:t>
            </a:r>
          </a:p>
        </p:txBody>
      </p:sp>
    </p:spTree>
    <p:extLst>
      <p:ext uri="{BB962C8B-B14F-4D97-AF65-F5344CB8AC3E}">
        <p14:creationId xmlns:p14="http://schemas.microsoft.com/office/powerpoint/2010/main" val="124485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 animBg="1"/>
      <p:bldP spid="23" grpId="0" animBg="1"/>
      <p:bldP spid="24" grpId="0"/>
      <p:bldP spid="215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218335" y="1189435"/>
            <a:ext cx="6707332" cy="2110295"/>
            <a:chOff x="998228" y="1418513"/>
            <a:chExt cx="9696448" cy="3087982"/>
          </a:xfrm>
        </p:grpSpPr>
        <p:grpSp>
          <p:nvGrpSpPr>
            <p:cNvPr id="2" name="组合 1"/>
            <p:cNvGrpSpPr>
              <a:grpSpLocks/>
            </p:cNvGrpSpPr>
            <p:nvPr/>
          </p:nvGrpSpPr>
          <p:grpSpPr bwMode="auto">
            <a:xfrm>
              <a:off x="998228" y="1418513"/>
              <a:ext cx="4416213" cy="3087982"/>
              <a:chOff x="1418" y="2453"/>
              <a:chExt cx="5215" cy="4875"/>
            </a:xfrm>
          </p:grpSpPr>
          <p:sp>
            <p:nvSpPr>
              <p:cNvPr id="19458" name="Text Box 2"/>
              <p:cNvSpPr txBox="1">
                <a:spLocks noChangeArrowheads="1"/>
              </p:cNvSpPr>
              <p:nvPr/>
            </p:nvSpPr>
            <p:spPr bwMode="auto">
              <a:xfrm>
                <a:off x="3552" y="3130"/>
                <a:ext cx="1022" cy="33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defTabSz="914378">
                  <a:spcBef>
                    <a:spcPct val="50000"/>
                  </a:spcBef>
                </a:pPr>
                <a:r>
                  <a:rPr lang="zh-CN" altLang="zh-CN" sz="8800" kern="0" dirty="0">
                    <a:solidFill>
                      <a:srgbClr val="FF33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•</a:t>
                </a:r>
              </a:p>
            </p:txBody>
          </p:sp>
          <p:sp>
            <p:nvSpPr>
              <p:cNvPr id="19459" name="Line 3"/>
              <p:cNvSpPr>
                <a:spLocks noChangeShapeType="1"/>
              </p:cNvSpPr>
              <p:nvPr/>
            </p:nvSpPr>
            <p:spPr bwMode="auto">
              <a:xfrm>
                <a:off x="4478" y="4833"/>
                <a:ext cx="2155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60" name="Line 4"/>
              <p:cNvSpPr>
                <a:spLocks noChangeShapeType="1"/>
              </p:cNvSpPr>
              <p:nvPr/>
            </p:nvSpPr>
            <p:spPr bwMode="auto">
              <a:xfrm flipV="1">
                <a:off x="4025" y="2453"/>
                <a:ext cx="0" cy="1927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61" name="Line 5"/>
              <p:cNvSpPr>
                <a:spLocks noChangeShapeType="1"/>
              </p:cNvSpPr>
              <p:nvPr/>
            </p:nvSpPr>
            <p:spPr bwMode="auto">
              <a:xfrm flipH="1">
                <a:off x="1418" y="4833"/>
                <a:ext cx="204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62" name="Line 6"/>
              <p:cNvSpPr>
                <a:spLocks noChangeShapeType="1"/>
              </p:cNvSpPr>
              <p:nvPr/>
            </p:nvSpPr>
            <p:spPr bwMode="auto">
              <a:xfrm>
                <a:off x="4025" y="5400"/>
                <a:ext cx="0" cy="192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64" name="Line 8"/>
              <p:cNvSpPr>
                <a:spLocks noChangeShapeType="1"/>
              </p:cNvSpPr>
              <p:nvPr/>
            </p:nvSpPr>
            <p:spPr bwMode="auto">
              <a:xfrm flipV="1">
                <a:off x="4365" y="3248"/>
                <a:ext cx="1248" cy="124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65" name="Line 9"/>
              <p:cNvSpPr>
                <a:spLocks noChangeShapeType="1"/>
              </p:cNvSpPr>
              <p:nvPr/>
            </p:nvSpPr>
            <p:spPr bwMode="auto">
              <a:xfrm>
                <a:off x="4365" y="5288"/>
                <a:ext cx="1360" cy="147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66" name="Line 10"/>
              <p:cNvSpPr>
                <a:spLocks noChangeShapeType="1"/>
              </p:cNvSpPr>
              <p:nvPr/>
            </p:nvSpPr>
            <p:spPr bwMode="auto">
              <a:xfrm flipH="1" flipV="1">
                <a:off x="2325" y="3245"/>
                <a:ext cx="1248" cy="1248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67" name="Line 11"/>
              <p:cNvSpPr>
                <a:spLocks noChangeShapeType="1"/>
              </p:cNvSpPr>
              <p:nvPr/>
            </p:nvSpPr>
            <p:spPr bwMode="auto">
              <a:xfrm flipH="1">
                <a:off x="2210" y="5288"/>
                <a:ext cx="1475" cy="147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3" name="组合 1"/>
            <p:cNvGrpSpPr>
              <a:grpSpLocks/>
            </p:cNvGrpSpPr>
            <p:nvPr/>
          </p:nvGrpSpPr>
          <p:grpSpPr bwMode="auto">
            <a:xfrm>
              <a:off x="7621276" y="2064613"/>
              <a:ext cx="3073400" cy="1507568"/>
              <a:chOff x="9240" y="3473"/>
              <a:chExt cx="3630" cy="2380"/>
            </a:xfrm>
          </p:grpSpPr>
          <p:sp>
            <p:nvSpPr>
              <p:cNvPr id="19469" name="Line 12"/>
              <p:cNvSpPr>
                <a:spLocks noChangeShapeType="1"/>
              </p:cNvSpPr>
              <p:nvPr/>
            </p:nvSpPr>
            <p:spPr bwMode="auto">
              <a:xfrm>
                <a:off x="9240" y="3472"/>
                <a:ext cx="363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70" name="Line 13"/>
              <p:cNvSpPr>
                <a:spLocks noChangeShapeType="1"/>
              </p:cNvSpPr>
              <p:nvPr/>
            </p:nvSpPr>
            <p:spPr bwMode="auto">
              <a:xfrm>
                <a:off x="9240" y="3812"/>
                <a:ext cx="363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71" name="Line 14"/>
              <p:cNvSpPr>
                <a:spLocks noChangeShapeType="1"/>
              </p:cNvSpPr>
              <p:nvPr/>
            </p:nvSpPr>
            <p:spPr bwMode="auto">
              <a:xfrm>
                <a:off x="9240" y="4152"/>
                <a:ext cx="363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72" name="Line 15"/>
              <p:cNvSpPr>
                <a:spLocks noChangeShapeType="1"/>
              </p:cNvSpPr>
              <p:nvPr/>
            </p:nvSpPr>
            <p:spPr bwMode="auto">
              <a:xfrm>
                <a:off x="9240" y="4492"/>
                <a:ext cx="363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73" name="Line 16"/>
              <p:cNvSpPr>
                <a:spLocks noChangeShapeType="1"/>
              </p:cNvSpPr>
              <p:nvPr/>
            </p:nvSpPr>
            <p:spPr bwMode="auto">
              <a:xfrm>
                <a:off x="9240" y="4832"/>
                <a:ext cx="363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 dirty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74" name="Line 17"/>
              <p:cNvSpPr>
                <a:spLocks noChangeShapeType="1"/>
              </p:cNvSpPr>
              <p:nvPr/>
            </p:nvSpPr>
            <p:spPr bwMode="auto">
              <a:xfrm>
                <a:off x="9240" y="5172"/>
                <a:ext cx="363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75" name="Line 18"/>
              <p:cNvSpPr>
                <a:spLocks noChangeShapeType="1"/>
              </p:cNvSpPr>
              <p:nvPr/>
            </p:nvSpPr>
            <p:spPr bwMode="auto">
              <a:xfrm>
                <a:off x="9240" y="5512"/>
                <a:ext cx="363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19476" name="Line 19"/>
              <p:cNvSpPr>
                <a:spLocks noChangeShapeType="1"/>
              </p:cNvSpPr>
              <p:nvPr/>
            </p:nvSpPr>
            <p:spPr bwMode="auto">
              <a:xfrm>
                <a:off x="9240" y="5852"/>
                <a:ext cx="3630" cy="0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19477" name="Text Box 20"/>
          <p:cNvSpPr txBox="1">
            <a:spLocks noChangeArrowheads="1"/>
          </p:cNvSpPr>
          <p:nvPr/>
        </p:nvSpPr>
        <p:spPr bwMode="auto">
          <a:xfrm>
            <a:off x="1749635" y="3756703"/>
            <a:ext cx="338296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点光源发出的光</a:t>
            </a:r>
          </a:p>
        </p:txBody>
      </p:sp>
      <p:sp>
        <p:nvSpPr>
          <p:cNvPr id="19478" name="Text Box 21"/>
          <p:cNvSpPr txBox="1">
            <a:spLocks noChangeArrowheads="1"/>
          </p:cNvSpPr>
          <p:nvPr/>
        </p:nvSpPr>
        <p:spPr bwMode="auto">
          <a:xfrm>
            <a:off x="5799701" y="3762937"/>
            <a:ext cx="328293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平行光源发出的光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33939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三、光线</a:t>
            </a:r>
          </a:p>
        </p:txBody>
      </p:sp>
    </p:spTree>
    <p:extLst>
      <p:ext uri="{BB962C8B-B14F-4D97-AF65-F5344CB8AC3E}">
        <p14:creationId xmlns:p14="http://schemas.microsoft.com/office/powerpoint/2010/main" val="297908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420291" y="1460013"/>
            <a:ext cx="7950559" cy="2008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300000"/>
              </a:lnSpc>
              <a:spcBef>
                <a:spcPts val="50"/>
              </a:spcBef>
            </a:pP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注意 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光线不是实际存在的实物，而是研究光的行进过程中细窄光束的抽象，是表示光的一种理想模型。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33939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三、光线</a:t>
            </a:r>
          </a:p>
        </p:txBody>
      </p:sp>
    </p:spTree>
    <p:extLst>
      <p:ext uri="{BB962C8B-B14F-4D97-AF65-F5344CB8AC3E}">
        <p14:creationId xmlns:p14="http://schemas.microsoft.com/office/powerpoint/2010/main" val="144289539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2018405" y="1502052"/>
            <a:ext cx="5107190" cy="2300520"/>
            <a:chOff x="2657627" y="1631015"/>
            <a:chExt cx="7032475" cy="3419261"/>
          </a:xfrm>
        </p:grpSpPr>
        <p:grpSp>
          <p:nvGrpSpPr>
            <p:cNvPr id="7" name="组合 6"/>
            <p:cNvGrpSpPr/>
            <p:nvPr/>
          </p:nvGrpSpPr>
          <p:grpSpPr>
            <a:xfrm>
              <a:off x="2657627" y="1631015"/>
              <a:ext cx="7032475" cy="3419261"/>
              <a:chOff x="2657627" y="1631015"/>
              <a:chExt cx="7032475" cy="3419261"/>
            </a:xfrm>
          </p:grpSpPr>
          <p:sp>
            <p:nvSpPr>
              <p:cNvPr id="30748" name="任意多边形 9247" descr="栎木"/>
              <p:cNvSpPr>
                <a:spLocks noChangeArrowheads="1"/>
              </p:cNvSpPr>
              <p:nvPr/>
            </p:nvSpPr>
            <p:spPr bwMode="auto">
              <a:xfrm rot="-5400000" flipH="1" flipV="1">
                <a:off x="6139154" y="3287547"/>
                <a:ext cx="3419261" cy="10619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09" y="0"/>
                  </a:cxn>
                  <a:cxn ang="0">
                    <a:pos x="6009" y="130"/>
                  </a:cxn>
                  <a:cxn ang="0">
                    <a:pos x="0" y="13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009" h="130">
                    <a:moveTo>
                      <a:pt x="0" y="0"/>
                    </a:moveTo>
                    <a:lnTo>
                      <a:pt x="6009" y="0"/>
                    </a:lnTo>
                    <a:lnTo>
                      <a:pt x="6009" y="130"/>
                    </a:lnTo>
                    <a:lnTo>
                      <a:pt x="0" y="13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grpSp>
            <p:nvGrpSpPr>
              <p:cNvPr id="6" name="组合 5"/>
              <p:cNvGrpSpPr/>
              <p:nvPr/>
            </p:nvGrpSpPr>
            <p:grpSpPr>
              <a:xfrm>
                <a:off x="2657627" y="1910348"/>
                <a:ext cx="7032475" cy="2872616"/>
                <a:chOff x="2657627" y="1910348"/>
                <a:chExt cx="7032475" cy="2872616"/>
              </a:xfrm>
            </p:grpSpPr>
            <p:pic>
              <p:nvPicPr>
                <p:cNvPr id="9242" name="图片 9241" descr="4729734431473574994105.png">
                  <a:hlinkClick r:id="" action="ppaction://hlinkfile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 cstate="email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 t="10031" r="3391" b="27274"/>
                <a:stretch>
                  <a:fillRect/>
                </a:stretch>
              </p:blipFill>
              <p:spPr bwMode="auto">
                <a:xfrm>
                  <a:off x="2700338" y="2168995"/>
                  <a:ext cx="6989764" cy="26139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2" name="组合 11"/>
                <p:cNvGrpSpPr>
                  <a:grpSpLocks/>
                </p:cNvGrpSpPr>
                <p:nvPr/>
              </p:nvGrpSpPr>
              <p:grpSpPr bwMode="auto">
                <a:xfrm>
                  <a:off x="3903135" y="1910348"/>
                  <a:ext cx="3892551" cy="2438713"/>
                  <a:chOff x="4610" y="3003"/>
                  <a:chExt cx="4598" cy="3849"/>
                </a:xfrm>
              </p:grpSpPr>
              <p:sp>
                <p:nvSpPr>
                  <p:cNvPr id="23555" name="直接连接符 92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10" y="3003"/>
                    <a:ext cx="4598" cy="2025"/>
                  </a:xfrm>
                  <a:prstGeom prst="line">
                    <a:avLst/>
                  </a:prstGeom>
                  <a:noFill/>
                  <a:ln w="31750" cap="sq">
                    <a:solidFill>
                      <a:srgbClr val="CC0000"/>
                    </a:solidFill>
                    <a:round/>
                    <a:headEnd/>
                    <a:tailEnd type="triangle" w="sm" len="sm"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23556" name="直接连接符 9246"/>
                  <p:cNvSpPr>
                    <a:spLocks noChangeShapeType="1"/>
                  </p:cNvSpPr>
                  <p:nvPr/>
                </p:nvSpPr>
                <p:spPr bwMode="auto">
                  <a:xfrm>
                    <a:off x="4672" y="5028"/>
                    <a:ext cx="4535" cy="1825"/>
                  </a:xfrm>
                  <a:prstGeom prst="line">
                    <a:avLst/>
                  </a:prstGeom>
                  <a:noFill/>
                  <a:ln w="31750" cap="sq">
                    <a:solidFill>
                      <a:srgbClr val="CC0000"/>
                    </a:solidFill>
                    <a:round/>
                    <a:headEnd/>
                    <a:tailEnd type="triangle" w="sm" len="sm"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" name="组合 9"/>
                <p:cNvGrpSpPr>
                  <a:grpSpLocks/>
                </p:cNvGrpSpPr>
                <p:nvPr/>
              </p:nvGrpSpPr>
              <p:grpSpPr bwMode="auto">
                <a:xfrm>
                  <a:off x="2657627" y="3107539"/>
                  <a:ext cx="1351343" cy="571287"/>
                  <a:chOff x="3139" y="4893"/>
                  <a:chExt cx="1598" cy="903"/>
                </a:xfrm>
              </p:grpSpPr>
              <p:sp>
                <p:nvSpPr>
                  <p:cNvPr id="23559" name="椭圆 9248"/>
                  <p:cNvSpPr>
                    <a:spLocks noChangeArrowheads="1"/>
                  </p:cNvSpPr>
                  <p:nvPr/>
                </p:nvSpPr>
                <p:spPr bwMode="auto">
                  <a:xfrm>
                    <a:off x="4542" y="4893"/>
                    <a:ext cx="195" cy="203"/>
                  </a:xfrm>
                  <a:prstGeom prst="ellipse">
                    <a:avLst/>
                  </a:prstGeom>
                  <a:solidFill>
                    <a:srgbClr val="CC0000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1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23560" name="文本框 92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139" y="4928"/>
                    <a:ext cx="1052" cy="86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defTabSz="914378"/>
                    <a:r>
                      <a:rPr lang="zh-CN" altLang="en-US" sz="1800" kern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rPr>
                      <a:t>光源</a:t>
                    </a:r>
                  </a:p>
                </p:txBody>
              </p:sp>
            </p:grpSp>
            <p:sp>
              <p:nvSpPr>
                <p:cNvPr id="30754" name="文本框 9253"/>
                <p:cNvSpPr txBox="1">
                  <a:spLocks noChangeArrowheads="1"/>
                </p:cNvSpPr>
                <p:nvPr/>
              </p:nvSpPr>
              <p:spPr bwMode="auto">
                <a:xfrm>
                  <a:off x="8882071" y="2495556"/>
                  <a:ext cx="635701" cy="185266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vert="eaVert" wrap="none">
                  <a:spAutoFit/>
                </a:bodyPr>
                <a:lstStyle/>
                <a:p>
                  <a:pPr defTabSz="914378"/>
                  <a:r>
                    <a:rPr lang="zh-CN" altLang="en-US" sz="1800" kern="0" dirty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物体的影子</a:t>
                  </a:r>
                </a:p>
              </p:txBody>
            </p:sp>
            <p:grpSp>
              <p:nvGrpSpPr>
                <p:cNvPr id="4" name="组合 10"/>
                <p:cNvGrpSpPr>
                  <a:grpSpLocks/>
                </p:cNvGrpSpPr>
                <p:nvPr/>
              </p:nvGrpSpPr>
              <p:grpSpPr bwMode="auto">
                <a:xfrm>
                  <a:off x="5446186" y="2466265"/>
                  <a:ext cx="2113280" cy="1852786"/>
                  <a:chOff x="6432" y="3881"/>
                  <a:chExt cx="2496" cy="2924"/>
                </a:xfrm>
              </p:grpSpPr>
              <p:sp>
                <p:nvSpPr>
                  <p:cNvPr id="22539" name="椭圆 9244"/>
                  <p:cNvSpPr/>
                  <p:nvPr/>
                </p:nvSpPr>
                <p:spPr>
                  <a:xfrm>
                    <a:off x="6432" y="3905"/>
                    <a:ext cx="1935" cy="2095"/>
                  </a:xfrm>
                  <a:prstGeom prst="ellipse">
                    <a:avLst/>
                  </a:prstGeom>
                  <a:gradFill rotWithShape="0">
                    <a:gsLst>
                      <a:gs pos="42000">
                        <a:schemeClr val="tx1"/>
                      </a:gs>
                      <a:gs pos="100000">
                        <a:schemeClr val="bg2">
                          <a:lumMod val="20000"/>
                          <a:lumOff val="80000"/>
                        </a:schemeClr>
                      </a:gs>
                    </a:gsLst>
                    <a:path path="circle">
                      <a:fillToRect l="100000" t="100000"/>
                    </a:path>
                    <a:tileRect r="-100000" b="-100000"/>
                  </a:gradFill>
                  <a:ln w="12700" cap="flat" cmpd="sng">
                    <a:solidFill>
                      <a:srgbClr val="BCBCB6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100" kern="0" noProof="1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23564" name="文本框 92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77" y="3881"/>
                    <a:ext cx="751" cy="292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vert="eaVert" wrap="none">
                    <a:spAutoFit/>
                  </a:bodyPr>
                  <a:lstStyle/>
                  <a:p>
                    <a:pPr defTabSz="914378"/>
                    <a:r>
                      <a:rPr lang="zh-CN" altLang="en-US" sz="1800" kern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rPr>
                      <a:t>不透明物体</a:t>
                    </a:r>
                  </a:p>
                </p:txBody>
              </p:sp>
            </p:grpSp>
          </p:grpSp>
        </p:grpSp>
        <p:grpSp>
          <p:nvGrpSpPr>
            <p:cNvPr id="5" name="组合 12"/>
            <p:cNvGrpSpPr>
              <a:grpSpLocks/>
            </p:cNvGrpSpPr>
            <p:nvPr/>
          </p:nvGrpSpPr>
          <p:grpSpPr bwMode="auto">
            <a:xfrm>
              <a:off x="7850720" y="1910347"/>
              <a:ext cx="933449" cy="2426045"/>
              <a:chOff x="9272" y="3003"/>
              <a:chExt cx="1102" cy="3830"/>
            </a:xfrm>
          </p:grpSpPr>
          <p:sp>
            <p:nvSpPr>
              <p:cNvPr id="23566" name="直接连接符 9250"/>
              <p:cNvSpPr>
                <a:spLocks noChangeShapeType="1"/>
              </p:cNvSpPr>
              <p:nvPr/>
            </p:nvSpPr>
            <p:spPr bwMode="auto">
              <a:xfrm>
                <a:off x="9272" y="3003"/>
                <a:ext cx="1103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567" name="直接连接符 9251"/>
              <p:cNvSpPr>
                <a:spLocks noChangeShapeType="1"/>
              </p:cNvSpPr>
              <p:nvPr/>
            </p:nvSpPr>
            <p:spPr bwMode="auto">
              <a:xfrm>
                <a:off x="9310" y="6833"/>
                <a:ext cx="970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568" name="直接连接符 9252"/>
              <p:cNvSpPr>
                <a:spLocks noChangeShapeType="1"/>
              </p:cNvSpPr>
              <p:nvPr/>
            </p:nvSpPr>
            <p:spPr bwMode="auto">
              <a:xfrm flipV="1">
                <a:off x="9920" y="3003"/>
                <a:ext cx="0" cy="878"/>
              </a:xfrm>
              <a:prstGeom prst="line">
                <a:avLst/>
              </a:prstGeom>
              <a:noFill/>
              <a:ln w="31750" cap="sq">
                <a:solidFill>
                  <a:schemeClr val="tx1"/>
                </a:solidFill>
                <a:round/>
                <a:headEnd/>
                <a:tailEnd type="triangle" w="sm" len="sm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23569" name="直接连接符 9255"/>
              <p:cNvSpPr>
                <a:spLocks noChangeShapeType="1"/>
              </p:cNvSpPr>
              <p:nvPr/>
            </p:nvSpPr>
            <p:spPr bwMode="auto">
              <a:xfrm>
                <a:off x="9919" y="6000"/>
                <a:ext cx="0" cy="833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</p:grpSp>
      <p:sp>
        <p:nvSpPr>
          <p:cNvPr id="23570" name="文本框 9256"/>
          <p:cNvSpPr txBox="1">
            <a:spLocks noChangeArrowheads="1"/>
          </p:cNvSpPr>
          <p:nvPr/>
        </p:nvSpPr>
        <p:spPr bwMode="auto">
          <a:xfrm>
            <a:off x="1690690" y="3999349"/>
            <a:ext cx="496887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3571" name="文本框 1"/>
          <p:cNvSpPr txBox="1">
            <a:spLocks noChangeArrowheads="1"/>
          </p:cNvSpPr>
          <p:nvPr/>
        </p:nvSpPr>
        <p:spPr bwMode="auto">
          <a:xfrm>
            <a:off x="505706" y="1147486"/>
            <a:ext cx="3039094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影子的形成</a:t>
            </a:r>
          </a:p>
        </p:txBody>
      </p:sp>
      <p:sp>
        <p:nvSpPr>
          <p:cNvPr id="21530" name="文本框 2"/>
          <p:cNvSpPr txBox="1">
            <a:spLocks noChangeArrowheads="1"/>
          </p:cNvSpPr>
          <p:nvPr/>
        </p:nvSpPr>
        <p:spPr bwMode="auto">
          <a:xfrm>
            <a:off x="143051" y="3952681"/>
            <a:ext cx="7800975" cy="42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由于光沿直线传播，在不透明的物体后面光照射不到的区域形成影。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四、光的直线传播现象及应用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5967502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图片 563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4152" y="1964770"/>
            <a:ext cx="2531268" cy="1774523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56323" name="矩形 56322"/>
          <p:cNvSpPr>
            <a:spLocks noChangeArrowheads="1"/>
          </p:cNvSpPr>
          <p:nvPr/>
        </p:nvSpPr>
        <p:spPr bwMode="auto">
          <a:xfrm>
            <a:off x="2212181" y="3959229"/>
            <a:ext cx="208756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日食</a:t>
            </a:r>
          </a:p>
        </p:txBody>
      </p:sp>
      <p:pic>
        <p:nvPicPr>
          <p:cNvPr id="56324" name="内容占位符 56323"/>
          <p:cNvPicPr>
            <a:picLocks noGrp="1" noChangeAspect="1"/>
          </p:cNvPicPr>
          <p:nvPr>
            <p:ph sz="half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53990" y="1964770"/>
            <a:ext cx="2531268" cy="1774524"/>
          </a:xfrm>
          <a:prstGeom prst="rect">
            <a:avLst/>
          </a:prstGeom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56325" name="矩形 56324"/>
          <p:cNvSpPr>
            <a:spLocks noChangeArrowheads="1"/>
          </p:cNvSpPr>
          <p:nvPr/>
        </p:nvSpPr>
        <p:spPr bwMode="auto">
          <a:xfrm>
            <a:off x="5481796" y="3959229"/>
            <a:ext cx="2303462" cy="34624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sy="50000" kx="2115830" algn="bl" rotWithShape="0">
              <a:srgbClr val="C0C0C0">
                <a:alpha val="79999"/>
              </a:srgbClr>
            </a:outerShdw>
          </a:effec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月食</a:t>
            </a:r>
          </a:p>
        </p:txBody>
      </p:sp>
      <p:sp>
        <p:nvSpPr>
          <p:cNvPr id="24581" name="文本框 1"/>
          <p:cNvSpPr txBox="1">
            <a:spLocks noChangeArrowheads="1"/>
          </p:cNvSpPr>
          <p:nvPr/>
        </p:nvSpPr>
        <p:spPr bwMode="auto">
          <a:xfrm>
            <a:off x="495301" y="1183928"/>
            <a:ext cx="552132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日食和月食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四、光的直线传播现象及应用</a:t>
            </a:r>
          </a:p>
        </p:txBody>
      </p:sp>
    </p:spTree>
    <p:extLst>
      <p:ext uri="{BB962C8B-B14F-4D97-AF65-F5344CB8AC3E}">
        <p14:creationId xmlns:p14="http://schemas.microsoft.com/office/powerpoint/2010/main" val="255764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  <p:bldP spid="56325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文本框 1"/>
          <p:cNvSpPr txBox="1">
            <a:spLocks noChangeArrowheads="1"/>
          </p:cNvSpPr>
          <p:nvPr/>
        </p:nvSpPr>
        <p:spPr bwMode="auto">
          <a:xfrm>
            <a:off x="495301" y="1125749"/>
            <a:ext cx="552132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小孔成像</a:t>
            </a:r>
          </a:p>
        </p:txBody>
      </p:sp>
      <p:pic>
        <p:nvPicPr>
          <p:cNvPr id="24" name="Picture 8" descr="小孔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43966" y="1795972"/>
            <a:ext cx="5656070" cy="2495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四、光的直线传播现象及应用</a:t>
            </a:r>
          </a:p>
        </p:txBody>
      </p:sp>
    </p:spTree>
    <p:extLst>
      <p:ext uri="{BB962C8B-B14F-4D97-AF65-F5344CB8AC3E}">
        <p14:creationId xmlns:p14="http://schemas.microsoft.com/office/powerpoint/2010/main" val="400768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25"/>
          <p:cNvSpPr txBox="1">
            <a:spLocks noChangeArrowheads="1"/>
          </p:cNvSpPr>
          <p:nvPr/>
        </p:nvSpPr>
        <p:spPr bwMode="auto">
          <a:xfrm>
            <a:off x="442754" y="961368"/>
            <a:ext cx="8237537" cy="743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defTabSz="914378">
              <a:lnSpc>
                <a:spcPct val="90000"/>
              </a:lnSpc>
            </a:pP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想一想：生活中都有哪些发光的物体，来自哪里呢？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6055" y="1954837"/>
            <a:ext cx="1487350" cy="990017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1163" y="3334841"/>
            <a:ext cx="1625580" cy="1083720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5870" y="3344461"/>
            <a:ext cx="1599221" cy="1064481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3644" y="3381103"/>
            <a:ext cx="1564231" cy="1037458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6055" y="3344461"/>
            <a:ext cx="1487351" cy="1064481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97522" y="1917420"/>
            <a:ext cx="1599221" cy="1064481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0861" y="1954837"/>
            <a:ext cx="1529240" cy="990016"/>
          </a:xfrm>
          <a:prstGeom prst="rect">
            <a:avLst/>
          </a:prstGeom>
          <a:noFill/>
          <a:ln w="9525"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  <a:softEdge rad="31750"/>
          </a:effectLst>
        </p:spPr>
      </p:pic>
      <p:pic>
        <p:nvPicPr>
          <p:cNvPr id="19" name="图片 5326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13644" y="1954837"/>
            <a:ext cx="1563727" cy="9966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10791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426261" y="1064651"/>
            <a:ext cx="3589731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小孔成像的特点：</a:t>
            </a:r>
          </a:p>
        </p:txBody>
      </p: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495300" y="3137393"/>
            <a:ext cx="8552734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倒立的实像</a:t>
            </a:r>
            <a:endParaRPr lang="en-US" altLang="zh-CN" sz="18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像的大小与孔到物体的距离、孔到光屏的距离有关</a:t>
            </a:r>
            <a:endParaRPr lang="en-US" altLang="zh-CN" sz="1800" kern="0" dirty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像的形状与物体的形状有关，与孔的形状无关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四、光的直线传播现象及应用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933151" y="1444929"/>
            <a:ext cx="5277700" cy="1632892"/>
            <a:chOff x="2171700" y="2280508"/>
            <a:chExt cx="7848603" cy="2296982"/>
          </a:xfrm>
        </p:grpSpPr>
        <p:grpSp>
          <p:nvGrpSpPr>
            <p:cNvPr id="27" name="组合 26"/>
            <p:cNvGrpSpPr/>
            <p:nvPr/>
          </p:nvGrpSpPr>
          <p:grpSpPr bwMode="auto">
            <a:xfrm>
              <a:off x="2171700" y="2280508"/>
              <a:ext cx="7848603" cy="2296982"/>
              <a:chOff x="432" y="432"/>
              <a:chExt cx="4944" cy="1934"/>
            </a:xfrm>
          </p:grpSpPr>
          <p:grpSp>
            <p:nvGrpSpPr>
              <p:cNvPr id="39" name="组合 38"/>
              <p:cNvGrpSpPr/>
              <p:nvPr/>
            </p:nvGrpSpPr>
            <p:grpSpPr bwMode="auto">
              <a:xfrm>
                <a:off x="2875" y="600"/>
                <a:ext cx="895" cy="1412"/>
                <a:chOff x="2875" y="600"/>
                <a:chExt cx="895" cy="1412"/>
              </a:xfrm>
            </p:grpSpPr>
            <p:sp>
              <p:nvSpPr>
                <p:cNvPr id="45" name="平行四边形 44"/>
                <p:cNvSpPr>
                  <a:spLocks noChangeArrowheads="1"/>
                </p:cNvSpPr>
                <p:nvPr/>
              </p:nvSpPr>
              <p:spPr bwMode="auto">
                <a:xfrm rot="-5400000">
                  <a:off x="2617" y="858"/>
                  <a:ext cx="1412" cy="895"/>
                </a:xfrm>
                <a:prstGeom prst="parallelogram">
                  <a:avLst>
                    <a:gd name="adj" fmla="val 41654"/>
                  </a:avLst>
                </a:prstGeom>
                <a:solidFill>
                  <a:srgbClr val="ADADAD"/>
                </a:solidFill>
                <a:ln w="9525">
                  <a:solidFill>
                    <a:schemeClr val="tx1"/>
                  </a:solidFill>
                  <a:miter lim="800000"/>
                </a:ln>
              </p:spPr>
              <p:txBody>
                <a:bodyPr/>
                <a:lstStyle>
                  <a:lvl1pPr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1pPr>
                  <a:lvl2pPr indent="457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2pPr>
                  <a:lvl3pPr indent="914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3pPr>
                  <a:lvl4pPr indent="1371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4pPr>
                  <a:lvl5pPr indent="18288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5pPr>
                  <a:lvl6pPr indent="22860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6pPr>
                  <a:lvl7pPr indent="2743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7pPr>
                  <a:lvl8pPr indent="3200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8pPr>
                  <a:lvl9pPr indent="3657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9pPr>
                </a:lstStyle>
                <a:p>
                  <a:endParaRPr lang="zh-CN" altLang="en-US" sz="2400">
                    <a:latin typeface="Times New Roman" panose="02020603050405020304" pitchFamily="18" charset="0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46" name="椭圆 45"/>
                <p:cNvSpPr>
                  <a:spLocks noChangeArrowheads="1"/>
                </p:cNvSpPr>
                <p:nvPr/>
              </p:nvSpPr>
              <p:spPr bwMode="auto">
                <a:xfrm>
                  <a:off x="3266" y="1291"/>
                  <a:ext cx="68" cy="64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</a:ln>
              </p:spPr>
              <p:txBody>
                <a:bodyPr/>
                <a:lstStyle>
                  <a:lvl1pPr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1pPr>
                  <a:lvl2pPr indent="457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2pPr>
                  <a:lvl3pPr indent="914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3pPr>
                  <a:lvl4pPr indent="1371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4pPr>
                  <a:lvl5pPr indent="18288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5pPr>
                  <a:lvl6pPr indent="22860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6pPr>
                  <a:lvl7pPr indent="2743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7pPr>
                  <a:lvl8pPr indent="3200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8pPr>
                  <a:lvl9pPr indent="3657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9pPr>
                </a:lstStyle>
                <a:p>
                  <a:endParaRPr lang="zh-CN" altLang="en-US" sz="2400">
                    <a:latin typeface="Times New Roman" panose="02020603050405020304" pitchFamily="18" charset="0"/>
                    <a:ea typeface="黑体" panose="02010609060101010101" pitchFamily="49" charset="-122"/>
                  </a:endParaRPr>
                </a:p>
              </p:txBody>
            </p:sp>
          </p:grpSp>
          <p:sp>
            <p:nvSpPr>
              <p:cNvPr id="40" name="平行四边形 39"/>
              <p:cNvSpPr>
                <a:spLocks noChangeArrowheads="1"/>
              </p:cNvSpPr>
              <p:nvPr/>
            </p:nvSpPr>
            <p:spPr bwMode="auto">
              <a:xfrm rot="-5400000">
                <a:off x="3782" y="772"/>
                <a:ext cx="1934" cy="1254"/>
              </a:xfrm>
              <a:prstGeom prst="parallelogram">
                <a:avLst>
                  <a:gd name="adj" fmla="val 52237"/>
                </a:avLst>
              </a:prstGeom>
              <a:solidFill>
                <a:srgbClr val="ADADAD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/>
              <a:lstStyle>
                <a:lvl1pPr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1pPr>
                <a:lvl2pPr indent="457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2pPr>
                <a:lvl3pPr indent="914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3pPr>
                <a:lvl4pPr indent="1371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4pPr>
                <a:lvl5pPr indent="18288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5pPr>
                <a:lvl6pPr indent="22860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6pPr>
                <a:lvl7pPr indent="2743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7pPr>
                <a:lvl8pPr indent="3200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8pPr>
                <a:lvl9pPr indent="3657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9pPr>
              </a:lstStyle>
              <a:p>
                <a:endParaRPr lang="zh-CN" altLang="en-US" sz="2400">
                  <a:latin typeface="Times New Roman" panose="02020603050405020304" pitchFamily="18" charset="0"/>
                  <a:ea typeface="黑体" panose="02010609060101010101" pitchFamily="49" charset="-122"/>
                </a:endParaRPr>
              </a:p>
            </p:txBody>
          </p:sp>
          <p:grpSp>
            <p:nvGrpSpPr>
              <p:cNvPr id="41" name="组合 40"/>
              <p:cNvGrpSpPr/>
              <p:nvPr/>
            </p:nvGrpSpPr>
            <p:grpSpPr bwMode="auto">
              <a:xfrm>
                <a:off x="432" y="984"/>
                <a:ext cx="358" cy="1176"/>
                <a:chOff x="432" y="984"/>
                <a:chExt cx="358" cy="1176"/>
              </a:xfrm>
            </p:grpSpPr>
            <p:sp>
              <p:nvSpPr>
                <p:cNvPr id="42" name="圆柱形 41"/>
                <p:cNvSpPr>
                  <a:spLocks noChangeArrowheads="1"/>
                </p:cNvSpPr>
                <p:nvPr/>
              </p:nvSpPr>
              <p:spPr bwMode="auto">
                <a:xfrm>
                  <a:off x="477" y="1419"/>
                  <a:ext cx="224" cy="741"/>
                </a:xfrm>
                <a:prstGeom prst="can">
                  <a:avLst>
                    <a:gd name="adj" fmla="val 39375"/>
                  </a:avLst>
                </a:prstGeom>
                <a:gradFill rotWithShape="1">
                  <a:gsLst>
                    <a:gs pos="0">
                      <a:srgbClr val="595959"/>
                    </a:gs>
                    <a:gs pos="17000">
                      <a:srgbClr val="595959"/>
                    </a:gs>
                    <a:gs pos="83000">
                      <a:srgbClr val="6E4242"/>
                    </a:gs>
                    <a:gs pos="100000">
                      <a:srgbClr val="832B2B"/>
                    </a:gs>
                  </a:gsLst>
                  <a:lin ang="2700000"/>
                </a:gradFill>
                <a:ln w="9525">
                  <a:solidFill>
                    <a:schemeClr val="bg1"/>
                  </a:solidFill>
                  <a:round/>
                </a:ln>
              </p:spPr>
              <p:txBody>
                <a:bodyPr/>
                <a:lstStyle>
                  <a:lvl1pPr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1pPr>
                  <a:lvl2pPr indent="457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2pPr>
                  <a:lvl3pPr indent="914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3pPr>
                  <a:lvl4pPr indent="1371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4pPr>
                  <a:lvl5pPr indent="18288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5pPr>
                  <a:lvl6pPr indent="22860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6pPr>
                  <a:lvl7pPr indent="2743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7pPr>
                  <a:lvl8pPr indent="3200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8pPr>
                  <a:lvl9pPr indent="3657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9pPr>
                </a:lstStyle>
                <a:p>
                  <a:endParaRPr lang="zh-CN" altLang="en-US" sz="2400">
                    <a:latin typeface="Times New Roman" panose="02020603050405020304" pitchFamily="18" charset="0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43" name="任意多边形 42"/>
                <p:cNvSpPr>
                  <a:spLocks noChangeArrowheads="1"/>
                </p:cNvSpPr>
                <p:nvPr/>
              </p:nvSpPr>
              <p:spPr bwMode="auto">
                <a:xfrm>
                  <a:off x="432" y="984"/>
                  <a:ext cx="358" cy="470"/>
                </a:xfrm>
                <a:custGeom>
                  <a:avLst/>
                  <a:gdLst/>
                  <a:ahLst/>
                  <a:cxnLst>
                    <a:cxn ang="0">
                      <a:pos x="223" y="1176"/>
                    </a:cxn>
                    <a:cxn ang="0">
                      <a:pos x="0" y="911"/>
                    </a:cxn>
                    <a:cxn ang="0">
                      <a:pos x="223" y="470"/>
                    </a:cxn>
                    <a:cxn ang="0">
                      <a:pos x="447" y="205"/>
                    </a:cxn>
                    <a:cxn ang="0">
                      <a:pos x="559" y="29"/>
                    </a:cxn>
                    <a:cxn ang="0">
                      <a:pos x="671" y="382"/>
                    </a:cxn>
                    <a:cxn ang="0">
                      <a:pos x="671" y="646"/>
                    </a:cxn>
                    <a:cxn ang="0">
                      <a:pos x="894" y="911"/>
                    </a:cxn>
                    <a:cxn ang="0">
                      <a:pos x="671" y="1087"/>
                    </a:cxn>
                    <a:cxn ang="0">
                      <a:pos x="447" y="1176"/>
                    </a:cxn>
                  </a:cxnLst>
                  <a:rect l="0" t="0" r="r" b="b"/>
                  <a:pathLst>
                    <a:path w="894" h="1176">
                      <a:moveTo>
                        <a:pt x="223" y="1176"/>
                      </a:moveTo>
                      <a:cubicBezTo>
                        <a:pt x="111" y="1102"/>
                        <a:pt x="0" y="1029"/>
                        <a:pt x="0" y="911"/>
                      </a:cubicBezTo>
                      <a:cubicBezTo>
                        <a:pt x="0" y="793"/>
                        <a:pt x="149" y="587"/>
                        <a:pt x="223" y="470"/>
                      </a:cubicBezTo>
                      <a:cubicBezTo>
                        <a:pt x="298" y="352"/>
                        <a:pt x="391" y="279"/>
                        <a:pt x="447" y="205"/>
                      </a:cubicBezTo>
                      <a:cubicBezTo>
                        <a:pt x="503" y="132"/>
                        <a:pt x="522" y="0"/>
                        <a:pt x="559" y="29"/>
                      </a:cubicBezTo>
                      <a:cubicBezTo>
                        <a:pt x="596" y="58"/>
                        <a:pt x="652" y="279"/>
                        <a:pt x="671" y="382"/>
                      </a:cubicBezTo>
                      <a:cubicBezTo>
                        <a:pt x="689" y="485"/>
                        <a:pt x="633" y="558"/>
                        <a:pt x="671" y="646"/>
                      </a:cubicBezTo>
                      <a:cubicBezTo>
                        <a:pt x="708" y="735"/>
                        <a:pt x="894" y="837"/>
                        <a:pt x="894" y="911"/>
                      </a:cubicBezTo>
                      <a:cubicBezTo>
                        <a:pt x="894" y="984"/>
                        <a:pt x="745" y="1043"/>
                        <a:pt x="671" y="1087"/>
                      </a:cubicBezTo>
                      <a:cubicBezTo>
                        <a:pt x="596" y="1131"/>
                        <a:pt x="484" y="1161"/>
                        <a:pt x="447" y="1176"/>
                      </a:cubicBezTo>
                    </a:path>
                  </a:pathLst>
                </a:custGeom>
                <a:solidFill>
                  <a:srgbClr val="ECF444"/>
                </a:solidFill>
                <a:ln w="9525">
                  <a:solidFill>
                    <a:srgbClr val="FF6699"/>
                  </a:solidFill>
                  <a:round/>
                </a:ln>
              </p:spPr>
              <p:txBody>
                <a:bodyPr/>
                <a:lstStyle>
                  <a:lvl1pPr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1pPr>
                  <a:lvl2pPr indent="457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2pPr>
                  <a:lvl3pPr indent="914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3pPr>
                  <a:lvl4pPr indent="1371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4pPr>
                  <a:lvl5pPr indent="18288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5pPr>
                  <a:lvl6pPr indent="22860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6pPr>
                  <a:lvl7pPr indent="2743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7pPr>
                  <a:lvl8pPr indent="3200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8pPr>
                  <a:lvl9pPr indent="3657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9pPr>
                </a:lstStyle>
                <a:p>
                  <a:endParaRPr lang="zh-CN" altLang="en-US" dirty="0">
                    <a:ea typeface="FandolFang R" panose="00000500000000000000" pitchFamily="50" charset="-122"/>
                  </a:endParaRPr>
                </a:p>
              </p:txBody>
            </p:sp>
            <p:sp>
              <p:nvSpPr>
                <p:cNvPr id="44" name="任意多边形 43"/>
                <p:cNvSpPr>
                  <a:spLocks noChangeArrowheads="1"/>
                </p:cNvSpPr>
                <p:nvPr/>
              </p:nvSpPr>
              <p:spPr bwMode="auto">
                <a:xfrm>
                  <a:off x="544" y="1172"/>
                  <a:ext cx="89" cy="282"/>
                </a:xfrm>
                <a:custGeom>
                  <a:avLst/>
                  <a:gdLst/>
                  <a:ahLst/>
                  <a:cxnLst>
                    <a:cxn ang="0">
                      <a:pos x="55" y="705"/>
                    </a:cxn>
                    <a:cxn ang="0">
                      <a:pos x="0" y="546"/>
                    </a:cxn>
                    <a:cxn ang="0">
                      <a:pos x="55" y="282"/>
                    </a:cxn>
                    <a:cxn ang="0">
                      <a:pos x="111" y="123"/>
                    </a:cxn>
                    <a:cxn ang="0">
                      <a:pos x="139" y="17"/>
                    </a:cxn>
                    <a:cxn ang="0">
                      <a:pos x="167" y="229"/>
                    </a:cxn>
                    <a:cxn ang="0">
                      <a:pos x="167" y="388"/>
                    </a:cxn>
                    <a:cxn ang="0">
                      <a:pos x="223" y="546"/>
                    </a:cxn>
                    <a:cxn ang="0">
                      <a:pos x="167" y="652"/>
                    </a:cxn>
                    <a:cxn ang="0">
                      <a:pos x="111" y="705"/>
                    </a:cxn>
                  </a:cxnLst>
                  <a:rect l="0" t="0" r="r" b="b"/>
                  <a:pathLst>
                    <a:path w="223" h="705">
                      <a:moveTo>
                        <a:pt x="55" y="705"/>
                      </a:moveTo>
                      <a:cubicBezTo>
                        <a:pt x="27" y="661"/>
                        <a:pt x="0" y="617"/>
                        <a:pt x="0" y="546"/>
                      </a:cubicBezTo>
                      <a:cubicBezTo>
                        <a:pt x="0" y="476"/>
                        <a:pt x="37" y="352"/>
                        <a:pt x="55" y="282"/>
                      </a:cubicBezTo>
                      <a:cubicBezTo>
                        <a:pt x="74" y="211"/>
                        <a:pt x="97" y="167"/>
                        <a:pt x="111" y="123"/>
                      </a:cubicBezTo>
                      <a:cubicBezTo>
                        <a:pt x="125" y="79"/>
                        <a:pt x="130" y="0"/>
                        <a:pt x="139" y="17"/>
                      </a:cubicBezTo>
                      <a:cubicBezTo>
                        <a:pt x="149" y="35"/>
                        <a:pt x="163" y="167"/>
                        <a:pt x="167" y="229"/>
                      </a:cubicBezTo>
                      <a:cubicBezTo>
                        <a:pt x="172" y="291"/>
                        <a:pt x="158" y="335"/>
                        <a:pt x="167" y="388"/>
                      </a:cubicBezTo>
                      <a:cubicBezTo>
                        <a:pt x="177" y="441"/>
                        <a:pt x="223" y="502"/>
                        <a:pt x="223" y="546"/>
                      </a:cubicBezTo>
                      <a:cubicBezTo>
                        <a:pt x="223" y="590"/>
                        <a:pt x="186" y="626"/>
                        <a:pt x="167" y="652"/>
                      </a:cubicBezTo>
                      <a:cubicBezTo>
                        <a:pt x="149" y="679"/>
                        <a:pt x="121" y="696"/>
                        <a:pt x="111" y="705"/>
                      </a:cubicBezTo>
                    </a:path>
                  </a:pathLst>
                </a:custGeom>
                <a:noFill/>
                <a:ln w="9525">
                  <a:solidFill>
                    <a:srgbClr val="FF6699"/>
                  </a:solidFill>
                  <a:round/>
                </a:ln>
              </p:spPr>
              <p:txBody>
                <a:bodyPr/>
                <a:lstStyle>
                  <a:lvl1pPr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1pPr>
                  <a:lvl2pPr indent="457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2pPr>
                  <a:lvl3pPr indent="914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3pPr>
                  <a:lvl4pPr indent="1371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4pPr>
                  <a:lvl5pPr indent="18288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5pPr>
                  <a:lvl6pPr indent="22860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6pPr>
                  <a:lvl7pPr indent="2743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7pPr>
                  <a:lvl8pPr indent="3200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8pPr>
                  <a:lvl9pPr indent="3657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9pPr>
                </a:lstStyle>
                <a:p>
                  <a:endParaRPr lang="zh-CN" altLang="en-US" dirty="0">
                    <a:ea typeface="FandolFang R" panose="00000500000000000000" pitchFamily="50" charset="-122"/>
                  </a:endParaRPr>
                </a:p>
              </p:txBody>
            </p:sp>
          </p:grpSp>
        </p:grpSp>
        <p:grpSp>
          <p:nvGrpSpPr>
            <p:cNvPr id="28" name="组合 27"/>
            <p:cNvGrpSpPr/>
            <p:nvPr/>
          </p:nvGrpSpPr>
          <p:grpSpPr bwMode="auto">
            <a:xfrm>
              <a:off x="2476500" y="3249659"/>
              <a:ext cx="6248400" cy="285044"/>
              <a:chOff x="624" y="1248"/>
              <a:chExt cx="3936" cy="240"/>
            </a:xfrm>
          </p:grpSpPr>
          <p:sp>
            <p:nvSpPr>
              <p:cNvPr id="37" name="直接连接符 36"/>
              <p:cNvSpPr>
                <a:spLocks noChangeShapeType="1"/>
              </p:cNvSpPr>
              <p:nvPr/>
            </p:nvSpPr>
            <p:spPr bwMode="auto">
              <a:xfrm flipV="1">
                <a:off x="624" y="1248"/>
                <a:ext cx="3936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>
                <a:lvl1pPr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1pPr>
                <a:lvl2pPr indent="457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2pPr>
                <a:lvl3pPr indent="914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3pPr>
                <a:lvl4pPr indent="1371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4pPr>
                <a:lvl5pPr indent="18288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5pPr>
                <a:lvl6pPr indent="22860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6pPr>
                <a:lvl7pPr indent="2743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7pPr>
                <a:lvl8pPr indent="3200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8pPr>
                <a:lvl9pPr indent="3657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9pPr>
              </a:lstStyle>
              <a:p>
                <a:endParaRPr lang="zh-CN" altLang="en-US" dirty="0">
                  <a:latin typeface="Times New Roman" panose="02020603050405020304" pitchFamily="18" charset="0"/>
                  <a:ea typeface="FandolFang R" panose="00000500000000000000" pitchFamily="50" charset="-122"/>
                </a:endParaRPr>
              </a:p>
            </p:txBody>
          </p:sp>
          <p:sp>
            <p:nvSpPr>
              <p:cNvPr id="38" name="直接连接符 37"/>
              <p:cNvSpPr>
                <a:spLocks noChangeShapeType="1"/>
              </p:cNvSpPr>
              <p:nvPr/>
            </p:nvSpPr>
            <p:spPr bwMode="auto">
              <a:xfrm flipV="1">
                <a:off x="1519" y="1420"/>
                <a:ext cx="178" cy="1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tailEnd type="triangle" w="med" len="med"/>
              </a:ln>
            </p:spPr>
            <p:txBody>
              <a:bodyPr/>
              <a:lstStyle>
                <a:lvl1pPr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1pPr>
                <a:lvl2pPr indent="457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2pPr>
                <a:lvl3pPr indent="914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3pPr>
                <a:lvl4pPr indent="1371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4pPr>
                <a:lvl5pPr indent="18288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5pPr>
                <a:lvl6pPr indent="22860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6pPr>
                <a:lvl7pPr indent="2743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7pPr>
                <a:lvl8pPr indent="3200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8pPr>
                <a:lvl9pPr indent="3657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9pPr>
              </a:lstStyle>
              <a:p>
                <a:endParaRPr lang="zh-CN" altLang="en-US" dirty="0">
                  <a:latin typeface="Times New Roman" panose="02020603050405020304" pitchFamily="18" charset="0"/>
                  <a:ea typeface="FandolFang R" panose="00000500000000000000" pitchFamily="50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 bwMode="auto">
            <a:xfrm>
              <a:off x="2552700" y="2964614"/>
              <a:ext cx="6248400" cy="570089"/>
              <a:chOff x="672" y="1008"/>
              <a:chExt cx="3936" cy="480"/>
            </a:xfrm>
          </p:grpSpPr>
          <p:sp>
            <p:nvSpPr>
              <p:cNvPr id="35" name="直接连接符 34"/>
              <p:cNvSpPr>
                <a:spLocks noChangeShapeType="1"/>
              </p:cNvSpPr>
              <p:nvPr/>
            </p:nvSpPr>
            <p:spPr bwMode="auto">
              <a:xfrm>
                <a:off x="672" y="1008"/>
                <a:ext cx="3936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>
                <a:lvl1pPr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1pPr>
                <a:lvl2pPr indent="457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2pPr>
                <a:lvl3pPr indent="914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3pPr>
                <a:lvl4pPr indent="1371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4pPr>
                <a:lvl5pPr indent="18288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5pPr>
                <a:lvl6pPr indent="22860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6pPr>
                <a:lvl7pPr indent="2743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7pPr>
                <a:lvl8pPr indent="3200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8pPr>
                <a:lvl9pPr indent="3657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9pPr>
              </a:lstStyle>
              <a:p>
                <a:endParaRPr lang="zh-CN" altLang="en-US" dirty="0">
                  <a:latin typeface="Times New Roman" panose="02020603050405020304" pitchFamily="18" charset="0"/>
                  <a:ea typeface="FandolFang R" panose="00000500000000000000" pitchFamily="50" charset="-122"/>
                </a:endParaRPr>
              </a:p>
            </p:txBody>
          </p:sp>
          <p:sp>
            <p:nvSpPr>
              <p:cNvPr id="36" name="直接连接符 35"/>
              <p:cNvSpPr>
                <a:spLocks noChangeShapeType="1"/>
              </p:cNvSpPr>
              <p:nvPr/>
            </p:nvSpPr>
            <p:spPr bwMode="auto">
              <a:xfrm>
                <a:off x="1622" y="1123"/>
                <a:ext cx="136" cy="1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tailEnd type="triangle" w="med" len="med"/>
              </a:ln>
            </p:spPr>
            <p:txBody>
              <a:bodyPr/>
              <a:lstStyle>
                <a:lvl1pPr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1pPr>
                <a:lvl2pPr indent="457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2pPr>
                <a:lvl3pPr indent="914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3pPr>
                <a:lvl4pPr indent="1371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4pPr>
                <a:lvl5pPr indent="18288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5pPr>
                <a:lvl6pPr indent="22860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6pPr>
                <a:lvl7pPr indent="2743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7pPr>
                <a:lvl8pPr indent="3200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8pPr>
                <a:lvl9pPr indent="3657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9pPr>
              </a:lstStyle>
              <a:p>
                <a:endParaRPr lang="zh-CN" altLang="en-US" dirty="0">
                  <a:latin typeface="Times New Roman" panose="02020603050405020304" pitchFamily="18" charset="0"/>
                  <a:ea typeface="FandolFang R" panose="00000500000000000000" pitchFamily="50" charset="-122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 bwMode="auto">
            <a:xfrm>
              <a:off x="8648701" y="2822094"/>
              <a:ext cx="284163" cy="726864"/>
              <a:chOff x="4512" y="888"/>
              <a:chExt cx="179" cy="612"/>
            </a:xfrm>
          </p:grpSpPr>
          <p:sp>
            <p:nvSpPr>
              <p:cNvPr id="31" name="任意多边形 30"/>
              <p:cNvSpPr>
                <a:spLocks noChangeArrowheads="1"/>
              </p:cNvSpPr>
              <p:nvPr/>
            </p:nvSpPr>
            <p:spPr bwMode="auto">
              <a:xfrm flipV="1">
                <a:off x="4512" y="1255"/>
                <a:ext cx="179" cy="245"/>
              </a:xfrm>
              <a:custGeom>
                <a:avLst/>
                <a:gdLst/>
                <a:ahLst/>
                <a:cxnLst>
                  <a:cxn ang="0">
                    <a:pos x="111" y="612"/>
                  </a:cxn>
                  <a:cxn ang="0">
                    <a:pos x="0" y="474"/>
                  </a:cxn>
                  <a:cxn ang="0">
                    <a:pos x="111" y="245"/>
                  </a:cxn>
                  <a:cxn ang="0">
                    <a:pos x="223" y="107"/>
                  </a:cxn>
                  <a:cxn ang="0">
                    <a:pos x="279" y="15"/>
                  </a:cxn>
                  <a:cxn ang="0">
                    <a:pos x="335" y="199"/>
                  </a:cxn>
                  <a:cxn ang="0">
                    <a:pos x="335" y="336"/>
                  </a:cxn>
                  <a:cxn ang="0">
                    <a:pos x="447" y="474"/>
                  </a:cxn>
                  <a:cxn ang="0">
                    <a:pos x="335" y="566"/>
                  </a:cxn>
                  <a:cxn ang="0">
                    <a:pos x="223" y="612"/>
                  </a:cxn>
                </a:cxnLst>
                <a:rect l="0" t="0" r="r" b="b"/>
                <a:pathLst>
                  <a:path w="447" h="612">
                    <a:moveTo>
                      <a:pt x="111" y="612"/>
                    </a:moveTo>
                    <a:cubicBezTo>
                      <a:pt x="55" y="574"/>
                      <a:pt x="0" y="535"/>
                      <a:pt x="0" y="474"/>
                    </a:cubicBezTo>
                    <a:cubicBezTo>
                      <a:pt x="0" y="413"/>
                      <a:pt x="74" y="306"/>
                      <a:pt x="111" y="245"/>
                    </a:cubicBezTo>
                    <a:cubicBezTo>
                      <a:pt x="149" y="183"/>
                      <a:pt x="195" y="145"/>
                      <a:pt x="223" y="107"/>
                    </a:cubicBezTo>
                    <a:cubicBezTo>
                      <a:pt x="251" y="68"/>
                      <a:pt x="261" y="0"/>
                      <a:pt x="279" y="15"/>
                    </a:cubicBezTo>
                    <a:cubicBezTo>
                      <a:pt x="298" y="30"/>
                      <a:pt x="326" y="145"/>
                      <a:pt x="335" y="199"/>
                    </a:cubicBezTo>
                    <a:cubicBezTo>
                      <a:pt x="344" y="252"/>
                      <a:pt x="316" y="290"/>
                      <a:pt x="335" y="336"/>
                    </a:cubicBezTo>
                    <a:cubicBezTo>
                      <a:pt x="354" y="382"/>
                      <a:pt x="447" y="436"/>
                      <a:pt x="447" y="474"/>
                    </a:cubicBezTo>
                    <a:cubicBezTo>
                      <a:pt x="447" y="512"/>
                      <a:pt x="372" y="543"/>
                      <a:pt x="335" y="566"/>
                    </a:cubicBezTo>
                    <a:cubicBezTo>
                      <a:pt x="298" y="589"/>
                      <a:pt x="242" y="604"/>
                      <a:pt x="223" y="612"/>
                    </a:cubicBezTo>
                  </a:path>
                </a:pathLst>
              </a:custGeom>
              <a:solidFill>
                <a:srgbClr val="ECF444"/>
              </a:solidFill>
              <a:ln w="9525">
                <a:solidFill>
                  <a:srgbClr val="FF6699"/>
                </a:solidFill>
                <a:round/>
              </a:ln>
            </p:spPr>
            <p:txBody>
              <a:bodyPr/>
              <a:lstStyle>
                <a:lvl1pPr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1pPr>
                <a:lvl2pPr indent="457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2pPr>
                <a:lvl3pPr indent="914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3pPr>
                <a:lvl4pPr indent="1371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4pPr>
                <a:lvl5pPr indent="18288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5pPr>
                <a:lvl6pPr indent="22860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6pPr>
                <a:lvl7pPr indent="27432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7pPr>
                <a:lvl8pPr indent="32004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8pPr>
                <a:lvl9pPr indent="3657600" algn="r">
                  <a:defRPr sz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Arial" panose="020B0604020202020204"/>
                  </a:defRPr>
                </a:lvl9pPr>
              </a:lstStyle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  <p:grpSp>
            <p:nvGrpSpPr>
              <p:cNvPr id="32" name="组合 31"/>
              <p:cNvGrpSpPr/>
              <p:nvPr/>
            </p:nvGrpSpPr>
            <p:grpSpPr bwMode="auto">
              <a:xfrm>
                <a:off x="4534" y="888"/>
                <a:ext cx="112" cy="514"/>
                <a:chOff x="4534" y="888"/>
                <a:chExt cx="112" cy="514"/>
              </a:xfrm>
            </p:grpSpPr>
            <p:sp>
              <p:nvSpPr>
                <p:cNvPr id="33" name="圆柱形 32"/>
                <p:cNvSpPr>
                  <a:spLocks noChangeArrowheads="1"/>
                </p:cNvSpPr>
                <p:nvPr/>
              </p:nvSpPr>
              <p:spPr bwMode="auto">
                <a:xfrm flipV="1">
                  <a:off x="4534" y="888"/>
                  <a:ext cx="112" cy="386"/>
                </a:xfrm>
                <a:prstGeom prst="can">
                  <a:avLst>
                    <a:gd name="adj" fmla="val 41022"/>
                  </a:avLst>
                </a:prstGeom>
                <a:solidFill>
                  <a:srgbClr val="FF9999"/>
                </a:solidFill>
                <a:ln w="9525">
                  <a:solidFill>
                    <a:schemeClr val="bg1"/>
                  </a:solidFill>
                  <a:round/>
                </a:ln>
              </p:spPr>
              <p:txBody>
                <a:bodyPr/>
                <a:lstStyle>
                  <a:lvl1pPr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1pPr>
                  <a:lvl2pPr indent="457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2pPr>
                  <a:lvl3pPr indent="914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3pPr>
                  <a:lvl4pPr indent="1371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4pPr>
                  <a:lvl5pPr indent="18288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5pPr>
                  <a:lvl6pPr indent="22860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6pPr>
                  <a:lvl7pPr indent="2743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7pPr>
                  <a:lvl8pPr indent="3200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8pPr>
                  <a:lvl9pPr indent="3657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9pPr>
                </a:lstStyle>
                <a:p>
                  <a:endParaRPr lang="zh-CN" altLang="en-US" sz="2400">
                    <a:latin typeface="Times New Roman" panose="02020603050405020304" pitchFamily="18" charset="0"/>
                    <a:ea typeface="黑体" panose="02010609060101010101" pitchFamily="49" charset="-122"/>
                  </a:endParaRPr>
                </a:p>
              </p:txBody>
            </p:sp>
            <p:sp>
              <p:nvSpPr>
                <p:cNvPr id="34" name="任意多边形 33"/>
                <p:cNvSpPr>
                  <a:spLocks noChangeArrowheads="1"/>
                </p:cNvSpPr>
                <p:nvPr/>
              </p:nvSpPr>
              <p:spPr bwMode="auto">
                <a:xfrm flipV="1">
                  <a:off x="4568" y="1255"/>
                  <a:ext cx="45" cy="147"/>
                </a:xfrm>
                <a:custGeom>
                  <a:avLst/>
                  <a:gdLst/>
                  <a:ahLst/>
                  <a:cxnLst>
                    <a:cxn ang="0">
                      <a:pos x="28" y="367"/>
                    </a:cxn>
                    <a:cxn ang="0">
                      <a:pos x="0" y="284"/>
                    </a:cxn>
                    <a:cxn ang="0">
                      <a:pos x="28" y="146"/>
                    </a:cxn>
                    <a:cxn ang="0">
                      <a:pos x="56" y="64"/>
                    </a:cxn>
                    <a:cxn ang="0">
                      <a:pos x="70" y="9"/>
                    </a:cxn>
                    <a:cxn ang="0">
                      <a:pos x="84" y="119"/>
                    </a:cxn>
                    <a:cxn ang="0">
                      <a:pos x="84" y="202"/>
                    </a:cxn>
                    <a:cxn ang="0">
                      <a:pos x="112" y="284"/>
                    </a:cxn>
                    <a:cxn ang="0">
                      <a:pos x="84" y="339"/>
                    </a:cxn>
                    <a:cxn ang="0">
                      <a:pos x="56" y="367"/>
                    </a:cxn>
                  </a:cxnLst>
                  <a:rect l="0" t="0" r="r" b="b"/>
                  <a:pathLst>
                    <a:path w="112" h="367">
                      <a:moveTo>
                        <a:pt x="28" y="367"/>
                      </a:moveTo>
                      <a:cubicBezTo>
                        <a:pt x="14" y="344"/>
                        <a:pt x="0" y="321"/>
                        <a:pt x="0" y="284"/>
                      </a:cubicBezTo>
                      <a:cubicBezTo>
                        <a:pt x="0" y="248"/>
                        <a:pt x="18" y="183"/>
                        <a:pt x="28" y="146"/>
                      </a:cubicBezTo>
                      <a:cubicBezTo>
                        <a:pt x="37" y="110"/>
                        <a:pt x="49" y="87"/>
                        <a:pt x="56" y="64"/>
                      </a:cubicBezTo>
                      <a:cubicBezTo>
                        <a:pt x="63" y="41"/>
                        <a:pt x="65" y="0"/>
                        <a:pt x="70" y="9"/>
                      </a:cubicBezTo>
                      <a:cubicBezTo>
                        <a:pt x="74" y="18"/>
                        <a:pt x="82" y="87"/>
                        <a:pt x="84" y="119"/>
                      </a:cubicBezTo>
                      <a:cubicBezTo>
                        <a:pt x="86" y="151"/>
                        <a:pt x="79" y="174"/>
                        <a:pt x="84" y="202"/>
                      </a:cubicBezTo>
                      <a:cubicBezTo>
                        <a:pt x="89" y="229"/>
                        <a:pt x="112" y="261"/>
                        <a:pt x="112" y="284"/>
                      </a:cubicBezTo>
                      <a:cubicBezTo>
                        <a:pt x="112" y="307"/>
                        <a:pt x="93" y="326"/>
                        <a:pt x="84" y="339"/>
                      </a:cubicBezTo>
                      <a:cubicBezTo>
                        <a:pt x="74" y="353"/>
                        <a:pt x="60" y="362"/>
                        <a:pt x="56" y="367"/>
                      </a:cubicBezTo>
                    </a:path>
                  </a:pathLst>
                </a:custGeom>
                <a:noFill/>
                <a:ln w="9525">
                  <a:solidFill>
                    <a:srgbClr val="FF6699"/>
                  </a:solidFill>
                  <a:round/>
                </a:ln>
              </p:spPr>
              <p:txBody>
                <a:bodyPr/>
                <a:lstStyle>
                  <a:lvl1pPr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1pPr>
                  <a:lvl2pPr indent="457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2pPr>
                  <a:lvl3pPr indent="914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3pPr>
                  <a:lvl4pPr indent="1371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4pPr>
                  <a:lvl5pPr indent="18288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5pPr>
                  <a:lvl6pPr indent="22860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6pPr>
                  <a:lvl7pPr indent="27432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7pPr>
                  <a:lvl8pPr indent="32004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8pPr>
                  <a:lvl9pPr indent="3657600" algn="r">
                    <a:defRPr sz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  <a:sym typeface="Arial" panose="020B0604020202020204"/>
                    </a:defRPr>
                  </a:lvl9pPr>
                </a:lstStyle>
                <a:p>
                  <a:endParaRPr lang="zh-CN" altLang="en-US" dirty="0">
                    <a:ea typeface="FandolFang R" panose="00000500000000000000" pitchFamily="50" charset="-122"/>
                  </a:endParaRPr>
                </a:p>
              </p:txBody>
            </p:sp>
          </p:grpSp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8119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4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4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4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57" grpId="0" bldLvl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文本框 8194"/>
          <p:cNvSpPr txBox="1">
            <a:spLocks noChangeArrowheads="1"/>
          </p:cNvSpPr>
          <p:nvPr/>
        </p:nvSpPr>
        <p:spPr bwMode="auto">
          <a:xfrm>
            <a:off x="495301" y="1107140"/>
            <a:ext cx="32067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4.</a:t>
            </a:r>
            <a:r>
              <a:rPr lang="zh-CN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激光垂直</a:t>
            </a:r>
          </a:p>
        </p:txBody>
      </p:sp>
      <p:sp>
        <p:nvSpPr>
          <p:cNvPr id="8196" name="文本框 8195"/>
          <p:cNvSpPr txBox="1">
            <a:spLocks noChangeArrowheads="1"/>
          </p:cNvSpPr>
          <p:nvPr/>
        </p:nvSpPr>
        <p:spPr bwMode="auto">
          <a:xfrm>
            <a:off x="495300" y="3339935"/>
            <a:ext cx="7948613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 fontAlgn="t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激光的特点： 能集中射向一个方向而不散开，因而能射得很远而亮度没有明显的减弱。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013620" y="1607344"/>
            <a:ext cx="5116760" cy="1766831"/>
            <a:chOff x="4407759" y="2693907"/>
            <a:chExt cx="7315200" cy="3205167"/>
          </a:xfrm>
        </p:grpSpPr>
        <p:grpSp>
          <p:nvGrpSpPr>
            <p:cNvPr id="2" name="组合 8218"/>
            <p:cNvGrpSpPr>
              <a:grpSpLocks/>
            </p:cNvGrpSpPr>
            <p:nvPr/>
          </p:nvGrpSpPr>
          <p:grpSpPr bwMode="auto">
            <a:xfrm>
              <a:off x="4407759" y="2693907"/>
              <a:ext cx="7315200" cy="3205167"/>
              <a:chOff x="2208" y="1389"/>
              <a:chExt cx="3456" cy="2024"/>
            </a:xfrm>
          </p:grpSpPr>
          <p:grpSp>
            <p:nvGrpSpPr>
              <p:cNvPr id="3" name="组合 8217"/>
              <p:cNvGrpSpPr>
                <a:grpSpLocks/>
              </p:cNvGrpSpPr>
              <p:nvPr/>
            </p:nvGrpSpPr>
            <p:grpSpPr bwMode="auto">
              <a:xfrm>
                <a:off x="2208" y="1389"/>
                <a:ext cx="3456" cy="2024"/>
                <a:chOff x="2208" y="1389"/>
                <a:chExt cx="3456" cy="2024"/>
              </a:xfrm>
            </p:grpSpPr>
            <p:grpSp>
              <p:nvGrpSpPr>
                <p:cNvPr id="4" name="组合 8216"/>
                <p:cNvGrpSpPr>
                  <a:grpSpLocks/>
                </p:cNvGrpSpPr>
                <p:nvPr/>
              </p:nvGrpSpPr>
              <p:grpSpPr bwMode="auto">
                <a:xfrm>
                  <a:off x="2232" y="1389"/>
                  <a:ext cx="3432" cy="2024"/>
                  <a:chOff x="2232" y="1389"/>
                  <a:chExt cx="3432" cy="2024"/>
                </a:xfrm>
              </p:grpSpPr>
              <p:grpSp>
                <p:nvGrpSpPr>
                  <p:cNvPr id="5" name="组合 8215"/>
                  <p:cNvGrpSpPr>
                    <a:grpSpLocks/>
                  </p:cNvGrpSpPr>
                  <p:nvPr/>
                </p:nvGrpSpPr>
                <p:grpSpPr bwMode="auto">
                  <a:xfrm>
                    <a:off x="2872" y="1389"/>
                    <a:ext cx="2792" cy="2024"/>
                    <a:chOff x="2872" y="1588"/>
                    <a:chExt cx="2792" cy="2024"/>
                  </a:xfrm>
                </p:grpSpPr>
                <p:sp>
                  <p:nvSpPr>
                    <p:cNvPr id="28679" name="任意多边形 8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72" y="1588"/>
                      <a:ext cx="2792" cy="202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864"/>
                        </a:cxn>
                        <a:cxn ang="0">
                          <a:pos x="912" y="1720"/>
                        </a:cxn>
                        <a:cxn ang="0">
                          <a:pos x="1488" y="136"/>
                        </a:cxn>
                        <a:cxn ang="0">
                          <a:pos x="2160" y="904"/>
                        </a:cxn>
                        <a:cxn ang="0">
                          <a:pos x="2544" y="1864"/>
                        </a:cxn>
                        <a:cxn ang="0">
                          <a:pos x="2784" y="1864"/>
                        </a:cxn>
                        <a:cxn ang="0">
                          <a:pos x="2592" y="1768"/>
                        </a:cxn>
                      </a:cxnLst>
                      <a:rect l="0" t="0" r="r" b="b"/>
                      <a:pathLst>
                        <a:path w="2792" h="2024">
                          <a:moveTo>
                            <a:pt x="0" y="1864"/>
                          </a:moveTo>
                          <a:cubicBezTo>
                            <a:pt x="332" y="1936"/>
                            <a:pt x="664" y="2008"/>
                            <a:pt x="912" y="1720"/>
                          </a:cubicBezTo>
                          <a:cubicBezTo>
                            <a:pt x="1160" y="1432"/>
                            <a:pt x="1280" y="272"/>
                            <a:pt x="1488" y="136"/>
                          </a:cubicBezTo>
                          <a:cubicBezTo>
                            <a:pt x="1696" y="0"/>
                            <a:pt x="1984" y="616"/>
                            <a:pt x="2160" y="904"/>
                          </a:cubicBezTo>
                          <a:cubicBezTo>
                            <a:pt x="2336" y="1192"/>
                            <a:pt x="2440" y="1704"/>
                            <a:pt x="2544" y="1864"/>
                          </a:cubicBezTo>
                          <a:cubicBezTo>
                            <a:pt x="2648" y="2024"/>
                            <a:pt x="2776" y="1880"/>
                            <a:pt x="2784" y="1864"/>
                          </a:cubicBezTo>
                          <a:cubicBezTo>
                            <a:pt x="2792" y="1848"/>
                            <a:pt x="2692" y="1808"/>
                            <a:pt x="2592" y="1768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914378"/>
                      <a:endParaRPr lang="zh-CN" altLang="en-US" sz="1800" ker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8680" name="任意多边形 8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32" y="2904"/>
                      <a:ext cx="1536" cy="384"/>
                    </a:xfrm>
                    <a:custGeom>
                      <a:avLst/>
                      <a:gdLst/>
                      <a:ahLst/>
                      <a:cxnLst>
                        <a:cxn ang="0">
                          <a:pos x="144" y="0"/>
                        </a:cxn>
                        <a:cxn ang="0">
                          <a:pos x="0" y="384"/>
                        </a:cxn>
                        <a:cxn ang="0">
                          <a:pos x="1536" y="384"/>
                        </a:cxn>
                        <a:cxn ang="0">
                          <a:pos x="1344" y="0"/>
                        </a:cxn>
                        <a:cxn ang="0">
                          <a:pos x="144" y="0"/>
                        </a:cxn>
                      </a:cxnLst>
                      <a:rect l="0" t="0" r="r" b="b"/>
                      <a:pathLst>
                        <a:path w="1536" h="384">
                          <a:moveTo>
                            <a:pt x="144" y="0"/>
                          </a:moveTo>
                          <a:lnTo>
                            <a:pt x="0" y="384"/>
                          </a:lnTo>
                          <a:lnTo>
                            <a:pt x="1536" y="384"/>
                          </a:lnTo>
                          <a:lnTo>
                            <a:pt x="1344" y="0"/>
                          </a:lnTo>
                          <a:lnTo>
                            <a:pt x="144" y="0"/>
                          </a:lnTo>
                          <a:close/>
                        </a:path>
                      </a:pathLst>
                    </a:custGeom>
                    <a:solidFill>
                      <a:schemeClr val="hlink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defTabSz="914378"/>
                      <a:endParaRPr lang="zh-CN" altLang="en-US" sz="1800" ker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28681" name="矩形 8209"/>
                  <p:cNvSpPr>
                    <a:spLocks noChangeArrowheads="1"/>
                  </p:cNvSpPr>
                  <p:nvPr/>
                </p:nvSpPr>
                <p:spPr bwMode="auto">
                  <a:xfrm>
                    <a:off x="2232" y="2637"/>
                    <a:ext cx="336" cy="144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defTabSz="914378"/>
                    <a:endParaRPr lang="zh-CN" altLang="en-US" sz="1800" kern="0">
                      <a:solidFill>
                        <a:sysClr val="windowText" lastClr="00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8682" name="直接连接符 8210"/>
                <p:cNvSpPr>
                  <a:spLocks noChangeShapeType="1"/>
                </p:cNvSpPr>
                <p:nvPr/>
              </p:nvSpPr>
              <p:spPr bwMode="auto">
                <a:xfrm>
                  <a:off x="2400" y="2769"/>
                  <a:ext cx="0" cy="336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8683" name="直接连接符 8211"/>
                <p:cNvSpPr>
                  <a:spLocks noChangeShapeType="1"/>
                </p:cNvSpPr>
                <p:nvPr/>
              </p:nvSpPr>
              <p:spPr bwMode="auto">
                <a:xfrm flipH="1">
                  <a:off x="2208" y="3105"/>
                  <a:ext cx="192" cy="144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8684" name="直接连接符 8212"/>
              <p:cNvSpPr>
                <a:spLocks noChangeShapeType="1"/>
              </p:cNvSpPr>
              <p:nvPr/>
            </p:nvSpPr>
            <p:spPr bwMode="auto">
              <a:xfrm>
                <a:off x="2400" y="3105"/>
                <a:ext cx="240" cy="144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8198" name="直接连接符 8197"/>
            <p:cNvSpPr>
              <a:spLocks noChangeShapeType="1"/>
            </p:cNvSpPr>
            <p:nvPr/>
          </p:nvSpPr>
          <p:spPr bwMode="auto">
            <a:xfrm>
              <a:off x="5254425" y="4776315"/>
              <a:ext cx="5486400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5" name="文本框 14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四、光的直线传播现象及应用</a:t>
            </a:r>
          </a:p>
        </p:txBody>
      </p:sp>
    </p:spTree>
    <p:extLst>
      <p:ext uri="{BB962C8B-B14F-4D97-AF65-F5344CB8AC3E}">
        <p14:creationId xmlns:p14="http://schemas.microsoft.com/office/powerpoint/2010/main" val="56260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图片 41985" descr="2008010521430325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1570" y="2183305"/>
            <a:ext cx="6760861" cy="191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文本框 41986"/>
          <p:cNvSpPr txBox="1">
            <a:spLocks noChangeArrowheads="1"/>
          </p:cNvSpPr>
          <p:nvPr/>
        </p:nvSpPr>
        <p:spPr bwMode="auto">
          <a:xfrm>
            <a:off x="486814" y="1094374"/>
            <a:ext cx="51117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激光引导掘进方向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四、光的直线传播现象及应用</a:t>
            </a:r>
          </a:p>
        </p:txBody>
      </p:sp>
    </p:spTree>
    <p:extLst>
      <p:ext uri="{BB962C8B-B14F-4D97-AF65-F5344CB8AC3E}">
        <p14:creationId xmlns:p14="http://schemas.microsoft.com/office/powerpoint/2010/main" val="384953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023923" y="1478756"/>
            <a:ext cx="7096154" cy="2920338"/>
            <a:chOff x="2032000" y="1300669"/>
            <a:chExt cx="9339779" cy="4836254"/>
          </a:xfrm>
        </p:grpSpPr>
        <p:sp>
          <p:nvSpPr>
            <p:cNvPr id="35842" name="AutoShape 2"/>
            <p:cNvSpPr>
              <a:spLocks noChangeArrowheads="1"/>
            </p:cNvSpPr>
            <p:nvPr/>
          </p:nvSpPr>
          <p:spPr bwMode="auto">
            <a:xfrm>
              <a:off x="5486400" y="1452693"/>
              <a:ext cx="3251200" cy="1140177"/>
            </a:xfrm>
            <a:prstGeom prst="cloudCallout">
              <a:avLst>
                <a:gd name="adj1" fmla="val -44532"/>
                <a:gd name="adj2" fmla="val 13333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914378"/>
              <a:endParaRPr lang="zh-CN" altLang="en-US" kern="0">
                <a:solidFill>
                  <a:schemeClr val="bg1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5843" name="AutoShape 3"/>
            <p:cNvSpPr>
              <a:spLocks noChangeArrowheads="1"/>
            </p:cNvSpPr>
            <p:nvPr/>
          </p:nvSpPr>
          <p:spPr bwMode="auto">
            <a:xfrm>
              <a:off x="2032000" y="1756739"/>
              <a:ext cx="2844800" cy="684107"/>
            </a:xfrm>
            <a:prstGeom prst="cloudCallout">
              <a:avLst>
                <a:gd name="adj1" fmla="val -42856"/>
                <a:gd name="adj2" fmla="val 11574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914378"/>
              <a:endParaRPr lang="zh-CN" altLang="en-US" kern="0">
                <a:solidFill>
                  <a:schemeClr val="bg1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2235200" y="2364835"/>
              <a:ext cx="6502400" cy="3772088"/>
              <a:chOff x="0" y="0"/>
              <a:chExt cx="3072" cy="2832"/>
            </a:xfrm>
          </p:grpSpPr>
          <p:sp>
            <p:nvSpPr>
              <p:cNvPr id="30724" name="Line 5"/>
              <p:cNvSpPr>
                <a:spLocks noChangeShapeType="1"/>
              </p:cNvSpPr>
              <p:nvPr/>
            </p:nvSpPr>
            <p:spPr bwMode="auto">
              <a:xfrm>
                <a:off x="0" y="96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25" name="Line 6"/>
              <p:cNvSpPr>
                <a:spLocks noChangeShapeType="1"/>
              </p:cNvSpPr>
              <p:nvPr/>
            </p:nvSpPr>
            <p:spPr bwMode="auto">
              <a:xfrm>
                <a:off x="96" y="96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26" name="Line 7"/>
              <p:cNvSpPr>
                <a:spLocks noChangeShapeType="1"/>
              </p:cNvSpPr>
              <p:nvPr/>
            </p:nvSpPr>
            <p:spPr bwMode="auto">
              <a:xfrm>
                <a:off x="192" y="96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27" name="Line 8"/>
              <p:cNvSpPr>
                <a:spLocks noChangeShapeType="1"/>
              </p:cNvSpPr>
              <p:nvPr/>
            </p:nvSpPr>
            <p:spPr bwMode="auto">
              <a:xfrm>
                <a:off x="288" y="192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28" name="Line 9"/>
              <p:cNvSpPr>
                <a:spLocks noChangeShapeType="1"/>
              </p:cNvSpPr>
              <p:nvPr/>
            </p:nvSpPr>
            <p:spPr bwMode="auto">
              <a:xfrm>
                <a:off x="432" y="144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29" name="Line 10"/>
              <p:cNvSpPr>
                <a:spLocks noChangeShapeType="1"/>
              </p:cNvSpPr>
              <p:nvPr/>
            </p:nvSpPr>
            <p:spPr bwMode="auto">
              <a:xfrm>
                <a:off x="864" y="96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0" name="Line 11"/>
              <p:cNvSpPr>
                <a:spLocks noChangeShapeType="1"/>
              </p:cNvSpPr>
              <p:nvPr/>
            </p:nvSpPr>
            <p:spPr bwMode="auto">
              <a:xfrm>
                <a:off x="624" y="96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1" name="Line 12"/>
              <p:cNvSpPr>
                <a:spLocks noChangeShapeType="1"/>
              </p:cNvSpPr>
              <p:nvPr/>
            </p:nvSpPr>
            <p:spPr bwMode="auto">
              <a:xfrm>
                <a:off x="720" y="144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2" name="Line 13"/>
              <p:cNvSpPr>
                <a:spLocks noChangeShapeType="1"/>
              </p:cNvSpPr>
              <p:nvPr/>
            </p:nvSpPr>
            <p:spPr bwMode="auto">
              <a:xfrm>
                <a:off x="1680" y="192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3" name="Line 14"/>
              <p:cNvSpPr>
                <a:spLocks noChangeShapeType="1"/>
              </p:cNvSpPr>
              <p:nvPr/>
            </p:nvSpPr>
            <p:spPr bwMode="auto">
              <a:xfrm>
                <a:off x="96" y="192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4" name="Line 15"/>
              <p:cNvSpPr>
                <a:spLocks noChangeShapeType="1"/>
              </p:cNvSpPr>
              <p:nvPr/>
            </p:nvSpPr>
            <p:spPr bwMode="auto">
              <a:xfrm>
                <a:off x="192" y="288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5" name="Line 16"/>
              <p:cNvSpPr>
                <a:spLocks noChangeShapeType="1"/>
              </p:cNvSpPr>
              <p:nvPr/>
            </p:nvSpPr>
            <p:spPr bwMode="auto">
              <a:xfrm>
                <a:off x="288" y="384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6" name="Line 17"/>
              <p:cNvSpPr>
                <a:spLocks noChangeShapeType="1"/>
              </p:cNvSpPr>
              <p:nvPr/>
            </p:nvSpPr>
            <p:spPr bwMode="auto">
              <a:xfrm>
                <a:off x="2544" y="24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7" name="Line 18"/>
              <p:cNvSpPr>
                <a:spLocks noChangeShapeType="1"/>
              </p:cNvSpPr>
              <p:nvPr/>
            </p:nvSpPr>
            <p:spPr bwMode="auto">
              <a:xfrm>
                <a:off x="2352" y="24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8" name="Line 19"/>
              <p:cNvSpPr>
                <a:spLocks noChangeShapeType="1"/>
              </p:cNvSpPr>
              <p:nvPr/>
            </p:nvSpPr>
            <p:spPr bwMode="auto">
              <a:xfrm>
                <a:off x="2160" y="24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39" name="Line 20"/>
              <p:cNvSpPr>
                <a:spLocks noChangeShapeType="1"/>
              </p:cNvSpPr>
              <p:nvPr/>
            </p:nvSpPr>
            <p:spPr bwMode="auto">
              <a:xfrm>
                <a:off x="1968" y="192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0" name="Line 21"/>
              <p:cNvSpPr>
                <a:spLocks noChangeShapeType="1"/>
              </p:cNvSpPr>
              <p:nvPr/>
            </p:nvSpPr>
            <p:spPr bwMode="auto">
              <a:xfrm>
                <a:off x="1824" y="192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1" name="Line 22"/>
              <p:cNvSpPr>
                <a:spLocks noChangeShapeType="1"/>
              </p:cNvSpPr>
              <p:nvPr/>
            </p:nvSpPr>
            <p:spPr bwMode="auto">
              <a:xfrm>
                <a:off x="1152" y="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2" name="Line 23"/>
              <p:cNvSpPr>
                <a:spLocks noChangeShapeType="1"/>
              </p:cNvSpPr>
              <p:nvPr/>
            </p:nvSpPr>
            <p:spPr bwMode="auto">
              <a:xfrm>
                <a:off x="1008" y="48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3" name="Line 24"/>
              <p:cNvSpPr>
                <a:spLocks noChangeShapeType="1"/>
              </p:cNvSpPr>
              <p:nvPr/>
            </p:nvSpPr>
            <p:spPr bwMode="auto">
              <a:xfrm>
                <a:off x="2640" y="336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4" name="Line 25"/>
              <p:cNvSpPr>
                <a:spLocks noChangeShapeType="1"/>
              </p:cNvSpPr>
              <p:nvPr/>
            </p:nvSpPr>
            <p:spPr bwMode="auto">
              <a:xfrm>
                <a:off x="2784" y="24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5" name="Line 26"/>
              <p:cNvSpPr>
                <a:spLocks noChangeShapeType="1"/>
              </p:cNvSpPr>
              <p:nvPr/>
            </p:nvSpPr>
            <p:spPr bwMode="auto">
              <a:xfrm>
                <a:off x="1536" y="48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6" name="Line 27"/>
              <p:cNvSpPr>
                <a:spLocks noChangeShapeType="1"/>
              </p:cNvSpPr>
              <p:nvPr/>
            </p:nvSpPr>
            <p:spPr bwMode="auto">
              <a:xfrm>
                <a:off x="1392" y="48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7" name="Line 28"/>
              <p:cNvSpPr>
                <a:spLocks noChangeShapeType="1"/>
              </p:cNvSpPr>
              <p:nvPr/>
            </p:nvSpPr>
            <p:spPr bwMode="auto">
              <a:xfrm>
                <a:off x="1248" y="192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8" name="Line 29"/>
              <p:cNvSpPr>
                <a:spLocks noChangeShapeType="1"/>
              </p:cNvSpPr>
              <p:nvPr/>
            </p:nvSpPr>
            <p:spPr bwMode="auto">
              <a:xfrm>
                <a:off x="528" y="144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49" name="Line 30"/>
              <p:cNvSpPr>
                <a:spLocks noChangeShapeType="1"/>
              </p:cNvSpPr>
              <p:nvPr/>
            </p:nvSpPr>
            <p:spPr bwMode="auto">
              <a:xfrm>
                <a:off x="2064" y="24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50" name="Line 31"/>
              <p:cNvSpPr>
                <a:spLocks noChangeShapeType="1"/>
              </p:cNvSpPr>
              <p:nvPr/>
            </p:nvSpPr>
            <p:spPr bwMode="auto">
              <a:xfrm>
                <a:off x="2256" y="24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51" name="Line 32"/>
              <p:cNvSpPr>
                <a:spLocks noChangeShapeType="1"/>
              </p:cNvSpPr>
              <p:nvPr/>
            </p:nvSpPr>
            <p:spPr bwMode="auto">
              <a:xfrm>
                <a:off x="2448" y="240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52" name="Line 33"/>
              <p:cNvSpPr>
                <a:spLocks noChangeShapeType="1"/>
              </p:cNvSpPr>
              <p:nvPr/>
            </p:nvSpPr>
            <p:spPr bwMode="auto">
              <a:xfrm>
                <a:off x="2976" y="144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53" name="Line 34"/>
              <p:cNvSpPr>
                <a:spLocks noChangeShapeType="1"/>
              </p:cNvSpPr>
              <p:nvPr/>
            </p:nvSpPr>
            <p:spPr bwMode="auto">
              <a:xfrm>
                <a:off x="3072" y="96"/>
                <a:ext cx="0" cy="2352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3" name="Group 47"/>
            <p:cNvGrpSpPr>
              <a:grpSpLocks/>
            </p:cNvGrpSpPr>
            <p:nvPr/>
          </p:nvGrpSpPr>
          <p:grpSpPr bwMode="auto">
            <a:xfrm>
              <a:off x="4368802" y="1300669"/>
              <a:ext cx="2544233" cy="1824284"/>
              <a:chOff x="0" y="0"/>
              <a:chExt cx="1202" cy="1152"/>
            </a:xfrm>
          </p:grpSpPr>
          <p:sp>
            <p:nvSpPr>
              <p:cNvPr id="30755" name="AutoShape 48"/>
              <p:cNvSpPr>
                <a:spLocks noChangeArrowheads="1"/>
              </p:cNvSpPr>
              <p:nvPr/>
            </p:nvSpPr>
            <p:spPr bwMode="auto">
              <a:xfrm rot="3184471">
                <a:off x="523" y="-523"/>
                <a:ext cx="156" cy="1202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56" name="AutoShape 49"/>
              <p:cNvSpPr>
                <a:spLocks noChangeArrowheads="1"/>
              </p:cNvSpPr>
              <p:nvPr/>
            </p:nvSpPr>
            <p:spPr bwMode="auto">
              <a:xfrm rot="4422630">
                <a:off x="507" y="-219"/>
                <a:ext cx="138" cy="1056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57" name="AutoShape 50"/>
              <p:cNvSpPr>
                <a:spLocks noChangeArrowheads="1"/>
              </p:cNvSpPr>
              <p:nvPr/>
            </p:nvSpPr>
            <p:spPr bwMode="auto">
              <a:xfrm rot="-8260023">
                <a:off x="672" y="96"/>
                <a:ext cx="144" cy="1056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4" name="Group 51"/>
            <p:cNvGrpSpPr>
              <a:grpSpLocks/>
            </p:cNvGrpSpPr>
            <p:nvPr/>
          </p:nvGrpSpPr>
          <p:grpSpPr bwMode="auto">
            <a:xfrm>
              <a:off x="4572002" y="1452693"/>
              <a:ext cx="2544233" cy="1824284"/>
              <a:chOff x="0" y="0"/>
              <a:chExt cx="1202" cy="1152"/>
            </a:xfrm>
          </p:grpSpPr>
          <p:sp>
            <p:nvSpPr>
              <p:cNvPr id="30759" name="AutoShape 52"/>
              <p:cNvSpPr>
                <a:spLocks noChangeArrowheads="1"/>
              </p:cNvSpPr>
              <p:nvPr/>
            </p:nvSpPr>
            <p:spPr bwMode="auto">
              <a:xfrm rot="3184471">
                <a:off x="523" y="-523"/>
                <a:ext cx="156" cy="1202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60" name="AutoShape 53"/>
              <p:cNvSpPr>
                <a:spLocks noChangeArrowheads="1"/>
              </p:cNvSpPr>
              <p:nvPr/>
            </p:nvSpPr>
            <p:spPr bwMode="auto">
              <a:xfrm rot="4422630">
                <a:off x="507" y="-219"/>
                <a:ext cx="138" cy="1056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0761" name="AutoShape 54"/>
              <p:cNvSpPr>
                <a:spLocks noChangeArrowheads="1"/>
              </p:cNvSpPr>
              <p:nvPr/>
            </p:nvSpPr>
            <p:spPr bwMode="auto">
              <a:xfrm rot="-8260023">
                <a:off x="672" y="96"/>
                <a:ext cx="144" cy="1056"/>
              </a:xfrm>
              <a:prstGeom prst="triangle">
                <a:avLst>
                  <a:gd name="adj" fmla="val 50000"/>
                </a:avLst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100" kern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30762" name="AutoShape 56"/>
            <p:cNvSpPr>
              <a:spLocks noChangeArrowheads="1"/>
            </p:cNvSpPr>
            <p:nvPr/>
          </p:nvSpPr>
          <p:spPr bwMode="auto">
            <a:xfrm>
              <a:off x="4564579" y="2001040"/>
              <a:ext cx="6807200" cy="3496546"/>
            </a:xfrm>
            <a:prstGeom prst="cloudCallout">
              <a:avLst>
                <a:gd name="adj1" fmla="val -58208"/>
                <a:gd name="adj2" fmla="val 3591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 defTabSz="914378"/>
              <a:r>
                <a:rPr lang="zh-CN" altLang="en-US" sz="2400" kern="0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思考：</a:t>
              </a:r>
            </a:p>
            <a:p>
              <a:pPr algn="ctr" defTabSz="914378"/>
              <a:r>
                <a:rPr lang="zh-CN" altLang="en-US" sz="2100" kern="0" dirty="0">
                  <a:solidFill>
                    <a:schemeClr val="bg1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雷声和闪电同时发生，为何先看到闪电？</a:t>
              </a:r>
            </a:p>
          </p:txBody>
        </p:sp>
      </p:grpSp>
      <p:sp>
        <p:nvSpPr>
          <p:cNvPr id="44" name="文本框 43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四、光的直线传播现象及应用</a:t>
            </a:r>
          </a:p>
        </p:txBody>
      </p:sp>
    </p:spTree>
    <p:extLst>
      <p:ext uri="{BB962C8B-B14F-4D97-AF65-F5344CB8AC3E}">
        <p14:creationId xmlns:p14="http://schemas.microsoft.com/office/powerpoint/2010/main" val="242886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95300" y="1163382"/>
            <a:ext cx="3370154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光在不同介质中的传播速度</a:t>
            </a:r>
          </a:p>
        </p:txBody>
      </p:sp>
      <p:graphicFrame>
        <p:nvGraphicFramePr>
          <p:cNvPr id="36867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64896700"/>
              </p:ext>
            </p:extLst>
          </p:nvPr>
        </p:nvGraphicFramePr>
        <p:xfrm>
          <a:off x="1085850" y="1741570"/>
          <a:ext cx="6922770" cy="285543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665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7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u="none" strike="noStrike" cap="none" normalizeH="0" baseline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介质</a:t>
                      </a:r>
                    </a:p>
                  </a:txBody>
                  <a:tcPr marT="34205" marB="34205" horzOverflow="overflow">
                    <a:lnL>
                      <a:noFill/>
                    </a:lnL>
                    <a:lnT w="19050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光  速</a:t>
                      </a:r>
                    </a:p>
                  </a:txBody>
                  <a:tcPr marT="34205" marB="34205" horzOverflow="overflow">
                    <a:lnR>
                      <a:noFill/>
                    </a:lnR>
                    <a:lnT w="19050">
                      <a:solidFill>
                        <a:schemeClr val="tx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u="none" strike="noStrike" cap="none" normalizeH="0" baseline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真空</a:t>
                      </a:r>
                    </a:p>
                  </a:txBody>
                  <a:tcPr marT="34205" marB="34205" horzOverflow="overflow">
                    <a:lnL>
                      <a:noFill/>
                    </a:ln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800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horzOverflow="overflow">
                    <a:lnR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4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u="none" strike="noStrike" cap="none" normalizeH="0" baseline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空气</a:t>
                      </a:r>
                    </a:p>
                  </a:txBody>
                  <a:tcPr marT="34205" marB="34205" horzOverflow="overflow">
                    <a:lnL>
                      <a:noFill/>
                    </a:ln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800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horzOverflow="overflow">
                    <a:lnR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0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u="none" strike="noStrike" cap="none" normalizeH="0" baseline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水</a:t>
                      </a:r>
                    </a:p>
                  </a:txBody>
                  <a:tcPr marT="34205" marB="34205" horzOverflow="overflow">
                    <a:lnL>
                      <a:noFill/>
                    </a:ln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800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horzOverflow="overflow">
                    <a:lnR>
                      <a:noFill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2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u="none" strike="noStrike" cap="none" normalizeH="0" baseline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玻璃</a:t>
                      </a:r>
                    </a:p>
                  </a:txBody>
                  <a:tcPr marT="34205" marB="34205" horzOverflow="overflow">
                    <a:lnL>
                      <a:noFill/>
                    </a:lnL>
                    <a:lnB w="19050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800" u="none" strike="noStrike" cap="none" normalizeH="0" baseline="0" dirty="0">
                        <a:ln>
                          <a:noFill/>
                        </a:ln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horzOverflow="overflow">
                    <a:lnR>
                      <a:noFill/>
                    </a:lnR>
                    <a:lnB w="19050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5222889" y="2245866"/>
            <a:ext cx="1305486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3×10</a:t>
            </a:r>
            <a:r>
              <a:rPr lang="zh-CN" altLang="en-US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8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米/秒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5000242" y="2772960"/>
            <a:ext cx="2215991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稍小于真空中的速度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5222889" y="3401922"/>
            <a:ext cx="374491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约空气中的3/4</a:t>
            </a:r>
          </a:p>
        </p:txBody>
      </p:sp>
      <p:sp>
        <p:nvSpPr>
          <p:cNvPr id="36890" name="Rectangle 26"/>
          <p:cNvSpPr>
            <a:spLocks noChangeArrowheads="1"/>
          </p:cNvSpPr>
          <p:nvPr/>
        </p:nvSpPr>
        <p:spPr bwMode="auto">
          <a:xfrm>
            <a:off x="5222889" y="4030885"/>
            <a:ext cx="374491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2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约空气中的2/3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五、光速</a:t>
            </a:r>
          </a:p>
        </p:txBody>
      </p:sp>
    </p:spTree>
    <p:extLst>
      <p:ext uri="{BB962C8B-B14F-4D97-AF65-F5344CB8AC3E}">
        <p14:creationId xmlns:p14="http://schemas.microsoft.com/office/powerpoint/2010/main" val="210676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87" grpId="0"/>
      <p:bldP spid="36888" grpId="0"/>
      <p:bldP spid="36889" grpId="0"/>
      <p:bldP spid="3689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标题 31780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95301" y="900518"/>
            <a:ext cx="4535090" cy="85486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zh-CN" altLang="en-US" sz="21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声和光的不同</a:t>
            </a:r>
          </a:p>
        </p:txBody>
      </p:sp>
      <p:graphicFrame>
        <p:nvGraphicFramePr>
          <p:cNvPr id="31818" name="内容占位符 3181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69413510"/>
              </p:ext>
            </p:extLst>
          </p:nvPr>
        </p:nvGraphicFramePr>
        <p:xfrm>
          <a:off x="764057" y="2014536"/>
          <a:ext cx="7615886" cy="221813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07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7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7946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声音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光</a:t>
                      </a:r>
                    </a:p>
                  </a:txBody>
                  <a:tcPr marT="34205" marB="34205" anchor="ctr"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6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真空不传声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光在真空中传播最快</a:t>
                      </a:r>
                    </a:p>
                  </a:txBody>
                  <a:tcPr marT="34205" marB="34205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598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150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15℃</a:t>
                      </a: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空气中声速</a:t>
                      </a:r>
                      <a:r>
                        <a:rPr lang="en-US" altLang="zh-CN" sz="150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340m/s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空气中光速近似</a:t>
                      </a:r>
                      <a:r>
                        <a:rPr lang="en-US" altLang="zh-CN" sz="150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3×10</a:t>
                      </a:r>
                      <a:r>
                        <a:rPr lang="en-US" altLang="zh-CN" sz="1500" baseline="3000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8</a:t>
                      </a:r>
                      <a:r>
                        <a:rPr lang="en-US" altLang="zh-CN" sz="150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m/s</a:t>
                      </a:r>
                    </a:p>
                  </a:txBody>
                  <a:tcPr marT="34205" marB="34205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471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声音在空气中传播最慢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光在空气中比在其他透明介质中传播得快</a:t>
                      </a:r>
                    </a:p>
                  </a:txBody>
                  <a:tcPr marT="34205" marB="34205" anchor="ctr">
                    <a:lnR w="28575">
                      <a:solidFill>
                        <a:schemeClr val="tx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060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声音传播需要介质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800" b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24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kumimoji="1" sz="20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1800" b="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15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光的传播不需要介质</a:t>
                      </a:r>
                    </a:p>
                  </a:txBody>
                  <a:tcPr marT="34205" marB="34205" anchor="ctr">
                    <a:lnR w="28575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五、光速</a:t>
            </a:r>
          </a:p>
        </p:txBody>
      </p:sp>
    </p:spTree>
    <p:extLst>
      <p:ext uri="{BB962C8B-B14F-4D97-AF65-F5344CB8AC3E}">
        <p14:creationId xmlns:p14="http://schemas.microsoft.com/office/powerpoint/2010/main" val="315545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文本框 32770"/>
          <p:cNvSpPr txBox="1">
            <a:spLocks noChangeArrowheads="1"/>
          </p:cNvSpPr>
          <p:nvPr/>
        </p:nvSpPr>
        <p:spPr bwMode="auto">
          <a:xfrm>
            <a:off x="4983165" y="1129613"/>
            <a:ext cx="284321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>
              <a:spcBef>
                <a:spcPct val="20000"/>
              </a:spcBef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3×10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8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m/s</a:t>
            </a:r>
          </a:p>
        </p:txBody>
      </p:sp>
      <p:sp>
        <p:nvSpPr>
          <p:cNvPr id="34818" name="文本框 32771"/>
          <p:cNvSpPr txBox="1">
            <a:spLocks noChangeArrowheads="1"/>
          </p:cNvSpPr>
          <p:nvPr/>
        </p:nvSpPr>
        <p:spPr bwMode="auto">
          <a:xfrm>
            <a:off x="495302" y="1129613"/>
            <a:ext cx="517207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光在真空或空气中传播速度是</a:t>
            </a:r>
          </a:p>
        </p:txBody>
      </p:sp>
      <p:sp>
        <p:nvSpPr>
          <p:cNvPr id="32773" name="文本框 32772"/>
          <p:cNvSpPr txBox="1">
            <a:spLocks noChangeArrowheads="1"/>
          </p:cNvSpPr>
          <p:nvPr/>
        </p:nvSpPr>
        <p:spPr bwMode="auto">
          <a:xfrm>
            <a:off x="495300" y="1756712"/>
            <a:ext cx="78994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声音在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15℃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空气中传播速度是</a:t>
            </a:r>
          </a:p>
        </p:txBody>
      </p:sp>
      <p:sp>
        <p:nvSpPr>
          <p:cNvPr id="32774" name="文本框 32773"/>
          <p:cNvSpPr txBox="1">
            <a:spLocks noChangeArrowheads="1"/>
          </p:cNvSpPr>
          <p:nvPr/>
        </p:nvSpPr>
        <p:spPr bwMode="auto">
          <a:xfrm>
            <a:off x="4983165" y="1617858"/>
            <a:ext cx="220345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>
              <a:spcBef>
                <a:spcPct val="20000"/>
              </a:spcBef>
            </a:pP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340m/s</a:t>
            </a:r>
          </a:p>
        </p:txBody>
      </p:sp>
      <p:pic>
        <p:nvPicPr>
          <p:cNvPr id="32776" name="图片 3277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1606" y="2241814"/>
            <a:ext cx="2810290" cy="219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7" name="文本框 32776"/>
          <p:cNvSpPr txBox="1">
            <a:spLocks noChangeArrowheads="1"/>
          </p:cNvSpPr>
          <p:nvPr/>
        </p:nvSpPr>
        <p:spPr bwMode="auto">
          <a:xfrm>
            <a:off x="4983165" y="2691857"/>
            <a:ext cx="294282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如果一个飞人以光速绕地球飞行，在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1s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内他就可以绕地球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7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圈半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！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五、光速</a:t>
            </a:r>
          </a:p>
        </p:txBody>
      </p:sp>
    </p:spTree>
    <p:extLst>
      <p:ext uri="{BB962C8B-B14F-4D97-AF65-F5344CB8AC3E}">
        <p14:creationId xmlns:p14="http://schemas.microsoft.com/office/powerpoint/2010/main" val="333227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" grpId="0"/>
      <p:bldP spid="34818" grpId="0"/>
      <p:bldP spid="32773" grpId="0"/>
      <p:bldP spid="32774" grpId="0"/>
      <p:bldP spid="3277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文本框 34818"/>
          <p:cNvSpPr txBox="1">
            <a:spLocks noChangeArrowheads="1"/>
          </p:cNvSpPr>
          <p:nvPr/>
        </p:nvSpPr>
        <p:spPr bwMode="auto">
          <a:xfrm>
            <a:off x="495300" y="931289"/>
            <a:ext cx="7599363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  <a:spcBef>
                <a:spcPct val="50000"/>
              </a:spcBef>
            </a:pPr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太阳到地球之间的距离约为</a:t>
            </a:r>
            <a:r>
              <a:rPr lang="en-US" altLang="zh-CN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1.5×10</a:t>
            </a:r>
            <a:r>
              <a:rPr lang="en-US" altLang="zh-CN" sz="2100" kern="0" baseline="3000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11 </a:t>
            </a:r>
            <a:r>
              <a:rPr lang="en-US" altLang="zh-CN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m</a:t>
            </a:r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</a:p>
          <a:p>
            <a:pPr defTabSz="914378">
              <a:lnSpc>
                <a:spcPct val="200000"/>
              </a:lnSpc>
              <a:spcBef>
                <a:spcPct val="50000"/>
              </a:spcBef>
            </a:pPr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太阳发出的光经过</a:t>
            </a:r>
            <a:r>
              <a:rPr lang="en-US" altLang="zh-CN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8</a:t>
            </a:r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分</a:t>
            </a:r>
            <a:r>
              <a:rPr lang="en-US" altLang="zh-CN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20</a:t>
            </a:r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秒到达地球。 </a:t>
            </a:r>
          </a:p>
        </p:txBody>
      </p:sp>
      <p:pic>
        <p:nvPicPr>
          <p:cNvPr id="34828" name="图片 3482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4413" y="2651650"/>
            <a:ext cx="7115175" cy="1685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35" name="文本框 34834"/>
          <p:cNvSpPr txBox="1">
            <a:spLocks noChangeArrowheads="1"/>
          </p:cNvSpPr>
          <p:nvPr/>
        </p:nvSpPr>
        <p:spPr bwMode="auto">
          <a:xfrm>
            <a:off x="4294982" y="2950229"/>
            <a:ext cx="21526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8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分</a:t>
            </a:r>
            <a:r>
              <a:rPr lang="en-US" altLang="zh-CN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20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秒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五、光速</a:t>
            </a:r>
          </a:p>
        </p:txBody>
      </p:sp>
    </p:spTree>
    <p:extLst>
      <p:ext uri="{BB962C8B-B14F-4D97-AF65-F5344CB8AC3E}">
        <p14:creationId xmlns:p14="http://schemas.microsoft.com/office/powerpoint/2010/main" val="27054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8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1" grpId="0"/>
      <p:bldP spid="3483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文本框 26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课堂小结</a:t>
            </a:r>
          </a:p>
        </p:txBody>
      </p:sp>
      <p:sp>
        <p:nvSpPr>
          <p:cNvPr id="7" name="文本框 1"/>
          <p:cNvSpPr txBox="1">
            <a:spLocks noChangeArrowheads="1"/>
          </p:cNvSpPr>
          <p:nvPr/>
        </p:nvSpPr>
        <p:spPr bwMode="auto">
          <a:xfrm>
            <a:off x="495300" y="1948148"/>
            <a:ext cx="533400" cy="17312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光的直线传播</a:t>
            </a:r>
          </a:p>
        </p:txBody>
      </p:sp>
      <p:sp>
        <p:nvSpPr>
          <p:cNvPr id="8" name="文本框 2"/>
          <p:cNvSpPr txBox="1">
            <a:spLocks noChangeArrowheads="1"/>
          </p:cNvSpPr>
          <p:nvPr/>
        </p:nvSpPr>
        <p:spPr bwMode="auto">
          <a:xfrm>
            <a:off x="1504855" y="1097700"/>
            <a:ext cx="836613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光源</a:t>
            </a:r>
          </a:p>
        </p:txBody>
      </p:sp>
      <p:sp>
        <p:nvSpPr>
          <p:cNvPr id="9" name="文本框 3"/>
          <p:cNvSpPr txBox="1">
            <a:spLocks noChangeArrowheads="1"/>
          </p:cNvSpPr>
          <p:nvPr/>
        </p:nvSpPr>
        <p:spPr bwMode="auto">
          <a:xfrm>
            <a:off x="1472216" y="2013606"/>
            <a:ext cx="1793081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光的直线传播</a:t>
            </a:r>
          </a:p>
        </p:txBody>
      </p:sp>
      <p:sp>
        <p:nvSpPr>
          <p:cNvPr id="10" name="文本框 4"/>
          <p:cNvSpPr txBox="1">
            <a:spLocks noChangeArrowheads="1"/>
          </p:cNvSpPr>
          <p:nvPr/>
        </p:nvSpPr>
        <p:spPr bwMode="auto">
          <a:xfrm>
            <a:off x="1568656" y="3407860"/>
            <a:ext cx="800100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光线</a:t>
            </a:r>
          </a:p>
        </p:txBody>
      </p:sp>
      <p:sp>
        <p:nvSpPr>
          <p:cNvPr id="11" name="文本框 5"/>
          <p:cNvSpPr txBox="1">
            <a:spLocks noChangeArrowheads="1"/>
          </p:cNvSpPr>
          <p:nvPr/>
        </p:nvSpPr>
        <p:spPr bwMode="auto">
          <a:xfrm>
            <a:off x="1473405" y="4306560"/>
            <a:ext cx="2038350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光的传播速度</a:t>
            </a:r>
          </a:p>
        </p:txBody>
      </p:sp>
      <p:sp>
        <p:nvSpPr>
          <p:cNvPr id="12" name="文本框 6"/>
          <p:cNvSpPr txBox="1">
            <a:spLocks noChangeArrowheads="1"/>
          </p:cNvSpPr>
          <p:nvPr/>
        </p:nvSpPr>
        <p:spPr bwMode="auto">
          <a:xfrm>
            <a:off x="2087962" y="878409"/>
            <a:ext cx="4545012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概念：能够发光的物体叫做光源</a:t>
            </a:r>
          </a:p>
        </p:txBody>
      </p:sp>
      <p:sp>
        <p:nvSpPr>
          <p:cNvPr id="13" name="文本框 7"/>
          <p:cNvSpPr txBox="1">
            <a:spLocks noChangeArrowheads="1"/>
          </p:cNvSpPr>
          <p:nvPr/>
        </p:nvSpPr>
        <p:spPr bwMode="auto">
          <a:xfrm>
            <a:off x="2691018" y="3895753"/>
            <a:ext cx="820737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特点</a:t>
            </a:r>
          </a:p>
        </p:txBody>
      </p:sp>
      <p:sp>
        <p:nvSpPr>
          <p:cNvPr id="14" name="文本框 8"/>
          <p:cNvSpPr txBox="1">
            <a:spLocks noChangeArrowheads="1"/>
          </p:cNvSpPr>
          <p:nvPr/>
        </p:nvSpPr>
        <p:spPr bwMode="auto">
          <a:xfrm>
            <a:off x="3706021" y="1773881"/>
            <a:ext cx="3130550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条件：同种均匀介质</a:t>
            </a:r>
          </a:p>
        </p:txBody>
      </p:sp>
      <p:sp>
        <p:nvSpPr>
          <p:cNvPr id="15" name="文本框 9"/>
          <p:cNvSpPr txBox="1">
            <a:spLocks noChangeArrowheads="1"/>
          </p:cNvSpPr>
          <p:nvPr/>
        </p:nvSpPr>
        <p:spPr bwMode="auto">
          <a:xfrm>
            <a:off x="3706020" y="2340900"/>
            <a:ext cx="5210175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应用：激光垂直、影子、小孔成像等。</a:t>
            </a:r>
          </a:p>
        </p:txBody>
      </p:sp>
      <p:sp>
        <p:nvSpPr>
          <p:cNvPr id="16" name="文本框 10"/>
          <p:cNvSpPr txBox="1">
            <a:spLocks noChangeArrowheads="1"/>
          </p:cNvSpPr>
          <p:nvPr/>
        </p:nvSpPr>
        <p:spPr bwMode="auto">
          <a:xfrm>
            <a:off x="2691018" y="3058290"/>
            <a:ext cx="5860051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概念：用一条带有箭头的直线表示光传播的径迹和方向</a:t>
            </a:r>
          </a:p>
        </p:txBody>
      </p:sp>
      <p:sp>
        <p:nvSpPr>
          <p:cNvPr id="17" name="文本框 11"/>
          <p:cNvSpPr txBox="1">
            <a:spLocks noChangeArrowheads="1"/>
          </p:cNvSpPr>
          <p:nvPr/>
        </p:nvSpPr>
        <p:spPr bwMode="auto">
          <a:xfrm>
            <a:off x="3266486" y="4306560"/>
            <a:ext cx="3754437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真空中的光速为</a:t>
            </a:r>
            <a:r>
              <a:rPr lang="en-US" altLang="zh-CN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3×10</a:t>
            </a:r>
            <a:r>
              <a:rPr lang="en-US" altLang="zh-CN" sz="1800" kern="0" baseline="3000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8 </a:t>
            </a:r>
            <a:r>
              <a:rPr lang="en-US" altLang="zh-CN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m/s</a:t>
            </a:r>
          </a:p>
        </p:txBody>
      </p:sp>
      <p:sp>
        <p:nvSpPr>
          <p:cNvPr id="19" name="文本框 12"/>
          <p:cNvSpPr txBox="1">
            <a:spLocks noChangeArrowheads="1"/>
          </p:cNvSpPr>
          <p:nvPr/>
        </p:nvSpPr>
        <p:spPr bwMode="auto">
          <a:xfrm>
            <a:off x="2691018" y="1364043"/>
            <a:ext cx="847725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分类</a:t>
            </a:r>
          </a:p>
        </p:txBody>
      </p:sp>
      <p:sp>
        <p:nvSpPr>
          <p:cNvPr id="20" name="左大括号 19"/>
          <p:cNvSpPr/>
          <p:nvPr/>
        </p:nvSpPr>
        <p:spPr>
          <a:xfrm>
            <a:off x="2245536" y="990995"/>
            <a:ext cx="379413" cy="56533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4" name="左大括号 23"/>
          <p:cNvSpPr/>
          <p:nvPr/>
        </p:nvSpPr>
        <p:spPr>
          <a:xfrm>
            <a:off x="3279777" y="1946359"/>
            <a:ext cx="379412" cy="565338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5" name="左大括号 24"/>
          <p:cNvSpPr/>
          <p:nvPr/>
        </p:nvSpPr>
        <p:spPr>
          <a:xfrm>
            <a:off x="2311606" y="3195549"/>
            <a:ext cx="379412" cy="841360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6" name="左大括号 25"/>
          <p:cNvSpPr/>
          <p:nvPr/>
        </p:nvSpPr>
        <p:spPr>
          <a:xfrm>
            <a:off x="941409" y="1296924"/>
            <a:ext cx="530807" cy="3218627"/>
          </a:xfrm>
          <a:prstGeom prst="leftBrac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3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 animBg="1"/>
      <p:bldP spid="24" grpId="0" animBg="1"/>
      <p:bldP spid="25" grpId="0" animBg="1"/>
      <p:bldP spid="2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495300" y="1650715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1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2040204020203" charset="-122"/>
              <a:sym typeface="Arial" panose="020B0604020202020204" pitchFamily="34" charset="0"/>
            </a:endParaRPr>
          </a:p>
        </p:txBody>
      </p:sp>
      <p:sp>
        <p:nvSpPr>
          <p:cNvPr id="14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494110" y="1089220"/>
            <a:ext cx="3593290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考点一：光沿直线传播及应用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495300" y="2205335"/>
            <a:ext cx="8243350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下列现象中不属于“光沿直线传播”的是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     )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影子的形成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射击瞄准要“三点一线”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激光引导掘进机开凿大山隧道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水中捞月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徒劳无功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5079207" y="2217987"/>
            <a:ext cx="321718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86097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99"/>
          <p:cNvSpPr txBox="1">
            <a:spLocks noChangeArrowheads="1"/>
          </p:cNvSpPr>
          <p:nvPr/>
        </p:nvSpPr>
        <p:spPr bwMode="auto">
          <a:xfrm>
            <a:off x="216250" y="1051827"/>
            <a:ext cx="7507288" cy="297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indent="266693"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了解光源，知道光源的分类。</a:t>
            </a:r>
          </a:p>
          <a:p>
            <a:pPr indent="266693"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理解光沿直线传播及其应用。</a:t>
            </a: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</a:t>
            </a:r>
            <a:r>
              <a:rPr lang="zh-CN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重难点</a:t>
            </a: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)</a:t>
            </a:r>
          </a:p>
          <a:p>
            <a:pPr indent="266693"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了解光在真空和空气中的传播速度。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学习目标 </a:t>
            </a:r>
          </a:p>
        </p:txBody>
      </p:sp>
    </p:spTree>
    <p:extLst>
      <p:ext uri="{BB962C8B-B14F-4D97-AF65-F5344CB8AC3E}">
        <p14:creationId xmlns:p14="http://schemas.microsoft.com/office/powerpoint/2010/main" val="30771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4110" y="1155293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494110" y="1751656"/>
            <a:ext cx="8305800" cy="2146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人沿着街道走向街灯，再从街灯下走远，则他的影子长短变化是（    ）</a:t>
            </a:r>
          </a:p>
          <a:p>
            <a:pPr defTabSz="914378">
              <a:lnSpc>
                <a:spcPct val="250000"/>
              </a:lnSpc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、变长         </a:t>
            </a: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、先变长再变短</a:t>
            </a:r>
          </a:p>
          <a:p>
            <a:pPr defTabSz="914378">
              <a:lnSpc>
                <a:spcPct val="250000"/>
              </a:lnSpc>
            </a:pP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、变短         </a:t>
            </a:r>
            <a:r>
              <a:rPr kumimoji="1"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  <a:r>
              <a:rPr kumimoji="1"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、先变短再变长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7337348" y="1959878"/>
            <a:ext cx="398186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60476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94110" y="1723336"/>
            <a:ext cx="7920037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下图为“日全食”时太阳、地球、月球的位置示意图，图中的</a:t>
            </a:r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处是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球，</a:t>
            </a:r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处 是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球。        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39246" y="2645233"/>
            <a:ext cx="6501126" cy="1877303"/>
            <a:chOff x="1843524" y="3431095"/>
            <a:chExt cx="8668168" cy="2503071"/>
          </a:xfrm>
        </p:grpSpPr>
        <p:sp>
          <p:nvSpPr>
            <p:cNvPr id="40961" name="Oval 6"/>
            <p:cNvSpPr>
              <a:spLocks noChangeArrowheads="1"/>
            </p:cNvSpPr>
            <p:nvPr/>
          </p:nvSpPr>
          <p:spPr bwMode="auto">
            <a:xfrm>
              <a:off x="4167846" y="4038213"/>
              <a:ext cx="1288923" cy="1296233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rgbClr val="808080"/>
                </a:gs>
              </a:gsLst>
              <a:lin ang="10800000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595959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890" name="Oval 3"/>
            <p:cNvSpPr/>
            <p:nvPr/>
          </p:nvSpPr>
          <p:spPr>
            <a:xfrm>
              <a:off x="8085810" y="3431095"/>
              <a:ext cx="2425882" cy="2503071"/>
            </a:xfrm>
            <a:prstGeom prst="ellipse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90000"/>
                  </a:schemeClr>
                </a:gs>
              </a:gsLst>
              <a:lin ang="10800000" scaled="0"/>
            </a:gradFill>
            <a:ln w="9525" cap="flat" cmpd="sng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reflection blurRad="901700" stA="0" endPos="65000" dist="825500" dir="5400000" sy="-100000" algn="bl" rotWithShape="0"/>
              <a:softEdge rad="88900"/>
            </a:effectLst>
          </p:spPr>
          <p:txBody>
            <a:bodyPr wrap="none" anchor="ctr"/>
            <a:lstStyle/>
            <a:p>
              <a:pPr defTabSz="914378"/>
              <a:endPara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964" name="Text Box 4"/>
            <p:cNvSpPr txBox="1">
              <a:spLocks noChangeArrowheads="1"/>
            </p:cNvSpPr>
            <p:nvPr/>
          </p:nvSpPr>
          <p:spPr bwMode="auto">
            <a:xfrm>
              <a:off x="8566619" y="4411776"/>
              <a:ext cx="1464265" cy="779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zh-CN" altLang="en-US" sz="3200" kern="0">
                  <a:solidFill>
                    <a:sysClr val="windowText" lastClr="00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太阳</a:t>
              </a:r>
            </a:p>
          </p:txBody>
        </p:sp>
        <p:sp>
          <p:nvSpPr>
            <p:cNvPr id="40965" name="Oval 6"/>
            <p:cNvSpPr>
              <a:spLocks noChangeArrowheads="1"/>
            </p:cNvSpPr>
            <p:nvPr/>
          </p:nvSpPr>
          <p:spPr bwMode="auto">
            <a:xfrm>
              <a:off x="1843524" y="3843338"/>
              <a:ext cx="1710360" cy="1683613"/>
            </a:xfrm>
            <a:prstGeom prst="ellipse">
              <a:avLst/>
            </a:prstGeom>
            <a:gradFill rotWithShape="1">
              <a:gsLst>
                <a:gs pos="0">
                  <a:schemeClr val="tx1"/>
                </a:gs>
                <a:gs pos="100000">
                  <a:srgbClr val="808080"/>
                </a:gs>
              </a:gsLst>
              <a:lin ang="10800000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800" kern="0">
                <a:solidFill>
                  <a:srgbClr val="595959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0966" name="Text Box 7"/>
            <p:cNvSpPr txBox="1">
              <a:spLocks noChangeArrowheads="1"/>
            </p:cNvSpPr>
            <p:nvPr/>
          </p:nvSpPr>
          <p:spPr bwMode="auto">
            <a:xfrm>
              <a:off x="2246163" y="4228212"/>
              <a:ext cx="558329" cy="86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zh-CN" altLang="zh-CN" sz="3600" kern="0">
                  <a:solidFill>
                    <a:srgbClr val="FF33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A</a:t>
              </a:r>
            </a:p>
          </p:txBody>
        </p:sp>
        <p:sp>
          <p:nvSpPr>
            <p:cNvPr id="40967" name="Text Box 8"/>
            <p:cNvSpPr txBox="1">
              <a:spLocks noChangeArrowheads="1"/>
            </p:cNvSpPr>
            <p:nvPr/>
          </p:nvSpPr>
          <p:spPr bwMode="auto">
            <a:xfrm>
              <a:off x="4455580" y="4267132"/>
              <a:ext cx="572171" cy="86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378"/>
              <a:r>
                <a:rPr lang="zh-CN" altLang="zh-CN" sz="3600" kern="0">
                  <a:solidFill>
                    <a:srgbClr val="FF33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7618413" y="1745958"/>
            <a:ext cx="93503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地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353133" y="2150881"/>
            <a:ext cx="86518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月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14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4110" y="1155293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959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/>
      <p:bldP spid="256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495301" y="1563913"/>
            <a:ext cx="8208974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4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车棚的顶部有一个三角形的小孔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在车棚底部形成一个光斑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这个光斑是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 )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三角形的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是太阳的影子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圆形的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是太阳的实像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三角形的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是太阳的实像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圆形的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是太阳的影子</a:t>
            </a:r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8124977" y="1694062"/>
            <a:ext cx="377748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</a:p>
        </p:txBody>
      </p:sp>
      <p:sp>
        <p:nvSpPr>
          <p:cNvPr id="4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4110" y="1155293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022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0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0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4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494110" y="1442538"/>
            <a:ext cx="8294341" cy="145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5.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如图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点燃的蜡烛放在距小孔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处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它成像在距小孔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的半透明纸上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且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大于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则半透明纸上的像是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     )</a:t>
            </a:r>
          </a:p>
        </p:txBody>
      </p:sp>
      <p:pic>
        <p:nvPicPr>
          <p:cNvPr id="7171" name="Picture 6" descr="C:\Users\Administrator\Desktop\八上物理（人教）四清 教师用书２０１５邹梨花√\A14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07338" y="2465569"/>
            <a:ext cx="3242553" cy="888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8"/>
          <p:cNvSpPr>
            <a:spLocks noChangeArrowheads="1"/>
          </p:cNvSpPr>
          <p:nvPr/>
        </p:nvSpPr>
        <p:spPr bwMode="auto">
          <a:xfrm>
            <a:off x="494110" y="2896782"/>
            <a:ext cx="4755148" cy="1454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 anchor="ctr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．倒立、放大的虚像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．正立、缩小的虚像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倒立、缩小的实像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．正立、放大的实像</a:t>
            </a:r>
          </a:p>
        </p:txBody>
      </p:sp>
      <p:sp>
        <p:nvSpPr>
          <p:cNvPr id="271370" name="Rectangle 10"/>
          <p:cNvSpPr>
            <a:spLocks noChangeArrowheads="1"/>
          </p:cNvSpPr>
          <p:nvPr/>
        </p:nvSpPr>
        <p:spPr bwMode="auto">
          <a:xfrm>
            <a:off x="2791175" y="2375462"/>
            <a:ext cx="398186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4110" y="1155293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120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1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7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3">
            <a:extLst>
              <a:ext uri="{FF2B5EF4-FFF2-40B4-BE49-F238E27FC236}">
                <a16:creationId xmlns:a16="http://schemas.microsoft.com/office/drawing/2014/main" id="{F2126010-1323-4D13-97AC-AE7C7BC291CF}"/>
              </a:ext>
            </a:extLst>
          </p:cNvPr>
          <p:cNvSpPr/>
          <p:nvPr/>
        </p:nvSpPr>
        <p:spPr>
          <a:xfrm>
            <a:off x="494110" y="1554403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2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2040204020203" charset="-122"/>
              <a:sym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F2C7743-AB90-45EC-B95E-A25E02C94235}"/>
              </a:ext>
            </a:extLst>
          </p:cNvPr>
          <p:cNvSpPr txBox="1"/>
          <p:nvPr/>
        </p:nvSpPr>
        <p:spPr>
          <a:xfrm>
            <a:off x="495300" y="1060289"/>
            <a:ext cx="1708159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考点二：光速</a:t>
            </a:r>
          </a:p>
        </p:txBody>
      </p:sp>
      <p:sp>
        <p:nvSpPr>
          <p:cNvPr id="4" name="矩形 3"/>
          <p:cNvSpPr/>
          <p:nvPr/>
        </p:nvSpPr>
        <p:spPr>
          <a:xfrm>
            <a:off x="495300" y="1963024"/>
            <a:ext cx="8428981" cy="214674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 eaLnBrk="0" hangingPunct="0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6.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运动会的百米赛跑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终点计时员应选择如下的哪种方式开始计时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 )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听到枪声时           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．听到发令员的哨声时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看到动动员起跑时  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．看到发令枪冒烟时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7206898" y="2207557"/>
            <a:ext cx="398186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71603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4110" y="100171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3" name="文本框 22529"/>
          <p:cNvSpPr txBox="1">
            <a:spLocks noChangeArrowheads="1"/>
          </p:cNvSpPr>
          <p:nvPr/>
        </p:nvSpPr>
        <p:spPr bwMode="auto">
          <a:xfrm>
            <a:off x="452437" y="1327176"/>
            <a:ext cx="8691563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7.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天文学上常用光年（光在一年内传播的距离）作长度单位，已知织女星距地球约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2.7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光年，求织女星距地球多少千米？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235429" y="2617557"/>
            <a:ext cx="5956149" cy="1923905"/>
            <a:chOff x="302508" y="3488330"/>
            <a:chExt cx="7941532" cy="2565206"/>
          </a:xfrm>
        </p:grpSpPr>
        <p:sp>
          <p:nvSpPr>
            <p:cNvPr id="4" name="文本框 22530"/>
            <p:cNvSpPr txBox="1">
              <a:spLocks noChangeArrowheads="1"/>
            </p:cNvSpPr>
            <p:nvPr/>
          </p:nvSpPr>
          <p:spPr bwMode="auto">
            <a:xfrm>
              <a:off x="302508" y="3520759"/>
              <a:ext cx="3774016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914378"/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解：</a:t>
              </a:r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1</a:t>
              </a:r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光年 </a:t>
              </a:r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= </a:t>
              </a:r>
            </a:p>
          </p:txBody>
        </p:sp>
        <p:sp>
          <p:nvSpPr>
            <p:cNvPr id="5" name="文本框 22531"/>
            <p:cNvSpPr txBox="1">
              <a:spLocks noChangeArrowheads="1"/>
            </p:cNvSpPr>
            <p:nvPr/>
          </p:nvSpPr>
          <p:spPr bwMode="auto">
            <a:xfrm>
              <a:off x="2993552" y="3496585"/>
              <a:ext cx="38608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378"/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3×10</a:t>
              </a:r>
              <a:r>
                <a:rPr lang="en-US" altLang="zh-CN" sz="1800" kern="0" baseline="3000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5   </a:t>
              </a:r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千米</a:t>
              </a:r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/</a:t>
              </a:r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秒</a:t>
              </a:r>
            </a:p>
          </p:txBody>
        </p:sp>
        <p:sp>
          <p:nvSpPr>
            <p:cNvPr id="6" name="文本框 22533"/>
            <p:cNvSpPr txBox="1">
              <a:spLocks noChangeArrowheads="1"/>
            </p:cNvSpPr>
            <p:nvPr/>
          </p:nvSpPr>
          <p:spPr bwMode="auto">
            <a:xfrm>
              <a:off x="5172283" y="3488330"/>
              <a:ext cx="98787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378"/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×365</a:t>
              </a:r>
            </a:p>
          </p:txBody>
        </p:sp>
        <p:sp>
          <p:nvSpPr>
            <p:cNvPr id="7" name="文本框 22534"/>
            <p:cNvSpPr txBox="1">
              <a:spLocks noChangeArrowheads="1"/>
            </p:cNvSpPr>
            <p:nvPr/>
          </p:nvSpPr>
          <p:spPr bwMode="auto">
            <a:xfrm>
              <a:off x="6028164" y="3500985"/>
              <a:ext cx="816891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378"/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×24</a:t>
              </a:r>
            </a:p>
          </p:txBody>
        </p:sp>
        <p:sp>
          <p:nvSpPr>
            <p:cNvPr id="8" name="文本框 22535"/>
            <p:cNvSpPr txBox="1">
              <a:spLocks noChangeArrowheads="1"/>
            </p:cNvSpPr>
            <p:nvPr/>
          </p:nvSpPr>
          <p:spPr bwMode="auto">
            <a:xfrm>
              <a:off x="6777400" y="3520758"/>
              <a:ext cx="146664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378"/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×3600</a:t>
              </a:r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秒</a:t>
              </a:r>
            </a:p>
          </p:txBody>
        </p:sp>
        <p:sp>
          <p:nvSpPr>
            <p:cNvPr id="9" name="文本框 22537"/>
            <p:cNvSpPr txBox="1">
              <a:spLocks noChangeArrowheads="1"/>
            </p:cNvSpPr>
            <p:nvPr/>
          </p:nvSpPr>
          <p:spPr bwMode="auto">
            <a:xfrm>
              <a:off x="4011248" y="4139939"/>
              <a:ext cx="2949952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378"/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=9.4608 × 10</a:t>
              </a:r>
              <a:r>
                <a:rPr lang="en-US" altLang="zh-CN" sz="1800" kern="0" baseline="3000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12</a:t>
              </a:r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千米</a:t>
              </a:r>
            </a:p>
          </p:txBody>
        </p:sp>
        <p:sp>
          <p:nvSpPr>
            <p:cNvPr id="11" name="文本框 22538"/>
            <p:cNvSpPr txBox="1">
              <a:spLocks noChangeArrowheads="1"/>
            </p:cNvSpPr>
            <p:nvPr/>
          </p:nvSpPr>
          <p:spPr bwMode="auto">
            <a:xfrm>
              <a:off x="1897537" y="4850517"/>
              <a:ext cx="4820123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378"/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2.7</a:t>
              </a:r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光年</a:t>
              </a:r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=2.7 × 9.4608 × 10</a:t>
              </a:r>
              <a:r>
                <a:rPr lang="en-US" altLang="zh-CN" sz="1800" kern="0" baseline="3000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12</a:t>
              </a:r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千米</a:t>
              </a:r>
            </a:p>
          </p:txBody>
        </p:sp>
        <p:sp>
          <p:nvSpPr>
            <p:cNvPr id="12" name="文本框 22539"/>
            <p:cNvSpPr txBox="1">
              <a:spLocks noChangeArrowheads="1"/>
            </p:cNvSpPr>
            <p:nvPr/>
          </p:nvSpPr>
          <p:spPr bwMode="auto">
            <a:xfrm>
              <a:off x="3004452" y="5561093"/>
              <a:ext cx="3291928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378"/>
              <a:r>
                <a:rPr lang="en-US" altLang="zh-CN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=2.554416 × 10</a:t>
              </a:r>
              <a:r>
                <a:rPr lang="en-US" altLang="zh-CN" sz="1800" kern="0" baseline="3000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13</a:t>
              </a:r>
              <a:r>
                <a:rPr lang="zh-CN" altLang="en-US" sz="1800" kern="0" dirty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千米</a:t>
              </a: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198640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文本框 18433"/>
          <p:cNvSpPr txBox="1">
            <a:spLocks noChangeArrowheads="1"/>
          </p:cNvSpPr>
          <p:nvPr/>
        </p:nvSpPr>
        <p:spPr bwMode="auto">
          <a:xfrm>
            <a:off x="422000" y="1424420"/>
            <a:ext cx="8374062" cy="900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8.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一根长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0.5m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的直杆，竖直立在水平地面上，测出其影子的长度是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0.3m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，与此同时测出一旗杆的影长为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12m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，则旗杆的高为多少？        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3023166" y="2670672"/>
            <a:ext cx="4538586" cy="1878651"/>
            <a:chOff x="4167192" y="3065715"/>
            <a:chExt cx="7474478" cy="3242273"/>
          </a:xfrm>
        </p:grpSpPr>
        <p:grpSp>
          <p:nvGrpSpPr>
            <p:cNvPr id="2" name="组合 18481"/>
            <p:cNvGrpSpPr>
              <a:grpSpLocks/>
            </p:cNvGrpSpPr>
            <p:nvPr/>
          </p:nvGrpSpPr>
          <p:grpSpPr bwMode="auto">
            <a:xfrm>
              <a:off x="4167192" y="3163068"/>
              <a:ext cx="2946400" cy="1401467"/>
              <a:chOff x="3360" y="1200"/>
              <a:chExt cx="1392" cy="885"/>
            </a:xfrm>
          </p:grpSpPr>
          <p:grpSp>
            <p:nvGrpSpPr>
              <p:cNvPr id="3" name="组合 18464"/>
              <p:cNvGrpSpPr>
                <a:grpSpLocks/>
              </p:cNvGrpSpPr>
              <p:nvPr/>
            </p:nvGrpSpPr>
            <p:grpSpPr bwMode="auto">
              <a:xfrm>
                <a:off x="3360" y="1200"/>
                <a:ext cx="528" cy="885"/>
                <a:chOff x="3360" y="1680"/>
                <a:chExt cx="528" cy="885"/>
              </a:xfrm>
            </p:grpSpPr>
            <p:sp>
              <p:nvSpPr>
                <p:cNvPr id="37892" name="文本框 18458"/>
                <p:cNvSpPr txBox="1">
                  <a:spLocks noChangeArrowheads="1"/>
                </p:cNvSpPr>
                <p:nvPr/>
              </p:nvSpPr>
              <p:spPr bwMode="auto">
                <a:xfrm>
                  <a:off x="3442" y="1680"/>
                  <a:ext cx="372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defTabSz="914378"/>
                  <a:r>
                    <a:rPr lang="en-US" altLang="zh-CN" sz="2100" kern="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H</a:t>
                  </a:r>
                  <a:r>
                    <a:rPr lang="en-US" altLang="zh-CN" sz="2100" kern="0" baseline="-2500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2</a:t>
                  </a:r>
                </a:p>
              </p:txBody>
            </p:sp>
            <p:sp>
              <p:nvSpPr>
                <p:cNvPr id="37893" name="文本框 18459"/>
                <p:cNvSpPr txBox="1">
                  <a:spLocks noChangeArrowheads="1"/>
                </p:cNvSpPr>
                <p:nvPr/>
              </p:nvSpPr>
              <p:spPr bwMode="auto">
                <a:xfrm>
                  <a:off x="3490" y="2112"/>
                  <a:ext cx="372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defTabSz="914378"/>
                  <a:r>
                    <a:rPr lang="en-US" altLang="zh-CN" sz="2100" kern="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H</a:t>
                  </a:r>
                  <a:r>
                    <a:rPr lang="en-US" altLang="zh-CN" sz="2100" kern="0" baseline="-2500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37894" name="直接连接符 18463"/>
                <p:cNvSpPr>
                  <a:spLocks noChangeShapeType="1"/>
                </p:cNvSpPr>
                <p:nvPr/>
              </p:nvSpPr>
              <p:spPr bwMode="auto">
                <a:xfrm>
                  <a:off x="3360" y="2112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grpSp>
            <p:nvGrpSpPr>
              <p:cNvPr id="4" name="组合 18465"/>
              <p:cNvGrpSpPr>
                <a:grpSpLocks/>
              </p:cNvGrpSpPr>
              <p:nvPr/>
            </p:nvGrpSpPr>
            <p:grpSpPr bwMode="auto">
              <a:xfrm>
                <a:off x="4224" y="1200"/>
                <a:ext cx="528" cy="885"/>
                <a:chOff x="3360" y="1680"/>
                <a:chExt cx="528" cy="885"/>
              </a:xfrm>
            </p:grpSpPr>
            <p:sp>
              <p:nvSpPr>
                <p:cNvPr id="37896" name="文本框 18466"/>
                <p:cNvSpPr txBox="1">
                  <a:spLocks noChangeArrowheads="1"/>
                </p:cNvSpPr>
                <p:nvPr/>
              </p:nvSpPr>
              <p:spPr bwMode="auto">
                <a:xfrm>
                  <a:off x="3457" y="1680"/>
                  <a:ext cx="337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defTabSz="914378"/>
                  <a:r>
                    <a:rPr lang="en-US" altLang="zh-CN" sz="2100" kern="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L</a:t>
                  </a:r>
                  <a:r>
                    <a:rPr lang="en-US" altLang="zh-CN" sz="2100" kern="0" baseline="-2500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2</a:t>
                  </a:r>
                </a:p>
              </p:txBody>
            </p:sp>
            <p:sp>
              <p:nvSpPr>
                <p:cNvPr id="37897" name="文本框 18467"/>
                <p:cNvSpPr txBox="1">
                  <a:spLocks noChangeArrowheads="1"/>
                </p:cNvSpPr>
                <p:nvPr/>
              </p:nvSpPr>
              <p:spPr bwMode="auto">
                <a:xfrm>
                  <a:off x="3505" y="2112"/>
                  <a:ext cx="337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defTabSz="914378"/>
                  <a:r>
                    <a:rPr lang="en-US" altLang="zh-CN" sz="2100" kern="0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L</a:t>
                  </a:r>
                  <a:r>
                    <a:rPr lang="en-US" altLang="zh-CN" sz="2100" kern="0" baseline="-25000" dirty="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37898" name="直接连接符 18468"/>
                <p:cNvSpPr>
                  <a:spLocks noChangeShapeType="1"/>
                </p:cNvSpPr>
                <p:nvPr/>
              </p:nvSpPr>
              <p:spPr bwMode="auto">
                <a:xfrm>
                  <a:off x="3360" y="2112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37899" name="文本框 18469"/>
              <p:cNvSpPr txBox="1">
                <a:spLocks noChangeArrowheads="1"/>
              </p:cNvSpPr>
              <p:nvPr/>
            </p:nvSpPr>
            <p:spPr bwMode="auto">
              <a:xfrm>
                <a:off x="3911" y="1440"/>
                <a:ext cx="266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378"/>
                <a:r>
                  <a:rPr lang="en-US" altLang="zh-CN" sz="2100" kern="0" dirty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=</a:t>
                </a:r>
              </a:p>
            </p:txBody>
          </p:sp>
        </p:grpSp>
        <p:grpSp>
          <p:nvGrpSpPr>
            <p:cNvPr id="5" name="组合 18484"/>
            <p:cNvGrpSpPr>
              <a:grpSpLocks/>
            </p:cNvGrpSpPr>
            <p:nvPr/>
          </p:nvGrpSpPr>
          <p:grpSpPr bwMode="auto">
            <a:xfrm>
              <a:off x="7502031" y="3065715"/>
              <a:ext cx="3098802" cy="1401467"/>
              <a:chOff x="3515" y="1920"/>
              <a:chExt cx="1464" cy="885"/>
            </a:xfrm>
          </p:grpSpPr>
          <p:sp>
            <p:nvSpPr>
              <p:cNvPr id="37901" name="文本框 18470"/>
              <p:cNvSpPr txBox="1">
                <a:spLocks noChangeArrowheads="1"/>
              </p:cNvSpPr>
              <p:nvPr/>
            </p:nvSpPr>
            <p:spPr bwMode="auto">
              <a:xfrm>
                <a:off x="3515" y="2131"/>
                <a:ext cx="494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378"/>
                <a:r>
                  <a:rPr lang="en-US" altLang="zh-CN" sz="2100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H</a:t>
                </a:r>
                <a:r>
                  <a:rPr lang="en-US" altLang="zh-CN" sz="2100" kern="0" baseline="-2500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2</a:t>
                </a:r>
                <a:r>
                  <a:rPr lang="en-US" altLang="zh-CN" sz="2100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=</a:t>
                </a:r>
              </a:p>
            </p:txBody>
          </p:sp>
          <p:grpSp>
            <p:nvGrpSpPr>
              <p:cNvPr id="6" name="组合 18471"/>
              <p:cNvGrpSpPr>
                <a:grpSpLocks/>
              </p:cNvGrpSpPr>
              <p:nvPr/>
            </p:nvGrpSpPr>
            <p:grpSpPr bwMode="auto">
              <a:xfrm>
                <a:off x="4080" y="1920"/>
                <a:ext cx="528" cy="885"/>
                <a:chOff x="3360" y="1680"/>
                <a:chExt cx="528" cy="885"/>
              </a:xfrm>
            </p:grpSpPr>
            <p:sp>
              <p:nvSpPr>
                <p:cNvPr id="37903" name="文本框 18472"/>
                <p:cNvSpPr txBox="1">
                  <a:spLocks noChangeArrowheads="1"/>
                </p:cNvSpPr>
                <p:nvPr/>
              </p:nvSpPr>
              <p:spPr bwMode="auto">
                <a:xfrm>
                  <a:off x="3457" y="1680"/>
                  <a:ext cx="337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defTabSz="914378"/>
                  <a:r>
                    <a:rPr lang="en-US" altLang="zh-CN" sz="2100" kern="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L</a:t>
                  </a:r>
                  <a:r>
                    <a:rPr lang="en-US" altLang="zh-CN" sz="2100" kern="0" baseline="-2500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2</a:t>
                  </a:r>
                </a:p>
              </p:txBody>
            </p:sp>
            <p:sp>
              <p:nvSpPr>
                <p:cNvPr id="37904" name="文本框 18473"/>
                <p:cNvSpPr txBox="1">
                  <a:spLocks noChangeArrowheads="1"/>
                </p:cNvSpPr>
                <p:nvPr/>
              </p:nvSpPr>
              <p:spPr bwMode="auto">
                <a:xfrm>
                  <a:off x="3505" y="2112"/>
                  <a:ext cx="337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defTabSz="914378"/>
                  <a:r>
                    <a:rPr lang="en-US" altLang="zh-CN" sz="2100" kern="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L</a:t>
                  </a:r>
                  <a:r>
                    <a:rPr lang="en-US" altLang="zh-CN" sz="2100" kern="0" baseline="-2500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1</a:t>
                  </a:r>
                </a:p>
              </p:txBody>
            </p:sp>
            <p:sp>
              <p:nvSpPr>
                <p:cNvPr id="37905" name="直接连接符 18474"/>
                <p:cNvSpPr>
                  <a:spLocks noChangeShapeType="1"/>
                </p:cNvSpPr>
                <p:nvPr/>
              </p:nvSpPr>
              <p:spPr bwMode="auto">
                <a:xfrm>
                  <a:off x="3360" y="2112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37906" name="文本框 18475"/>
              <p:cNvSpPr txBox="1">
                <a:spLocks noChangeArrowheads="1"/>
              </p:cNvSpPr>
              <p:nvPr/>
            </p:nvSpPr>
            <p:spPr bwMode="auto">
              <a:xfrm>
                <a:off x="4607" y="2119"/>
                <a:ext cx="372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378"/>
                <a:r>
                  <a:rPr lang="en-US" altLang="zh-CN" sz="2100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H</a:t>
                </a:r>
                <a:r>
                  <a:rPr lang="en-US" altLang="zh-CN" sz="2100" kern="0" baseline="-2500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1</a:t>
                </a:r>
              </a:p>
            </p:txBody>
          </p:sp>
        </p:grpSp>
        <p:grpSp>
          <p:nvGrpSpPr>
            <p:cNvPr id="7" name="组合 18485"/>
            <p:cNvGrpSpPr>
              <a:grpSpLocks/>
            </p:cNvGrpSpPr>
            <p:nvPr/>
          </p:nvGrpSpPr>
          <p:grpSpPr bwMode="auto">
            <a:xfrm>
              <a:off x="8036986" y="4315806"/>
              <a:ext cx="3604684" cy="1401468"/>
              <a:chOff x="3889" y="2611"/>
              <a:chExt cx="1703" cy="885"/>
            </a:xfrm>
          </p:grpSpPr>
          <p:sp>
            <p:nvSpPr>
              <p:cNvPr id="37908" name="文本框 18476"/>
              <p:cNvSpPr txBox="1">
                <a:spLocks noChangeArrowheads="1"/>
              </p:cNvSpPr>
              <p:nvPr/>
            </p:nvSpPr>
            <p:spPr bwMode="auto">
              <a:xfrm>
                <a:off x="3889" y="2828"/>
                <a:ext cx="266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378"/>
                <a:r>
                  <a:rPr lang="en-US" altLang="zh-CN" sz="2100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=</a:t>
                </a:r>
              </a:p>
            </p:txBody>
          </p:sp>
          <p:grpSp>
            <p:nvGrpSpPr>
              <p:cNvPr id="8" name="组合 18477"/>
              <p:cNvGrpSpPr>
                <a:grpSpLocks/>
              </p:cNvGrpSpPr>
              <p:nvPr/>
            </p:nvGrpSpPr>
            <p:grpSpPr bwMode="auto">
              <a:xfrm>
                <a:off x="4168" y="2611"/>
                <a:ext cx="639" cy="885"/>
                <a:chOff x="3352" y="1680"/>
                <a:chExt cx="639" cy="885"/>
              </a:xfrm>
            </p:grpSpPr>
            <p:sp>
              <p:nvSpPr>
                <p:cNvPr id="37910" name="文本框 18478"/>
                <p:cNvSpPr txBox="1">
                  <a:spLocks noChangeArrowheads="1"/>
                </p:cNvSpPr>
                <p:nvPr/>
              </p:nvSpPr>
              <p:spPr bwMode="auto">
                <a:xfrm>
                  <a:off x="3352" y="1680"/>
                  <a:ext cx="550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defTabSz="914378"/>
                  <a:r>
                    <a:rPr lang="en-US" altLang="zh-CN" sz="2100" kern="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12m</a:t>
                  </a:r>
                  <a:endParaRPr lang="en-US" altLang="zh-CN" sz="2100" kern="0" baseline="-2500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7911" name="文本框 18479"/>
                <p:cNvSpPr txBox="1">
                  <a:spLocks noChangeArrowheads="1"/>
                </p:cNvSpPr>
                <p:nvPr/>
              </p:nvSpPr>
              <p:spPr bwMode="auto">
                <a:xfrm>
                  <a:off x="3382" y="2112"/>
                  <a:ext cx="609" cy="4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defTabSz="914378"/>
                  <a:r>
                    <a:rPr lang="en-US" altLang="zh-CN" sz="2100" kern="0">
                      <a:solidFill>
                        <a:srgbClr val="FF0000"/>
                      </a:solidFill>
                      <a:latin typeface="Arial" panose="020B0604020202020204" pitchFamily="34" charset="0"/>
                      <a:ea typeface="思源黑体 CN Medium" panose="020B0600000000000000" pitchFamily="34" charset="-122"/>
                      <a:sym typeface="Arial" panose="020B0604020202020204" pitchFamily="34" charset="0"/>
                    </a:rPr>
                    <a:t>0.3m</a:t>
                  </a:r>
                  <a:endParaRPr lang="en-US" altLang="zh-CN" sz="2100" kern="0" baseline="-2500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7912" name="直接连接符 18480"/>
                <p:cNvSpPr>
                  <a:spLocks noChangeShapeType="1"/>
                </p:cNvSpPr>
                <p:nvPr/>
              </p:nvSpPr>
              <p:spPr bwMode="auto">
                <a:xfrm>
                  <a:off x="3360" y="2112"/>
                  <a:ext cx="52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37913" name="文本框 18482"/>
              <p:cNvSpPr txBox="1">
                <a:spLocks noChangeArrowheads="1"/>
              </p:cNvSpPr>
              <p:nvPr/>
            </p:nvSpPr>
            <p:spPr bwMode="auto">
              <a:xfrm>
                <a:off x="4827" y="2844"/>
                <a:ext cx="765" cy="4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378"/>
                <a:r>
                  <a:rPr lang="en-US" altLang="zh-CN" sz="2100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×0.5m</a:t>
                </a:r>
              </a:p>
            </p:txBody>
          </p:sp>
        </p:grpSp>
        <p:sp>
          <p:nvSpPr>
            <p:cNvPr id="18484" name="文本框 18483"/>
            <p:cNvSpPr txBox="1">
              <a:spLocks noChangeArrowheads="1"/>
            </p:cNvSpPr>
            <p:nvPr/>
          </p:nvSpPr>
          <p:spPr bwMode="auto">
            <a:xfrm>
              <a:off x="8027956" y="5590900"/>
              <a:ext cx="1423457" cy="717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378"/>
              <a:r>
                <a:rPr lang="en-US" altLang="zh-CN" sz="2100" kern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=20m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803245" y="2763874"/>
            <a:ext cx="1611411" cy="1893038"/>
            <a:chOff x="1233653" y="3207722"/>
            <a:chExt cx="3357716" cy="3682271"/>
          </a:xfrm>
        </p:grpSpPr>
        <p:sp>
          <p:nvSpPr>
            <p:cNvPr id="37915" name="直接连接符 18435"/>
            <p:cNvSpPr>
              <a:spLocks noChangeShapeType="1"/>
            </p:cNvSpPr>
            <p:nvPr/>
          </p:nvSpPr>
          <p:spPr bwMode="auto">
            <a:xfrm>
              <a:off x="3166851" y="5678527"/>
              <a:ext cx="121920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916" name="直接连接符 18434"/>
            <p:cNvSpPr>
              <a:spLocks noChangeShapeType="1"/>
            </p:cNvSpPr>
            <p:nvPr/>
          </p:nvSpPr>
          <p:spPr bwMode="auto">
            <a:xfrm>
              <a:off x="3166851" y="4614362"/>
              <a:ext cx="0" cy="106416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7917" name="直接连接符 18437"/>
            <p:cNvSpPr>
              <a:spLocks noChangeShapeType="1"/>
            </p:cNvSpPr>
            <p:nvPr/>
          </p:nvSpPr>
          <p:spPr bwMode="auto">
            <a:xfrm>
              <a:off x="1475873" y="3207722"/>
              <a:ext cx="2889011" cy="244071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defTabSz="914378"/>
              <a:endPara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grpSp>
          <p:nvGrpSpPr>
            <p:cNvPr id="9" name="组合 18448"/>
            <p:cNvGrpSpPr>
              <a:grpSpLocks/>
            </p:cNvGrpSpPr>
            <p:nvPr/>
          </p:nvGrpSpPr>
          <p:grpSpPr bwMode="auto">
            <a:xfrm>
              <a:off x="1233653" y="4943755"/>
              <a:ext cx="1948461" cy="755369"/>
              <a:chOff x="678" y="3184"/>
              <a:chExt cx="463" cy="477"/>
            </a:xfrm>
          </p:grpSpPr>
          <p:sp>
            <p:nvSpPr>
              <p:cNvPr id="37919" name="文本框 18444"/>
              <p:cNvSpPr txBox="1">
                <a:spLocks noChangeArrowheads="1"/>
              </p:cNvSpPr>
              <p:nvPr/>
            </p:nvSpPr>
            <p:spPr bwMode="auto">
              <a:xfrm>
                <a:off x="807" y="3264"/>
                <a:ext cx="91" cy="3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378"/>
                <a:endParaRPr lang="en-US" altLang="zh-CN" sz="1500" kern="0">
                  <a:solidFill>
                    <a:srgbClr val="FF000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endParaRPr>
              </a:p>
            </p:txBody>
          </p:sp>
          <p:sp>
            <p:nvSpPr>
              <p:cNvPr id="37920" name="文本框 18445"/>
              <p:cNvSpPr txBox="1">
                <a:spLocks noChangeArrowheads="1"/>
              </p:cNvSpPr>
              <p:nvPr/>
            </p:nvSpPr>
            <p:spPr bwMode="auto">
              <a:xfrm>
                <a:off x="678" y="3184"/>
                <a:ext cx="463" cy="3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378"/>
                <a:r>
                  <a:rPr lang="en-US" altLang="zh-CN" sz="1500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H</a:t>
                </a:r>
                <a:r>
                  <a:rPr lang="en-US" altLang="zh-CN" sz="1500" kern="0" baseline="-2500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1</a:t>
                </a:r>
                <a:r>
                  <a:rPr lang="en-US" altLang="zh-CN" sz="1500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=0.5m</a:t>
                </a:r>
              </a:p>
            </p:txBody>
          </p:sp>
        </p:grpSp>
        <p:grpSp>
          <p:nvGrpSpPr>
            <p:cNvPr id="10" name="组合 18447"/>
            <p:cNvGrpSpPr>
              <a:grpSpLocks/>
            </p:cNvGrpSpPr>
            <p:nvPr/>
          </p:nvGrpSpPr>
          <p:grpSpPr bwMode="auto">
            <a:xfrm>
              <a:off x="2843002" y="5768781"/>
              <a:ext cx="1748367" cy="1121212"/>
              <a:chOff x="1202" y="3619"/>
              <a:chExt cx="826" cy="942"/>
            </a:xfrm>
          </p:grpSpPr>
          <p:sp>
            <p:nvSpPr>
              <p:cNvPr id="37922" name="文本框 18442"/>
              <p:cNvSpPr txBox="1">
                <a:spLocks noChangeArrowheads="1"/>
              </p:cNvSpPr>
              <p:nvPr/>
            </p:nvSpPr>
            <p:spPr bwMode="auto">
              <a:xfrm>
                <a:off x="1332" y="3656"/>
                <a:ext cx="696" cy="9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4378"/>
                <a:r>
                  <a:rPr lang="en-US" altLang="zh-CN" sz="1500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=0.3m</a:t>
                </a:r>
              </a:p>
            </p:txBody>
          </p:sp>
          <p:sp>
            <p:nvSpPr>
              <p:cNvPr id="37923" name="文本框 18446"/>
              <p:cNvSpPr txBox="1">
                <a:spLocks noChangeArrowheads="1"/>
              </p:cNvSpPr>
              <p:nvPr/>
            </p:nvSpPr>
            <p:spPr bwMode="auto">
              <a:xfrm>
                <a:off x="1202" y="3619"/>
                <a:ext cx="325" cy="7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defTabSz="914378"/>
                <a:r>
                  <a:rPr lang="en-US" altLang="zh-CN" sz="1500" kern="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L</a:t>
                </a:r>
                <a:r>
                  <a:rPr lang="en-US" altLang="zh-CN" sz="1500" kern="0" baseline="-25000">
                    <a:solidFill>
                      <a:srgbClr val="FF0000"/>
                    </a:solidFill>
                    <a:latin typeface="Arial" panose="020B0604020202020204" pitchFamily="34" charset="0"/>
                    <a:ea typeface="思源黑体 CN Medium" panose="020B0600000000000000" pitchFamily="34" charset="-122"/>
                    <a:sym typeface="Arial" panose="020B0604020202020204" pitchFamily="34" charset="0"/>
                  </a:rPr>
                  <a:t>1</a:t>
                </a:r>
              </a:p>
            </p:txBody>
          </p:sp>
        </p:grpSp>
        <p:sp>
          <p:nvSpPr>
            <p:cNvPr id="37934" name="直接连接符 18489"/>
            <p:cNvSpPr>
              <a:spLocks noChangeShapeType="1"/>
            </p:cNvSpPr>
            <p:nvPr/>
          </p:nvSpPr>
          <p:spPr bwMode="auto">
            <a:xfrm>
              <a:off x="2477424" y="4047418"/>
              <a:ext cx="258233" cy="23595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5" y="156619"/>
            <a:ext cx="461551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  <p:sp>
        <p:nvSpPr>
          <p:cNvPr id="41" name="矩形: 圆角 6">
            <a:extLst>
              <a:ext uri="{FF2B5EF4-FFF2-40B4-BE49-F238E27FC236}">
                <a16:creationId xmlns:a16="http://schemas.microsoft.com/office/drawing/2014/main" id="{00617E96-A574-4D62-B030-536A4A9D852C}"/>
              </a:ext>
            </a:extLst>
          </p:cNvPr>
          <p:cNvSpPr/>
          <p:nvPr/>
        </p:nvSpPr>
        <p:spPr>
          <a:xfrm>
            <a:off x="494110" y="1001717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2040204020203" charset="-122"/>
                <a:sym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3280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72B3185F-4BEE-4264-A941-F7C4407FA98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grpSp>
        <p:nvGrpSpPr>
          <p:cNvPr id="29" name="组合 28">
            <a:extLst>
              <a:ext uri="{FF2B5EF4-FFF2-40B4-BE49-F238E27FC236}">
                <a16:creationId xmlns:a16="http://schemas.microsoft.com/office/drawing/2014/main" id="{6B7965E7-5401-40BF-A4F2-8E6EF927EFC0}"/>
              </a:ext>
            </a:extLst>
          </p:cNvPr>
          <p:cNvGrpSpPr/>
          <p:nvPr/>
        </p:nvGrpSpPr>
        <p:grpSpPr>
          <a:xfrm>
            <a:off x="615675" y="1862025"/>
            <a:ext cx="4153969" cy="552337"/>
            <a:chOff x="557374" y="3254526"/>
            <a:chExt cx="5538625" cy="736449"/>
          </a:xfrm>
        </p:grpSpPr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0312F814-ED34-459F-92AC-2CC1735BC498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solidFill>
                    <a:srgbClr val="00B050"/>
                  </a:solidFill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感谢各位的仔细聆听</a:t>
              </a:r>
            </a:p>
          </p:txBody>
        </p:sp>
        <p:cxnSp>
          <p:nvCxnSpPr>
            <p:cNvPr id="37" name="直接连接符 36">
              <a:extLst>
                <a:ext uri="{FF2B5EF4-FFF2-40B4-BE49-F238E27FC236}">
                  <a16:creationId xmlns:a16="http://schemas.microsoft.com/office/drawing/2014/main" id="{88DB0AA5-EBD5-4230-9894-8C33BBC41E3F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693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185863" y="1661093"/>
            <a:ext cx="6772275" cy="1845461"/>
            <a:chOff x="1443038" y="2214791"/>
            <a:chExt cx="9029700" cy="2460614"/>
          </a:xfrm>
        </p:grpSpPr>
        <p:pic>
          <p:nvPicPr>
            <p:cNvPr id="7" name="Picture 1027"/>
            <p:cNvPicPr>
              <a:picLocks noChangeAspect="1" noChangeArrowheads="1" noCrop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7058025" y="2214791"/>
              <a:ext cx="3414713" cy="2460614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  <p:pic>
          <p:nvPicPr>
            <p:cNvPr id="8" name="Picture 1028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1443038" y="2214791"/>
              <a:ext cx="3578310" cy="2460614"/>
            </a:xfrm>
            <a:prstGeom prst="round2DiagRect">
              <a:avLst>
                <a:gd name="adj1" fmla="val 16667"/>
                <a:gd name="adj2" fmla="val 0"/>
              </a:avLst>
            </a:prstGeom>
            <a:ln w="88900" cap="sq">
              <a:solidFill>
                <a:srgbClr val="FFFFFF"/>
              </a:solidFill>
              <a:miter lim="800000"/>
            </a:ln>
            <a:effectLst>
              <a:outerShdw blurRad="254000" algn="tl" rotWithShape="0">
                <a:srgbClr val="000000">
                  <a:alpha val="43000"/>
                </a:srgbClr>
              </a:outerShdw>
            </a:effectLst>
          </p:spPr>
        </p:pic>
      </p:grpSp>
      <p:sp>
        <p:nvSpPr>
          <p:cNvPr id="9" name="Text Box 1029"/>
          <p:cNvSpPr txBox="1">
            <a:spLocks noChangeArrowheads="1"/>
          </p:cNvSpPr>
          <p:nvPr/>
        </p:nvSpPr>
        <p:spPr bwMode="auto">
          <a:xfrm>
            <a:off x="1994879" y="3708971"/>
            <a:ext cx="22860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火山</a:t>
            </a:r>
          </a:p>
        </p:txBody>
      </p:sp>
      <p:sp>
        <p:nvSpPr>
          <p:cNvPr id="10" name="Text Box 1030"/>
          <p:cNvSpPr txBox="1">
            <a:spLocks noChangeArrowheads="1"/>
          </p:cNvSpPr>
          <p:nvPr/>
        </p:nvSpPr>
        <p:spPr bwMode="auto">
          <a:xfrm>
            <a:off x="6233147" y="3708971"/>
            <a:ext cx="22860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太阳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441191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7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自然界中发光的物体</a:t>
            </a:r>
          </a:p>
        </p:txBody>
      </p:sp>
    </p:spTree>
    <p:extLst>
      <p:ext uri="{BB962C8B-B14F-4D97-AF65-F5344CB8AC3E}">
        <p14:creationId xmlns:p14="http://schemas.microsoft.com/office/powerpoint/2010/main" val="290357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124363" y="1662470"/>
            <a:ext cx="2853556" cy="178915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5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82279" y="1662469"/>
            <a:ext cx="2683733" cy="178915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4411913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7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人造的发光物体</a:t>
            </a:r>
          </a:p>
        </p:txBody>
      </p:sp>
      <p:sp>
        <p:nvSpPr>
          <p:cNvPr id="11" name="Text Box 1029"/>
          <p:cNvSpPr txBox="1">
            <a:spLocks noChangeArrowheads="1"/>
          </p:cNvSpPr>
          <p:nvPr/>
        </p:nvSpPr>
        <p:spPr bwMode="auto">
          <a:xfrm>
            <a:off x="1994879" y="3708971"/>
            <a:ext cx="22860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蜡烛</a:t>
            </a:r>
          </a:p>
        </p:txBody>
      </p:sp>
      <p:sp>
        <p:nvSpPr>
          <p:cNvPr id="12" name="Text Box 1030"/>
          <p:cNvSpPr txBox="1">
            <a:spLocks noChangeArrowheads="1"/>
          </p:cNvSpPr>
          <p:nvPr/>
        </p:nvSpPr>
        <p:spPr bwMode="auto">
          <a:xfrm>
            <a:off x="6125990" y="3708971"/>
            <a:ext cx="22860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霓虹灯</a:t>
            </a:r>
          </a:p>
        </p:txBody>
      </p:sp>
    </p:spTree>
    <p:extLst>
      <p:ext uri="{BB962C8B-B14F-4D97-AF65-F5344CB8AC3E}">
        <p14:creationId xmlns:p14="http://schemas.microsoft.com/office/powerpoint/2010/main" val="123544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55300"/>
          <p:cNvSpPr txBox="1">
            <a:spLocks noChangeArrowheads="1"/>
          </p:cNvSpPr>
          <p:nvPr/>
        </p:nvSpPr>
        <p:spPr bwMode="auto">
          <a:xfrm>
            <a:off x="408399" y="1376955"/>
            <a:ext cx="946413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光源：</a:t>
            </a:r>
          </a:p>
        </p:txBody>
      </p:sp>
      <p:sp>
        <p:nvSpPr>
          <p:cNvPr id="55302" name="文本框 55301"/>
          <p:cNvSpPr txBox="1">
            <a:spLocks noChangeArrowheads="1"/>
          </p:cNvSpPr>
          <p:nvPr/>
        </p:nvSpPr>
        <p:spPr bwMode="auto">
          <a:xfrm>
            <a:off x="1153705" y="1376955"/>
            <a:ext cx="363945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自身能够发光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的物体叫做光源</a:t>
            </a:r>
          </a:p>
        </p:txBody>
      </p:sp>
      <p:sp>
        <p:nvSpPr>
          <p:cNvPr id="55309" name="文本框 55308"/>
          <p:cNvSpPr txBox="1">
            <a:spLocks noChangeArrowheads="1"/>
          </p:cNvSpPr>
          <p:nvPr/>
        </p:nvSpPr>
        <p:spPr bwMode="auto">
          <a:xfrm>
            <a:off x="495300" y="3944075"/>
            <a:ext cx="3456716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b="1" kern="0" dirty="0">
                <a:solidFill>
                  <a:srgbClr val="FF33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注意：月亮、镜子不是光源</a:t>
            </a:r>
          </a:p>
        </p:txBody>
      </p:sp>
      <p:graphicFrame>
        <p:nvGraphicFramePr>
          <p:cNvPr id="2" name="表格 1"/>
          <p:cNvGraphicFramePr/>
          <p:nvPr>
            <p:extLst>
              <p:ext uri="{D42A27DB-BD31-4B8C-83A1-F6EECF244321}">
                <p14:modId xmlns:p14="http://schemas.microsoft.com/office/powerpoint/2010/main" val="1931323242"/>
              </p:ext>
            </p:extLst>
          </p:nvPr>
        </p:nvGraphicFramePr>
        <p:xfrm>
          <a:off x="495300" y="2137227"/>
          <a:ext cx="7950993" cy="1402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1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6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34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462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光源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zh-CN" sz="180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自然光源</a:t>
                      </a:r>
                    </a:p>
                  </a:txBody>
                  <a:tcPr marT="34205" marB="34205" anchor="ctr"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人造光源</a:t>
                      </a:r>
                    </a:p>
                  </a:txBody>
                  <a:tcPr marT="34205" marB="34205" anchor="ctr">
                    <a:lnR w="28575">
                      <a:solidFill>
                        <a:schemeClr val="tx1"/>
                      </a:solidFill>
                      <a:prstDash val="solid"/>
                    </a:lnR>
                    <a:lnT w="28575">
                      <a:solidFill>
                        <a:schemeClr val="tx1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179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实例</a:t>
                      </a:r>
                    </a:p>
                  </a:txBody>
                  <a:tcPr marT="34205" marB="34205" anchor="ctr">
                    <a:lnL w="28575">
                      <a:solidFill>
                        <a:schemeClr val="tx1"/>
                      </a:solidFill>
                      <a:prstDash val="solid"/>
                    </a:lnL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太阳、恒星、水母、萤火虫</a:t>
                      </a:r>
                    </a:p>
                  </a:txBody>
                  <a:tcPr marT="34205" marB="34205" anchor="ctr"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dirty="0"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火把、点燃的蜡烛、发光的灯泡等</a:t>
                      </a:r>
                    </a:p>
                    <a:p>
                      <a:pPr algn="ctr">
                        <a:buNone/>
                      </a:pPr>
                      <a:endParaRPr lang="zh-CN" altLang="en-US" sz="1800" dirty="0"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b">
                    <a:lnR w="28575">
                      <a:solidFill>
                        <a:schemeClr val="tx1"/>
                      </a:solidFill>
                      <a:prstDash val="solid"/>
                    </a:lnR>
                    <a:lnB w="28575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一、光源</a:t>
            </a:r>
          </a:p>
        </p:txBody>
      </p:sp>
    </p:spTree>
    <p:extLst>
      <p:ext uri="{BB962C8B-B14F-4D97-AF65-F5344CB8AC3E}">
        <p14:creationId xmlns:p14="http://schemas.microsoft.com/office/powerpoint/2010/main" val="356476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  <p:bldP spid="55302" grpId="0"/>
      <p:bldP spid="553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矩形 5"/>
          <p:cNvSpPr>
            <a:spLocks noChangeArrowheads="1"/>
          </p:cNvSpPr>
          <p:nvPr/>
        </p:nvSpPr>
        <p:spPr bwMode="auto">
          <a:xfrm>
            <a:off x="495301" y="873308"/>
            <a:ext cx="8023622" cy="33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indent="228594" algn="just" defTabSz="914378">
              <a:lnSpc>
                <a:spcPct val="3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下列物体：①星星、②月亮、③太阳、④钻石、⑤电灯、⑥电视屏幕、⑦无影灯、⑧萤火虫、⑨灯笼鱼、⑩交通路牌。上述物体中一定是光源的是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  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，一定不是光源的是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，可能是光源的是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，属于人造光源的是 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，属于自然光源的是</a:t>
            </a:r>
            <a:r>
              <a:rPr lang="zh-CN" altLang="en-US" sz="1800" u="sng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 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7200" name="矩形 7"/>
          <p:cNvSpPr>
            <a:spLocks noChangeArrowheads="1"/>
          </p:cNvSpPr>
          <p:nvPr/>
        </p:nvSpPr>
        <p:spPr bwMode="auto">
          <a:xfrm>
            <a:off x="758583" y="2894287"/>
            <a:ext cx="212725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③⑤⑥⑦⑧⑨</a:t>
            </a:r>
          </a:p>
        </p:txBody>
      </p:sp>
      <p:sp>
        <p:nvSpPr>
          <p:cNvPr id="7201" name="矩形 36"/>
          <p:cNvSpPr>
            <a:spLocks noChangeArrowheads="1"/>
          </p:cNvSpPr>
          <p:nvPr/>
        </p:nvSpPr>
        <p:spPr bwMode="auto">
          <a:xfrm>
            <a:off x="4372745" y="2894286"/>
            <a:ext cx="120967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②④⑩</a:t>
            </a:r>
          </a:p>
        </p:txBody>
      </p:sp>
      <p:sp>
        <p:nvSpPr>
          <p:cNvPr id="7202" name="矩形 1"/>
          <p:cNvSpPr>
            <a:spLocks noChangeArrowheads="1"/>
          </p:cNvSpPr>
          <p:nvPr/>
        </p:nvSpPr>
        <p:spPr bwMode="auto">
          <a:xfrm>
            <a:off x="6994324" y="2894286"/>
            <a:ext cx="5048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①</a:t>
            </a:r>
          </a:p>
        </p:txBody>
      </p:sp>
      <p:sp>
        <p:nvSpPr>
          <p:cNvPr id="7203" name="矩形 2"/>
          <p:cNvSpPr>
            <a:spLocks noChangeArrowheads="1"/>
          </p:cNvSpPr>
          <p:nvPr/>
        </p:nvSpPr>
        <p:spPr bwMode="auto">
          <a:xfrm>
            <a:off x="1528123" y="3731829"/>
            <a:ext cx="116681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⑤⑥⑦</a:t>
            </a:r>
          </a:p>
        </p:txBody>
      </p:sp>
      <p:sp>
        <p:nvSpPr>
          <p:cNvPr id="7204" name="矩形 4"/>
          <p:cNvSpPr>
            <a:spLocks noChangeArrowheads="1"/>
          </p:cNvSpPr>
          <p:nvPr/>
        </p:nvSpPr>
        <p:spPr bwMode="auto">
          <a:xfrm>
            <a:off x="4310039" y="3731829"/>
            <a:ext cx="1335087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③⑧⑨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练一练</a:t>
            </a:r>
          </a:p>
        </p:txBody>
      </p:sp>
    </p:spTree>
    <p:extLst>
      <p:ext uri="{BB962C8B-B14F-4D97-AF65-F5344CB8AC3E}">
        <p14:creationId xmlns:p14="http://schemas.microsoft.com/office/powerpoint/2010/main" val="28437518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>
                                        <p:cTn id="7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>
                                        <p:cTn id="12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>
                                        <p:cTn id="17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>
                                        <p:cTn id="22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>
                                      <p:cBhvr>
                                        <p:cTn id="27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0" grpId="0" bldLvl="0"/>
      <p:bldP spid="7201" grpId="0" bldLvl="0"/>
      <p:bldP spid="7202" grpId="0" bldLvl="0"/>
      <p:bldP spid="7203" grpId="0" bldLvl="0"/>
      <p:bldP spid="7204" grpId="0" bldLvl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74801" y="1985659"/>
            <a:ext cx="1925914" cy="1930147"/>
            <a:chOff x="295" y="981"/>
            <a:chExt cx="1777" cy="2330"/>
          </a:xfrm>
        </p:grpSpPr>
        <p:pic>
          <p:nvPicPr>
            <p:cNvPr id="12290" name="Picture 4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5" y="981"/>
              <a:ext cx="1678" cy="1314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2291" name="Rectangle 5"/>
            <p:cNvSpPr>
              <a:spLocks noChangeArrowheads="1"/>
            </p:cNvSpPr>
            <p:nvPr/>
          </p:nvSpPr>
          <p:spPr bwMode="auto">
            <a:xfrm>
              <a:off x="394" y="2364"/>
              <a:ext cx="1678" cy="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defTabSz="914378"/>
              <a:r>
                <a:rPr lang="zh-CN" altLang="en-US" sz="1500" kern="0" dirty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在有雾的天气里，从汽车头灯射出的光束是直的。 </a:t>
              </a:r>
            </a:p>
          </p:txBody>
        </p:sp>
      </p:grpSp>
      <p:pic>
        <p:nvPicPr>
          <p:cNvPr id="12293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508534" y="1985658"/>
            <a:ext cx="2036978" cy="10876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3642100" y="3215205"/>
            <a:ext cx="1769846" cy="53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/>
            <a:r>
              <a:rPr lang="zh-CN" altLang="en-US" sz="15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清晨，通过树丛的光束是直的。</a:t>
            </a:r>
            <a:r>
              <a:rPr lang="zh-CN" altLang="en-US" sz="12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6260628" y="1985658"/>
            <a:ext cx="1908572" cy="1772215"/>
            <a:chOff x="3742" y="942"/>
            <a:chExt cx="1761" cy="1954"/>
          </a:xfrm>
        </p:grpSpPr>
        <p:pic>
          <p:nvPicPr>
            <p:cNvPr id="12296" name="Picture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42" y="942"/>
              <a:ext cx="1678" cy="1199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12297" name="Rectangle 11"/>
            <p:cNvSpPr>
              <a:spLocks noChangeArrowheads="1"/>
            </p:cNvSpPr>
            <p:nvPr/>
          </p:nvSpPr>
          <p:spPr bwMode="auto">
            <a:xfrm>
              <a:off x="3840" y="2285"/>
              <a:ext cx="1663" cy="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defTabSz="914378"/>
              <a:r>
                <a:rPr lang="zh-CN" altLang="en-US" sz="1500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电影放映机射向银幕的光束是直的。 </a:t>
              </a:r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33939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二、光的直线传播</a:t>
            </a:r>
          </a:p>
        </p:txBody>
      </p:sp>
    </p:spTree>
    <p:extLst>
      <p:ext uri="{BB962C8B-B14F-4D97-AF65-F5344CB8AC3E}">
        <p14:creationId xmlns:p14="http://schemas.microsoft.com/office/powerpoint/2010/main" val="3292794636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/>
          </p:cNvSpPr>
          <p:nvPr>
            <p:ph idx="4294967295"/>
          </p:nvPr>
        </p:nvSpPr>
        <p:spPr>
          <a:xfrm>
            <a:off x="366712" y="1306116"/>
            <a:ext cx="8777288" cy="339923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marL="0" indent="0">
              <a:lnSpc>
                <a:spcPct val="300000"/>
              </a:lnSpc>
              <a:buNone/>
            </a:pPr>
            <a:r>
              <a:rPr lang="zh-CN" altLang="en-US" sz="1800" noProof="1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探究一：光在透明气体（空气）中是如何传播的？</a:t>
            </a:r>
            <a:endParaRPr lang="en-US" altLang="zh-CN" sz="180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300000"/>
              </a:lnSpc>
              <a:buNone/>
            </a:pPr>
            <a:r>
              <a:rPr lang="zh-CN" altLang="en-US" sz="1800" noProof="1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探究二：光在透明液体（水)中是如何传播的？</a:t>
            </a:r>
          </a:p>
          <a:p>
            <a:pPr marL="0" indent="0">
              <a:lnSpc>
                <a:spcPct val="300000"/>
              </a:lnSpc>
              <a:buNone/>
            </a:pPr>
            <a:r>
              <a:rPr lang="zh-CN" altLang="en-US" sz="1800" noProof="1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探究三：光在透明固体(玻璃)中是如何传播的？</a:t>
            </a:r>
          </a:p>
          <a:p>
            <a:pPr>
              <a:lnSpc>
                <a:spcPct val="300000"/>
              </a:lnSpc>
              <a:buFontTx/>
              <a:buNone/>
            </a:pPr>
            <a:endParaRPr lang="zh-CN" altLang="en-US" sz="1800" noProof="1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3317" name="标题 9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95301" y="1084501"/>
            <a:ext cx="6423422" cy="60841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2100" b="1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探究：光沿直线传播的条件</a:t>
            </a:r>
          </a:p>
        </p:txBody>
      </p:sp>
      <p:sp>
        <p:nvSpPr>
          <p:cNvPr id="10244" name="矩形 10243">
            <a:hlinkClick r:id="rId2" action="ppaction://hlinkfile"/>
          </p:cNvPr>
          <p:cNvSpPr>
            <a:spLocks noChangeArrowheads="1"/>
          </p:cNvSpPr>
          <p:nvPr/>
        </p:nvSpPr>
        <p:spPr bwMode="auto">
          <a:xfrm>
            <a:off x="309530" y="2144067"/>
            <a:ext cx="8642350" cy="592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marL="547674" indent="-411153" defTabSz="914378" eaLnBrk="0" hangingPunct="0">
              <a:lnSpc>
                <a:spcPct val="140000"/>
              </a:lnSpc>
              <a:spcBef>
                <a:spcPct val="20000"/>
              </a:spcBef>
              <a:buSzPct val="65000"/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器材：激光器、纸、镊子、空烧杯、蒸发皿、火柴</a:t>
            </a:r>
          </a:p>
        </p:txBody>
      </p:sp>
      <p:sp>
        <p:nvSpPr>
          <p:cNvPr id="10245" name="矩形 10244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309530" y="3039694"/>
            <a:ext cx="7273925" cy="592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marL="547674" indent="-411153" defTabSz="914378" eaLnBrk="0" hangingPunct="0">
              <a:lnSpc>
                <a:spcPct val="140000"/>
              </a:lnSpc>
              <a:spcBef>
                <a:spcPct val="20000"/>
              </a:spcBef>
              <a:buSzPct val="65000"/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器材：激光器、一杯滴有少量牛奶的水</a:t>
            </a:r>
          </a:p>
        </p:txBody>
      </p:sp>
      <p:sp>
        <p:nvSpPr>
          <p:cNvPr id="10246" name="矩形 10245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309530" y="3899839"/>
            <a:ext cx="5832475" cy="53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/>
          <a:lstStyle/>
          <a:p>
            <a:pPr marL="547674" indent="-411153" defTabSz="914378" eaLnBrk="0" hangingPunct="0">
              <a:lnSpc>
                <a:spcPct val="140000"/>
              </a:lnSpc>
              <a:spcBef>
                <a:spcPct val="20000"/>
              </a:spcBef>
              <a:buSzPct val="65000"/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器材：激光器、玻璃砖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61BBE8C-B12F-46F8-BA4D-4F4CE164BA61}"/>
              </a:ext>
            </a:extLst>
          </p:cNvPr>
          <p:cNvSpPr txBox="1"/>
          <p:nvPr/>
        </p:nvSpPr>
        <p:spPr>
          <a:xfrm>
            <a:off x="881606" y="156619"/>
            <a:ext cx="3393929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二、光的直线传播</a:t>
            </a:r>
          </a:p>
        </p:txBody>
      </p:sp>
    </p:spTree>
    <p:extLst>
      <p:ext uri="{BB962C8B-B14F-4D97-AF65-F5344CB8AC3E}">
        <p14:creationId xmlns:p14="http://schemas.microsoft.com/office/powerpoint/2010/main" val="3094838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  <p:bldP spid="1024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50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5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501"/>
</p:tagLst>
</file>

<file path=ppt/theme/theme1.xml><?xml version="1.0" encoding="utf-8"?>
<a:theme xmlns:a="http://schemas.openxmlformats.org/drawingml/2006/main" name="第一PPT模板网-WWW.1PPT.COM">
  <a:themeElements>
    <a:clrScheme name="Custom 61">
      <a:dk1>
        <a:srgbClr val="3D3D3D"/>
      </a:dk1>
      <a:lt1>
        <a:srgbClr val="F6F8F8"/>
      </a:lt1>
      <a:dk2>
        <a:srgbClr val="2B2B2B"/>
      </a:dk2>
      <a:lt2>
        <a:srgbClr val="FFFFFF"/>
      </a:lt2>
      <a:accent1>
        <a:srgbClr val="3780D7"/>
      </a:accent1>
      <a:accent2>
        <a:srgbClr val="3FACD0"/>
      </a:accent2>
      <a:accent3>
        <a:srgbClr val="3DA1D2"/>
      </a:accent3>
      <a:accent4>
        <a:srgbClr val="3B96D3"/>
      </a:accent4>
      <a:accent5>
        <a:srgbClr val="398BD5"/>
      </a:accent5>
      <a:accent6>
        <a:srgbClr val="3780D7"/>
      </a:accent6>
      <a:hlink>
        <a:srgbClr val="41B7D0"/>
      </a:hlink>
      <a:folHlink>
        <a:srgbClr val="70AD47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1508</Words>
  <PresentationFormat>全屏显示(16:9)</PresentationFormat>
  <Paragraphs>220</Paragraphs>
  <Slides>37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42" baseType="lpstr">
      <vt:lpstr>FandolFang R</vt:lpstr>
      <vt:lpstr>Arial</vt:lpstr>
      <vt:lpstr>Calibri</vt:lpstr>
      <vt:lpstr>Times New Roman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探究：光沿直线传播的条件</vt:lpstr>
      <vt:lpstr>PowerPoint 演示文稿</vt:lpstr>
      <vt:lpstr>探究二：光在水中沿直线传播 在长方体水槽中装入水并滴入牛奶用激光照射</vt:lpstr>
      <vt:lpstr>PowerPoint 演示文稿</vt:lpstr>
      <vt:lpstr>PowerPoint 演示文稿</vt:lpstr>
      <vt:lpstr>光线：在物理学中，用一条带箭头的直线表示光的传播路径和方向，将这条带箭头的直线称为光线。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声和光的不同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2020-05-15T06:49:01Z</dcterms:created>
  <dcterms:modified xsi:type="dcterms:W3CDTF">2023-10-04T01:46:30Z</dcterms:modified>
</cp:coreProperties>
</file>