
<file path=[Content_Types].xml><?xml version="1.0" encoding="utf-8"?>
<Types xmlns="http://schemas.openxmlformats.org/package/2006/content-types">
  <Default Extension="rels" ContentType="application/vnd.openxmlformats-package.relationships+xml"/>
  <Default Extension="xml" ContentType="application/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 Id="rId5" Type="http://schemas.openxmlformats.org/officeDocument/2006/relationships/custom-properties" Target="docProps/custom.xml" /></Relationships>
</file>

<file path=ppt/presentation.xml><?xml version="1.0" encoding="utf-8"?>
<!--Generated by Aspose.Slides for Java 20.11-->
<p:presentation xmlns:r="http://schemas.openxmlformats.org/officeDocument/2006/relationships" xmlns:a="http://schemas.openxmlformats.org/drawingml/2006/main" xmlns:p="http://schemas.openxmlformats.org/presentationml/2006/main" saveSubsetFonts="1">
  <p:sldMasterIdLst>
    <p:sldMasterId id="2147483648" r:id="rId1"/>
  </p:sldMasterIdLst>
  <p:notesMasterIdLst>
    <p:notesMasterId r:id="rId2"/>
  </p:notesMasterIdLst>
  <p:sldIdLst>
    <p:sldId id="256" r:id="rId3"/>
    <p:sldId id="262" r:id="rId4"/>
    <p:sldId id="276" r:id="rId5"/>
    <p:sldId id="277" r:id="rId6"/>
    <p:sldId id="257" r:id="rId7"/>
    <p:sldId id="278" r:id="rId8"/>
    <p:sldId id="263" r:id="rId9"/>
    <p:sldId id="264" r:id="rId10"/>
    <p:sldId id="265" r:id="rId11"/>
    <p:sldId id="266" r:id="rId12"/>
    <p:sldId id="284" r:id="rId13"/>
    <p:sldId id="269" r:id="rId14"/>
    <p:sldId id="270" r:id="rId15"/>
    <p:sldId id="271" r:id="rId16"/>
    <p:sldId id="286" r:id="rId17"/>
    <p:sldId id="279" r:id="rId18"/>
    <p:sldId id="280" r:id="rId19"/>
    <p:sldId id="281" r:id="rId20"/>
    <p:sldId id="282" r:id="rId21"/>
    <p:sldId id="283" r:id="rId22"/>
    <p:sldId id="287" r:id="rId23"/>
  </p:sldIdLst>
  <p:sldSz cx="12192000" cy="6858000"/>
  <p:notesSz cx="6858000" cy="9144000"/>
  <p:custDataLst>
    <p:tags r:id="rId24"/>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r="http://schemas.openxmlformats.org/officeDocument/2006/relationships" xmlns:a="http://schemas.openxmlformats.org/drawingml/2006/main"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 uri="{1BD7E111-0CB8-44D6-8891-C1BB2F81B7CC}">
      <p1710:readonlyRecommended xmlns:p1710="http://schemas.microsoft.com/office/powerpoint/2017/10/main" val="0"/>
    </p:ext>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8" d="100"/>
          <a:sy n="68" d="100"/>
        </p:scale>
        <p:origin x="96" y="192"/>
      </p:cViewPr>
      <p:guideLst/>
    </p:cSldViewPr>
  </p:slideViewPr>
  <p:notesTextViewPr>
    <p:cViewPr>
      <p:scale>
        <a:sx n="1" d="1"/>
        <a:sy n="1" d="1"/>
      </p:scale>
      <p:origin x="0" y="0"/>
    </p:cViewPr>
  </p:notesTextViewPr>
  <p:notesViewPr>
    <p:cSldViewPr>
      <p:cViewPr>
        <p:scale>
          <a:sx n="1" d="100"/>
          <a:sy n="1" d="100"/>
        </p:scale>
        <p:origin x="0" y="0"/>
      </p:cViewPr>
    </p:cSldViewPr>
  </p:notesViewPr>
  <p:gridSpacing cx="72008" cy="72008"/>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10" Type="http://schemas.openxmlformats.org/officeDocument/2006/relationships/slide" Target="slides/slide8.xml" /><Relationship Id="rId11" Type="http://schemas.openxmlformats.org/officeDocument/2006/relationships/slide" Target="slides/slide9.xml" /><Relationship Id="rId12" Type="http://schemas.openxmlformats.org/officeDocument/2006/relationships/slide" Target="slides/slide10.xml" /><Relationship Id="rId13" Type="http://schemas.openxmlformats.org/officeDocument/2006/relationships/slide" Target="slides/slide11.xml" /><Relationship Id="rId14" Type="http://schemas.openxmlformats.org/officeDocument/2006/relationships/slide" Target="slides/slide12.xml" /><Relationship Id="rId15" Type="http://schemas.openxmlformats.org/officeDocument/2006/relationships/slide" Target="slides/slide13.xml" /><Relationship Id="rId16" Type="http://schemas.openxmlformats.org/officeDocument/2006/relationships/slide" Target="slides/slide14.xml" /><Relationship Id="rId17" Type="http://schemas.openxmlformats.org/officeDocument/2006/relationships/slide" Target="slides/slide15.xml" /><Relationship Id="rId18" Type="http://schemas.openxmlformats.org/officeDocument/2006/relationships/slide" Target="slides/slide16.xml" /><Relationship Id="rId19" Type="http://schemas.openxmlformats.org/officeDocument/2006/relationships/slide" Target="slides/slide17.xml" /><Relationship Id="rId2" Type="http://schemas.openxmlformats.org/officeDocument/2006/relationships/notesMaster" Target="notesMasters/notesMaster1.xml" /><Relationship Id="rId20" Type="http://schemas.openxmlformats.org/officeDocument/2006/relationships/slide" Target="slides/slide18.xml" /><Relationship Id="rId21" Type="http://schemas.openxmlformats.org/officeDocument/2006/relationships/slide" Target="slides/slide19.xml" /><Relationship Id="rId22" Type="http://schemas.openxmlformats.org/officeDocument/2006/relationships/slide" Target="slides/slide20.xml" /><Relationship Id="rId23" Type="http://schemas.openxmlformats.org/officeDocument/2006/relationships/slide" Target="slides/slide21.xml" /><Relationship Id="rId24" Type="http://schemas.openxmlformats.org/officeDocument/2006/relationships/tags" Target="tags/tag1.xml" /><Relationship Id="rId25" Type="http://schemas.openxmlformats.org/officeDocument/2006/relationships/presProps" Target="presProps.xml" /><Relationship Id="rId26" Type="http://schemas.openxmlformats.org/officeDocument/2006/relationships/viewProps" Target="viewProps.xml" /><Relationship Id="rId27" Type="http://schemas.openxmlformats.org/officeDocument/2006/relationships/theme" Target="theme/theme1.xml" /><Relationship Id="rId28" Type="http://schemas.openxmlformats.org/officeDocument/2006/relationships/tableStyles" Target="tableStyles.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slide" Target="slides/slide7.xml" /></Relationships>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bg>
      <p:bgRef idx="1001">
        <a:schemeClr val="bg1"/>
      </p:bgRef>
    </p:bg>
    <p:spTree>
      <p:nvGrpSpPr>
        <p:cNvPr id="1" name=""/>
        <p:cNvGrpSpPr/>
        <p:nvPr/>
      </p:nvGrpSpPr>
      <p:grpSpPr>
        <a:xfrm>
          <a:off x="0" y="0"/>
          <a: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ECDDC83-966B-4000-990A-E9D991F4F739}" type="datetimeFigureOut">
              <a:rPr lang="zh-CN" altLang="en-US" smtClean="0"/>
              <a:t>2021/9/4</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E866EA7-5193-4F8A-9E06-6074B0C32B84}" type="slidenum">
              <a:rPr lang="zh-CN" altLang="en-US" smtClean="0"/>
              <a:t>‹#›</a:t>
            </a:fld>
            <a:endParaRPr lang="zh-CN" altLang="en-US"/>
          </a:p>
        </p:txBody>
      </p:sp>
    </p:spTree>
    <p:extLst>
      <p:ext uri="{BB962C8B-B14F-4D97-AF65-F5344CB8AC3E}">
        <p14:creationId xmlns:p14="http://schemas.microsoft.com/office/powerpoint/2010/main" val="1291229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8.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sz="1200" b="0" i="0" kern="1200">
                <a:solidFill>
                  <a:schemeClr val="tx1"/>
                </a:solidFill>
                <a:effectLst/>
                <a:latin typeface="+mn-lt"/>
                <a:ea typeface="+mn-ea"/>
                <a:cs typeface="+mn-cs"/>
              </a:rPr>
              <a:t>说明:本题考查学生对阿基米德原理的认识,巩固浮力的大小只与液体的密度和排开液体的体积有关，与其他因素无关。</a:t>
            </a:r>
          </a:p>
        </p:txBody>
      </p:sp>
      <p:sp>
        <p:nvSpPr>
          <p:cNvPr id="4" name="灯片编号占位符 3"/>
          <p:cNvSpPr>
            <a:spLocks noGrp="1"/>
          </p:cNvSpPr>
          <p:nvPr>
            <p:ph type="sldNum" sz="quarter" idx="5"/>
          </p:nvPr>
        </p:nvSpPr>
        <p:spPr/>
        <p:txBody>
          <a:bodyPr/>
          <a:lstStyle/>
          <a:p>
            <a:fld id="{CE866EA7-5193-4F8A-9E06-6074B0C32B84}" type="slidenum">
              <a:rPr lang="zh-CN" altLang="en-US" smtClean="0"/>
              <a:t>8</a:t>
            </a:fld>
            <a:endParaRPr lang="zh-CN" altLang="en-US"/>
          </a:p>
        </p:txBody>
      </p:sp>
    </p:spTree>
    <p:extLst>
      <p:ext uri="{BB962C8B-B14F-4D97-AF65-F5344CB8AC3E}">
        <p14:creationId xmlns:p14="http://schemas.microsoft.com/office/powerpoint/2010/main" val="1740909302"/>
      </p:ext>
    </p:extLst>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10.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1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2.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3.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4.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5.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6.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7.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8.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9.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 preserve="1">
  <p:cSld name="标题幻灯片">
    <p:spTree>
      <p:nvGrpSpPr>
        <p:cNvPr id="1" name=""/>
        <p:cNvGrpSpPr/>
        <p:nvPr/>
      </p:nvGrpSpPr>
      <p:grpSpPr>
        <a:xfrm>
          <a:off x="0" y="0"/>
          <a:ext cx="0" cy="0"/>
        </a:xfrm>
      </p:grpSpPr>
      <p:sp>
        <p:nvSpPr>
          <p:cNvPr id="2" name="标题 1">
            <a:extLst>
              <a:ext uri="{FF2B5EF4-FFF2-40B4-BE49-F238E27FC236}">
                <a16:creationId xmlns:a16="http://schemas.microsoft.com/office/drawing/2014/main" xmlns="" id="{05310257-DE35-4856-9E21-86F111981AE1}"/>
              </a:ext>
            </a:extLst>
          </p:cNvPr>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p>
        </p:txBody>
      </p:sp>
      <p:sp>
        <p:nvSpPr>
          <p:cNvPr id="3" name="副标题 2">
            <a:extLst>
              <a:ext uri="{FF2B5EF4-FFF2-40B4-BE49-F238E27FC236}">
                <a16:creationId xmlns:a16="http://schemas.microsoft.com/office/drawing/2014/main" xmlns="" id="{2083BAEF-35BF-431A-B89D-20B9FE0DDA4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p>
        </p:txBody>
      </p:sp>
      <p:sp>
        <p:nvSpPr>
          <p:cNvPr id="4" name="日期占位符 3">
            <a:extLst>
              <a:ext uri="{FF2B5EF4-FFF2-40B4-BE49-F238E27FC236}">
                <a16:creationId xmlns:a16="http://schemas.microsoft.com/office/drawing/2014/main" xmlns="" id="{589457C4-A282-4290-BB83-2F0D9C99E756}"/>
              </a:ext>
            </a:extLst>
          </p:cNvPr>
          <p:cNvSpPr>
            <a:spLocks noGrp="1"/>
          </p:cNvSpPr>
          <p:nvPr>
            <p:ph type="dt" sz="half" idx="10"/>
          </p:nvPr>
        </p:nvSpPr>
        <p:spPr/>
        <p:txBody>
          <a:bodyPr/>
          <a:lstStyle/>
          <a:p>
            <a:fld id="{607D1112-E59D-4563-9086-54751C714485}" type="datetimeFigureOut">
              <a:rPr lang="zh-CN" altLang="en-US" smtClean="0"/>
              <a:t>2021/9/4</a:t>
            </a:fld>
            <a:endParaRPr lang="zh-CN" altLang="en-US"/>
          </a:p>
        </p:txBody>
      </p:sp>
      <p:sp>
        <p:nvSpPr>
          <p:cNvPr id="5" name="页脚占位符 4">
            <a:extLst>
              <a:ext uri="{FF2B5EF4-FFF2-40B4-BE49-F238E27FC236}">
                <a16:creationId xmlns:a16="http://schemas.microsoft.com/office/drawing/2014/main" xmlns="" id="{FBB162E9-73BE-46EA-AF0A-65505782568F}"/>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xmlns="" id="{AE6DD687-7A9F-46D9-8DD7-53503D999A57}"/>
              </a:ext>
            </a:extLst>
          </p:cNvPr>
          <p:cNvSpPr>
            <a:spLocks noGrp="1"/>
          </p:cNvSpPr>
          <p:nvPr>
            <p:ph type="sldNum" sz="quarter" idx="12"/>
          </p:nvPr>
        </p:nvSpPr>
        <p:spPr/>
        <p:txBody>
          <a:bodyPr/>
          <a:lstStyle/>
          <a:p>
            <a:fld id="{C052F0FD-A181-4C7C-A186-91F71B55E87A}" type="slidenum">
              <a:rPr lang="zh-CN" altLang="en-US" smtClean="0"/>
              <a:t>‹#›</a:t>
            </a:fld>
            <a:endParaRPr lang="zh-CN" altLang="en-US"/>
          </a:p>
        </p:txBody>
      </p:sp>
    </p:spTree>
    <p:extLst>
      <p:ext uri="{BB962C8B-B14F-4D97-AF65-F5344CB8AC3E}">
        <p14:creationId xmlns:p14="http://schemas.microsoft.com/office/powerpoint/2010/main" val="4083733632"/>
      </p:ext>
    </p:extLst>
  </p:cSld>
  <p:clrMapOvr>
    <a:masterClrMapping/>
  </p:clrMapOvr>
  <p:transition/>
  <p:timing/>
</p:sldLayout>
</file>

<file path=ppt/slideLayouts/slideLayout10.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x" preserve="1">
  <p:cSld name="标题和竖排文字">
    <p:spTree>
      <p:nvGrpSpPr>
        <p:cNvPr id="1" name=""/>
        <p:cNvGrpSpPr/>
        <p:nvPr/>
      </p:nvGrpSpPr>
      <p:grpSpPr>
        <a:xfrm>
          <a:off x="0" y="0"/>
          <a:ext cx="0" cy="0"/>
        </a:xfrm>
      </p:grpSpPr>
      <p:sp>
        <p:nvSpPr>
          <p:cNvPr id="2" name="标题 1">
            <a:extLst>
              <a:ext uri="{FF2B5EF4-FFF2-40B4-BE49-F238E27FC236}">
                <a16:creationId xmlns:a16="http://schemas.microsoft.com/office/drawing/2014/main" xmlns="" id="{4D363752-8097-4B2F-9E2B-E35C83CF3419}"/>
              </a:ext>
            </a:extLst>
          </p:cNvPr>
          <p:cNvSpPr>
            <a:spLocks noGrp="1"/>
          </p:cNvSpPr>
          <p:nvPr>
            <p:ph type="title"/>
          </p:nvPr>
        </p:nvSpPr>
        <p:spPr/>
        <p:txBody>
          <a:bodyPr/>
          <a:lstStyle/>
          <a:p>
            <a:r>
              <a:rPr lang="zh-CN" altLang="en-US"/>
              <a:t>单击此处编辑母版标题样式</a:t>
            </a:r>
          </a:p>
        </p:txBody>
      </p:sp>
      <p:sp>
        <p:nvSpPr>
          <p:cNvPr id="3" name="竖排文字占位符 2">
            <a:extLst>
              <a:ext uri="{FF2B5EF4-FFF2-40B4-BE49-F238E27FC236}">
                <a16:creationId xmlns:a16="http://schemas.microsoft.com/office/drawing/2014/main" xmlns="" id="{0382B5C7-7581-4D9A-960A-3798C7AC57EF}"/>
              </a:ext>
            </a:extLst>
          </p:cNvPr>
          <p:cNvSpPr>
            <a:spLocks noGrp="1"/>
          </p:cNvSpPr>
          <p:nvPr>
            <p:ph type="body" orient="vert" idx="1"/>
          </p:nvPr>
        </p:nvSpPr>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a16="http://schemas.microsoft.com/office/drawing/2014/main" xmlns="" id="{FF4198E6-D181-446F-8548-FD8551F69C03}"/>
              </a:ext>
            </a:extLst>
          </p:cNvPr>
          <p:cNvSpPr>
            <a:spLocks noGrp="1"/>
          </p:cNvSpPr>
          <p:nvPr>
            <p:ph type="dt" sz="half" idx="10"/>
          </p:nvPr>
        </p:nvSpPr>
        <p:spPr/>
        <p:txBody>
          <a:bodyPr/>
          <a:lstStyle/>
          <a:p>
            <a:fld id="{607D1112-E59D-4563-9086-54751C714485}" type="datetimeFigureOut">
              <a:rPr lang="zh-CN" altLang="en-US" smtClean="0"/>
              <a:t>2021/9/4</a:t>
            </a:fld>
            <a:endParaRPr lang="zh-CN" altLang="en-US"/>
          </a:p>
        </p:txBody>
      </p:sp>
      <p:sp>
        <p:nvSpPr>
          <p:cNvPr id="5" name="页脚占位符 4">
            <a:extLst>
              <a:ext uri="{FF2B5EF4-FFF2-40B4-BE49-F238E27FC236}">
                <a16:creationId xmlns:a16="http://schemas.microsoft.com/office/drawing/2014/main" xmlns="" id="{CDB89E92-EC29-4F9E-A29F-C2B855D676FF}"/>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xmlns="" id="{3935CF21-89E8-4137-92D5-C9F2B4F18B21}"/>
              </a:ext>
            </a:extLst>
          </p:cNvPr>
          <p:cNvSpPr>
            <a:spLocks noGrp="1"/>
          </p:cNvSpPr>
          <p:nvPr>
            <p:ph type="sldNum" sz="quarter" idx="12"/>
          </p:nvPr>
        </p:nvSpPr>
        <p:spPr/>
        <p:txBody>
          <a:bodyPr/>
          <a:lstStyle/>
          <a:p>
            <a:fld id="{C052F0FD-A181-4C7C-A186-91F71B55E87A}" type="slidenum">
              <a:rPr lang="zh-CN" altLang="en-US" smtClean="0"/>
              <a:t>‹#›</a:t>
            </a:fld>
            <a:endParaRPr lang="zh-CN" altLang="en-US"/>
          </a:p>
        </p:txBody>
      </p:sp>
    </p:spTree>
    <p:extLst>
      <p:ext uri="{BB962C8B-B14F-4D97-AF65-F5344CB8AC3E}">
        <p14:creationId xmlns:p14="http://schemas.microsoft.com/office/powerpoint/2010/main" val="930325882"/>
      </p:ext>
    </p:extLst>
  </p:cSld>
  <p:clrMapOvr>
    <a:masterClrMapping/>
  </p:clrMapOvr>
  <p:transition/>
  <p:timing/>
</p:sldLayout>
</file>

<file path=ppt/slideLayouts/slideLayout1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itleAndTx" preserve="1">
  <p:cSld name="竖排标题与文本">
    <p:spTree>
      <p:nvGrpSpPr>
        <p:cNvPr id="1" name=""/>
        <p:cNvGrpSpPr/>
        <p:nvPr/>
      </p:nvGrpSpPr>
      <p:grpSpPr>
        <a:xfrm>
          <a:off x="0" y="0"/>
          <a:ext cx="0" cy="0"/>
        </a:xfrm>
      </p:grpSpPr>
      <p:sp>
        <p:nvSpPr>
          <p:cNvPr id="2" name="竖排标题 1">
            <a:extLst>
              <a:ext uri="{FF2B5EF4-FFF2-40B4-BE49-F238E27FC236}">
                <a16:creationId xmlns:a16="http://schemas.microsoft.com/office/drawing/2014/main" xmlns="" id="{40C2870B-95A9-407B-A052-9F6F7F7E5BF3}"/>
              </a:ext>
            </a:extLst>
          </p:cNvPr>
          <p:cNvSpPr>
            <a:spLocks noGrp="1"/>
          </p:cNvSpPr>
          <p:nvPr>
            <p:ph type="title" orient="vert"/>
          </p:nvPr>
        </p:nvSpPr>
        <p:spPr>
          <a:xfrm>
            <a:off x="8724900" y="365125"/>
            <a:ext cx="2628900" cy="5811838"/>
          </a:xfrm>
        </p:spPr>
        <p:txBody>
          <a:bodyPr vert="eaVert"/>
          <a:lstStyle/>
          <a:p>
            <a:r>
              <a:rPr lang="zh-CN" altLang="en-US"/>
              <a:t>单击此处编辑母版标题样式</a:t>
            </a:r>
          </a:p>
        </p:txBody>
      </p:sp>
      <p:sp>
        <p:nvSpPr>
          <p:cNvPr id="3" name="竖排文字占位符 2">
            <a:extLst>
              <a:ext uri="{FF2B5EF4-FFF2-40B4-BE49-F238E27FC236}">
                <a16:creationId xmlns:a16="http://schemas.microsoft.com/office/drawing/2014/main" xmlns="" id="{087EF804-9554-4F5E-BCF5-EBA8F4A35656}"/>
              </a:ext>
            </a:extLst>
          </p:cNvPr>
          <p:cNvSpPr>
            <a:spLocks noGrp="1"/>
          </p:cNvSpPr>
          <p:nvPr>
            <p:ph type="body" orient="vert" idx="1"/>
          </p:nvPr>
        </p:nvSpPr>
        <p:spPr>
          <a:xfrm>
            <a:off x="838200" y="365125"/>
            <a:ext cx="7734300" cy="5811838"/>
          </a:xfrm>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a16="http://schemas.microsoft.com/office/drawing/2014/main" xmlns="" id="{A111FABE-6320-4CDF-A8B1-ED534128E33E}"/>
              </a:ext>
            </a:extLst>
          </p:cNvPr>
          <p:cNvSpPr>
            <a:spLocks noGrp="1"/>
          </p:cNvSpPr>
          <p:nvPr>
            <p:ph type="dt" sz="half" idx="10"/>
          </p:nvPr>
        </p:nvSpPr>
        <p:spPr/>
        <p:txBody>
          <a:bodyPr/>
          <a:lstStyle/>
          <a:p>
            <a:fld id="{607D1112-E59D-4563-9086-54751C714485}" type="datetimeFigureOut">
              <a:rPr lang="zh-CN" altLang="en-US" smtClean="0"/>
              <a:t>2021/9/4</a:t>
            </a:fld>
            <a:endParaRPr lang="zh-CN" altLang="en-US"/>
          </a:p>
        </p:txBody>
      </p:sp>
      <p:sp>
        <p:nvSpPr>
          <p:cNvPr id="5" name="页脚占位符 4">
            <a:extLst>
              <a:ext uri="{FF2B5EF4-FFF2-40B4-BE49-F238E27FC236}">
                <a16:creationId xmlns:a16="http://schemas.microsoft.com/office/drawing/2014/main" xmlns="" id="{0A944B69-3C15-4E60-8C66-7AF1B50EFAAA}"/>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xmlns="" id="{DBA1A12F-A921-46BC-80BC-6AA020C5951D}"/>
              </a:ext>
            </a:extLst>
          </p:cNvPr>
          <p:cNvSpPr>
            <a:spLocks noGrp="1"/>
          </p:cNvSpPr>
          <p:nvPr>
            <p:ph type="sldNum" sz="quarter" idx="12"/>
          </p:nvPr>
        </p:nvSpPr>
        <p:spPr/>
        <p:txBody>
          <a:bodyPr/>
          <a:lstStyle/>
          <a:p>
            <a:fld id="{C052F0FD-A181-4C7C-A186-91F71B55E87A}" type="slidenum">
              <a:rPr lang="zh-CN" altLang="en-US" smtClean="0"/>
              <a:t>‹#›</a:t>
            </a:fld>
            <a:endParaRPr lang="zh-CN" altLang="en-US"/>
          </a:p>
        </p:txBody>
      </p:sp>
    </p:spTree>
    <p:extLst>
      <p:ext uri="{BB962C8B-B14F-4D97-AF65-F5344CB8AC3E}">
        <p14:creationId xmlns:p14="http://schemas.microsoft.com/office/powerpoint/2010/main" val="103918864"/>
      </p:ext>
    </p:extLst>
  </p:cSld>
  <p:clrMapOvr>
    <a:masterClrMapping/>
  </p:clrMapOvr>
  <p:transition/>
  <p:timing/>
</p:sldLayout>
</file>

<file path=ppt/slideLayouts/slideLayout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 preserve="1">
  <p:cSld name="标题和内容">
    <p:spTree>
      <p:nvGrpSpPr>
        <p:cNvPr id="1" name=""/>
        <p:cNvGrpSpPr/>
        <p:nvPr/>
      </p:nvGrpSpPr>
      <p:grpSpPr>
        <a:xfrm>
          <a:off x="0" y="0"/>
          <a:ext cx="0" cy="0"/>
        </a:xfrm>
      </p:grpSpPr>
      <p:sp>
        <p:nvSpPr>
          <p:cNvPr id="2" name="标题 1">
            <a:extLst>
              <a:ext uri="{FF2B5EF4-FFF2-40B4-BE49-F238E27FC236}">
                <a16:creationId xmlns:a16="http://schemas.microsoft.com/office/drawing/2014/main" xmlns="" id="{9E65FF9C-B8E0-4EBD-97A2-87713C450664}"/>
              </a:ext>
            </a:extLst>
          </p:cNvPr>
          <p:cNvSpPr>
            <a:spLocks noGrp="1"/>
          </p:cNvSpPr>
          <p:nvPr>
            <p:ph type="title"/>
          </p:nvPr>
        </p:nvSpPr>
        <p:spPr/>
        <p:txBody>
          <a:bodyPr/>
          <a:lstStyle/>
          <a:p>
            <a:r>
              <a:rPr lang="zh-CN" altLang="en-US"/>
              <a:t>单击此处编辑母版标题样式</a:t>
            </a:r>
          </a:p>
        </p:txBody>
      </p:sp>
      <p:sp>
        <p:nvSpPr>
          <p:cNvPr id="3" name="内容占位符 2">
            <a:extLst>
              <a:ext uri="{FF2B5EF4-FFF2-40B4-BE49-F238E27FC236}">
                <a16:creationId xmlns:a16="http://schemas.microsoft.com/office/drawing/2014/main" xmlns="" id="{917541B2-8A09-4D39-9001-2933C408CAD7}"/>
              </a:ext>
            </a:extLst>
          </p:cNvPr>
          <p:cNvSpPr>
            <a:spLocks noGrp="1"/>
          </p:cNvSpPr>
          <p:nvPr>
            <p:ph idx="1"/>
          </p:nvPr>
        </p:nvSpPr>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a16="http://schemas.microsoft.com/office/drawing/2014/main" xmlns="" id="{5C23404D-F9EF-4111-B4FD-50F75BC9DAFC}"/>
              </a:ext>
            </a:extLst>
          </p:cNvPr>
          <p:cNvSpPr>
            <a:spLocks noGrp="1"/>
          </p:cNvSpPr>
          <p:nvPr>
            <p:ph type="dt" sz="half" idx="10"/>
          </p:nvPr>
        </p:nvSpPr>
        <p:spPr/>
        <p:txBody>
          <a:bodyPr/>
          <a:lstStyle/>
          <a:p>
            <a:fld id="{607D1112-E59D-4563-9086-54751C714485}" type="datetimeFigureOut">
              <a:rPr lang="zh-CN" altLang="en-US" smtClean="0"/>
              <a:t>2021/9/4</a:t>
            </a:fld>
            <a:endParaRPr lang="zh-CN" altLang="en-US"/>
          </a:p>
        </p:txBody>
      </p:sp>
      <p:sp>
        <p:nvSpPr>
          <p:cNvPr id="5" name="页脚占位符 4">
            <a:extLst>
              <a:ext uri="{FF2B5EF4-FFF2-40B4-BE49-F238E27FC236}">
                <a16:creationId xmlns:a16="http://schemas.microsoft.com/office/drawing/2014/main" xmlns="" id="{34026113-0122-4CC2-9CB1-7E4C858446AD}"/>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xmlns="" id="{999B1D82-167A-4D19-84AD-80BAE0E69FF4}"/>
              </a:ext>
            </a:extLst>
          </p:cNvPr>
          <p:cNvSpPr>
            <a:spLocks noGrp="1"/>
          </p:cNvSpPr>
          <p:nvPr>
            <p:ph type="sldNum" sz="quarter" idx="12"/>
          </p:nvPr>
        </p:nvSpPr>
        <p:spPr/>
        <p:txBody>
          <a:bodyPr/>
          <a:lstStyle/>
          <a:p>
            <a:fld id="{C052F0FD-A181-4C7C-A186-91F71B55E87A}" type="slidenum">
              <a:rPr lang="zh-CN" altLang="en-US" smtClean="0"/>
              <a:t>‹#›</a:t>
            </a:fld>
            <a:endParaRPr lang="zh-CN" altLang="en-US"/>
          </a:p>
        </p:txBody>
      </p:sp>
    </p:spTree>
    <p:extLst>
      <p:ext uri="{BB962C8B-B14F-4D97-AF65-F5344CB8AC3E}">
        <p14:creationId xmlns:p14="http://schemas.microsoft.com/office/powerpoint/2010/main" val="1477076725"/>
      </p:ext>
    </p:extLst>
  </p:cSld>
  <p:clrMapOvr>
    <a:masterClrMapping/>
  </p:clrMapOvr>
  <p:transition/>
  <p:timing/>
</p:sldLayout>
</file>

<file path=ppt/slideLayouts/slideLayout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secHead" preserve="1">
  <p:cSld name="节标题">
    <p:spTree>
      <p:nvGrpSpPr>
        <p:cNvPr id="1" name=""/>
        <p:cNvGrpSpPr/>
        <p:nvPr/>
      </p:nvGrpSpPr>
      <p:grpSpPr>
        <a:xfrm>
          <a:off x="0" y="0"/>
          <a:ext cx="0" cy="0"/>
        </a:xfrm>
      </p:grpSpPr>
      <p:sp>
        <p:nvSpPr>
          <p:cNvPr id="2" name="标题 1">
            <a:extLst>
              <a:ext uri="{FF2B5EF4-FFF2-40B4-BE49-F238E27FC236}">
                <a16:creationId xmlns:a16="http://schemas.microsoft.com/office/drawing/2014/main" xmlns="" id="{73EB7194-2CFC-4C10-B042-880E89F899FE}"/>
              </a:ext>
            </a:extLst>
          </p:cNvPr>
          <p:cNvSpPr>
            <a:spLocks noGrp="1"/>
          </p:cNvSpPr>
          <p:nvPr>
            <p:ph type="title"/>
          </p:nvPr>
        </p:nvSpPr>
        <p:spPr>
          <a:xfrm>
            <a:off x="831850" y="1709738"/>
            <a:ext cx="10515600" cy="2852737"/>
          </a:xfrm>
        </p:spPr>
        <p:txBody>
          <a:bodyPr anchor="b"/>
          <a:lstStyle>
            <a:lvl1pPr>
              <a:defRPr sz="6000"/>
            </a:lvl1pPr>
          </a:lstStyle>
          <a:p>
            <a:r>
              <a:rPr lang="zh-CN" altLang="en-US"/>
              <a:t>单击此处编辑母版标题样式</a:t>
            </a:r>
          </a:p>
        </p:txBody>
      </p:sp>
      <p:sp>
        <p:nvSpPr>
          <p:cNvPr id="3" name="文本占位符 2">
            <a:extLst>
              <a:ext uri="{FF2B5EF4-FFF2-40B4-BE49-F238E27FC236}">
                <a16:creationId xmlns:a16="http://schemas.microsoft.com/office/drawing/2014/main" xmlns="" id="{DD2E4570-CFBD-4DB6-B925-ED1ADD47821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p>
        </p:txBody>
      </p:sp>
      <p:sp>
        <p:nvSpPr>
          <p:cNvPr id="4" name="日期占位符 3">
            <a:extLst>
              <a:ext uri="{FF2B5EF4-FFF2-40B4-BE49-F238E27FC236}">
                <a16:creationId xmlns:a16="http://schemas.microsoft.com/office/drawing/2014/main" xmlns="" id="{2580E946-83F7-49DA-8A14-EE3F18A67683}"/>
              </a:ext>
            </a:extLst>
          </p:cNvPr>
          <p:cNvSpPr>
            <a:spLocks noGrp="1"/>
          </p:cNvSpPr>
          <p:nvPr>
            <p:ph type="dt" sz="half" idx="10"/>
          </p:nvPr>
        </p:nvSpPr>
        <p:spPr/>
        <p:txBody>
          <a:bodyPr/>
          <a:lstStyle/>
          <a:p>
            <a:fld id="{607D1112-E59D-4563-9086-54751C714485}" type="datetimeFigureOut">
              <a:rPr lang="zh-CN" altLang="en-US" smtClean="0"/>
              <a:t>2021/9/4</a:t>
            </a:fld>
            <a:endParaRPr lang="zh-CN" altLang="en-US"/>
          </a:p>
        </p:txBody>
      </p:sp>
      <p:sp>
        <p:nvSpPr>
          <p:cNvPr id="5" name="页脚占位符 4">
            <a:extLst>
              <a:ext uri="{FF2B5EF4-FFF2-40B4-BE49-F238E27FC236}">
                <a16:creationId xmlns:a16="http://schemas.microsoft.com/office/drawing/2014/main" xmlns="" id="{F4D6F896-50B3-4A3B-BE79-77016BE779DE}"/>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xmlns="" id="{E084A64A-66BC-4C39-B124-EFA2E222B246}"/>
              </a:ext>
            </a:extLst>
          </p:cNvPr>
          <p:cNvSpPr>
            <a:spLocks noGrp="1"/>
          </p:cNvSpPr>
          <p:nvPr>
            <p:ph type="sldNum" sz="quarter" idx="12"/>
          </p:nvPr>
        </p:nvSpPr>
        <p:spPr/>
        <p:txBody>
          <a:bodyPr/>
          <a:lstStyle/>
          <a:p>
            <a:fld id="{C052F0FD-A181-4C7C-A186-91F71B55E87A}" type="slidenum">
              <a:rPr lang="zh-CN" altLang="en-US" smtClean="0"/>
              <a:t>‹#›</a:t>
            </a:fld>
            <a:endParaRPr lang="zh-CN" altLang="en-US"/>
          </a:p>
        </p:txBody>
      </p:sp>
    </p:spTree>
    <p:extLst>
      <p:ext uri="{BB962C8B-B14F-4D97-AF65-F5344CB8AC3E}">
        <p14:creationId xmlns:p14="http://schemas.microsoft.com/office/powerpoint/2010/main" val="2136862878"/>
      </p:ext>
    </p:extLst>
  </p:cSld>
  <p:clrMapOvr>
    <a:masterClrMapping/>
  </p:clrMapOvr>
  <p:transition/>
  <p:timing/>
</p:sldLayout>
</file>

<file path=ppt/slideLayouts/slideLayout4.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Obj" preserve="1">
  <p:cSld name="两栏内容">
    <p:spTree>
      <p:nvGrpSpPr>
        <p:cNvPr id="1" name=""/>
        <p:cNvGrpSpPr/>
        <p:nvPr/>
      </p:nvGrpSpPr>
      <p:grpSpPr>
        <a:xfrm>
          <a:off x="0" y="0"/>
          <a:ext cx="0" cy="0"/>
        </a:xfrm>
      </p:grpSpPr>
      <p:sp>
        <p:nvSpPr>
          <p:cNvPr id="2" name="标题 1">
            <a:extLst>
              <a:ext uri="{FF2B5EF4-FFF2-40B4-BE49-F238E27FC236}">
                <a16:creationId xmlns:a16="http://schemas.microsoft.com/office/drawing/2014/main" xmlns="" id="{16CDAECB-9026-47F5-AC47-5924478DBEE7}"/>
              </a:ext>
            </a:extLst>
          </p:cNvPr>
          <p:cNvSpPr>
            <a:spLocks noGrp="1"/>
          </p:cNvSpPr>
          <p:nvPr>
            <p:ph type="title"/>
          </p:nvPr>
        </p:nvSpPr>
        <p:spPr/>
        <p:txBody>
          <a:bodyPr/>
          <a:lstStyle/>
          <a:p>
            <a:r>
              <a:rPr lang="zh-CN" altLang="en-US"/>
              <a:t>单击此处编辑母版标题样式</a:t>
            </a:r>
          </a:p>
        </p:txBody>
      </p:sp>
      <p:sp>
        <p:nvSpPr>
          <p:cNvPr id="3" name="内容占位符 2">
            <a:extLst>
              <a:ext uri="{FF2B5EF4-FFF2-40B4-BE49-F238E27FC236}">
                <a16:creationId xmlns:a16="http://schemas.microsoft.com/office/drawing/2014/main" xmlns="" id="{BD64EAA2-E03A-42AB-B593-4A9F4AA78D82}"/>
              </a:ext>
            </a:extLst>
          </p:cNvPr>
          <p:cNvSpPr>
            <a:spLocks noGrp="1"/>
          </p:cNvSpPr>
          <p:nvPr>
            <p:ph sz="half" idx="1"/>
          </p:nvPr>
        </p:nvSpPr>
        <p:spPr>
          <a:xfrm>
            <a:off x="838200" y="1825625"/>
            <a:ext cx="5181600" cy="435133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内容占位符 3">
            <a:extLst>
              <a:ext uri="{FF2B5EF4-FFF2-40B4-BE49-F238E27FC236}">
                <a16:creationId xmlns:a16="http://schemas.microsoft.com/office/drawing/2014/main" xmlns="" id="{7E60A2B6-CF95-4031-8C10-12D89F45FE8E}"/>
              </a:ext>
            </a:extLst>
          </p:cNvPr>
          <p:cNvSpPr>
            <a:spLocks noGrp="1"/>
          </p:cNvSpPr>
          <p:nvPr>
            <p:ph sz="half" idx="2"/>
          </p:nvPr>
        </p:nvSpPr>
        <p:spPr>
          <a:xfrm>
            <a:off x="6172200" y="1825625"/>
            <a:ext cx="5181600" cy="435133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5" name="日期占位符 4">
            <a:extLst>
              <a:ext uri="{FF2B5EF4-FFF2-40B4-BE49-F238E27FC236}">
                <a16:creationId xmlns:a16="http://schemas.microsoft.com/office/drawing/2014/main" xmlns="" id="{2D989A8B-2E7D-4300-B828-5214A7465E35}"/>
              </a:ext>
            </a:extLst>
          </p:cNvPr>
          <p:cNvSpPr>
            <a:spLocks noGrp="1"/>
          </p:cNvSpPr>
          <p:nvPr>
            <p:ph type="dt" sz="half" idx="10"/>
          </p:nvPr>
        </p:nvSpPr>
        <p:spPr/>
        <p:txBody>
          <a:bodyPr/>
          <a:lstStyle/>
          <a:p>
            <a:fld id="{607D1112-E59D-4563-9086-54751C714485}" type="datetimeFigureOut">
              <a:rPr lang="zh-CN" altLang="en-US" smtClean="0"/>
              <a:t>2021/9/4</a:t>
            </a:fld>
            <a:endParaRPr lang="zh-CN" altLang="en-US"/>
          </a:p>
        </p:txBody>
      </p:sp>
      <p:sp>
        <p:nvSpPr>
          <p:cNvPr id="6" name="页脚占位符 5">
            <a:extLst>
              <a:ext uri="{FF2B5EF4-FFF2-40B4-BE49-F238E27FC236}">
                <a16:creationId xmlns:a16="http://schemas.microsoft.com/office/drawing/2014/main" xmlns="" id="{9DA48D3B-F3B1-4EF7-B927-D64079949EAD}"/>
              </a:ext>
            </a:extLst>
          </p:cNvPr>
          <p:cNvSpPr>
            <a:spLocks noGrp="1"/>
          </p:cNvSpPr>
          <p:nvPr>
            <p:ph type="ftr" sz="quarter" idx="11"/>
          </p:nvPr>
        </p:nvSpPr>
        <p:spPr/>
        <p:txBody>
          <a:bodyPr/>
          <a:lstStyle/>
          <a:p>
            <a:endParaRPr lang="zh-CN" altLang="en-US"/>
          </a:p>
        </p:txBody>
      </p:sp>
      <p:sp>
        <p:nvSpPr>
          <p:cNvPr id="7" name="灯片编号占位符 6">
            <a:extLst>
              <a:ext uri="{FF2B5EF4-FFF2-40B4-BE49-F238E27FC236}">
                <a16:creationId xmlns:a16="http://schemas.microsoft.com/office/drawing/2014/main" xmlns="" id="{F50F543A-C82B-4310-A769-5548BF7E808A}"/>
              </a:ext>
            </a:extLst>
          </p:cNvPr>
          <p:cNvSpPr>
            <a:spLocks noGrp="1"/>
          </p:cNvSpPr>
          <p:nvPr>
            <p:ph type="sldNum" sz="quarter" idx="12"/>
          </p:nvPr>
        </p:nvSpPr>
        <p:spPr/>
        <p:txBody>
          <a:bodyPr/>
          <a:lstStyle/>
          <a:p>
            <a:fld id="{C052F0FD-A181-4C7C-A186-91F71B55E87A}" type="slidenum">
              <a:rPr lang="zh-CN" altLang="en-US" smtClean="0"/>
              <a:t>‹#›</a:t>
            </a:fld>
            <a:endParaRPr lang="zh-CN" altLang="en-US"/>
          </a:p>
        </p:txBody>
      </p:sp>
    </p:spTree>
    <p:extLst>
      <p:ext uri="{BB962C8B-B14F-4D97-AF65-F5344CB8AC3E}">
        <p14:creationId xmlns:p14="http://schemas.microsoft.com/office/powerpoint/2010/main" val="2256936877"/>
      </p:ext>
    </p:extLst>
  </p:cSld>
  <p:clrMapOvr>
    <a:masterClrMapping/>
  </p:clrMapOvr>
  <p:transition/>
  <p:timing/>
</p:sldLayout>
</file>

<file path=ppt/slideLayouts/slideLayout5.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TxTwoObj" preserve="1">
  <p:cSld name="比较">
    <p:spTree>
      <p:nvGrpSpPr>
        <p:cNvPr id="1" name=""/>
        <p:cNvGrpSpPr/>
        <p:nvPr/>
      </p:nvGrpSpPr>
      <p:grpSpPr>
        <a:xfrm>
          <a:off x="0" y="0"/>
          <a:ext cx="0" cy="0"/>
        </a:xfrm>
      </p:grpSpPr>
      <p:sp>
        <p:nvSpPr>
          <p:cNvPr id="2" name="标题 1">
            <a:extLst>
              <a:ext uri="{FF2B5EF4-FFF2-40B4-BE49-F238E27FC236}">
                <a16:creationId xmlns:a16="http://schemas.microsoft.com/office/drawing/2014/main" xmlns="" id="{DF5D50C3-DC7C-46CD-A3E1-B24E075A3044}"/>
              </a:ext>
            </a:extLst>
          </p:cNvPr>
          <p:cNvSpPr>
            <a:spLocks noGrp="1"/>
          </p:cNvSpPr>
          <p:nvPr>
            <p:ph type="title"/>
          </p:nvPr>
        </p:nvSpPr>
        <p:spPr>
          <a:xfrm>
            <a:off x="839788" y="365125"/>
            <a:ext cx="10515600" cy="1325563"/>
          </a:xfrm>
        </p:spPr>
        <p:txBody>
          <a:bodyPr/>
          <a:lstStyle/>
          <a:p>
            <a:r>
              <a:rPr lang="zh-CN" altLang="en-US"/>
              <a:t>单击此处编辑母版标题样式</a:t>
            </a:r>
          </a:p>
        </p:txBody>
      </p:sp>
      <p:sp>
        <p:nvSpPr>
          <p:cNvPr id="3" name="文本占位符 2">
            <a:extLst>
              <a:ext uri="{FF2B5EF4-FFF2-40B4-BE49-F238E27FC236}">
                <a16:creationId xmlns:a16="http://schemas.microsoft.com/office/drawing/2014/main" xmlns="" id="{FA088684-3765-46F0-A349-4EE757ADD9C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a:extLst>
              <a:ext uri="{FF2B5EF4-FFF2-40B4-BE49-F238E27FC236}">
                <a16:creationId xmlns:a16="http://schemas.microsoft.com/office/drawing/2014/main" xmlns="" id="{205C4330-45AE-4198-A03D-962EB9BC19F1}"/>
              </a:ext>
            </a:extLst>
          </p:cNvPr>
          <p:cNvSpPr>
            <a:spLocks noGrp="1"/>
          </p:cNvSpPr>
          <p:nvPr>
            <p:ph sz="half" idx="2"/>
          </p:nvPr>
        </p:nvSpPr>
        <p:spPr>
          <a:xfrm>
            <a:off x="839788" y="2505075"/>
            <a:ext cx="5157787" cy="368458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5" name="文本占位符 4">
            <a:extLst>
              <a:ext uri="{FF2B5EF4-FFF2-40B4-BE49-F238E27FC236}">
                <a16:creationId xmlns:a16="http://schemas.microsoft.com/office/drawing/2014/main" xmlns="" id="{B4E4C597-8EA1-4BC6-A92E-0AA2E211D5F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a:extLst>
              <a:ext uri="{FF2B5EF4-FFF2-40B4-BE49-F238E27FC236}">
                <a16:creationId xmlns:a16="http://schemas.microsoft.com/office/drawing/2014/main" xmlns="" id="{F8511063-8138-44C1-8FF1-C452E56FA347}"/>
              </a:ext>
            </a:extLst>
          </p:cNvPr>
          <p:cNvSpPr>
            <a:spLocks noGrp="1"/>
          </p:cNvSpPr>
          <p:nvPr>
            <p:ph sz="quarter" idx="4"/>
          </p:nvPr>
        </p:nvSpPr>
        <p:spPr>
          <a:xfrm>
            <a:off x="6172200" y="2505075"/>
            <a:ext cx="5183188" cy="368458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7" name="日期占位符 6">
            <a:extLst>
              <a:ext uri="{FF2B5EF4-FFF2-40B4-BE49-F238E27FC236}">
                <a16:creationId xmlns:a16="http://schemas.microsoft.com/office/drawing/2014/main" xmlns="" id="{32B528B0-E5E6-4C71-B971-CCA834A0510F}"/>
              </a:ext>
            </a:extLst>
          </p:cNvPr>
          <p:cNvSpPr>
            <a:spLocks noGrp="1"/>
          </p:cNvSpPr>
          <p:nvPr>
            <p:ph type="dt" sz="half" idx="10"/>
          </p:nvPr>
        </p:nvSpPr>
        <p:spPr/>
        <p:txBody>
          <a:bodyPr/>
          <a:lstStyle/>
          <a:p>
            <a:fld id="{607D1112-E59D-4563-9086-54751C714485}" type="datetimeFigureOut">
              <a:rPr lang="zh-CN" altLang="en-US" smtClean="0"/>
              <a:t>2021/9/4</a:t>
            </a:fld>
            <a:endParaRPr lang="zh-CN" altLang="en-US"/>
          </a:p>
        </p:txBody>
      </p:sp>
      <p:sp>
        <p:nvSpPr>
          <p:cNvPr id="8" name="页脚占位符 7">
            <a:extLst>
              <a:ext uri="{FF2B5EF4-FFF2-40B4-BE49-F238E27FC236}">
                <a16:creationId xmlns:a16="http://schemas.microsoft.com/office/drawing/2014/main" xmlns="" id="{67C0F87A-5BC8-4019-AF25-A5D3A031A044}"/>
              </a:ext>
            </a:extLst>
          </p:cNvPr>
          <p:cNvSpPr>
            <a:spLocks noGrp="1"/>
          </p:cNvSpPr>
          <p:nvPr>
            <p:ph type="ftr" sz="quarter" idx="11"/>
          </p:nvPr>
        </p:nvSpPr>
        <p:spPr/>
        <p:txBody>
          <a:bodyPr/>
          <a:lstStyle/>
          <a:p>
            <a:endParaRPr lang="zh-CN" altLang="en-US"/>
          </a:p>
        </p:txBody>
      </p:sp>
      <p:sp>
        <p:nvSpPr>
          <p:cNvPr id="9" name="灯片编号占位符 8">
            <a:extLst>
              <a:ext uri="{FF2B5EF4-FFF2-40B4-BE49-F238E27FC236}">
                <a16:creationId xmlns:a16="http://schemas.microsoft.com/office/drawing/2014/main" xmlns="" id="{66FCB0A2-03CE-45E3-9FA3-71925900A697}"/>
              </a:ext>
            </a:extLst>
          </p:cNvPr>
          <p:cNvSpPr>
            <a:spLocks noGrp="1"/>
          </p:cNvSpPr>
          <p:nvPr>
            <p:ph type="sldNum" sz="quarter" idx="12"/>
          </p:nvPr>
        </p:nvSpPr>
        <p:spPr/>
        <p:txBody>
          <a:bodyPr/>
          <a:lstStyle/>
          <a:p>
            <a:fld id="{C052F0FD-A181-4C7C-A186-91F71B55E87A}" type="slidenum">
              <a:rPr lang="zh-CN" altLang="en-US" smtClean="0"/>
              <a:t>‹#›</a:t>
            </a:fld>
            <a:endParaRPr lang="zh-CN" altLang="en-US"/>
          </a:p>
        </p:txBody>
      </p:sp>
    </p:spTree>
    <p:extLst>
      <p:ext uri="{BB962C8B-B14F-4D97-AF65-F5344CB8AC3E}">
        <p14:creationId xmlns:p14="http://schemas.microsoft.com/office/powerpoint/2010/main" val="3090146663"/>
      </p:ext>
    </p:extLst>
  </p:cSld>
  <p:clrMapOvr>
    <a:masterClrMapping/>
  </p:clrMapOvr>
  <p:transition/>
  <p:timing/>
</p:sldLayout>
</file>

<file path=ppt/slideLayouts/slideLayout6.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Only" preserve="1">
  <p:cSld name="仅标题">
    <p:spTree>
      <p:nvGrpSpPr>
        <p:cNvPr id="1" name=""/>
        <p:cNvGrpSpPr/>
        <p:nvPr/>
      </p:nvGrpSpPr>
      <p:grpSpPr>
        <a:xfrm>
          <a:off x="0" y="0"/>
          <a:ext cx="0" cy="0"/>
        </a:xfrm>
      </p:grpSpPr>
      <p:sp>
        <p:nvSpPr>
          <p:cNvPr id="2" name="标题 1">
            <a:extLst>
              <a:ext uri="{FF2B5EF4-FFF2-40B4-BE49-F238E27FC236}">
                <a16:creationId xmlns:a16="http://schemas.microsoft.com/office/drawing/2014/main" xmlns="" id="{1A8F993A-8A23-440A-B2BD-CC92B2DBFCDA}"/>
              </a:ext>
            </a:extLst>
          </p:cNvPr>
          <p:cNvSpPr>
            <a:spLocks noGrp="1"/>
          </p:cNvSpPr>
          <p:nvPr>
            <p:ph type="title"/>
          </p:nvPr>
        </p:nvSpPr>
        <p:spPr/>
        <p:txBody>
          <a:bodyPr/>
          <a:lstStyle/>
          <a:p>
            <a:r>
              <a:rPr lang="zh-CN" altLang="en-US"/>
              <a:t>单击此处编辑母版标题样式</a:t>
            </a:r>
          </a:p>
        </p:txBody>
      </p:sp>
      <p:sp>
        <p:nvSpPr>
          <p:cNvPr id="3" name="日期占位符 2">
            <a:extLst>
              <a:ext uri="{FF2B5EF4-FFF2-40B4-BE49-F238E27FC236}">
                <a16:creationId xmlns:a16="http://schemas.microsoft.com/office/drawing/2014/main" xmlns="" id="{FF4491B2-5558-4D64-9378-AF9D89FC9688}"/>
              </a:ext>
            </a:extLst>
          </p:cNvPr>
          <p:cNvSpPr>
            <a:spLocks noGrp="1"/>
          </p:cNvSpPr>
          <p:nvPr>
            <p:ph type="dt" sz="half" idx="10"/>
          </p:nvPr>
        </p:nvSpPr>
        <p:spPr/>
        <p:txBody>
          <a:bodyPr/>
          <a:lstStyle/>
          <a:p>
            <a:fld id="{607D1112-E59D-4563-9086-54751C714485}" type="datetimeFigureOut">
              <a:rPr lang="zh-CN" altLang="en-US" smtClean="0"/>
              <a:t>2021/9/4</a:t>
            </a:fld>
            <a:endParaRPr lang="zh-CN" altLang="en-US"/>
          </a:p>
        </p:txBody>
      </p:sp>
      <p:sp>
        <p:nvSpPr>
          <p:cNvPr id="4" name="页脚占位符 3">
            <a:extLst>
              <a:ext uri="{FF2B5EF4-FFF2-40B4-BE49-F238E27FC236}">
                <a16:creationId xmlns:a16="http://schemas.microsoft.com/office/drawing/2014/main" xmlns="" id="{D46D18EC-7E54-4D0C-86AF-C4734E4B7345}"/>
              </a:ext>
            </a:extLst>
          </p:cNvPr>
          <p:cNvSpPr>
            <a:spLocks noGrp="1"/>
          </p:cNvSpPr>
          <p:nvPr>
            <p:ph type="ftr" sz="quarter" idx="11"/>
          </p:nvPr>
        </p:nvSpPr>
        <p:spPr/>
        <p:txBody>
          <a:bodyPr/>
          <a:lstStyle/>
          <a:p>
            <a:endParaRPr lang="zh-CN" altLang="en-US"/>
          </a:p>
        </p:txBody>
      </p:sp>
      <p:sp>
        <p:nvSpPr>
          <p:cNvPr id="5" name="灯片编号占位符 4">
            <a:extLst>
              <a:ext uri="{FF2B5EF4-FFF2-40B4-BE49-F238E27FC236}">
                <a16:creationId xmlns:a16="http://schemas.microsoft.com/office/drawing/2014/main" xmlns="" id="{252E0A11-5662-4124-9C88-2258345F9040}"/>
              </a:ext>
            </a:extLst>
          </p:cNvPr>
          <p:cNvSpPr>
            <a:spLocks noGrp="1"/>
          </p:cNvSpPr>
          <p:nvPr>
            <p:ph type="sldNum" sz="quarter" idx="12"/>
          </p:nvPr>
        </p:nvSpPr>
        <p:spPr/>
        <p:txBody>
          <a:bodyPr/>
          <a:lstStyle/>
          <a:p>
            <a:fld id="{C052F0FD-A181-4C7C-A186-91F71B55E87A}" type="slidenum">
              <a:rPr lang="zh-CN" altLang="en-US" smtClean="0"/>
              <a:t>‹#›</a:t>
            </a:fld>
            <a:endParaRPr lang="zh-CN" altLang="en-US"/>
          </a:p>
        </p:txBody>
      </p:sp>
    </p:spTree>
    <p:extLst>
      <p:ext uri="{BB962C8B-B14F-4D97-AF65-F5344CB8AC3E}">
        <p14:creationId xmlns:p14="http://schemas.microsoft.com/office/powerpoint/2010/main" val="2076848030"/>
      </p:ext>
    </p:extLst>
  </p:cSld>
  <p:clrMapOvr>
    <a:masterClrMapping/>
  </p:clrMapOvr>
  <p:transition/>
  <p:timing/>
</p:sldLayout>
</file>

<file path=ppt/slideLayouts/slideLayout7.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blank" preserve="1">
  <p:cSld name="空白">
    <p:spTree>
      <p:nvGrpSpPr>
        <p:cNvPr id="1" name=""/>
        <p:cNvGrpSpPr/>
        <p:nvPr/>
      </p:nvGrpSpPr>
      <p:grpSpPr>
        <a:xfrm>
          <a:off x="0" y="0"/>
          <a:ext cx="0" cy="0"/>
        </a:xfrm>
      </p:grpSpPr>
      <p:sp>
        <p:nvSpPr>
          <p:cNvPr id="2" name="日期占位符 1">
            <a:extLst>
              <a:ext uri="{FF2B5EF4-FFF2-40B4-BE49-F238E27FC236}">
                <a16:creationId xmlns:a16="http://schemas.microsoft.com/office/drawing/2014/main" xmlns="" id="{FBA06F80-DF5E-4EC5-A2C8-634B98D3F229}"/>
              </a:ext>
            </a:extLst>
          </p:cNvPr>
          <p:cNvSpPr>
            <a:spLocks noGrp="1"/>
          </p:cNvSpPr>
          <p:nvPr>
            <p:ph type="dt" sz="half" idx="10"/>
          </p:nvPr>
        </p:nvSpPr>
        <p:spPr/>
        <p:txBody>
          <a:bodyPr/>
          <a:lstStyle/>
          <a:p>
            <a:fld id="{607D1112-E59D-4563-9086-54751C714485}" type="datetimeFigureOut">
              <a:rPr lang="zh-CN" altLang="en-US" smtClean="0"/>
              <a:t>2021/9/4</a:t>
            </a:fld>
            <a:endParaRPr lang="zh-CN" altLang="en-US"/>
          </a:p>
        </p:txBody>
      </p:sp>
      <p:sp>
        <p:nvSpPr>
          <p:cNvPr id="3" name="页脚占位符 2">
            <a:extLst>
              <a:ext uri="{FF2B5EF4-FFF2-40B4-BE49-F238E27FC236}">
                <a16:creationId xmlns:a16="http://schemas.microsoft.com/office/drawing/2014/main" xmlns="" id="{190B0E54-66A5-43FA-94F1-C58E43D3A24B}"/>
              </a:ext>
            </a:extLst>
          </p:cNvPr>
          <p:cNvSpPr>
            <a:spLocks noGrp="1"/>
          </p:cNvSpPr>
          <p:nvPr>
            <p:ph type="ftr" sz="quarter" idx="11"/>
          </p:nvPr>
        </p:nvSpPr>
        <p:spPr/>
        <p:txBody>
          <a:bodyPr/>
          <a:lstStyle/>
          <a:p>
            <a:endParaRPr lang="zh-CN" altLang="en-US"/>
          </a:p>
        </p:txBody>
      </p:sp>
      <p:sp>
        <p:nvSpPr>
          <p:cNvPr id="4" name="灯片编号占位符 3">
            <a:extLst>
              <a:ext uri="{FF2B5EF4-FFF2-40B4-BE49-F238E27FC236}">
                <a16:creationId xmlns:a16="http://schemas.microsoft.com/office/drawing/2014/main" xmlns="" id="{864BFF8C-E646-40DC-921A-0ABC64739680}"/>
              </a:ext>
            </a:extLst>
          </p:cNvPr>
          <p:cNvSpPr>
            <a:spLocks noGrp="1"/>
          </p:cNvSpPr>
          <p:nvPr>
            <p:ph type="sldNum" sz="quarter" idx="12"/>
          </p:nvPr>
        </p:nvSpPr>
        <p:spPr/>
        <p:txBody>
          <a:bodyPr/>
          <a:lstStyle/>
          <a:p>
            <a:fld id="{C052F0FD-A181-4C7C-A186-91F71B55E87A}" type="slidenum">
              <a:rPr lang="zh-CN" altLang="en-US" smtClean="0"/>
              <a:t>‹#›</a:t>
            </a:fld>
            <a:endParaRPr lang="zh-CN" altLang="en-US"/>
          </a:p>
        </p:txBody>
      </p:sp>
    </p:spTree>
    <p:extLst>
      <p:ext uri="{BB962C8B-B14F-4D97-AF65-F5344CB8AC3E}">
        <p14:creationId xmlns:p14="http://schemas.microsoft.com/office/powerpoint/2010/main" val="958120431"/>
      </p:ext>
    </p:extLst>
  </p:cSld>
  <p:clrMapOvr>
    <a:masterClrMapping/>
  </p:clrMapOvr>
  <p:transition/>
  <p:timing/>
</p:sldLayout>
</file>

<file path=ppt/slideLayouts/slideLayout8.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Tx" preserve="1">
  <p:cSld name="内容与标题">
    <p:spTree>
      <p:nvGrpSpPr>
        <p:cNvPr id="1" name=""/>
        <p:cNvGrpSpPr/>
        <p:nvPr/>
      </p:nvGrpSpPr>
      <p:grpSpPr>
        <a:xfrm>
          <a:off x="0" y="0"/>
          <a:ext cx="0" cy="0"/>
        </a:xfrm>
      </p:grpSpPr>
      <p:sp>
        <p:nvSpPr>
          <p:cNvPr id="2" name="标题 1">
            <a:extLst>
              <a:ext uri="{FF2B5EF4-FFF2-40B4-BE49-F238E27FC236}">
                <a16:creationId xmlns:a16="http://schemas.microsoft.com/office/drawing/2014/main" xmlns="" id="{318A40E0-7894-4BF2-8663-AAA205B360F7}"/>
              </a:ext>
            </a:extLst>
          </p:cNvPr>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内容占位符 2">
            <a:extLst>
              <a:ext uri="{FF2B5EF4-FFF2-40B4-BE49-F238E27FC236}">
                <a16:creationId xmlns:a16="http://schemas.microsoft.com/office/drawing/2014/main" xmlns="" id="{E0D061A4-A07B-4F5E-940C-4555EF6BE7F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文本占位符 3">
            <a:extLst>
              <a:ext uri="{FF2B5EF4-FFF2-40B4-BE49-F238E27FC236}">
                <a16:creationId xmlns:a16="http://schemas.microsoft.com/office/drawing/2014/main" xmlns="" id="{CE83A0FF-C8E2-408C-BF62-22F3E9884F0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a:extLst>
              <a:ext uri="{FF2B5EF4-FFF2-40B4-BE49-F238E27FC236}">
                <a16:creationId xmlns:a16="http://schemas.microsoft.com/office/drawing/2014/main" xmlns="" id="{96832E3A-DBA6-45BE-A39C-4B9C5F92AF32}"/>
              </a:ext>
            </a:extLst>
          </p:cNvPr>
          <p:cNvSpPr>
            <a:spLocks noGrp="1"/>
          </p:cNvSpPr>
          <p:nvPr>
            <p:ph type="dt" sz="half" idx="10"/>
          </p:nvPr>
        </p:nvSpPr>
        <p:spPr/>
        <p:txBody>
          <a:bodyPr/>
          <a:lstStyle/>
          <a:p>
            <a:fld id="{607D1112-E59D-4563-9086-54751C714485}" type="datetimeFigureOut">
              <a:rPr lang="zh-CN" altLang="en-US" smtClean="0"/>
              <a:t>2021/9/4</a:t>
            </a:fld>
            <a:endParaRPr lang="zh-CN" altLang="en-US"/>
          </a:p>
        </p:txBody>
      </p:sp>
      <p:sp>
        <p:nvSpPr>
          <p:cNvPr id="6" name="页脚占位符 5">
            <a:extLst>
              <a:ext uri="{FF2B5EF4-FFF2-40B4-BE49-F238E27FC236}">
                <a16:creationId xmlns:a16="http://schemas.microsoft.com/office/drawing/2014/main" xmlns="" id="{5748C0AE-52F1-4CF9-9A7E-168F4B4FE8CC}"/>
              </a:ext>
            </a:extLst>
          </p:cNvPr>
          <p:cNvSpPr>
            <a:spLocks noGrp="1"/>
          </p:cNvSpPr>
          <p:nvPr>
            <p:ph type="ftr" sz="quarter" idx="11"/>
          </p:nvPr>
        </p:nvSpPr>
        <p:spPr/>
        <p:txBody>
          <a:bodyPr/>
          <a:lstStyle/>
          <a:p>
            <a:endParaRPr lang="zh-CN" altLang="en-US"/>
          </a:p>
        </p:txBody>
      </p:sp>
      <p:sp>
        <p:nvSpPr>
          <p:cNvPr id="7" name="灯片编号占位符 6">
            <a:extLst>
              <a:ext uri="{FF2B5EF4-FFF2-40B4-BE49-F238E27FC236}">
                <a16:creationId xmlns:a16="http://schemas.microsoft.com/office/drawing/2014/main" xmlns="" id="{420ECAF7-D6B5-4FC8-873C-023EE8DB0B5F}"/>
              </a:ext>
            </a:extLst>
          </p:cNvPr>
          <p:cNvSpPr>
            <a:spLocks noGrp="1"/>
          </p:cNvSpPr>
          <p:nvPr>
            <p:ph type="sldNum" sz="quarter" idx="12"/>
          </p:nvPr>
        </p:nvSpPr>
        <p:spPr/>
        <p:txBody>
          <a:bodyPr/>
          <a:lstStyle/>
          <a:p>
            <a:fld id="{C052F0FD-A181-4C7C-A186-91F71B55E87A}" type="slidenum">
              <a:rPr lang="zh-CN" altLang="en-US" smtClean="0"/>
              <a:t>‹#›</a:t>
            </a:fld>
            <a:endParaRPr lang="zh-CN" altLang="en-US"/>
          </a:p>
        </p:txBody>
      </p:sp>
    </p:spTree>
    <p:extLst>
      <p:ext uri="{BB962C8B-B14F-4D97-AF65-F5344CB8AC3E}">
        <p14:creationId xmlns:p14="http://schemas.microsoft.com/office/powerpoint/2010/main" val="2097032685"/>
      </p:ext>
    </p:extLst>
  </p:cSld>
  <p:clrMapOvr>
    <a:masterClrMapping/>
  </p:clrMapOvr>
  <p:transition/>
  <p:timing/>
</p:sldLayout>
</file>

<file path=ppt/slideLayouts/slideLayout9.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picTx" preserve="1">
  <p:cSld name="图片与标题">
    <p:spTree>
      <p:nvGrpSpPr>
        <p:cNvPr id="1" name=""/>
        <p:cNvGrpSpPr/>
        <p:nvPr/>
      </p:nvGrpSpPr>
      <p:grpSpPr>
        <a:xfrm>
          <a:off x="0" y="0"/>
          <a:ext cx="0" cy="0"/>
        </a:xfrm>
      </p:grpSpPr>
      <p:sp>
        <p:nvSpPr>
          <p:cNvPr id="2" name="标题 1">
            <a:extLst>
              <a:ext uri="{FF2B5EF4-FFF2-40B4-BE49-F238E27FC236}">
                <a16:creationId xmlns:a16="http://schemas.microsoft.com/office/drawing/2014/main" xmlns="" id="{5A502F03-D269-4265-90DF-107669C17A17}"/>
              </a:ext>
            </a:extLst>
          </p:cNvPr>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图片占位符 2">
            <a:extLst>
              <a:ext uri="{FF2B5EF4-FFF2-40B4-BE49-F238E27FC236}">
                <a16:creationId xmlns:a16="http://schemas.microsoft.com/office/drawing/2014/main" xmlns="" id="{185588C2-EFAF-414C-ADBE-672D3198565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a:extLst>
              <a:ext uri="{FF2B5EF4-FFF2-40B4-BE49-F238E27FC236}">
                <a16:creationId xmlns:a16="http://schemas.microsoft.com/office/drawing/2014/main" xmlns="" id="{7E450E08-0A5C-45BE-82BA-3E732D34E02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a:extLst>
              <a:ext uri="{FF2B5EF4-FFF2-40B4-BE49-F238E27FC236}">
                <a16:creationId xmlns:a16="http://schemas.microsoft.com/office/drawing/2014/main" xmlns="" id="{CAC47CCB-004A-42B6-88E9-B0FFD1E2AD2F}"/>
              </a:ext>
            </a:extLst>
          </p:cNvPr>
          <p:cNvSpPr>
            <a:spLocks noGrp="1"/>
          </p:cNvSpPr>
          <p:nvPr>
            <p:ph type="dt" sz="half" idx="10"/>
          </p:nvPr>
        </p:nvSpPr>
        <p:spPr/>
        <p:txBody>
          <a:bodyPr/>
          <a:lstStyle/>
          <a:p>
            <a:fld id="{607D1112-E59D-4563-9086-54751C714485}" type="datetimeFigureOut">
              <a:rPr lang="zh-CN" altLang="en-US" smtClean="0"/>
              <a:t>2021/9/4</a:t>
            </a:fld>
            <a:endParaRPr lang="zh-CN" altLang="en-US"/>
          </a:p>
        </p:txBody>
      </p:sp>
      <p:sp>
        <p:nvSpPr>
          <p:cNvPr id="6" name="页脚占位符 5">
            <a:extLst>
              <a:ext uri="{FF2B5EF4-FFF2-40B4-BE49-F238E27FC236}">
                <a16:creationId xmlns:a16="http://schemas.microsoft.com/office/drawing/2014/main" xmlns="" id="{DB52455B-4C4C-4E09-8D0B-097695651BB0}"/>
              </a:ext>
            </a:extLst>
          </p:cNvPr>
          <p:cNvSpPr>
            <a:spLocks noGrp="1"/>
          </p:cNvSpPr>
          <p:nvPr>
            <p:ph type="ftr" sz="quarter" idx="11"/>
          </p:nvPr>
        </p:nvSpPr>
        <p:spPr/>
        <p:txBody>
          <a:bodyPr/>
          <a:lstStyle/>
          <a:p>
            <a:endParaRPr lang="zh-CN" altLang="en-US"/>
          </a:p>
        </p:txBody>
      </p:sp>
      <p:sp>
        <p:nvSpPr>
          <p:cNvPr id="7" name="灯片编号占位符 6">
            <a:extLst>
              <a:ext uri="{FF2B5EF4-FFF2-40B4-BE49-F238E27FC236}">
                <a16:creationId xmlns:a16="http://schemas.microsoft.com/office/drawing/2014/main" xmlns="" id="{4B0DBEAD-AC34-4A08-B145-9C7416D56752}"/>
              </a:ext>
            </a:extLst>
          </p:cNvPr>
          <p:cNvSpPr>
            <a:spLocks noGrp="1"/>
          </p:cNvSpPr>
          <p:nvPr>
            <p:ph type="sldNum" sz="quarter" idx="12"/>
          </p:nvPr>
        </p:nvSpPr>
        <p:spPr/>
        <p:txBody>
          <a:bodyPr/>
          <a:lstStyle/>
          <a:p>
            <a:fld id="{C052F0FD-A181-4C7C-A186-91F71B55E87A}" type="slidenum">
              <a:rPr lang="zh-CN" altLang="en-US" smtClean="0"/>
              <a:t>‹#›</a:t>
            </a:fld>
            <a:endParaRPr lang="zh-CN" altLang="en-US"/>
          </a:p>
        </p:txBody>
      </p:sp>
    </p:spTree>
    <p:extLst>
      <p:ext uri="{BB962C8B-B14F-4D97-AF65-F5344CB8AC3E}">
        <p14:creationId xmlns:p14="http://schemas.microsoft.com/office/powerpoint/2010/main" val="43188135"/>
      </p:ext>
    </p:extLst>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10" Type="http://schemas.openxmlformats.org/officeDocument/2006/relationships/slideLayout" Target="../slideLayouts/slideLayout10.xml" /><Relationship Id="rId11" Type="http://schemas.openxmlformats.org/officeDocument/2006/relationships/slideLayout" Target="../slideLayouts/slideLayout11.xml" /><Relationship Id="rId12" Type="http://schemas.openxmlformats.org/officeDocument/2006/relationships/image" Target="../media/image1.png" /><Relationship Id="rId13" Type="http://schemas.openxmlformats.org/officeDocument/2006/relationships/theme" Target="../theme/theme1.xml" /><Relationship Id="rId2" Type="http://schemas.openxmlformats.org/officeDocument/2006/relationships/slideLayout" Target="../slideLayouts/slideLayout2.xml" /><Relationship Id="rId3" Type="http://schemas.openxmlformats.org/officeDocument/2006/relationships/slideLayout" Target="../slideLayouts/slideLayout3.xml" /><Relationship Id="rId4" Type="http://schemas.openxmlformats.org/officeDocument/2006/relationships/slideLayout" Target="../slideLayouts/slideLayout4.xml" /><Relationship Id="rId5" Type="http://schemas.openxmlformats.org/officeDocument/2006/relationships/slideLayout" Target="../slideLayouts/slideLayout5.xml" /><Relationship Id="rId6" Type="http://schemas.openxmlformats.org/officeDocument/2006/relationships/slideLayout" Target="../slideLayouts/slideLayout6.xml" /><Relationship Id="rId7" Type="http://schemas.openxmlformats.org/officeDocument/2006/relationships/slideLayout" Target="../slideLayouts/slideLayout7.xml" /><Relationship Id="rId8" Type="http://schemas.openxmlformats.org/officeDocument/2006/relationships/slideLayout" Target="../slideLayouts/slideLayout8.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Pr>
        <a:blipFill dpi="0" rotWithShape="1">
          <a:blip r:embed="rId12">
            <a:lum/>
          </a:blip>
          <a:stretch>
            <a:fillRect/>
          </a:stretch>
        </a:blipFill>
        <a:effectLst/>
      </p:bgPr>
    </p:bg>
    <p:spTree>
      <p:nvGrpSpPr>
        <p:cNvPr id="1" name=""/>
        <p:cNvGrpSpPr/>
        <p:nvPr/>
      </p:nvGrpSpPr>
      <p:grpSpPr>
        <a:xfrm>
          <a:off x="0" y="0"/>
          <a:ext cx="0" cy="0"/>
        </a:xfrm>
      </p:grpSpPr>
      <p:sp>
        <p:nvSpPr>
          <p:cNvPr id="2" name="标题占位符 1">
            <a:extLst>
              <a:ext uri="{FF2B5EF4-FFF2-40B4-BE49-F238E27FC236}">
                <a16:creationId xmlns:a16="http://schemas.microsoft.com/office/drawing/2014/main" xmlns="" id="{4F3270FB-6D88-43F2-84AB-3C84742A58F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a:extLst>
              <a:ext uri="{FF2B5EF4-FFF2-40B4-BE49-F238E27FC236}">
                <a16:creationId xmlns:a16="http://schemas.microsoft.com/office/drawing/2014/main" xmlns="" id="{D5DC6066-1297-4FE2-B3A5-B04E881D83B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单击此处编辑母版文本样式</a:t>
            </a:r>
          </a:p>
          <a:p>
            <a:pPr lvl="0"/>
            <a:r>
              <a:rPr lang="zh-CN" altLang="en-US"/>
              <a:t>二级</a:t>
            </a:r>
          </a:p>
          <a:p>
            <a:pPr lvl="0"/>
            <a:r>
              <a:rPr lang="zh-CN" altLang="en-US"/>
              <a:t>三级</a:t>
            </a:r>
          </a:p>
          <a:p>
            <a:pPr lvl="0"/>
            <a:r>
              <a:rPr lang="zh-CN" altLang="en-US"/>
              <a:t>四级</a:t>
            </a:r>
          </a:p>
          <a:p>
            <a:pPr lvl="0"/>
            <a:r>
              <a:rPr lang="zh-CN" altLang="en-US"/>
              <a:t>五级</a:t>
            </a:r>
          </a:p>
        </p:txBody>
      </p:sp>
      <p:sp>
        <p:nvSpPr>
          <p:cNvPr id="4" name="日期占位符 3">
            <a:extLst>
              <a:ext uri="{FF2B5EF4-FFF2-40B4-BE49-F238E27FC236}">
                <a16:creationId xmlns:a16="http://schemas.microsoft.com/office/drawing/2014/main" xmlns="" id="{B4F736C9-BF1F-4F04-A112-4BFA1D35E0C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FF70578-F055-4855-BDB3-74EC218E77A6}" type="datetimeFigureOut">
              <a:rPr lang="zh-CN" altLang="en-US" smtClean="0"/>
              <a:t>2021/9/4</a:t>
            </a:fld>
          </a:p>
        </p:txBody>
      </p:sp>
      <p:sp>
        <p:nvSpPr>
          <p:cNvPr id="5" name="页脚占位符 4">
            <a:extLst>
              <a:ext uri="{FF2B5EF4-FFF2-40B4-BE49-F238E27FC236}">
                <a16:creationId xmlns:a16="http://schemas.microsoft.com/office/drawing/2014/main" xmlns="" id="{089432E9-F0A9-434D-AEA2-6280325D9EE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a:extLst>
              <a:ext uri="{FF2B5EF4-FFF2-40B4-BE49-F238E27FC236}">
                <a16:creationId xmlns:a16="http://schemas.microsoft.com/office/drawing/2014/main" xmlns="" id="{CA404515-5648-4AF5-9A71-4D686A88EA7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FE161E3-621F-4F7F-A2E4-004CDA599550}" type="slidenum">
              <a:rPr lang="zh-CN" altLang="en-US" smtClean="0"/>
              <a:t>‹#›</a:t>
            </a:fld>
          </a:p>
        </p:txBody>
      </p:sp>
    </p:spTree>
    <p:extLst>
      <p:ext uri="{BB962C8B-B14F-4D97-AF65-F5344CB8AC3E}">
        <p14:creationId xmlns:p14="http://schemas.microsoft.com/office/powerpoint/2010/main" val="14913087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image" Target="../media/image2.jpeg" /></Relationships>
</file>

<file path=ppt/slides/_rels/slide10.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image" Target="../media/image4.jpeg" /><Relationship Id="rId3" Type="http://schemas.openxmlformats.org/officeDocument/2006/relationships/image" Target="../media/image10.png" /><Relationship Id="rId4" Type="http://schemas.openxmlformats.org/officeDocument/2006/relationships/image" Target="../media/image6.png" /></Relationships>
</file>

<file path=ppt/slides/_rels/slide11.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image" Target="../media/image4.jpeg" /><Relationship Id="rId3" Type="http://schemas.openxmlformats.org/officeDocument/2006/relationships/image" Target="../media/image6.png" /></Relationships>
</file>

<file path=ppt/slides/_rels/slide12.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image" Target="../media/image3.png" /></Relationships>
</file>

<file path=ppt/slides/_rels/slide13.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image" Target="../media/image4.jpeg" /><Relationship Id="rId3" Type="http://schemas.openxmlformats.org/officeDocument/2006/relationships/image" Target="../media/image11.png" /><Relationship Id="rId4" Type="http://schemas.openxmlformats.org/officeDocument/2006/relationships/image" Target="../media/image6.png" /></Relationships>
</file>

<file path=ppt/slides/_rels/slide14.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image" Target="../media/image4.jpeg" /><Relationship Id="rId3" Type="http://schemas.openxmlformats.org/officeDocument/2006/relationships/image" Target="../media/image6.png" /></Relationships>
</file>

<file path=ppt/slides/_rels/slide15.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image" Target="../media/image4.jpeg" /><Relationship Id="rId3" Type="http://schemas.openxmlformats.org/officeDocument/2006/relationships/image" Target="../media/image12.png" /><Relationship Id="rId4" Type="http://schemas.openxmlformats.org/officeDocument/2006/relationships/image" Target="../media/image6.png" /></Relationships>
</file>

<file path=ppt/slides/_rels/slide16.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image" Target="../media/image3.png" /></Relationships>
</file>

<file path=ppt/slides/_rels/slide17.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image" Target="../media/image4.jpeg" /><Relationship Id="rId3" Type="http://schemas.openxmlformats.org/officeDocument/2006/relationships/image" Target="../media/image6.png" /></Relationships>
</file>

<file path=ppt/slides/_rels/slide18.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image" Target="../media/image4.jpeg" /><Relationship Id="rId3" Type="http://schemas.openxmlformats.org/officeDocument/2006/relationships/image" Target="../media/image6.png" /></Relationships>
</file>

<file path=ppt/slides/_rels/slide19.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image" Target="../media/image4.jpeg" /><Relationship Id="rId3" Type="http://schemas.openxmlformats.org/officeDocument/2006/relationships/image" Target="../media/image6.png" /></Relationships>
</file>

<file path=ppt/slides/_rels/slide2.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image" Target="../media/image3.png" /></Relationships>
</file>

<file path=ppt/slides/_rels/slide20.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image" Target="../media/image4.jpeg" /><Relationship Id="rId3" Type="http://schemas.openxmlformats.org/officeDocument/2006/relationships/image" Target="../media/image13.png" /><Relationship Id="rId4" Type="http://schemas.openxmlformats.org/officeDocument/2006/relationships/image" Target="../media/image6.png" /></Relationships>
</file>

<file path=ppt/slides/_rels/slide21.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image" Target="../media/image4.jpeg" /><Relationship Id="rId3" Type="http://schemas.openxmlformats.org/officeDocument/2006/relationships/image" Target="../media/image14.png" /><Relationship Id="rId4" Type="http://schemas.openxmlformats.org/officeDocument/2006/relationships/image" Target="../media/image6.png" /></Relationships>
</file>

<file path=ppt/slides/_rels/slide3.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image" Target="../media/image4.jpeg" /><Relationship Id="rId3" Type="http://schemas.openxmlformats.org/officeDocument/2006/relationships/image" Target="../media/image5.png" /><Relationship Id="rId4" Type="http://schemas.openxmlformats.org/officeDocument/2006/relationships/image" Target="../media/image6.png" /></Relationships>
</file>

<file path=ppt/slides/_rels/slide4.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image" Target="../media/image4.jpeg" /><Relationship Id="rId3" Type="http://schemas.openxmlformats.org/officeDocument/2006/relationships/image" Target="../media/image7.png" /><Relationship Id="rId4" Type="http://schemas.openxmlformats.org/officeDocument/2006/relationships/image" Target="../media/image8.png" /><Relationship Id="rId5" Type="http://schemas.openxmlformats.org/officeDocument/2006/relationships/image" Target="../media/image6.png" /></Relationships>
</file>

<file path=ppt/slides/_rels/slide5.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image" Target="../media/image4.jpeg" /><Relationship Id="rId3" Type="http://schemas.openxmlformats.org/officeDocument/2006/relationships/image" Target="../media/image9.png" /><Relationship Id="rId4" Type="http://schemas.openxmlformats.org/officeDocument/2006/relationships/image" Target="../media/image6.png" /></Relationships>
</file>

<file path=ppt/slides/_rels/slide6.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image" Target="../media/image4.jpeg" /><Relationship Id="rId3" Type="http://schemas.openxmlformats.org/officeDocument/2006/relationships/image" Target="../media/image6.png" /></Relationships>
</file>

<file path=ppt/slides/_rels/slide7.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image" Target="../media/image3.png" /></Relationships>
</file>

<file path=ppt/slides/_rels/slide8.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notesSlide" Target="../notesSlides/notesSlide1.xml" /><Relationship Id="rId3" Type="http://schemas.openxmlformats.org/officeDocument/2006/relationships/image" Target="../media/image4.jpeg" /><Relationship Id="rId4" Type="http://schemas.openxmlformats.org/officeDocument/2006/relationships/image" Target="../media/image6.png" /></Relationships>
</file>

<file path=ppt/slides/_rels/slide9.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image" Target="../media/image4.jpeg" /><Relationship Id="rId3" Type="http://schemas.openxmlformats.org/officeDocument/2006/relationships/image" Target="../media/image6.png" /></Relationships>
</file>

<file path=ppt/slides/slide1.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Pr>
        <a:blipFill dpi="0" rotWithShape="1">
          <a:blip r:embed="rId2">
            <a:lum/>
          </a:blip>
          <a:stretch>
            <a:fillRect/>
          </a:stretch>
        </a:blipFill>
        <a:effectLst/>
      </p:bgPr>
    </p:bg>
    <p:spTree>
      <p:nvGrpSpPr>
        <p:cNvPr id="1" name=""/>
        <p:cNvGrpSpPr/>
        <p:nvPr/>
      </p:nvGrpSpPr>
      <p:grpSpPr>
        <a:xfrm>
          <a:off x="0" y="0"/>
          <a:ext cx="0" cy="0"/>
        </a:xfrm>
      </p:grpSpPr>
      <p:sp>
        <p:nvSpPr>
          <p:cNvPr id="4" name="矩形 3">
            <a:extLst>
              <a:ext uri="{FF2B5EF4-FFF2-40B4-BE49-F238E27FC236}">
                <a16:creationId xmlns:a16="http://schemas.microsoft.com/office/drawing/2014/main" xmlns="" id="{12EBB991-39C7-4B7B-8BCC-77185C2FB111}"/>
              </a:ext>
            </a:extLst>
          </p:cNvPr>
          <p:cNvSpPr/>
          <p:nvPr/>
        </p:nvSpPr>
        <p:spPr>
          <a:xfrm>
            <a:off x="2951748" y="1194741"/>
            <a:ext cx="6096000" cy="762000"/>
          </a:xfrm>
          <a:prstGeom prst="rect">
            <a:avLst/>
          </a:prstGeom>
        </p:spPr>
        <p:txBody>
          <a:bodyPr>
            <a:spAutoFit/>
          </a:bodyPr>
          <a:lstStyle/>
          <a:p>
            <a:r>
              <a:rPr lang="zh-CN" altLang="en-US" sz="4400" b="1">
                <a:effectLst>
                  <a:glow rad="63500">
                    <a:schemeClr val="accent5">
                      <a:satMod val="175000"/>
                      <a:alpha val="40000"/>
                    </a:schemeClr>
                  </a:glow>
                </a:effectLst>
              </a:rPr>
              <a:t>人教版八年级上册物理</a:t>
            </a:r>
          </a:p>
        </p:txBody>
      </p:sp>
      <p:sp>
        <p:nvSpPr>
          <p:cNvPr id="5" name="矩形 4">
            <a:extLst>
              <a:ext uri="{FF2B5EF4-FFF2-40B4-BE49-F238E27FC236}">
                <a16:creationId xmlns:a16="http://schemas.microsoft.com/office/drawing/2014/main" xmlns="" id="{252CDAFF-E570-4A0F-8066-2EC9C33652CC}"/>
              </a:ext>
            </a:extLst>
          </p:cNvPr>
          <p:cNvSpPr/>
          <p:nvPr/>
        </p:nvSpPr>
        <p:spPr>
          <a:xfrm>
            <a:off x="328863" y="2028350"/>
            <a:ext cx="11534274" cy="3794761"/>
          </a:xfrm>
          <a:prstGeom prst="rect">
            <a:avLst/>
          </a:prstGeom>
        </p:spPr>
        <p:txBody>
          <a:bodyPr wrap="square">
            <a:spAutoFit/>
          </a:bodyPr>
          <a:lstStyle/>
          <a:p>
            <a:pPr algn="ctr">
              <a:lnSpc>
                <a:spcPct val="150000"/>
              </a:lnSpc>
            </a:pPr>
            <a:r>
              <a:rPr lang="zh-CN" altLang="en-US" sz="5400">
                <a:solidFill>
                  <a:srgbClr val="0070C0"/>
                </a:solidFill>
                <a:effectLst>
                  <a:glow rad="101600">
                    <a:schemeClr val="accent6">
                      <a:satMod val="175000"/>
                      <a:alpha val="40000"/>
                    </a:schemeClr>
                  </a:glow>
                </a:effectLst>
                <a:latin typeface="黑体" panose="02010609060101010101" pitchFamily="49" charset="-122"/>
                <a:ea typeface="黑体" panose="02010609060101010101" pitchFamily="49" charset="-122"/>
              </a:rPr>
              <a:t>第3章《物态变化》</a:t>
            </a:r>
          </a:p>
          <a:p>
            <a:pPr algn="ctr">
              <a:lnSpc>
                <a:spcPct val="150000"/>
              </a:lnSpc>
            </a:pPr>
            <a:r>
              <a:rPr lang="zh-CN" altLang="en-US" sz="5400">
                <a:solidFill>
                  <a:srgbClr val="0070C0"/>
                </a:solidFill>
                <a:effectLst>
                  <a:glow rad="101600">
                    <a:schemeClr val="accent6">
                      <a:satMod val="175000"/>
                      <a:alpha val="40000"/>
                    </a:schemeClr>
                  </a:glow>
                </a:effectLst>
                <a:latin typeface="黑体" panose="02010609060101010101" pitchFamily="49" charset="-122"/>
                <a:ea typeface="黑体" panose="02010609060101010101" pitchFamily="49" charset="-122"/>
              </a:rPr>
              <a:t>动手动脑学物理答案</a:t>
            </a:r>
          </a:p>
          <a:p>
            <a:pPr algn="ctr">
              <a:lnSpc>
                <a:spcPct val="150000"/>
              </a:lnSpc>
            </a:pPr>
            <a:r>
              <a:rPr lang="zh-CN" altLang="en-US" sz="5400">
                <a:solidFill>
                  <a:srgbClr val="0070C0"/>
                </a:solidFill>
                <a:effectLst>
                  <a:glow rad="101600">
                    <a:schemeClr val="accent6">
                      <a:satMod val="175000"/>
                      <a:alpha val="40000"/>
                    </a:schemeClr>
                  </a:glow>
                </a:effectLst>
                <a:latin typeface="黑体" panose="02010609060101010101" pitchFamily="49" charset="-122"/>
                <a:ea typeface="黑体" panose="02010609060101010101" pitchFamily="49" charset="-122"/>
              </a:rPr>
              <a:t>(PPT讲解版)</a:t>
            </a:r>
          </a:p>
        </p:txBody>
      </p:sp>
    </p:spTree>
    <p:extLst>
      <p:ext uri="{BB962C8B-B14F-4D97-AF65-F5344CB8AC3E}">
        <p14:creationId xmlns:p14="http://schemas.microsoft.com/office/powerpoint/2010/main" val="577024280"/>
      </p:ext>
    </p:extLst>
  </p:cSld>
  <p:clrMapOvr>
    <a:masterClrMapping/>
  </p:clrMapOvr>
  <mc:AlternateContent>
    <mc:Choice xmlns:p14="http://schemas.microsoft.com/office/powerpoint/2010/main" Requires="p14">
      <p:transition spd="slow" p14:dur="1500">
        <p:random/>
      </p:transition>
    </mc:Choice>
    <mc:Fallback>
      <p:transition spd="slow">
        <p:random/>
      </p:transition>
    </mc:Fallback>
  </mc:AlternateContent>
  <p:timing/>
</p:sld>
</file>

<file path=ppt/slides/slide10.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Pr>
        <a:blipFill dpi="0" rotWithShape="1">
          <a:blip r:embed="rId4">
            <a:lum/>
          </a:blip>
          <a:stretch>
            <a:fillRect/>
          </a:stretch>
        </a:blipFill>
        <a:effectLst/>
      </p:bgPr>
    </p:bg>
    <p:spTree>
      <p:nvGrpSpPr>
        <p:cNvPr id="1" name=""/>
        <p:cNvGrpSpPr/>
        <p:nvPr/>
      </p:nvGrpSpPr>
      <p:grpSpPr>
        <a:xfrm>
          <a:off x="0" y="0"/>
          <a:ext cx="0" cy="0"/>
        </a:xfrm>
      </p:grpSpPr>
      <p:sp>
        <p:nvSpPr>
          <p:cNvPr id="7" name="矩形 6">
            <a:extLst>
              <a:ext uri="{FF2B5EF4-FFF2-40B4-BE49-F238E27FC236}">
                <a16:creationId xmlns:a16="http://schemas.microsoft.com/office/drawing/2014/main" xmlns="" id="{180FC460-0E07-4F48-ACE8-353565B2DAF9}"/>
              </a:ext>
            </a:extLst>
          </p:cNvPr>
          <p:cNvSpPr/>
          <p:nvPr/>
        </p:nvSpPr>
        <p:spPr>
          <a:xfrm>
            <a:off x="168090" y="3291923"/>
            <a:ext cx="1605280" cy="518160"/>
          </a:xfrm>
          <a:prstGeom prst="rect">
            <a:avLst/>
          </a:prstGeom>
        </p:spPr>
        <p:txBody>
          <a:bodyPr wrap="none">
            <a:spAutoFit/>
          </a:bodyPr>
          <a:lstStyle/>
          <a:p>
            <a:r>
              <a:rPr lang="zh-CN" altLang="en-US" sz="2800" b="1" i="0">
                <a:solidFill>
                  <a:srgbClr val="C00000"/>
                </a:solidFill>
                <a:effectLst>
                  <a:glow rad="63500">
                    <a:schemeClr val="accent5">
                      <a:satMod val="175000"/>
                      <a:alpha val="40000"/>
                    </a:schemeClr>
                  </a:glow>
                </a:effectLst>
                <a:latin typeface="-apple-system"/>
              </a:rPr>
              <a:t>参考答案</a:t>
            </a:r>
          </a:p>
        </p:txBody>
      </p:sp>
      <p:pic>
        <p:nvPicPr>
          <p:cNvPr id="9" name="图片 8">
            <a:extLst>
              <a:ext uri="{FF2B5EF4-FFF2-40B4-BE49-F238E27FC236}">
                <a16:creationId xmlns:a16="http://schemas.microsoft.com/office/drawing/2014/main" xmlns="" id="{CCB45C6B-C1F7-49F6-AF16-2271BD6717ED}"/>
              </a:ext>
            </a:extLst>
          </p:cNvPr>
          <p:cNvPicPr>
            <a:picLocks noChangeAspect="1"/>
          </p:cNvPicPr>
          <p:nvPr/>
        </p:nvPicPr>
        <p:blipFill>
          <a:blip r:embed="rId2">
            <a:extLst>
              <a:ext uri="{28A0092B-C50C-407E-A947-70E740481C1C}">
                <a14:useLocalDpi xmlns:a14="http://schemas.microsoft.com/office/drawing/2010/main" val="0"/>
              </a:ext>
            </a:extLst>
          </a:blip>
          <a:srcRect t="1269" b="88875"/>
          <a:stretch>
            <a:fillRect/>
          </a:stretch>
        </p:blipFill>
        <p:spPr>
          <a:xfrm>
            <a:off x="559956" y="1004335"/>
            <a:ext cx="10943751" cy="979208"/>
          </a:xfrm>
          <a:prstGeom prst="rect">
            <a:avLst/>
          </a:prstGeom>
        </p:spPr>
      </p:pic>
      <p:sp>
        <p:nvSpPr>
          <p:cNvPr id="2" name="矩形 1">
            <a:extLst>
              <a:ext uri="{FF2B5EF4-FFF2-40B4-BE49-F238E27FC236}">
                <a16:creationId xmlns:a16="http://schemas.microsoft.com/office/drawing/2014/main" xmlns="" id="{A5B4CD14-604B-4D16-B7C6-F7C7947F6232}"/>
              </a:ext>
            </a:extLst>
          </p:cNvPr>
          <p:cNvSpPr/>
          <p:nvPr/>
        </p:nvSpPr>
        <p:spPr>
          <a:xfrm>
            <a:off x="1051366" y="1734808"/>
            <a:ext cx="10162065" cy="1371600"/>
          </a:xfrm>
          <a:prstGeom prst="rect">
            <a:avLst/>
          </a:prstGeom>
        </p:spPr>
        <p:txBody>
          <a:bodyPr wrap="square">
            <a:spAutoFit/>
          </a:bodyPr>
          <a:lstStyle/>
          <a:p>
            <a:r>
              <a:rPr lang="en-US" altLang="zh-CN" sz="2800" b="1">
                <a:solidFill>
                  <a:srgbClr val="242424"/>
                </a:solidFill>
                <a:latin typeface="-apple-system"/>
              </a:rPr>
              <a:t>3.图3.2-6是某种物质熔化时温度随时间变化的图象。根据图象的什么特征可以判断这种物质是一种晶体?它的熔点是多少?从晶体开始熔化到所有晶体完全熔化，大约持续了多长时间?</a:t>
            </a:r>
          </a:p>
        </p:txBody>
      </p:sp>
      <p:sp>
        <p:nvSpPr>
          <p:cNvPr id="11" name="矩形 10">
            <a:extLst>
              <a:ext uri="{FF2B5EF4-FFF2-40B4-BE49-F238E27FC236}">
                <a16:creationId xmlns:a16="http://schemas.microsoft.com/office/drawing/2014/main" xmlns="" id="{9441DACE-976D-4BCC-8914-3407C8AB2851}"/>
              </a:ext>
            </a:extLst>
          </p:cNvPr>
          <p:cNvSpPr/>
          <p:nvPr/>
        </p:nvSpPr>
        <p:spPr>
          <a:xfrm>
            <a:off x="1789047" y="3119803"/>
            <a:ext cx="5588297" cy="3017520"/>
          </a:xfrm>
          <a:prstGeom prst="rect">
            <a:avLst/>
          </a:prstGeom>
        </p:spPr>
        <p:txBody>
          <a:bodyPr wrap="square">
            <a:spAutoFit/>
          </a:bodyPr>
          <a:lstStyle/>
          <a:p>
            <a:pPr>
              <a:lnSpc>
                <a:spcPct val="200000"/>
              </a:lnSpc>
            </a:pPr>
            <a:r>
              <a:rPr lang="zh-CN" altLang="en-US" sz="2400" b="1">
                <a:solidFill>
                  <a:srgbClr val="00B0F0"/>
                </a:solidFill>
              </a:rPr>
              <a:t>因为该物质在熔化过程中温度保持不变，有确定的熔化温度，所以该物质是晶体；从图象中可知它的熔点是80℃；从开始熔化到熔化结束大约持续15 min。</a:t>
            </a:r>
          </a:p>
        </p:txBody>
      </p:sp>
      <p:sp>
        <p:nvSpPr>
          <p:cNvPr id="8" name="矩形 7">
            <a:extLst>
              <a:ext uri="{FF2B5EF4-FFF2-40B4-BE49-F238E27FC236}">
                <a16:creationId xmlns:a16="http://schemas.microsoft.com/office/drawing/2014/main" xmlns="" id="{4EAB7D9D-D6CF-448B-BE0F-2272BC2A46A5}"/>
              </a:ext>
            </a:extLst>
          </p:cNvPr>
          <p:cNvSpPr/>
          <p:nvPr/>
        </p:nvSpPr>
        <p:spPr>
          <a:xfrm>
            <a:off x="4089533" y="79352"/>
            <a:ext cx="4526280" cy="914400"/>
          </a:xfrm>
          <a:prstGeom prst="rect">
            <a:avLst/>
          </a:prstGeom>
        </p:spPr>
        <p:txBody>
          <a:bodyPr wrap="none">
            <a:spAutoFit/>
          </a:bodyPr>
          <a:lstStyle/>
          <a:p>
            <a:pPr lvl="0" algn="ctr">
              <a:lnSpc>
                <a:spcPct val="150000"/>
              </a:lnSpc>
              <a:defRPr/>
            </a:pPr>
            <a:r>
              <a:rPr lang="zh-CN" altLang="en-US" sz="3600">
                <a:solidFill>
                  <a:srgbClr val="FFFF00"/>
                </a:solidFill>
                <a:effectLst>
                  <a:glow rad="101600">
                    <a:srgbClr val="FF0000">
                      <a:alpha val="40000"/>
                    </a:srgbClr>
                  </a:glow>
                </a:effectLst>
                <a:latin typeface="黑体" panose="02010609060101010101" pitchFamily="49" charset="-122"/>
                <a:ea typeface="黑体" panose="02010609060101010101" pitchFamily="49" charset="-122"/>
              </a:rPr>
              <a:t>第2节《熔化与凝固》</a:t>
            </a:r>
          </a:p>
        </p:txBody>
      </p:sp>
      <p:pic>
        <p:nvPicPr>
          <p:cNvPr id="3" name="图片 2">
            <a:extLst>
              <a:ext uri="{FF2B5EF4-FFF2-40B4-BE49-F238E27FC236}">
                <a16:creationId xmlns:a16="http://schemas.microsoft.com/office/drawing/2014/main" xmlns="" id="{D0C668A4-A341-4C3B-9B01-19D6C74EE9ED}"/>
              </a:ext>
            </a:extLst>
          </p:cNvPr>
          <p:cNvPicPr>
            <a:picLocks noChangeAspect="1"/>
          </p:cNvPicPr>
          <p:nvPr/>
        </p:nvPicPr>
        <p:blipFill>
          <a:blip r:embed="rId3"/>
          <a:stretch>
            <a:fillRect/>
          </a:stretch>
        </p:blipFill>
        <p:spPr>
          <a:xfrm>
            <a:off x="7989421" y="3291923"/>
            <a:ext cx="3514286" cy="3038095"/>
          </a:xfrm>
          <a:prstGeom prst="rect">
            <a:avLst/>
          </a:prstGeom>
        </p:spPr>
      </p:pic>
    </p:spTree>
    <p:extLst>
      <p:ext uri="{BB962C8B-B14F-4D97-AF65-F5344CB8AC3E}">
        <p14:creationId xmlns:p14="http://schemas.microsoft.com/office/powerpoint/2010/main" val="1952727940"/>
      </p:ext>
    </p:extLst>
  </p:cSld>
  <p:clrMapOvr>
    <a:masterClrMapping/>
  </p:clrMapOvr>
  <mc:AlternateContent>
    <mc:Choice xmlns:p14="http://schemas.microsoft.com/office/powerpoint/2010/main" Requires="p14">
      <p:transition spd="slow" p14:dur="1500">
        <p:random/>
      </p:transition>
    </mc:Choice>
    <mc:Fallback>
      <p:transition spd="slow">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000"/>
                                        <p:tgtEl>
                                          <p:spTgt spid="7"/>
                                        </p:tgtEl>
                                      </p:cBhvr>
                                    </p:animEffect>
                                    <p:anim calcmode="lin" valueType="num">
                                      <p:cBhvr>
                                        <p:cTn id="8" dur="1000" fill="hold"/>
                                        <p:tgtEl>
                                          <p:spTgt spid="7"/>
                                        </p:tgtEl>
                                        <p:attrNameLst>
                                          <p:attrName>ppt_x</p:attrName>
                                        </p:attrNameLst>
                                      </p:cBhvr>
                                      <p:tavLst>
                                        <p:tav tm="0">
                                          <p:val>
                                            <p:strVal val="#ppt_x"/>
                                          </p:val>
                                        </p:tav>
                                        <p:tav tm="100000">
                                          <p:val>
                                            <p:strVal val="#ppt_x"/>
                                          </p:val>
                                        </p:tav>
                                      </p:tavLst>
                                    </p:anim>
                                    <p:anim calcmode="lin" valueType="num">
                                      <p:cBhvr>
                                        <p:cTn id="9" dur="1000" fill="hold"/>
                                        <p:tgtEl>
                                          <p:spTgt spid="7"/>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fade">
                                      <p:cBhvr>
                                        <p:cTn id="12" dur="1000"/>
                                        <p:tgtEl>
                                          <p:spTgt spid="11"/>
                                        </p:tgtEl>
                                      </p:cBhvr>
                                    </p:animEffect>
                                    <p:anim calcmode="lin" valueType="num">
                                      <p:cBhvr>
                                        <p:cTn id="13" dur="1000" fill="hold"/>
                                        <p:tgtEl>
                                          <p:spTgt spid="11"/>
                                        </p:tgtEl>
                                        <p:attrNameLst>
                                          <p:attrName>ppt_x</p:attrName>
                                        </p:attrNameLst>
                                      </p:cBhvr>
                                      <p:tavLst>
                                        <p:tav tm="0">
                                          <p:val>
                                            <p:strVal val="#ppt_x"/>
                                          </p:val>
                                        </p:tav>
                                        <p:tav tm="100000">
                                          <p:val>
                                            <p:strVal val="#ppt_x"/>
                                          </p:val>
                                        </p:tav>
                                      </p:tavLst>
                                    </p:anim>
                                    <p:anim calcmode="lin" valueType="num">
                                      <p:cBhvr>
                                        <p:cTn id="14"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1" grpId="0"/>
    </p:bldLst>
  </p:timing>
</p:sld>
</file>

<file path=ppt/slides/slide11.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Pr>
        <a:blipFill dpi="0" rotWithShape="1">
          <a:blip r:embed="rId3">
            <a:lum/>
          </a:blip>
          <a:stretch>
            <a:fillRect/>
          </a:stretch>
        </a:blipFill>
        <a:effectLst/>
      </p:bgPr>
    </p:bg>
    <p:spTree>
      <p:nvGrpSpPr>
        <p:cNvPr id="1" name=""/>
        <p:cNvGrpSpPr/>
        <p:nvPr/>
      </p:nvGrpSpPr>
      <p:grpSpPr>
        <a:xfrm>
          <a:off x="0" y="0"/>
          <a:ext cx="0" cy="0"/>
        </a:xfrm>
      </p:grpSpPr>
      <p:pic>
        <p:nvPicPr>
          <p:cNvPr id="9" name="图片 8">
            <a:extLst>
              <a:ext uri="{FF2B5EF4-FFF2-40B4-BE49-F238E27FC236}">
                <a16:creationId xmlns:a16="http://schemas.microsoft.com/office/drawing/2014/main" xmlns="" id="{CCB45C6B-C1F7-49F6-AF16-2271BD6717ED}"/>
              </a:ext>
            </a:extLst>
          </p:cNvPr>
          <p:cNvPicPr>
            <a:picLocks noChangeAspect="1"/>
          </p:cNvPicPr>
          <p:nvPr/>
        </p:nvPicPr>
        <p:blipFill>
          <a:blip r:embed="rId2">
            <a:extLst>
              <a:ext uri="{28A0092B-C50C-407E-A947-70E740481C1C}">
                <a14:useLocalDpi xmlns:a14="http://schemas.microsoft.com/office/drawing/2010/main" val="0"/>
              </a:ext>
            </a:extLst>
          </a:blip>
          <a:srcRect t="1269" b="88875"/>
          <a:stretch>
            <a:fillRect/>
          </a:stretch>
        </p:blipFill>
        <p:spPr>
          <a:xfrm>
            <a:off x="559956" y="1004335"/>
            <a:ext cx="10943751" cy="979208"/>
          </a:xfrm>
          <a:prstGeom prst="rect">
            <a:avLst/>
          </a:prstGeom>
        </p:spPr>
      </p:pic>
      <p:sp>
        <p:nvSpPr>
          <p:cNvPr id="2" name="矩形 1">
            <a:extLst>
              <a:ext uri="{FF2B5EF4-FFF2-40B4-BE49-F238E27FC236}">
                <a16:creationId xmlns:a16="http://schemas.microsoft.com/office/drawing/2014/main" xmlns="" id="{A5B4CD14-604B-4D16-B7C6-F7C7947F6232}"/>
              </a:ext>
            </a:extLst>
          </p:cNvPr>
          <p:cNvSpPr/>
          <p:nvPr/>
        </p:nvSpPr>
        <p:spPr>
          <a:xfrm>
            <a:off x="1051366" y="1734808"/>
            <a:ext cx="10162065" cy="1554480"/>
          </a:xfrm>
          <a:prstGeom prst="rect">
            <a:avLst/>
          </a:prstGeom>
        </p:spPr>
        <p:txBody>
          <a:bodyPr wrap="square">
            <a:spAutoFit/>
          </a:bodyPr>
          <a:lstStyle/>
          <a:p>
            <a:r>
              <a:rPr lang="en-US" altLang="zh-CN" sz="2400" b="1">
                <a:latin typeface="黑体" panose="02010609060101010101" pitchFamily="49" charset="-122"/>
                <a:ea typeface="黑体" panose="02010609060101010101" pitchFamily="49" charset="-122"/>
              </a:rPr>
              <a:t>4.水的凝固点是0°C，酒精的凝固点是-117 °C， 小明把酒精和水的混合液体放入电冰箱的冷冻室(冷冻室温度可达-5°C)中，经过相当长的时间后，从冷冻室取出混合液体时，却发现混合液没有凝固。就这个现象你能提出什么猜想?根据这一猜想举出一个实际应用的例子。</a:t>
            </a:r>
          </a:p>
        </p:txBody>
      </p:sp>
      <p:sp>
        <p:nvSpPr>
          <p:cNvPr id="8" name="矩形 7">
            <a:extLst>
              <a:ext uri="{FF2B5EF4-FFF2-40B4-BE49-F238E27FC236}">
                <a16:creationId xmlns:a16="http://schemas.microsoft.com/office/drawing/2014/main" xmlns="" id="{4EAB7D9D-D6CF-448B-BE0F-2272BC2A46A5}"/>
              </a:ext>
            </a:extLst>
          </p:cNvPr>
          <p:cNvSpPr/>
          <p:nvPr/>
        </p:nvSpPr>
        <p:spPr>
          <a:xfrm>
            <a:off x="4089533" y="79352"/>
            <a:ext cx="4526280" cy="914400"/>
          </a:xfrm>
          <a:prstGeom prst="rect">
            <a:avLst/>
          </a:prstGeom>
        </p:spPr>
        <p:txBody>
          <a:bodyPr wrap="none">
            <a:spAutoFit/>
          </a:bodyPr>
          <a:lstStyle/>
          <a:p>
            <a:pPr lvl="0" algn="ctr">
              <a:lnSpc>
                <a:spcPct val="150000"/>
              </a:lnSpc>
              <a:defRPr/>
            </a:pPr>
            <a:r>
              <a:rPr lang="zh-CN" altLang="en-US" sz="3600">
                <a:solidFill>
                  <a:srgbClr val="FFFF00"/>
                </a:solidFill>
                <a:effectLst>
                  <a:glow rad="101600">
                    <a:srgbClr val="FF0000">
                      <a:alpha val="40000"/>
                    </a:srgbClr>
                  </a:glow>
                </a:effectLst>
                <a:latin typeface="黑体" panose="02010609060101010101" pitchFamily="49" charset="-122"/>
                <a:ea typeface="黑体" panose="02010609060101010101" pitchFamily="49" charset="-122"/>
              </a:rPr>
              <a:t>第2节《熔化与凝固》</a:t>
            </a:r>
          </a:p>
        </p:txBody>
      </p:sp>
      <p:sp>
        <p:nvSpPr>
          <p:cNvPr id="6" name="矩形 5">
            <a:extLst>
              <a:ext uri="{FF2B5EF4-FFF2-40B4-BE49-F238E27FC236}">
                <a16:creationId xmlns:a16="http://schemas.microsoft.com/office/drawing/2014/main" xmlns="" id="{C439C7CF-96C4-4CD8-AD6F-CF05C9200EAB}"/>
              </a:ext>
            </a:extLst>
          </p:cNvPr>
          <p:cNvSpPr/>
          <p:nvPr/>
        </p:nvSpPr>
        <p:spPr>
          <a:xfrm>
            <a:off x="240887" y="3511721"/>
            <a:ext cx="1605280" cy="518160"/>
          </a:xfrm>
          <a:prstGeom prst="rect">
            <a:avLst/>
          </a:prstGeom>
        </p:spPr>
        <p:txBody>
          <a:bodyPr wrap="none">
            <a:spAutoFit/>
          </a:bodyPr>
          <a:lstStyle/>
          <a:p>
            <a:pPr marL="0" marR="0" lvl="0" indent="0" algn="l" defTabSz="914400" rtl="0" eaLnBrk="1" fontAlgn="auto" latinLnBrk="0" hangingPunct="1">
              <a:lnSpc>
                <a:spcPct val="100000"/>
              </a:lnSpc>
              <a:spcBef>
                <a:spcPct val="0"/>
              </a:spcBef>
              <a:spcAft>
                <a:spcPct val="0"/>
              </a:spcAft>
              <a:buClrTx/>
              <a:buSzTx/>
              <a:buFontTx/>
              <a:buNone/>
              <a:defRPr/>
            </a:pPr>
            <a:r>
              <a:rPr kumimoji="0" lang="zh-CN" altLang="en-US" sz="2800" b="1" i="0" u="none" strike="noStrike" kern="1200" cap="none" spc="0" normalizeH="0" baseline="0" noProof="0">
                <a:ln>
                  <a:noFill/>
                </a:ln>
                <a:solidFill>
                  <a:srgbClr val="C00000"/>
                </a:solidFill>
                <a:effectLst>
                  <a:glow rad="63500">
                    <a:srgbClr val="5B9BD5">
                      <a:satMod val="175000"/>
                      <a:alpha val="40000"/>
                    </a:srgbClr>
                  </a:glow>
                </a:effectLst>
                <a:uLnTx/>
                <a:uFillTx/>
                <a:latin typeface="-apple-system"/>
                <a:ea typeface="等线" panose="02010600030101010101" pitchFamily="2" charset="-122"/>
                <a:cs typeface="+mn-cs"/>
              </a:rPr>
              <a:t>参考答案</a:t>
            </a:r>
          </a:p>
        </p:txBody>
      </p:sp>
      <p:sp>
        <p:nvSpPr>
          <p:cNvPr id="7" name="矩形 6">
            <a:extLst>
              <a:ext uri="{FF2B5EF4-FFF2-40B4-BE49-F238E27FC236}">
                <a16:creationId xmlns:a16="http://schemas.microsoft.com/office/drawing/2014/main" xmlns="" id="{33008C84-97FF-4E5C-B7B1-AD331D3A94F8}"/>
              </a:ext>
            </a:extLst>
          </p:cNvPr>
          <p:cNvSpPr/>
          <p:nvPr/>
        </p:nvSpPr>
        <p:spPr>
          <a:xfrm>
            <a:off x="1995194" y="3511721"/>
            <a:ext cx="10536303" cy="2651760"/>
          </a:xfrm>
          <a:prstGeom prst="rect">
            <a:avLst/>
          </a:prstGeom>
        </p:spPr>
        <p:txBody>
          <a:bodyPr wrap="square">
            <a:spAutoFit/>
          </a:bodyPr>
          <a:lstStyle/>
          <a:p>
            <a:pPr>
              <a:lnSpc>
                <a:spcPct val="150000"/>
              </a:lnSpc>
            </a:pPr>
            <a:r>
              <a:rPr lang="zh-CN" altLang="en-US" sz="2800" b="1">
                <a:solidFill>
                  <a:srgbClr val="00B0F0"/>
                </a:solidFill>
              </a:rPr>
              <a:t>提出问题：加入酒精后，水为什么在O℃以下还没有结冰？</a:t>
            </a:r>
          </a:p>
          <a:p>
            <a:pPr>
              <a:lnSpc>
                <a:spcPct val="150000"/>
              </a:lnSpc>
            </a:pPr>
            <a:r>
              <a:rPr lang="zh-CN" altLang="en-US" sz="2800" b="1">
                <a:solidFill>
                  <a:srgbClr val="00B0F0"/>
                </a:solidFill>
              </a:rPr>
              <a:t>猜想：加入酒精后，水的凝固点降低了。</a:t>
            </a:r>
          </a:p>
          <a:p>
            <a:pPr>
              <a:lnSpc>
                <a:spcPct val="150000"/>
              </a:lnSpc>
            </a:pPr>
            <a:r>
              <a:rPr lang="zh-CN" altLang="en-US" sz="2800" b="1">
                <a:solidFill>
                  <a:srgbClr val="00B0F0"/>
                </a:solidFill>
              </a:rPr>
              <a:t>应用：冬天汽车的水箱中加入少许酒精，可防止水凝固。</a:t>
            </a:r>
          </a:p>
          <a:p>
            <a:pPr>
              <a:lnSpc>
                <a:spcPct val="150000"/>
              </a:lnSpc>
            </a:pPr>
            <a:r>
              <a:rPr lang="zh-CN" altLang="en-US" sz="2800" b="1">
                <a:solidFill>
                  <a:srgbClr val="00B0F0"/>
                </a:solidFill>
              </a:rPr>
              <a:t>应用：可以用做防冻液。</a:t>
            </a:r>
          </a:p>
        </p:txBody>
      </p:sp>
    </p:spTree>
    <p:extLst>
      <p:ext uri="{BB962C8B-B14F-4D97-AF65-F5344CB8AC3E}">
        <p14:creationId xmlns:p14="http://schemas.microsoft.com/office/powerpoint/2010/main" val="493434077"/>
      </p:ext>
    </p:extLst>
  </p:cSld>
  <p:clrMapOvr>
    <a:masterClrMapping/>
  </p:clrMapOvr>
  <mc:AlternateContent>
    <mc:Choice xmlns:p14="http://schemas.microsoft.com/office/powerpoint/2010/main" Requires="p14">
      <p:transition spd="slow" p14:dur="1500">
        <p:random/>
      </p:transition>
    </mc:Choice>
    <mc:Fallback>
      <p:transition spd="slow">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anim calcmode="lin" valueType="num">
                                      <p:cBhvr>
                                        <p:cTn id="8" dur="1000" fill="hold"/>
                                        <p:tgtEl>
                                          <p:spTgt spid="6"/>
                                        </p:tgtEl>
                                        <p:attrNameLst>
                                          <p:attrName>ppt_x</p:attrName>
                                        </p:attrNameLst>
                                      </p:cBhvr>
                                      <p:tavLst>
                                        <p:tav tm="0">
                                          <p:val>
                                            <p:strVal val="#ppt_x"/>
                                          </p:val>
                                        </p:tav>
                                        <p:tav tm="100000">
                                          <p:val>
                                            <p:strVal val="#ppt_x"/>
                                          </p:val>
                                        </p:tav>
                                      </p:tavLst>
                                    </p:anim>
                                    <p:anim calcmode="lin" valueType="num">
                                      <p:cBhvr>
                                        <p:cTn id="9" dur="1000" fill="hold"/>
                                        <p:tgtEl>
                                          <p:spTgt spid="6"/>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fade">
                                      <p:cBhvr>
                                        <p:cTn id="12" dur="1000"/>
                                        <p:tgtEl>
                                          <p:spTgt spid="7"/>
                                        </p:tgtEl>
                                      </p:cBhvr>
                                    </p:animEffect>
                                    <p:anim calcmode="lin" valueType="num">
                                      <p:cBhvr>
                                        <p:cTn id="13" dur="1000" fill="hold"/>
                                        <p:tgtEl>
                                          <p:spTgt spid="7"/>
                                        </p:tgtEl>
                                        <p:attrNameLst>
                                          <p:attrName>ppt_x</p:attrName>
                                        </p:attrNameLst>
                                      </p:cBhvr>
                                      <p:tavLst>
                                        <p:tav tm="0">
                                          <p:val>
                                            <p:strVal val="#ppt_x"/>
                                          </p:val>
                                        </p:tav>
                                        <p:tav tm="100000">
                                          <p:val>
                                            <p:strVal val="#ppt_x"/>
                                          </p:val>
                                        </p:tav>
                                      </p:tavLst>
                                    </p:anim>
                                    <p:anim calcmode="lin" valueType="num">
                                      <p:cBhvr>
                                        <p:cTn id="14" dur="1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Lst>
  </p:timing>
</p:sld>
</file>

<file path=ppt/slides/slide12.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Pr>
        <a:blipFill dpi="0" rotWithShape="1">
          <a:blip r:embed="rId2">
            <a:lum/>
          </a:blip>
          <a:stretch>
            <a:fillRect/>
          </a:stretch>
        </a:blipFill>
        <a:effectLst/>
      </p:bgPr>
    </p:bg>
    <p:spTree>
      <p:nvGrpSpPr>
        <p:cNvPr id="1" name=""/>
        <p:cNvGrpSpPr/>
        <p:nvPr/>
      </p:nvGrpSpPr>
      <p:grpSpPr>
        <a:xfrm>
          <a:off x="0" y="0"/>
          <a:ext cx="0" cy="0"/>
        </a:xfrm>
      </p:grpSpPr>
      <p:sp>
        <p:nvSpPr>
          <p:cNvPr id="4" name="矩形 3">
            <a:extLst>
              <a:ext uri="{FF2B5EF4-FFF2-40B4-BE49-F238E27FC236}">
                <a16:creationId xmlns:a16="http://schemas.microsoft.com/office/drawing/2014/main" xmlns="" id="{21566E11-CB8A-4D4A-8A3E-42D6AD9A7D91}"/>
              </a:ext>
            </a:extLst>
          </p:cNvPr>
          <p:cNvSpPr/>
          <p:nvPr/>
        </p:nvSpPr>
        <p:spPr>
          <a:xfrm>
            <a:off x="2625692" y="2565878"/>
            <a:ext cx="7421880" cy="1463040"/>
          </a:xfrm>
          <a:prstGeom prst="rect">
            <a:avLst/>
          </a:prstGeom>
        </p:spPr>
        <p:txBody>
          <a:bodyPr wrap="none">
            <a:spAutoFit/>
          </a:bodyPr>
          <a:lstStyle/>
          <a:p>
            <a:pPr lvl="0" algn="ctr">
              <a:lnSpc>
                <a:spcPct val="150000"/>
              </a:lnSpc>
              <a:defRPr/>
            </a:pPr>
            <a:r>
              <a:rPr kumimoji="0" lang="zh-CN" altLang="en-US" sz="6000" b="0" i="0" u="none" strike="noStrike" kern="1200" cap="none" spc="0" normalizeH="0" baseline="0" noProof="0">
                <a:ln>
                  <a:noFill/>
                </a:ln>
                <a:solidFill>
                  <a:srgbClr val="FFFF00"/>
                </a:solidFill>
                <a:effectLst>
                  <a:glow rad="101600">
                    <a:srgbClr val="FF0000">
                      <a:alpha val="40000"/>
                    </a:srgbClr>
                  </a:glow>
                </a:effectLst>
                <a:uLnTx/>
                <a:uFillTx/>
                <a:latin typeface="黑体" panose="02010609060101010101" pitchFamily="49" charset="-122"/>
                <a:ea typeface="黑体" panose="02010609060101010101" pitchFamily="49" charset="-122"/>
                <a:cs typeface="+mn-cs"/>
              </a:rPr>
              <a:t>第3节《汽化和液化》</a:t>
            </a:r>
          </a:p>
        </p:txBody>
      </p:sp>
    </p:spTree>
    <p:extLst>
      <p:ext uri="{BB962C8B-B14F-4D97-AF65-F5344CB8AC3E}">
        <p14:creationId xmlns:p14="http://schemas.microsoft.com/office/powerpoint/2010/main" val="1755407180"/>
      </p:ext>
    </p:extLst>
  </p:cSld>
  <p:clrMapOvr>
    <a:masterClrMapping/>
  </p:clrMapOvr>
  <mc:AlternateContent>
    <mc:Choice xmlns:p14="http://schemas.microsoft.com/office/powerpoint/2010/main" Requires="p14">
      <p:transition spd="slow" p14:dur="1500">
        <p:random/>
      </p:transition>
    </mc:Choice>
    <mc:Fallback>
      <p:transition spd="slow">
        <p:random/>
      </p:transition>
    </mc:Fallback>
  </mc:AlternateContent>
  <p:timing/>
</p:sld>
</file>

<file path=ppt/slides/slide13.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Pr>
        <a:blipFill dpi="0" rotWithShape="1">
          <a:blip r:embed="rId4">
            <a:lum/>
          </a:blip>
          <a:stretch>
            <a:fillRect/>
          </a:stretch>
        </a:blipFill>
        <a:effectLst/>
      </p:bgPr>
    </p:bg>
    <p:spTree>
      <p:nvGrpSpPr>
        <p:cNvPr id="1" name=""/>
        <p:cNvGrpSpPr/>
        <p:nvPr/>
      </p:nvGrpSpPr>
      <p:grpSpPr>
        <a:xfrm>
          <a:off x="0" y="0"/>
          <a:ext cx="0" cy="0"/>
        </a:xfrm>
      </p:grpSpPr>
      <p:sp>
        <p:nvSpPr>
          <p:cNvPr id="6" name="矩形 5">
            <a:extLst>
              <a:ext uri="{FF2B5EF4-FFF2-40B4-BE49-F238E27FC236}">
                <a16:creationId xmlns:a16="http://schemas.microsoft.com/office/drawing/2014/main" xmlns="" id="{CC82C9C0-93B0-4BFF-A47B-E38BC39D34B8}"/>
              </a:ext>
            </a:extLst>
          </p:cNvPr>
          <p:cNvSpPr/>
          <p:nvPr/>
        </p:nvSpPr>
        <p:spPr>
          <a:xfrm>
            <a:off x="4057448" y="31226"/>
            <a:ext cx="4526280" cy="914400"/>
          </a:xfrm>
          <a:prstGeom prst="rect">
            <a:avLst/>
          </a:prstGeom>
        </p:spPr>
        <p:txBody>
          <a:bodyPr wrap="none">
            <a:spAutoFit/>
          </a:bodyPr>
          <a:lstStyle/>
          <a:p>
            <a:pPr lvl="0" algn="ctr">
              <a:lnSpc>
                <a:spcPct val="150000"/>
              </a:lnSpc>
              <a:defRPr/>
            </a:pPr>
            <a:r>
              <a:rPr lang="zh-CN" altLang="en-US" sz="3600">
                <a:solidFill>
                  <a:srgbClr val="FFFF00"/>
                </a:solidFill>
                <a:effectLst>
                  <a:glow rad="101600">
                    <a:srgbClr val="FF0000">
                      <a:alpha val="40000"/>
                    </a:srgbClr>
                  </a:glow>
                </a:effectLst>
                <a:latin typeface="黑体" panose="02010609060101010101" pitchFamily="49" charset="-122"/>
                <a:ea typeface="黑体" panose="02010609060101010101" pitchFamily="49" charset="-122"/>
              </a:rPr>
              <a:t>第3节《汽化和液化》</a:t>
            </a:r>
          </a:p>
        </p:txBody>
      </p:sp>
      <p:pic>
        <p:nvPicPr>
          <p:cNvPr id="9" name="图片 8">
            <a:extLst>
              <a:ext uri="{FF2B5EF4-FFF2-40B4-BE49-F238E27FC236}">
                <a16:creationId xmlns:a16="http://schemas.microsoft.com/office/drawing/2014/main" xmlns="" id="{CCB45C6B-C1F7-49F6-AF16-2271BD6717ED}"/>
              </a:ext>
            </a:extLst>
          </p:cNvPr>
          <p:cNvPicPr>
            <a:picLocks noChangeAspect="1"/>
          </p:cNvPicPr>
          <p:nvPr/>
        </p:nvPicPr>
        <p:blipFill>
          <a:blip r:embed="rId2">
            <a:extLst>
              <a:ext uri="{28A0092B-C50C-407E-A947-70E740481C1C}">
                <a14:useLocalDpi xmlns:a14="http://schemas.microsoft.com/office/drawing/2010/main" val="0"/>
              </a:ext>
            </a:extLst>
          </a:blip>
          <a:srcRect t="1269" b="88875"/>
          <a:stretch>
            <a:fillRect/>
          </a:stretch>
        </p:blipFill>
        <p:spPr>
          <a:xfrm>
            <a:off x="377076" y="1032471"/>
            <a:ext cx="10943751" cy="979208"/>
          </a:xfrm>
          <a:prstGeom prst="rect">
            <a:avLst/>
          </a:prstGeom>
        </p:spPr>
      </p:pic>
      <p:sp>
        <p:nvSpPr>
          <p:cNvPr id="2" name="矩形 1">
            <a:extLst>
              <a:ext uri="{FF2B5EF4-FFF2-40B4-BE49-F238E27FC236}">
                <a16:creationId xmlns:a16="http://schemas.microsoft.com/office/drawing/2014/main" xmlns="" id="{A5B4CD14-604B-4D16-B7C6-F7C7947F6232}"/>
              </a:ext>
            </a:extLst>
          </p:cNvPr>
          <p:cNvSpPr/>
          <p:nvPr/>
        </p:nvSpPr>
        <p:spPr>
          <a:xfrm>
            <a:off x="635139" y="1744393"/>
            <a:ext cx="10162065" cy="1920240"/>
          </a:xfrm>
          <a:prstGeom prst="rect">
            <a:avLst/>
          </a:prstGeom>
        </p:spPr>
        <p:txBody>
          <a:bodyPr wrap="square">
            <a:spAutoFit/>
          </a:bodyPr>
          <a:lstStyle/>
          <a:p>
            <a:pPr>
              <a:lnSpc>
                <a:spcPct val="150000"/>
              </a:lnSpc>
            </a:pPr>
            <a:r>
              <a:rPr lang="en-US" altLang="zh-CN" sz="2000">
                <a:latin typeface="黑体" panose="02010609060101010101" pitchFamily="49" charset="-122"/>
                <a:ea typeface="黑体" panose="02010609060101010101" pitchFamily="49" charset="-122"/>
              </a:rPr>
              <a:t>1.盛一盆水，在盆里放两块高出水面的砖头，砖头上搁一只比盆小一点的篮子。篮子里有剩饭、剩菜，再把一个纱布袋罩在篮子上，并使袋口的边缘浸入水里(图3.3-9)， 就做成了一个简易冰箱。把它放在通风的地方，即使经过一天时间里面的饭菜也不会变质。试着分析简易冰箱的工作原理。</a:t>
            </a:r>
          </a:p>
        </p:txBody>
      </p:sp>
      <p:pic>
        <p:nvPicPr>
          <p:cNvPr id="3" name="图片 2">
            <a:extLst>
              <a:ext uri="{FF2B5EF4-FFF2-40B4-BE49-F238E27FC236}">
                <a16:creationId xmlns:a16="http://schemas.microsoft.com/office/drawing/2014/main" xmlns="" id="{7E588B0A-EE5E-429D-A4AE-024A40BBCD49}"/>
              </a:ext>
            </a:extLst>
          </p:cNvPr>
          <p:cNvPicPr>
            <a:picLocks noChangeAspect="1"/>
          </p:cNvPicPr>
          <p:nvPr/>
        </p:nvPicPr>
        <p:blipFill>
          <a:blip r:embed="rId3"/>
          <a:stretch>
            <a:fillRect/>
          </a:stretch>
        </p:blipFill>
        <p:spPr>
          <a:xfrm>
            <a:off x="8101027" y="3429000"/>
            <a:ext cx="2696177" cy="3116184"/>
          </a:xfrm>
          <a:prstGeom prst="rect">
            <a:avLst/>
          </a:prstGeom>
        </p:spPr>
      </p:pic>
      <p:sp>
        <p:nvSpPr>
          <p:cNvPr id="7" name="矩形 6">
            <a:extLst>
              <a:ext uri="{FF2B5EF4-FFF2-40B4-BE49-F238E27FC236}">
                <a16:creationId xmlns:a16="http://schemas.microsoft.com/office/drawing/2014/main" xmlns="" id="{EF32F31C-E443-4E86-8657-16654ABB08C5}"/>
              </a:ext>
            </a:extLst>
          </p:cNvPr>
          <p:cNvSpPr/>
          <p:nvPr/>
        </p:nvSpPr>
        <p:spPr>
          <a:xfrm>
            <a:off x="584317" y="3681588"/>
            <a:ext cx="1605280" cy="518160"/>
          </a:xfrm>
          <a:prstGeom prst="rect">
            <a:avLst/>
          </a:prstGeom>
        </p:spPr>
        <p:txBody>
          <a:bodyPr wrap="none">
            <a:spAutoFit/>
          </a:bodyPr>
          <a:lstStyle/>
          <a:p>
            <a:pPr marL="0" marR="0" lvl="0" indent="0" algn="l" defTabSz="914400" rtl="0" eaLnBrk="1" fontAlgn="auto" latinLnBrk="0" hangingPunct="1">
              <a:lnSpc>
                <a:spcPct val="100000"/>
              </a:lnSpc>
              <a:spcBef>
                <a:spcPct val="0"/>
              </a:spcBef>
              <a:spcAft>
                <a:spcPct val="0"/>
              </a:spcAft>
              <a:buClrTx/>
              <a:buSzTx/>
              <a:buFontTx/>
              <a:buNone/>
              <a:defRPr/>
            </a:pPr>
            <a:r>
              <a:rPr kumimoji="0" lang="zh-CN" altLang="en-US" sz="2800" b="1" i="0" u="none" strike="noStrike" kern="1200" cap="none" spc="0" normalizeH="0" baseline="0" noProof="0">
                <a:ln>
                  <a:noFill/>
                </a:ln>
                <a:solidFill>
                  <a:srgbClr val="C00000"/>
                </a:solidFill>
                <a:effectLst>
                  <a:glow rad="63500">
                    <a:srgbClr val="5B9BD5">
                      <a:satMod val="175000"/>
                      <a:alpha val="40000"/>
                    </a:srgbClr>
                  </a:glow>
                </a:effectLst>
                <a:uLnTx/>
                <a:uFillTx/>
                <a:latin typeface="-apple-system"/>
                <a:ea typeface="等线" panose="02010600030101010101" pitchFamily="2" charset="-122"/>
                <a:cs typeface="+mn-cs"/>
              </a:rPr>
              <a:t>参考答案</a:t>
            </a:r>
          </a:p>
        </p:txBody>
      </p:sp>
      <p:sp>
        <p:nvSpPr>
          <p:cNvPr id="8" name="矩形 7">
            <a:extLst>
              <a:ext uri="{FF2B5EF4-FFF2-40B4-BE49-F238E27FC236}">
                <a16:creationId xmlns:a16="http://schemas.microsoft.com/office/drawing/2014/main" xmlns="" id="{8D3C3782-0C28-496D-B4FA-0FFE9C9E59E6}"/>
              </a:ext>
            </a:extLst>
          </p:cNvPr>
          <p:cNvSpPr/>
          <p:nvPr/>
        </p:nvSpPr>
        <p:spPr>
          <a:xfrm>
            <a:off x="635139" y="4189307"/>
            <a:ext cx="7521070" cy="1371600"/>
          </a:xfrm>
          <a:prstGeom prst="rect">
            <a:avLst/>
          </a:prstGeom>
        </p:spPr>
        <p:txBody>
          <a:bodyPr wrap="square">
            <a:spAutoFit/>
          </a:bodyPr>
          <a:lstStyle/>
          <a:p>
            <a:r>
              <a:rPr lang="zh-CN" altLang="en-US" sz="2800" b="1">
                <a:solidFill>
                  <a:schemeClr val="accent1"/>
                </a:solidFill>
                <a:latin typeface="黑体" panose="02010609060101010101" pitchFamily="49" charset="-122"/>
                <a:ea typeface="黑体" panose="02010609060101010101" pitchFamily="49" charset="-122"/>
              </a:rPr>
              <a:t>因为纱布能沿着自身的纤维结构将盆内的水吸上来，水蒸发时会吸热，就可以使食物的温度降低，这样饭菜就不容易馊了。</a:t>
            </a:r>
          </a:p>
        </p:txBody>
      </p:sp>
    </p:spTree>
    <p:extLst>
      <p:ext uri="{BB962C8B-B14F-4D97-AF65-F5344CB8AC3E}">
        <p14:creationId xmlns:p14="http://schemas.microsoft.com/office/powerpoint/2010/main" val="138122439"/>
      </p:ext>
    </p:extLst>
  </p:cSld>
  <p:clrMapOvr>
    <a:masterClrMapping/>
  </p:clrMapOvr>
  <mc:AlternateContent>
    <mc:Choice xmlns:p14="http://schemas.microsoft.com/office/powerpoint/2010/main" Requires="p14">
      <p:transition spd="slow" p14:dur="1500">
        <p:random/>
      </p:transition>
    </mc:Choice>
    <mc:Fallback>
      <p:transition spd="slow">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000"/>
                                        <p:tgtEl>
                                          <p:spTgt spid="7"/>
                                        </p:tgtEl>
                                      </p:cBhvr>
                                    </p:animEffect>
                                    <p:anim calcmode="lin" valueType="num">
                                      <p:cBhvr>
                                        <p:cTn id="8" dur="1000" fill="hold"/>
                                        <p:tgtEl>
                                          <p:spTgt spid="7"/>
                                        </p:tgtEl>
                                        <p:attrNameLst>
                                          <p:attrName>ppt_x</p:attrName>
                                        </p:attrNameLst>
                                      </p:cBhvr>
                                      <p:tavLst>
                                        <p:tav tm="0">
                                          <p:val>
                                            <p:strVal val="#ppt_x"/>
                                          </p:val>
                                        </p:tav>
                                        <p:tav tm="100000">
                                          <p:val>
                                            <p:strVal val="#ppt_x"/>
                                          </p:val>
                                        </p:tav>
                                      </p:tavLst>
                                    </p:anim>
                                    <p:anim calcmode="lin" valueType="num">
                                      <p:cBhvr>
                                        <p:cTn id="9"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afterGroup">
                            <p:stCondLst>
                              <p:cond delay="0"/>
                            </p:stCondLst>
                            <p:childTnLst>
                              <p:par>
                                <p:cTn id="12" presetID="6" presetClass="entr" presetSubtype="16" fill="hold" grpId="0" nodeType="clickEffect">
                                  <p:stCondLst>
                                    <p:cond delay="0"/>
                                  </p:stCondLst>
                                  <p:childTnLst>
                                    <p:set>
                                      <p:cBhvr>
                                        <p:cTn id="13" dur="1" fill="hold">
                                          <p:stCondLst>
                                            <p:cond delay="0"/>
                                          </p:stCondLst>
                                        </p:cTn>
                                        <p:tgtEl>
                                          <p:spTgt spid="8"/>
                                        </p:tgtEl>
                                        <p:attrNameLst>
                                          <p:attrName>style.visibility</p:attrName>
                                        </p:attrNameLst>
                                      </p:cBhvr>
                                      <p:to>
                                        <p:strVal val="visible"/>
                                      </p:to>
                                    </p:set>
                                    <p:animEffect transition="in" filter="circle(in)">
                                      <p:cBhvr>
                                        <p:cTn id="14" dur="2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Lst>
  </p:timing>
</p:sld>
</file>

<file path=ppt/slides/slide14.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Pr>
        <a:blipFill dpi="0" rotWithShape="1">
          <a:blip r:embed="rId3">
            <a:lum/>
          </a:blip>
          <a:stretch>
            <a:fillRect/>
          </a:stretch>
        </a:blipFill>
        <a:effectLst/>
      </p:bgPr>
    </p:bg>
    <p:spTree>
      <p:nvGrpSpPr>
        <p:cNvPr id="1" name=""/>
        <p:cNvGrpSpPr/>
        <p:nvPr/>
      </p:nvGrpSpPr>
      <p:grpSpPr>
        <a:xfrm>
          <a:off x="0" y="0"/>
          <a:ext cx="0" cy="0"/>
        </a:xfrm>
      </p:grpSpPr>
      <p:sp>
        <p:nvSpPr>
          <p:cNvPr id="6" name="矩形 5">
            <a:extLst>
              <a:ext uri="{FF2B5EF4-FFF2-40B4-BE49-F238E27FC236}">
                <a16:creationId xmlns:a16="http://schemas.microsoft.com/office/drawing/2014/main" xmlns="" id="{CC82C9C0-93B0-4BFF-A47B-E38BC39D34B8}"/>
              </a:ext>
            </a:extLst>
          </p:cNvPr>
          <p:cNvSpPr/>
          <p:nvPr/>
        </p:nvSpPr>
        <p:spPr>
          <a:xfrm>
            <a:off x="4057448" y="31226"/>
            <a:ext cx="4526280" cy="914400"/>
          </a:xfrm>
          <a:prstGeom prst="rect">
            <a:avLst/>
          </a:prstGeom>
        </p:spPr>
        <p:txBody>
          <a:bodyPr wrap="none">
            <a:spAutoFit/>
          </a:bodyPr>
          <a:lstStyle/>
          <a:p>
            <a:pPr lvl="0" algn="ctr">
              <a:lnSpc>
                <a:spcPct val="150000"/>
              </a:lnSpc>
              <a:defRPr/>
            </a:pPr>
            <a:r>
              <a:rPr lang="zh-CN" altLang="en-US" sz="3600">
                <a:solidFill>
                  <a:srgbClr val="FFFF00"/>
                </a:solidFill>
                <a:effectLst>
                  <a:glow rad="101600">
                    <a:srgbClr val="FF0000">
                      <a:alpha val="40000"/>
                    </a:srgbClr>
                  </a:glow>
                </a:effectLst>
                <a:latin typeface="黑体" panose="02010609060101010101" pitchFamily="49" charset="-122"/>
                <a:ea typeface="黑体" panose="02010609060101010101" pitchFamily="49" charset="-122"/>
              </a:rPr>
              <a:t>第3节《汽化和液化》</a:t>
            </a:r>
          </a:p>
        </p:txBody>
      </p:sp>
      <p:sp>
        <p:nvSpPr>
          <p:cNvPr id="7" name="矩形 6">
            <a:extLst>
              <a:ext uri="{FF2B5EF4-FFF2-40B4-BE49-F238E27FC236}">
                <a16:creationId xmlns:a16="http://schemas.microsoft.com/office/drawing/2014/main" xmlns="" id="{180FC460-0E07-4F48-ACE8-353565B2DAF9}"/>
              </a:ext>
            </a:extLst>
          </p:cNvPr>
          <p:cNvSpPr/>
          <p:nvPr/>
        </p:nvSpPr>
        <p:spPr>
          <a:xfrm>
            <a:off x="543878" y="3019888"/>
            <a:ext cx="1605280" cy="518160"/>
          </a:xfrm>
          <a:prstGeom prst="rect">
            <a:avLst/>
          </a:prstGeom>
        </p:spPr>
        <p:txBody>
          <a:bodyPr wrap="none">
            <a:spAutoFit/>
          </a:bodyPr>
          <a:lstStyle/>
          <a:p>
            <a:r>
              <a:rPr lang="zh-CN" altLang="en-US" sz="2800" b="1" i="0">
                <a:solidFill>
                  <a:srgbClr val="C00000"/>
                </a:solidFill>
                <a:effectLst>
                  <a:glow rad="63500">
                    <a:schemeClr val="accent5">
                      <a:satMod val="175000"/>
                      <a:alpha val="40000"/>
                    </a:schemeClr>
                  </a:glow>
                </a:effectLst>
                <a:latin typeface="-apple-system"/>
              </a:rPr>
              <a:t>参考答案</a:t>
            </a:r>
          </a:p>
        </p:txBody>
      </p:sp>
      <p:pic>
        <p:nvPicPr>
          <p:cNvPr id="9" name="图片 8">
            <a:extLst>
              <a:ext uri="{FF2B5EF4-FFF2-40B4-BE49-F238E27FC236}">
                <a16:creationId xmlns:a16="http://schemas.microsoft.com/office/drawing/2014/main" xmlns="" id="{CCB45C6B-C1F7-49F6-AF16-2271BD6717ED}"/>
              </a:ext>
            </a:extLst>
          </p:cNvPr>
          <p:cNvPicPr>
            <a:picLocks noChangeAspect="1"/>
          </p:cNvPicPr>
          <p:nvPr/>
        </p:nvPicPr>
        <p:blipFill>
          <a:blip r:embed="rId2">
            <a:extLst>
              <a:ext uri="{28A0092B-C50C-407E-A947-70E740481C1C}">
                <a14:useLocalDpi xmlns:a14="http://schemas.microsoft.com/office/drawing/2010/main" val="0"/>
              </a:ext>
            </a:extLst>
          </a:blip>
          <a:srcRect t="1269" b="88875"/>
          <a:stretch>
            <a:fillRect/>
          </a:stretch>
        </p:blipFill>
        <p:spPr>
          <a:xfrm>
            <a:off x="624124" y="1034159"/>
            <a:ext cx="10943751" cy="979208"/>
          </a:xfrm>
          <a:prstGeom prst="rect">
            <a:avLst/>
          </a:prstGeom>
        </p:spPr>
      </p:pic>
      <p:sp>
        <p:nvSpPr>
          <p:cNvPr id="4" name="矩形 3">
            <a:extLst>
              <a:ext uri="{FF2B5EF4-FFF2-40B4-BE49-F238E27FC236}">
                <a16:creationId xmlns:a16="http://schemas.microsoft.com/office/drawing/2014/main" xmlns="" id="{77874B7C-8FA6-42F6-9033-E8EC66DE0088}"/>
              </a:ext>
            </a:extLst>
          </p:cNvPr>
          <p:cNvSpPr/>
          <p:nvPr/>
        </p:nvSpPr>
        <p:spPr>
          <a:xfrm>
            <a:off x="1042380" y="1735882"/>
            <a:ext cx="10197706" cy="1371600"/>
          </a:xfrm>
          <a:prstGeom prst="rect">
            <a:avLst/>
          </a:prstGeom>
        </p:spPr>
        <p:txBody>
          <a:bodyPr wrap="square">
            <a:spAutoFit/>
          </a:bodyPr>
          <a:lstStyle/>
          <a:p>
            <a:pPr lvl="0">
              <a:lnSpc>
                <a:spcPct val="150000"/>
              </a:lnSpc>
            </a:pPr>
            <a:r>
              <a:rPr lang="en-US" altLang="zh-CN" sz="2800">
                <a:solidFill>
                  <a:prstClr val="black"/>
                </a:solidFill>
                <a:latin typeface="黑体" panose="02010609060101010101" pitchFamily="49" charset="-122"/>
                <a:ea typeface="黑体" panose="02010609060101010101" pitchFamily="49" charset="-122"/>
              </a:rPr>
              <a:t>2.一块金属在冰箱中被冷冻后，取出放一会儿表面会变湿。如果马上用干毛巾擦，能擦干吗?为什么?</a:t>
            </a:r>
          </a:p>
        </p:txBody>
      </p:sp>
      <p:sp>
        <p:nvSpPr>
          <p:cNvPr id="11" name="矩形 10">
            <a:extLst>
              <a:ext uri="{FF2B5EF4-FFF2-40B4-BE49-F238E27FC236}">
                <a16:creationId xmlns:a16="http://schemas.microsoft.com/office/drawing/2014/main" xmlns="" id="{004FAD9A-4A64-4C62-AA17-3B4B660B5BED}"/>
              </a:ext>
            </a:extLst>
          </p:cNvPr>
          <p:cNvSpPr/>
          <p:nvPr/>
        </p:nvSpPr>
        <p:spPr>
          <a:xfrm>
            <a:off x="397755" y="3567361"/>
            <a:ext cx="11545716" cy="2225040"/>
          </a:xfrm>
          <a:prstGeom prst="rect">
            <a:avLst/>
          </a:prstGeom>
        </p:spPr>
        <p:txBody>
          <a:bodyPr wrap="square">
            <a:spAutoFit/>
          </a:bodyPr>
          <a:lstStyle/>
          <a:p>
            <a:r>
              <a:rPr lang="zh-CN" altLang="en-US" sz="2800" b="1">
                <a:solidFill>
                  <a:schemeClr val="accent1"/>
                </a:solidFill>
                <a:latin typeface="黑体" panose="02010609060101010101" pitchFamily="49" charset="-122"/>
                <a:ea typeface="黑体" panose="02010609060101010101" pitchFamily="49" charset="-122"/>
              </a:rPr>
              <a:t>不能。这是由于从冰箱里取出来的金属块温度比较低。周围空气中的水蒸气因遇冷会液化成小水珠而附着在金属块的表面上。擦去这层水，又有新的水蒸气在温度低的金属块表面发生液化。所以不会立即擦干。类似这个例子还有热天从冰箱拿出可乐罐。可乐罐外面沾满了水，擦干了又出现水的现象是一致的。</a:t>
            </a:r>
          </a:p>
        </p:txBody>
      </p:sp>
    </p:spTree>
    <p:extLst>
      <p:ext uri="{BB962C8B-B14F-4D97-AF65-F5344CB8AC3E}">
        <p14:creationId xmlns:p14="http://schemas.microsoft.com/office/powerpoint/2010/main" val="2980723905"/>
      </p:ext>
    </p:extLst>
  </p:cSld>
  <p:clrMapOvr>
    <a:masterClrMapping/>
  </p:clrMapOvr>
  <mc:AlternateContent>
    <mc:Choice xmlns:p14="http://schemas.microsoft.com/office/powerpoint/2010/main" Requires="p14">
      <p:transition spd="slow" p14:dur="1500">
        <p:random/>
      </p:transition>
    </mc:Choice>
    <mc:Fallback>
      <p:transition spd="slow">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000"/>
                                        <p:tgtEl>
                                          <p:spTgt spid="7"/>
                                        </p:tgtEl>
                                      </p:cBhvr>
                                    </p:animEffect>
                                    <p:anim calcmode="lin" valueType="num">
                                      <p:cBhvr>
                                        <p:cTn id="8" dur="1000" fill="hold"/>
                                        <p:tgtEl>
                                          <p:spTgt spid="7"/>
                                        </p:tgtEl>
                                        <p:attrNameLst>
                                          <p:attrName>ppt_x</p:attrName>
                                        </p:attrNameLst>
                                      </p:cBhvr>
                                      <p:tavLst>
                                        <p:tav tm="0">
                                          <p:val>
                                            <p:strVal val="#ppt_x"/>
                                          </p:val>
                                        </p:tav>
                                        <p:tav tm="100000">
                                          <p:val>
                                            <p:strVal val="#ppt_x"/>
                                          </p:val>
                                        </p:tav>
                                      </p:tavLst>
                                    </p:anim>
                                    <p:anim calcmode="lin" valueType="num">
                                      <p:cBhvr>
                                        <p:cTn id="9"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afterGroup">
                            <p:stCondLst>
                              <p:cond delay="0"/>
                            </p:stCondLst>
                            <p:childTnLst>
                              <p:par>
                                <p:cTn id="12" presetID="22" presetClass="entr" presetSubtype="4" fill="hold" grpId="0" nodeType="clickEffect">
                                  <p:stCondLst>
                                    <p:cond delay="0"/>
                                  </p:stCondLst>
                                  <p:childTnLst>
                                    <p:set>
                                      <p:cBhvr>
                                        <p:cTn id="13" dur="1" fill="hold">
                                          <p:stCondLst>
                                            <p:cond delay="0"/>
                                          </p:stCondLst>
                                        </p:cTn>
                                        <p:tgtEl>
                                          <p:spTgt spid="11"/>
                                        </p:tgtEl>
                                        <p:attrNameLst>
                                          <p:attrName>style.visibility</p:attrName>
                                        </p:attrNameLst>
                                      </p:cBhvr>
                                      <p:to>
                                        <p:strVal val="visible"/>
                                      </p:to>
                                    </p:set>
                                    <p:animEffect transition="in" filter="wipe(down)">
                                      <p:cBhvr>
                                        <p:cTn id="14"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1" grpId="0"/>
    </p:bldLst>
  </p:timing>
</p:sld>
</file>

<file path=ppt/slides/slide15.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Pr>
        <a:blipFill dpi="0" rotWithShape="1">
          <a:blip r:embed="rId4">
            <a:lum/>
          </a:blip>
          <a:stretch>
            <a:fillRect/>
          </a:stretch>
        </a:blipFill>
        <a:effectLst/>
      </p:bgPr>
    </p:bg>
    <p:spTree>
      <p:nvGrpSpPr>
        <p:cNvPr id="1" name=""/>
        <p:cNvGrpSpPr/>
        <p:nvPr/>
      </p:nvGrpSpPr>
      <p:grpSpPr>
        <a:xfrm>
          <a:off x="0" y="0"/>
          <a:ext cx="0" cy="0"/>
        </a:xfrm>
      </p:grpSpPr>
      <p:sp>
        <p:nvSpPr>
          <p:cNvPr id="6" name="矩形 5">
            <a:extLst>
              <a:ext uri="{FF2B5EF4-FFF2-40B4-BE49-F238E27FC236}">
                <a16:creationId xmlns:a16="http://schemas.microsoft.com/office/drawing/2014/main" xmlns="" id="{CC82C9C0-93B0-4BFF-A47B-E38BC39D34B8}"/>
              </a:ext>
            </a:extLst>
          </p:cNvPr>
          <p:cNvSpPr/>
          <p:nvPr/>
        </p:nvSpPr>
        <p:spPr>
          <a:xfrm>
            <a:off x="4057448" y="31226"/>
            <a:ext cx="4526280" cy="914400"/>
          </a:xfrm>
          <a:prstGeom prst="rect">
            <a:avLst/>
          </a:prstGeom>
        </p:spPr>
        <p:txBody>
          <a:bodyPr wrap="none">
            <a:spAutoFit/>
          </a:bodyPr>
          <a:lstStyle/>
          <a:p>
            <a:pPr lvl="0" algn="ctr">
              <a:lnSpc>
                <a:spcPct val="150000"/>
              </a:lnSpc>
              <a:defRPr/>
            </a:pPr>
            <a:r>
              <a:rPr kumimoji="0" lang="zh-CN" altLang="en-US" sz="3600" b="0" i="0" u="none" strike="noStrike" kern="1200" cap="none" spc="0" normalizeH="0" baseline="0" noProof="0">
                <a:ln>
                  <a:noFill/>
                </a:ln>
                <a:solidFill>
                  <a:srgbClr val="FFFF00"/>
                </a:solidFill>
                <a:effectLst>
                  <a:glow rad="101600">
                    <a:srgbClr val="FF0000">
                      <a:alpha val="40000"/>
                    </a:srgbClr>
                  </a:glow>
                </a:effectLst>
                <a:uLnTx/>
                <a:uFillTx/>
                <a:latin typeface="黑体" panose="02010609060101010101" pitchFamily="49" charset="-122"/>
                <a:ea typeface="黑体" panose="02010609060101010101" pitchFamily="49" charset="-122"/>
                <a:cs typeface="+mn-cs"/>
              </a:rPr>
              <a:t>第3节《汽化和液化》</a:t>
            </a:r>
          </a:p>
        </p:txBody>
      </p:sp>
      <p:pic>
        <p:nvPicPr>
          <p:cNvPr id="9" name="图片 8">
            <a:extLst>
              <a:ext uri="{FF2B5EF4-FFF2-40B4-BE49-F238E27FC236}">
                <a16:creationId xmlns:a16="http://schemas.microsoft.com/office/drawing/2014/main" xmlns="" id="{CCB45C6B-C1F7-49F6-AF16-2271BD6717ED}"/>
              </a:ext>
            </a:extLst>
          </p:cNvPr>
          <p:cNvPicPr>
            <a:picLocks noChangeAspect="1"/>
          </p:cNvPicPr>
          <p:nvPr/>
        </p:nvPicPr>
        <p:blipFill>
          <a:blip r:embed="rId2">
            <a:extLst>
              <a:ext uri="{28A0092B-C50C-407E-A947-70E740481C1C}">
                <a14:useLocalDpi xmlns:a14="http://schemas.microsoft.com/office/drawing/2010/main" val="0"/>
              </a:ext>
            </a:extLst>
          </a:blip>
          <a:srcRect t="1269" b="88875"/>
          <a:stretch>
            <a:fillRect/>
          </a:stretch>
        </p:blipFill>
        <p:spPr>
          <a:xfrm>
            <a:off x="624124" y="1034159"/>
            <a:ext cx="10943751" cy="979208"/>
          </a:xfrm>
          <a:prstGeom prst="rect">
            <a:avLst/>
          </a:prstGeom>
        </p:spPr>
      </p:pic>
      <p:sp>
        <p:nvSpPr>
          <p:cNvPr id="3" name="矩形 2">
            <a:extLst>
              <a:ext uri="{FF2B5EF4-FFF2-40B4-BE49-F238E27FC236}">
                <a16:creationId xmlns:a16="http://schemas.microsoft.com/office/drawing/2014/main" xmlns="" id="{675042A1-1441-48A5-B50F-3BACF4E98CBD}"/>
              </a:ext>
            </a:extLst>
          </p:cNvPr>
          <p:cNvSpPr/>
          <p:nvPr/>
        </p:nvSpPr>
        <p:spPr>
          <a:xfrm>
            <a:off x="901497" y="1739627"/>
            <a:ext cx="10380792" cy="1737360"/>
          </a:xfrm>
          <a:prstGeom prst="rect">
            <a:avLst/>
          </a:prstGeom>
        </p:spPr>
        <p:txBody>
          <a:bodyPr wrap="square">
            <a:spAutoFit/>
          </a:bodyPr>
          <a:lstStyle/>
          <a:p>
            <a:pPr lvl="0">
              <a:lnSpc>
                <a:spcPct val="150000"/>
              </a:lnSpc>
            </a:pPr>
            <a:r>
              <a:rPr lang="en-US" altLang="zh-CN" b="1">
                <a:solidFill>
                  <a:prstClr val="black"/>
                </a:solidFill>
                <a:latin typeface="黑体" panose="02010609060101010101" pitchFamily="49" charset="-122"/>
                <a:ea typeface="黑体" panose="02010609060101010101" pitchFamily="49" charset="-122"/>
              </a:rPr>
              <a:t>3.吐鲁番是全国有名的“火炉”，常年高温少雨，水贵如油。当地流行使用坎儿井，大大减少了输水过程中水的蒸发和渗漏。坎儿井由明渠、暗渠、竖井组成(图3.3-10)。 暗渠即地下水道，是坎儿井的主体，宽约1.2 m。井的深度因地势和地下水位高低不同而有深有浅，最深的井可达90 m以上，井内的水在夏季约比外界低5~10°C。请你分析一下坎儿井是如何减少水的蒸发的。</a:t>
            </a:r>
          </a:p>
        </p:txBody>
      </p:sp>
      <p:pic>
        <p:nvPicPr>
          <p:cNvPr id="2" name="图片 1">
            <a:extLst>
              <a:ext uri="{FF2B5EF4-FFF2-40B4-BE49-F238E27FC236}">
                <a16:creationId xmlns:a16="http://schemas.microsoft.com/office/drawing/2014/main" xmlns="" id="{450AB13A-77C5-4E05-BFA6-E2B3A1850CB6}"/>
              </a:ext>
            </a:extLst>
          </p:cNvPr>
          <p:cNvPicPr>
            <a:picLocks noChangeAspect="1"/>
          </p:cNvPicPr>
          <p:nvPr/>
        </p:nvPicPr>
        <p:blipFill>
          <a:blip r:embed="rId3"/>
          <a:stretch>
            <a:fillRect/>
          </a:stretch>
        </p:blipFill>
        <p:spPr>
          <a:xfrm>
            <a:off x="2801817" y="3496447"/>
            <a:ext cx="6131168" cy="3164740"/>
          </a:xfrm>
          <a:prstGeom prst="rect">
            <a:avLst/>
          </a:prstGeom>
        </p:spPr>
      </p:pic>
      <p:sp>
        <p:nvSpPr>
          <p:cNvPr id="10" name="矩形 9">
            <a:extLst>
              <a:ext uri="{FF2B5EF4-FFF2-40B4-BE49-F238E27FC236}">
                <a16:creationId xmlns:a16="http://schemas.microsoft.com/office/drawing/2014/main" xmlns="" id="{4F391269-1449-437F-AE36-3D6999BF8EEA}"/>
              </a:ext>
            </a:extLst>
          </p:cNvPr>
          <p:cNvSpPr/>
          <p:nvPr/>
        </p:nvSpPr>
        <p:spPr>
          <a:xfrm>
            <a:off x="311133" y="3656555"/>
            <a:ext cx="1605280" cy="518160"/>
          </a:xfrm>
          <a:prstGeom prst="rect">
            <a:avLst/>
          </a:prstGeom>
        </p:spPr>
        <p:txBody>
          <a:bodyPr wrap="none">
            <a:spAutoFit/>
          </a:bodyPr>
          <a:lstStyle/>
          <a:p>
            <a:pPr marL="0" marR="0" lvl="0" indent="0" algn="l" defTabSz="914400" rtl="0" eaLnBrk="1" fontAlgn="auto" latinLnBrk="0" hangingPunct="1">
              <a:lnSpc>
                <a:spcPct val="100000"/>
              </a:lnSpc>
              <a:spcBef>
                <a:spcPct val="0"/>
              </a:spcBef>
              <a:spcAft>
                <a:spcPct val="0"/>
              </a:spcAft>
              <a:buClrTx/>
              <a:buSzTx/>
              <a:buFontTx/>
              <a:buNone/>
              <a:defRPr/>
            </a:pPr>
            <a:r>
              <a:rPr kumimoji="0" lang="zh-CN" altLang="en-US" sz="2800" b="1" i="0" u="none" strike="noStrike" kern="1200" cap="none" spc="0" normalizeH="0" baseline="0" noProof="0">
                <a:ln>
                  <a:noFill/>
                </a:ln>
                <a:solidFill>
                  <a:srgbClr val="C00000"/>
                </a:solidFill>
                <a:effectLst>
                  <a:glow rad="63500">
                    <a:srgbClr val="5B9BD5">
                      <a:satMod val="175000"/>
                      <a:alpha val="40000"/>
                    </a:srgbClr>
                  </a:glow>
                </a:effectLst>
                <a:uLnTx/>
                <a:uFillTx/>
                <a:latin typeface="-apple-system"/>
                <a:ea typeface="等线" panose="02010600030101010101" pitchFamily="2" charset="-122"/>
                <a:cs typeface="+mn-cs"/>
              </a:rPr>
              <a:t>参考答案</a:t>
            </a:r>
          </a:p>
        </p:txBody>
      </p:sp>
      <p:sp>
        <p:nvSpPr>
          <p:cNvPr id="11" name="矩形 10">
            <a:extLst>
              <a:ext uri="{FF2B5EF4-FFF2-40B4-BE49-F238E27FC236}">
                <a16:creationId xmlns:a16="http://schemas.microsoft.com/office/drawing/2014/main" xmlns="" id="{504AF478-2385-4CAA-B6BC-38E3B6E036F3}"/>
              </a:ext>
            </a:extLst>
          </p:cNvPr>
          <p:cNvSpPr/>
          <p:nvPr/>
        </p:nvSpPr>
        <p:spPr>
          <a:xfrm>
            <a:off x="760116" y="4339884"/>
            <a:ext cx="10663553" cy="1554480"/>
          </a:xfrm>
          <a:prstGeom prst="rect">
            <a:avLst/>
          </a:prstGeom>
        </p:spPr>
        <p:txBody>
          <a:bodyPr wrap="square">
            <a:spAutoFit/>
          </a:bodyPr>
          <a:lstStyle/>
          <a:p>
            <a:r>
              <a:rPr lang="zh-CN" altLang="en-US" sz="3200" b="1">
                <a:solidFill>
                  <a:schemeClr val="accent1"/>
                </a:solidFill>
                <a:effectLst>
                  <a:glow rad="63500">
                    <a:schemeClr val="accent4">
                      <a:satMod val="175000"/>
                      <a:alpha val="40000"/>
                    </a:schemeClr>
                  </a:glow>
                </a:effectLst>
                <a:latin typeface="黑体" panose="02010609060101010101" pitchFamily="49" charset="-122"/>
                <a:ea typeface="黑体" panose="02010609060101010101" pitchFamily="49" charset="-122"/>
              </a:rPr>
              <a:t>新疆地区利用地下渠道引水，减少了水在输送过程中的蒸发量，同时也减少了水的渗漏。时至今日，坎儿井仍在使用。温度低，空气流通慢，都是蒸发慢的原因。</a:t>
            </a:r>
          </a:p>
        </p:txBody>
      </p:sp>
    </p:spTree>
    <p:extLst>
      <p:ext uri="{BB962C8B-B14F-4D97-AF65-F5344CB8AC3E}">
        <p14:creationId xmlns:p14="http://schemas.microsoft.com/office/powerpoint/2010/main" val="2601970936"/>
      </p:ext>
    </p:extLst>
  </p:cSld>
  <p:clrMapOvr>
    <a:masterClrMapping/>
  </p:clrMapOvr>
  <mc:AlternateContent>
    <mc:Choice xmlns:p14="http://schemas.microsoft.com/office/powerpoint/2010/main" Requires="p14">
      <p:transition spd="slow" p14:dur="1500">
        <p:random/>
      </p:transition>
    </mc:Choice>
    <mc:Fallback>
      <p:transition spd="slow">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1000"/>
                                        <p:tgtEl>
                                          <p:spTgt spid="10"/>
                                        </p:tgtEl>
                                      </p:cBhvr>
                                    </p:animEffect>
                                    <p:anim calcmode="lin" valueType="num">
                                      <p:cBhvr>
                                        <p:cTn id="8" dur="1000" fill="hold"/>
                                        <p:tgtEl>
                                          <p:spTgt spid="10"/>
                                        </p:tgtEl>
                                        <p:attrNameLst>
                                          <p:attrName>ppt_x</p:attrName>
                                        </p:attrNameLst>
                                      </p:cBhvr>
                                      <p:tavLst>
                                        <p:tav tm="0">
                                          <p:val>
                                            <p:strVal val="#ppt_x"/>
                                          </p:val>
                                        </p:tav>
                                        <p:tav tm="100000">
                                          <p:val>
                                            <p:strVal val="#ppt_x"/>
                                          </p:val>
                                        </p:tav>
                                      </p:tavLst>
                                    </p:anim>
                                    <p:anim calcmode="lin" valueType="num">
                                      <p:cBhvr>
                                        <p:cTn id="9"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afterGroup">
                            <p:stCondLst>
                              <p:cond delay="0"/>
                            </p:stCondLst>
                            <p:childTnLst>
                              <p:par>
                                <p:cTn id="12" presetID="22" presetClass="entr" presetSubtype="4" fill="hold" grpId="0" nodeType="clickEffect">
                                  <p:stCondLst>
                                    <p:cond delay="0"/>
                                  </p:stCondLst>
                                  <p:childTnLst>
                                    <p:set>
                                      <p:cBhvr>
                                        <p:cTn id="13" dur="1" fill="hold">
                                          <p:stCondLst>
                                            <p:cond delay="0"/>
                                          </p:stCondLst>
                                        </p:cTn>
                                        <p:tgtEl>
                                          <p:spTgt spid="11"/>
                                        </p:tgtEl>
                                        <p:attrNameLst>
                                          <p:attrName>style.visibility</p:attrName>
                                        </p:attrNameLst>
                                      </p:cBhvr>
                                      <p:to>
                                        <p:strVal val="visible"/>
                                      </p:to>
                                    </p:set>
                                    <p:animEffect transition="in" filter="wipe(down)">
                                      <p:cBhvr>
                                        <p:cTn id="14"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1" grpId="0"/>
    </p:bldLst>
  </p:timing>
</p:sld>
</file>

<file path=ppt/slides/slide16.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Pr>
        <a:blipFill dpi="0" rotWithShape="1">
          <a:blip r:embed="rId2">
            <a:lum/>
          </a:blip>
          <a:stretch>
            <a:fillRect/>
          </a:stretch>
        </a:blipFill>
        <a:effectLst/>
      </p:bgPr>
    </p:bg>
    <p:spTree>
      <p:nvGrpSpPr>
        <p:cNvPr id="1" name=""/>
        <p:cNvGrpSpPr/>
        <p:nvPr/>
      </p:nvGrpSpPr>
      <p:grpSpPr>
        <a:xfrm>
          <a:off x="0" y="0"/>
          <a:ext cx="0" cy="0"/>
        </a:xfrm>
      </p:grpSpPr>
      <p:sp>
        <p:nvSpPr>
          <p:cNvPr id="4" name="矩形 3">
            <a:extLst>
              <a:ext uri="{FF2B5EF4-FFF2-40B4-BE49-F238E27FC236}">
                <a16:creationId xmlns:a16="http://schemas.microsoft.com/office/drawing/2014/main" xmlns="" id="{21566E11-CB8A-4D4A-8A3E-42D6AD9A7D91}"/>
              </a:ext>
            </a:extLst>
          </p:cNvPr>
          <p:cNvSpPr/>
          <p:nvPr/>
        </p:nvSpPr>
        <p:spPr>
          <a:xfrm>
            <a:off x="2625692" y="2565878"/>
            <a:ext cx="7421880" cy="1463040"/>
          </a:xfrm>
          <a:prstGeom prst="rect">
            <a:avLst/>
          </a:prstGeom>
        </p:spPr>
        <p:txBody>
          <a:bodyPr wrap="none">
            <a:spAutoFit/>
          </a:bodyPr>
          <a:lstStyle/>
          <a:p>
            <a:pPr lvl="0" algn="ctr">
              <a:lnSpc>
                <a:spcPct val="150000"/>
              </a:lnSpc>
              <a:defRPr/>
            </a:pPr>
            <a:r>
              <a:rPr kumimoji="0" lang="zh-CN" altLang="en-US" sz="6000" b="0" i="0" u="none" strike="noStrike" kern="1200" cap="none" spc="0" normalizeH="0" baseline="0" noProof="0">
                <a:ln>
                  <a:noFill/>
                </a:ln>
                <a:solidFill>
                  <a:srgbClr val="FFFF00"/>
                </a:solidFill>
                <a:effectLst>
                  <a:glow rad="101600">
                    <a:srgbClr val="FF0000">
                      <a:alpha val="40000"/>
                    </a:srgbClr>
                  </a:glow>
                </a:effectLst>
                <a:uLnTx/>
                <a:uFillTx/>
                <a:latin typeface="黑体" panose="02010609060101010101" pitchFamily="49" charset="-122"/>
                <a:ea typeface="黑体" panose="02010609060101010101" pitchFamily="49" charset="-122"/>
                <a:cs typeface="+mn-cs"/>
              </a:rPr>
              <a:t>第4节《升华和凝华》</a:t>
            </a:r>
          </a:p>
        </p:txBody>
      </p:sp>
    </p:spTree>
    <p:extLst>
      <p:ext uri="{BB962C8B-B14F-4D97-AF65-F5344CB8AC3E}">
        <p14:creationId xmlns:p14="http://schemas.microsoft.com/office/powerpoint/2010/main" val="3415641749"/>
      </p:ext>
    </p:extLst>
  </p:cSld>
  <p:clrMapOvr>
    <a:masterClrMapping/>
  </p:clrMapOvr>
  <mc:AlternateContent>
    <mc:Choice xmlns:p14="http://schemas.microsoft.com/office/powerpoint/2010/main" Requires="p14">
      <p:transition spd="slow" p14:dur="1500">
        <p:random/>
      </p:transition>
    </mc:Choice>
    <mc:Fallback>
      <p:transition spd="slow">
        <p:random/>
      </p:transition>
    </mc:Fallback>
  </mc:AlternateContent>
  <p:timing/>
</p:sld>
</file>

<file path=ppt/slides/slide17.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Pr>
        <a:blipFill dpi="0" rotWithShape="1">
          <a:blip r:embed="rId3">
            <a:lum/>
          </a:blip>
          <a:stretch>
            <a:fillRect/>
          </a:stretch>
        </a:blipFill>
        <a:effectLst/>
      </p:bgPr>
    </p:bg>
    <p:spTree>
      <p:nvGrpSpPr>
        <p:cNvPr id="1" name=""/>
        <p:cNvGrpSpPr/>
        <p:nvPr/>
      </p:nvGrpSpPr>
      <p:grpSpPr>
        <a:xfrm>
          <a:off x="0" y="0"/>
          <a:ext cx="0" cy="0"/>
        </a:xfrm>
      </p:grpSpPr>
      <p:sp>
        <p:nvSpPr>
          <p:cNvPr id="6" name="矩形 5">
            <a:extLst>
              <a:ext uri="{FF2B5EF4-FFF2-40B4-BE49-F238E27FC236}">
                <a16:creationId xmlns:a16="http://schemas.microsoft.com/office/drawing/2014/main" xmlns="" id="{CC82C9C0-93B0-4BFF-A47B-E38BC39D34B8}"/>
              </a:ext>
            </a:extLst>
          </p:cNvPr>
          <p:cNvSpPr/>
          <p:nvPr/>
        </p:nvSpPr>
        <p:spPr>
          <a:xfrm>
            <a:off x="4057448" y="31226"/>
            <a:ext cx="4526280" cy="914400"/>
          </a:xfrm>
          <a:prstGeom prst="rect">
            <a:avLst/>
          </a:prstGeom>
        </p:spPr>
        <p:txBody>
          <a:bodyPr wrap="none">
            <a:spAutoFit/>
          </a:bodyPr>
          <a:lstStyle/>
          <a:p>
            <a:pPr lvl="0" algn="ctr">
              <a:lnSpc>
                <a:spcPct val="150000"/>
              </a:lnSpc>
              <a:defRPr/>
            </a:pPr>
            <a:r>
              <a:rPr lang="zh-CN" altLang="en-US" sz="3600">
                <a:solidFill>
                  <a:srgbClr val="FFFF00"/>
                </a:solidFill>
                <a:effectLst>
                  <a:glow rad="101600">
                    <a:srgbClr val="FF0000">
                      <a:alpha val="40000"/>
                    </a:srgbClr>
                  </a:glow>
                </a:effectLst>
                <a:latin typeface="黑体" panose="02010609060101010101" pitchFamily="49" charset="-122"/>
                <a:ea typeface="黑体" panose="02010609060101010101" pitchFamily="49" charset="-122"/>
              </a:rPr>
              <a:t>第4节《升华和凝华》</a:t>
            </a:r>
          </a:p>
        </p:txBody>
      </p:sp>
      <p:pic>
        <p:nvPicPr>
          <p:cNvPr id="9" name="图片 8">
            <a:extLst>
              <a:ext uri="{FF2B5EF4-FFF2-40B4-BE49-F238E27FC236}">
                <a16:creationId xmlns:a16="http://schemas.microsoft.com/office/drawing/2014/main" xmlns="" id="{CCB45C6B-C1F7-49F6-AF16-2271BD6717ED}"/>
              </a:ext>
            </a:extLst>
          </p:cNvPr>
          <p:cNvPicPr>
            <a:picLocks noChangeAspect="1"/>
          </p:cNvPicPr>
          <p:nvPr/>
        </p:nvPicPr>
        <p:blipFill>
          <a:blip r:embed="rId2">
            <a:extLst>
              <a:ext uri="{28A0092B-C50C-407E-A947-70E740481C1C}">
                <a14:useLocalDpi xmlns:a14="http://schemas.microsoft.com/office/drawing/2010/main" val="0"/>
              </a:ext>
            </a:extLst>
          </a:blip>
          <a:srcRect t="1269" b="88875"/>
          <a:stretch>
            <a:fillRect/>
          </a:stretch>
        </p:blipFill>
        <p:spPr>
          <a:xfrm>
            <a:off x="559956" y="1004335"/>
            <a:ext cx="10943751" cy="979208"/>
          </a:xfrm>
          <a:prstGeom prst="rect">
            <a:avLst/>
          </a:prstGeom>
        </p:spPr>
      </p:pic>
      <p:sp>
        <p:nvSpPr>
          <p:cNvPr id="2" name="矩形 1">
            <a:extLst>
              <a:ext uri="{FF2B5EF4-FFF2-40B4-BE49-F238E27FC236}">
                <a16:creationId xmlns:a16="http://schemas.microsoft.com/office/drawing/2014/main" xmlns="" id="{A5B4CD14-604B-4D16-B7C6-F7C7947F6232}"/>
              </a:ext>
            </a:extLst>
          </p:cNvPr>
          <p:cNvSpPr/>
          <p:nvPr/>
        </p:nvSpPr>
        <p:spPr>
          <a:xfrm>
            <a:off x="1051366" y="1652506"/>
            <a:ext cx="10452341" cy="1371600"/>
          </a:xfrm>
          <a:prstGeom prst="rect">
            <a:avLst/>
          </a:prstGeom>
        </p:spPr>
        <p:txBody>
          <a:bodyPr wrap="square">
            <a:spAutoFit/>
          </a:bodyPr>
          <a:lstStyle/>
          <a:p>
            <a:pPr lvl="0"/>
            <a:r>
              <a:rPr lang="en-US" altLang="zh-CN" sz="2800" b="1"/>
              <a:t>1.使用樟脑丸可以让棉毛织物等免受虫蚁的侵害。经过一段时间以后，打开存放衣服的箱子，就会闻到刺鼻的气味，还会观察到樟脑丸变小了，甚至没有了。请你分析樟脑丸变小的原因。</a:t>
            </a:r>
          </a:p>
        </p:txBody>
      </p:sp>
      <p:sp>
        <p:nvSpPr>
          <p:cNvPr id="3" name="Rectangle 1">
            <a:extLst>
              <a:ext uri="{FF2B5EF4-FFF2-40B4-BE49-F238E27FC236}">
                <a16:creationId xmlns:a16="http://schemas.microsoft.com/office/drawing/2014/main" xmlns="" id="{64037AD9-E7DF-4554-8356-87D1D2A09547}"/>
              </a:ext>
            </a:extLst>
          </p:cNvPr>
          <p:cNvSpPr>
            <a:spLocks noChangeArrowheads="1"/>
          </p:cNvSpPr>
          <p:nvPr/>
        </p:nvSpPr>
        <p:spPr bwMode="auto">
          <a:xfrm>
            <a:off x="716078" y="4438307"/>
            <a:ext cx="10631505" cy="9448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indent="214313"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lvl="0" indent="0" algn="just"/>
            <a:r>
              <a:rPr lang="zh-CN" altLang="en-US" sz="2800" b="1">
                <a:solidFill>
                  <a:srgbClr val="0070C0"/>
                </a:solidFill>
                <a:latin typeface="黑体" panose="02010609060101010101" pitchFamily="49" charset="-122"/>
                <a:ea typeface="黑体" panose="02010609060101010101" pitchFamily="49" charset="-122"/>
              </a:rPr>
              <a:t>樟脑丸是因为升华而变小了。</a:t>
            </a:r>
          </a:p>
          <a:p>
            <a:pPr lvl="0" indent="0" algn="just"/>
            <a:r>
              <a:rPr lang="zh-CN" altLang="en-US" sz="2800" b="1">
                <a:solidFill>
                  <a:srgbClr val="0070C0"/>
                </a:solidFill>
                <a:latin typeface="黑体" panose="02010609060101010101" pitchFamily="49" charset="-122"/>
                <a:ea typeface="黑体" panose="02010609060101010101" pitchFamily="49" charset="-122"/>
              </a:rPr>
              <a:t>解析：樟脑丸由固体直接变成气体，所以是升华现象。</a:t>
            </a:r>
          </a:p>
        </p:txBody>
      </p:sp>
      <p:sp>
        <p:nvSpPr>
          <p:cNvPr id="10" name="矩形 9">
            <a:extLst>
              <a:ext uri="{FF2B5EF4-FFF2-40B4-BE49-F238E27FC236}">
                <a16:creationId xmlns:a16="http://schemas.microsoft.com/office/drawing/2014/main" xmlns="" id="{679B06F4-1141-4BFE-9339-D3FB5E355AFD}"/>
              </a:ext>
            </a:extLst>
          </p:cNvPr>
          <p:cNvSpPr/>
          <p:nvPr/>
        </p:nvSpPr>
        <p:spPr>
          <a:xfrm>
            <a:off x="240887" y="3424062"/>
            <a:ext cx="1605280" cy="518160"/>
          </a:xfrm>
          <a:prstGeom prst="rect">
            <a:avLst/>
          </a:prstGeom>
        </p:spPr>
        <p:txBody>
          <a:bodyPr wrap="none">
            <a:spAutoFit/>
          </a:bodyPr>
          <a:lstStyle/>
          <a:p>
            <a:pPr marL="0" marR="0" lvl="0" indent="0" algn="l" defTabSz="914400" rtl="0" eaLnBrk="1" fontAlgn="auto" latinLnBrk="0" hangingPunct="1">
              <a:lnSpc>
                <a:spcPct val="100000"/>
              </a:lnSpc>
              <a:spcBef>
                <a:spcPct val="0"/>
              </a:spcBef>
              <a:spcAft>
                <a:spcPct val="0"/>
              </a:spcAft>
              <a:buClrTx/>
              <a:buSzTx/>
              <a:buFontTx/>
              <a:buNone/>
              <a:defRPr/>
            </a:pPr>
            <a:r>
              <a:rPr kumimoji="0" lang="zh-CN" altLang="en-US" sz="2800" b="1" i="0" u="none" strike="noStrike" kern="1200" cap="none" spc="0" normalizeH="0" baseline="0" noProof="0">
                <a:ln>
                  <a:noFill/>
                </a:ln>
                <a:solidFill>
                  <a:srgbClr val="C00000"/>
                </a:solidFill>
                <a:effectLst>
                  <a:glow rad="63500">
                    <a:srgbClr val="5B9BD5">
                      <a:satMod val="175000"/>
                      <a:alpha val="40000"/>
                    </a:srgbClr>
                  </a:glow>
                </a:effectLst>
                <a:uLnTx/>
                <a:uFillTx/>
                <a:latin typeface="-apple-system"/>
                <a:ea typeface="等线" panose="02010600030101010101" pitchFamily="2" charset="-122"/>
                <a:cs typeface="+mn-cs"/>
              </a:rPr>
              <a:t>参考答案</a:t>
            </a:r>
          </a:p>
        </p:txBody>
      </p:sp>
    </p:spTree>
    <p:extLst>
      <p:ext uri="{BB962C8B-B14F-4D97-AF65-F5344CB8AC3E}">
        <p14:creationId xmlns:p14="http://schemas.microsoft.com/office/powerpoint/2010/main" val="2242532157"/>
      </p:ext>
    </p:extLst>
  </p:cSld>
  <p:clrMapOvr>
    <a:masterClrMapping/>
  </p:clrMapOvr>
  <mc:AlternateContent>
    <mc:Choice xmlns:p14="http://schemas.microsoft.com/office/powerpoint/2010/main" Requires="p14">
      <p:transition spd="slow" p14:dur="1500">
        <p:random/>
      </p:transition>
    </mc:Choice>
    <mc:Fallback>
      <p:transition spd="slow">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1000"/>
                                        <p:tgtEl>
                                          <p:spTgt spid="10"/>
                                        </p:tgtEl>
                                      </p:cBhvr>
                                    </p:animEffect>
                                    <p:anim calcmode="lin" valueType="num">
                                      <p:cBhvr>
                                        <p:cTn id="8" dur="1000" fill="hold"/>
                                        <p:tgtEl>
                                          <p:spTgt spid="10"/>
                                        </p:tgtEl>
                                        <p:attrNameLst>
                                          <p:attrName>ppt_x</p:attrName>
                                        </p:attrNameLst>
                                      </p:cBhvr>
                                      <p:tavLst>
                                        <p:tav tm="0">
                                          <p:val>
                                            <p:strVal val="#ppt_x"/>
                                          </p:val>
                                        </p:tav>
                                        <p:tav tm="100000">
                                          <p:val>
                                            <p:strVal val="#ppt_x"/>
                                          </p:val>
                                        </p:tav>
                                      </p:tavLst>
                                    </p:anim>
                                    <p:anim calcmode="lin" valueType="num">
                                      <p:cBhvr>
                                        <p:cTn id="9"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afterGroup">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gtEl>
                                        <p:attrNameLst>
                                          <p:attrName>style.visibility</p:attrName>
                                        </p:attrNameLst>
                                      </p:cBhvr>
                                      <p:to>
                                        <p:strVal val="visible"/>
                                      </p:to>
                                    </p:set>
                                    <p:animEffect transition="in" filter="fade">
                                      <p:cBhvr>
                                        <p:cTn id="14" dur="1000"/>
                                        <p:tgtEl>
                                          <p:spTgt spid="3"/>
                                        </p:tgtEl>
                                      </p:cBhvr>
                                    </p:animEffect>
                                    <p:anim calcmode="lin" valueType="num">
                                      <p:cBhvr>
                                        <p:cTn id="15" dur="1000" fill="hold"/>
                                        <p:tgtEl>
                                          <p:spTgt spid="3"/>
                                        </p:tgtEl>
                                        <p:attrNameLst>
                                          <p:attrName>ppt_x</p:attrName>
                                        </p:attrNameLst>
                                      </p:cBhvr>
                                      <p:tavLst>
                                        <p:tav tm="0">
                                          <p:val>
                                            <p:strVal val="#ppt_x"/>
                                          </p:val>
                                        </p:tav>
                                        <p:tav tm="100000">
                                          <p:val>
                                            <p:strVal val="#ppt_x"/>
                                          </p:val>
                                        </p:tav>
                                      </p:tavLst>
                                    </p:anim>
                                    <p:anim calcmode="lin" valueType="num">
                                      <p:cBhvr>
                                        <p:cTn id="16"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10" grpId="0"/>
    </p:bldLst>
  </p:timing>
</p:sld>
</file>

<file path=ppt/slides/slide18.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Pr>
        <a:blipFill dpi="0" rotWithShape="1">
          <a:blip r:embed="rId3">
            <a:lum/>
          </a:blip>
          <a:stretch>
            <a:fillRect/>
          </a:stretch>
        </a:blipFill>
        <a:effectLst/>
      </p:bgPr>
    </p:bg>
    <p:spTree>
      <p:nvGrpSpPr>
        <p:cNvPr id="1" name=""/>
        <p:cNvGrpSpPr/>
        <p:nvPr/>
      </p:nvGrpSpPr>
      <p:grpSpPr>
        <a:xfrm>
          <a:off x="0" y="0"/>
          <a:ext cx="0" cy="0"/>
        </a:xfrm>
      </p:grpSpPr>
      <p:sp>
        <p:nvSpPr>
          <p:cNvPr id="6" name="矩形 5">
            <a:extLst>
              <a:ext uri="{FF2B5EF4-FFF2-40B4-BE49-F238E27FC236}">
                <a16:creationId xmlns:a16="http://schemas.microsoft.com/office/drawing/2014/main" xmlns="" id="{CC82C9C0-93B0-4BFF-A47B-E38BC39D34B8}"/>
              </a:ext>
            </a:extLst>
          </p:cNvPr>
          <p:cNvSpPr/>
          <p:nvPr/>
        </p:nvSpPr>
        <p:spPr>
          <a:xfrm>
            <a:off x="4057448" y="31226"/>
            <a:ext cx="4526280" cy="914400"/>
          </a:xfrm>
          <a:prstGeom prst="rect">
            <a:avLst/>
          </a:prstGeom>
        </p:spPr>
        <p:txBody>
          <a:bodyPr wrap="none">
            <a:spAutoFit/>
          </a:bodyPr>
          <a:lstStyle/>
          <a:p>
            <a:pPr lvl="0" algn="ctr">
              <a:lnSpc>
                <a:spcPct val="150000"/>
              </a:lnSpc>
              <a:defRPr/>
            </a:pPr>
            <a:r>
              <a:rPr lang="zh-CN" altLang="en-US" sz="3600">
                <a:solidFill>
                  <a:srgbClr val="FFFF00"/>
                </a:solidFill>
                <a:effectLst>
                  <a:glow rad="101600">
                    <a:srgbClr val="FF0000">
                      <a:alpha val="40000"/>
                    </a:srgbClr>
                  </a:glow>
                </a:effectLst>
                <a:latin typeface="黑体" panose="02010609060101010101" pitchFamily="49" charset="-122"/>
                <a:ea typeface="黑体" panose="02010609060101010101" pitchFamily="49" charset="-122"/>
              </a:rPr>
              <a:t>第4节《升华和凝华》</a:t>
            </a:r>
          </a:p>
        </p:txBody>
      </p:sp>
      <p:sp>
        <p:nvSpPr>
          <p:cNvPr id="7" name="矩形 6">
            <a:extLst>
              <a:ext uri="{FF2B5EF4-FFF2-40B4-BE49-F238E27FC236}">
                <a16:creationId xmlns:a16="http://schemas.microsoft.com/office/drawing/2014/main" xmlns="" id="{180FC460-0E07-4F48-ACE8-353565B2DAF9}"/>
              </a:ext>
            </a:extLst>
          </p:cNvPr>
          <p:cNvSpPr/>
          <p:nvPr/>
        </p:nvSpPr>
        <p:spPr>
          <a:xfrm>
            <a:off x="1051366" y="2640710"/>
            <a:ext cx="1605280" cy="518160"/>
          </a:xfrm>
          <a:prstGeom prst="rect">
            <a:avLst/>
          </a:prstGeom>
        </p:spPr>
        <p:txBody>
          <a:bodyPr wrap="none">
            <a:spAutoFit/>
          </a:bodyPr>
          <a:lstStyle/>
          <a:p>
            <a:pPr marL="0" marR="0" lvl="0" indent="0" algn="l" defTabSz="914400" rtl="0" eaLnBrk="1" fontAlgn="auto" latinLnBrk="0" hangingPunct="1">
              <a:lnSpc>
                <a:spcPct val="100000"/>
              </a:lnSpc>
              <a:spcBef>
                <a:spcPct val="0"/>
              </a:spcBef>
              <a:spcAft>
                <a:spcPct val="0"/>
              </a:spcAft>
              <a:buClrTx/>
              <a:buSzTx/>
              <a:buFontTx/>
              <a:buNone/>
              <a:defRPr/>
            </a:pPr>
            <a:r>
              <a:rPr kumimoji="0" lang="zh-CN" altLang="en-US" sz="2800" b="1" i="0" u="none" strike="noStrike" kern="1200" cap="none" spc="0" normalizeH="0" baseline="0" noProof="0">
                <a:ln>
                  <a:noFill/>
                </a:ln>
                <a:solidFill>
                  <a:srgbClr val="C00000"/>
                </a:solidFill>
                <a:effectLst>
                  <a:glow rad="63500">
                    <a:srgbClr val="5B9BD5">
                      <a:satMod val="175000"/>
                      <a:alpha val="40000"/>
                    </a:srgbClr>
                  </a:glow>
                </a:effectLst>
                <a:uLnTx/>
                <a:uFillTx/>
                <a:latin typeface="-apple-system"/>
                <a:ea typeface="等线" panose="02010600030101010101" pitchFamily="2" charset="-122"/>
                <a:cs typeface="+mn-cs"/>
              </a:rPr>
              <a:t>参考答案</a:t>
            </a:r>
          </a:p>
        </p:txBody>
      </p:sp>
      <p:pic>
        <p:nvPicPr>
          <p:cNvPr id="9" name="图片 8">
            <a:extLst>
              <a:ext uri="{FF2B5EF4-FFF2-40B4-BE49-F238E27FC236}">
                <a16:creationId xmlns:a16="http://schemas.microsoft.com/office/drawing/2014/main" xmlns="" id="{CCB45C6B-C1F7-49F6-AF16-2271BD6717ED}"/>
              </a:ext>
            </a:extLst>
          </p:cNvPr>
          <p:cNvPicPr>
            <a:picLocks noChangeAspect="1"/>
          </p:cNvPicPr>
          <p:nvPr/>
        </p:nvPicPr>
        <p:blipFill>
          <a:blip r:embed="rId2">
            <a:extLst>
              <a:ext uri="{28A0092B-C50C-407E-A947-70E740481C1C}">
                <a14:useLocalDpi xmlns:a14="http://schemas.microsoft.com/office/drawing/2010/main" val="0"/>
              </a:ext>
            </a:extLst>
          </a:blip>
          <a:srcRect t="1269" b="88875"/>
          <a:stretch>
            <a:fillRect/>
          </a:stretch>
        </p:blipFill>
        <p:spPr>
          <a:xfrm>
            <a:off x="606138" y="1013572"/>
            <a:ext cx="10943751" cy="979208"/>
          </a:xfrm>
          <a:prstGeom prst="rect">
            <a:avLst/>
          </a:prstGeom>
        </p:spPr>
      </p:pic>
      <p:sp>
        <p:nvSpPr>
          <p:cNvPr id="2" name="矩形 1">
            <a:extLst>
              <a:ext uri="{FF2B5EF4-FFF2-40B4-BE49-F238E27FC236}">
                <a16:creationId xmlns:a16="http://schemas.microsoft.com/office/drawing/2014/main" xmlns="" id="{A5B4CD14-604B-4D16-B7C6-F7C7947F6232}"/>
              </a:ext>
            </a:extLst>
          </p:cNvPr>
          <p:cNvSpPr/>
          <p:nvPr/>
        </p:nvSpPr>
        <p:spPr>
          <a:xfrm>
            <a:off x="1051366" y="1734808"/>
            <a:ext cx="10162065" cy="701040"/>
          </a:xfrm>
          <a:prstGeom prst="rect">
            <a:avLst/>
          </a:prstGeom>
        </p:spPr>
        <p:txBody>
          <a:bodyPr wrap="square">
            <a:spAutoFit/>
          </a:bodyPr>
          <a:lstStyle/>
          <a:p>
            <a:pPr lvl="0"/>
            <a:r>
              <a:rPr lang="en-US" altLang="zh-CN" sz="4000" b="1">
                <a:solidFill>
                  <a:srgbClr val="333333"/>
                </a:solidFill>
                <a:latin typeface="黑体" panose="02010609060101010101" pitchFamily="49" charset="-122"/>
                <a:ea typeface="黑体" panose="02010609060101010101" pitchFamily="49" charset="-122"/>
              </a:rPr>
              <a:t>2.冻肉出冷库时比进冷库时重，这是为什么?</a:t>
            </a:r>
          </a:p>
        </p:txBody>
      </p:sp>
      <p:sp>
        <p:nvSpPr>
          <p:cNvPr id="5" name="矩形 4"/>
          <p:cNvSpPr/>
          <p:nvPr/>
        </p:nvSpPr>
        <p:spPr>
          <a:xfrm>
            <a:off x="1121545" y="3361946"/>
            <a:ext cx="9948910" cy="1371600"/>
          </a:xfrm>
          <a:prstGeom prst="rect">
            <a:avLst/>
          </a:prstGeom>
        </p:spPr>
        <p:txBody>
          <a:bodyPr wrap="square">
            <a:spAutoFit/>
          </a:bodyPr>
          <a:lstStyle/>
          <a:p>
            <a:pPr lvl="0"/>
            <a:r>
              <a:rPr lang="zh-CN" altLang="en-US" sz="2800" b="1">
                <a:solidFill>
                  <a:srgbClr val="0070C0"/>
                </a:solidFill>
                <a:latin typeface="黑体" panose="02010609060101010101" pitchFamily="49" charset="-122"/>
                <a:ea typeface="黑体" panose="02010609060101010101" pitchFamily="49" charset="-122"/>
              </a:rPr>
              <a:t>冻肉温度很低，空气中的水蒸气遇冷会凝华成固态的小冰晶附着在冻肉上，所以冻肉出冷库后会有一层白霜，从而使冻肉出冷库后比进冷库时重了</a:t>
            </a:r>
          </a:p>
        </p:txBody>
      </p:sp>
    </p:spTree>
    <p:extLst>
      <p:ext uri="{BB962C8B-B14F-4D97-AF65-F5344CB8AC3E}">
        <p14:creationId xmlns:p14="http://schemas.microsoft.com/office/powerpoint/2010/main" val="2297510896"/>
      </p:ext>
    </p:extLst>
  </p:cSld>
  <p:clrMapOvr>
    <a:masterClrMapping/>
  </p:clrMapOvr>
  <mc:AlternateContent>
    <mc:Choice xmlns:p14="http://schemas.microsoft.com/office/powerpoint/2010/main" Requires="p14">
      <p:transition spd="slow" p14:dur="1500">
        <p:random/>
      </p:transition>
    </mc:Choice>
    <mc:Fallback>
      <p:transition spd="slow">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000"/>
                                        <p:tgtEl>
                                          <p:spTgt spid="7"/>
                                        </p:tgtEl>
                                      </p:cBhvr>
                                    </p:animEffect>
                                    <p:anim calcmode="lin" valueType="num">
                                      <p:cBhvr>
                                        <p:cTn id="8" dur="1000" fill="hold"/>
                                        <p:tgtEl>
                                          <p:spTgt spid="7"/>
                                        </p:tgtEl>
                                        <p:attrNameLst>
                                          <p:attrName>ppt_x</p:attrName>
                                        </p:attrNameLst>
                                      </p:cBhvr>
                                      <p:tavLst>
                                        <p:tav tm="0">
                                          <p:val>
                                            <p:strVal val="#ppt_x"/>
                                          </p:val>
                                        </p:tav>
                                        <p:tav tm="100000">
                                          <p:val>
                                            <p:strVal val="#ppt_x"/>
                                          </p:val>
                                        </p:tav>
                                      </p:tavLst>
                                    </p:anim>
                                    <p:anim calcmode="lin" valueType="num">
                                      <p:cBhvr>
                                        <p:cTn id="9" dur="1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19.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Pr>
        <a:blipFill dpi="0" rotWithShape="1">
          <a:blip r:embed="rId3">
            <a:lum/>
          </a:blip>
          <a:stretch>
            <a:fillRect/>
          </a:stretch>
        </a:blipFill>
        <a:effectLst/>
      </p:bgPr>
    </p:bg>
    <p:spTree>
      <p:nvGrpSpPr>
        <p:cNvPr id="1" name=""/>
        <p:cNvGrpSpPr/>
        <p:nvPr/>
      </p:nvGrpSpPr>
      <p:grpSpPr>
        <a:xfrm>
          <a:off x="0" y="0"/>
          <a:ext cx="0" cy="0"/>
        </a:xfrm>
      </p:grpSpPr>
      <p:sp>
        <p:nvSpPr>
          <p:cNvPr id="6" name="矩形 5">
            <a:extLst>
              <a:ext uri="{FF2B5EF4-FFF2-40B4-BE49-F238E27FC236}">
                <a16:creationId xmlns:a16="http://schemas.microsoft.com/office/drawing/2014/main" xmlns="" id="{CC82C9C0-93B0-4BFF-A47B-E38BC39D34B8}"/>
              </a:ext>
            </a:extLst>
          </p:cNvPr>
          <p:cNvSpPr/>
          <p:nvPr/>
        </p:nvSpPr>
        <p:spPr>
          <a:xfrm>
            <a:off x="4057448" y="31226"/>
            <a:ext cx="4526280" cy="914400"/>
          </a:xfrm>
          <a:prstGeom prst="rect">
            <a:avLst/>
          </a:prstGeom>
        </p:spPr>
        <p:txBody>
          <a:bodyPr wrap="none">
            <a:spAutoFit/>
          </a:bodyPr>
          <a:lstStyle/>
          <a:p>
            <a:pPr lvl="0" algn="ctr">
              <a:lnSpc>
                <a:spcPct val="150000"/>
              </a:lnSpc>
              <a:defRPr/>
            </a:pPr>
            <a:r>
              <a:rPr lang="zh-CN" altLang="en-US" sz="3600">
                <a:solidFill>
                  <a:srgbClr val="FFFF00"/>
                </a:solidFill>
                <a:effectLst>
                  <a:glow rad="101600">
                    <a:srgbClr val="FF0000">
                      <a:alpha val="40000"/>
                    </a:srgbClr>
                  </a:glow>
                </a:effectLst>
                <a:latin typeface="黑体" panose="02010609060101010101" pitchFamily="49" charset="-122"/>
                <a:ea typeface="黑体" panose="02010609060101010101" pitchFamily="49" charset="-122"/>
              </a:rPr>
              <a:t>第4节《升华和凝华》</a:t>
            </a:r>
          </a:p>
        </p:txBody>
      </p:sp>
      <p:sp>
        <p:nvSpPr>
          <p:cNvPr id="7" name="矩形 6">
            <a:extLst>
              <a:ext uri="{FF2B5EF4-FFF2-40B4-BE49-F238E27FC236}">
                <a16:creationId xmlns:a16="http://schemas.microsoft.com/office/drawing/2014/main" xmlns="" id="{180FC460-0E07-4F48-ACE8-353565B2DAF9}"/>
              </a:ext>
            </a:extLst>
          </p:cNvPr>
          <p:cNvSpPr/>
          <p:nvPr/>
        </p:nvSpPr>
        <p:spPr>
          <a:xfrm>
            <a:off x="559956" y="3596591"/>
            <a:ext cx="1605280" cy="518160"/>
          </a:xfrm>
          <a:prstGeom prst="rect">
            <a:avLst/>
          </a:prstGeom>
        </p:spPr>
        <p:txBody>
          <a:bodyPr wrap="none">
            <a:spAutoFit/>
          </a:bodyPr>
          <a:lstStyle/>
          <a:p>
            <a:pPr marL="0" marR="0" lvl="0" indent="0" algn="l" defTabSz="914400" rtl="0" eaLnBrk="1" fontAlgn="auto" latinLnBrk="0" hangingPunct="1">
              <a:lnSpc>
                <a:spcPct val="100000"/>
              </a:lnSpc>
              <a:spcBef>
                <a:spcPct val="0"/>
              </a:spcBef>
              <a:spcAft>
                <a:spcPct val="0"/>
              </a:spcAft>
              <a:buClrTx/>
              <a:buSzTx/>
              <a:buFontTx/>
              <a:buNone/>
              <a:defRPr/>
            </a:pPr>
            <a:r>
              <a:rPr kumimoji="0" lang="zh-CN" altLang="en-US" sz="2800" b="1" i="0" u="none" strike="noStrike" kern="1200" cap="none" spc="0" normalizeH="0" baseline="0" noProof="0">
                <a:ln>
                  <a:noFill/>
                </a:ln>
                <a:solidFill>
                  <a:srgbClr val="C00000"/>
                </a:solidFill>
                <a:effectLst>
                  <a:glow rad="63500">
                    <a:srgbClr val="5B9BD5">
                      <a:satMod val="175000"/>
                      <a:alpha val="40000"/>
                    </a:srgbClr>
                  </a:glow>
                </a:effectLst>
                <a:uLnTx/>
                <a:uFillTx/>
                <a:latin typeface="-apple-system"/>
                <a:ea typeface="等线" panose="02010600030101010101" pitchFamily="2" charset="-122"/>
                <a:cs typeface="+mn-cs"/>
              </a:rPr>
              <a:t>参考答案</a:t>
            </a:r>
          </a:p>
        </p:txBody>
      </p:sp>
      <p:pic>
        <p:nvPicPr>
          <p:cNvPr id="9" name="图片 8">
            <a:extLst>
              <a:ext uri="{FF2B5EF4-FFF2-40B4-BE49-F238E27FC236}">
                <a16:creationId xmlns:a16="http://schemas.microsoft.com/office/drawing/2014/main" xmlns="" id="{CCB45C6B-C1F7-49F6-AF16-2271BD6717ED}"/>
              </a:ext>
            </a:extLst>
          </p:cNvPr>
          <p:cNvPicPr>
            <a:picLocks noChangeAspect="1"/>
          </p:cNvPicPr>
          <p:nvPr/>
        </p:nvPicPr>
        <p:blipFill>
          <a:blip r:embed="rId2">
            <a:extLst>
              <a:ext uri="{28A0092B-C50C-407E-A947-70E740481C1C}">
                <a14:useLocalDpi xmlns:a14="http://schemas.microsoft.com/office/drawing/2010/main" val="0"/>
              </a:ext>
            </a:extLst>
          </a:blip>
          <a:srcRect t="1269" b="88875"/>
          <a:stretch>
            <a:fillRect/>
          </a:stretch>
        </p:blipFill>
        <p:spPr>
          <a:xfrm>
            <a:off x="559956" y="1004335"/>
            <a:ext cx="10943751" cy="979208"/>
          </a:xfrm>
          <a:prstGeom prst="rect">
            <a:avLst/>
          </a:prstGeom>
        </p:spPr>
      </p:pic>
      <p:sp>
        <p:nvSpPr>
          <p:cNvPr id="2" name="矩形 1">
            <a:extLst>
              <a:ext uri="{FF2B5EF4-FFF2-40B4-BE49-F238E27FC236}">
                <a16:creationId xmlns:a16="http://schemas.microsoft.com/office/drawing/2014/main" xmlns="" id="{A5B4CD14-604B-4D16-B7C6-F7C7947F6232}"/>
              </a:ext>
            </a:extLst>
          </p:cNvPr>
          <p:cNvSpPr/>
          <p:nvPr/>
        </p:nvSpPr>
        <p:spPr>
          <a:xfrm>
            <a:off x="950798" y="1618609"/>
            <a:ext cx="10162065" cy="2377440"/>
          </a:xfrm>
          <a:prstGeom prst="rect">
            <a:avLst/>
          </a:prstGeom>
        </p:spPr>
        <p:txBody>
          <a:bodyPr wrap="square">
            <a:spAutoFit/>
          </a:bodyPr>
          <a:lstStyle/>
          <a:p>
            <a:pPr lvl="0">
              <a:lnSpc>
                <a:spcPct val="150000"/>
              </a:lnSpc>
            </a:pPr>
            <a:r>
              <a:rPr lang="en-US" altLang="zh-CN" sz="2000" b="1">
                <a:solidFill>
                  <a:prstClr val="black"/>
                </a:solidFill>
              </a:rPr>
              <a:t>3.二氧化碳气体若被加压、降温到一定程度，就会形成白色的、像雪一样的固体。这种固体在常温下不经熔化就会直接变成气体，所以叫干冰。干冰具有很好的致冷作用，可用于人工降雨。这是由于干冰在常温下会迅速变为气体，吸收热量，促使水蒸气遇冷凝结成水滴或小冰晶，从而达到降雨的条件。你能试着分析上面一段描述中包含了哪些物态变化吗?</a:t>
            </a:r>
          </a:p>
        </p:txBody>
      </p:sp>
      <p:sp>
        <p:nvSpPr>
          <p:cNvPr id="5" name="矩形 4">
            <a:extLst>
              <a:ext uri="{FF2B5EF4-FFF2-40B4-BE49-F238E27FC236}">
                <a16:creationId xmlns:a16="http://schemas.microsoft.com/office/drawing/2014/main" xmlns="" id="{51AF8DE6-DEE3-489A-8551-81377BB690BF}"/>
              </a:ext>
            </a:extLst>
          </p:cNvPr>
          <p:cNvSpPr/>
          <p:nvPr/>
        </p:nvSpPr>
        <p:spPr>
          <a:xfrm>
            <a:off x="703758" y="4210864"/>
            <a:ext cx="10656143" cy="1554480"/>
          </a:xfrm>
          <a:prstGeom prst="rect">
            <a:avLst/>
          </a:prstGeom>
        </p:spPr>
        <p:txBody>
          <a:bodyPr wrap="square">
            <a:spAutoFit/>
          </a:bodyPr>
          <a:lstStyle/>
          <a:p>
            <a:pPr>
              <a:lnSpc>
                <a:spcPct val="200000"/>
              </a:lnSpc>
            </a:pPr>
            <a:r>
              <a:rPr lang="zh-CN" altLang="en-US" sz="2400" b="1">
                <a:solidFill>
                  <a:srgbClr val="0070C0"/>
                </a:solidFill>
                <a:latin typeface="等线" panose="02010600030101010101" pitchFamily="2" charset="-122"/>
              </a:rPr>
              <a:t>二氧化碳气体被加压、降温变为固体属于凝华过程，干冰在常温下迅速变为气体属于升华过程；水蒸气遇冷凝结成小水滴或小冰晶，属于液化或凝华的过程。</a:t>
            </a:r>
          </a:p>
        </p:txBody>
      </p:sp>
    </p:spTree>
    <p:extLst>
      <p:ext uri="{BB962C8B-B14F-4D97-AF65-F5344CB8AC3E}">
        <p14:creationId xmlns:p14="http://schemas.microsoft.com/office/powerpoint/2010/main" val="3537811201"/>
      </p:ext>
    </p:extLst>
  </p:cSld>
  <p:clrMapOvr>
    <a:masterClrMapping/>
  </p:clrMapOvr>
  <mc:AlternateContent>
    <mc:Choice xmlns:p14="http://schemas.microsoft.com/office/powerpoint/2010/main" Requires="p14">
      <p:transition spd="slow" p14:dur="1500">
        <p:random/>
      </p:transition>
    </mc:Choice>
    <mc:Fallback>
      <p:transition spd="slow">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000"/>
                                        <p:tgtEl>
                                          <p:spTgt spid="7"/>
                                        </p:tgtEl>
                                      </p:cBhvr>
                                    </p:animEffect>
                                    <p:anim calcmode="lin" valueType="num">
                                      <p:cBhvr>
                                        <p:cTn id="8" dur="1000" fill="hold"/>
                                        <p:tgtEl>
                                          <p:spTgt spid="7"/>
                                        </p:tgtEl>
                                        <p:attrNameLst>
                                          <p:attrName>ppt_x</p:attrName>
                                        </p:attrNameLst>
                                      </p:cBhvr>
                                      <p:tavLst>
                                        <p:tav tm="0">
                                          <p:val>
                                            <p:strVal val="#ppt_x"/>
                                          </p:val>
                                        </p:tav>
                                        <p:tav tm="100000">
                                          <p:val>
                                            <p:strVal val="#ppt_x"/>
                                          </p:val>
                                        </p:tav>
                                      </p:tavLst>
                                    </p:anim>
                                    <p:anim calcmode="lin" valueType="num">
                                      <p:cBhvr>
                                        <p:cTn id="9" dur="1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2.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Pr>
        <a:blipFill dpi="0" rotWithShape="1">
          <a:blip r:embed="rId2">
            <a:lum/>
          </a:blip>
          <a:stretch>
            <a:fillRect/>
          </a:stretch>
        </a:blipFill>
        <a:effectLst/>
      </p:bgPr>
    </p:bg>
    <p:spTree>
      <p:nvGrpSpPr>
        <p:cNvPr id="1" name=""/>
        <p:cNvGrpSpPr/>
        <p:nvPr/>
      </p:nvGrpSpPr>
      <p:grpSpPr>
        <a:xfrm>
          <a:off x="0" y="0"/>
          <a:ext cx="0" cy="0"/>
        </a:xfrm>
      </p:grpSpPr>
      <p:sp>
        <p:nvSpPr>
          <p:cNvPr id="4" name="矩形 3">
            <a:extLst>
              <a:ext uri="{FF2B5EF4-FFF2-40B4-BE49-F238E27FC236}">
                <a16:creationId xmlns:a16="http://schemas.microsoft.com/office/drawing/2014/main" xmlns="" id="{21566E11-CB8A-4D4A-8A3E-42D6AD9A7D91}"/>
              </a:ext>
            </a:extLst>
          </p:cNvPr>
          <p:cNvSpPr/>
          <p:nvPr/>
        </p:nvSpPr>
        <p:spPr>
          <a:xfrm>
            <a:off x="3528060" y="2533794"/>
            <a:ext cx="5135880" cy="1463040"/>
          </a:xfrm>
          <a:prstGeom prst="rect">
            <a:avLst/>
          </a:prstGeom>
        </p:spPr>
        <p:txBody>
          <a:bodyPr wrap="none">
            <a:spAutoFit/>
          </a:bodyPr>
          <a:lstStyle/>
          <a:p>
            <a:pPr algn="ctr">
              <a:lnSpc>
                <a:spcPct val="150000"/>
              </a:lnSpc>
            </a:pPr>
            <a:r>
              <a:rPr lang="zh-CN" altLang="en-US" sz="6000">
                <a:solidFill>
                  <a:srgbClr val="FFFF00"/>
                </a:solidFill>
                <a:effectLst>
                  <a:glow rad="101600">
                    <a:srgbClr val="FF0000">
                      <a:alpha val="40000"/>
                    </a:srgbClr>
                  </a:glow>
                </a:effectLst>
                <a:latin typeface="黑体" panose="02010609060101010101" pitchFamily="49" charset="-122"/>
                <a:ea typeface="黑体" panose="02010609060101010101" pitchFamily="49" charset="-122"/>
              </a:rPr>
              <a:t>第1节《温度》</a:t>
            </a:r>
          </a:p>
        </p:txBody>
      </p:sp>
    </p:spTree>
    <p:extLst>
      <p:ext uri="{BB962C8B-B14F-4D97-AF65-F5344CB8AC3E}">
        <p14:creationId xmlns:p14="http://schemas.microsoft.com/office/powerpoint/2010/main" val="500507194"/>
      </p:ext>
    </p:extLst>
  </p:cSld>
  <p:clrMapOvr>
    <a:masterClrMapping/>
  </p:clrMapOvr>
  <mc:AlternateContent>
    <mc:Choice xmlns:p14="http://schemas.microsoft.com/office/powerpoint/2010/main" Requires="p14">
      <p:transition spd="slow" p14:dur="1500">
        <p:random/>
      </p:transition>
    </mc:Choice>
    <mc:Fallback>
      <p:transition spd="slow">
        <p:random/>
      </p:transition>
    </mc:Fallback>
  </mc:AlternateContent>
  <p:timing/>
</p:sld>
</file>

<file path=ppt/slides/slide20.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Pr>
        <a:blipFill dpi="0" rotWithShape="1">
          <a:blip r:embed="rId4">
            <a:lum/>
          </a:blip>
          <a:stretch>
            <a:fillRect/>
          </a:stretch>
        </a:blipFill>
        <a:effectLst/>
      </p:bgPr>
    </p:bg>
    <p:spTree>
      <p:nvGrpSpPr>
        <p:cNvPr id="1" name=""/>
        <p:cNvGrpSpPr/>
        <p:nvPr/>
      </p:nvGrpSpPr>
      <p:grpSpPr>
        <a:xfrm>
          <a:off x="0" y="0"/>
          <a:ext cx="0" cy="0"/>
        </a:xfrm>
      </p:grpSpPr>
      <p:sp>
        <p:nvSpPr>
          <p:cNvPr id="6" name="矩形 5">
            <a:extLst>
              <a:ext uri="{FF2B5EF4-FFF2-40B4-BE49-F238E27FC236}">
                <a16:creationId xmlns:a16="http://schemas.microsoft.com/office/drawing/2014/main" xmlns="" id="{CC82C9C0-93B0-4BFF-A47B-E38BC39D34B8}"/>
              </a:ext>
            </a:extLst>
          </p:cNvPr>
          <p:cNvSpPr/>
          <p:nvPr/>
        </p:nvSpPr>
        <p:spPr>
          <a:xfrm>
            <a:off x="4057448" y="31226"/>
            <a:ext cx="4526280" cy="914400"/>
          </a:xfrm>
          <a:prstGeom prst="rect">
            <a:avLst/>
          </a:prstGeom>
        </p:spPr>
        <p:txBody>
          <a:bodyPr wrap="none">
            <a:spAutoFit/>
          </a:bodyPr>
          <a:lstStyle/>
          <a:p>
            <a:pPr lvl="0" algn="ctr">
              <a:lnSpc>
                <a:spcPct val="150000"/>
              </a:lnSpc>
              <a:defRPr/>
            </a:pPr>
            <a:r>
              <a:rPr lang="zh-CN" altLang="en-US" sz="3600">
                <a:solidFill>
                  <a:srgbClr val="FFFF00"/>
                </a:solidFill>
                <a:effectLst>
                  <a:glow rad="101600">
                    <a:srgbClr val="FF0000">
                      <a:alpha val="40000"/>
                    </a:srgbClr>
                  </a:glow>
                </a:effectLst>
                <a:latin typeface="黑体" panose="02010609060101010101" pitchFamily="49" charset="-122"/>
                <a:ea typeface="黑体" panose="02010609060101010101" pitchFamily="49" charset="-122"/>
              </a:rPr>
              <a:t>第4节《升华和凝华》</a:t>
            </a:r>
          </a:p>
        </p:txBody>
      </p:sp>
      <p:pic>
        <p:nvPicPr>
          <p:cNvPr id="9" name="图片 8">
            <a:extLst>
              <a:ext uri="{FF2B5EF4-FFF2-40B4-BE49-F238E27FC236}">
                <a16:creationId xmlns:a16="http://schemas.microsoft.com/office/drawing/2014/main" xmlns="" id="{CCB45C6B-C1F7-49F6-AF16-2271BD6717ED}"/>
              </a:ext>
            </a:extLst>
          </p:cNvPr>
          <p:cNvPicPr>
            <a:picLocks noChangeAspect="1"/>
          </p:cNvPicPr>
          <p:nvPr/>
        </p:nvPicPr>
        <p:blipFill>
          <a:blip r:embed="rId2">
            <a:extLst>
              <a:ext uri="{28A0092B-C50C-407E-A947-70E740481C1C}">
                <a14:useLocalDpi xmlns:a14="http://schemas.microsoft.com/office/drawing/2010/main" val="0"/>
              </a:ext>
            </a:extLst>
          </a:blip>
          <a:srcRect t="1269" b="88875"/>
          <a:stretch>
            <a:fillRect/>
          </a:stretch>
        </p:blipFill>
        <p:spPr>
          <a:xfrm>
            <a:off x="559956" y="1004335"/>
            <a:ext cx="10943751" cy="979208"/>
          </a:xfrm>
          <a:prstGeom prst="rect">
            <a:avLst/>
          </a:prstGeom>
        </p:spPr>
      </p:pic>
      <p:sp>
        <p:nvSpPr>
          <p:cNvPr id="2" name="矩形 1">
            <a:extLst>
              <a:ext uri="{FF2B5EF4-FFF2-40B4-BE49-F238E27FC236}">
                <a16:creationId xmlns:a16="http://schemas.microsoft.com/office/drawing/2014/main" xmlns="" id="{A5B4CD14-604B-4D16-B7C6-F7C7947F6232}"/>
              </a:ext>
            </a:extLst>
          </p:cNvPr>
          <p:cNvSpPr/>
          <p:nvPr/>
        </p:nvSpPr>
        <p:spPr>
          <a:xfrm>
            <a:off x="950798" y="1717053"/>
            <a:ext cx="10162065" cy="1554480"/>
          </a:xfrm>
          <a:prstGeom prst="rect">
            <a:avLst/>
          </a:prstGeom>
        </p:spPr>
        <p:txBody>
          <a:bodyPr wrap="square">
            <a:spAutoFit/>
          </a:bodyPr>
          <a:lstStyle/>
          <a:p>
            <a:pPr lvl="0"/>
            <a:r>
              <a:rPr lang="en-US" altLang="zh-CN" sz="2400" b="1">
                <a:solidFill>
                  <a:prstClr val="black"/>
                </a:solidFill>
              </a:rPr>
              <a:t>4.美丽的树挂、霜都是怎样形成的?请你动手做--做下面的实验，并思考形成霜的条件。如图，将冰块放于易拉罐中并加入适量的盐。用筷子搅拌大约半分钟，用温度计测量罐中冰与盐水混合物的温度，可以看到冰水混合物的温度低于0'C。这时观察易拉罐的下部和底部，就会发现白霜(如图)</a:t>
            </a:r>
          </a:p>
        </p:txBody>
      </p:sp>
      <p:sp>
        <p:nvSpPr>
          <p:cNvPr id="7" name="矩形 6">
            <a:extLst>
              <a:ext uri="{FF2B5EF4-FFF2-40B4-BE49-F238E27FC236}">
                <a16:creationId xmlns:a16="http://schemas.microsoft.com/office/drawing/2014/main" xmlns="" id="{180FC460-0E07-4F48-ACE8-353565B2DAF9}"/>
              </a:ext>
            </a:extLst>
          </p:cNvPr>
          <p:cNvSpPr/>
          <p:nvPr/>
        </p:nvSpPr>
        <p:spPr>
          <a:xfrm>
            <a:off x="374023" y="3309677"/>
            <a:ext cx="1605280" cy="518160"/>
          </a:xfrm>
          <a:prstGeom prst="rect">
            <a:avLst/>
          </a:prstGeom>
        </p:spPr>
        <p:txBody>
          <a:bodyPr wrap="none">
            <a:spAutoFit/>
          </a:bodyPr>
          <a:lstStyle/>
          <a:p>
            <a:pPr marL="0" marR="0" lvl="0" indent="0" algn="l" defTabSz="914400" rtl="0" eaLnBrk="1" fontAlgn="auto" latinLnBrk="0" hangingPunct="1">
              <a:lnSpc>
                <a:spcPct val="100000"/>
              </a:lnSpc>
              <a:spcBef>
                <a:spcPct val="0"/>
              </a:spcBef>
              <a:spcAft>
                <a:spcPct val="0"/>
              </a:spcAft>
              <a:buClrTx/>
              <a:buSzTx/>
              <a:buFontTx/>
              <a:buNone/>
              <a:defRPr/>
            </a:pPr>
            <a:r>
              <a:rPr kumimoji="0" lang="zh-CN" altLang="en-US" sz="2800" b="1" i="0" u="none" strike="noStrike" kern="1200" cap="none" spc="0" normalizeH="0" baseline="0" noProof="0">
                <a:ln>
                  <a:noFill/>
                </a:ln>
                <a:solidFill>
                  <a:srgbClr val="C00000"/>
                </a:solidFill>
                <a:effectLst>
                  <a:glow rad="63500">
                    <a:srgbClr val="5B9BD5">
                      <a:satMod val="175000"/>
                      <a:alpha val="40000"/>
                    </a:srgbClr>
                  </a:glow>
                </a:effectLst>
                <a:uLnTx/>
                <a:uFillTx/>
                <a:latin typeface="-apple-system"/>
                <a:ea typeface="等线" panose="02010600030101010101" pitchFamily="2" charset="-122"/>
                <a:cs typeface="+mn-cs"/>
              </a:rPr>
              <a:t>参考答案</a:t>
            </a:r>
          </a:p>
        </p:txBody>
      </p:sp>
      <p:sp>
        <p:nvSpPr>
          <p:cNvPr id="3" name="矩形 2"/>
          <p:cNvSpPr/>
          <p:nvPr/>
        </p:nvSpPr>
        <p:spPr>
          <a:xfrm>
            <a:off x="374023" y="3655470"/>
            <a:ext cx="6684906" cy="2529840"/>
          </a:xfrm>
          <a:prstGeom prst="rect">
            <a:avLst/>
          </a:prstGeom>
        </p:spPr>
        <p:txBody>
          <a:bodyPr wrap="square">
            <a:spAutoFit/>
          </a:bodyPr>
          <a:lstStyle/>
          <a:p>
            <a:pPr algn="just">
              <a:lnSpc>
                <a:spcPct val="200000"/>
              </a:lnSpc>
            </a:pPr>
            <a:r>
              <a:rPr lang="zh-CN" altLang="en-US" sz="2000" b="1">
                <a:solidFill>
                  <a:srgbClr val="0070C0"/>
                </a:solidFill>
                <a:latin typeface="黑体" panose="02010609060101010101" pitchFamily="49" charset="-122"/>
                <a:ea typeface="黑体" panose="02010609060101010101" pitchFamily="49" charset="-122"/>
              </a:rPr>
              <a:t>在盛有冰的易拉罐里面放入盐后，会让冰的凝固点降低，所以会有大量的冰熔化成水，冰熔化成水是--个非常吸热反应，因此易拉罐的表面温度也会变低(低于了0°)，所以易拉罐表面会让空气里的水蒸汽凝华，从而形成了白霜。</a:t>
            </a:r>
          </a:p>
        </p:txBody>
      </p:sp>
      <p:pic>
        <p:nvPicPr>
          <p:cNvPr id="4" name="图片 3">
            <a:extLst>
              <a:ext uri="{FF2B5EF4-FFF2-40B4-BE49-F238E27FC236}">
                <a16:creationId xmlns:a16="http://schemas.microsoft.com/office/drawing/2014/main" xmlns="" id="{07F0250E-D054-42FD-AB9F-E431D45B14DA}"/>
              </a:ext>
            </a:extLst>
          </p:cNvPr>
          <p:cNvPicPr>
            <a:picLocks noChangeAspect="1"/>
          </p:cNvPicPr>
          <p:nvPr/>
        </p:nvPicPr>
        <p:blipFill>
          <a:blip r:embed="rId3"/>
          <a:stretch>
            <a:fillRect/>
          </a:stretch>
        </p:blipFill>
        <p:spPr>
          <a:xfrm>
            <a:off x="7741012" y="3787958"/>
            <a:ext cx="4182849" cy="1816638"/>
          </a:xfrm>
          <a:prstGeom prst="rect">
            <a:avLst/>
          </a:prstGeom>
        </p:spPr>
      </p:pic>
    </p:spTree>
    <p:extLst>
      <p:ext uri="{BB962C8B-B14F-4D97-AF65-F5344CB8AC3E}">
        <p14:creationId xmlns:p14="http://schemas.microsoft.com/office/powerpoint/2010/main" val="4119205853"/>
      </p:ext>
    </p:extLst>
  </p:cSld>
  <p:clrMapOvr>
    <a:masterClrMapping/>
  </p:clrMapOvr>
  <mc:AlternateContent>
    <mc:Choice xmlns:p14="http://schemas.microsoft.com/office/powerpoint/2010/main" Requires="p14">
      <p:transition spd="slow" p14:dur="1500">
        <p:random/>
      </p:transition>
    </mc:Choice>
    <mc:Fallback>
      <p:transition spd="slow">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42"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cond evt="onBegin" delay="0">
                          <p:tn val="9"/>
                        </p:cond>
                      </p:stCondLst>
                      <p:childTnLst>
                        <p:par>
                          <p:cTn id="11" fill="hold" nodeType="afterGroup">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7"/>
                                        </p:tgtEl>
                                        <p:attrNameLst>
                                          <p:attrName>style.visibility</p:attrName>
                                        </p:attrNameLst>
                                      </p:cBhvr>
                                      <p:to>
                                        <p:strVal val="visible"/>
                                      </p:to>
                                    </p:set>
                                    <p:animEffect transition="in" filter="fade">
                                      <p:cBhvr>
                                        <p:cTn id="14" dur="1000"/>
                                        <p:tgtEl>
                                          <p:spTgt spid="7"/>
                                        </p:tgtEl>
                                      </p:cBhvr>
                                    </p:animEffect>
                                    <p:anim calcmode="lin" valueType="num">
                                      <p:cBhvr>
                                        <p:cTn id="15" dur="1000" fill="hold"/>
                                        <p:tgtEl>
                                          <p:spTgt spid="7"/>
                                        </p:tgtEl>
                                        <p:attrNameLst>
                                          <p:attrName>ppt_x</p:attrName>
                                        </p:attrNameLst>
                                      </p:cBhvr>
                                      <p:tavLst>
                                        <p:tav tm="0">
                                          <p:val>
                                            <p:strVal val="#ppt_x"/>
                                          </p:val>
                                        </p:tav>
                                        <p:tav tm="100000">
                                          <p:val>
                                            <p:strVal val="#ppt_x"/>
                                          </p:val>
                                        </p:tav>
                                      </p:tavLst>
                                    </p:anim>
                                    <p:anim calcmode="lin" valueType="num">
                                      <p:cBhvr>
                                        <p:cTn id="16"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17" fill="hold" nodeType="clickPar">
                      <p:stCondLst>
                        <p:cond delay="indefinite"/>
                        <p:cond evt="onBegin" delay="0">
                          <p:tn val="16"/>
                        </p:cond>
                      </p:stCondLst>
                      <p:childTnLst>
                        <p:par>
                          <p:cTn id="18" fill="hold" nodeType="afterGroup">
                            <p:stCondLst>
                              <p:cond delay="0"/>
                            </p:stCondLst>
                            <p:childTnLst>
                              <p:par>
                                <p:cTn id="19" presetID="6" presetClass="entr" presetSubtype="16" fill="hold" grpId="0" nodeType="clickEffect">
                                  <p:stCondLst>
                                    <p:cond delay="0"/>
                                  </p:stCondLst>
                                  <p:childTnLst>
                                    <p:set>
                                      <p:cBhvr>
                                        <p:cTn id="20" dur="1" fill="hold">
                                          <p:stCondLst>
                                            <p:cond delay="0"/>
                                          </p:stCondLst>
                                        </p:cTn>
                                        <p:tgtEl>
                                          <p:spTgt spid="3"/>
                                        </p:tgtEl>
                                        <p:attrNameLst>
                                          <p:attrName>style.visibility</p:attrName>
                                        </p:attrNameLst>
                                      </p:cBhvr>
                                      <p:to>
                                        <p:strVal val="visible"/>
                                      </p:to>
                                    </p:set>
                                    <p:animEffect transition="in" filter="circle(in)">
                                      <p:cBhvr>
                                        <p:cTn id="21"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7" grpId="0"/>
      <p:bldP spid="3" grpId="0"/>
    </p:bldLst>
  </p:timing>
</p:sld>
</file>

<file path=ppt/slides/slide21.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Pr>
        <a:blipFill dpi="0" rotWithShape="1">
          <a:blip r:embed="rId4">
            <a:lum/>
          </a:blip>
          <a:stretch>
            <a:fillRect/>
          </a:stretch>
        </a:blipFill>
        <a:effectLst/>
      </p:bgPr>
    </p:bg>
    <p:spTree>
      <p:nvGrpSpPr>
        <p:cNvPr id="1" name=""/>
        <p:cNvGrpSpPr/>
        <p:nvPr/>
      </p:nvGrpSpPr>
      <p:grpSpPr>
        <a:xfrm>
          <a:off x="0" y="0"/>
          <a:ext cx="0" cy="0"/>
        </a:xfrm>
      </p:grpSpPr>
      <p:sp>
        <p:nvSpPr>
          <p:cNvPr id="6" name="矩形 5">
            <a:extLst>
              <a:ext uri="{FF2B5EF4-FFF2-40B4-BE49-F238E27FC236}">
                <a16:creationId xmlns:a16="http://schemas.microsoft.com/office/drawing/2014/main" xmlns="" id="{CC82C9C0-93B0-4BFF-A47B-E38BC39D34B8}"/>
              </a:ext>
            </a:extLst>
          </p:cNvPr>
          <p:cNvSpPr/>
          <p:nvPr/>
        </p:nvSpPr>
        <p:spPr>
          <a:xfrm>
            <a:off x="4057448" y="31226"/>
            <a:ext cx="4526280" cy="914400"/>
          </a:xfrm>
          <a:prstGeom prst="rect">
            <a:avLst/>
          </a:prstGeom>
        </p:spPr>
        <p:txBody>
          <a:bodyPr wrap="none">
            <a:spAutoFit/>
          </a:bodyPr>
          <a:lstStyle/>
          <a:p>
            <a:pPr marL="0" marR="0" lvl="0" indent="0" algn="ctr" defTabSz="914400" rtl="0" eaLnBrk="1" fontAlgn="auto" latinLnBrk="0" hangingPunct="1">
              <a:lnSpc>
                <a:spcPct val="150000"/>
              </a:lnSpc>
              <a:spcBef>
                <a:spcPct val="0"/>
              </a:spcBef>
              <a:spcAft>
                <a:spcPct val="0"/>
              </a:spcAft>
              <a:buClrTx/>
              <a:buSzTx/>
              <a:buFontTx/>
              <a:buNone/>
              <a:defRPr/>
            </a:pPr>
            <a:r>
              <a:rPr kumimoji="0" lang="zh-CN" altLang="en-US" sz="3600" b="0" i="0" u="none" strike="noStrike" kern="1200" cap="none" spc="0" normalizeH="0" baseline="0" noProof="0">
                <a:ln>
                  <a:noFill/>
                </a:ln>
                <a:solidFill>
                  <a:srgbClr val="FFFF00"/>
                </a:solidFill>
                <a:effectLst>
                  <a:glow rad="101600">
                    <a:srgbClr val="FF0000">
                      <a:alpha val="40000"/>
                    </a:srgbClr>
                  </a:glow>
                </a:effectLst>
                <a:uLnTx/>
                <a:uFillTx/>
                <a:latin typeface="黑体" panose="02010609060101010101" pitchFamily="49" charset="-122"/>
                <a:ea typeface="黑体" panose="02010609060101010101" pitchFamily="49" charset="-122"/>
                <a:cs typeface="+mn-cs"/>
              </a:rPr>
              <a:t>第4节《升华和凝华》</a:t>
            </a:r>
          </a:p>
        </p:txBody>
      </p:sp>
      <p:pic>
        <p:nvPicPr>
          <p:cNvPr id="9" name="图片 8">
            <a:extLst>
              <a:ext uri="{FF2B5EF4-FFF2-40B4-BE49-F238E27FC236}">
                <a16:creationId xmlns:a16="http://schemas.microsoft.com/office/drawing/2014/main" xmlns="" id="{CCB45C6B-C1F7-49F6-AF16-2271BD6717ED}"/>
              </a:ext>
            </a:extLst>
          </p:cNvPr>
          <p:cNvPicPr>
            <a:picLocks noChangeAspect="1"/>
          </p:cNvPicPr>
          <p:nvPr/>
        </p:nvPicPr>
        <p:blipFill>
          <a:blip r:embed="rId2">
            <a:extLst>
              <a:ext uri="{28A0092B-C50C-407E-A947-70E740481C1C}">
                <a14:useLocalDpi xmlns:a14="http://schemas.microsoft.com/office/drawing/2010/main" val="0"/>
              </a:ext>
            </a:extLst>
          </a:blip>
          <a:srcRect t="1269" b="88875"/>
          <a:stretch>
            <a:fillRect/>
          </a:stretch>
        </p:blipFill>
        <p:spPr>
          <a:xfrm>
            <a:off x="559956" y="1004335"/>
            <a:ext cx="10943751" cy="979208"/>
          </a:xfrm>
          <a:prstGeom prst="rect">
            <a:avLst/>
          </a:prstGeom>
        </p:spPr>
      </p:pic>
      <p:sp>
        <p:nvSpPr>
          <p:cNvPr id="2" name="矩形 1">
            <a:extLst>
              <a:ext uri="{FF2B5EF4-FFF2-40B4-BE49-F238E27FC236}">
                <a16:creationId xmlns:a16="http://schemas.microsoft.com/office/drawing/2014/main" xmlns="" id="{A5B4CD14-604B-4D16-B7C6-F7C7947F6232}"/>
              </a:ext>
            </a:extLst>
          </p:cNvPr>
          <p:cNvSpPr/>
          <p:nvPr/>
        </p:nvSpPr>
        <p:spPr>
          <a:xfrm>
            <a:off x="950798" y="1717053"/>
            <a:ext cx="10162065" cy="1066800"/>
          </a:xfrm>
          <a:prstGeom prst="rect">
            <a:avLst/>
          </a:prstGeom>
        </p:spPr>
        <p:txBody>
          <a:bodyPr wrap="square">
            <a:spAutoFit/>
          </a:bodyPr>
          <a:lstStyle/>
          <a:p>
            <a:pPr lvl="0"/>
            <a:r>
              <a:rPr lang="en-US" altLang="zh-CN" sz="3200" b="1">
                <a:solidFill>
                  <a:prstClr val="black"/>
                </a:solidFill>
              </a:rPr>
              <a:t>5.调查学校和家庭水的使用状况，提出在生活中节约用水的若干建议。</a:t>
            </a:r>
          </a:p>
        </p:txBody>
      </p:sp>
      <p:sp>
        <p:nvSpPr>
          <p:cNvPr id="7" name="矩形 6">
            <a:extLst>
              <a:ext uri="{FF2B5EF4-FFF2-40B4-BE49-F238E27FC236}">
                <a16:creationId xmlns:a16="http://schemas.microsoft.com/office/drawing/2014/main" xmlns="" id="{180FC460-0E07-4F48-ACE8-353565B2DAF9}"/>
              </a:ext>
            </a:extLst>
          </p:cNvPr>
          <p:cNvSpPr/>
          <p:nvPr/>
        </p:nvSpPr>
        <p:spPr>
          <a:xfrm>
            <a:off x="836201" y="3032990"/>
            <a:ext cx="1605280" cy="518160"/>
          </a:xfrm>
          <a:prstGeom prst="rect">
            <a:avLst/>
          </a:prstGeom>
        </p:spPr>
        <p:txBody>
          <a:bodyPr wrap="none">
            <a:spAutoFit/>
          </a:bodyPr>
          <a:lstStyle/>
          <a:p>
            <a:pPr marL="0" marR="0" lvl="0" indent="0" algn="l" defTabSz="914400" rtl="0" eaLnBrk="1" fontAlgn="auto" latinLnBrk="0" hangingPunct="1">
              <a:lnSpc>
                <a:spcPct val="100000"/>
              </a:lnSpc>
              <a:spcBef>
                <a:spcPct val="0"/>
              </a:spcBef>
              <a:spcAft>
                <a:spcPct val="0"/>
              </a:spcAft>
              <a:buClrTx/>
              <a:buSzTx/>
              <a:buFontTx/>
              <a:buNone/>
              <a:defRPr/>
            </a:pPr>
            <a:r>
              <a:rPr kumimoji="0" lang="zh-CN" altLang="en-US" sz="2800" b="1" i="0" u="none" strike="noStrike" kern="1200" cap="none" spc="0" normalizeH="0" baseline="0" noProof="0">
                <a:ln>
                  <a:noFill/>
                </a:ln>
                <a:solidFill>
                  <a:srgbClr val="C00000"/>
                </a:solidFill>
                <a:effectLst>
                  <a:glow rad="63500">
                    <a:srgbClr val="5B9BD5">
                      <a:satMod val="175000"/>
                      <a:alpha val="40000"/>
                    </a:srgbClr>
                  </a:glow>
                </a:effectLst>
                <a:uLnTx/>
                <a:uFillTx/>
                <a:latin typeface="-apple-system"/>
                <a:ea typeface="等线" panose="02010600030101010101" pitchFamily="2" charset="-122"/>
                <a:cs typeface="+mn-cs"/>
              </a:rPr>
              <a:t>参考答案</a:t>
            </a:r>
          </a:p>
        </p:txBody>
      </p:sp>
      <p:sp>
        <p:nvSpPr>
          <p:cNvPr id="3" name="矩形 2"/>
          <p:cNvSpPr/>
          <p:nvPr/>
        </p:nvSpPr>
        <p:spPr>
          <a:xfrm>
            <a:off x="1204017" y="3556210"/>
            <a:ext cx="10050137" cy="1798320"/>
          </a:xfrm>
          <a:prstGeom prst="rect">
            <a:avLst/>
          </a:prstGeom>
        </p:spPr>
        <p:txBody>
          <a:bodyPr wrap="square">
            <a:spAutoFit/>
          </a:bodyPr>
          <a:lstStyle/>
          <a:p>
            <a:pPr lvl="0" algn="just">
              <a:lnSpc>
                <a:spcPct val="200000"/>
              </a:lnSpc>
            </a:pPr>
            <a:r>
              <a:rPr lang="zh-CN" altLang="en-US" sz="2800" b="1">
                <a:solidFill>
                  <a:srgbClr val="0070C0"/>
                </a:solidFill>
                <a:latin typeface="黑体" panose="02010609060101010101" pitchFamily="49" charset="-122"/>
                <a:ea typeface="黑体" panose="02010609060101010101" pitchFamily="49" charset="-122"/>
              </a:rPr>
              <a:t>节水小方法：用淘米水洗菜，再用清水清洗；用洗衣水墩布、擦地板、再冲厕所；第二道清洗衣物的洗衣水擦门窗及家具等。</a:t>
            </a:r>
          </a:p>
        </p:txBody>
      </p:sp>
      <p:pic>
        <p:nvPicPr>
          <p:cNvPr id="10" name="New picture"/>
          <p:cNvPicPr/>
          <p:nvPr/>
        </p:nvPicPr>
        <p:blipFill>
          <a:blip r:embed="rId3"/>
          <a:stretch>
            <a:fillRect/>
          </a:stretch>
        </p:blipFill>
        <p:spPr>
          <a:xfrm>
            <a:off x="11950700" y="11760200"/>
            <a:ext cx="355600" cy="266700"/>
          </a:xfrm>
          <a:prstGeom prst="cube">
            <a:avLst/>
          </a:prstGeom>
        </p:spPr>
      </p:pic>
    </p:spTree>
    <p:extLst>
      <p:ext uri="{BB962C8B-B14F-4D97-AF65-F5344CB8AC3E}">
        <p14:creationId xmlns:p14="http://schemas.microsoft.com/office/powerpoint/2010/main" val="774864776"/>
      </p:ext>
    </p:extLst>
  </p:cSld>
  <p:clrMapOvr>
    <a:masterClrMapping/>
  </p:clrMapOvr>
  <mc:AlternateContent>
    <mc:Choice xmlns:p14="http://schemas.microsoft.com/office/powerpoint/2010/main" Requires="p14">
      <p:transition spd="slow" p14:dur="1500">
        <p:random/>
      </p:transition>
    </mc:Choice>
    <mc:Fallback>
      <p:transition spd="slow">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42"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cond evt="onBegin" delay="0">
                          <p:tn val="9"/>
                        </p:cond>
                      </p:stCondLst>
                      <p:childTnLst>
                        <p:par>
                          <p:cTn id="11" fill="hold" nodeType="afterGroup">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7"/>
                                        </p:tgtEl>
                                        <p:attrNameLst>
                                          <p:attrName>style.visibility</p:attrName>
                                        </p:attrNameLst>
                                      </p:cBhvr>
                                      <p:to>
                                        <p:strVal val="visible"/>
                                      </p:to>
                                    </p:set>
                                    <p:animEffect transition="in" filter="fade">
                                      <p:cBhvr>
                                        <p:cTn id="14" dur="1000"/>
                                        <p:tgtEl>
                                          <p:spTgt spid="7"/>
                                        </p:tgtEl>
                                      </p:cBhvr>
                                    </p:animEffect>
                                    <p:anim calcmode="lin" valueType="num">
                                      <p:cBhvr>
                                        <p:cTn id="15" dur="1000" fill="hold"/>
                                        <p:tgtEl>
                                          <p:spTgt spid="7"/>
                                        </p:tgtEl>
                                        <p:attrNameLst>
                                          <p:attrName>ppt_x</p:attrName>
                                        </p:attrNameLst>
                                      </p:cBhvr>
                                      <p:tavLst>
                                        <p:tav tm="0">
                                          <p:val>
                                            <p:strVal val="#ppt_x"/>
                                          </p:val>
                                        </p:tav>
                                        <p:tav tm="100000">
                                          <p:val>
                                            <p:strVal val="#ppt_x"/>
                                          </p:val>
                                        </p:tav>
                                      </p:tavLst>
                                    </p:anim>
                                    <p:anim calcmode="lin" valueType="num">
                                      <p:cBhvr>
                                        <p:cTn id="16"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17" fill="hold" nodeType="clickPar">
                      <p:stCondLst>
                        <p:cond delay="indefinite"/>
                        <p:cond evt="onBegin" delay="0">
                          <p:tn val="16"/>
                        </p:cond>
                      </p:stCondLst>
                      <p:childTnLst>
                        <p:par>
                          <p:cTn id="18" fill="hold" nodeType="afterGroup">
                            <p:stCondLst>
                              <p:cond delay="0"/>
                            </p:stCondLst>
                            <p:childTnLst>
                              <p:par>
                                <p:cTn id="19" presetID="6" presetClass="entr" presetSubtype="16" fill="hold" grpId="0" nodeType="clickEffect">
                                  <p:stCondLst>
                                    <p:cond delay="0"/>
                                  </p:stCondLst>
                                  <p:childTnLst>
                                    <p:set>
                                      <p:cBhvr>
                                        <p:cTn id="20" dur="1" fill="hold">
                                          <p:stCondLst>
                                            <p:cond delay="0"/>
                                          </p:stCondLst>
                                        </p:cTn>
                                        <p:tgtEl>
                                          <p:spTgt spid="3"/>
                                        </p:tgtEl>
                                        <p:attrNameLst>
                                          <p:attrName>style.visibility</p:attrName>
                                        </p:attrNameLst>
                                      </p:cBhvr>
                                      <p:to>
                                        <p:strVal val="visible"/>
                                      </p:to>
                                    </p:set>
                                    <p:animEffect transition="in" filter="circle(in)">
                                      <p:cBhvr>
                                        <p:cTn id="21"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7" grpId="0"/>
      <p:bldP spid="3" grpId="0"/>
    </p:bldLst>
  </p:timing>
</p:sld>
</file>

<file path=ppt/slides/slide3.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Pr>
        <a:blipFill dpi="0" rotWithShape="1">
          <a:blip r:embed="rId4">
            <a:lum/>
          </a:blip>
          <a:stretch>
            <a:fillRect/>
          </a:stretch>
        </a:blipFill>
        <a:effectLst/>
      </p:bgPr>
    </p:bg>
    <p:spTree>
      <p:nvGrpSpPr>
        <p:cNvPr id="1" name=""/>
        <p:cNvGrpSpPr/>
        <p:nvPr/>
      </p:nvGrpSpPr>
      <p:grpSpPr>
        <a:xfrm>
          <a:off x="0" y="0"/>
          <a:ext cx="0" cy="0"/>
        </a:xfrm>
      </p:grpSpPr>
      <p:pic>
        <p:nvPicPr>
          <p:cNvPr id="5" name="图片 4">
            <a:extLst>
              <a:ext uri="{FF2B5EF4-FFF2-40B4-BE49-F238E27FC236}">
                <a16:creationId xmlns:a16="http://schemas.microsoft.com/office/drawing/2014/main" xmlns="" id="{BC438515-FCBE-4DA2-86EB-EE816B5AA250}"/>
              </a:ext>
            </a:extLst>
          </p:cNvPr>
          <p:cNvPicPr>
            <a:picLocks noChangeAspect="1"/>
          </p:cNvPicPr>
          <p:nvPr/>
        </p:nvPicPr>
        <p:blipFill>
          <a:blip r:embed="rId2">
            <a:extLst>
              <a:ext uri="{28A0092B-C50C-407E-A947-70E740481C1C}">
                <a14:useLocalDpi xmlns:a14="http://schemas.microsoft.com/office/drawing/2010/main" val="0"/>
              </a:ext>
            </a:extLst>
          </a:blip>
          <a:srcRect b="88875"/>
          <a:stretch>
            <a:fillRect/>
          </a:stretch>
        </p:blipFill>
        <p:spPr>
          <a:xfrm>
            <a:off x="482082" y="983155"/>
            <a:ext cx="10943751" cy="1105238"/>
          </a:xfrm>
          <a:prstGeom prst="rect">
            <a:avLst/>
          </a:prstGeom>
        </p:spPr>
      </p:pic>
      <p:sp>
        <p:nvSpPr>
          <p:cNvPr id="6" name="矩形 5">
            <a:extLst>
              <a:ext uri="{FF2B5EF4-FFF2-40B4-BE49-F238E27FC236}">
                <a16:creationId xmlns:a16="http://schemas.microsoft.com/office/drawing/2014/main" xmlns="" id="{CC82C9C0-93B0-4BFF-A47B-E38BC39D34B8}"/>
              </a:ext>
            </a:extLst>
          </p:cNvPr>
          <p:cNvSpPr/>
          <p:nvPr/>
        </p:nvSpPr>
        <p:spPr>
          <a:xfrm>
            <a:off x="4743251" y="31226"/>
            <a:ext cx="3154680" cy="914400"/>
          </a:xfrm>
          <a:prstGeom prst="rect">
            <a:avLst/>
          </a:prstGeom>
        </p:spPr>
        <p:txBody>
          <a:bodyPr wrap="none">
            <a:spAutoFit/>
          </a:bodyPr>
          <a:lstStyle/>
          <a:p>
            <a:pPr algn="ctr">
              <a:lnSpc>
                <a:spcPct val="150000"/>
              </a:lnSpc>
            </a:pPr>
            <a:r>
              <a:rPr lang="zh-CN" altLang="en-US" sz="3600">
                <a:solidFill>
                  <a:srgbClr val="FFFF00"/>
                </a:solidFill>
                <a:effectLst>
                  <a:glow rad="101600">
                    <a:srgbClr val="FF0000">
                      <a:alpha val="40000"/>
                    </a:srgbClr>
                  </a:glow>
                </a:effectLst>
                <a:latin typeface="黑体" panose="02010609060101010101" pitchFamily="49" charset="-122"/>
                <a:ea typeface="黑体" panose="02010609060101010101" pitchFamily="49" charset="-122"/>
              </a:rPr>
              <a:t>第1节《温度》</a:t>
            </a:r>
          </a:p>
        </p:txBody>
      </p:sp>
      <p:sp>
        <p:nvSpPr>
          <p:cNvPr id="7" name="矩形 6">
            <a:extLst>
              <a:ext uri="{FF2B5EF4-FFF2-40B4-BE49-F238E27FC236}">
                <a16:creationId xmlns:a16="http://schemas.microsoft.com/office/drawing/2014/main" xmlns="" id="{180FC460-0E07-4F48-ACE8-353565B2DAF9}"/>
              </a:ext>
            </a:extLst>
          </p:cNvPr>
          <p:cNvSpPr/>
          <p:nvPr/>
        </p:nvSpPr>
        <p:spPr>
          <a:xfrm>
            <a:off x="209151" y="5484575"/>
            <a:ext cx="1605280" cy="518160"/>
          </a:xfrm>
          <a:prstGeom prst="rect">
            <a:avLst/>
          </a:prstGeom>
        </p:spPr>
        <p:txBody>
          <a:bodyPr wrap="none">
            <a:spAutoFit/>
          </a:bodyPr>
          <a:lstStyle/>
          <a:p>
            <a:pPr marL="0" marR="0" lvl="0" indent="0" algn="l" defTabSz="914400" rtl="0" eaLnBrk="1" fontAlgn="auto" latinLnBrk="0" hangingPunct="1">
              <a:lnSpc>
                <a:spcPct val="100000"/>
              </a:lnSpc>
              <a:spcBef>
                <a:spcPct val="0"/>
              </a:spcBef>
              <a:spcAft>
                <a:spcPct val="0"/>
              </a:spcAft>
              <a:buClrTx/>
              <a:buSzTx/>
              <a:buFontTx/>
              <a:buNone/>
              <a:defRPr/>
            </a:pPr>
            <a:r>
              <a:rPr kumimoji="0" lang="zh-CN" altLang="en-US" sz="2800" b="1" i="0" u="none" strike="noStrike" kern="1200" cap="none" spc="0" normalizeH="0" baseline="0" noProof="0">
                <a:ln>
                  <a:noFill/>
                </a:ln>
                <a:solidFill>
                  <a:srgbClr val="C00000"/>
                </a:solidFill>
                <a:effectLst>
                  <a:glow rad="63500">
                    <a:srgbClr val="5B9BD5">
                      <a:satMod val="175000"/>
                      <a:alpha val="40000"/>
                    </a:srgbClr>
                  </a:glow>
                </a:effectLst>
                <a:uLnTx/>
                <a:uFillTx/>
                <a:latin typeface="-apple-system"/>
                <a:ea typeface="等线" panose="02010600030101010101" pitchFamily="2" charset="-122"/>
                <a:cs typeface="+mn-cs"/>
              </a:rPr>
              <a:t>参考答案</a:t>
            </a:r>
          </a:p>
        </p:txBody>
      </p:sp>
      <p:sp>
        <p:nvSpPr>
          <p:cNvPr id="11" name="矩形 10"/>
          <p:cNvSpPr/>
          <p:nvPr/>
        </p:nvSpPr>
        <p:spPr>
          <a:xfrm>
            <a:off x="1932236" y="5613235"/>
            <a:ext cx="8327527" cy="518160"/>
          </a:xfrm>
          <a:prstGeom prst="rect">
            <a:avLst/>
          </a:prstGeom>
        </p:spPr>
        <p:txBody>
          <a:bodyPr wrap="square">
            <a:spAutoFit/>
          </a:bodyPr>
          <a:lstStyle/>
          <a:p>
            <a:r>
              <a:rPr lang="zh-CN" altLang="en-US" sz="2800" b="1">
                <a:solidFill>
                  <a:srgbClr val="0070C0"/>
                </a:solidFill>
              </a:rPr>
              <a:t>甲: 7.5℃ ;       乙：9 ℃;      丙：18.5 ℃    丁：-4 ℃ </a:t>
            </a:r>
          </a:p>
        </p:txBody>
      </p:sp>
      <p:pic>
        <p:nvPicPr>
          <p:cNvPr id="2" name="图片 1">
            <a:extLst>
              <a:ext uri="{FF2B5EF4-FFF2-40B4-BE49-F238E27FC236}">
                <a16:creationId xmlns:a16="http://schemas.microsoft.com/office/drawing/2014/main" xmlns="" id="{A89B78EA-4211-4C03-8DBF-45D6C49E2705}"/>
              </a:ext>
            </a:extLst>
          </p:cNvPr>
          <p:cNvPicPr>
            <a:picLocks noChangeAspect="1"/>
          </p:cNvPicPr>
          <p:nvPr/>
        </p:nvPicPr>
        <p:blipFill>
          <a:blip r:embed="rId3"/>
          <a:stretch>
            <a:fillRect/>
          </a:stretch>
        </p:blipFill>
        <p:spPr>
          <a:xfrm>
            <a:off x="925842" y="2056097"/>
            <a:ext cx="9771858" cy="3448142"/>
          </a:xfrm>
          <a:prstGeom prst="rect">
            <a:avLst/>
          </a:prstGeom>
        </p:spPr>
      </p:pic>
    </p:spTree>
    <p:extLst>
      <p:ext uri="{BB962C8B-B14F-4D97-AF65-F5344CB8AC3E}">
        <p14:creationId xmlns:p14="http://schemas.microsoft.com/office/powerpoint/2010/main" val="1786478681"/>
      </p:ext>
    </p:extLst>
  </p:cSld>
  <p:clrMapOvr>
    <a:masterClrMapping/>
  </p:clrMapOvr>
  <mc:AlternateContent>
    <mc:Choice xmlns:p14="http://schemas.microsoft.com/office/powerpoint/2010/main" Requires="p14">
      <p:transition spd="slow" p14:dur="1500">
        <p:random/>
      </p:transition>
    </mc:Choice>
    <mc:Fallback>
      <p:transition spd="slow">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000"/>
                                        <p:tgtEl>
                                          <p:spTgt spid="7"/>
                                        </p:tgtEl>
                                      </p:cBhvr>
                                    </p:animEffect>
                                    <p:anim calcmode="lin" valueType="num">
                                      <p:cBhvr>
                                        <p:cTn id="8" dur="1000" fill="hold"/>
                                        <p:tgtEl>
                                          <p:spTgt spid="7"/>
                                        </p:tgtEl>
                                        <p:attrNameLst>
                                          <p:attrName>ppt_x</p:attrName>
                                        </p:attrNameLst>
                                      </p:cBhvr>
                                      <p:tavLst>
                                        <p:tav tm="0">
                                          <p:val>
                                            <p:strVal val="#ppt_x"/>
                                          </p:val>
                                        </p:tav>
                                        <p:tav tm="100000">
                                          <p:val>
                                            <p:strVal val="#ppt_x"/>
                                          </p:val>
                                        </p:tav>
                                      </p:tavLst>
                                    </p:anim>
                                    <p:anim calcmode="lin" valueType="num">
                                      <p:cBhvr>
                                        <p:cTn id="9" dur="1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4.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Pr>
        <a:blipFill dpi="0" rotWithShape="1">
          <a:blip r:embed="rId5">
            <a:lum/>
          </a:blip>
          <a:stretch>
            <a:fillRect/>
          </a:stretch>
        </a:blipFill>
        <a:effectLst/>
      </p:bgPr>
    </p:bg>
    <p:spTree>
      <p:nvGrpSpPr>
        <p:cNvPr id="1" name=""/>
        <p:cNvGrpSpPr/>
        <p:nvPr/>
      </p:nvGrpSpPr>
      <p:grpSpPr>
        <a:xfrm>
          <a:off x="0" y="0"/>
          <a:ext cx="0" cy="0"/>
        </a:xfrm>
      </p:grpSpPr>
      <p:pic>
        <p:nvPicPr>
          <p:cNvPr id="5" name="图片 4">
            <a:extLst>
              <a:ext uri="{FF2B5EF4-FFF2-40B4-BE49-F238E27FC236}">
                <a16:creationId xmlns:a16="http://schemas.microsoft.com/office/drawing/2014/main" xmlns="" id="{BC438515-FCBE-4DA2-86EB-EE816B5AA250}"/>
              </a:ext>
            </a:extLst>
          </p:cNvPr>
          <p:cNvPicPr>
            <a:picLocks noChangeAspect="1"/>
          </p:cNvPicPr>
          <p:nvPr/>
        </p:nvPicPr>
        <p:blipFill>
          <a:blip r:embed="rId2">
            <a:extLst>
              <a:ext uri="{28A0092B-C50C-407E-A947-70E740481C1C}">
                <a14:useLocalDpi xmlns:a14="http://schemas.microsoft.com/office/drawing/2010/main" val="0"/>
              </a:ext>
            </a:extLst>
          </a:blip>
          <a:srcRect b="88875"/>
          <a:stretch>
            <a:fillRect/>
          </a:stretch>
        </p:blipFill>
        <p:spPr>
          <a:xfrm>
            <a:off x="482082" y="1029421"/>
            <a:ext cx="10943751" cy="1105238"/>
          </a:xfrm>
          <a:prstGeom prst="rect">
            <a:avLst/>
          </a:prstGeom>
        </p:spPr>
      </p:pic>
      <p:sp>
        <p:nvSpPr>
          <p:cNvPr id="6" name="矩形 5">
            <a:extLst>
              <a:ext uri="{FF2B5EF4-FFF2-40B4-BE49-F238E27FC236}">
                <a16:creationId xmlns:a16="http://schemas.microsoft.com/office/drawing/2014/main" xmlns="" id="{CC82C9C0-93B0-4BFF-A47B-E38BC39D34B8}"/>
              </a:ext>
            </a:extLst>
          </p:cNvPr>
          <p:cNvSpPr/>
          <p:nvPr/>
        </p:nvSpPr>
        <p:spPr>
          <a:xfrm>
            <a:off x="4743251" y="31226"/>
            <a:ext cx="3154680" cy="914400"/>
          </a:xfrm>
          <a:prstGeom prst="rect">
            <a:avLst/>
          </a:prstGeom>
        </p:spPr>
        <p:txBody>
          <a:bodyPr wrap="none">
            <a:spAutoFit/>
          </a:bodyPr>
          <a:lstStyle/>
          <a:p>
            <a:pPr algn="ctr">
              <a:lnSpc>
                <a:spcPct val="150000"/>
              </a:lnSpc>
            </a:pPr>
            <a:r>
              <a:rPr lang="zh-CN" altLang="en-US" sz="3600">
                <a:solidFill>
                  <a:srgbClr val="FFFF00"/>
                </a:solidFill>
                <a:effectLst>
                  <a:glow rad="101600">
                    <a:srgbClr val="FF0000">
                      <a:alpha val="40000"/>
                    </a:srgbClr>
                  </a:glow>
                </a:effectLst>
                <a:latin typeface="黑体" panose="02010609060101010101" pitchFamily="49" charset="-122"/>
                <a:ea typeface="黑体" panose="02010609060101010101" pitchFamily="49" charset="-122"/>
              </a:rPr>
              <a:t>第1节《温度》</a:t>
            </a:r>
          </a:p>
        </p:txBody>
      </p:sp>
      <p:sp>
        <p:nvSpPr>
          <p:cNvPr id="8" name="矩形 7">
            <a:extLst>
              <a:ext uri="{FF2B5EF4-FFF2-40B4-BE49-F238E27FC236}">
                <a16:creationId xmlns:a16="http://schemas.microsoft.com/office/drawing/2014/main" xmlns="" id="{EB339F37-499B-413D-8065-8217E14349A1}"/>
              </a:ext>
            </a:extLst>
          </p:cNvPr>
          <p:cNvSpPr/>
          <p:nvPr/>
        </p:nvSpPr>
        <p:spPr>
          <a:xfrm>
            <a:off x="6518039" y="3557517"/>
            <a:ext cx="4750684" cy="2225040"/>
          </a:xfrm>
          <a:prstGeom prst="rect">
            <a:avLst/>
          </a:prstGeom>
        </p:spPr>
        <p:txBody>
          <a:bodyPr wrap="square">
            <a:spAutoFit/>
          </a:bodyPr>
          <a:lstStyle/>
          <a:p>
            <a:r>
              <a:rPr lang="zh-CN" altLang="en-US" sz="2800" b="1">
                <a:solidFill>
                  <a:srgbClr val="0070C0"/>
                </a:solidFill>
              </a:rPr>
              <a:t>解析：准确读出各支温度计的读数，首先应确定每支温度计的分度值。读数时注意视   线要与液柱的液面相平，负值时要注意从O℃向下读数。</a:t>
            </a:r>
          </a:p>
        </p:txBody>
      </p:sp>
      <p:sp>
        <p:nvSpPr>
          <p:cNvPr id="3" name="矩形 2">
            <a:extLst>
              <a:ext uri="{FF2B5EF4-FFF2-40B4-BE49-F238E27FC236}">
                <a16:creationId xmlns:a16="http://schemas.microsoft.com/office/drawing/2014/main" xmlns="" id="{AB33F907-3C80-4AAD-ABC6-5473EC98442D}"/>
              </a:ext>
            </a:extLst>
          </p:cNvPr>
          <p:cNvSpPr/>
          <p:nvPr/>
        </p:nvSpPr>
        <p:spPr>
          <a:xfrm>
            <a:off x="1226171" y="1894835"/>
            <a:ext cx="10042552" cy="1554480"/>
          </a:xfrm>
          <a:prstGeom prst="rect">
            <a:avLst/>
          </a:prstGeom>
        </p:spPr>
        <p:txBody>
          <a:bodyPr wrap="square">
            <a:spAutoFit/>
          </a:bodyPr>
          <a:lstStyle/>
          <a:p>
            <a:pPr lvl="0">
              <a:defRPr/>
            </a:pPr>
            <a:r>
              <a:rPr lang="en-US" altLang="zh-CN" sz="2400" b="1">
                <a:solidFill>
                  <a:prstClr val="black"/>
                </a:solidFill>
                <a:latin typeface="等线" panose="02010600030101010101" pitchFamily="2" charset="-122"/>
              </a:rPr>
              <a:t>2.在教室挂一只寒暑表，在每个课间测出教室的温度，将数据记录在表格中。以横轴为时间、纵轴为温度，分别在图3.1-9上描点并画出晴天及阴天两种天气的温度一时间图象。通过比较，你能看出这两种天气温度变化的规律吗?</a:t>
            </a:r>
          </a:p>
        </p:txBody>
      </p:sp>
      <p:pic>
        <p:nvPicPr>
          <p:cNvPr id="2" name="图片 1">
            <a:extLst>
              <a:ext uri="{FF2B5EF4-FFF2-40B4-BE49-F238E27FC236}">
                <a16:creationId xmlns:a16="http://schemas.microsoft.com/office/drawing/2014/main" xmlns="" id="{39624B5B-F1EA-4657-BC3D-41ED70C8D1E8}"/>
              </a:ext>
            </a:extLst>
          </p:cNvPr>
          <p:cNvPicPr>
            <a:picLocks noChangeAspect="1"/>
          </p:cNvPicPr>
          <p:nvPr/>
        </p:nvPicPr>
        <p:blipFill>
          <a:blip r:embed="rId3"/>
          <a:stretch>
            <a:fillRect/>
          </a:stretch>
        </p:blipFill>
        <p:spPr>
          <a:xfrm>
            <a:off x="564540" y="3429000"/>
            <a:ext cx="5473914" cy="1105238"/>
          </a:xfrm>
          <a:prstGeom prst="rect">
            <a:avLst/>
          </a:prstGeom>
        </p:spPr>
      </p:pic>
      <p:pic>
        <p:nvPicPr>
          <p:cNvPr id="9" name="图片 8">
            <a:extLst>
              <a:ext uri="{FF2B5EF4-FFF2-40B4-BE49-F238E27FC236}">
                <a16:creationId xmlns:a16="http://schemas.microsoft.com/office/drawing/2014/main" xmlns="" id="{3212C5A7-5663-4412-B22A-2D49555843AA}"/>
              </a:ext>
            </a:extLst>
          </p:cNvPr>
          <p:cNvPicPr>
            <a:picLocks noChangeAspect="1"/>
          </p:cNvPicPr>
          <p:nvPr/>
        </p:nvPicPr>
        <p:blipFill>
          <a:blip r:embed="rId4"/>
          <a:stretch>
            <a:fillRect/>
          </a:stretch>
        </p:blipFill>
        <p:spPr>
          <a:xfrm>
            <a:off x="2044985" y="4534238"/>
            <a:ext cx="2110783" cy="2090744"/>
          </a:xfrm>
          <a:prstGeom prst="rect">
            <a:avLst/>
          </a:prstGeom>
        </p:spPr>
      </p:pic>
    </p:spTree>
    <p:extLst>
      <p:ext uri="{BB962C8B-B14F-4D97-AF65-F5344CB8AC3E}">
        <p14:creationId xmlns:p14="http://schemas.microsoft.com/office/powerpoint/2010/main" val="1406094293"/>
      </p:ext>
    </p:extLst>
  </p:cSld>
  <p:clrMapOvr>
    <a:masterClrMapping/>
  </p:clrMapOvr>
  <mc:AlternateContent>
    <mc:Choice xmlns:p14="http://schemas.microsoft.com/office/powerpoint/2010/main" Requires="p14">
      <p:transition spd="slow" p14:dur="1500">
        <p:random/>
      </p:transition>
    </mc:Choice>
    <mc:Fallback>
      <p:transition spd="slow">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42" presetClass="entr" presetSubtype="0" fill="hold" grpId="0" nodeType="with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1000"/>
                                        <p:tgtEl>
                                          <p:spTgt spid="8"/>
                                        </p:tgtEl>
                                      </p:cBhvr>
                                    </p:animEffect>
                                    <p:anim calcmode="lin" valueType="num">
                                      <p:cBhvr>
                                        <p:cTn id="8" dur="1000" fill="hold"/>
                                        <p:tgtEl>
                                          <p:spTgt spid="8"/>
                                        </p:tgtEl>
                                        <p:attrNameLst>
                                          <p:attrName>ppt_x</p:attrName>
                                        </p:attrNameLst>
                                      </p:cBhvr>
                                      <p:tavLst>
                                        <p:tav tm="0">
                                          <p:val>
                                            <p:strVal val="#ppt_x"/>
                                          </p:val>
                                        </p:tav>
                                        <p:tav tm="100000">
                                          <p:val>
                                            <p:strVal val="#ppt_x"/>
                                          </p:val>
                                        </p:tav>
                                      </p:tavLst>
                                    </p:anim>
                                    <p:anim calcmode="lin" valueType="num">
                                      <p:cBhvr>
                                        <p:cTn id="9" dur="1000" fill="hold"/>
                                        <p:tgtEl>
                                          <p:spTgt spid="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5.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Pr>
        <a:blipFill dpi="0" rotWithShape="1">
          <a:blip r:embed="rId4">
            <a:lum/>
          </a:blip>
          <a:stretch>
            <a:fillRect/>
          </a:stretch>
        </a:blipFill>
        <a:effectLst/>
      </p:bgPr>
    </p:bg>
    <p:spTree>
      <p:nvGrpSpPr>
        <p:cNvPr id="1" name=""/>
        <p:cNvGrpSpPr/>
        <p:nvPr/>
      </p:nvGrpSpPr>
      <p:grpSpPr>
        <a:xfrm>
          <a:off x="0" y="0"/>
          <a:ext cx="0" cy="0"/>
        </a:xfrm>
      </p:grpSpPr>
      <p:pic>
        <p:nvPicPr>
          <p:cNvPr id="5" name="图片 4">
            <a:extLst>
              <a:ext uri="{FF2B5EF4-FFF2-40B4-BE49-F238E27FC236}">
                <a16:creationId xmlns:a16="http://schemas.microsoft.com/office/drawing/2014/main" xmlns="" id="{BC438515-FCBE-4DA2-86EB-EE816B5AA250}"/>
              </a:ext>
            </a:extLst>
          </p:cNvPr>
          <p:cNvPicPr>
            <a:picLocks noChangeAspect="1"/>
          </p:cNvPicPr>
          <p:nvPr/>
        </p:nvPicPr>
        <p:blipFill>
          <a:blip r:embed="rId2">
            <a:extLst>
              <a:ext uri="{28A0092B-C50C-407E-A947-70E740481C1C}">
                <a14:useLocalDpi xmlns:a14="http://schemas.microsoft.com/office/drawing/2010/main" val="0"/>
              </a:ext>
            </a:extLst>
          </a:blip>
          <a:srcRect b="88875"/>
          <a:stretch>
            <a:fillRect/>
          </a:stretch>
        </p:blipFill>
        <p:spPr>
          <a:xfrm>
            <a:off x="482082" y="983155"/>
            <a:ext cx="10943751" cy="1105238"/>
          </a:xfrm>
          <a:prstGeom prst="rect">
            <a:avLst/>
          </a:prstGeom>
        </p:spPr>
      </p:pic>
      <p:sp>
        <p:nvSpPr>
          <p:cNvPr id="6" name="矩形 5">
            <a:extLst>
              <a:ext uri="{FF2B5EF4-FFF2-40B4-BE49-F238E27FC236}">
                <a16:creationId xmlns:a16="http://schemas.microsoft.com/office/drawing/2014/main" xmlns="" id="{CC82C9C0-93B0-4BFF-A47B-E38BC39D34B8}"/>
              </a:ext>
            </a:extLst>
          </p:cNvPr>
          <p:cNvSpPr/>
          <p:nvPr/>
        </p:nvSpPr>
        <p:spPr>
          <a:xfrm>
            <a:off x="4743251" y="31226"/>
            <a:ext cx="3154680" cy="914400"/>
          </a:xfrm>
          <a:prstGeom prst="rect">
            <a:avLst/>
          </a:prstGeom>
        </p:spPr>
        <p:txBody>
          <a:bodyPr wrap="none">
            <a:spAutoFit/>
          </a:bodyPr>
          <a:lstStyle/>
          <a:p>
            <a:pPr algn="ctr">
              <a:lnSpc>
                <a:spcPct val="150000"/>
              </a:lnSpc>
            </a:pPr>
            <a:r>
              <a:rPr lang="zh-CN" altLang="en-US" sz="3600">
                <a:solidFill>
                  <a:srgbClr val="FFFF00"/>
                </a:solidFill>
                <a:effectLst>
                  <a:glow rad="101600">
                    <a:srgbClr val="FF0000">
                      <a:alpha val="40000"/>
                    </a:srgbClr>
                  </a:glow>
                </a:effectLst>
                <a:latin typeface="黑体" panose="02010609060101010101" pitchFamily="49" charset="-122"/>
                <a:ea typeface="黑体" panose="02010609060101010101" pitchFamily="49" charset="-122"/>
              </a:rPr>
              <a:t>第1节《温度》</a:t>
            </a:r>
          </a:p>
        </p:txBody>
      </p:sp>
      <p:sp>
        <p:nvSpPr>
          <p:cNvPr id="7" name="矩形 6">
            <a:extLst>
              <a:ext uri="{FF2B5EF4-FFF2-40B4-BE49-F238E27FC236}">
                <a16:creationId xmlns:a16="http://schemas.microsoft.com/office/drawing/2014/main" xmlns="" id="{180FC460-0E07-4F48-ACE8-353565B2DAF9}"/>
              </a:ext>
            </a:extLst>
          </p:cNvPr>
          <p:cNvSpPr/>
          <p:nvPr/>
        </p:nvSpPr>
        <p:spPr>
          <a:xfrm>
            <a:off x="182886" y="3327010"/>
            <a:ext cx="1605280" cy="518160"/>
          </a:xfrm>
          <a:prstGeom prst="rect">
            <a:avLst/>
          </a:prstGeom>
        </p:spPr>
        <p:txBody>
          <a:bodyPr wrap="none">
            <a:spAutoFit/>
          </a:bodyPr>
          <a:lstStyle/>
          <a:p>
            <a:r>
              <a:rPr lang="zh-CN" altLang="en-US" sz="2800" b="1" i="0">
                <a:solidFill>
                  <a:srgbClr val="C00000"/>
                </a:solidFill>
                <a:effectLst>
                  <a:glow rad="63500">
                    <a:schemeClr val="accent5">
                      <a:satMod val="175000"/>
                      <a:alpha val="40000"/>
                    </a:schemeClr>
                  </a:glow>
                </a:effectLst>
                <a:latin typeface="-apple-system"/>
              </a:rPr>
              <a:t>参考答案</a:t>
            </a:r>
          </a:p>
        </p:txBody>
      </p:sp>
      <p:sp>
        <p:nvSpPr>
          <p:cNvPr id="8" name="矩形 7">
            <a:extLst>
              <a:ext uri="{FF2B5EF4-FFF2-40B4-BE49-F238E27FC236}">
                <a16:creationId xmlns:a16="http://schemas.microsoft.com/office/drawing/2014/main" xmlns="" id="{EB339F37-499B-413D-8065-8217E14349A1}"/>
              </a:ext>
            </a:extLst>
          </p:cNvPr>
          <p:cNvSpPr/>
          <p:nvPr/>
        </p:nvSpPr>
        <p:spPr>
          <a:xfrm>
            <a:off x="633486" y="3813515"/>
            <a:ext cx="8188721" cy="2377440"/>
          </a:xfrm>
          <a:prstGeom prst="rect">
            <a:avLst/>
          </a:prstGeom>
        </p:spPr>
        <p:txBody>
          <a:bodyPr wrap="square">
            <a:spAutoFit/>
          </a:bodyPr>
          <a:lstStyle/>
          <a:p>
            <a:pPr algn="just">
              <a:lnSpc>
                <a:spcPct val="150000"/>
              </a:lnSpc>
            </a:pPr>
            <a:r>
              <a:rPr lang="zh-CN" altLang="en-US" sz="2000">
                <a:solidFill>
                  <a:srgbClr val="00B0F0"/>
                </a:solidFill>
                <a:latin typeface="黑体" panose="02010609060101010101" pitchFamily="49" charset="-122"/>
                <a:ea typeface="黑体" panose="02010609060101010101" pitchFamily="49" charset="-122"/>
              </a:rPr>
              <a:t>除了液体和气体温度计外，还有固体温度计。双金属片温度计的感温元件通常是由两种膨胀系数不同，彼此又牢固结合的金属制成的。感温元件一端固定，另一端连接指针轴。当被测物体温度变化时，两种金属由于膨胀系数不同，会使双金属片的弯曲程度发生变化，通过指针轴带动指针偏转，直接显示温度示数。</a:t>
            </a:r>
          </a:p>
        </p:txBody>
      </p:sp>
      <p:sp>
        <p:nvSpPr>
          <p:cNvPr id="3" name="矩形 2">
            <a:extLst>
              <a:ext uri="{FF2B5EF4-FFF2-40B4-BE49-F238E27FC236}">
                <a16:creationId xmlns:a16="http://schemas.microsoft.com/office/drawing/2014/main" xmlns="" id="{AB33F907-3C80-4AAD-ABC6-5473EC98442D}"/>
              </a:ext>
            </a:extLst>
          </p:cNvPr>
          <p:cNvSpPr/>
          <p:nvPr/>
        </p:nvSpPr>
        <p:spPr>
          <a:xfrm>
            <a:off x="932681" y="1801339"/>
            <a:ext cx="10042552" cy="1554480"/>
          </a:xfrm>
          <a:prstGeom prst="rect">
            <a:avLst/>
          </a:prstGeom>
        </p:spPr>
        <p:txBody>
          <a:bodyPr wrap="square">
            <a:spAutoFit/>
          </a:bodyPr>
          <a:lstStyle/>
          <a:p>
            <a:r>
              <a:rPr lang="en-US" altLang="zh-CN" sz="2400" b="1">
                <a:latin typeface="+mn-ea"/>
              </a:rPr>
              <a:t>3.不同物质在升高同样温度时，膨胀的多少通常是不同的。如果把铜片和铁片铆在一起，当温度变化时这样的双金属片就会弯曲。怎样用它制成温度计?画出你的设计草图。市场上有一种指针式寒暑表(图3.1-10)，就是用双金属片做感温元件的。到商店去看一看，有没有这样的寒暑表。</a:t>
            </a:r>
          </a:p>
        </p:txBody>
      </p:sp>
      <p:pic>
        <p:nvPicPr>
          <p:cNvPr id="2" name="图片 1">
            <a:extLst>
              <a:ext uri="{FF2B5EF4-FFF2-40B4-BE49-F238E27FC236}">
                <a16:creationId xmlns:a16="http://schemas.microsoft.com/office/drawing/2014/main" xmlns="" id="{5458A6C1-9D80-4A81-A1BE-59C6262FD6F7}"/>
              </a:ext>
            </a:extLst>
          </p:cNvPr>
          <p:cNvPicPr>
            <a:picLocks noChangeAspect="1"/>
          </p:cNvPicPr>
          <p:nvPr/>
        </p:nvPicPr>
        <p:blipFill>
          <a:blip r:embed="rId3"/>
          <a:stretch>
            <a:fillRect/>
          </a:stretch>
        </p:blipFill>
        <p:spPr>
          <a:xfrm>
            <a:off x="8883936" y="3429000"/>
            <a:ext cx="2447619" cy="2409524"/>
          </a:xfrm>
          <a:prstGeom prst="rect">
            <a:avLst/>
          </a:prstGeom>
        </p:spPr>
      </p:pic>
    </p:spTree>
    <p:extLst>
      <p:ext uri="{BB962C8B-B14F-4D97-AF65-F5344CB8AC3E}">
        <p14:creationId xmlns:p14="http://schemas.microsoft.com/office/powerpoint/2010/main" val="3330530263"/>
      </p:ext>
    </p:extLst>
  </p:cSld>
  <p:clrMapOvr>
    <a:masterClrMapping/>
  </p:clrMapOvr>
  <mc:AlternateContent>
    <mc:Choice xmlns:p14="http://schemas.microsoft.com/office/powerpoint/2010/main" Requires="p14">
      <p:transition spd="slow" p14:dur="1500">
        <p:random/>
      </p:transition>
    </mc:Choice>
    <mc:Fallback>
      <p:transition spd="slow">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000"/>
                                        <p:tgtEl>
                                          <p:spTgt spid="7"/>
                                        </p:tgtEl>
                                      </p:cBhvr>
                                    </p:animEffect>
                                    <p:anim calcmode="lin" valueType="num">
                                      <p:cBhvr>
                                        <p:cTn id="8" dur="1000" fill="hold"/>
                                        <p:tgtEl>
                                          <p:spTgt spid="7"/>
                                        </p:tgtEl>
                                        <p:attrNameLst>
                                          <p:attrName>ppt_x</p:attrName>
                                        </p:attrNameLst>
                                      </p:cBhvr>
                                      <p:tavLst>
                                        <p:tav tm="0">
                                          <p:val>
                                            <p:strVal val="#ppt_x"/>
                                          </p:val>
                                        </p:tav>
                                        <p:tav tm="100000">
                                          <p:val>
                                            <p:strVal val="#ppt_x"/>
                                          </p:val>
                                        </p:tav>
                                      </p:tavLst>
                                    </p:anim>
                                    <p:anim calcmode="lin" valueType="num">
                                      <p:cBhvr>
                                        <p:cTn id="9" dur="1000" fill="hold"/>
                                        <p:tgtEl>
                                          <p:spTgt spid="7"/>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fade">
                                      <p:cBhvr>
                                        <p:cTn id="12" dur="1000"/>
                                        <p:tgtEl>
                                          <p:spTgt spid="8"/>
                                        </p:tgtEl>
                                      </p:cBhvr>
                                    </p:animEffect>
                                    <p:anim calcmode="lin" valueType="num">
                                      <p:cBhvr>
                                        <p:cTn id="13" dur="1000" fill="hold"/>
                                        <p:tgtEl>
                                          <p:spTgt spid="8"/>
                                        </p:tgtEl>
                                        <p:attrNameLst>
                                          <p:attrName>ppt_x</p:attrName>
                                        </p:attrNameLst>
                                      </p:cBhvr>
                                      <p:tavLst>
                                        <p:tav tm="0">
                                          <p:val>
                                            <p:strVal val="#ppt_x"/>
                                          </p:val>
                                        </p:tav>
                                        <p:tav tm="100000">
                                          <p:val>
                                            <p:strVal val="#ppt_x"/>
                                          </p:val>
                                        </p:tav>
                                      </p:tavLst>
                                    </p:anim>
                                    <p:anim calcmode="lin" valueType="num">
                                      <p:cBhvr>
                                        <p:cTn id="14" dur="1000" fill="hold"/>
                                        <p:tgtEl>
                                          <p:spTgt spid="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Lst>
  </p:timing>
</p:sld>
</file>

<file path=ppt/slides/slide6.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Pr>
        <a:blipFill dpi="0" rotWithShape="1">
          <a:blip r:embed="rId3">
            <a:lum/>
          </a:blip>
          <a:stretch>
            <a:fillRect/>
          </a:stretch>
        </a:blipFill>
        <a:effectLst/>
      </p:bgPr>
    </p:bg>
    <p:spTree>
      <p:nvGrpSpPr>
        <p:cNvPr id="1" name=""/>
        <p:cNvGrpSpPr/>
        <p:nvPr/>
      </p:nvGrpSpPr>
      <p:grpSpPr>
        <a:xfrm>
          <a:off x="0" y="0"/>
          <a:ext cx="0" cy="0"/>
        </a:xfrm>
      </p:grpSpPr>
      <p:pic>
        <p:nvPicPr>
          <p:cNvPr id="5" name="图片 4">
            <a:extLst>
              <a:ext uri="{FF2B5EF4-FFF2-40B4-BE49-F238E27FC236}">
                <a16:creationId xmlns:a16="http://schemas.microsoft.com/office/drawing/2014/main" xmlns="" id="{BC438515-FCBE-4DA2-86EB-EE816B5AA250}"/>
              </a:ext>
            </a:extLst>
          </p:cNvPr>
          <p:cNvPicPr>
            <a:picLocks noChangeAspect="1"/>
          </p:cNvPicPr>
          <p:nvPr/>
        </p:nvPicPr>
        <p:blipFill>
          <a:blip r:embed="rId2">
            <a:extLst>
              <a:ext uri="{28A0092B-C50C-407E-A947-70E740481C1C}">
                <a14:useLocalDpi xmlns:a14="http://schemas.microsoft.com/office/drawing/2010/main" val="0"/>
              </a:ext>
            </a:extLst>
          </a:blip>
          <a:srcRect b="88875"/>
          <a:stretch>
            <a:fillRect/>
          </a:stretch>
        </p:blipFill>
        <p:spPr>
          <a:xfrm>
            <a:off x="482082" y="983155"/>
            <a:ext cx="10943751" cy="1105238"/>
          </a:xfrm>
          <a:prstGeom prst="rect">
            <a:avLst/>
          </a:prstGeom>
        </p:spPr>
      </p:pic>
      <p:sp>
        <p:nvSpPr>
          <p:cNvPr id="6" name="矩形 5">
            <a:extLst>
              <a:ext uri="{FF2B5EF4-FFF2-40B4-BE49-F238E27FC236}">
                <a16:creationId xmlns:a16="http://schemas.microsoft.com/office/drawing/2014/main" xmlns="" id="{CC82C9C0-93B0-4BFF-A47B-E38BC39D34B8}"/>
              </a:ext>
            </a:extLst>
          </p:cNvPr>
          <p:cNvSpPr/>
          <p:nvPr/>
        </p:nvSpPr>
        <p:spPr>
          <a:xfrm>
            <a:off x="4743251" y="31226"/>
            <a:ext cx="3154680" cy="914400"/>
          </a:xfrm>
          <a:prstGeom prst="rect">
            <a:avLst/>
          </a:prstGeom>
        </p:spPr>
        <p:txBody>
          <a:bodyPr wrap="none">
            <a:spAutoFit/>
          </a:bodyPr>
          <a:lstStyle/>
          <a:p>
            <a:pPr algn="ctr">
              <a:lnSpc>
                <a:spcPct val="150000"/>
              </a:lnSpc>
            </a:pPr>
            <a:r>
              <a:rPr lang="zh-CN" altLang="en-US" sz="3600">
                <a:solidFill>
                  <a:srgbClr val="FFFF00"/>
                </a:solidFill>
                <a:effectLst>
                  <a:glow rad="101600">
                    <a:srgbClr val="FF0000">
                      <a:alpha val="40000"/>
                    </a:srgbClr>
                  </a:glow>
                </a:effectLst>
                <a:latin typeface="黑体" panose="02010609060101010101" pitchFamily="49" charset="-122"/>
                <a:ea typeface="黑体" panose="02010609060101010101" pitchFamily="49" charset="-122"/>
              </a:rPr>
              <a:t>第1节《温度》</a:t>
            </a:r>
          </a:p>
        </p:txBody>
      </p:sp>
      <p:sp>
        <p:nvSpPr>
          <p:cNvPr id="7" name="矩形 6">
            <a:extLst>
              <a:ext uri="{FF2B5EF4-FFF2-40B4-BE49-F238E27FC236}">
                <a16:creationId xmlns:a16="http://schemas.microsoft.com/office/drawing/2014/main" xmlns="" id="{180FC460-0E07-4F48-ACE8-353565B2DAF9}"/>
              </a:ext>
            </a:extLst>
          </p:cNvPr>
          <p:cNvSpPr/>
          <p:nvPr/>
        </p:nvSpPr>
        <p:spPr>
          <a:xfrm>
            <a:off x="482082" y="3095164"/>
            <a:ext cx="1605280" cy="518160"/>
          </a:xfrm>
          <a:prstGeom prst="rect">
            <a:avLst/>
          </a:prstGeom>
        </p:spPr>
        <p:txBody>
          <a:bodyPr wrap="none">
            <a:spAutoFit/>
          </a:bodyPr>
          <a:lstStyle/>
          <a:p>
            <a:pPr marL="0" marR="0" lvl="0" indent="0" algn="l" defTabSz="914400" rtl="0" eaLnBrk="1" fontAlgn="auto" latinLnBrk="0" hangingPunct="1">
              <a:lnSpc>
                <a:spcPct val="100000"/>
              </a:lnSpc>
              <a:spcBef>
                <a:spcPct val="0"/>
              </a:spcBef>
              <a:spcAft>
                <a:spcPct val="0"/>
              </a:spcAft>
              <a:buClrTx/>
              <a:buSzTx/>
              <a:buFontTx/>
              <a:buNone/>
              <a:defRPr/>
            </a:pPr>
            <a:r>
              <a:rPr kumimoji="0" lang="zh-CN" altLang="en-US" sz="2800" b="1" i="0" u="none" strike="noStrike" kern="1200" cap="none" spc="0" normalizeH="0" baseline="0" noProof="0">
                <a:ln>
                  <a:noFill/>
                </a:ln>
                <a:solidFill>
                  <a:srgbClr val="C00000"/>
                </a:solidFill>
                <a:effectLst>
                  <a:glow rad="63500">
                    <a:srgbClr val="5B9BD5">
                      <a:satMod val="175000"/>
                      <a:alpha val="40000"/>
                    </a:srgbClr>
                  </a:glow>
                </a:effectLst>
                <a:uLnTx/>
                <a:uFillTx/>
                <a:latin typeface="-apple-system"/>
                <a:ea typeface="等线" panose="02010600030101010101" pitchFamily="2" charset="-122"/>
                <a:cs typeface="+mn-cs"/>
              </a:rPr>
              <a:t>参考答案</a:t>
            </a:r>
          </a:p>
        </p:txBody>
      </p:sp>
      <p:sp>
        <p:nvSpPr>
          <p:cNvPr id="8" name="矩形 7">
            <a:extLst>
              <a:ext uri="{FF2B5EF4-FFF2-40B4-BE49-F238E27FC236}">
                <a16:creationId xmlns:a16="http://schemas.microsoft.com/office/drawing/2014/main" xmlns="" id="{EB339F37-499B-413D-8065-8217E14349A1}"/>
              </a:ext>
            </a:extLst>
          </p:cNvPr>
          <p:cNvSpPr/>
          <p:nvPr/>
        </p:nvSpPr>
        <p:spPr>
          <a:xfrm>
            <a:off x="730666" y="3762837"/>
            <a:ext cx="10943750" cy="2286000"/>
          </a:xfrm>
          <a:prstGeom prst="rect">
            <a:avLst/>
          </a:prstGeom>
        </p:spPr>
        <p:txBody>
          <a:bodyPr wrap="square">
            <a:spAutoFit/>
          </a:bodyPr>
          <a:lstStyle/>
          <a:p>
            <a:pPr lvl="0" algn="just">
              <a:lnSpc>
                <a:spcPct val="150000"/>
              </a:lnSpc>
            </a:pPr>
            <a:r>
              <a:rPr lang="zh-CN" altLang="en-US" sz="2400">
                <a:solidFill>
                  <a:srgbClr val="00B0F0"/>
                </a:solidFill>
                <a:latin typeface="黑体" panose="02010609060101010101" pitchFamily="49" charset="-122"/>
                <a:ea typeface="黑体" panose="02010609060101010101" pitchFamily="49" charset="-122"/>
              </a:rPr>
              <a:t>能，T= t+273.15 K</a:t>
            </a:r>
          </a:p>
          <a:p>
            <a:pPr lvl="0" algn="just">
              <a:lnSpc>
                <a:spcPct val="150000"/>
              </a:lnSpc>
            </a:pPr>
            <a:r>
              <a:rPr lang="zh-CN" altLang="en-US" sz="2400">
                <a:solidFill>
                  <a:srgbClr val="00B0F0"/>
                </a:solidFill>
                <a:latin typeface="黑体" panose="02010609060101010101" pitchFamily="49" charset="-122"/>
                <a:ea typeface="黑体" panose="02010609060101010101" pitchFamily="49" charset="-122"/>
              </a:rPr>
              <a:t>解析：温度有多种表示方法，一种是我们学习的摄氏温度，一种是没有学的热力学温度。热力学温度的单位是开尔文，简称“开”，符号是“K”。热力学温度用T表示，和摄氏温度的关系是T=t+273.15 K。</a:t>
            </a:r>
          </a:p>
        </p:txBody>
      </p:sp>
      <p:sp>
        <p:nvSpPr>
          <p:cNvPr id="3" name="矩形 2">
            <a:extLst>
              <a:ext uri="{FF2B5EF4-FFF2-40B4-BE49-F238E27FC236}">
                <a16:creationId xmlns:a16="http://schemas.microsoft.com/office/drawing/2014/main" xmlns="" id="{AB33F907-3C80-4AAD-ABC6-5473EC98442D}"/>
              </a:ext>
            </a:extLst>
          </p:cNvPr>
          <p:cNvSpPr/>
          <p:nvPr/>
        </p:nvSpPr>
        <p:spPr>
          <a:xfrm>
            <a:off x="1226171" y="1894835"/>
            <a:ext cx="10042552" cy="1554480"/>
          </a:xfrm>
          <a:prstGeom prst="rect">
            <a:avLst/>
          </a:prstGeom>
        </p:spPr>
        <p:txBody>
          <a:bodyPr wrap="square">
            <a:spAutoFit/>
          </a:bodyPr>
          <a:lstStyle/>
          <a:p>
            <a:pPr lvl="0">
              <a:defRPr/>
            </a:pPr>
            <a:r>
              <a:rPr lang="en-US" altLang="zh-CN" sz="2400" b="1">
                <a:solidFill>
                  <a:prstClr val="black"/>
                </a:solidFill>
                <a:latin typeface="等线" panose="02010600030101010101" pitchFamily="2" charset="-122"/>
              </a:rPr>
              <a:t>4.根据科学研究，无论采用什么方法降温，温度也只能非常接近-273.15°C,不可能比它更低。能不能以这个温度为零度来规定一种表示温度的方法呢?如果它每一度的大小.与摄氏度相同，那么这两种温度应该怎样换算?</a:t>
            </a:r>
          </a:p>
        </p:txBody>
      </p:sp>
    </p:spTree>
    <p:extLst>
      <p:ext uri="{BB962C8B-B14F-4D97-AF65-F5344CB8AC3E}">
        <p14:creationId xmlns:p14="http://schemas.microsoft.com/office/powerpoint/2010/main" val="2602162734"/>
      </p:ext>
    </p:extLst>
  </p:cSld>
  <p:clrMapOvr>
    <a:masterClrMapping/>
  </p:clrMapOvr>
  <mc:AlternateContent>
    <mc:Choice xmlns:p14="http://schemas.microsoft.com/office/powerpoint/2010/main" Requires="p14">
      <p:transition spd="slow" p14:dur="1500">
        <p:random/>
      </p:transition>
    </mc:Choice>
    <mc:Fallback>
      <p:transition spd="slow">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000"/>
                                        <p:tgtEl>
                                          <p:spTgt spid="7"/>
                                        </p:tgtEl>
                                      </p:cBhvr>
                                    </p:animEffect>
                                    <p:anim calcmode="lin" valueType="num">
                                      <p:cBhvr>
                                        <p:cTn id="8" dur="1000" fill="hold"/>
                                        <p:tgtEl>
                                          <p:spTgt spid="7"/>
                                        </p:tgtEl>
                                        <p:attrNameLst>
                                          <p:attrName>ppt_x</p:attrName>
                                        </p:attrNameLst>
                                      </p:cBhvr>
                                      <p:tavLst>
                                        <p:tav tm="0">
                                          <p:val>
                                            <p:strVal val="#ppt_x"/>
                                          </p:val>
                                        </p:tav>
                                        <p:tav tm="100000">
                                          <p:val>
                                            <p:strVal val="#ppt_x"/>
                                          </p:val>
                                        </p:tav>
                                      </p:tavLst>
                                    </p:anim>
                                    <p:anim calcmode="lin" valueType="num">
                                      <p:cBhvr>
                                        <p:cTn id="9" dur="1000" fill="hold"/>
                                        <p:tgtEl>
                                          <p:spTgt spid="7"/>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fade">
                                      <p:cBhvr>
                                        <p:cTn id="12" dur="1000"/>
                                        <p:tgtEl>
                                          <p:spTgt spid="8"/>
                                        </p:tgtEl>
                                      </p:cBhvr>
                                    </p:animEffect>
                                    <p:anim calcmode="lin" valueType="num">
                                      <p:cBhvr>
                                        <p:cTn id="13" dur="1000" fill="hold"/>
                                        <p:tgtEl>
                                          <p:spTgt spid="8"/>
                                        </p:tgtEl>
                                        <p:attrNameLst>
                                          <p:attrName>ppt_x</p:attrName>
                                        </p:attrNameLst>
                                      </p:cBhvr>
                                      <p:tavLst>
                                        <p:tav tm="0">
                                          <p:val>
                                            <p:strVal val="#ppt_x"/>
                                          </p:val>
                                        </p:tav>
                                        <p:tav tm="100000">
                                          <p:val>
                                            <p:strVal val="#ppt_x"/>
                                          </p:val>
                                        </p:tav>
                                      </p:tavLst>
                                    </p:anim>
                                    <p:anim calcmode="lin" valueType="num">
                                      <p:cBhvr>
                                        <p:cTn id="14" dur="1000" fill="hold"/>
                                        <p:tgtEl>
                                          <p:spTgt spid="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Lst>
  </p:timing>
</p:sld>
</file>

<file path=ppt/slides/slide7.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Pr>
        <a:blipFill dpi="0" rotWithShape="1">
          <a:blip r:embed="rId2">
            <a:lum/>
          </a:blip>
          <a:stretch>
            <a:fillRect/>
          </a:stretch>
        </a:blipFill>
        <a:effectLst/>
      </p:bgPr>
    </p:bg>
    <p:spTree>
      <p:nvGrpSpPr>
        <p:cNvPr id="1" name=""/>
        <p:cNvGrpSpPr/>
        <p:nvPr/>
      </p:nvGrpSpPr>
      <p:grpSpPr>
        <a:xfrm>
          <a:off x="0" y="0"/>
          <a:ext cx="0" cy="0"/>
        </a:xfrm>
      </p:grpSpPr>
      <p:sp>
        <p:nvSpPr>
          <p:cNvPr id="4" name="矩形 3">
            <a:extLst>
              <a:ext uri="{FF2B5EF4-FFF2-40B4-BE49-F238E27FC236}">
                <a16:creationId xmlns:a16="http://schemas.microsoft.com/office/drawing/2014/main" xmlns="" id="{21566E11-CB8A-4D4A-8A3E-42D6AD9A7D91}"/>
              </a:ext>
            </a:extLst>
          </p:cNvPr>
          <p:cNvSpPr/>
          <p:nvPr/>
        </p:nvSpPr>
        <p:spPr>
          <a:xfrm>
            <a:off x="2625692" y="2565878"/>
            <a:ext cx="7421880" cy="1463040"/>
          </a:xfrm>
          <a:prstGeom prst="rect">
            <a:avLst/>
          </a:prstGeom>
        </p:spPr>
        <p:txBody>
          <a:bodyPr wrap="none">
            <a:spAutoFit/>
          </a:bodyPr>
          <a:lstStyle/>
          <a:p>
            <a:pPr lvl="0" algn="ctr">
              <a:lnSpc>
                <a:spcPct val="150000"/>
              </a:lnSpc>
              <a:defRPr/>
            </a:pPr>
            <a:r>
              <a:rPr kumimoji="0" lang="zh-CN" altLang="en-US" sz="6000" b="0" i="0" u="none" strike="noStrike" kern="1200" cap="none" spc="0" normalizeH="0" baseline="0" noProof="0">
                <a:ln>
                  <a:noFill/>
                </a:ln>
                <a:solidFill>
                  <a:srgbClr val="FFFF00"/>
                </a:solidFill>
                <a:effectLst>
                  <a:glow rad="101600">
                    <a:srgbClr val="FF0000">
                      <a:alpha val="40000"/>
                    </a:srgbClr>
                  </a:glow>
                </a:effectLst>
                <a:uLnTx/>
                <a:uFillTx/>
                <a:latin typeface="黑体" panose="02010609060101010101" pitchFamily="49" charset="-122"/>
                <a:ea typeface="黑体" panose="02010609060101010101" pitchFamily="49" charset="-122"/>
                <a:cs typeface="+mn-cs"/>
              </a:rPr>
              <a:t>第2节《熔化与凝固》</a:t>
            </a:r>
          </a:p>
        </p:txBody>
      </p:sp>
    </p:spTree>
    <p:extLst>
      <p:ext uri="{BB962C8B-B14F-4D97-AF65-F5344CB8AC3E}">
        <p14:creationId xmlns:p14="http://schemas.microsoft.com/office/powerpoint/2010/main" val="1573903737"/>
      </p:ext>
    </p:extLst>
  </p:cSld>
  <p:clrMapOvr>
    <a:masterClrMapping/>
  </p:clrMapOvr>
  <mc:AlternateContent>
    <mc:Choice xmlns:p14="http://schemas.microsoft.com/office/powerpoint/2010/main" Requires="p14">
      <p:transition spd="slow" p14:dur="1500">
        <p:random/>
      </p:transition>
    </mc:Choice>
    <mc:Fallback>
      <p:transition spd="slow">
        <p:random/>
      </p:transition>
    </mc:Fallback>
  </mc:AlternateContent>
  <p:timing/>
</p:sld>
</file>

<file path=ppt/slides/slide8.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Pr>
        <a:blipFill dpi="0" rotWithShape="1">
          <a:blip r:embed="rId4">
            <a:lum/>
          </a:blip>
          <a:stretch>
            <a:fillRect/>
          </a:stretch>
        </a:blipFill>
        <a:effectLst/>
      </p:bgPr>
    </p:bg>
    <p:spTree>
      <p:nvGrpSpPr>
        <p:cNvPr id="1" name=""/>
        <p:cNvGrpSpPr/>
        <p:nvPr/>
      </p:nvGrpSpPr>
      <p:grpSpPr>
        <a:xfrm>
          <a:off x="0" y="0"/>
          <a:ext cx="0" cy="0"/>
        </a:xfrm>
      </p:grpSpPr>
      <p:sp>
        <p:nvSpPr>
          <p:cNvPr id="6" name="矩形 5">
            <a:extLst>
              <a:ext uri="{FF2B5EF4-FFF2-40B4-BE49-F238E27FC236}">
                <a16:creationId xmlns:a16="http://schemas.microsoft.com/office/drawing/2014/main" xmlns="" id="{CC82C9C0-93B0-4BFF-A47B-E38BC39D34B8}"/>
              </a:ext>
            </a:extLst>
          </p:cNvPr>
          <p:cNvSpPr/>
          <p:nvPr/>
        </p:nvSpPr>
        <p:spPr>
          <a:xfrm>
            <a:off x="4089534" y="79352"/>
            <a:ext cx="4526280" cy="914400"/>
          </a:xfrm>
          <a:prstGeom prst="rect">
            <a:avLst/>
          </a:prstGeom>
        </p:spPr>
        <p:txBody>
          <a:bodyPr wrap="none">
            <a:spAutoFit/>
          </a:bodyPr>
          <a:lstStyle/>
          <a:p>
            <a:pPr lvl="0" algn="ctr">
              <a:lnSpc>
                <a:spcPct val="150000"/>
              </a:lnSpc>
              <a:defRPr/>
            </a:pPr>
            <a:r>
              <a:rPr lang="zh-CN" altLang="en-US" sz="3600">
                <a:solidFill>
                  <a:srgbClr val="FFFF00"/>
                </a:solidFill>
                <a:effectLst>
                  <a:glow rad="101600">
                    <a:srgbClr val="FF0000">
                      <a:alpha val="40000"/>
                    </a:srgbClr>
                  </a:glow>
                </a:effectLst>
                <a:latin typeface="黑体" panose="02010609060101010101" pitchFamily="49" charset="-122"/>
                <a:ea typeface="黑体" panose="02010609060101010101" pitchFamily="49" charset="-122"/>
              </a:rPr>
              <a:t>第2节《熔化与凝固》</a:t>
            </a:r>
          </a:p>
        </p:txBody>
      </p:sp>
      <p:sp>
        <p:nvSpPr>
          <p:cNvPr id="7" name="矩形 6">
            <a:extLst>
              <a:ext uri="{FF2B5EF4-FFF2-40B4-BE49-F238E27FC236}">
                <a16:creationId xmlns:a16="http://schemas.microsoft.com/office/drawing/2014/main" xmlns="" id="{180FC460-0E07-4F48-ACE8-353565B2DAF9}"/>
              </a:ext>
            </a:extLst>
          </p:cNvPr>
          <p:cNvSpPr/>
          <p:nvPr/>
        </p:nvSpPr>
        <p:spPr>
          <a:xfrm>
            <a:off x="333050" y="2760354"/>
            <a:ext cx="1605280" cy="518160"/>
          </a:xfrm>
          <a:prstGeom prst="rect">
            <a:avLst/>
          </a:prstGeom>
        </p:spPr>
        <p:txBody>
          <a:bodyPr wrap="none">
            <a:spAutoFit/>
          </a:bodyPr>
          <a:lstStyle/>
          <a:p>
            <a:r>
              <a:rPr lang="zh-CN" altLang="en-US" sz="2800" b="1" i="0">
                <a:solidFill>
                  <a:srgbClr val="C00000"/>
                </a:solidFill>
                <a:effectLst>
                  <a:glow rad="63500">
                    <a:schemeClr val="accent5">
                      <a:satMod val="175000"/>
                      <a:alpha val="40000"/>
                    </a:schemeClr>
                  </a:glow>
                </a:effectLst>
                <a:latin typeface="-apple-system"/>
              </a:rPr>
              <a:t>参考答案</a:t>
            </a:r>
          </a:p>
        </p:txBody>
      </p:sp>
      <p:pic>
        <p:nvPicPr>
          <p:cNvPr id="9" name="图片 8">
            <a:extLst>
              <a:ext uri="{FF2B5EF4-FFF2-40B4-BE49-F238E27FC236}">
                <a16:creationId xmlns:a16="http://schemas.microsoft.com/office/drawing/2014/main" xmlns="" id="{CCB45C6B-C1F7-49F6-AF16-2271BD6717ED}"/>
              </a:ext>
            </a:extLst>
          </p:cNvPr>
          <p:cNvPicPr>
            <a:picLocks noChangeAspect="1"/>
          </p:cNvPicPr>
          <p:nvPr/>
        </p:nvPicPr>
        <p:blipFill>
          <a:blip r:embed="rId3">
            <a:extLst>
              <a:ext uri="{28A0092B-C50C-407E-A947-70E740481C1C}">
                <a14:useLocalDpi xmlns:a14="http://schemas.microsoft.com/office/drawing/2010/main" val="0"/>
              </a:ext>
            </a:extLst>
          </a:blip>
          <a:srcRect t="1269" b="88875"/>
          <a:stretch>
            <a:fillRect/>
          </a:stretch>
        </p:blipFill>
        <p:spPr>
          <a:xfrm>
            <a:off x="559956" y="1004335"/>
            <a:ext cx="10943751" cy="979208"/>
          </a:xfrm>
          <a:prstGeom prst="rect">
            <a:avLst/>
          </a:prstGeom>
        </p:spPr>
      </p:pic>
      <p:sp>
        <p:nvSpPr>
          <p:cNvPr id="2" name="矩形 1">
            <a:extLst>
              <a:ext uri="{FF2B5EF4-FFF2-40B4-BE49-F238E27FC236}">
                <a16:creationId xmlns:a16="http://schemas.microsoft.com/office/drawing/2014/main" xmlns="" id="{A5B4CD14-604B-4D16-B7C6-F7C7947F6232}"/>
              </a:ext>
            </a:extLst>
          </p:cNvPr>
          <p:cNvSpPr/>
          <p:nvPr/>
        </p:nvSpPr>
        <p:spPr>
          <a:xfrm>
            <a:off x="1051367" y="1817445"/>
            <a:ext cx="10242275" cy="944880"/>
          </a:xfrm>
          <a:prstGeom prst="rect">
            <a:avLst/>
          </a:prstGeom>
        </p:spPr>
        <p:txBody>
          <a:bodyPr wrap="square">
            <a:spAutoFit/>
          </a:bodyPr>
          <a:lstStyle/>
          <a:p>
            <a:r>
              <a:rPr lang="en-US" altLang="zh-CN" sz="2800" b="1">
                <a:solidFill>
                  <a:srgbClr val="242424"/>
                </a:solidFill>
                <a:latin typeface="-apple-system"/>
              </a:rPr>
              <a:t>1.日常生活中有哪些利用熔化吸热、凝固放热的例子?熔化吸热、凝固放热会给我们带来哪些不利的影响?请各举一个例子</a:t>
            </a:r>
          </a:p>
        </p:txBody>
      </p:sp>
      <p:sp>
        <p:nvSpPr>
          <p:cNvPr id="11" name="矩形 10">
            <a:extLst>
              <a:ext uri="{FF2B5EF4-FFF2-40B4-BE49-F238E27FC236}">
                <a16:creationId xmlns:a16="http://schemas.microsoft.com/office/drawing/2014/main" xmlns="" id="{9441DACE-976D-4BCC-8914-3407C8AB2851}"/>
              </a:ext>
            </a:extLst>
          </p:cNvPr>
          <p:cNvSpPr/>
          <p:nvPr/>
        </p:nvSpPr>
        <p:spPr>
          <a:xfrm>
            <a:off x="737230" y="3283574"/>
            <a:ext cx="10390315" cy="2651760"/>
          </a:xfrm>
          <a:prstGeom prst="rect">
            <a:avLst/>
          </a:prstGeom>
        </p:spPr>
        <p:txBody>
          <a:bodyPr wrap="square">
            <a:spAutoFit/>
          </a:bodyPr>
          <a:lstStyle/>
          <a:p>
            <a:r>
              <a:rPr lang="zh-CN" altLang="en-US" sz="2800" b="1">
                <a:solidFill>
                  <a:srgbClr val="00B0F0"/>
                </a:solidFill>
              </a:rPr>
              <a:t>熔化吸热:用冰保鲜食物、用冰块给发烧病人进行物理降温。</a:t>
            </a:r>
          </a:p>
          <a:p>
            <a:r>
              <a:rPr lang="zh-CN" altLang="en-US" sz="2800" b="1">
                <a:solidFill>
                  <a:srgbClr val="00B0F0"/>
                </a:solidFill>
              </a:rPr>
              <a:t>凝固放热:冬天，地窖里太冷会引起一些蔬菜受冻，放上几桶水，利用水结冰时放热防止蔬菜受冻。</a:t>
            </a:r>
          </a:p>
          <a:p>
            <a:r>
              <a:rPr lang="zh-CN" altLang="en-US" sz="2800" b="1">
                <a:solidFill>
                  <a:srgbClr val="00B0F0"/>
                </a:solidFill>
              </a:rPr>
              <a:t>不利熔化:雪熔化时造成周围环境温度降低，而易冻伤人和动物。</a:t>
            </a:r>
          </a:p>
          <a:p>
            <a:r>
              <a:rPr lang="zh-CN" altLang="en-US" sz="2800" b="1">
                <a:solidFill>
                  <a:srgbClr val="00B0F0"/>
                </a:solidFill>
              </a:rPr>
              <a:t>不利凝固:铁在凝固时会散发出大量的热，很容易伤害到正在工作的人。</a:t>
            </a:r>
          </a:p>
        </p:txBody>
      </p:sp>
    </p:spTree>
    <p:extLst>
      <p:ext uri="{BB962C8B-B14F-4D97-AF65-F5344CB8AC3E}">
        <p14:creationId xmlns:p14="http://schemas.microsoft.com/office/powerpoint/2010/main" val="3788168815"/>
      </p:ext>
    </p:extLst>
  </p:cSld>
  <p:clrMapOvr>
    <a:masterClrMapping/>
  </p:clrMapOvr>
  <mc:AlternateContent>
    <mc:Choice xmlns:p14="http://schemas.microsoft.com/office/powerpoint/2010/main" Requires="p14">
      <p:transition spd="slow" p14:dur="1500">
        <p:random/>
      </p:transition>
    </mc:Choice>
    <mc:Fallback>
      <p:transition spd="slow">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000"/>
                                        <p:tgtEl>
                                          <p:spTgt spid="7"/>
                                        </p:tgtEl>
                                      </p:cBhvr>
                                    </p:animEffect>
                                    <p:anim calcmode="lin" valueType="num">
                                      <p:cBhvr>
                                        <p:cTn id="8" dur="1000" fill="hold"/>
                                        <p:tgtEl>
                                          <p:spTgt spid="7"/>
                                        </p:tgtEl>
                                        <p:attrNameLst>
                                          <p:attrName>ppt_x</p:attrName>
                                        </p:attrNameLst>
                                      </p:cBhvr>
                                      <p:tavLst>
                                        <p:tav tm="0">
                                          <p:val>
                                            <p:strVal val="#ppt_x"/>
                                          </p:val>
                                        </p:tav>
                                        <p:tav tm="100000">
                                          <p:val>
                                            <p:strVal val="#ppt_x"/>
                                          </p:val>
                                        </p:tav>
                                      </p:tavLst>
                                    </p:anim>
                                    <p:anim calcmode="lin" valueType="num">
                                      <p:cBhvr>
                                        <p:cTn id="9" dur="1000" fill="hold"/>
                                        <p:tgtEl>
                                          <p:spTgt spid="7"/>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fade">
                                      <p:cBhvr>
                                        <p:cTn id="12" dur="1000"/>
                                        <p:tgtEl>
                                          <p:spTgt spid="11"/>
                                        </p:tgtEl>
                                      </p:cBhvr>
                                    </p:animEffect>
                                    <p:anim calcmode="lin" valueType="num">
                                      <p:cBhvr>
                                        <p:cTn id="13" dur="1000" fill="hold"/>
                                        <p:tgtEl>
                                          <p:spTgt spid="11"/>
                                        </p:tgtEl>
                                        <p:attrNameLst>
                                          <p:attrName>ppt_x</p:attrName>
                                        </p:attrNameLst>
                                      </p:cBhvr>
                                      <p:tavLst>
                                        <p:tav tm="0">
                                          <p:val>
                                            <p:strVal val="#ppt_x"/>
                                          </p:val>
                                        </p:tav>
                                        <p:tav tm="100000">
                                          <p:val>
                                            <p:strVal val="#ppt_x"/>
                                          </p:val>
                                        </p:tav>
                                      </p:tavLst>
                                    </p:anim>
                                    <p:anim calcmode="lin" valueType="num">
                                      <p:cBhvr>
                                        <p:cTn id="14"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1" grpId="0"/>
    </p:bldLst>
  </p:timing>
</p:sld>
</file>

<file path=ppt/slides/slide9.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Pr>
        <a:blipFill dpi="0" rotWithShape="1">
          <a:blip r:embed="rId3">
            <a:lum/>
          </a:blip>
          <a:stretch>
            <a:fillRect/>
          </a:stretch>
        </a:blipFill>
        <a:effectLst/>
      </p:bgPr>
    </p:bg>
    <p:spTree>
      <p:nvGrpSpPr>
        <p:cNvPr id="1" name=""/>
        <p:cNvGrpSpPr/>
        <p:nvPr/>
      </p:nvGrpSpPr>
      <p:grpSpPr>
        <a:xfrm>
          <a:off x="0" y="0"/>
          <a:ext cx="0" cy="0"/>
        </a:xfrm>
      </p:grpSpPr>
      <p:pic>
        <p:nvPicPr>
          <p:cNvPr id="9" name="图片 8">
            <a:extLst>
              <a:ext uri="{FF2B5EF4-FFF2-40B4-BE49-F238E27FC236}">
                <a16:creationId xmlns:a16="http://schemas.microsoft.com/office/drawing/2014/main" xmlns="" id="{CCB45C6B-C1F7-49F6-AF16-2271BD6717ED}"/>
              </a:ext>
            </a:extLst>
          </p:cNvPr>
          <p:cNvPicPr>
            <a:picLocks noChangeAspect="1"/>
          </p:cNvPicPr>
          <p:nvPr/>
        </p:nvPicPr>
        <p:blipFill>
          <a:blip r:embed="rId2">
            <a:extLst>
              <a:ext uri="{28A0092B-C50C-407E-A947-70E740481C1C}">
                <a14:useLocalDpi xmlns:a14="http://schemas.microsoft.com/office/drawing/2010/main" val="0"/>
              </a:ext>
            </a:extLst>
          </a:blip>
          <a:srcRect t="1269" b="88875"/>
          <a:stretch>
            <a:fillRect/>
          </a:stretch>
        </p:blipFill>
        <p:spPr>
          <a:xfrm>
            <a:off x="559956" y="1004335"/>
            <a:ext cx="10943751" cy="979208"/>
          </a:xfrm>
          <a:prstGeom prst="rect">
            <a:avLst/>
          </a:prstGeom>
        </p:spPr>
      </p:pic>
      <p:sp>
        <p:nvSpPr>
          <p:cNvPr id="2" name="矩形 1">
            <a:extLst>
              <a:ext uri="{FF2B5EF4-FFF2-40B4-BE49-F238E27FC236}">
                <a16:creationId xmlns:a16="http://schemas.microsoft.com/office/drawing/2014/main" xmlns="" id="{A5B4CD14-604B-4D16-B7C6-F7C7947F6232}"/>
              </a:ext>
            </a:extLst>
          </p:cNvPr>
          <p:cNvSpPr/>
          <p:nvPr/>
        </p:nvSpPr>
        <p:spPr>
          <a:xfrm>
            <a:off x="1051366" y="1734808"/>
            <a:ext cx="10162065" cy="1554480"/>
          </a:xfrm>
          <a:prstGeom prst="rect">
            <a:avLst/>
          </a:prstGeom>
        </p:spPr>
        <p:txBody>
          <a:bodyPr wrap="square">
            <a:spAutoFit/>
          </a:bodyPr>
          <a:lstStyle/>
          <a:p>
            <a:pPr>
              <a:lnSpc>
                <a:spcPct val="150000"/>
              </a:lnSpc>
            </a:pPr>
            <a:r>
              <a:rPr lang="en-US" altLang="zh-CN" sz="3200">
                <a:solidFill>
                  <a:srgbClr val="242424"/>
                </a:solidFill>
                <a:latin typeface="-apple-system"/>
              </a:rPr>
              <a:t>2.在探究固体熔化过程温度的变化规律时，如果记录温度的时间间隔过长，可能会带来什么问题?</a:t>
            </a:r>
          </a:p>
        </p:txBody>
      </p:sp>
      <p:sp>
        <p:nvSpPr>
          <p:cNvPr id="8" name="矩形 7">
            <a:extLst>
              <a:ext uri="{FF2B5EF4-FFF2-40B4-BE49-F238E27FC236}">
                <a16:creationId xmlns:a16="http://schemas.microsoft.com/office/drawing/2014/main" xmlns="" id="{0453A0C4-6E78-4A2C-A290-D99FBA6F236F}"/>
              </a:ext>
            </a:extLst>
          </p:cNvPr>
          <p:cNvSpPr/>
          <p:nvPr/>
        </p:nvSpPr>
        <p:spPr>
          <a:xfrm>
            <a:off x="4089533" y="79352"/>
            <a:ext cx="4526280" cy="914400"/>
          </a:xfrm>
          <a:prstGeom prst="rect">
            <a:avLst/>
          </a:prstGeom>
        </p:spPr>
        <p:txBody>
          <a:bodyPr wrap="none">
            <a:spAutoFit/>
          </a:bodyPr>
          <a:lstStyle/>
          <a:p>
            <a:pPr lvl="0" algn="ctr">
              <a:lnSpc>
                <a:spcPct val="150000"/>
              </a:lnSpc>
              <a:defRPr/>
            </a:pPr>
            <a:r>
              <a:rPr lang="zh-CN" altLang="en-US" sz="3600">
                <a:solidFill>
                  <a:srgbClr val="FFFF00"/>
                </a:solidFill>
                <a:effectLst>
                  <a:glow rad="101600">
                    <a:srgbClr val="FF0000">
                      <a:alpha val="40000"/>
                    </a:srgbClr>
                  </a:glow>
                </a:effectLst>
                <a:latin typeface="黑体" panose="02010609060101010101" pitchFamily="49" charset="-122"/>
                <a:ea typeface="黑体" panose="02010609060101010101" pitchFamily="49" charset="-122"/>
              </a:rPr>
              <a:t>第2节《熔化与凝固》</a:t>
            </a:r>
          </a:p>
        </p:txBody>
      </p:sp>
      <p:sp>
        <p:nvSpPr>
          <p:cNvPr id="3" name="矩形 2"/>
          <p:cNvSpPr/>
          <p:nvPr/>
        </p:nvSpPr>
        <p:spPr>
          <a:xfrm>
            <a:off x="1118587" y="4048717"/>
            <a:ext cx="9605639" cy="944880"/>
          </a:xfrm>
          <a:prstGeom prst="rect">
            <a:avLst/>
          </a:prstGeom>
        </p:spPr>
        <p:txBody>
          <a:bodyPr wrap="square">
            <a:spAutoFit/>
          </a:bodyPr>
          <a:lstStyle/>
          <a:p>
            <a:r>
              <a:rPr lang="zh-CN" altLang="en-US" sz="2800" b="1">
                <a:solidFill>
                  <a:srgbClr val="00B0F0"/>
                </a:solidFill>
              </a:rPr>
              <a:t>可能会导致晶体熔化过程的温度记录不全甚至没有记录,找不到正确的晶体熔化温度变化规律。</a:t>
            </a:r>
          </a:p>
        </p:txBody>
      </p:sp>
      <p:sp>
        <p:nvSpPr>
          <p:cNvPr id="7" name="矩形 6">
            <a:extLst>
              <a:ext uri="{FF2B5EF4-FFF2-40B4-BE49-F238E27FC236}">
                <a16:creationId xmlns:a16="http://schemas.microsoft.com/office/drawing/2014/main" xmlns="" id="{180FC460-0E07-4F48-ACE8-353565B2DAF9}"/>
              </a:ext>
            </a:extLst>
          </p:cNvPr>
          <p:cNvSpPr/>
          <p:nvPr/>
        </p:nvSpPr>
        <p:spPr>
          <a:xfrm>
            <a:off x="1051366" y="3375279"/>
            <a:ext cx="1605280" cy="518160"/>
          </a:xfrm>
          <a:prstGeom prst="rect">
            <a:avLst/>
          </a:prstGeom>
        </p:spPr>
        <p:txBody>
          <a:bodyPr wrap="none">
            <a:spAutoFit/>
          </a:bodyPr>
          <a:lstStyle/>
          <a:p>
            <a:r>
              <a:rPr lang="zh-CN" altLang="en-US" sz="2800" b="1" i="0">
                <a:solidFill>
                  <a:srgbClr val="C00000"/>
                </a:solidFill>
                <a:effectLst>
                  <a:glow rad="63500">
                    <a:schemeClr val="accent5">
                      <a:satMod val="175000"/>
                      <a:alpha val="40000"/>
                    </a:schemeClr>
                  </a:glow>
                </a:effectLst>
                <a:latin typeface="-apple-system"/>
              </a:rPr>
              <a:t>参考答案</a:t>
            </a:r>
          </a:p>
        </p:txBody>
      </p:sp>
    </p:spTree>
    <p:extLst>
      <p:ext uri="{BB962C8B-B14F-4D97-AF65-F5344CB8AC3E}">
        <p14:creationId xmlns:p14="http://schemas.microsoft.com/office/powerpoint/2010/main" val="3104365999"/>
      </p:ext>
    </p:extLst>
  </p:cSld>
  <p:clrMapOvr>
    <a:masterClrMapping/>
  </p:clrMapOvr>
  <mc:AlternateContent>
    <mc:Choice xmlns:p14="http://schemas.microsoft.com/office/powerpoint/2010/main" Requires="p14">
      <p:transition spd="slow" p14:dur="1500">
        <p:random/>
      </p:transition>
    </mc:Choice>
    <mc:Fallback>
      <p:transition spd="slow">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000"/>
                                        <p:tgtEl>
                                          <p:spTgt spid="7"/>
                                        </p:tgtEl>
                                      </p:cBhvr>
                                    </p:animEffect>
                                    <p:anim calcmode="lin" valueType="num">
                                      <p:cBhvr>
                                        <p:cTn id="8" dur="1000" fill="hold"/>
                                        <p:tgtEl>
                                          <p:spTgt spid="7"/>
                                        </p:tgtEl>
                                        <p:attrNameLst>
                                          <p:attrName>ppt_x</p:attrName>
                                        </p:attrNameLst>
                                      </p:cBhvr>
                                      <p:tavLst>
                                        <p:tav tm="0">
                                          <p:val>
                                            <p:strVal val="#ppt_x"/>
                                          </p:val>
                                        </p:tav>
                                        <p:tav tm="100000">
                                          <p:val>
                                            <p:strVal val="#ppt_x"/>
                                          </p:val>
                                        </p:tav>
                                      </p:tavLst>
                                    </p:anim>
                                    <p:anim calcmode="lin" valueType="num">
                                      <p:cBhvr>
                                        <p:cTn id="9"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afterGroup">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gtEl>
                                        <p:attrNameLst>
                                          <p:attrName>style.visibility</p:attrName>
                                        </p:attrNameLst>
                                      </p:cBhvr>
                                      <p:to>
                                        <p:strVal val="visible"/>
                                      </p:to>
                                    </p:set>
                                    <p:animEffect transition="in" filter="fade">
                                      <p:cBhvr>
                                        <p:cTn id="14" dur="1000"/>
                                        <p:tgtEl>
                                          <p:spTgt spid="3"/>
                                        </p:tgtEl>
                                      </p:cBhvr>
                                    </p:animEffect>
                                    <p:anim calcmode="lin" valueType="num">
                                      <p:cBhvr>
                                        <p:cTn id="15" dur="1000" fill="hold"/>
                                        <p:tgtEl>
                                          <p:spTgt spid="3"/>
                                        </p:tgtEl>
                                        <p:attrNameLst>
                                          <p:attrName>ppt_x</p:attrName>
                                        </p:attrNameLst>
                                      </p:cBhvr>
                                      <p:tavLst>
                                        <p:tav tm="0">
                                          <p:val>
                                            <p:strVal val="#ppt_x"/>
                                          </p:val>
                                        </p:tav>
                                        <p:tav tm="100000">
                                          <p:val>
                                            <p:strVal val="#ppt_x"/>
                                          </p:val>
                                        </p:tav>
                                      </p:tavLst>
                                    </p:anim>
                                    <p:anim calcmode="lin" valueType="num">
                                      <p:cBhvr>
                                        <p:cTn id="16"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7" grpId="0"/>
    </p:bldLst>
  </p:timing>
</p:sld>
</file>

<file path=ppt/tags/tag1.xml><?xml version="1.0" encoding="utf-8"?>
<p:tagLst xmlns:p="http://schemas.openxmlformats.org/presentationml/2006/main">
  <p:tag name="AS_OS" val="Unix 3.10 unknown"/>
  <p:tag name="AS_RELEASE_DATE" val="2020.11.30"/>
  <p:tag name="AS_TITLE" val="Aspose.Slides for Java"/>
  <p:tag name="AS_VERSION" val="20.11"/>
</p:tagLst>
</file>

<file path=ppt/theme/theme1.xml><?xml version="1.0" encoding="utf-8"?>
<a:theme xmlns:r="http://schemas.openxmlformats.org/officeDocument/2006/relationships"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等线" panose="020f0502020204030204"/>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等线" panose="020f0502020204030204"/>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Paragraphs>78</Paragraphs>
  <Slides>21</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21</vt:i4>
      </vt:variant>
    </vt:vector>
  </HeadingPairs>
  <TitlesOfParts>
    <vt:vector size="27" baseType="lpstr">
      <vt:lpstr>Arial</vt:lpstr>
      <vt:lpstr>等线 Light</vt:lpstr>
      <vt:lpstr>等线</vt:lpstr>
      <vt:lpstr>黑体</vt:lpstr>
      <vt:lpstr>-apple-system</vt:lpstr>
      <vt:lpstr>Office 主题​​</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20.1100</AppVersion>
  <TotalTime>0</TotalTime>
  <Application>Aspose.Slides for Java</Applicat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Printed>2021-09-04T08:45:53Z</cp:lastPrinted>
  <dcterms:created xsi:type="dcterms:W3CDTF">2021-09-04T08:45:53Z</dcterms:created>
  <dcterms:modified xsi:type="dcterms:W3CDTF">2021-09-04T00:45:55Z</dcterms:modified>
</cp:coreProperties>
</file>

<file path=docProps/custom.xml><?xml version="1.0" encoding="utf-8"?>
<Properties xmlns:vt="http://schemas.openxmlformats.org/officeDocument/2006/docPropsVTypes" xmlns="http://schemas.openxmlformats.org/officeDocument/2006/custom-properties">
  <property fmtid="{D5CDD505-2E9C-101B-9397-08002B2CF9AE}" pid="2" name="album">
    <vt:lpwstr>rbm.xkw.com</vt:lpwstr>
  </property>
  <property fmtid="{D5CDD505-2E9C-101B-9397-08002B2CF9AE}" pid="3" name="author">
    <vt:lpwstr>rbm.xkw.com</vt:lpwstr>
  </property>
  <property fmtid="{D5CDD505-2E9C-101B-9397-08002B2CF9AE}" pid="4" name="company">
    <vt:lpwstr>学科网</vt:lpwstr>
  </property>
  <property fmtid="{D5CDD505-2E9C-101B-9397-08002B2CF9AE}" pid="5" name="copyright">
    <vt:lpwstr>学科网版权所有</vt:lpwstr>
  </property>
</Properties>
</file>