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gif" ContentType="image/gif"/>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0.11-->
<p:presentation xmlns:r="http://schemas.openxmlformats.org/officeDocument/2006/relationships" xmlns:a="http://schemas.openxmlformats.org/drawingml/2006/main" xmlns:p="http://schemas.openxmlformats.org/presentationml/2006/main" saveSubsetFonts="1">
  <p:sldMasterIdLst>
    <p:sldMasterId id="2147483648" r:id="rId1"/>
  </p:sldMasterIdLst>
  <p:notesMasterIdLst>
    <p:notesMasterId r:id="rId2"/>
  </p:notesMasterIdLst>
  <p:sldIdLst>
    <p:sldId id="256" r:id="rId3"/>
    <p:sldId id="262" r:id="rId4"/>
    <p:sldId id="276" r:id="rId5"/>
    <p:sldId id="277" r:id="rId6"/>
    <p:sldId id="257" r:id="rId7"/>
    <p:sldId id="278" r:id="rId8"/>
    <p:sldId id="258" r:id="rId9"/>
    <p:sldId id="259" r:id="rId10"/>
    <p:sldId id="260" r:id="rId11"/>
    <p:sldId id="263" r:id="rId12"/>
    <p:sldId id="264" r:id="rId13"/>
    <p:sldId id="265" r:id="rId14"/>
    <p:sldId id="266" r:id="rId15"/>
    <p:sldId id="269" r:id="rId16"/>
    <p:sldId id="270" r:id="rId17"/>
    <p:sldId id="271" r:id="rId18"/>
    <p:sldId id="273" r:id="rId19"/>
    <p:sldId id="274" r:id="rId20"/>
    <p:sldId id="275" r:id="rId21"/>
    <p:sldId id="279" r:id="rId22"/>
    <p:sldId id="280" r:id="rId23"/>
    <p:sldId id="281" r:id="rId24"/>
    <p:sldId id="282" r:id="rId25"/>
    <p:sldId id="283" r:id="rId26"/>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r="http://schemas.openxmlformats.org/officeDocument/2006/relationships" xmlns:a="http://schemas.openxmlformats.org/drawingml/2006/main"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96" y="186"/>
      </p:cViewPr>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tags" Target="tags/tag236.xml" /><Relationship Id="rId28" Type="http://schemas.openxmlformats.org/officeDocument/2006/relationships/presProps" Target="presProps.xml" /><Relationship Id="rId29" Type="http://schemas.openxmlformats.org/officeDocument/2006/relationships/viewProps" Target="viewProps.xml" /><Relationship Id="rId3" Type="http://schemas.openxmlformats.org/officeDocument/2006/relationships/slide" Target="slides/slide1.xml" /><Relationship Id="rId30" Type="http://schemas.openxmlformats.org/officeDocument/2006/relationships/theme" Target="theme/theme1.xml" /><Relationship Id="rId31" Type="http://schemas.openxmlformats.org/officeDocument/2006/relationships/tableStyles" Target="tableStyles.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notesMasters/_rels/notesMaster1.xml.rels>&#65279;<?xml version="1.0" encoding="utf-8" standalone="yes"?><Relationships xmlns="http://schemas.openxmlformats.org/package/2006/relationships"><Relationship Id="rId1" Type="http://schemas.openxmlformats.org/officeDocument/2006/relationships/tags" Target="../tags/tag76.xml" /><Relationship Id="rId2" Type="http://schemas.openxmlformats.org/officeDocument/2006/relationships/tags" Target="../tags/tag77.xml" /><Relationship Id="rId3" Type="http://schemas.openxmlformats.org/officeDocument/2006/relationships/tags" Target="../tags/tag78.xml" /><Relationship Id="rId4" Type="http://schemas.openxmlformats.org/officeDocument/2006/relationships/tags" Target="../tags/tag79.xml" /><Relationship Id="rId5" Type="http://schemas.openxmlformats.org/officeDocument/2006/relationships/tags" Target="../tags/tag80.xml" /><Relationship Id="rId6" Type="http://schemas.openxmlformats.org/officeDocument/2006/relationships/tags" Target="../tags/tag81.xml" /><Relationship Id="rId7" Type="http://schemas.openxmlformats.org/officeDocument/2006/relationships/tags" Target="../tags/tag82.xml" /><Relationship Id="rId8"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6ECDDC83-966B-4000-990A-E9D991F4F739}" type="datetimeFigureOut">
              <a:rPr lang="zh-CN" altLang="en-US" smtClean="0"/>
              <a:t>2021/9/4</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CE866EA7-5193-4F8A-9E06-6074B0C32B84}" type="slidenum">
              <a:rPr lang="zh-CN" altLang="en-US" smtClean="0"/>
              <a:t>‹#›</a:t>
            </a:fld>
            <a:endParaRPr lang="zh-CN" altLang="en-US"/>
          </a:p>
        </p:txBody>
      </p:sp>
    </p:spTree>
    <p:extLst>
      <p:ext uri="{BB962C8B-B14F-4D97-AF65-F5344CB8AC3E}">
        <p14:creationId xmlns:p14="http://schemas.microsoft.com/office/powerpoint/2010/main" val="129122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 Id="rId3" Type="http://schemas.openxmlformats.org/officeDocument/2006/relationships/tags" Target="../tags/tag118.xml" /><Relationship Id="rId4" Type="http://schemas.openxmlformats.org/officeDocument/2006/relationships/tags" Target="../tags/tag119.xml" /><Relationship Id="rId5" Type="http://schemas.openxmlformats.org/officeDocument/2006/relationships/tags" Target="../tags/tag120.xml" /><Relationship Id="rId6" Type="http://schemas.openxmlformats.org/officeDocument/2006/relationships/tags" Target="../tags/tag12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 Id="rId3" Type="http://schemas.openxmlformats.org/officeDocument/2006/relationships/tags" Target="../tags/tag145.xml" /><Relationship Id="rId4" Type="http://schemas.openxmlformats.org/officeDocument/2006/relationships/tags" Target="../tags/tag146.xml" /><Relationship Id="rId5" Type="http://schemas.openxmlformats.org/officeDocument/2006/relationships/tags" Target="../tags/tag147.xml" /><Relationship Id="rId6" Type="http://schemas.openxmlformats.org/officeDocument/2006/relationships/tags" Target="../tags/tag148.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r>
              <a:rPr lang="zh-CN" altLang="en-US" sz="1200" b="0" i="0" kern="1200">
                <a:solidFill>
                  <a:schemeClr val="tx1"/>
                </a:solidFill>
                <a:effectLst/>
                <a:latin typeface="+mn-lt"/>
                <a:ea typeface="+mn-ea"/>
                <a:cs typeface="+mn-cs"/>
              </a:rPr>
              <a:t>说明</a:t>
            </a:r>
            <a:r>
              <a:rPr lang="en-US" altLang="zh-CN" sz="1200" b="0" i="0" kern="1200">
                <a:solidFill>
                  <a:schemeClr val="tx1"/>
                </a:solidFill>
                <a:effectLst/>
                <a:latin typeface="+mn-lt"/>
                <a:ea typeface="+mn-ea"/>
                <a:cs typeface="+mn-cs"/>
              </a:rPr>
              <a:t>:</a:t>
            </a:r>
            <a:r>
              <a:rPr lang="zh-CN" altLang="en-US" sz="1200" b="0" i="0" kern="1200">
                <a:solidFill>
                  <a:schemeClr val="tx1"/>
                </a:solidFill>
                <a:effectLst/>
                <a:latin typeface="+mn-lt"/>
                <a:ea typeface="+mn-ea"/>
                <a:cs typeface="+mn-cs"/>
              </a:rPr>
              <a:t>本题的目的是纠正一部分学生认为沉入水中的物体不会受到浮力作用的错误认识，同时为阿基米德原理的学习作必要的铺垫。沉入水中的物体也排开了一定体积的水，当然也会受到浮力的作用。</a:t>
            </a:r>
            <a:endParaRPr lang="zh-CN" altLang="en-US"/>
          </a:p>
        </p:txBody>
      </p:sp>
      <p:sp>
        <p:nvSpPr>
          <p:cNvPr id="4" name="灯片编号占位符 3"/>
          <p:cNvSpPr>
            <a:spLocks noGrp="1"/>
          </p:cNvSpPr>
          <p:nvPr>
            <p:ph type="sldNum" sz="quarter" idx="5"/>
            <p:custDataLst>
              <p:tags r:id="rId6"/>
            </p:custDataLst>
          </p:nvPr>
        </p:nvSpPr>
        <p:spPr/>
        <p:txBody>
          <a:bodyPr/>
          <a:lstStyle/>
          <a:p>
            <a:fld id="{CE866EA7-5193-4F8A-9E06-6074B0C32B84}" type="slidenum">
              <a:rPr lang="zh-CN" altLang="en-US" smtClean="0"/>
              <a:t>7</a:t>
            </a:fld>
            <a:endParaRPr lang="zh-CN" altLang="en-US"/>
          </a:p>
        </p:txBody>
      </p:sp>
    </p:spTree>
    <p:extLst>
      <p:ext uri="{BB962C8B-B14F-4D97-AF65-F5344CB8AC3E}">
        <p14:creationId xmlns:p14="http://schemas.microsoft.com/office/powerpoint/2010/main" val="2512906347"/>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a:spLocks noGrp="1"/>
          </p:cNvSpPr>
          <p:nvPr>
            <p:ph type="body" idx="1"/>
            <p:custDataLst>
              <p:tags r:id="rId5"/>
            </p:custDataLst>
          </p:nvPr>
        </p:nvSpPr>
        <p:spPr/>
        <p:txBody>
          <a:bodyPr/>
          <a:lstStyle/>
          <a:p>
            <a:r>
              <a:rPr lang="zh-CN" altLang="en-US" sz="1200" b="0" i="0" kern="1200">
                <a:solidFill>
                  <a:schemeClr val="tx1"/>
                </a:solidFill>
                <a:effectLst/>
                <a:latin typeface="+mn-lt"/>
                <a:ea typeface="+mn-ea"/>
                <a:cs typeface="+mn-cs"/>
              </a:rPr>
              <a:t>说明</a:t>
            </a:r>
            <a:r>
              <a:rPr lang="en-US" altLang="zh-CN" sz="1200" b="0" i="0" kern="1200">
                <a:solidFill>
                  <a:schemeClr val="tx1"/>
                </a:solidFill>
                <a:effectLst/>
                <a:latin typeface="+mn-lt"/>
                <a:ea typeface="+mn-ea"/>
                <a:cs typeface="+mn-cs"/>
              </a:rPr>
              <a:t>:</a:t>
            </a:r>
            <a:r>
              <a:rPr lang="zh-CN" altLang="en-US" sz="1200" b="0" i="0" kern="1200">
                <a:solidFill>
                  <a:schemeClr val="tx1"/>
                </a:solidFill>
                <a:effectLst/>
                <a:latin typeface="+mn-lt"/>
                <a:ea typeface="+mn-ea"/>
                <a:cs typeface="+mn-cs"/>
              </a:rPr>
              <a:t>本题考查学生对阿基米德原理的认识</a:t>
            </a:r>
            <a:r>
              <a:rPr lang="en-US" altLang="zh-CN" sz="1200" b="0" i="0" kern="1200">
                <a:solidFill>
                  <a:schemeClr val="tx1"/>
                </a:solidFill>
                <a:effectLst/>
                <a:latin typeface="+mn-lt"/>
                <a:ea typeface="+mn-ea"/>
                <a:cs typeface="+mn-cs"/>
              </a:rPr>
              <a:t>,</a:t>
            </a:r>
            <a:r>
              <a:rPr lang="zh-CN" altLang="en-US" sz="1200" b="0" i="0" kern="1200">
                <a:solidFill>
                  <a:schemeClr val="tx1"/>
                </a:solidFill>
                <a:effectLst/>
                <a:latin typeface="+mn-lt"/>
                <a:ea typeface="+mn-ea"/>
                <a:cs typeface="+mn-cs"/>
              </a:rPr>
              <a:t>巩固浮力的大小只与液体的密度和排开液体的体积有关，与其他因素无关。</a:t>
            </a:r>
            <a:endParaRPr lang="zh-CN" altLang="en-US"/>
          </a:p>
        </p:txBody>
      </p:sp>
      <p:sp>
        <p:nvSpPr>
          <p:cNvPr id="4" name="灯片编号占位符 3"/>
          <p:cNvSpPr>
            <a:spLocks noGrp="1"/>
          </p:cNvSpPr>
          <p:nvPr>
            <p:ph type="sldNum" sz="quarter" idx="5"/>
            <p:custDataLst>
              <p:tags r:id="rId6"/>
            </p:custDataLst>
          </p:nvPr>
        </p:nvSpPr>
        <p:spPr/>
        <p:txBody>
          <a:bodyPr/>
          <a:lstStyle/>
          <a:p>
            <a:fld id="{CE866EA7-5193-4F8A-9E06-6074B0C32B84}" type="slidenum">
              <a:rPr lang="zh-CN" altLang="en-US" smtClean="0"/>
              <a:t>11</a:t>
            </a:fld>
            <a:endParaRPr lang="zh-CN" altLang="en-US"/>
          </a:p>
        </p:txBody>
      </p:sp>
    </p:spTree>
    <p:extLst>
      <p:ext uri="{BB962C8B-B14F-4D97-AF65-F5344CB8AC3E}">
        <p14:creationId xmlns:p14="http://schemas.microsoft.com/office/powerpoint/2010/main" val="1740909302"/>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tags" Target="../tags/tag6.xml" /><Relationship Id="rId7"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58.xml" /><Relationship Id="rId2" Type="http://schemas.openxmlformats.org/officeDocument/2006/relationships/tags" Target="../tags/tag59.xml" /><Relationship Id="rId3" Type="http://schemas.openxmlformats.org/officeDocument/2006/relationships/tags" Target="../tags/tag60.xml" /><Relationship Id="rId4" Type="http://schemas.openxmlformats.org/officeDocument/2006/relationships/tags" Target="../tags/tag61.xml" /><Relationship Id="rId5" Type="http://schemas.openxmlformats.org/officeDocument/2006/relationships/tags" Target="../tags/tag62.xml" /><Relationship Id="rId6" Type="http://schemas.openxmlformats.org/officeDocument/2006/relationships/tags" Target="../tags/tag63.xml" /><Relationship Id="rId7"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64.xml" /><Relationship Id="rId2" Type="http://schemas.openxmlformats.org/officeDocument/2006/relationships/tags" Target="../tags/tag65.xml" /><Relationship Id="rId3" Type="http://schemas.openxmlformats.org/officeDocument/2006/relationships/tags" Target="../tags/tag66.xml" /><Relationship Id="rId4" Type="http://schemas.openxmlformats.org/officeDocument/2006/relationships/tags" Target="../tags/tag67.xml" /><Relationship Id="rId5" Type="http://schemas.openxmlformats.org/officeDocument/2006/relationships/tags" Target="../tags/tag68.xml" /><Relationship Id="rId6" Type="http://schemas.openxmlformats.org/officeDocument/2006/relationships/tags" Target="../tags/tag69.xml" /><Relationship Id="rId7"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tags" Target="../tags/tag8.xml" /><Relationship Id="rId3" Type="http://schemas.openxmlformats.org/officeDocument/2006/relationships/tags" Target="../tags/tag9.xml" /><Relationship Id="rId4" Type="http://schemas.openxmlformats.org/officeDocument/2006/relationships/tags" Target="../tags/tag10.xml" /><Relationship Id="rId5" Type="http://schemas.openxmlformats.org/officeDocument/2006/relationships/tags" Target="../tags/tag11.xml" /><Relationship Id="rId6" Type="http://schemas.openxmlformats.org/officeDocument/2006/relationships/tags" Target="../tags/tag12.xml" /><Relationship Id="rId7"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tags" Target="../tags/tag18.xml" /><Relationship Id="rId7"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9.xml" /><Relationship Id="rId2" Type="http://schemas.openxmlformats.org/officeDocument/2006/relationships/tags" Target="../tags/tag20.xml" /><Relationship Id="rId3" Type="http://schemas.openxmlformats.org/officeDocument/2006/relationships/tags" Target="../tags/tag21.xml" /><Relationship Id="rId4" Type="http://schemas.openxmlformats.org/officeDocument/2006/relationships/tags" Target="../tags/tag22.xml" /><Relationship Id="rId5" Type="http://schemas.openxmlformats.org/officeDocument/2006/relationships/tags" Target="../tags/tag23.xml" /><Relationship Id="rId6" Type="http://schemas.openxmlformats.org/officeDocument/2006/relationships/tags" Target="../tags/tag24.xml" /><Relationship Id="rId7" Type="http://schemas.openxmlformats.org/officeDocument/2006/relationships/tags" Target="../tags/tag25.xml" /><Relationship Id="rId8"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slideMaster" Target="../slideMasters/slideMaster1.xml" /><Relationship Id="rId2" Type="http://schemas.openxmlformats.org/officeDocument/2006/relationships/tags" Target="../tags/tag27.xml" /><Relationship Id="rId3" Type="http://schemas.openxmlformats.org/officeDocument/2006/relationships/tags" Target="../tags/tag28.xml" /><Relationship Id="rId4" Type="http://schemas.openxmlformats.org/officeDocument/2006/relationships/tags" Target="../tags/tag29.xml" /><Relationship Id="rId5" Type="http://schemas.openxmlformats.org/officeDocument/2006/relationships/tags" Target="../tags/tag30.xml" /><Relationship Id="rId6" Type="http://schemas.openxmlformats.org/officeDocument/2006/relationships/tags" Target="../tags/tag31.xml" /><Relationship Id="rId7" Type="http://schemas.openxmlformats.org/officeDocument/2006/relationships/tags" Target="../tags/tag32.xml" /><Relationship Id="rId8" Type="http://schemas.openxmlformats.org/officeDocument/2006/relationships/tags" Target="../tags/tag33.xml" /><Relationship Id="rId9" Type="http://schemas.openxmlformats.org/officeDocument/2006/relationships/tags" Target="../tags/tag34.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5.xml" /><Relationship Id="rId2" Type="http://schemas.openxmlformats.org/officeDocument/2006/relationships/tags" Target="../tags/tag36.xml"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40.xml" /><Relationship Id="rId2" Type="http://schemas.openxmlformats.org/officeDocument/2006/relationships/tags" Target="../tags/tag41.xml" /><Relationship Id="rId3" Type="http://schemas.openxmlformats.org/officeDocument/2006/relationships/tags" Target="../tags/tag42.xml" /><Relationship Id="rId4" Type="http://schemas.openxmlformats.org/officeDocument/2006/relationships/tags" Target="../tags/tag43.xml" /><Relationship Id="rId5"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44.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tags" Target="../tags/tag52.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ags" Target="../tags/tag56.xml" /><Relationship Id="rId7" Type="http://schemas.openxmlformats.org/officeDocument/2006/relationships/tags" Target="../tags/tag57.xml" /><Relationship Id="rId8"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a:extLst>
              <a:ext uri="{FF2B5EF4-FFF2-40B4-BE49-F238E27FC236}">
                <a16:creationId xmlns:a16="http://schemas.microsoft.com/office/drawing/2014/main" xmlns="" id="{05310257-DE35-4856-9E21-86F111981AE1}"/>
              </a:ext>
            </a:extLst>
          </p:cNvPr>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2083BAEF-35BF-431A-B89D-20B9FE0DDA46}"/>
              </a:ext>
            </a:extLst>
          </p:cNvPr>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89457C4-A282-4290-BB83-2F0D9C99E756}"/>
              </a:ext>
            </a:extLst>
          </p:cNvPr>
          <p:cNvSpPr>
            <a:spLocks noGrp="1"/>
          </p:cNvSpPr>
          <p:nvPr>
            <p:ph type="dt" sz="half" idx="10"/>
            <p:custDataLst>
              <p:tags r:id="rId4"/>
            </p:custDataLst>
          </p:nvPr>
        </p:nvSpPr>
        <p:spPr/>
        <p:txBody>
          <a:bodyPr/>
          <a:lstStyle/>
          <a:p>
            <a:fld id="{607D1112-E59D-4563-9086-54751C714485}" type="datetimeFigureOut">
              <a:rPr lang="zh-CN" altLang="en-US" smtClean="0"/>
              <a:t>2021/9/4</a:t>
            </a:fld>
            <a:endParaRPr lang="zh-CN" altLang="en-US"/>
          </a:p>
        </p:txBody>
      </p:sp>
      <p:sp>
        <p:nvSpPr>
          <p:cNvPr id="5" name="页脚占位符 4">
            <a:extLst>
              <a:ext uri="{FF2B5EF4-FFF2-40B4-BE49-F238E27FC236}">
                <a16:creationId xmlns:a16="http://schemas.microsoft.com/office/drawing/2014/main" xmlns="" id="{FBB162E9-73BE-46EA-AF0A-65505782568F}"/>
              </a:ext>
            </a:extLst>
          </p:cNvPr>
          <p:cNvSpPr>
            <a:spLocks noGrp="1"/>
          </p:cNvSpPr>
          <p:nvPr>
            <p:ph type="ftr" sz="quarter" idx="11"/>
            <p:custDataLst>
              <p:tags r:id="rId5"/>
            </p:custDataLst>
          </p:nvPr>
        </p:nvSpPr>
        <p:spPr/>
        <p:txBody>
          <a:bodyPr/>
          <a:lstStyle/>
          <a:p>
            <a:endParaRPr lang="zh-CN" altLang="en-US"/>
          </a:p>
        </p:txBody>
      </p:sp>
      <p:sp>
        <p:nvSpPr>
          <p:cNvPr id="6" name="灯片编号占位符 5">
            <a:extLst>
              <a:ext uri="{FF2B5EF4-FFF2-40B4-BE49-F238E27FC236}">
                <a16:creationId xmlns:a16="http://schemas.microsoft.com/office/drawing/2014/main" xmlns="" id="{AE6DD687-7A9F-46D9-8DD7-53503D999A57}"/>
              </a:ext>
            </a:extLst>
          </p:cNvPr>
          <p:cNvSpPr>
            <a:spLocks noGrp="1"/>
          </p:cNvSpPr>
          <p:nvPr>
            <p:ph type="sldNum" sz="quarter" idx="12"/>
            <p:custDataLst>
              <p:tags r:id="rId6"/>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4083733632"/>
      </p:ext>
    </p:extLst>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custDataLst>
            <p:tags r:id="rId1"/>
          </p:custDataLst>
        </p:nvPr>
      </p:nvGrpSpPr>
      <p:grpSpPr>
        <a:xfrm>
          <a:off x="0" y="0"/>
          <a:ext cx="0" cy="0"/>
        </a:xfrm>
      </p:grpSpPr>
      <p:sp>
        <p:nvSpPr>
          <p:cNvPr id="2" name="标题 1">
            <a:extLst>
              <a:ext uri="{FF2B5EF4-FFF2-40B4-BE49-F238E27FC236}">
                <a16:creationId xmlns:a16="http://schemas.microsoft.com/office/drawing/2014/main" xmlns="" id="{4D363752-8097-4B2F-9E2B-E35C83CF3419}"/>
              </a:ext>
            </a:extLst>
          </p:cNvPr>
          <p:cNvSpPr>
            <a:spLocks noGrp="1"/>
          </p:cNvSpPr>
          <p:nvPr>
            <p:ph type="title"/>
            <p:custDataLst>
              <p:tags r:id="rId2"/>
            </p:custDataLst>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0382B5C7-7581-4D9A-960A-3798C7AC57EF}"/>
              </a:ext>
            </a:extLst>
          </p:cNvPr>
          <p:cNvSpPr>
            <a:spLocks noGrp="1"/>
          </p:cNvSpPr>
          <p:nvPr>
            <p:ph type="body" orient="vert" idx="1"/>
            <p:custDataLst>
              <p:tags r:id="rId3"/>
            </p:custDataLst>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F4198E6-D181-446F-8548-FD8551F69C03}"/>
              </a:ext>
            </a:extLst>
          </p:cNvPr>
          <p:cNvSpPr>
            <a:spLocks noGrp="1"/>
          </p:cNvSpPr>
          <p:nvPr>
            <p:ph type="dt" sz="half" idx="10"/>
            <p:custDataLst>
              <p:tags r:id="rId4"/>
            </p:custDataLst>
          </p:nvPr>
        </p:nvSpPr>
        <p:spPr/>
        <p:txBody>
          <a:bodyPr/>
          <a:lstStyle/>
          <a:p>
            <a:fld id="{607D1112-E59D-4563-9086-54751C714485}" type="datetimeFigureOut">
              <a:rPr lang="zh-CN" altLang="en-US" smtClean="0"/>
              <a:t>2021/9/4</a:t>
            </a:fld>
            <a:endParaRPr lang="zh-CN" altLang="en-US"/>
          </a:p>
        </p:txBody>
      </p:sp>
      <p:sp>
        <p:nvSpPr>
          <p:cNvPr id="5" name="页脚占位符 4">
            <a:extLst>
              <a:ext uri="{FF2B5EF4-FFF2-40B4-BE49-F238E27FC236}">
                <a16:creationId xmlns:a16="http://schemas.microsoft.com/office/drawing/2014/main" xmlns="" id="{CDB89E92-EC29-4F9E-A29F-C2B855D676FF}"/>
              </a:ext>
            </a:extLst>
          </p:cNvPr>
          <p:cNvSpPr>
            <a:spLocks noGrp="1"/>
          </p:cNvSpPr>
          <p:nvPr>
            <p:ph type="ftr" sz="quarter" idx="11"/>
            <p:custDataLst>
              <p:tags r:id="rId5"/>
            </p:custDataLst>
          </p:nvPr>
        </p:nvSpPr>
        <p:spPr/>
        <p:txBody>
          <a:bodyPr/>
          <a:lstStyle/>
          <a:p>
            <a:endParaRPr lang="zh-CN" altLang="en-US"/>
          </a:p>
        </p:txBody>
      </p:sp>
      <p:sp>
        <p:nvSpPr>
          <p:cNvPr id="6" name="灯片编号占位符 5">
            <a:extLst>
              <a:ext uri="{FF2B5EF4-FFF2-40B4-BE49-F238E27FC236}">
                <a16:creationId xmlns:a16="http://schemas.microsoft.com/office/drawing/2014/main" xmlns="" id="{3935CF21-89E8-4137-92D5-C9F2B4F18B21}"/>
              </a:ext>
            </a:extLst>
          </p:cNvPr>
          <p:cNvSpPr>
            <a:spLocks noGrp="1"/>
          </p:cNvSpPr>
          <p:nvPr>
            <p:ph type="sldNum" sz="quarter" idx="12"/>
            <p:custDataLst>
              <p:tags r:id="rId6"/>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930325882"/>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custDataLst>
            <p:tags r:id="rId1"/>
          </p:custDataLst>
        </p:nvPr>
      </p:nvGrpSpPr>
      <p:grpSpPr>
        <a:xfrm>
          <a:off x="0" y="0"/>
          <a:ext cx="0" cy="0"/>
        </a:xfrm>
      </p:grpSpPr>
      <p:sp>
        <p:nvSpPr>
          <p:cNvPr id="2" name="竖排标题 1">
            <a:extLst>
              <a:ext uri="{FF2B5EF4-FFF2-40B4-BE49-F238E27FC236}">
                <a16:creationId xmlns:a16="http://schemas.microsoft.com/office/drawing/2014/main" xmlns="" id="{40C2870B-95A9-407B-A052-9F6F7F7E5BF3}"/>
              </a:ext>
            </a:extLst>
          </p:cNvPr>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87EF804-9554-4F5E-BCF5-EBA8F4A35656}"/>
              </a:ext>
            </a:extLst>
          </p:cNvPr>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111FABE-6320-4CDF-A8B1-ED534128E33E}"/>
              </a:ext>
            </a:extLst>
          </p:cNvPr>
          <p:cNvSpPr>
            <a:spLocks noGrp="1"/>
          </p:cNvSpPr>
          <p:nvPr>
            <p:ph type="dt" sz="half" idx="10"/>
            <p:custDataLst>
              <p:tags r:id="rId4"/>
            </p:custDataLst>
          </p:nvPr>
        </p:nvSpPr>
        <p:spPr/>
        <p:txBody>
          <a:bodyPr/>
          <a:lstStyle/>
          <a:p>
            <a:fld id="{607D1112-E59D-4563-9086-54751C714485}" type="datetimeFigureOut">
              <a:rPr lang="zh-CN" altLang="en-US" smtClean="0"/>
              <a:t>2021/9/4</a:t>
            </a:fld>
            <a:endParaRPr lang="zh-CN" altLang="en-US"/>
          </a:p>
        </p:txBody>
      </p:sp>
      <p:sp>
        <p:nvSpPr>
          <p:cNvPr id="5" name="页脚占位符 4">
            <a:extLst>
              <a:ext uri="{FF2B5EF4-FFF2-40B4-BE49-F238E27FC236}">
                <a16:creationId xmlns:a16="http://schemas.microsoft.com/office/drawing/2014/main" xmlns="" id="{0A944B69-3C15-4E60-8C66-7AF1B50EFAAA}"/>
              </a:ext>
            </a:extLst>
          </p:cNvPr>
          <p:cNvSpPr>
            <a:spLocks noGrp="1"/>
          </p:cNvSpPr>
          <p:nvPr>
            <p:ph type="ftr" sz="quarter" idx="11"/>
            <p:custDataLst>
              <p:tags r:id="rId5"/>
            </p:custDataLst>
          </p:nvPr>
        </p:nvSpPr>
        <p:spPr/>
        <p:txBody>
          <a:bodyPr/>
          <a:lstStyle/>
          <a:p>
            <a:endParaRPr lang="zh-CN" altLang="en-US"/>
          </a:p>
        </p:txBody>
      </p:sp>
      <p:sp>
        <p:nvSpPr>
          <p:cNvPr id="6" name="灯片编号占位符 5">
            <a:extLst>
              <a:ext uri="{FF2B5EF4-FFF2-40B4-BE49-F238E27FC236}">
                <a16:creationId xmlns:a16="http://schemas.microsoft.com/office/drawing/2014/main" xmlns="" id="{DBA1A12F-A921-46BC-80BC-6AA020C5951D}"/>
              </a:ext>
            </a:extLst>
          </p:cNvPr>
          <p:cNvSpPr>
            <a:spLocks noGrp="1"/>
          </p:cNvSpPr>
          <p:nvPr>
            <p:ph type="sldNum" sz="quarter" idx="12"/>
            <p:custDataLst>
              <p:tags r:id="rId6"/>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103918864"/>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a:extLst>
              <a:ext uri="{FF2B5EF4-FFF2-40B4-BE49-F238E27FC236}">
                <a16:creationId xmlns:a16="http://schemas.microsoft.com/office/drawing/2014/main" xmlns="" id="{9E65FF9C-B8E0-4EBD-97A2-87713C450664}"/>
              </a:ext>
            </a:extLst>
          </p:cNvPr>
          <p:cNvSpPr>
            <a:spLocks noGrp="1"/>
          </p:cNvSpPr>
          <p:nvPr>
            <p:ph type="title"/>
            <p:custDataLst>
              <p:tags r:id="rId2"/>
            </p:custDataLst>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17541B2-8A09-4D39-9001-2933C408CAD7}"/>
              </a:ext>
            </a:extLst>
          </p:cNvPr>
          <p:cNvSpPr>
            <a:spLocks noGrp="1"/>
          </p:cNvSpPr>
          <p:nvPr>
            <p:ph idx="1"/>
            <p:custDataLst>
              <p:tags r:id="rId3"/>
            </p:custDataLst>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C23404D-F9EF-4111-B4FD-50F75BC9DAFC}"/>
              </a:ext>
            </a:extLst>
          </p:cNvPr>
          <p:cNvSpPr>
            <a:spLocks noGrp="1"/>
          </p:cNvSpPr>
          <p:nvPr>
            <p:ph type="dt" sz="half" idx="10"/>
            <p:custDataLst>
              <p:tags r:id="rId4"/>
            </p:custDataLst>
          </p:nvPr>
        </p:nvSpPr>
        <p:spPr/>
        <p:txBody>
          <a:bodyPr/>
          <a:lstStyle/>
          <a:p>
            <a:fld id="{607D1112-E59D-4563-9086-54751C714485}" type="datetimeFigureOut">
              <a:rPr lang="zh-CN" altLang="en-US" smtClean="0"/>
              <a:t>2021/9/4</a:t>
            </a:fld>
            <a:endParaRPr lang="zh-CN" altLang="en-US"/>
          </a:p>
        </p:txBody>
      </p:sp>
      <p:sp>
        <p:nvSpPr>
          <p:cNvPr id="5" name="页脚占位符 4">
            <a:extLst>
              <a:ext uri="{FF2B5EF4-FFF2-40B4-BE49-F238E27FC236}">
                <a16:creationId xmlns:a16="http://schemas.microsoft.com/office/drawing/2014/main" xmlns="" id="{34026113-0122-4CC2-9CB1-7E4C858446AD}"/>
              </a:ext>
            </a:extLst>
          </p:cNvPr>
          <p:cNvSpPr>
            <a:spLocks noGrp="1"/>
          </p:cNvSpPr>
          <p:nvPr>
            <p:ph type="ftr" sz="quarter" idx="11"/>
            <p:custDataLst>
              <p:tags r:id="rId5"/>
            </p:custDataLst>
          </p:nvPr>
        </p:nvSpPr>
        <p:spPr/>
        <p:txBody>
          <a:bodyPr/>
          <a:lstStyle/>
          <a:p>
            <a:endParaRPr lang="zh-CN" altLang="en-US"/>
          </a:p>
        </p:txBody>
      </p:sp>
      <p:sp>
        <p:nvSpPr>
          <p:cNvPr id="6" name="灯片编号占位符 5">
            <a:extLst>
              <a:ext uri="{FF2B5EF4-FFF2-40B4-BE49-F238E27FC236}">
                <a16:creationId xmlns:a16="http://schemas.microsoft.com/office/drawing/2014/main" xmlns="" id="{999B1D82-167A-4D19-84AD-80BAE0E69FF4}"/>
              </a:ext>
            </a:extLst>
          </p:cNvPr>
          <p:cNvSpPr>
            <a:spLocks noGrp="1"/>
          </p:cNvSpPr>
          <p:nvPr>
            <p:ph type="sldNum" sz="quarter" idx="12"/>
            <p:custDataLst>
              <p:tags r:id="rId6"/>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1477076725"/>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sp>
        <p:nvSpPr>
          <p:cNvPr id="2" name="标题 1">
            <a:extLst>
              <a:ext uri="{FF2B5EF4-FFF2-40B4-BE49-F238E27FC236}">
                <a16:creationId xmlns:a16="http://schemas.microsoft.com/office/drawing/2014/main" xmlns="" id="{73EB7194-2CFC-4C10-B042-880E89F899FE}"/>
              </a:ext>
            </a:extLst>
          </p:cNvPr>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DD2E4570-CFBD-4DB6-B925-ED1ADD478214}"/>
              </a:ext>
            </a:extLst>
          </p:cNvPr>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2580E946-83F7-49DA-8A14-EE3F18A67683}"/>
              </a:ext>
            </a:extLst>
          </p:cNvPr>
          <p:cNvSpPr>
            <a:spLocks noGrp="1"/>
          </p:cNvSpPr>
          <p:nvPr>
            <p:ph type="dt" sz="half" idx="10"/>
            <p:custDataLst>
              <p:tags r:id="rId4"/>
            </p:custDataLst>
          </p:nvPr>
        </p:nvSpPr>
        <p:spPr/>
        <p:txBody>
          <a:bodyPr/>
          <a:lstStyle/>
          <a:p>
            <a:fld id="{607D1112-E59D-4563-9086-54751C714485}" type="datetimeFigureOut">
              <a:rPr lang="zh-CN" altLang="en-US" smtClean="0"/>
              <a:t>2021/9/4</a:t>
            </a:fld>
            <a:endParaRPr lang="zh-CN" altLang="en-US"/>
          </a:p>
        </p:txBody>
      </p:sp>
      <p:sp>
        <p:nvSpPr>
          <p:cNvPr id="5" name="页脚占位符 4">
            <a:extLst>
              <a:ext uri="{FF2B5EF4-FFF2-40B4-BE49-F238E27FC236}">
                <a16:creationId xmlns:a16="http://schemas.microsoft.com/office/drawing/2014/main" xmlns="" id="{F4D6F896-50B3-4A3B-BE79-77016BE779DE}"/>
              </a:ext>
            </a:extLst>
          </p:cNvPr>
          <p:cNvSpPr>
            <a:spLocks noGrp="1"/>
          </p:cNvSpPr>
          <p:nvPr>
            <p:ph type="ftr" sz="quarter" idx="11"/>
            <p:custDataLst>
              <p:tags r:id="rId5"/>
            </p:custDataLst>
          </p:nvPr>
        </p:nvSpPr>
        <p:spPr/>
        <p:txBody>
          <a:bodyPr/>
          <a:lstStyle/>
          <a:p>
            <a:endParaRPr lang="zh-CN" altLang="en-US"/>
          </a:p>
        </p:txBody>
      </p:sp>
      <p:sp>
        <p:nvSpPr>
          <p:cNvPr id="6" name="灯片编号占位符 5">
            <a:extLst>
              <a:ext uri="{FF2B5EF4-FFF2-40B4-BE49-F238E27FC236}">
                <a16:creationId xmlns:a16="http://schemas.microsoft.com/office/drawing/2014/main" xmlns="" id="{E084A64A-66BC-4C39-B124-EFA2E222B246}"/>
              </a:ext>
            </a:extLst>
          </p:cNvPr>
          <p:cNvSpPr>
            <a:spLocks noGrp="1"/>
          </p:cNvSpPr>
          <p:nvPr>
            <p:ph type="sldNum" sz="quarter" idx="12"/>
            <p:custDataLst>
              <p:tags r:id="rId6"/>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2136862878"/>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2" name="标题 1">
            <a:extLst>
              <a:ext uri="{FF2B5EF4-FFF2-40B4-BE49-F238E27FC236}">
                <a16:creationId xmlns:a16="http://schemas.microsoft.com/office/drawing/2014/main" xmlns="" id="{16CDAECB-9026-47F5-AC47-5924478DBEE7}"/>
              </a:ext>
            </a:extLst>
          </p:cNvPr>
          <p:cNvSpPr>
            <a:spLocks noGrp="1"/>
          </p:cNvSpPr>
          <p:nvPr>
            <p:ph type="title"/>
            <p:custDataLst>
              <p:tags r:id="rId2"/>
            </p:custDataLst>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D64EAA2-E03A-42AB-B593-4A9F4AA78D82}"/>
              </a:ext>
            </a:extLst>
          </p:cNvPr>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7E60A2B6-CF95-4031-8C10-12D89F45FE8E}"/>
              </a:ext>
            </a:extLst>
          </p:cNvPr>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2D989A8B-2E7D-4300-B828-5214A7465E35}"/>
              </a:ext>
            </a:extLst>
          </p:cNvPr>
          <p:cNvSpPr>
            <a:spLocks noGrp="1"/>
          </p:cNvSpPr>
          <p:nvPr>
            <p:ph type="dt" sz="half" idx="10"/>
            <p:custDataLst>
              <p:tags r:id="rId5"/>
            </p:custDataLst>
          </p:nvPr>
        </p:nvSpPr>
        <p:spPr/>
        <p:txBody>
          <a:bodyPr/>
          <a:lstStyle/>
          <a:p>
            <a:fld id="{607D1112-E59D-4563-9086-54751C714485}" type="datetimeFigureOut">
              <a:rPr lang="zh-CN" altLang="en-US" smtClean="0"/>
              <a:t>2021/9/4</a:t>
            </a:fld>
            <a:endParaRPr lang="zh-CN" altLang="en-US"/>
          </a:p>
        </p:txBody>
      </p:sp>
      <p:sp>
        <p:nvSpPr>
          <p:cNvPr id="6" name="页脚占位符 5">
            <a:extLst>
              <a:ext uri="{FF2B5EF4-FFF2-40B4-BE49-F238E27FC236}">
                <a16:creationId xmlns:a16="http://schemas.microsoft.com/office/drawing/2014/main" xmlns="" id="{9DA48D3B-F3B1-4EF7-B927-D64079949EAD}"/>
              </a:ext>
            </a:extLst>
          </p:cNvPr>
          <p:cNvSpPr>
            <a:spLocks noGrp="1"/>
          </p:cNvSpPr>
          <p:nvPr>
            <p:ph type="ftr" sz="quarter" idx="11"/>
            <p:custDataLst>
              <p:tags r:id="rId6"/>
            </p:custDataLst>
          </p:nvPr>
        </p:nvSpPr>
        <p:spPr/>
        <p:txBody>
          <a:bodyPr/>
          <a:lstStyle/>
          <a:p>
            <a:endParaRPr lang="zh-CN" altLang="en-US"/>
          </a:p>
        </p:txBody>
      </p:sp>
      <p:sp>
        <p:nvSpPr>
          <p:cNvPr id="7" name="灯片编号占位符 6">
            <a:extLst>
              <a:ext uri="{FF2B5EF4-FFF2-40B4-BE49-F238E27FC236}">
                <a16:creationId xmlns:a16="http://schemas.microsoft.com/office/drawing/2014/main" xmlns="" id="{F50F543A-C82B-4310-A769-5548BF7E808A}"/>
              </a:ext>
            </a:extLst>
          </p:cNvPr>
          <p:cNvSpPr>
            <a:spLocks noGrp="1"/>
          </p:cNvSpPr>
          <p:nvPr>
            <p:ph type="sldNum" sz="quarter" idx="12"/>
            <p:custDataLst>
              <p:tags r:id="rId7"/>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2256936877"/>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2" name="标题 1">
            <a:extLst>
              <a:ext uri="{FF2B5EF4-FFF2-40B4-BE49-F238E27FC236}">
                <a16:creationId xmlns:a16="http://schemas.microsoft.com/office/drawing/2014/main" xmlns="" id="{DF5D50C3-DC7C-46CD-A3E1-B24E075A3044}"/>
              </a:ext>
            </a:extLst>
          </p:cNvPr>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A088684-3765-46F0-A349-4EE757ADD9CB}"/>
              </a:ext>
            </a:extLst>
          </p:cNvPr>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05C4330-45AE-4198-A03D-962EB9BC19F1}"/>
              </a:ext>
            </a:extLst>
          </p:cNvPr>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B4E4C597-8EA1-4BC6-A92E-0AA2E211D5F5}"/>
              </a:ext>
            </a:extLst>
          </p:cNvPr>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F8511063-8138-44C1-8FF1-C452E56FA347}"/>
              </a:ext>
            </a:extLst>
          </p:cNvPr>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32B528B0-E5E6-4C71-B971-CCA834A0510F}"/>
              </a:ext>
            </a:extLst>
          </p:cNvPr>
          <p:cNvSpPr>
            <a:spLocks noGrp="1"/>
          </p:cNvSpPr>
          <p:nvPr>
            <p:ph type="dt" sz="half" idx="10"/>
            <p:custDataLst>
              <p:tags r:id="rId7"/>
            </p:custDataLst>
          </p:nvPr>
        </p:nvSpPr>
        <p:spPr/>
        <p:txBody>
          <a:bodyPr/>
          <a:lstStyle/>
          <a:p>
            <a:fld id="{607D1112-E59D-4563-9086-54751C714485}" type="datetimeFigureOut">
              <a:rPr lang="zh-CN" altLang="en-US" smtClean="0"/>
              <a:t>2021/9/4</a:t>
            </a:fld>
            <a:endParaRPr lang="zh-CN" altLang="en-US"/>
          </a:p>
        </p:txBody>
      </p:sp>
      <p:sp>
        <p:nvSpPr>
          <p:cNvPr id="8" name="页脚占位符 7">
            <a:extLst>
              <a:ext uri="{FF2B5EF4-FFF2-40B4-BE49-F238E27FC236}">
                <a16:creationId xmlns:a16="http://schemas.microsoft.com/office/drawing/2014/main" xmlns="" id="{67C0F87A-5BC8-4019-AF25-A5D3A031A044}"/>
              </a:ext>
            </a:extLst>
          </p:cNvPr>
          <p:cNvSpPr>
            <a:spLocks noGrp="1"/>
          </p:cNvSpPr>
          <p:nvPr>
            <p:ph type="ftr" sz="quarter" idx="11"/>
            <p:custDataLst>
              <p:tags r:id="rId8"/>
            </p:custDataLst>
          </p:nvPr>
        </p:nvSpPr>
        <p:spPr/>
        <p:txBody>
          <a:bodyPr/>
          <a:lstStyle/>
          <a:p>
            <a:endParaRPr lang="zh-CN" altLang="en-US"/>
          </a:p>
        </p:txBody>
      </p:sp>
      <p:sp>
        <p:nvSpPr>
          <p:cNvPr id="9" name="灯片编号占位符 8">
            <a:extLst>
              <a:ext uri="{FF2B5EF4-FFF2-40B4-BE49-F238E27FC236}">
                <a16:creationId xmlns:a16="http://schemas.microsoft.com/office/drawing/2014/main" xmlns="" id="{66FCB0A2-03CE-45E3-9FA3-71925900A697}"/>
              </a:ext>
            </a:extLst>
          </p:cNvPr>
          <p:cNvSpPr>
            <a:spLocks noGrp="1"/>
          </p:cNvSpPr>
          <p:nvPr>
            <p:ph type="sldNum" sz="quarter" idx="12"/>
            <p:custDataLst>
              <p:tags r:id="rId9"/>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3090146663"/>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sp>
        <p:nvSpPr>
          <p:cNvPr id="2" name="标题 1">
            <a:extLst>
              <a:ext uri="{FF2B5EF4-FFF2-40B4-BE49-F238E27FC236}">
                <a16:creationId xmlns:a16="http://schemas.microsoft.com/office/drawing/2014/main" xmlns="" id="{1A8F993A-8A23-440A-B2BD-CC92B2DBFCDA}"/>
              </a:ext>
            </a:extLst>
          </p:cNvPr>
          <p:cNvSpPr>
            <a:spLocks noGrp="1"/>
          </p:cNvSpPr>
          <p:nvPr>
            <p:ph type="title"/>
            <p:custDataLst>
              <p:tags r:id="rId2"/>
            </p:custDataLst>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F4491B2-5558-4D64-9378-AF9D89FC9688}"/>
              </a:ext>
            </a:extLst>
          </p:cNvPr>
          <p:cNvSpPr>
            <a:spLocks noGrp="1"/>
          </p:cNvSpPr>
          <p:nvPr>
            <p:ph type="dt" sz="half" idx="10"/>
            <p:custDataLst>
              <p:tags r:id="rId3"/>
            </p:custDataLst>
          </p:nvPr>
        </p:nvSpPr>
        <p:spPr/>
        <p:txBody>
          <a:bodyPr/>
          <a:lstStyle/>
          <a:p>
            <a:fld id="{607D1112-E59D-4563-9086-54751C714485}" type="datetimeFigureOut">
              <a:rPr lang="zh-CN" altLang="en-US" smtClean="0"/>
              <a:t>2021/9/4</a:t>
            </a:fld>
            <a:endParaRPr lang="zh-CN" altLang="en-US"/>
          </a:p>
        </p:txBody>
      </p:sp>
      <p:sp>
        <p:nvSpPr>
          <p:cNvPr id="4" name="页脚占位符 3">
            <a:extLst>
              <a:ext uri="{FF2B5EF4-FFF2-40B4-BE49-F238E27FC236}">
                <a16:creationId xmlns:a16="http://schemas.microsoft.com/office/drawing/2014/main" xmlns="" id="{D46D18EC-7E54-4D0C-86AF-C4734E4B7345}"/>
              </a:ext>
            </a:extLst>
          </p:cNvPr>
          <p:cNvSpPr>
            <a:spLocks noGrp="1"/>
          </p:cNvSpPr>
          <p:nvPr>
            <p:ph type="ftr" sz="quarter" idx="11"/>
            <p:custDataLst>
              <p:tags r:id="rId4"/>
            </p:custDataLst>
          </p:nvPr>
        </p:nvSpPr>
        <p:spPr/>
        <p:txBody>
          <a:bodyPr/>
          <a:lstStyle/>
          <a:p>
            <a:endParaRPr lang="zh-CN" altLang="en-US"/>
          </a:p>
        </p:txBody>
      </p:sp>
      <p:sp>
        <p:nvSpPr>
          <p:cNvPr id="5" name="灯片编号占位符 4">
            <a:extLst>
              <a:ext uri="{FF2B5EF4-FFF2-40B4-BE49-F238E27FC236}">
                <a16:creationId xmlns:a16="http://schemas.microsoft.com/office/drawing/2014/main" xmlns="" id="{252E0A11-5662-4124-9C88-2258345F9040}"/>
              </a:ext>
            </a:extLst>
          </p:cNvPr>
          <p:cNvSpPr>
            <a:spLocks noGrp="1"/>
          </p:cNvSpPr>
          <p:nvPr>
            <p:ph type="sldNum" sz="quarter" idx="12"/>
            <p:custDataLst>
              <p:tags r:id="rId5"/>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2076848030"/>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a:extLst>
              <a:ext uri="{FF2B5EF4-FFF2-40B4-BE49-F238E27FC236}">
                <a16:creationId xmlns:a16="http://schemas.microsoft.com/office/drawing/2014/main" xmlns="" id="{FBA06F80-DF5E-4EC5-A2C8-634B98D3F229}"/>
              </a:ext>
            </a:extLst>
          </p:cNvPr>
          <p:cNvSpPr>
            <a:spLocks noGrp="1"/>
          </p:cNvSpPr>
          <p:nvPr>
            <p:ph type="dt" sz="half" idx="10"/>
            <p:custDataLst>
              <p:tags r:id="rId2"/>
            </p:custDataLst>
          </p:nvPr>
        </p:nvSpPr>
        <p:spPr/>
        <p:txBody>
          <a:bodyPr/>
          <a:lstStyle/>
          <a:p>
            <a:fld id="{607D1112-E59D-4563-9086-54751C714485}" type="datetimeFigureOut">
              <a:rPr lang="zh-CN" altLang="en-US" smtClean="0"/>
              <a:t>2021/9/4</a:t>
            </a:fld>
            <a:endParaRPr lang="zh-CN" altLang="en-US"/>
          </a:p>
        </p:txBody>
      </p:sp>
      <p:sp>
        <p:nvSpPr>
          <p:cNvPr id="3" name="页脚占位符 2">
            <a:extLst>
              <a:ext uri="{FF2B5EF4-FFF2-40B4-BE49-F238E27FC236}">
                <a16:creationId xmlns:a16="http://schemas.microsoft.com/office/drawing/2014/main" xmlns="" id="{190B0E54-66A5-43FA-94F1-C58E43D3A24B}"/>
              </a:ext>
            </a:extLst>
          </p:cNvPr>
          <p:cNvSpPr>
            <a:spLocks noGrp="1"/>
          </p:cNvSpPr>
          <p:nvPr>
            <p:ph type="ftr" sz="quarter" idx="11"/>
            <p:custDataLst>
              <p:tags r:id="rId3"/>
            </p:custDataLst>
          </p:nvPr>
        </p:nvSpPr>
        <p:spPr/>
        <p:txBody>
          <a:bodyPr/>
          <a:lstStyle/>
          <a:p>
            <a:endParaRPr lang="zh-CN" altLang="en-US"/>
          </a:p>
        </p:txBody>
      </p:sp>
      <p:sp>
        <p:nvSpPr>
          <p:cNvPr id="4" name="灯片编号占位符 3">
            <a:extLst>
              <a:ext uri="{FF2B5EF4-FFF2-40B4-BE49-F238E27FC236}">
                <a16:creationId xmlns:a16="http://schemas.microsoft.com/office/drawing/2014/main" xmlns="" id="{864BFF8C-E646-40DC-921A-0ABC64739680}"/>
              </a:ext>
            </a:extLst>
          </p:cNvPr>
          <p:cNvSpPr>
            <a:spLocks noGrp="1"/>
          </p:cNvSpPr>
          <p:nvPr>
            <p:ph type="sldNum" sz="quarter" idx="12"/>
            <p:custDataLst>
              <p:tags r:id="rId4"/>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958120431"/>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custDataLst>
            <p:tags r:id="rId1"/>
          </p:custDataLst>
        </p:nvPr>
      </p:nvGrpSpPr>
      <p:grpSpPr>
        <a:xfrm>
          <a:off x="0" y="0"/>
          <a:ext cx="0" cy="0"/>
        </a:xfrm>
      </p:grpSpPr>
      <p:sp>
        <p:nvSpPr>
          <p:cNvPr id="2" name="标题 1">
            <a:extLst>
              <a:ext uri="{FF2B5EF4-FFF2-40B4-BE49-F238E27FC236}">
                <a16:creationId xmlns:a16="http://schemas.microsoft.com/office/drawing/2014/main" xmlns="" id="{318A40E0-7894-4BF2-8663-AAA205B360F7}"/>
              </a:ext>
            </a:extLst>
          </p:cNvPr>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E0D061A4-A07B-4F5E-940C-4555EF6BE7F0}"/>
              </a:ext>
            </a:extLst>
          </p:cNvPr>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E83A0FF-C8E2-408C-BF62-22F3E9884F07}"/>
              </a:ext>
            </a:extLst>
          </p:cNvPr>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96832E3A-DBA6-45BE-A39C-4B9C5F92AF32}"/>
              </a:ext>
            </a:extLst>
          </p:cNvPr>
          <p:cNvSpPr>
            <a:spLocks noGrp="1"/>
          </p:cNvSpPr>
          <p:nvPr>
            <p:ph type="dt" sz="half" idx="10"/>
            <p:custDataLst>
              <p:tags r:id="rId5"/>
            </p:custDataLst>
          </p:nvPr>
        </p:nvSpPr>
        <p:spPr/>
        <p:txBody>
          <a:bodyPr/>
          <a:lstStyle/>
          <a:p>
            <a:fld id="{607D1112-E59D-4563-9086-54751C714485}" type="datetimeFigureOut">
              <a:rPr lang="zh-CN" altLang="en-US" smtClean="0"/>
              <a:t>2021/9/4</a:t>
            </a:fld>
            <a:endParaRPr lang="zh-CN" altLang="en-US"/>
          </a:p>
        </p:txBody>
      </p:sp>
      <p:sp>
        <p:nvSpPr>
          <p:cNvPr id="6" name="页脚占位符 5">
            <a:extLst>
              <a:ext uri="{FF2B5EF4-FFF2-40B4-BE49-F238E27FC236}">
                <a16:creationId xmlns:a16="http://schemas.microsoft.com/office/drawing/2014/main" xmlns="" id="{5748C0AE-52F1-4CF9-9A7E-168F4B4FE8CC}"/>
              </a:ext>
            </a:extLst>
          </p:cNvPr>
          <p:cNvSpPr>
            <a:spLocks noGrp="1"/>
          </p:cNvSpPr>
          <p:nvPr>
            <p:ph type="ftr" sz="quarter" idx="11"/>
            <p:custDataLst>
              <p:tags r:id="rId6"/>
            </p:custDataLst>
          </p:nvPr>
        </p:nvSpPr>
        <p:spPr/>
        <p:txBody>
          <a:bodyPr/>
          <a:lstStyle/>
          <a:p>
            <a:endParaRPr lang="zh-CN" altLang="en-US"/>
          </a:p>
        </p:txBody>
      </p:sp>
      <p:sp>
        <p:nvSpPr>
          <p:cNvPr id="7" name="灯片编号占位符 6">
            <a:extLst>
              <a:ext uri="{FF2B5EF4-FFF2-40B4-BE49-F238E27FC236}">
                <a16:creationId xmlns:a16="http://schemas.microsoft.com/office/drawing/2014/main" xmlns="" id="{420ECAF7-D6B5-4FC8-873C-023EE8DB0B5F}"/>
              </a:ext>
            </a:extLst>
          </p:cNvPr>
          <p:cNvSpPr>
            <a:spLocks noGrp="1"/>
          </p:cNvSpPr>
          <p:nvPr>
            <p:ph type="sldNum" sz="quarter" idx="12"/>
            <p:custDataLst>
              <p:tags r:id="rId7"/>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2097032685"/>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custDataLst>
            <p:tags r:id="rId1"/>
          </p:custDataLst>
        </p:nvPr>
      </p:nvGrpSpPr>
      <p:grpSpPr>
        <a:xfrm>
          <a:off x="0" y="0"/>
          <a:ext cx="0" cy="0"/>
        </a:xfrm>
      </p:grpSpPr>
      <p:sp>
        <p:nvSpPr>
          <p:cNvPr id="2" name="标题 1">
            <a:extLst>
              <a:ext uri="{FF2B5EF4-FFF2-40B4-BE49-F238E27FC236}">
                <a16:creationId xmlns:a16="http://schemas.microsoft.com/office/drawing/2014/main" xmlns="" id="{5A502F03-D269-4265-90DF-107669C17A17}"/>
              </a:ext>
            </a:extLst>
          </p:cNvPr>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185588C2-EFAF-414C-ADBE-672D31985658}"/>
              </a:ext>
            </a:extLst>
          </p:cNvPr>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E450E08-0A5C-45BE-82BA-3E732D34E027}"/>
              </a:ext>
            </a:extLst>
          </p:cNvPr>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AC47CCB-004A-42B6-88E9-B0FFD1E2AD2F}"/>
              </a:ext>
            </a:extLst>
          </p:cNvPr>
          <p:cNvSpPr>
            <a:spLocks noGrp="1"/>
          </p:cNvSpPr>
          <p:nvPr>
            <p:ph type="dt" sz="half" idx="10"/>
            <p:custDataLst>
              <p:tags r:id="rId5"/>
            </p:custDataLst>
          </p:nvPr>
        </p:nvSpPr>
        <p:spPr/>
        <p:txBody>
          <a:bodyPr/>
          <a:lstStyle/>
          <a:p>
            <a:fld id="{607D1112-E59D-4563-9086-54751C714485}" type="datetimeFigureOut">
              <a:rPr lang="zh-CN" altLang="en-US" smtClean="0"/>
              <a:t>2021/9/4</a:t>
            </a:fld>
            <a:endParaRPr lang="zh-CN" altLang="en-US"/>
          </a:p>
        </p:txBody>
      </p:sp>
      <p:sp>
        <p:nvSpPr>
          <p:cNvPr id="6" name="页脚占位符 5">
            <a:extLst>
              <a:ext uri="{FF2B5EF4-FFF2-40B4-BE49-F238E27FC236}">
                <a16:creationId xmlns:a16="http://schemas.microsoft.com/office/drawing/2014/main" xmlns="" id="{DB52455B-4C4C-4E09-8D0B-097695651BB0}"/>
              </a:ext>
            </a:extLst>
          </p:cNvPr>
          <p:cNvSpPr>
            <a:spLocks noGrp="1"/>
          </p:cNvSpPr>
          <p:nvPr>
            <p:ph type="ftr" sz="quarter" idx="11"/>
            <p:custDataLst>
              <p:tags r:id="rId6"/>
            </p:custDataLst>
          </p:nvPr>
        </p:nvSpPr>
        <p:spPr/>
        <p:txBody>
          <a:bodyPr/>
          <a:lstStyle/>
          <a:p>
            <a:endParaRPr lang="zh-CN" altLang="en-US"/>
          </a:p>
        </p:txBody>
      </p:sp>
      <p:sp>
        <p:nvSpPr>
          <p:cNvPr id="7" name="灯片编号占位符 6">
            <a:extLst>
              <a:ext uri="{FF2B5EF4-FFF2-40B4-BE49-F238E27FC236}">
                <a16:creationId xmlns:a16="http://schemas.microsoft.com/office/drawing/2014/main" xmlns="" id="{4B0DBEAD-AC34-4A08-B145-9C7416D56752}"/>
              </a:ext>
            </a:extLst>
          </p:cNvPr>
          <p:cNvSpPr>
            <a:spLocks noGrp="1"/>
          </p:cNvSpPr>
          <p:nvPr>
            <p:ph type="sldNum" sz="quarter" idx="12"/>
            <p:custDataLst>
              <p:tags r:id="rId7"/>
            </p:custDataLst>
          </p:nvPr>
        </p:nvSpPr>
        <p:spPr/>
        <p:txBody>
          <a:body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43188135"/>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ags" Target="../tags/tag70.xml" /><Relationship Id="rId13" Type="http://schemas.openxmlformats.org/officeDocument/2006/relationships/tags" Target="../tags/tag71.xml" /><Relationship Id="rId14" Type="http://schemas.openxmlformats.org/officeDocument/2006/relationships/tags" Target="../tags/tag72.xml" /><Relationship Id="rId15" Type="http://schemas.openxmlformats.org/officeDocument/2006/relationships/tags" Target="../tags/tag73.xml" /><Relationship Id="rId16" Type="http://schemas.openxmlformats.org/officeDocument/2006/relationships/tags" Target="../tags/tag74.xml" /><Relationship Id="rId17" Type="http://schemas.openxmlformats.org/officeDocument/2006/relationships/tags" Target="../tags/tag75.xml" /><Relationship Id="rId18" Type="http://schemas.openxmlformats.org/officeDocument/2006/relationships/image" Target="../media/image1.png" /><Relationship Id="rId19"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8">
            <a:lum/>
          </a:blip>
          <a:stretch>
            <a:fillRect/>
          </a:stretch>
        </a:blipFill>
        <a:effectLst/>
      </p:bgPr>
    </p:bg>
    <p:spTree>
      <p:nvGrpSpPr>
        <p:cNvPr id="1" name=""/>
        <p:cNvGrpSpPr/>
        <p:nvPr>
          <p:custDataLst>
            <p:tags r:id="rId12"/>
          </p:custDataLst>
        </p:nvPr>
      </p:nvGrpSpPr>
      <p:grpSpPr>
        <a:xfrm>
          <a:off x="0" y="0"/>
          <a:ext cx="0" cy="0"/>
        </a:xfrm>
      </p:grpSpPr>
      <p:sp>
        <p:nvSpPr>
          <p:cNvPr id="2" name="标题占位符 1">
            <a:extLst>
              <a:ext uri="{FF2B5EF4-FFF2-40B4-BE49-F238E27FC236}">
                <a16:creationId xmlns:a16="http://schemas.microsoft.com/office/drawing/2014/main" xmlns="" id="{4F3270FB-6D88-43F2-84AB-3C84742A58F0}"/>
              </a:ext>
            </a:extLst>
          </p:cNvPr>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5DC6066-1297-4FE2-B3A5-B04E881D83B5}"/>
              </a:ext>
            </a:extLst>
          </p:cNvPr>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4F736C9-BF1F-4F04-A112-4BFA1D35E0CC}"/>
              </a:ext>
            </a:extLst>
          </p:cNvPr>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D1112-E59D-4563-9086-54751C714485}" type="datetimeFigureOut">
              <a:rPr lang="zh-CN" altLang="en-US" smtClean="0"/>
              <a:t>2021/9/4</a:t>
            </a:fld>
            <a:endParaRPr lang="zh-CN" altLang="en-US"/>
          </a:p>
        </p:txBody>
      </p:sp>
      <p:sp>
        <p:nvSpPr>
          <p:cNvPr id="5" name="页脚占位符 4">
            <a:extLst>
              <a:ext uri="{FF2B5EF4-FFF2-40B4-BE49-F238E27FC236}">
                <a16:creationId xmlns:a16="http://schemas.microsoft.com/office/drawing/2014/main" xmlns="" id="{089432E9-F0A9-434D-AEA2-6280325D9EE5}"/>
              </a:ext>
            </a:extLst>
          </p:cNvPr>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CA404515-5648-4AF5-9A71-4D686A88EA74}"/>
              </a:ext>
            </a:extLst>
          </p:cNvPr>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2F0FD-A181-4C7C-A186-91F71B55E87A}" type="slidenum">
              <a:rPr lang="zh-CN" altLang="en-US" smtClean="0"/>
              <a:t>‹#›</a:t>
            </a:fld>
            <a:endParaRPr lang="zh-CN" altLang="en-US"/>
          </a:p>
        </p:txBody>
      </p:sp>
    </p:spTree>
    <p:extLst>
      <p:ext uri="{BB962C8B-B14F-4D97-AF65-F5344CB8AC3E}">
        <p14:creationId xmlns:p14="http://schemas.microsoft.com/office/powerpoint/2010/main" val="149130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ags" Target="../tags/tag83.xml" /><Relationship Id="rId3" Type="http://schemas.openxmlformats.org/officeDocument/2006/relationships/tags" Target="../tags/tag84.xml" /><Relationship Id="rId4" Type="http://schemas.openxmlformats.org/officeDocument/2006/relationships/tags" Target="../tags/tag85.xml" /><Relationship Id="rId5" Type="http://schemas.openxmlformats.org/officeDocument/2006/relationships/image" Target="../media/image2.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43.xml" /><Relationship Id="rId3" Type="http://schemas.openxmlformats.org/officeDocument/2006/relationships/tags" Target="../tags/tag144.xml" /><Relationship Id="rId4" Type="http://schemas.openxmlformats.org/officeDocument/2006/relationships/image" Target="../media/image3.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5.gif" /><Relationship Id="rId11" Type="http://schemas.openxmlformats.org/officeDocument/2006/relationships/tags" Target="../tags/tag155.xml" /><Relationship Id="rId12" Type="http://schemas.openxmlformats.org/officeDocument/2006/relationships/image" Target="../media/image7.png" /><Relationship Id="rId2" Type="http://schemas.openxmlformats.org/officeDocument/2006/relationships/notesSlide" Target="../notesSlides/notesSlide2.xml" /><Relationship Id="rId3" Type="http://schemas.openxmlformats.org/officeDocument/2006/relationships/tags" Target="../tags/tag149.xml" /><Relationship Id="rId4" Type="http://schemas.openxmlformats.org/officeDocument/2006/relationships/tags" Target="../tags/tag150.xml" /><Relationship Id="rId5" Type="http://schemas.openxmlformats.org/officeDocument/2006/relationships/tags" Target="../tags/tag151.xml" /><Relationship Id="rId6" Type="http://schemas.openxmlformats.org/officeDocument/2006/relationships/image" Target="../media/image4.jpeg" /><Relationship Id="rId7" Type="http://schemas.openxmlformats.org/officeDocument/2006/relationships/tags" Target="../tags/tag152.xml" /><Relationship Id="rId8" Type="http://schemas.openxmlformats.org/officeDocument/2006/relationships/tags" Target="../tags/tag153.xml" /><Relationship Id="rId9" Type="http://schemas.openxmlformats.org/officeDocument/2006/relationships/tags" Target="../tags/tag154.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56.xml" /><Relationship Id="rId3" Type="http://schemas.openxmlformats.org/officeDocument/2006/relationships/image" Target="../media/image4.jpeg" /><Relationship Id="rId4" Type="http://schemas.openxmlformats.org/officeDocument/2006/relationships/tags" Target="../tags/tag157.xml" /><Relationship Id="rId5" Type="http://schemas.openxmlformats.org/officeDocument/2006/relationships/tags" Target="../tags/tag158.xml" /><Relationship Id="rId6" Type="http://schemas.openxmlformats.org/officeDocument/2006/relationships/tags" Target="../tags/tag159.xml" /><Relationship Id="rId7" Type="http://schemas.openxmlformats.org/officeDocument/2006/relationships/tags" Target="../tags/tag160.xml" /><Relationship Id="rId8" Type="http://schemas.openxmlformats.org/officeDocument/2006/relationships/tags" Target="../tags/tag161.xml" /><Relationship Id="rId9" Type="http://schemas.openxmlformats.org/officeDocument/2006/relationships/image" Target="../media/image7.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68.xml" /><Relationship Id="rId11" Type="http://schemas.openxmlformats.org/officeDocument/2006/relationships/image" Target="../media/image7.png" /><Relationship Id="rId2" Type="http://schemas.openxmlformats.org/officeDocument/2006/relationships/tags" Target="../tags/tag162.xml" /><Relationship Id="rId3" Type="http://schemas.openxmlformats.org/officeDocument/2006/relationships/tags" Target="../tags/tag163.xml" /><Relationship Id="rId4" Type="http://schemas.openxmlformats.org/officeDocument/2006/relationships/image" Target="../media/image4.jpeg" /><Relationship Id="rId5" Type="http://schemas.openxmlformats.org/officeDocument/2006/relationships/tags" Target="../tags/tag164.xml" /><Relationship Id="rId6" Type="http://schemas.openxmlformats.org/officeDocument/2006/relationships/tags" Target="../tags/tag165.xml" /><Relationship Id="rId7" Type="http://schemas.openxmlformats.org/officeDocument/2006/relationships/tags" Target="../tags/tag166.xml" /><Relationship Id="rId8" Type="http://schemas.openxmlformats.org/officeDocument/2006/relationships/tags" Target="../tags/tag167.xml" /><Relationship Id="rId9" Type="http://schemas.openxmlformats.org/officeDocument/2006/relationships/image" Target="../media/image16.gif"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69.xml" /><Relationship Id="rId3" Type="http://schemas.openxmlformats.org/officeDocument/2006/relationships/tags" Target="../tags/tag170.xml" /><Relationship Id="rId4" Type="http://schemas.openxmlformats.org/officeDocument/2006/relationships/image" Target="../media/image3.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77.xml" /><Relationship Id="rId11" Type="http://schemas.openxmlformats.org/officeDocument/2006/relationships/image" Target="../media/image7.png" /><Relationship Id="rId2" Type="http://schemas.openxmlformats.org/officeDocument/2006/relationships/tags" Target="../tags/tag171.xml" /><Relationship Id="rId3" Type="http://schemas.openxmlformats.org/officeDocument/2006/relationships/tags" Target="../tags/tag172.xml" /><Relationship Id="rId4" Type="http://schemas.openxmlformats.org/officeDocument/2006/relationships/tags" Target="../tags/tag173.xml" /><Relationship Id="rId5" Type="http://schemas.openxmlformats.org/officeDocument/2006/relationships/image" Target="../media/image4.jpeg" /><Relationship Id="rId6" Type="http://schemas.openxmlformats.org/officeDocument/2006/relationships/tags" Target="../tags/tag174.xml" /><Relationship Id="rId7" Type="http://schemas.openxmlformats.org/officeDocument/2006/relationships/tags" Target="../tags/tag175.xml" /><Relationship Id="rId8" Type="http://schemas.openxmlformats.org/officeDocument/2006/relationships/tags" Target="../tags/tag176.xml" /><Relationship Id="rId9" Type="http://schemas.openxmlformats.org/officeDocument/2006/relationships/image" Target="../media/image17.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8.png" /><Relationship Id="rId11" Type="http://schemas.openxmlformats.org/officeDocument/2006/relationships/image" Target="../media/image19.jpeg" /><Relationship Id="rId12" Type="http://schemas.openxmlformats.org/officeDocument/2006/relationships/tags" Target="../tags/tag185.xml" /><Relationship Id="rId13" Type="http://schemas.openxmlformats.org/officeDocument/2006/relationships/image" Target="../media/image7.png" /><Relationship Id="rId2" Type="http://schemas.openxmlformats.org/officeDocument/2006/relationships/tags" Target="../tags/tag178.xml" /><Relationship Id="rId3" Type="http://schemas.openxmlformats.org/officeDocument/2006/relationships/tags" Target="../tags/tag179.xml" /><Relationship Id="rId4" Type="http://schemas.openxmlformats.org/officeDocument/2006/relationships/tags" Target="../tags/tag180.xml" /><Relationship Id="rId5" Type="http://schemas.openxmlformats.org/officeDocument/2006/relationships/image" Target="../media/image4.jpeg" /><Relationship Id="rId6" Type="http://schemas.openxmlformats.org/officeDocument/2006/relationships/tags" Target="../tags/tag181.xml" /><Relationship Id="rId7" Type="http://schemas.openxmlformats.org/officeDocument/2006/relationships/tags" Target="../tags/tag182.xml" /><Relationship Id="rId8" Type="http://schemas.openxmlformats.org/officeDocument/2006/relationships/tags" Target="../tags/tag183.xml" /><Relationship Id="rId9" Type="http://schemas.openxmlformats.org/officeDocument/2006/relationships/tags" Target="../tags/tag184.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20.png" /><Relationship Id="rId11" Type="http://schemas.openxmlformats.org/officeDocument/2006/relationships/tags" Target="../tags/tag193.xml" /><Relationship Id="rId12" Type="http://schemas.openxmlformats.org/officeDocument/2006/relationships/image" Target="../media/image7.png" /><Relationship Id="rId2" Type="http://schemas.openxmlformats.org/officeDocument/2006/relationships/tags" Target="../tags/tag186.xml" /><Relationship Id="rId3" Type="http://schemas.openxmlformats.org/officeDocument/2006/relationships/tags" Target="../tags/tag187.xml" /><Relationship Id="rId4" Type="http://schemas.openxmlformats.org/officeDocument/2006/relationships/tags" Target="../tags/tag188.xml" /><Relationship Id="rId5" Type="http://schemas.openxmlformats.org/officeDocument/2006/relationships/image" Target="../media/image4.jpeg" /><Relationship Id="rId6" Type="http://schemas.openxmlformats.org/officeDocument/2006/relationships/tags" Target="../tags/tag189.xml" /><Relationship Id="rId7" Type="http://schemas.openxmlformats.org/officeDocument/2006/relationships/tags" Target="../tags/tag190.xml" /><Relationship Id="rId8" Type="http://schemas.openxmlformats.org/officeDocument/2006/relationships/tags" Target="../tags/tag191.xml" /><Relationship Id="rId9" Type="http://schemas.openxmlformats.org/officeDocument/2006/relationships/tags" Target="../tags/tag192.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7.png" /><Relationship Id="rId2" Type="http://schemas.openxmlformats.org/officeDocument/2006/relationships/tags" Target="../tags/tag194.xml" /><Relationship Id="rId3" Type="http://schemas.openxmlformats.org/officeDocument/2006/relationships/tags" Target="../tags/tag195.xml" /><Relationship Id="rId4" Type="http://schemas.openxmlformats.org/officeDocument/2006/relationships/image" Target="../media/image4.jpeg" /><Relationship Id="rId5" Type="http://schemas.openxmlformats.org/officeDocument/2006/relationships/tags" Target="../tags/tag196.xml" /><Relationship Id="rId6" Type="http://schemas.openxmlformats.org/officeDocument/2006/relationships/tags" Target="../tags/tag197.xml" /><Relationship Id="rId7" Type="http://schemas.openxmlformats.org/officeDocument/2006/relationships/image" Target="../media/image21.png" /><Relationship Id="rId8" Type="http://schemas.openxmlformats.org/officeDocument/2006/relationships/tags" Target="../tags/tag198.xml" /><Relationship Id="rId9" Type="http://schemas.openxmlformats.org/officeDocument/2006/relationships/tags" Target="../tags/tag199.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7.png" /><Relationship Id="rId2" Type="http://schemas.openxmlformats.org/officeDocument/2006/relationships/tags" Target="../tags/tag200.xml" /><Relationship Id="rId3" Type="http://schemas.openxmlformats.org/officeDocument/2006/relationships/tags" Target="../tags/tag201.xml" /><Relationship Id="rId4" Type="http://schemas.openxmlformats.org/officeDocument/2006/relationships/tags" Target="../tags/tag202.xml" /><Relationship Id="rId5" Type="http://schemas.openxmlformats.org/officeDocument/2006/relationships/image" Target="../media/image4.jpeg" /><Relationship Id="rId6" Type="http://schemas.openxmlformats.org/officeDocument/2006/relationships/tags" Target="../tags/tag203.xml" /><Relationship Id="rId7" Type="http://schemas.openxmlformats.org/officeDocument/2006/relationships/tags" Target="../tags/tag204.xml" /><Relationship Id="rId8" Type="http://schemas.openxmlformats.org/officeDocument/2006/relationships/tags" Target="../tags/tag205.xml" /><Relationship Id="rId9" Type="http://schemas.openxmlformats.org/officeDocument/2006/relationships/image" Target="../media/image22.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86.xml" /><Relationship Id="rId3" Type="http://schemas.openxmlformats.org/officeDocument/2006/relationships/tags" Target="../tags/tag87.xml" /><Relationship Id="rId4" Type="http://schemas.openxmlformats.org/officeDocument/2006/relationships/image" Target="../media/image3.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06.xml" /><Relationship Id="rId3" Type="http://schemas.openxmlformats.org/officeDocument/2006/relationships/tags" Target="../tags/tag207.xml" /><Relationship Id="rId4" Type="http://schemas.openxmlformats.org/officeDocument/2006/relationships/image" Target="../media/image3.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15.xml" /><Relationship Id="rId11" Type="http://schemas.openxmlformats.org/officeDocument/2006/relationships/image" Target="../media/image23.png" /><Relationship Id="rId12" Type="http://schemas.openxmlformats.org/officeDocument/2006/relationships/image" Target="../media/image7.png" /><Relationship Id="rId2" Type="http://schemas.openxmlformats.org/officeDocument/2006/relationships/tags" Target="../tags/tag208.xml" /><Relationship Id="rId3" Type="http://schemas.openxmlformats.org/officeDocument/2006/relationships/tags" Target="../tags/tag209.xml" /><Relationship Id="rId4" Type="http://schemas.openxmlformats.org/officeDocument/2006/relationships/image" Target="../media/image4.jpeg" /><Relationship Id="rId5" Type="http://schemas.openxmlformats.org/officeDocument/2006/relationships/tags" Target="../tags/tag210.xml" /><Relationship Id="rId6" Type="http://schemas.openxmlformats.org/officeDocument/2006/relationships/tags" Target="../tags/tag211.xml" /><Relationship Id="rId7" Type="http://schemas.openxmlformats.org/officeDocument/2006/relationships/tags" Target="../tags/tag212.xml" /><Relationship Id="rId8" Type="http://schemas.openxmlformats.org/officeDocument/2006/relationships/tags" Target="../tags/tag213.xml" /><Relationship Id="rId9" Type="http://schemas.openxmlformats.org/officeDocument/2006/relationships/tags" Target="../tags/tag214.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22.xml" /><Relationship Id="rId11" Type="http://schemas.openxmlformats.org/officeDocument/2006/relationships/image" Target="../media/image7.png" /><Relationship Id="rId2" Type="http://schemas.openxmlformats.org/officeDocument/2006/relationships/tags" Target="../tags/tag216.xml" /><Relationship Id="rId3" Type="http://schemas.openxmlformats.org/officeDocument/2006/relationships/tags" Target="../tags/tag217.xml" /><Relationship Id="rId4" Type="http://schemas.openxmlformats.org/officeDocument/2006/relationships/tags" Target="../tags/tag218.xml" /><Relationship Id="rId5" Type="http://schemas.openxmlformats.org/officeDocument/2006/relationships/image" Target="../media/image4.jpeg" /><Relationship Id="rId6" Type="http://schemas.openxmlformats.org/officeDocument/2006/relationships/tags" Target="../tags/tag219.xml" /><Relationship Id="rId7" Type="http://schemas.openxmlformats.org/officeDocument/2006/relationships/tags" Target="../tags/tag220.xml" /><Relationship Id="rId8" Type="http://schemas.openxmlformats.org/officeDocument/2006/relationships/tags" Target="../tags/tag221.xml" /><Relationship Id="rId9" Type="http://schemas.openxmlformats.org/officeDocument/2006/relationships/image" Target="../media/image24.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25.png" /><Relationship Id="rId11" Type="http://schemas.openxmlformats.org/officeDocument/2006/relationships/image" Target="../media/image7.png" /><Relationship Id="rId2" Type="http://schemas.openxmlformats.org/officeDocument/2006/relationships/tags" Target="../tags/tag223.xml" /><Relationship Id="rId3" Type="http://schemas.openxmlformats.org/officeDocument/2006/relationships/tags" Target="../tags/tag224.xml" /><Relationship Id="rId4" Type="http://schemas.openxmlformats.org/officeDocument/2006/relationships/tags" Target="../tags/tag225.xml" /><Relationship Id="rId5" Type="http://schemas.openxmlformats.org/officeDocument/2006/relationships/image" Target="../media/image4.jpeg" /><Relationship Id="rId6" Type="http://schemas.openxmlformats.org/officeDocument/2006/relationships/tags" Target="../tags/tag226.xml" /><Relationship Id="rId7" Type="http://schemas.openxmlformats.org/officeDocument/2006/relationships/tags" Target="../tags/tag227.xml" /><Relationship Id="rId8" Type="http://schemas.openxmlformats.org/officeDocument/2006/relationships/tags" Target="../tags/tag228.xml" /><Relationship Id="rId9" Type="http://schemas.openxmlformats.org/officeDocument/2006/relationships/tags" Target="../tags/tag229.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30.xml" /><Relationship Id="rId3" Type="http://schemas.openxmlformats.org/officeDocument/2006/relationships/tags" Target="../tags/tag231.xml" /><Relationship Id="rId4" Type="http://schemas.openxmlformats.org/officeDocument/2006/relationships/image" Target="../media/image4.jpeg" /><Relationship Id="rId5" Type="http://schemas.openxmlformats.org/officeDocument/2006/relationships/tags" Target="../tags/tag232.xml" /><Relationship Id="rId6" Type="http://schemas.openxmlformats.org/officeDocument/2006/relationships/tags" Target="../tags/tag233.xml" /><Relationship Id="rId7" Type="http://schemas.openxmlformats.org/officeDocument/2006/relationships/tags" Target="../tags/tag234.xml" /><Relationship Id="rId8" Type="http://schemas.openxmlformats.org/officeDocument/2006/relationships/tags" Target="../tags/tag235.xml" /><Relationship Id="rId9" Type="http://schemas.openxmlformats.org/officeDocument/2006/relationships/image" Target="../media/image7.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94.xml" /><Relationship Id="rId11" Type="http://schemas.openxmlformats.org/officeDocument/2006/relationships/image" Target="../media/image6.gif" /><Relationship Id="rId12" Type="http://schemas.openxmlformats.org/officeDocument/2006/relationships/tags" Target="../tags/tag95.xml" /><Relationship Id="rId13" Type="http://schemas.openxmlformats.org/officeDocument/2006/relationships/image" Target="../media/image7.png" /><Relationship Id="rId2" Type="http://schemas.openxmlformats.org/officeDocument/2006/relationships/tags" Target="../tags/tag88.xml" /><Relationship Id="rId3" Type="http://schemas.openxmlformats.org/officeDocument/2006/relationships/image" Target="../media/image4.jpeg" /><Relationship Id="rId4" Type="http://schemas.openxmlformats.org/officeDocument/2006/relationships/tags" Target="../tags/tag89.xml" /><Relationship Id="rId5" Type="http://schemas.openxmlformats.org/officeDocument/2006/relationships/tags" Target="../tags/tag90.xml" /><Relationship Id="rId6" Type="http://schemas.openxmlformats.org/officeDocument/2006/relationships/tags" Target="../tags/tag91.xml" /><Relationship Id="rId7" Type="http://schemas.openxmlformats.org/officeDocument/2006/relationships/tags" Target="../tags/tag92.xml" /><Relationship Id="rId8" Type="http://schemas.openxmlformats.org/officeDocument/2006/relationships/tags" Target="../tags/tag93.xml" /><Relationship Id="rId9" Type="http://schemas.openxmlformats.org/officeDocument/2006/relationships/image" Target="../media/image5.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02.xml" /><Relationship Id="rId11" Type="http://schemas.openxmlformats.org/officeDocument/2006/relationships/image" Target="../media/image9.png" /><Relationship Id="rId12" Type="http://schemas.openxmlformats.org/officeDocument/2006/relationships/tags" Target="../tags/tag103.xml" /><Relationship Id="rId13" Type="http://schemas.openxmlformats.org/officeDocument/2006/relationships/image" Target="../media/image7.png" /><Relationship Id="rId2" Type="http://schemas.openxmlformats.org/officeDocument/2006/relationships/tags" Target="../tags/tag96.xml" /><Relationship Id="rId3" Type="http://schemas.openxmlformats.org/officeDocument/2006/relationships/image" Target="../media/image4.jpeg" /><Relationship Id="rId4" Type="http://schemas.openxmlformats.org/officeDocument/2006/relationships/tags" Target="../tags/tag97.xml" /><Relationship Id="rId5" Type="http://schemas.openxmlformats.org/officeDocument/2006/relationships/tags" Target="../tags/tag98.xml" /><Relationship Id="rId6" Type="http://schemas.openxmlformats.org/officeDocument/2006/relationships/tags" Target="../tags/tag99.xml" /><Relationship Id="rId7" Type="http://schemas.openxmlformats.org/officeDocument/2006/relationships/tags" Target="../tags/tag100.xml" /><Relationship Id="rId8" Type="http://schemas.openxmlformats.org/officeDocument/2006/relationships/tags" Target="../tags/tag101.xml" /><Relationship Id="rId9" Type="http://schemas.openxmlformats.org/officeDocument/2006/relationships/image" Target="../media/image8.gif"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10.xml" /><Relationship Id="rId11" Type="http://schemas.openxmlformats.org/officeDocument/2006/relationships/image" Target="../media/image7.png" /><Relationship Id="rId2" Type="http://schemas.openxmlformats.org/officeDocument/2006/relationships/tags" Target="../tags/tag104.xml" /><Relationship Id="rId3" Type="http://schemas.openxmlformats.org/officeDocument/2006/relationships/image" Target="../media/image4.jpeg" /><Relationship Id="rId4" Type="http://schemas.openxmlformats.org/officeDocument/2006/relationships/tags" Target="../tags/tag105.xml" /><Relationship Id="rId5" Type="http://schemas.openxmlformats.org/officeDocument/2006/relationships/tags" Target="../tags/tag106.xml" /><Relationship Id="rId6" Type="http://schemas.openxmlformats.org/officeDocument/2006/relationships/tags" Target="../tags/tag107.xml" /><Relationship Id="rId7" Type="http://schemas.openxmlformats.org/officeDocument/2006/relationships/tags" Target="../tags/tag108.xml" /><Relationship Id="rId8" Type="http://schemas.openxmlformats.org/officeDocument/2006/relationships/tags" Target="../tags/tag109.xml" /><Relationship Id="rId9" Type="http://schemas.openxmlformats.org/officeDocument/2006/relationships/image" Target="../media/image10.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17.xml" /><Relationship Id="rId11" Type="http://schemas.openxmlformats.org/officeDocument/2006/relationships/video" Target="../media/media1.mp4" /><Relationship Id="rId12" Type="http://schemas.microsoft.com/office/2007/relationships/media" Target="../media/media1.mp4" /><Relationship Id="rId13" Type="http://schemas.openxmlformats.org/officeDocument/2006/relationships/image" Target="../media/image7.png" /><Relationship Id="rId2" Type="http://schemas.openxmlformats.org/officeDocument/2006/relationships/tags" Target="../tags/tag111.xml" /><Relationship Id="rId3" Type="http://schemas.openxmlformats.org/officeDocument/2006/relationships/image" Target="../media/image4.jpeg" /><Relationship Id="rId4" Type="http://schemas.openxmlformats.org/officeDocument/2006/relationships/tags" Target="../tags/tag112.xml" /><Relationship Id="rId5" Type="http://schemas.openxmlformats.org/officeDocument/2006/relationships/tags" Target="../tags/tag113.xml" /><Relationship Id="rId6" Type="http://schemas.openxmlformats.org/officeDocument/2006/relationships/tags" Target="../tags/tag114.xml" /><Relationship Id="rId7" Type="http://schemas.openxmlformats.org/officeDocument/2006/relationships/tags" Target="../tags/tag115.xml" /><Relationship Id="rId8" Type="http://schemas.openxmlformats.org/officeDocument/2006/relationships/tags" Target="../tags/tag116.xml" /><Relationship Id="rId9" Type="http://schemas.openxmlformats.org/officeDocument/2006/relationships/image" Target="../media/image11.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2.jpeg" /><Relationship Id="rId11" Type="http://schemas.openxmlformats.org/officeDocument/2006/relationships/tags" Target="../tags/tag128.xml" /><Relationship Id="rId12" Type="http://schemas.openxmlformats.org/officeDocument/2006/relationships/image" Target="../media/image7.png" /><Relationship Id="rId2" Type="http://schemas.openxmlformats.org/officeDocument/2006/relationships/notesSlide" Target="../notesSlides/notesSlide1.xml" /><Relationship Id="rId3" Type="http://schemas.openxmlformats.org/officeDocument/2006/relationships/tags" Target="../tags/tag122.xml" /><Relationship Id="rId4" Type="http://schemas.openxmlformats.org/officeDocument/2006/relationships/tags" Target="../tags/tag123.xml" /><Relationship Id="rId5" Type="http://schemas.openxmlformats.org/officeDocument/2006/relationships/tags" Target="../tags/tag124.xml" /><Relationship Id="rId6" Type="http://schemas.openxmlformats.org/officeDocument/2006/relationships/image" Target="../media/image4.jpeg" /><Relationship Id="rId7" Type="http://schemas.openxmlformats.org/officeDocument/2006/relationships/tags" Target="../tags/tag125.xml" /><Relationship Id="rId8" Type="http://schemas.openxmlformats.org/officeDocument/2006/relationships/tags" Target="../tags/tag126.xml" /><Relationship Id="rId9" Type="http://schemas.openxmlformats.org/officeDocument/2006/relationships/tags" Target="../tags/tag127.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29.xml" /><Relationship Id="rId3" Type="http://schemas.openxmlformats.org/officeDocument/2006/relationships/tags" Target="../tags/tag130.xml" /><Relationship Id="rId4" Type="http://schemas.openxmlformats.org/officeDocument/2006/relationships/tags" Target="../tags/tag131.xml" /><Relationship Id="rId5" Type="http://schemas.openxmlformats.org/officeDocument/2006/relationships/image" Target="../media/image4.jpeg" /><Relationship Id="rId6" Type="http://schemas.openxmlformats.org/officeDocument/2006/relationships/tags" Target="../tags/tag132.xml" /><Relationship Id="rId7" Type="http://schemas.openxmlformats.org/officeDocument/2006/relationships/tags" Target="../tags/tag133.xml" /><Relationship Id="rId8" Type="http://schemas.openxmlformats.org/officeDocument/2006/relationships/tags" Target="../tags/tag134.xml" /><Relationship Id="rId9" Type="http://schemas.openxmlformats.org/officeDocument/2006/relationships/image" Target="../media/image7.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41.xml" /><Relationship Id="rId11" Type="http://schemas.openxmlformats.org/officeDocument/2006/relationships/image" Target="../media/image14.gif" /><Relationship Id="rId12" Type="http://schemas.openxmlformats.org/officeDocument/2006/relationships/tags" Target="../tags/tag142.xml" /><Relationship Id="rId13" Type="http://schemas.openxmlformats.org/officeDocument/2006/relationships/image" Target="../media/image7.png" /><Relationship Id="rId2" Type="http://schemas.openxmlformats.org/officeDocument/2006/relationships/tags" Target="../tags/tag135.xml" /><Relationship Id="rId3" Type="http://schemas.openxmlformats.org/officeDocument/2006/relationships/tags" Target="../tags/tag136.xml" /><Relationship Id="rId4" Type="http://schemas.openxmlformats.org/officeDocument/2006/relationships/tags" Target="../tags/tag137.xml" /><Relationship Id="rId5" Type="http://schemas.openxmlformats.org/officeDocument/2006/relationships/image" Target="../media/image4.jpeg" /><Relationship Id="rId6" Type="http://schemas.openxmlformats.org/officeDocument/2006/relationships/tags" Target="../tags/tag138.xml" /><Relationship Id="rId7" Type="http://schemas.openxmlformats.org/officeDocument/2006/relationships/tags" Target="../tags/tag139.xml" /><Relationship Id="rId8" Type="http://schemas.openxmlformats.org/officeDocument/2006/relationships/tags" Target="../tags/tag140.xml" /><Relationship Id="rId9" Type="http://schemas.openxmlformats.org/officeDocument/2006/relationships/image" Target="../media/image13.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5">
            <a:lum/>
          </a:blip>
          <a:stretch>
            <a:fillRect/>
          </a:stretch>
        </a:blipFill>
        <a:effectLst/>
      </p:bgPr>
    </p:bg>
    <p:spTree>
      <p:nvGrpSpPr>
        <p:cNvPr id="1" name=""/>
        <p:cNvGrpSpPr/>
        <p:nvPr>
          <p:custDataLst>
            <p:tags r:id="rId2"/>
          </p:custDataLst>
        </p:nvPr>
      </p:nvGrpSpPr>
      <p:grpSpPr>
        <a:xfrm>
          <a:off x="0" y="0"/>
          <a:ext cx="0" cy="0"/>
        </a:xfrm>
      </p:grpSpPr>
      <p:sp>
        <p:nvSpPr>
          <p:cNvPr id="4" name="矩形 3">
            <a:extLst>
              <a:ext uri="{FF2B5EF4-FFF2-40B4-BE49-F238E27FC236}">
                <a16:creationId xmlns:a16="http://schemas.microsoft.com/office/drawing/2014/main" xmlns="" id="{12EBB991-39C7-4B7B-8BCC-77185C2FB111}"/>
              </a:ext>
            </a:extLst>
          </p:cNvPr>
          <p:cNvSpPr/>
          <p:nvPr>
            <p:custDataLst>
              <p:tags r:id="rId3"/>
            </p:custDataLst>
          </p:nvPr>
        </p:nvSpPr>
        <p:spPr>
          <a:xfrm>
            <a:off x="2951748" y="1194741"/>
            <a:ext cx="6096000" cy="769441"/>
          </a:xfrm>
          <a:prstGeom prst="rect">
            <a:avLst/>
          </a:prstGeom>
        </p:spPr>
        <p:txBody>
          <a:bodyPr>
            <a:spAutoFit/>
          </a:bodyPr>
          <a:lstStyle/>
          <a:p>
            <a:r>
              <a:rPr lang="zh-CN" altLang="en-US" sz="4400" b="1">
                <a:effectLst>
                  <a:glow rad="63500">
                    <a:schemeClr val="accent5">
                      <a:satMod val="175000"/>
                      <a:alpha val="40000"/>
                    </a:schemeClr>
                  </a:glow>
                </a:effectLst>
              </a:rPr>
              <a:t>人教版八</a:t>
            </a:r>
            <a:r>
              <a:rPr lang="zh-CN" altLang="en-US" sz="4400" b="1" smtClean="0">
                <a:effectLst>
                  <a:glow rad="63500">
                    <a:schemeClr val="accent5">
                      <a:satMod val="175000"/>
                      <a:alpha val="40000"/>
                    </a:schemeClr>
                  </a:glow>
                </a:effectLst>
              </a:rPr>
              <a:t>年级上册</a:t>
            </a:r>
            <a:r>
              <a:rPr lang="zh-CN" altLang="en-US" sz="4400" b="1">
                <a:effectLst>
                  <a:glow rad="63500">
                    <a:schemeClr val="accent5">
                      <a:satMod val="175000"/>
                      <a:alpha val="40000"/>
                    </a:schemeClr>
                  </a:glow>
                </a:effectLst>
              </a:rPr>
              <a:t>物理</a:t>
            </a:r>
            <a:endParaRPr lang="en-US" altLang="zh-CN" sz="4400" b="1">
              <a:effectLst>
                <a:glow rad="63500">
                  <a:schemeClr val="accent5">
                    <a:satMod val="175000"/>
                    <a:alpha val="40000"/>
                  </a:schemeClr>
                </a:glow>
              </a:effectLst>
            </a:endParaRPr>
          </a:p>
        </p:txBody>
      </p:sp>
      <p:sp>
        <p:nvSpPr>
          <p:cNvPr id="5" name="矩形 4">
            <a:extLst>
              <a:ext uri="{FF2B5EF4-FFF2-40B4-BE49-F238E27FC236}">
                <a16:creationId xmlns:a16="http://schemas.microsoft.com/office/drawing/2014/main" xmlns="" id="{252CDAFF-E570-4A0F-8066-2EC9C33652CC}"/>
              </a:ext>
            </a:extLst>
          </p:cNvPr>
          <p:cNvSpPr/>
          <p:nvPr>
            <p:custDataLst>
              <p:tags r:id="rId4"/>
            </p:custDataLst>
          </p:nvPr>
        </p:nvSpPr>
        <p:spPr>
          <a:xfrm>
            <a:off x="328863" y="2028350"/>
            <a:ext cx="11534274" cy="4247317"/>
          </a:xfrm>
          <a:prstGeom prst="rect">
            <a:avLst/>
          </a:prstGeom>
        </p:spPr>
        <p:txBody>
          <a:bodyPr wrap="square">
            <a:spAutoFit/>
          </a:bodyPr>
          <a:lstStyle/>
          <a:p>
            <a:pPr algn="ctr">
              <a:lnSpc>
                <a:spcPct val="150000"/>
              </a:lnSpc>
            </a:pPr>
            <a:r>
              <a:rPr lang="zh-CN" altLang="en-US" sz="5400" smtClean="0">
                <a:solidFill>
                  <a:srgbClr val="0070C0"/>
                </a:solidFill>
                <a:effectLst>
                  <a:glow rad="101600">
                    <a:schemeClr val="accent6">
                      <a:satMod val="175000"/>
                      <a:alpha val="40000"/>
                    </a:schemeClr>
                  </a:glow>
                </a:effectLst>
                <a:latin typeface="黑体" panose="02010609060101010101" pitchFamily="49" charset="-122"/>
                <a:ea typeface="黑体" panose="02010609060101010101" pitchFamily="49" charset="-122"/>
              </a:rPr>
              <a:t>第</a:t>
            </a:r>
            <a:r>
              <a:rPr lang="en-US" altLang="zh-CN" sz="5400" smtClean="0">
                <a:solidFill>
                  <a:srgbClr val="0070C0"/>
                </a:solidFill>
                <a:effectLst>
                  <a:glow rad="101600">
                    <a:schemeClr val="accent6">
                      <a:satMod val="175000"/>
                      <a:alpha val="40000"/>
                    </a:schemeClr>
                  </a:glow>
                </a:effectLst>
                <a:latin typeface="黑体" panose="02010609060101010101" pitchFamily="49" charset="-122"/>
                <a:ea typeface="黑体" panose="02010609060101010101" pitchFamily="49" charset="-122"/>
              </a:rPr>
              <a:t>1</a:t>
            </a:r>
            <a:r>
              <a:rPr lang="zh-CN" altLang="en-US" sz="5400" smtClean="0">
                <a:solidFill>
                  <a:srgbClr val="0070C0"/>
                </a:solidFill>
                <a:effectLst>
                  <a:glow rad="101600">
                    <a:schemeClr val="accent6">
                      <a:satMod val="175000"/>
                      <a:alpha val="40000"/>
                    </a:schemeClr>
                  </a:glow>
                </a:effectLst>
                <a:latin typeface="黑体" panose="02010609060101010101" pitchFamily="49" charset="-122"/>
                <a:ea typeface="黑体" panose="02010609060101010101" pitchFamily="49" charset="-122"/>
              </a:rPr>
              <a:t>章《机械运动》</a:t>
            </a:r>
            <a:endParaRPr lang="en-US" altLang="zh-CN" sz="5400">
              <a:solidFill>
                <a:srgbClr val="0070C0"/>
              </a:solidFill>
              <a:effectLst>
                <a:glow rad="101600">
                  <a:schemeClr val="accent6">
                    <a:satMod val="175000"/>
                    <a:alpha val="40000"/>
                  </a:schemeClr>
                </a:glow>
              </a:effectLst>
              <a:latin typeface="黑体" panose="02010609060101010101" pitchFamily="49" charset="-122"/>
              <a:ea typeface="黑体" panose="02010609060101010101" pitchFamily="49" charset="-122"/>
            </a:endParaRPr>
          </a:p>
          <a:p>
            <a:pPr algn="ctr">
              <a:lnSpc>
                <a:spcPct val="150000"/>
              </a:lnSpc>
            </a:pPr>
            <a:r>
              <a:rPr lang="zh-CN" altLang="en-US" sz="7200">
                <a:solidFill>
                  <a:srgbClr val="00B050"/>
                </a:solidFill>
                <a:effectLst>
                  <a:glow rad="101600">
                    <a:schemeClr val="accent6">
                      <a:satMod val="175000"/>
                      <a:alpha val="40000"/>
                    </a:schemeClr>
                  </a:glow>
                </a:effectLst>
                <a:latin typeface="黑体" panose="02010609060101010101" pitchFamily="49" charset="-122"/>
                <a:ea typeface="黑体" panose="02010609060101010101" pitchFamily="49" charset="-122"/>
              </a:rPr>
              <a:t>动手动脑学物理答案</a:t>
            </a:r>
            <a:endParaRPr lang="en-US" altLang="zh-CN" sz="7200">
              <a:solidFill>
                <a:srgbClr val="00B050"/>
              </a:solidFill>
              <a:effectLst>
                <a:glow rad="101600">
                  <a:schemeClr val="accent6">
                    <a:satMod val="175000"/>
                    <a:alpha val="40000"/>
                  </a:schemeClr>
                </a:glow>
              </a:effectLst>
              <a:latin typeface="黑体" panose="02010609060101010101" pitchFamily="49" charset="-122"/>
              <a:ea typeface="黑体" panose="02010609060101010101" pitchFamily="49" charset="-122"/>
            </a:endParaRPr>
          </a:p>
          <a:p>
            <a:pPr algn="ctr">
              <a:lnSpc>
                <a:spcPct val="150000"/>
              </a:lnSpc>
            </a:pPr>
            <a:r>
              <a:rPr lang="zh-CN" altLang="en-US" sz="5400">
                <a:solidFill>
                  <a:srgbClr val="0070C0"/>
                </a:solidFill>
                <a:effectLst>
                  <a:glow rad="101600">
                    <a:schemeClr val="accent6">
                      <a:satMod val="175000"/>
                      <a:alpha val="40000"/>
                    </a:schemeClr>
                  </a:glow>
                </a:effectLst>
                <a:latin typeface="黑体" panose="02010609060101010101" pitchFamily="49" charset="-122"/>
                <a:ea typeface="黑体" panose="02010609060101010101" pitchFamily="49" charset="-122"/>
              </a:rPr>
              <a:t>(PPT讲解版)</a:t>
            </a:r>
          </a:p>
        </p:txBody>
      </p:sp>
    </p:spTree>
    <p:extLst>
      <p:ext uri="{BB962C8B-B14F-4D97-AF65-F5344CB8AC3E}">
        <p14:creationId xmlns:p14="http://schemas.microsoft.com/office/powerpoint/2010/main" val="577024280"/>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4">
            <a:lum/>
          </a:blip>
          <a:stretch>
            <a:fillRect/>
          </a:stretch>
        </a:blipFill>
        <a:effectLst/>
      </p:bgPr>
    </p:bg>
    <p:spTree>
      <p:nvGrpSpPr>
        <p:cNvPr id="1" name=""/>
        <p:cNvGrpSpPr/>
        <p:nvPr>
          <p:custDataLst>
            <p:tags r:id="rId2"/>
          </p:custDataLst>
        </p:nvPr>
      </p:nvGrpSpPr>
      <p:grpSpPr>
        <a:xfrm>
          <a:off x="0" y="0"/>
          <a:ext cx="0" cy="0"/>
        </a:xfrm>
      </p:grpSpPr>
      <p:sp>
        <p:nvSpPr>
          <p:cNvPr id="4" name="矩形 3">
            <a:extLst>
              <a:ext uri="{FF2B5EF4-FFF2-40B4-BE49-F238E27FC236}">
                <a16:creationId xmlns:a16="http://schemas.microsoft.com/office/drawing/2014/main" xmlns="" id="{21566E11-CB8A-4D4A-8A3E-42D6AD9A7D91}"/>
              </a:ext>
            </a:extLst>
          </p:cNvPr>
          <p:cNvSpPr/>
          <p:nvPr>
            <p:custDataLst>
              <p:tags r:id="rId3"/>
            </p:custDataLst>
          </p:nvPr>
        </p:nvSpPr>
        <p:spPr>
          <a:xfrm>
            <a:off x="2589453" y="2565878"/>
            <a:ext cx="7494359" cy="1477328"/>
          </a:xfrm>
          <a:prstGeom prst="rect">
            <a:avLst/>
          </a:prstGeom>
        </p:spPr>
        <p:txBody>
          <a:bodyPr wrap="none">
            <a:spAutoFit/>
          </a:bodyPr>
          <a:lstStyle/>
          <a:p>
            <a:pPr lvl="0" algn="ctr">
              <a:lnSpc>
                <a:spcPct val="150000"/>
              </a:lnSpc>
              <a:defRPr/>
            </a:pPr>
            <a:r>
              <a:rPr kumimoji="0" lang="zh-CN" altLang="en-US"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第</a:t>
            </a:r>
            <a:r>
              <a:rPr kumimoji="0" lang="en-US" altLang="zh-CN"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2</a:t>
            </a:r>
            <a:r>
              <a:rPr kumimoji="0" lang="zh-CN" altLang="en-US"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节</a:t>
            </a:r>
            <a:r>
              <a:rPr kumimoji="0" lang="zh-CN" altLang="en-US" sz="6000" b="0" i="0" u="none" strike="noStrike" kern="1200" cap="none" spc="0" normalizeH="0" baseline="0" noProof="0" smtClean="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a:t>
            </a:r>
            <a:r>
              <a:rPr lang="zh-CN" altLang="en-US" sz="6000" smtClean="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运动的描述</a:t>
            </a:r>
            <a:r>
              <a:rPr kumimoji="0" lang="zh-CN" altLang="en-US" sz="6000" b="0" i="0" u="none" strike="noStrike" kern="1200" cap="none" spc="0" normalizeH="0" baseline="0" noProof="0" smtClean="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a:t>
            </a:r>
            <a:endParaRPr kumimoji="0" lang="en-US" altLang="zh-CN"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573903737"/>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a:stretch>
        </a:blipFill>
        <a:effectLst/>
      </p:bgPr>
    </p:bg>
    <p:spTree>
      <p:nvGrpSpPr>
        <p:cNvPr id="1" name=""/>
        <p:cNvGrpSpPr/>
        <p:nvPr>
          <p:custDataLst>
            <p:tags r:id="rId3"/>
          </p:custDataLst>
        </p:nvPr>
      </p:nvGrpSpPr>
      <p:grpSpPr>
        <a:xfrm>
          <a:off x="0" y="0"/>
          <a:ext cx="0" cy="0"/>
        </a:xfrm>
      </p:grpSpPr>
      <p:sp>
        <p:nvSpPr>
          <p:cNvPr id="6" name="矩形 5">
            <a:extLst>
              <a:ext uri="{FF2B5EF4-FFF2-40B4-BE49-F238E27FC236}">
                <a16:creationId xmlns:a16="http://schemas.microsoft.com/office/drawing/2014/main" xmlns="" id="{CC82C9C0-93B0-4BFF-A47B-E38BC39D34B8}"/>
              </a:ext>
            </a:extLst>
          </p:cNvPr>
          <p:cNvSpPr/>
          <p:nvPr>
            <p:custDataLst>
              <p:tags r:id="rId4"/>
            </p:custDataLst>
          </p:nvPr>
        </p:nvSpPr>
        <p:spPr>
          <a:xfrm>
            <a:off x="4759930" y="79352"/>
            <a:ext cx="3185488" cy="793487"/>
          </a:xfrm>
          <a:prstGeom prst="rect">
            <a:avLst/>
          </a:prstGeom>
        </p:spPr>
        <p:txBody>
          <a:bodyPr wrap="none">
            <a:spAutoFit/>
          </a:bodyPr>
          <a:lstStyle/>
          <a:p>
            <a:pPr algn="ctr">
              <a:lnSpc>
                <a:spcPct val="150000"/>
              </a:lnSpc>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2</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节《弹力》</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xmlns="" id="{180FC460-0E07-4F48-ACE8-353565B2DAF9}"/>
              </a:ext>
            </a:extLst>
          </p:cNvPr>
          <p:cNvSpPr/>
          <p:nvPr>
            <p:custDataLst>
              <p:tags r:id="rId5"/>
            </p:custDataLst>
          </p:nvPr>
        </p:nvSpPr>
        <p:spPr>
          <a:xfrm>
            <a:off x="652647" y="3286753"/>
            <a:ext cx="1620957" cy="523220"/>
          </a:xfrm>
          <a:prstGeom prst="rect">
            <a:avLst/>
          </a:prstGeom>
        </p:spPr>
        <p:txBody>
          <a:bodyPr wrap="none">
            <a:spAutoFit/>
          </a:bodyPr>
          <a:lstStyle/>
          <a:p>
            <a:r>
              <a:rPr lang="zh-CN" altLang="en-US" sz="2800" b="1" i="0">
                <a:solidFill>
                  <a:srgbClr val="C00000"/>
                </a:solidFill>
                <a:effectLst>
                  <a:glow rad="63500">
                    <a:schemeClr val="accent5">
                      <a:satMod val="175000"/>
                      <a:alpha val="40000"/>
                    </a:schemeClr>
                  </a:glow>
                </a:effectLst>
                <a:latin typeface="-apple-system"/>
              </a:rPr>
              <a:t>参考答案</a:t>
            </a:r>
            <a:endParaRPr lang="zh-CN" altLang="en-US" sz="2800">
              <a:solidFill>
                <a:srgbClr val="C00000"/>
              </a:solidFill>
              <a:effectLst>
                <a:glow rad="63500">
                  <a:schemeClr val="accent5">
                    <a:satMod val="175000"/>
                    <a:alpha val="40000"/>
                  </a:schemeClr>
                </a:glow>
              </a:effectLst>
            </a:endParaRPr>
          </a:p>
        </p:txBody>
      </p:sp>
      <p:pic>
        <p:nvPicPr>
          <p:cNvPr id="9" name="图片 8">
            <a:extLst>
              <a:ext uri="{FF2B5EF4-FFF2-40B4-BE49-F238E27FC236}">
                <a16:creationId xmlns:a16="http://schemas.microsoft.com/office/drawing/2014/main" xmlns="" id="{CCB45C6B-C1F7-49F6-AF16-2271BD6717ED}"/>
              </a:ext>
            </a:extLst>
          </p:cNvPr>
          <p:cNvPicPr>
            <a:picLocks noChangeAspect="1"/>
          </p:cNvPicPr>
          <p:nvPr>
            <p:custDataLst>
              <p:tags r:id="rId7"/>
            </p:custDataLst>
          </p:nvPr>
        </p:nvPicPr>
        <p:blipFill>
          <a:blip r:embed="rId6">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2" name="矩形 1">
            <a:extLst>
              <a:ext uri="{FF2B5EF4-FFF2-40B4-BE49-F238E27FC236}">
                <a16:creationId xmlns:a16="http://schemas.microsoft.com/office/drawing/2014/main" xmlns="" id="{A5B4CD14-604B-4D16-B7C6-F7C7947F6232}"/>
              </a:ext>
            </a:extLst>
          </p:cNvPr>
          <p:cNvSpPr/>
          <p:nvPr>
            <p:custDataLst>
              <p:tags r:id="rId8"/>
            </p:custDataLst>
          </p:nvPr>
        </p:nvSpPr>
        <p:spPr>
          <a:xfrm>
            <a:off x="1051367" y="1817445"/>
            <a:ext cx="10242275" cy="1384995"/>
          </a:xfrm>
          <a:prstGeom prst="rect">
            <a:avLst/>
          </a:prstGeom>
        </p:spPr>
        <p:txBody>
          <a:bodyPr wrap="square">
            <a:spAutoFit/>
          </a:bodyPr>
          <a:lstStyle/>
          <a:p>
            <a:r>
              <a:rPr lang="en-US" altLang="zh-CN" sz="2800" b="1">
                <a:solidFill>
                  <a:srgbClr val="242424"/>
                </a:solidFill>
                <a:latin typeface="-apple-system"/>
              </a:rPr>
              <a:t>1.</a:t>
            </a:r>
            <a:r>
              <a:rPr lang="zh-CN" altLang="en-US" sz="2800" b="1">
                <a:solidFill>
                  <a:srgbClr val="242424"/>
                </a:solidFill>
                <a:latin typeface="-apple-system"/>
              </a:rPr>
              <a:t>分别以火车头、车厢的座椅、树木、房屋为参照物，说一说行驶列车行李架，上的物品相对于哪些是静止的，相对于哪些是运动的。</a:t>
            </a:r>
            <a:endParaRPr lang="zh-CN" altLang="en-US" sz="2800" b="1"/>
          </a:p>
        </p:txBody>
      </p:sp>
      <p:sp>
        <p:nvSpPr>
          <p:cNvPr id="11" name="矩形 10">
            <a:extLst>
              <a:ext uri="{FF2B5EF4-FFF2-40B4-BE49-F238E27FC236}">
                <a16:creationId xmlns:a16="http://schemas.microsoft.com/office/drawing/2014/main" xmlns="" id="{9441DACE-976D-4BCC-8914-3407C8AB2851}"/>
              </a:ext>
            </a:extLst>
          </p:cNvPr>
          <p:cNvSpPr/>
          <p:nvPr>
            <p:custDataLst>
              <p:tags r:id="rId9"/>
            </p:custDataLst>
          </p:nvPr>
        </p:nvSpPr>
        <p:spPr>
          <a:xfrm>
            <a:off x="888150" y="3809973"/>
            <a:ext cx="9144000" cy="1815882"/>
          </a:xfrm>
          <a:prstGeom prst="rect">
            <a:avLst/>
          </a:prstGeom>
        </p:spPr>
        <p:txBody>
          <a:bodyPr wrap="square">
            <a:spAutoFit/>
          </a:bodyPr>
          <a:lstStyle/>
          <a:p>
            <a:r>
              <a:rPr lang="zh-CN" altLang="en-US" sz="2800" b="1">
                <a:solidFill>
                  <a:srgbClr val="00B0F0"/>
                </a:solidFill>
              </a:rPr>
              <a:t>以火车车头为</a:t>
            </a:r>
            <a:r>
              <a:rPr lang="zh-CN" altLang="en-US" sz="2800" b="1" smtClean="0">
                <a:solidFill>
                  <a:srgbClr val="00B0F0"/>
                </a:solidFill>
              </a:rPr>
              <a:t>参照物</a:t>
            </a:r>
            <a:r>
              <a:rPr lang="en-US" altLang="zh-CN" sz="2800" b="1" smtClean="0">
                <a:solidFill>
                  <a:srgbClr val="00B0F0"/>
                </a:solidFill>
              </a:rPr>
              <a:t>——</a:t>
            </a:r>
            <a:r>
              <a:rPr lang="zh-CN" altLang="en-US" sz="2800" b="1" smtClean="0">
                <a:solidFill>
                  <a:srgbClr val="00B0F0"/>
                </a:solidFill>
              </a:rPr>
              <a:t>物品是</a:t>
            </a:r>
            <a:r>
              <a:rPr lang="zh-CN" altLang="en-US" sz="2800" b="1">
                <a:solidFill>
                  <a:srgbClr val="00B0F0"/>
                </a:solidFill>
              </a:rPr>
              <a:t>静止的</a:t>
            </a:r>
            <a:r>
              <a:rPr lang="zh-CN" altLang="en-US" sz="2800" b="1" smtClean="0">
                <a:solidFill>
                  <a:srgbClr val="00B0F0"/>
                </a:solidFill>
              </a:rPr>
              <a:t>。</a:t>
            </a:r>
            <a:endParaRPr lang="en-US" altLang="zh-CN" sz="2800" b="1" smtClean="0">
              <a:solidFill>
                <a:srgbClr val="00B0F0"/>
              </a:solidFill>
            </a:endParaRPr>
          </a:p>
          <a:p>
            <a:r>
              <a:rPr lang="zh-CN" altLang="en-US" sz="2800" b="1" smtClean="0">
                <a:solidFill>
                  <a:srgbClr val="00B0F0"/>
                </a:solidFill>
              </a:rPr>
              <a:t>以</a:t>
            </a:r>
            <a:r>
              <a:rPr lang="zh-CN" altLang="en-US" sz="2800" b="1">
                <a:solidFill>
                  <a:srgbClr val="00B0F0"/>
                </a:solidFill>
              </a:rPr>
              <a:t>车厢座椅为</a:t>
            </a:r>
            <a:r>
              <a:rPr lang="zh-CN" altLang="en-US" sz="2800" b="1" smtClean="0">
                <a:solidFill>
                  <a:srgbClr val="00B0F0"/>
                </a:solidFill>
              </a:rPr>
              <a:t>参照物</a:t>
            </a:r>
            <a:r>
              <a:rPr lang="en-US" altLang="zh-CN" sz="2800" b="1" smtClean="0">
                <a:solidFill>
                  <a:srgbClr val="00B0F0"/>
                </a:solidFill>
              </a:rPr>
              <a:t>——</a:t>
            </a:r>
            <a:r>
              <a:rPr lang="zh-CN" altLang="en-US" sz="2800" b="1" smtClean="0">
                <a:solidFill>
                  <a:srgbClr val="00B0F0"/>
                </a:solidFill>
              </a:rPr>
              <a:t>物品 </a:t>
            </a:r>
            <a:r>
              <a:rPr lang="zh-CN" altLang="en-US" sz="2800" b="1">
                <a:solidFill>
                  <a:srgbClr val="00B0F0"/>
                </a:solidFill>
              </a:rPr>
              <a:t>是静止的</a:t>
            </a:r>
            <a:r>
              <a:rPr lang="zh-CN" altLang="en-US" sz="2800" b="1" smtClean="0">
                <a:solidFill>
                  <a:srgbClr val="00B0F0"/>
                </a:solidFill>
              </a:rPr>
              <a:t>。</a:t>
            </a:r>
            <a:endParaRPr lang="en-US" altLang="zh-CN" sz="2800" b="1" smtClean="0">
              <a:solidFill>
                <a:srgbClr val="00B0F0"/>
              </a:solidFill>
            </a:endParaRPr>
          </a:p>
          <a:p>
            <a:r>
              <a:rPr lang="zh-CN" altLang="en-US" sz="2800" b="1" smtClean="0">
                <a:solidFill>
                  <a:srgbClr val="00B0F0"/>
                </a:solidFill>
              </a:rPr>
              <a:t>以</a:t>
            </a:r>
            <a:r>
              <a:rPr lang="zh-CN" altLang="en-US" sz="2800" b="1">
                <a:solidFill>
                  <a:srgbClr val="00B0F0"/>
                </a:solidFill>
              </a:rPr>
              <a:t>树木为</a:t>
            </a:r>
            <a:r>
              <a:rPr lang="zh-CN" altLang="en-US" sz="2800" b="1" smtClean="0">
                <a:solidFill>
                  <a:srgbClr val="00B0F0"/>
                </a:solidFill>
              </a:rPr>
              <a:t>参照物</a:t>
            </a:r>
            <a:r>
              <a:rPr lang="en-US" altLang="zh-CN" sz="2800" b="1" smtClean="0">
                <a:solidFill>
                  <a:srgbClr val="00B0F0"/>
                </a:solidFill>
              </a:rPr>
              <a:t>——</a:t>
            </a:r>
            <a:r>
              <a:rPr lang="zh-CN" altLang="en-US" sz="2800" b="1" smtClean="0">
                <a:solidFill>
                  <a:srgbClr val="00B0F0"/>
                </a:solidFill>
              </a:rPr>
              <a:t>物品是</a:t>
            </a:r>
            <a:r>
              <a:rPr lang="zh-CN" altLang="en-US" sz="2800" b="1">
                <a:solidFill>
                  <a:srgbClr val="00B0F0"/>
                </a:solidFill>
              </a:rPr>
              <a:t>运动的</a:t>
            </a:r>
            <a:r>
              <a:rPr lang="zh-CN" altLang="en-US" sz="2800" b="1" smtClean="0">
                <a:solidFill>
                  <a:srgbClr val="00B0F0"/>
                </a:solidFill>
              </a:rPr>
              <a:t>。</a:t>
            </a:r>
            <a:endParaRPr lang="en-US" altLang="zh-CN" sz="2800" b="1" smtClean="0">
              <a:solidFill>
                <a:srgbClr val="00B0F0"/>
              </a:solidFill>
            </a:endParaRPr>
          </a:p>
          <a:p>
            <a:r>
              <a:rPr lang="zh-CN" altLang="en-US" sz="2800" b="1" smtClean="0">
                <a:solidFill>
                  <a:srgbClr val="00B0F0"/>
                </a:solidFill>
              </a:rPr>
              <a:t>以</a:t>
            </a:r>
            <a:r>
              <a:rPr lang="zh-CN" altLang="en-US" sz="2800" b="1">
                <a:solidFill>
                  <a:srgbClr val="00B0F0"/>
                </a:solidFill>
              </a:rPr>
              <a:t>房屋为</a:t>
            </a:r>
            <a:r>
              <a:rPr lang="zh-CN" altLang="en-US" sz="2800" b="1" smtClean="0">
                <a:solidFill>
                  <a:srgbClr val="00B0F0"/>
                </a:solidFill>
              </a:rPr>
              <a:t>参照物</a:t>
            </a:r>
            <a:r>
              <a:rPr lang="en-US" altLang="zh-CN" sz="2800" b="1" smtClean="0">
                <a:solidFill>
                  <a:srgbClr val="00B0F0"/>
                </a:solidFill>
              </a:rPr>
              <a:t>——</a:t>
            </a:r>
            <a:r>
              <a:rPr lang="zh-CN" altLang="en-US" sz="2800" b="1" smtClean="0">
                <a:solidFill>
                  <a:srgbClr val="00B0F0"/>
                </a:solidFill>
              </a:rPr>
              <a:t>物品是</a:t>
            </a:r>
            <a:r>
              <a:rPr lang="zh-CN" altLang="en-US" sz="2800" b="1">
                <a:solidFill>
                  <a:srgbClr val="00B0F0"/>
                </a:solidFill>
              </a:rPr>
              <a:t>运动的。</a:t>
            </a:r>
            <a:endParaRPr lang="en-US" altLang="zh-CN" sz="2800" b="1">
              <a:solidFill>
                <a:srgbClr val="00B0F0"/>
              </a:solidFill>
            </a:endParaRPr>
          </a:p>
        </p:txBody>
      </p:sp>
      <p:pic>
        <p:nvPicPr>
          <p:cNvPr id="3" name="图片 2"/>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tretch>
            <a:fillRect/>
          </a:stretch>
        </p:blipFill>
        <p:spPr>
          <a:xfrm>
            <a:off x="7404443" y="2949010"/>
            <a:ext cx="4525177" cy="3016784"/>
          </a:xfrm>
          <a:prstGeom prst="rect">
            <a:avLst/>
          </a:prstGeom>
        </p:spPr>
      </p:pic>
    </p:spTree>
    <p:extLst>
      <p:ext uri="{BB962C8B-B14F-4D97-AF65-F5344CB8AC3E}">
        <p14:creationId xmlns:p14="http://schemas.microsoft.com/office/powerpoint/2010/main" val="3788168815"/>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9">
            <a:lum/>
          </a:blip>
          <a:stretch>
            <a:fillRect/>
          </a:stretch>
        </a:blipFill>
        <a:effectLst/>
      </p:bgPr>
    </p:bg>
    <p:spTree>
      <p:nvGrpSpPr>
        <p:cNvPr id="1" name=""/>
        <p:cNvGrpSpPr/>
        <p:nvPr>
          <p:custDataLst>
            <p:tags r:id="rId2"/>
          </p:custDataLst>
        </p:nvPr>
      </p:nvGrpSpPr>
      <p:grpSpPr>
        <a:xfrm>
          <a:off x="0" y="0"/>
          <a:ext cx="0" cy="0"/>
        </a:xfrm>
      </p:grpSpPr>
      <p:pic>
        <p:nvPicPr>
          <p:cNvPr id="9" name="图片 8">
            <a:extLst>
              <a:ext uri="{FF2B5EF4-FFF2-40B4-BE49-F238E27FC236}">
                <a16:creationId xmlns:a16="http://schemas.microsoft.com/office/drawing/2014/main" xmlns="" id="{CCB45C6B-C1F7-49F6-AF16-2271BD6717ED}"/>
              </a:ext>
            </a:extLst>
          </p:cNvPr>
          <p:cNvPicPr>
            <a:picLocks noChangeAspect="1"/>
          </p:cNvPicPr>
          <p:nvPr>
            <p:custDataLst>
              <p:tags r:id="rId4"/>
            </p:custDataLst>
          </p:nvPr>
        </p:nvPicPr>
        <p:blipFill>
          <a:blip r:embed="rId3">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2" name="矩形 1">
            <a:extLst>
              <a:ext uri="{FF2B5EF4-FFF2-40B4-BE49-F238E27FC236}">
                <a16:creationId xmlns:a16="http://schemas.microsoft.com/office/drawing/2014/main" xmlns="" id="{A5B4CD14-604B-4D16-B7C6-F7C7947F6232}"/>
              </a:ext>
            </a:extLst>
          </p:cNvPr>
          <p:cNvSpPr/>
          <p:nvPr>
            <p:custDataLst>
              <p:tags r:id="rId5"/>
            </p:custDataLst>
          </p:nvPr>
        </p:nvSpPr>
        <p:spPr>
          <a:xfrm>
            <a:off x="1051366" y="1734808"/>
            <a:ext cx="10162065" cy="2963632"/>
          </a:xfrm>
          <a:prstGeom prst="rect">
            <a:avLst/>
          </a:prstGeom>
        </p:spPr>
        <p:txBody>
          <a:bodyPr wrap="square">
            <a:spAutoFit/>
          </a:bodyPr>
          <a:lstStyle/>
          <a:p>
            <a:pPr>
              <a:lnSpc>
                <a:spcPct val="150000"/>
              </a:lnSpc>
            </a:pPr>
            <a:r>
              <a:rPr lang="en-US" altLang="zh-CN" sz="3200">
                <a:solidFill>
                  <a:srgbClr val="242424"/>
                </a:solidFill>
                <a:latin typeface="-apple-system"/>
              </a:rPr>
              <a:t>2.</a:t>
            </a:r>
            <a:r>
              <a:rPr lang="zh-CN" altLang="en-US" sz="3200">
                <a:solidFill>
                  <a:srgbClr val="242424"/>
                </a:solidFill>
                <a:latin typeface="-apple-system"/>
              </a:rPr>
              <a:t>鲁迅的</a:t>
            </a:r>
            <a:r>
              <a:rPr lang="en-US" altLang="zh-CN" sz="3200">
                <a:solidFill>
                  <a:srgbClr val="242424"/>
                </a:solidFill>
                <a:latin typeface="-apple-system"/>
              </a:rPr>
              <a:t>《</a:t>
            </a:r>
            <a:r>
              <a:rPr lang="zh-CN" altLang="en-US" sz="3200">
                <a:solidFill>
                  <a:srgbClr val="242424"/>
                </a:solidFill>
                <a:latin typeface="-apple-system"/>
              </a:rPr>
              <a:t>社戏</a:t>
            </a:r>
            <a:r>
              <a:rPr lang="en-US" altLang="zh-CN" sz="3200">
                <a:solidFill>
                  <a:srgbClr val="242424"/>
                </a:solidFill>
                <a:latin typeface="-apple-system"/>
              </a:rPr>
              <a:t>》</a:t>
            </a:r>
            <a:r>
              <a:rPr lang="zh-CN" altLang="en-US" sz="3200">
                <a:solidFill>
                  <a:srgbClr val="242424"/>
                </a:solidFill>
                <a:latin typeface="-apple-system"/>
              </a:rPr>
              <a:t>中有这样的描写</a:t>
            </a:r>
            <a:r>
              <a:rPr lang="en-US" altLang="zh-CN" sz="3200">
                <a:solidFill>
                  <a:srgbClr val="242424"/>
                </a:solidFill>
                <a:latin typeface="-apple-system"/>
              </a:rPr>
              <a:t>:“</a:t>
            </a:r>
            <a:r>
              <a:rPr lang="zh-CN" altLang="en-US" sz="3200">
                <a:solidFill>
                  <a:srgbClr val="242424"/>
                </a:solidFill>
                <a:latin typeface="-apple-system"/>
              </a:rPr>
              <a:t>淡黑的起伏的连山，仿佛是踊跃的铁的兽脊似的，都远远地向船尾跑去了</a:t>
            </a:r>
            <a:r>
              <a:rPr lang="en-US" altLang="zh-CN" sz="3200">
                <a:solidFill>
                  <a:srgbClr val="242424"/>
                </a:solidFill>
                <a:latin typeface="-apple-system"/>
              </a:rPr>
              <a:t>....</a:t>
            </a:r>
            <a:r>
              <a:rPr lang="zh-CN" altLang="en-US" sz="3200">
                <a:solidFill>
                  <a:srgbClr val="242424"/>
                </a:solidFill>
                <a:latin typeface="-apple-system"/>
              </a:rPr>
              <a:t>其中“山</a:t>
            </a:r>
            <a:r>
              <a:rPr lang="en-US" altLang="zh-CN" sz="3200">
                <a:solidFill>
                  <a:srgbClr val="242424"/>
                </a:solidFill>
                <a:latin typeface="-apple-system"/>
              </a:rPr>
              <a:t>...</a:t>
            </a:r>
            <a:r>
              <a:rPr lang="zh-CN" altLang="en-US" sz="3200">
                <a:solidFill>
                  <a:srgbClr val="242424"/>
                </a:solidFill>
                <a:latin typeface="-apple-system"/>
              </a:rPr>
              <a:t>向船尾跑去了”所选的参照物</a:t>
            </a:r>
            <a:r>
              <a:rPr lang="zh-CN" altLang="en-US" sz="3200" smtClean="0">
                <a:solidFill>
                  <a:srgbClr val="242424"/>
                </a:solidFill>
                <a:latin typeface="-apple-system"/>
              </a:rPr>
              <a:t>是（    ）</a:t>
            </a:r>
            <a:endParaRPr lang="en-US" altLang="zh-CN" sz="3200" smtClean="0">
              <a:solidFill>
                <a:srgbClr val="242424"/>
              </a:solidFill>
              <a:latin typeface="-apple-system"/>
            </a:endParaRPr>
          </a:p>
          <a:p>
            <a:pPr>
              <a:lnSpc>
                <a:spcPct val="150000"/>
              </a:lnSpc>
            </a:pPr>
            <a:r>
              <a:rPr lang="en-US" altLang="zh-CN" sz="3200" smtClean="0">
                <a:solidFill>
                  <a:srgbClr val="242424"/>
                </a:solidFill>
                <a:latin typeface="-apple-system"/>
              </a:rPr>
              <a:t>A</a:t>
            </a:r>
            <a:r>
              <a:rPr lang="en-US" altLang="zh-CN" sz="3200">
                <a:solidFill>
                  <a:srgbClr val="242424"/>
                </a:solidFill>
                <a:latin typeface="-apple-system"/>
              </a:rPr>
              <a:t>.</a:t>
            </a:r>
            <a:r>
              <a:rPr lang="zh-CN" altLang="en-US" sz="3200" smtClean="0">
                <a:solidFill>
                  <a:srgbClr val="242424"/>
                </a:solidFill>
                <a:latin typeface="-apple-system"/>
              </a:rPr>
              <a:t>山      </a:t>
            </a:r>
            <a:r>
              <a:rPr lang="en-US" altLang="zh-CN" sz="3200" smtClean="0">
                <a:solidFill>
                  <a:srgbClr val="242424"/>
                </a:solidFill>
                <a:latin typeface="-apple-system"/>
              </a:rPr>
              <a:t>B</a:t>
            </a:r>
            <a:r>
              <a:rPr lang="en-US" altLang="zh-CN" sz="3200">
                <a:solidFill>
                  <a:srgbClr val="242424"/>
                </a:solidFill>
                <a:latin typeface="-apple-system"/>
              </a:rPr>
              <a:t>.</a:t>
            </a:r>
            <a:r>
              <a:rPr lang="zh-CN" altLang="en-US" sz="3200" smtClean="0">
                <a:solidFill>
                  <a:srgbClr val="242424"/>
                </a:solidFill>
                <a:latin typeface="-apple-system"/>
              </a:rPr>
              <a:t>船       </a:t>
            </a:r>
            <a:r>
              <a:rPr lang="en-US" altLang="zh-CN" sz="3200" smtClean="0">
                <a:solidFill>
                  <a:srgbClr val="242424"/>
                </a:solidFill>
                <a:latin typeface="-apple-system"/>
              </a:rPr>
              <a:t>C</a:t>
            </a:r>
            <a:r>
              <a:rPr lang="en-US" altLang="zh-CN" sz="3200">
                <a:solidFill>
                  <a:srgbClr val="242424"/>
                </a:solidFill>
                <a:latin typeface="-apple-system"/>
              </a:rPr>
              <a:t>.</a:t>
            </a:r>
            <a:r>
              <a:rPr lang="zh-CN" altLang="en-US" sz="3200" smtClean="0">
                <a:solidFill>
                  <a:srgbClr val="242424"/>
                </a:solidFill>
                <a:latin typeface="-apple-system"/>
              </a:rPr>
              <a:t>流水       </a:t>
            </a:r>
            <a:r>
              <a:rPr lang="en-US" altLang="zh-CN" sz="3200" smtClean="0">
                <a:solidFill>
                  <a:srgbClr val="242424"/>
                </a:solidFill>
                <a:latin typeface="-apple-system"/>
              </a:rPr>
              <a:t>D</a:t>
            </a:r>
            <a:r>
              <a:rPr lang="en-US" altLang="zh-CN" sz="3200">
                <a:solidFill>
                  <a:srgbClr val="242424"/>
                </a:solidFill>
                <a:latin typeface="-apple-system"/>
              </a:rPr>
              <a:t>.</a:t>
            </a:r>
            <a:r>
              <a:rPr lang="zh-CN" altLang="en-US" sz="3200">
                <a:solidFill>
                  <a:srgbClr val="242424"/>
                </a:solidFill>
                <a:latin typeface="-apple-system"/>
              </a:rPr>
              <a:t>河岸</a:t>
            </a:r>
            <a:endParaRPr lang="zh-CN" altLang="en-US" sz="3200"/>
          </a:p>
        </p:txBody>
      </p:sp>
      <p:sp>
        <p:nvSpPr>
          <p:cNvPr id="11" name="矩形 10">
            <a:extLst>
              <a:ext uri="{FF2B5EF4-FFF2-40B4-BE49-F238E27FC236}">
                <a16:creationId xmlns:a16="http://schemas.microsoft.com/office/drawing/2014/main" xmlns="" id="{9441DACE-976D-4BCC-8914-3407C8AB2851}"/>
              </a:ext>
            </a:extLst>
          </p:cNvPr>
          <p:cNvSpPr/>
          <p:nvPr>
            <p:custDataLst>
              <p:tags r:id="rId6"/>
            </p:custDataLst>
          </p:nvPr>
        </p:nvSpPr>
        <p:spPr>
          <a:xfrm>
            <a:off x="9147889" y="3381726"/>
            <a:ext cx="531820" cy="584775"/>
          </a:xfrm>
          <a:prstGeom prst="rect">
            <a:avLst/>
          </a:prstGeom>
        </p:spPr>
        <p:txBody>
          <a:bodyPr wrap="square">
            <a:spAutoFit/>
          </a:bodyPr>
          <a:lstStyle/>
          <a:p>
            <a:r>
              <a:rPr lang="en-US" altLang="zh-CN" sz="3200" smtClean="0">
                <a:solidFill>
                  <a:srgbClr val="00B0F0"/>
                </a:solidFill>
              </a:rPr>
              <a:t>B</a:t>
            </a:r>
            <a:endParaRPr lang="zh-CN" altLang="en-US" sz="3200">
              <a:solidFill>
                <a:srgbClr val="00B0F0"/>
              </a:solidFill>
            </a:endParaRPr>
          </a:p>
        </p:txBody>
      </p:sp>
      <p:sp>
        <p:nvSpPr>
          <p:cNvPr id="8" name="矩形 7">
            <a:extLst>
              <a:ext uri="{FF2B5EF4-FFF2-40B4-BE49-F238E27FC236}">
                <a16:creationId xmlns:a16="http://schemas.microsoft.com/office/drawing/2014/main" xmlns="" id="{0453A0C4-6E78-4A2C-A290-D99FBA6F236F}"/>
              </a:ext>
            </a:extLst>
          </p:cNvPr>
          <p:cNvSpPr/>
          <p:nvPr>
            <p:custDataLst>
              <p:tags r:id="rId7"/>
            </p:custDataLst>
          </p:nvPr>
        </p:nvSpPr>
        <p:spPr>
          <a:xfrm>
            <a:off x="4759930" y="79352"/>
            <a:ext cx="3185487" cy="793487"/>
          </a:xfrm>
          <a:prstGeom prst="rect">
            <a:avLst/>
          </a:prstGeom>
        </p:spPr>
        <p:txBody>
          <a:bodyPr wrap="none">
            <a:spAutoFit/>
          </a:bodyPr>
          <a:lstStyle/>
          <a:p>
            <a:pPr algn="ctr">
              <a:lnSpc>
                <a:spcPct val="150000"/>
              </a:lnSpc>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2</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节《弹力》</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3" name="矩形 2"/>
          <p:cNvSpPr/>
          <p:nvPr>
            <p:custDataLst>
              <p:tags r:id="rId8"/>
            </p:custDataLst>
          </p:nvPr>
        </p:nvSpPr>
        <p:spPr>
          <a:xfrm>
            <a:off x="772357" y="5167303"/>
            <a:ext cx="9605639" cy="523220"/>
          </a:xfrm>
          <a:prstGeom prst="rect">
            <a:avLst/>
          </a:prstGeom>
        </p:spPr>
        <p:txBody>
          <a:bodyPr wrap="square">
            <a:spAutoFit/>
          </a:bodyPr>
          <a:lstStyle/>
          <a:p>
            <a:r>
              <a:rPr lang="zh-CN" altLang="en-US" sz="2800" b="1" smtClean="0">
                <a:solidFill>
                  <a:srgbClr val="00B0F0"/>
                </a:solidFill>
              </a:rPr>
              <a:t>解析</a:t>
            </a:r>
            <a:r>
              <a:rPr lang="zh-CN" altLang="en-US" sz="2800" b="1">
                <a:solidFill>
                  <a:srgbClr val="00B0F0"/>
                </a:solidFill>
              </a:rPr>
              <a:t>：向船尾跑去了，就是离船越来越远了，以船为参照物。</a:t>
            </a:r>
          </a:p>
        </p:txBody>
      </p:sp>
    </p:spTree>
    <p:extLst>
      <p:ext uri="{BB962C8B-B14F-4D97-AF65-F5344CB8AC3E}">
        <p14:creationId xmlns:p14="http://schemas.microsoft.com/office/powerpoint/2010/main" val="3104365999"/>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cond evt="onBegin" delay="0">
                          <p:tn val="9"/>
                        </p:cond>
                      </p:stCondLst>
                      <p:childTnLst>
                        <p:par>
                          <p:cTn id="11" fill="hold" nodeType="after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1">
            <a:lum/>
          </a:blip>
          <a:stretch>
            <a:fillRect/>
          </a:stretch>
        </a:blipFill>
        <a:effectLst/>
      </p:bgPr>
    </p:bg>
    <p:spTree>
      <p:nvGrpSpPr>
        <p:cNvPr id="1" name=""/>
        <p:cNvGrpSpPr/>
        <p:nvPr>
          <p:custDataLst>
            <p:tags r:id="rId2"/>
          </p:custDataLst>
        </p:nvPr>
      </p:nvGrpSpPr>
      <p:grpSpPr>
        <a:xfrm>
          <a:off x="0" y="0"/>
          <a:ext cx="0" cy="0"/>
        </a:xfrm>
      </p:grpSpPr>
      <p:sp>
        <p:nvSpPr>
          <p:cNvPr id="7" name="矩形 6">
            <a:extLst>
              <a:ext uri="{FF2B5EF4-FFF2-40B4-BE49-F238E27FC236}">
                <a16:creationId xmlns:a16="http://schemas.microsoft.com/office/drawing/2014/main" xmlns="" id="{180FC460-0E07-4F48-ACE8-353565B2DAF9}"/>
              </a:ext>
            </a:extLst>
          </p:cNvPr>
          <p:cNvSpPr/>
          <p:nvPr>
            <p:custDataLst>
              <p:tags r:id="rId3"/>
            </p:custDataLst>
          </p:nvPr>
        </p:nvSpPr>
        <p:spPr>
          <a:xfrm>
            <a:off x="168090" y="3291923"/>
            <a:ext cx="1620957" cy="523220"/>
          </a:xfrm>
          <a:prstGeom prst="rect">
            <a:avLst/>
          </a:prstGeom>
        </p:spPr>
        <p:txBody>
          <a:bodyPr wrap="none">
            <a:spAutoFit/>
          </a:bodyPr>
          <a:lstStyle/>
          <a:p>
            <a:r>
              <a:rPr lang="zh-CN" altLang="en-US" sz="2800" b="1" i="0">
                <a:solidFill>
                  <a:srgbClr val="C00000"/>
                </a:solidFill>
                <a:effectLst>
                  <a:glow rad="63500">
                    <a:schemeClr val="accent5">
                      <a:satMod val="175000"/>
                      <a:alpha val="40000"/>
                    </a:schemeClr>
                  </a:glow>
                </a:effectLst>
                <a:latin typeface="-apple-system"/>
              </a:rPr>
              <a:t>参考答案</a:t>
            </a:r>
            <a:endParaRPr lang="zh-CN" altLang="en-US" sz="2800">
              <a:solidFill>
                <a:srgbClr val="C00000"/>
              </a:solidFill>
              <a:effectLst>
                <a:glow rad="63500">
                  <a:schemeClr val="accent5">
                    <a:satMod val="175000"/>
                    <a:alpha val="40000"/>
                  </a:schemeClr>
                </a:glow>
              </a:effectLst>
            </a:endParaRPr>
          </a:p>
        </p:txBody>
      </p:sp>
      <p:pic>
        <p:nvPicPr>
          <p:cNvPr id="9" name="图片 8">
            <a:extLst>
              <a:ext uri="{FF2B5EF4-FFF2-40B4-BE49-F238E27FC236}">
                <a16:creationId xmlns:a16="http://schemas.microsoft.com/office/drawing/2014/main" xmlns="" id="{CCB45C6B-C1F7-49F6-AF16-2271BD6717ED}"/>
              </a:ext>
            </a:extLst>
          </p:cNvPr>
          <p:cNvPicPr>
            <a:picLocks noChangeAspect="1"/>
          </p:cNvPicPr>
          <p:nvPr>
            <p:custDataLst>
              <p:tags r:id="rId5"/>
            </p:custDataLst>
          </p:nvPr>
        </p:nvPicPr>
        <p:blipFill>
          <a:blip r:embed="rId4">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2" name="矩形 1">
            <a:extLst>
              <a:ext uri="{FF2B5EF4-FFF2-40B4-BE49-F238E27FC236}">
                <a16:creationId xmlns:a16="http://schemas.microsoft.com/office/drawing/2014/main" xmlns="" id="{A5B4CD14-604B-4D16-B7C6-F7C7947F6232}"/>
              </a:ext>
            </a:extLst>
          </p:cNvPr>
          <p:cNvSpPr/>
          <p:nvPr>
            <p:custDataLst>
              <p:tags r:id="rId6"/>
            </p:custDataLst>
          </p:nvPr>
        </p:nvSpPr>
        <p:spPr>
          <a:xfrm>
            <a:off x="1051366" y="1734808"/>
            <a:ext cx="10162065" cy="1384995"/>
          </a:xfrm>
          <a:prstGeom prst="rect">
            <a:avLst/>
          </a:prstGeom>
        </p:spPr>
        <p:txBody>
          <a:bodyPr wrap="square">
            <a:spAutoFit/>
          </a:bodyPr>
          <a:lstStyle/>
          <a:p>
            <a:r>
              <a:rPr lang="en-US" altLang="zh-CN" sz="2800" b="1">
                <a:solidFill>
                  <a:srgbClr val="242424"/>
                </a:solidFill>
                <a:latin typeface="-apple-system"/>
              </a:rPr>
              <a:t>3.</a:t>
            </a:r>
            <a:r>
              <a:rPr lang="zh-CN" altLang="en-US" sz="2800" b="1">
                <a:solidFill>
                  <a:srgbClr val="242424"/>
                </a:solidFill>
                <a:latin typeface="-apple-system"/>
              </a:rPr>
              <a:t>看电视转播的百米赛跑时，我们常常感觉运动员跑得很快，但实际上他们始终处在屏幕内。人们怎么会认为他们是运动的呢</a:t>
            </a:r>
            <a:r>
              <a:rPr lang="en-US" altLang="zh-CN" sz="2800" b="1">
                <a:solidFill>
                  <a:srgbClr val="242424"/>
                </a:solidFill>
                <a:latin typeface="-apple-system"/>
              </a:rPr>
              <a:t>?</a:t>
            </a:r>
            <a:r>
              <a:rPr lang="zh-CN" altLang="en-US" sz="2800" b="1">
                <a:solidFill>
                  <a:srgbClr val="242424"/>
                </a:solidFill>
                <a:latin typeface="-apple-system"/>
              </a:rPr>
              <a:t>谈谈你的看法。</a:t>
            </a:r>
            <a:endParaRPr lang="zh-CN" altLang="en-US" sz="2800" b="1"/>
          </a:p>
        </p:txBody>
      </p:sp>
      <p:sp>
        <p:nvSpPr>
          <p:cNvPr id="11" name="矩形 10">
            <a:extLst>
              <a:ext uri="{FF2B5EF4-FFF2-40B4-BE49-F238E27FC236}">
                <a16:creationId xmlns:a16="http://schemas.microsoft.com/office/drawing/2014/main" xmlns="" id="{9441DACE-976D-4BCC-8914-3407C8AB2851}"/>
              </a:ext>
            </a:extLst>
          </p:cNvPr>
          <p:cNvSpPr/>
          <p:nvPr>
            <p:custDataLst>
              <p:tags r:id="rId7"/>
            </p:custDataLst>
          </p:nvPr>
        </p:nvSpPr>
        <p:spPr>
          <a:xfrm>
            <a:off x="1789047" y="3316863"/>
            <a:ext cx="4940227" cy="2308324"/>
          </a:xfrm>
          <a:prstGeom prst="rect">
            <a:avLst/>
          </a:prstGeom>
        </p:spPr>
        <p:txBody>
          <a:bodyPr wrap="square">
            <a:spAutoFit/>
          </a:bodyPr>
          <a:lstStyle/>
          <a:p>
            <a:r>
              <a:rPr lang="zh-CN" altLang="en-US" sz="2400" b="1">
                <a:solidFill>
                  <a:srgbClr val="00B0F0"/>
                </a:solidFill>
              </a:rPr>
              <a:t>若以电视机为参照物，则可近似认为运动员和屏幕之间相对静止；但实际上我们根据经验，会很自然地选取相对于地球不动的物体为参照物，如以电视机中的观众、跑道为参照物，就会感觉运动员是运动的。</a:t>
            </a:r>
            <a:endParaRPr lang="pt-BR" altLang="zh-CN" sz="2400" b="1">
              <a:solidFill>
                <a:srgbClr val="00B0F0"/>
              </a:solidFill>
            </a:endParaRPr>
          </a:p>
        </p:txBody>
      </p:sp>
      <p:sp>
        <p:nvSpPr>
          <p:cNvPr id="8" name="矩形 7">
            <a:extLst>
              <a:ext uri="{FF2B5EF4-FFF2-40B4-BE49-F238E27FC236}">
                <a16:creationId xmlns:a16="http://schemas.microsoft.com/office/drawing/2014/main" xmlns="" id="{4EAB7D9D-D6CF-448B-BE0F-2272BC2A46A5}"/>
              </a:ext>
            </a:extLst>
          </p:cNvPr>
          <p:cNvSpPr/>
          <p:nvPr>
            <p:custDataLst>
              <p:tags r:id="rId8"/>
            </p:custDataLst>
          </p:nvPr>
        </p:nvSpPr>
        <p:spPr>
          <a:xfrm>
            <a:off x="4759930" y="79352"/>
            <a:ext cx="3185487" cy="793487"/>
          </a:xfrm>
          <a:prstGeom prst="rect">
            <a:avLst/>
          </a:prstGeom>
        </p:spPr>
        <p:txBody>
          <a:bodyPr wrap="none">
            <a:spAutoFit/>
          </a:bodyPr>
          <a:lstStyle/>
          <a:p>
            <a:pPr algn="ctr">
              <a:lnSpc>
                <a:spcPct val="150000"/>
              </a:lnSpc>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2</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节《弹力》</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pic>
        <p:nvPicPr>
          <p:cNvPr id="3" name="图片 2"/>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6568277" y="3119803"/>
            <a:ext cx="5226861" cy="2961070"/>
          </a:xfrm>
          <a:prstGeom prst="rect">
            <a:avLst/>
          </a:prstGeom>
        </p:spPr>
      </p:pic>
    </p:spTree>
    <p:extLst>
      <p:ext uri="{BB962C8B-B14F-4D97-AF65-F5344CB8AC3E}">
        <p14:creationId xmlns:p14="http://schemas.microsoft.com/office/powerpoint/2010/main" val="1952727940"/>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4">
            <a:lum/>
          </a:blip>
          <a:stretch>
            <a:fillRect/>
          </a:stretch>
        </a:blipFill>
        <a:effectLst/>
      </p:bgPr>
    </p:bg>
    <p:spTree>
      <p:nvGrpSpPr>
        <p:cNvPr id="1" name=""/>
        <p:cNvGrpSpPr/>
        <p:nvPr>
          <p:custDataLst>
            <p:tags r:id="rId2"/>
          </p:custDataLst>
        </p:nvPr>
      </p:nvGrpSpPr>
      <p:grpSpPr>
        <a:xfrm>
          <a:off x="0" y="0"/>
          <a:ext cx="0" cy="0"/>
        </a:xfrm>
      </p:grpSpPr>
      <p:sp>
        <p:nvSpPr>
          <p:cNvPr id="4" name="矩形 3">
            <a:extLst>
              <a:ext uri="{FF2B5EF4-FFF2-40B4-BE49-F238E27FC236}">
                <a16:creationId xmlns:a16="http://schemas.microsoft.com/office/drawing/2014/main" xmlns="" id="{21566E11-CB8A-4D4A-8A3E-42D6AD9A7D91}"/>
              </a:ext>
            </a:extLst>
          </p:cNvPr>
          <p:cNvSpPr/>
          <p:nvPr>
            <p:custDataLst>
              <p:tags r:id="rId3"/>
            </p:custDataLst>
          </p:nvPr>
        </p:nvSpPr>
        <p:spPr>
          <a:xfrm>
            <a:off x="2589453" y="2565878"/>
            <a:ext cx="7494359" cy="1477328"/>
          </a:xfrm>
          <a:prstGeom prst="rect">
            <a:avLst/>
          </a:prstGeom>
        </p:spPr>
        <p:txBody>
          <a:bodyPr wrap="none">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第</a:t>
            </a:r>
            <a:r>
              <a:rPr kumimoji="0" lang="en-US" altLang="zh-CN"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3</a:t>
            </a:r>
            <a:r>
              <a:rPr kumimoji="0" lang="zh-CN" altLang="en-US"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节</a:t>
            </a:r>
            <a:r>
              <a:rPr kumimoji="0" lang="zh-CN" altLang="en-US" sz="6000" b="0" i="0" u="none" strike="noStrike" kern="1200" cap="none" spc="0" normalizeH="0" baseline="0" noProof="0" smtClean="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《运动的快慢》</a:t>
            </a:r>
            <a:endParaRPr kumimoji="0" lang="en-US" altLang="zh-CN"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755407180"/>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1">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xmlns="" id="{CC82C9C0-93B0-4BFF-A47B-E38BC39D34B8}"/>
              </a:ext>
            </a:extLst>
          </p:cNvPr>
          <p:cNvSpPr/>
          <p:nvPr>
            <p:custDataLst>
              <p:tags r:id="rId3"/>
            </p:custDataLst>
          </p:nvPr>
        </p:nvSpPr>
        <p:spPr>
          <a:xfrm>
            <a:off x="4035348" y="31226"/>
            <a:ext cx="4570482" cy="793487"/>
          </a:xfrm>
          <a:prstGeom prst="rect">
            <a:avLst/>
          </a:prstGeom>
        </p:spPr>
        <p:txBody>
          <a:bodyPr wrap="none">
            <a:spAutoFit/>
          </a:bodyPr>
          <a:lstStyle/>
          <a:p>
            <a:pPr lvl="0" algn="ctr">
              <a:lnSpc>
                <a:spcPct val="150000"/>
              </a:lnSpc>
              <a:defRPr/>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3</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节《运动的快慢》</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xmlns="" id="{180FC460-0E07-4F48-ACE8-353565B2DAF9}"/>
              </a:ext>
            </a:extLst>
          </p:cNvPr>
          <p:cNvSpPr/>
          <p:nvPr>
            <p:custDataLst>
              <p:tags r:id="rId4"/>
            </p:custDataLst>
          </p:nvPr>
        </p:nvSpPr>
        <p:spPr>
          <a:xfrm>
            <a:off x="240887" y="2888011"/>
            <a:ext cx="1620957" cy="523220"/>
          </a:xfrm>
          <a:prstGeom prst="rect">
            <a:avLst/>
          </a:prstGeom>
        </p:spPr>
        <p:txBody>
          <a:bodyPr wrap="none">
            <a:spAutoFit/>
          </a:bodyPr>
          <a:lstStyle/>
          <a:p>
            <a:r>
              <a:rPr lang="zh-CN" altLang="en-US" sz="2800" b="1" i="0">
                <a:solidFill>
                  <a:srgbClr val="C00000"/>
                </a:solidFill>
                <a:effectLst>
                  <a:glow rad="63500">
                    <a:schemeClr val="accent5">
                      <a:satMod val="175000"/>
                      <a:alpha val="40000"/>
                    </a:schemeClr>
                  </a:glow>
                </a:effectLst>
                <a:latin typeface="-apple-system"/>
              </a:rPr>
              <a:t>参考答案</a:t>
            </a:r>
            <a:endParaRPr lang="zh-CN" altLang="en-US" sz="2800">
              <a:solidFill>
                <a:srgbClr val="C00000"/>
              </a:solidFill>
              <a:effectLst>
                <a:glow rad="63500">
                  <a:schemeClr val="accent5">
                    <a:satMod val="175000"/>
                    <a:alpha val="40000"/>
                  </a:schemeClr>
                </a:glow>
              </a:effectLst>
            </a:endParaRPr>
          </a:p>
        </p:txBody>
      </p:sp>
      <p:pic>
        <p:nvPicPr>
          <p:cNvPr id="9" name="图片 8">
            <a:extLst>
              <a:ext uri="{FF2B5EF4-FFF2-40B4-BE49-F238E27FC236}">
                <a16:creationId xmlns:a16="http://schemas.microsoft.com/office/drawing/2014/main" xmlns="" id="{CCB45C6B-C1F7-49F6-AF16-2271BD6717ED}"/>
              </a:ext>
            </a:extLst>
          </p:cNvPr>
          <p:cNvPicPr>
            <a:picLocks noChangeAspect="1"/>
          </p:cNvPicPr>
          <p:nvPr>
            <p:custDataLst>
              <p:tags r:id="rId6"/>
            </p:custDataLst>
          </p:nvPr>
        </p:nvPicPr>
        <p:blipFill>
          <a:blip r:embed="rId5">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mc:AlternateContent>
        <mc:Choice Requires="a14">
          <p:sp>
            <p:nvSpPr>
              <p:cNvPr id="2" name="矩形 1">
                <a:extLst>
                  <a:ext uri="{FF2B5EF4-FFF2-40B4-BE49-F238E27FC236}">
                    <a16:creationId xmlns:a16="http://schemas.microsoft.com/office/drawing/2014/main" xmlns="" id="{A5B4CD14-604B-4D16-B7C6-F7C7947F6232}"/>
                  </a:ext>
                </a:extLst>
              </p:cNvPr>
              <p:cNvSpPr/>
              <p:nvPr>
                <p:custDataLst>
                  <p:tags r:id="rId7"/>
                </p:custDataLst>
              </p:nvPr>
            </p:nvSpPr>
            <p:spPr>
              <a:xfrm>
                <a:off x="1051366" y="1734808"/>
                <a:ext cx="10162065" cy="955903"/>
              </a:xfrm>
              <a:prstGeom prst="rect">
                <a:avLst/>
              </a:prstGeom>
            </p:spPr>
            <p:txBody>
              <a:bodyPr wrap="square">
                <a:spAutoFit/>
              </a:bodyPr>
              <a:lstStyle/>
              <a:p>
                <a:r>
                  <a:rPr lang="en-US" altLang="zh-CN" sz="2400" smtClean="0">
                    <a:latin typeface="黑体" panose="02010609060101010101" pitchFamily="49" charset="-122"/>
                    <a:ea typeface="黑体" panose="02010609060101010101" pitchFamily="49" charset="-122"/>
                  </a:rPr>
                  <a:t>1. </a:t>
                </a:r>
                <a14:m>
                  <m:oMathPara>
                    <m:oMathParaPr>
                      <m:jc/>
                    </m:oMathParaPr>
                    <m:oMath>
                      <m:r>
                        <a:rPr lang="en-US" altLang="zh-CN" sz="2400" b="0" i="1" smtClean="0">
                          <a:latin typeface="Cambria Math" panose="02040503050406030204" pitchFamily="18" charset="0"/>
                          <a:ea typeface="黑体" pitchFamily="49" charset="-122"/>
                        </a:rPr>
                        <m:t>𝑣</m:t>
                      </m:r>
                      <m:r>
                        <a:rPr lang="en-US" altLang="zh-CN" sz="2400" i="1" smtClean="0">
                          <a:latin typeface="Cambria Math" panose="02040503050406030204" pitchFamily="18" charset="0"/>
                          <a:ea typeface="黑体" pitchFamily="49" charset="-122"/>
                        </a:rPr>
                        <m:t>=</m:t>
                      </m:r>
                      <m:f>
                        <m:fPr>
                          <m:type m:val="bar"/>
                          <m:ctrlPr>
                            <a:rPr lang="en-US" altLang="zh-CN" sz="2400" i="1" smtClean="0">
                              <a:latin typeface="Cambria Math" panose="02040503050406030204" pitchFamily="18" charset="0"/>
                              <a:ea typeface="黑体" pitchFamily="49" charset="-122"/>
                            </a:rPr>
                          </m:ctrlPr>
                        </m:fPr>
                        <m:num>
                          <m:r>
                            <a:rPr lang="en-US" altLang="zh-CN" sz="2400" b="0" i="1" smtClean="0">
                              <a:latin typeface="Cambria Math" panose="02040503050406030204" pitchFamily="18" charset="0"/>
                              <a:ea typeface="黑体" pitchFamily="49" charset="-122"/>
                            </a:rPr>
                            <m:t>𝑠</m:t>
                          </m:r>
                        </m:num>
                        <m:den>
                          <m:r>
                            <a:rPr lang="en-US" altLang="zh-CN" sz="2400" b="0" i="1" smtClean="0">
                              <a:latin typeface="Cambria Math" panose="02040503050406030204" pitchFamily="18" charset="0"/>
                              <a:ea typeface="黑体" pitchFamily="49" charset="-122"/>
                            </a:rPr>
                            <m:t>𝑡</m:t>
                          </m:r>
                        </m:den>
                      </m:f>
                    </m:oMath>
                  </m:oMathPara>
                </a14:m>
                <a:r>
                  <a:rPr lang="zh-CN" altLang="en-US" sz="2400" smtClean="0">
                    <a:latin typeface="黑体" panose="02010609060101010101" pitchFamily="49" charset="-122"/>
                    <a:ea typeface="黑体" panose="02010609060101010101" pitchFamily="49" charset="-122"/>
                  </a:rPr>
                  <a:t>是</a:t>
                </a:r>
                <a:r>
                  <a:rPr lang="zh-CN" altLang="en-US" sz="2400">
                    <a:latin typeface="黑体" panose="02010609060101010101" pitchFamily="49" charset="-122"/>
                    <a:ea typeface="黑体" panose="02010609060101010101" pitchFamily="49" charset="-122"/>
                  </a:rPr>
                  <a:t>用单位时间内通过的路程来表示运动快慢的。能不能用单位路程所用的时间来表示运动的快慢</a:t>
                </a:r>
                <a:r>
                  <a:rPr lang="en-US" altLang="zh-CN" sz="2400">
                    <a:latin typeface="黑体" panose="02010609060101010101" pitchFamily="49" charset="-122"/>
                    <a:ea typeface="黑体" panose="02010609060101010101" pitchFamily="49" charset="-122"/>
                  </a:rPr>
                  <a:t>?</a:t>
                </a:r>
                <a:endParaRPr lang="en-US" altLang="zh-CN" sz="3200">
                  <a:solidFill>
                    <a:srgbClr val="242424"/>
                  </a:solidFill>
                  <a:latin typeface="黑体" panose="02010609060101010101" pitchFamily="49" charset="-122"/>
                  <a:ea typeface="黑体" panose="02010609060101010101" pitchFamily="49" charset="-122"/>
                </a:endParaRPr>
              </a:p>
            </p:txBody>
          </p:sp>
        </mc:Choice>
        <mc:Fallback>
          <p:sp>
            <p:nvSpPr>
              <p:cNvPr id="2" name="矩形 1">
                <a:extLst>
                  <a:ext uri="{FF2B5EF4-FFF2-40B4-BE49-F238E27FC236}">
                    <a16:creationId xmlns:a16="http://schemas.microsoft.com/office/drawing/2014/main" id="{A5B4CD14-604B-4D16-B7C6-F7C7947F6232}"/>
                  </a:ext>
                </a:extLst>
              </p:cNvPr>
              <p:cNvSpPr>
                <a:spLocks noRot="1" noChangeAspect="1" noMove="1" noResize="1" noEditPoints="1" noAdjustHandles="1" noChangeArrowheads="1" noChangeShapeType="1" noTextEdit="1"/>
              </p:cNvSpPr>
              <p:nvPr>
                <p:custDataLst>
                  <p:tags r:id="rId8"/>
                </p:custDataLst>
              </p:nvPr>
            </p:nvSpPr>
            <p:spPr>
              <a:xfrm>
                <a:off x="1051366" y="1734808"/>
                <a:ext cx="10162065" cy="955903"/>
              </a:xfrm>
              <a:prstGeom prst="rect">
                <a:avLst/>
              </a:prstGeom>
              <a:blipFill>
                <a:blip r:embed="rId9"/>
                <a:stretch>
                  <a:fillRect l="-900" t="-3205" r="0" b="-14103"/>
                </a:stretch>
              </a:blipFill>
            </p:spPr>
            <p:txBody>
              <a:bodyPr/>
              <a:lstStyle/>
              <a:p>
                <a:r>
                  <a:rPr lang="zh-CN" altLang="en-US">
                    <a:noFill/>
                  </a:rPr>
                  <a:t> </a:t>
                </a:r>
              </a:p>
            </p:txBody>
          </p:sp>
        </mc:Fallback>
      </mc:AlternateContent>
      <p:sp>
        <p:nvSpPr>
          <p:cNvPr id="3" name="Rectangle 1">
            <a:extLst>
              <a:ext uri="{FF2B5EF4-FFF2-40B4-BE49-F238E27FC236}">
                <a16:creationId xmlns:a16="http://schemas.microsoft.com/office/drawing/2014/main" xmlns="" id="{64037AD9-E7DF-4554-8356-87D1D2A09547}"/>
              </a:ext>
            </a:extLst>
          </p:cNvPr>
          <p:cNvSpPr>
            <a:spLocks noChangeArrowheads="1"/>
          </p:cNvSpPr>
          <p:nvPr>
            <p:custDataLst>
              <p:tags r:id="rId10"/>
            </p:custDataLst>
          </p:nvPr>
        </p:nvSpPr>
        <p:spPr bwMode="auto">
          <a:xfrm>
            <a:off x="1789047" y="2888011"/>
            <a:ext cx="9599389"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143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zh-CN" altLang="en-US" sz="3200" b="1">
                <a:solidFill>
                  <a:srgbClr val="002060"/>
                </a:solidFill>
                <a:ea typeface="-apple-system"/>
              </a:rPr>
              <a:t>可以，也可以用这个方法表示物体运动的快慢。</a:t>
            </a:r>
          </a:p>
          <a:p>
            <a:pPr lvl="0" algn="just"/>
            <a:r>
              <a:rPr lang="zh-CN" altLang="en-US" sz="3200" b="1" smtClean="0">
                <a:solidFill>
                  <a:srgbClr val="002060"/>
                </a:solidFill>
                <a:ea typeface="-apple-system"/>
              </a:rPr>
              <a:t>如果</a:t>
            </a:r>
            <a:r>
              <a:rPr lang="zh-CN" altLang="en-US" sz="3200" b="1">
                <a:solidFill>
                  <a:srgbClr val="002060"/>
                </a:solidFill>
                <a:ea typeface="-apple-system"/>
              </a:rPr>
              <a:t>按照这个规定</a:t>
            </a:r>
            <a:r>
              <a:rPr lang="en-US" altLang="zh-CN" sz="3200" b="1">
                <a:solidFill>
                  <a:srgbClr val="002060"/>
                </a:solidFill>
                <a:ea typeface="-apple-system"/>
              </a:rPr>
              <a:t>,</a:t>
            </a:r>
            <a:r>
              <a:rPr lang="zh-CN" altLang="en-US" sz="3200" b="1">
                <a:solidFill>
                  <a:srgbClr val="002060"/>
                </a:solidFill>
                <a:ea typeface="-apple-system"/>
              </a:rPr>
              <a:t>物体通过单位路程所用的时间越短</a:t>
            </a:r>
            <a:r>
              <a:rPr lang="en-US" altLang="zh-CN" sz="3200" b="1">
                <a:solidFill>
                  <a:srgbClr val="002060"/>
                </a:solidFill>
                <a:ea typeface="-apple-system"/>
              </a:rPr>
              <a:t>,</a:t>
            </a:r>
            <a:r>
              <a:rPr lang="zh-CN" altLang="en-US" sz="3200" b="1">
                <a:solidFill>
                  <a:srgbClr val="002060"/>
                </a:solidFill>
                <a:ea typeface="-apple-system"/>
              </a:rPr>
              <a:t>物体运动得就越快</a:t>
            </a:r>
            <a:r>
              <a:rPr lang="en-US" altLang="zh-CN" sz="3200" b="1">
                <a:solidFill>
                  <a:srgbClr val="002060"/>
                </a:solidFill>
                <a:ea typeface="-apple-system"/>
              </a:rPr>
              <a:t>;</a:t>
            </a:r>
            <a:r>
              <a:rPr lang="zh-CN" altLang="en-US" sz="3200" b="1">
                <a:solidFill>
                  <a:srgbClr val="002060"/>
                </a:solidFill>
                <a:ea typeface="-apple-system"/>
              </a:rPr>
              <a:t>而通过单位路程所用的时间越长，则物体运动得越慢。</a:t>
            </a:r>
          </a:p>
          <a:p>
            <a:pPr lvl="0" algn="just"/>
            <a:r>
              <a:rPr lang="zh-CN" altLang="en-US" sz="3200" b="1" smtClean="0">
                <a:solidFill>
                  <a:srgbClr val="002060"/>
                </a:solidFill>
                <a:ea typeface="-apple-system"/>
              </a:rPr>
              <a:t>但</a:t>
            </a:r>
            <a:r>
              <a:rPr lang="zh-CN" altLang="en-US" sz="3200" b="1">
                <a:solidFill>
                  <a:srgbClr val="002060"/>
                </a:solidFill>
                <a:ea typeface="-apple-system"/>
              </a:rPr>
              <a:t>采用这种方法比较起来很不方便</a:t>
            </a:r>
            <a:r>
              <a:rPr lang="en-US" altLang="zh-CN" sz="3200" b="1">
                <a:solidFill>
                  <a:srgbClr val="002060"/>
                </a:solidFill>
                <a:ea typeface="-apple-system"/>
              </a:rPr>
              <a:t>,</a:t>
            </a:r>
            <a:r>
              <a:rPr lang="zh-CN" altLang="en-US" sz="3200" b="1">
                <a:solidFill>
                  <a:srgbClr val="002060"/>
                </a:solidFill>
                <a:ea typeface="-apple-system"/>
              </a:rPr>
              <a:t>所以我们用单位时间内通过的路程来表示物体运动的快慢。</a:t>
            </a:r>
            <a:endParaRPr kumimoji="0" lang="zh-CN" altLang="zh-CN" sz="4800" b="1" i="0" u="none" strike="noStrike" cap="none" normalizeH="0" baseline="0">
              <a:ln>
                <a:noFill/>
              </a:ln>
              <a:solidFill>
                <a:srgbClr val="002060"/>
              </a:solidFill>
              <a:effectLst/>
            </a:endParaRPr>
          </a:p>
        </p:txBody>
      </p:sp>
    </p:spTree>
    <p:extLst>
      <p:ext uri="{BB962C8B-B14F-4D97-AF65-F5344CB8AC3E}">
        <p14:creationId xmlns:p14="http://schemas.microsoft.com/office/powerpoint/2010/main" val="138122439"/>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3">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xmlns="" id="{CC82C9C0-93B0-4BFF-A47B-E38BC39D34B8}"/>
              </a:ext>
            </a:extLst>
          </p:cNvPr>
          <p:cNvSpPr/>
          <p:nvPr>
            <p:custDataLst>
              <p:tags r:id="rId3"/>
            </p:custDataLst>
          </p:nvPr>
        </p:nvSpPr>
        <p:spPr>
          <a:xfrm>
            <a:off x="4035348" y="31226"/>
            <a:ext cx="4570482" cy="793487"/>
          </a:xfrm>
          <a:prstGeom prst="rect">
            <a:avLst/>
          </a:prstGeom>
        </p:spPr>
        <p:txBody>
          <a:bodyPr wrap="none">
            <a:spAutoFit/>
          </a:bodyPr>
          <a:lstStyle/>
          <a:p>
            <a:pPr lvl="0" algn="ctr">
              <a:lnSpc>
                <a:spcPct val="150000"/>
              </a:lnSpc>
              <a:defRPr/>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3</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节《运动的快慢》</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xmlns="" id="{180FC460-0E07-4F48-ACE8-353565B2DAF9}"/>
              </a:ext>
            </a:extLst>
          </p:cNvPr>
          <p:cNvSpPr/>
          <p:nvPr>
            <p:custDataLst>
              <p:tags r:id="rId4"/>
            </p:custDataLst>
          </p:nvPr>
        </p:nvSpPr>
        <p:spPr>
          <a:xfrm>
            <a:off x="42720" y="2714016"/>
            <a:ext cx="1620957" cy="523220"/>
          </a:xfrm>
          <a:prstGeom prst="rect">
            <a:avLst/>
          </a:prstGeom>
        </p:spPr>
        <p:txBody>
          <a:bodyPr wrap="none">
            <a:spAutoFit/>
          </a:bodyPr>
          <a:lstStyle/>
          <a:p>
            <a:r>
              <a:rPr lang="zh-CN" altLang="en-US" sz="2800" b="1" i="0">
                <a:solidFill>
                  <a:srgbClr val="C00000"/>
                </a:solidFill>
                <a:effectLst>
                  <a:glow rad="63500">
                    <a:schemeClr val="accent5">
                      <a:satMod val="175000"/>
                      <a:alpha val="40000"/>
                    </a:schemeClr>
                  </a:glow>
                </a:effectLst>
                <a:latin typeface="-apple-system"/>
              </a:rPr>
              <a:t>参考答案</a:t>
            </a:r>
            <a:endParaRPr lang="zh-CN" altLang="en-US" sz="2800">
              <a:solidFill>
                <a:srgbClr val="C00000"/>
              </a:solidFill>
              <a:effectLst>
                <a:glow rad="63500">
                  <a:schemeClr val="accent5">
                    <a:satMod val="175000"/>
                    <a:alpha val="40000"/>
                  </a:schemeClr>
                </a:glow>
              </a:effectLst>
            </a:endParaRPr>
          </a:p>
        </p:txBody>
      </p:sp>
      <p:pic>
        <p:nvPicPr>
          <p:cNvPr id="9" name="图片 8">
            <a:extLst>
              <a:ext uri="{FF2B5EF4-FFF2-40B4-BE49-F238E27FC236}">
                <a16:creationId xmlns:a16="http://schemas.microsoft.com/office/drawing/2014/main" xmlns="" id="{CCB45C6B-C1F7-49F6-AF16-2271BD6717ED}"/>
              </a:ext>
            </a:extLst>
          </p:cNvPr>
          <p:cNvPicPr>
            <a:picLocks noChangeAspect="1"/>
          </p:cNvPicPr>
          <p:nvPr>
            <p:custDataLst>
              <p:tags r:id="rId6"/>
            </p:custDataLst>
          </p:nvPr>
        </p:nvPicPr>
        <p:blipFill>
          <a:blip r:embed="rId5">
            <a:extLst>
              <a:ext uri="{28A0092B-C50C-407E-A947-70E740481C1C}">
                <a14:useLocalDpi xmlns:a14="http://schemas.microsoft.com/office/drawing/2010/main" val="0"/>
              </a:ext>
            </a:extLst>
          </a:blip>
          <a:srcRect t="1269" b="88875"/>
          <a:stretch>
            <a:fillRect/>
          </a:stretch>
        </p:blipFill>
        <p:spPr>
          <a:xfrm>
            <a:off x="606138" y="1013572"/>
            <a:ext cx="10943751" cy="979208"/>
          </a:xfrm>
          <a:prstGeom prst="rect">
            <a:avLst/>
          </a:prstGeom>
        </p:spPr>
      </p:pic>
      <p:sp>
        <p:nvSpPr>
          <p:cNvPr id="2" name="矩形 1">
            <a:extLst>
              <a:ext uri="{FF2B5EF4-FFF2-40B4-BE49-F238E27FC236}">
                <a16:creationId xmlns:a16="http://schemas.microsoft.com/office/drawing/2014/main" xmlns="" id="{A5B4CD14-604B-4D16-B7C6-F7C7947F6232}"/>
              </a:ext>
            </a:extLst>
          </p:cNvPr>
          <p:cNvSpPr/>
          <p:nvPr>
            <p:custDataLst>
              <p:tags r:id="rId7"/>
            </p:custDataLst>
          </p:nvPr>
        </p:nvSpPr>
        <p:spPr>
          <a:xfrm>
            <a:off x="1051366" y="1734808"/>
            <a:ext cx="10162065" cy="954107"/>
          </a:xfrm>
          <a:prstGeom prst="rect">
            <a:avLst/>
          </a:prstGeom>
        </p:spPr>
        <p:txBody>
          <a:bodyPr wrap="square">
            <a:spAutoFit/>
          </a:bodyPr>
          <a:lstStyle/>
          <a:p>
            <a:r>
              <a:rPr lang="en-US" altLang="zh-CN" sz="2800" b="1"/>
              <a:t>2.</a:t>
            </a:r>
            <a:r>
              <a:rPr lang="zh-CN" altLang="en-US" sz="2800" b="1"/>
              <a:t>有些公路旁每</a:t>
            </a:r>
            <a:r>
              <a:rPr lang="zh-CN" altLang="en-US" sz="2800" b="1" smtClean="0"/>
              <a:t>隔</a:t>
            </a:r>
            <a:r>
              <a:rPr lang="en-US" altLang="zh-CN" sz="2800" b="1" smtClean="0"/>
              <a:t>1km</a:t>
            </a:r>
            <a:r>
              <a:rPr lang="zh-CN" altLang="en-US" sz="2800" b="1"/>
              <a:t>就立着一个里程碑。如何利用里程碑估测自行车的速度</a:t>
            </a:r>
            <a:r>
              <a:rPr lang="en-US" altLang="zh-CN" sz="2800" b="1"/>
              <a:t>?</a:t>
            </a:r>
            <a:endParaRPr lang="en-US" altLang="zh-CN" sz="4400" b="1">
              <a:solidFill>
                <a:srgbClr val="242424"/>
              </a:solidFill>
              <a:latin typeface="黑体" panose="02010609060101010101" pitchFamily="49" charset="-122"/>
              <a:ea typeface="黑体" panose="02010609060101010101" pitchFamily="49" charset="-122"/>
            </a:endParaRPr>
          </a:p>
        </p:txBody>
      </p:sp>
      <mc:AlternateContent>
        <mc:Choice Requires="a14">
          <p:sp>
            <p:nvSpPr>
              <p:cNvPr id="5" name="矩形 4"/>
              <p:cNvSpPr/>
              <p:nvPr>
                <p:custDataLst>
                  <p:tags r:id="rId8"/>
                </p:custDataLst>
              </p:nvPr>
            </p:nvSpPr>
            <p:spPr>
              <a:xfrm>
                <a:off x="1867269" y="2760182"/>
                <a:ext cx="9948910" cy="668837"/>
              </a:xfrm>
              <a:prstGeom prst="rect">
                <a:avLst/>
              </a:prstGeom>
            </p:spPr>
            <p:txBody>
              <a:bodyPr wrap="square">
                <a:spAutoFit/>
              </a:bodyPr>
              <a:lstStyle/>
              <a:p>
                <a:r>
                  <a:rPr lang="zh-CN" altLang="en-US" sz="2800" b="1">
                    <a:latin typeface="黑体" panose="02010609060101010101" pitchFamily="49" charset="-122"/>
                    <a:ea typeface="黑体" panose="02010609060101010101" pitchFamily="49" charset="-122"/>
                  </a:rPr>
                  <a:t>用手表测出通过</a:t>
                </a:r>
                <a:r>
                  <a:rPr lang="en-US" altLang="zh-CN" sz="2800" b="1">
                    <a:latin typeface="黑体" panose="02010609060101010101" pitchFamily="49" charset="-122"/>
                    <a:ea typeface="黑体" panose="02010609060101010101" pitchFamily="49" charset="-122"/>
                  </a:rPr>
                  <a:t>1km</a:t>
                </a:r>
                <a:r>
                  <a:rPr lang="zh-CN" altLang="en-US" sz="2800" b="1">
                    <a:latin typeface="黑体" panose="02010609060101010101" pitchFamily="49" charset="-122"/>
                    <a:ea typeface="黑体" panose="02010609060101010101" pitchFamily="49" charset="-122"/>
                  </a:rPr>
                  <a:t>所用的时间，再用速度公式 </a:t>
                </a:r>
                <a14:m>
                  <m:oMathPara>
                    <m:oMathParaPr>
                      <m:jc/>
                    </m:oMathParaPr>
                    <m:oMath>
                      <m:r>
                        <m:rPr>
                          <m:sty m:val="bi"/>
                        </m:rPr>
                        <a:rPr lang="en-US" altLang="zh-CN" sz="2800" b="1" i="1">
                          <a:latin typeface="Cambria Math" panose="02040503050406030204" pitchFamily="18" charset="0"/>
                          <a:ea typeface="黑体" pitchFamily="49" charset="-122"/>
                        </a:rPr>
                        <m:t>𝒗</m:t>
                      </m:r>
                      <m:r>
                        <m:rPr>
                          <m:sty m:val="bi"/>
                        </m:rPr>
                        <a:rPr lang="en-US" altLang="zh-CN" sz="2800" b="1" i="1">
                          <a:latin typeface="Cambria Math" panose="02040503050406030204" pitchFamily="18" charset="0"/>
                          <a:ea typeface="黑体" pitchFamily="49" charset="-122"/>
                        </a:rPr>
                        <m:t>=</m:t>
                      </m:r>
                      <m:f>
                        <m:fPr>
                          <m:type m:val="bar"/>
                          <m:ctrlPr>
                            <a:rPr lang="en-US" altLang="zh-CN" sz="2800" b="1" i="1">
                              <a:latin typeface="Cambria Math" panose="02040503050406030204" pitchFamily="18" charset="0"/>
                              <a:ea typeface="黑体" pitchFamily="49" charset="-122"/>
                            </a:rPr>
                          </m:ctrlPr>
                        </m:fPr>
                        <m:num>
                          <m:r>
                            <m:rPr>
                              <m:sty m:val="bi"/>
                            </m:rPr>
                            <a:rPr lang="en-US" altLang="zh-CN" sz="2800" b="1" i="1">
                              <a:latin typeface="Cambria Math" panose="02040503050406030204" pitchFamily="18" charset="0"/>
                              <a:ea typeface="黑体" pitchFamily="49" charset="-122"/>
                            </a:rPr>
                            <m:t>𝒔</m:t>
                          </m:r>
                        </m:num>
                        <m:den>
                          <m:r>
                            <m:rPr>
                              <m:sty m:val="bi"/>
                            </m:rPr>
                            <a:rPr lang="en-US" altLang="zh-CN" sz="2800" b="1" i="1">
                              <a:latin typeface="Cambria Math" panose="02040503050406030204" pitchFamily="18" charset="0"/>
                              <a:ea typeface="黑体" pitchFamily="49" charset="-122"/>
                            </a:rPr>
                            <m:t>𝒕</m:t>
                          </m:r>
                        </m:den>
                      </m:f>
                    </m:oMath>
                  </m:oMathPara>
                </a14:m>
                <a:r>
                  <a:rPr lang="zh-CN" altLang="en-US" sz="2800" b="1">
                    <a:latin typeface="黑体" panose="02010609060101010101" pitchFamily="49" charset="-122"/>
                    <a:ea typeface="黑体" panose="02010609060101010101" pitchFamily="49" charset="-122"/>
                  </a:rPr>
                  <a:t>求出速度</a:t>
                </a:r>
                <a:r>
                  <a:rPr lang="zh-CN" altLang="en-US" b="1">
                    <a:latin typeface="黑体" panose="02010609060101010101" pitchFamily="49" charset="-122"/>
                    <a:ea typeface="黑体" panose="02010609060101010101" pitchFamily="49" charset="-122"/>
                  </a:rPr>
                  <a:t>。</a:t>
                </a:r>
              </a:p>
            </p:txBody>
          </p:sp>
        </mc:Choice>
        <mc:Fallback>
          <p:sp>
            <p:nvSpPr>
              <p:cNvPr id="5" name="矩形 4"/>
              <p:cNvSpPr>
                <a:spLocks noRot="1" noChangeAspect="1" noMove="1" noResize="1" noEditPoints="1" noAdjustHandles="1" noChangeArrowheads="1" noChangeShapeType="1" noTextEdit="1"/>
              </p:cNvSpPr>
              <p:nvPr>
                <p:custDataLst>
                  <p:tags r:id="rId9"/>
                </p:custDataLst>
              </p:nvPr>
            </p:nvSpPr>
            <p:spPr>
              <a:xfrm>
                <a:off x="1867269" y="2760182"/>
                <a:ext cx="9948910" cy="668837"/>
              </a:xfrm>
              <a:prstGeom prst="rect">
                <a:avLst/>
              </a:prstGeom>
              <a:blipFill>
                <a:blip r:embed="rId10"/>
                <a:stretch>
                  <a:fillRect l="-1225" t="-6364" r="-2880" b="-6364"/>
                </a:stretch>
              </a:blipFill>
            </p:spPr>
            <p:txBody>
              <a:bodyPr/>
              <a:lstStyle/>
              <a:p>
                <a:r>
                  <a:rPr lang="zh-CN" altLang="en-US">
                    <a:noFill/>
                  </a:rPr>
                  <a:t> </a:t>
                </a:r>
              </a:p>
            </p:txBody>
          </p:sp>
        </mc:Fallback>
      </mc:AlternateContent>
      <p:pic>
        <p:nvPicPr>
          <p:cNvPr id="8" name="图片 7"/>
          <p:cNvPicPr>
            <a:picLocks noChangeAspect="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a:xfrm>
            <a:off x="4035348" y="3580198"/>
            <a:ext cx="4743450" cy="2343150"/>
          </a:xfrm>
          <a:prstGeom prst="rect">
            <a:avLst/>
          </a:prstGeom>
        </p:spPr>
      </p:pic>
    </p:spTree>
    <p:extLst>
      <p:ext uri="{BB962C8B-B14F-4D97-AF65-F5344CB8AC3E}">
        <p14:creationId xmlns:p14="http://schemas.microsoft.com/office/powerpoint/2010/main" val="2980723905"/>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xmlns="" id="{CC82C9C0-93B0-4BFF-A47B-E38BC39D34B8}"/>
              </a:ext>
            </a:extLst>
          </p:cNvPr>
          <p:cNvSpPr/>
          <p:nvPr>
            <p:custDataLst>
              <p:tags r:id="rId3"/>
            </p:custDataLst>
          </p:nvPr>
        </p:nvSpPr>
        <p:spPr>
          <a:xfrm>
            <a:off x="4035348" y="31226"/>
            <a:ext cx="4570482" cy="793487"/>
          </a:xfrm>
          <a:prstGeom prst="rect">
            <a:avLst/>
          </a:prstGeom>
        </p:spPr>
        <p:txBody>
          <a:bodyPr wrap="none">
            <a:spAutoFit/>
          </a:bodyPr>
          <a:lstStyle/>
          <a:p>
            <a:pPr lvl="0" algn="ctr">
              <a:lnSpc>
                <a:spcPct val="150000"/>
              </a:lnSpc>
              <a:defRPr/>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3</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节《运动的快慢》</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xmlns="" id="{180FC460-0E07-4F48-ACE8-353565B2DAF9}"/>
              </a:ext>
            </a:extLst>
          </p:cNvPr>
          <p:cNvSpPr/>
          <p:nvPr>
            <p:custDataLst>
              <p:tags r:id="rId4"/>
            </p:custDataLst>
          </p:nvPr>
        </p:nvSpPr>
        <p:spPr>
          <a:xfrm>
            <a:off x="140319" y="2735486"/>
            <a:ext cx="1620957" cy="523220"/>
          </a:xfrm>
          <a:prstGeom prst="rect">
            <a:avLst/>
          </a:prstGeom>
        </p:spPr>
        <p:txBody>
          <a:bodyPr wrap="none">
            <a:spAutoFit/>
          </a:bodyPr>
          <a:lstStyle/>
          <a:p>
            <a:r>
              <a:rPr lang="zh-CN" altLang="en-US" sz="2800" b="1" i="0">
                <a:solidFill>
                  <a:srgbClr val="C00000"/>
                </a:solidFill>
                <a:effectLst>
                  <a:glow rad="63500">
                    <a:schemeClr val="accent5">
                      <a:satMod val="175000"/>
                      <a:alpha val="40000"/>
                    </a:schemeClr>
                  </a:glow>
                </a:effectLst>
                <a:latin typeface="-apple-system"/>
              </a:rPr>
              <a:t>参考答案</a:t>
            </a:r>
            <a:endParaRPr lang="zh-CN" altLang="en-US" sz="2800">
              <a:solidFill>
                <a:srgbClr val="C00000"/>
              </a:solidFill>
              <a:effectLst>
                <a:glow rad="63500">
                  <a:schemeClr val="accent5">
                    <a:satMod val="175000"/>
                    <a:alpha val="40000"/>
                  </a:schemeClr>
                </a:glow>
              </a:effectLst>
            </a:endParaRPr>
          </a:p>
        </p:txBody>
      </p:sp>
      <p:pic>
        <p:nvPicPr>
          <p:cNvPr id="9" name="图片 8">
            <a:extLst>
              <a:ext uri="{FF2B5EF4-FFF2-40B4-BE49-F238E27FC236}">
                <a16:creationId xmlns:a16="http://schemas.microsoft.com/office/drawing/2014/main" xmlns="" id="{CCB45C6B-C1F7-49F6-AF16-2271BD6717ED}"/>
              </a:ext>
            </a:extLst>
          </p:cNvPr>
          <p:cNvPicPr>
            <a:picLocks noChangeAspect="1"/>
          </p:cNvPicPr>
          <p:nvPr>
            <p:custDataLst>
              <p:tags r:id="rId6"/>
            </p:custDataLst>
          </p:nvPr>
        </p:nvPicPr>
        <p:blipFill>
          <a:blip r:embed="rId5">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2" name="矩形 1">
            <a:extLst>
              <a:ext uri="{FF2B5EF4-FFF2-40B4-BE49-F238E27FC236}">
                <a16:creationId xmlns:a16="http://schemas.microsoft.com/office/drawing/2014/main" xmlns="" id="{A5B4CD14-604B-4D16-B7C6-F7C7947F6232}"/>
              </a:ext>
            </a:extLst>
          </p:cNvPr>
          <p:cNvSpPr/>
          <p:nvPr>
            <p:custDataLst>
              <p:tags r:id="rId7"/>
            </p:custDataLst>
          </p:nvPr>
        </p:nvSpPr>
        <p:spPr>
          <a:xfrm>
            <a:off x="950798" y="1618609"/>
            <a:ext cx="10162065" cy="1137812"/>
          </a:xfrm>
          <a:prstGeom prst="rect">
            <a:avLst/>
          </a:prstGeom>
        </p:spPr>
        <p:txBody>
          <a:bodyPr wrap="square">
            <a:spAutoFit/>
          </a:bodyPr>
          <a:lstStyle/>
          <a:p>
            <a:pPr>
              <a:lnSpc>
                <a:spcPct val="150000"/>
              </a:lnSpc>
            </a:pPr>
            <a:r>
              <a:rPr lang="en-US" altLang="zh-CN" sz="2400" b="1"/>
              <a:t>3.</a:t>
            </a:r>
            <a:r>
              <a:rPr lang="zh-CN" altLang="en-US" sz="2400" b="1"/>
              <a:t>小明在跑百米时前</a:t>
            </a:r>
            <a:r>
              <a:rPr lang="en-US" altLang="zh-CN" sz="2400" b="1"/>
              <a:t>50 m</a:t>
            </a:r>
            <a:r>
              <a:rPr lang="zh-CN" altLang="en-US" sz="2400" b="1"/>
              <a:t>用时</a:t>
            </a:r>
            <a:r>
              <a:rPr lang="en-US" altLang="zh-CN" sz="2400" b="1"/>
              <a:t>6 s</a:t>
            </a:r>
            <a:r>
              <a:rPr lang="zh-CN" altLang="en-US" sz="2400" b="1"/>
              <a:t>，后</a:t>
            </a:r>
            <a:r>
              <a:rPr lang="en-US" altLang="zh-CN" sz="2400" b="1"/>
              <a:t>50 m</a:t>
            </a:r>
            <a:r>
              <a:rPr lang="zh-CN" altLang="en-US" sz="2400" b="1"/>
              <a:t>用时</a:t>
            </a:r>
            <a:r>
              <a:rPr lang="en-US" altLang="zh-CN" sz="2400" b="1"/>
              <a:t>7 s</a:t>
            </a:r>
            <a:r>
              <a:rPr lang="zh-CN" altLang="en-US" sz="2400" b="1"/>
              <a:t>，小明前、后</a:t>
            </a:r>
            <a:r>
              <a:rPr lang="en-US" altLang="zh-CN" sz="2400" b="1"/>
              <a:t>50 m</a:t>
            </a:r>
            <a:r>
              <a:rPr lang="zh-CN" altLang="en-US" sz="2400" b="1"/>
              <a:t>及百米全程的平均速度各是多少</a:t>
            </a:r>
            <a:r>
              <a:rPr lang="en-US" altLang="zh-CN" sz="2400" b="1"/>
              <a:t>?</a:t>
            </a:r>
            <a:endParaRPr lang="en-US" altLang="zh-CN" sz="4000" b="1">
              <a:solidFill>
                <a:srgbClr val="242424"/>
              </a:solidFill>
              <a:latin typeface="黑体" panose="02010609060101010101" pitchFamily="49" charset="-122"/>
              <a:ea typeface="黑体" panose="02010609060101010101" pitchFamily="49" charset="-122"/>
            </a:endParaRPr>
          </a:p>
        </p:txBody>
      </p:sp>
      <p:grpSp>
        <p:nvGrpSpPr>
          <p:cNvPr id="8" name="组合 7"/>
          <p:cNvGrpSpPr/>
          <p:nvPr>
            <p:custDataLst>
              <p:tags r:id="rId8"/>
            </p:custDataLst>
          </p:nvPr>
        </p:nvGrpSpPr>
        <p:grpSpPr>
          <a:xfrm>
            <a:off x="1477271" y="3009324"/>
            <a:ext cx="8555324" cy="2677656"/>
            <a:chOff x="950798" y="3258706"/>
            <a:chExt cx="8555324" cy="2677656"/>
          </a:xfrm>
        </p:grpSpPr>
        <p:sp>
          <p:nvSpPr>
            <p:cNvPr id="5" name="矩形 4">
              <a:extLst>
                <a:ext uri="{FF2B5EF4-FFF2-40B4-BE49-F238E27FC236}">
                  <a16:creationId xmlns:a16="http://schemas.microsoft.com/office/drawing/2014/main" xmlns="" id="{51AF8DE6-DEE3-489A-8551-81377BB690BF}"/>
                </a:ext>
              </a:extLst>
            </p:cNvPr>
            <p:cNvSpPr/>
            <p:nvPr>
              <p:custDataLst>
                <p:tags r:id="rId9"/>
              </p:custDataLst>
            </p:nvPr>
          </p:nvSpPr>
          <p:spPr>
            <a:xfrm>
              <a:off x="950798" y="3258706"/>
              <a:ext cx="8555324" cy="2677656"/>
            </a:xfrm>
            <a:prstGeom prst="rect">
              <a:avLst/>
            </a:prstGeom>
          </p:spPr>
          <p:txBody>
            <a:bodyPr wrap="square">
              <a:spAutoFit/>
            </a:bodyPr>
            <a:lstStyle/>
            <a:p>
              <a:pPr>
                <a:lnSpc>
                  <a:spcPct val="200000"/>
                </a:lnSpc>
              </a:pPr>
              <a:r>
                <a:rPr lang="zh-CN" altLang="en-US" sz="2800" b="1">
                  <a:latin typeface="+mn-ea"/>
                </a:rPr>
                <a:t>解</a:t>
              </a:r>
              <a:r>
                <a:rPr lang="zh-CN" altLang="en-US" sz="2800" b="1" smtClean="0">
                  <a:latin typeface="+mn-ea"/>
                </a:rPr>
                <a:t>：</a:t>
              </a:r>
              <a:r>
                <a:rPr lang="zh-CN" altLang="en-US" sz="2800" b="1">
                  <a:latin typeface="+mn-ea"/>
                </a:rPr>
                <a:t>小</a:t>
              </a:r>
              <a:r>
                <a:rPr lang="zh-CN" altLang="en-US" sz="2800" b="1" smtClean="0">
                  <a:latin typeface="+mn-ea"/>
                </a:rPr>
                <a:t>明前</a:t>
              </a:r>
              <a:r>
                <a:rPr lang="en-US" altLang="zh-CN" sz="2800" b="1" smtClean="0">
                  <a:latin typeface="+mn-ea"/>
                </a:rPr>
                <a:t>50m</a:t>
              </a:r>
              <a:r>
                <a:rPr lang="zh-CN" altLang="en-US" sz="2800" b="1" smtClean="0">
                  <a:latin typeface="+mn-ea"/>
                </a:rPr>
                <a:t>的平均速度为：</a:t>
              </a:r>
              <a:endParaRPr lang="en-US" altLang="zh-CN" sz="2800" b="1">
                <a:latin typeface="+mn-ea"/>
              </a:endParaRPr>
            </a:p>
            <a:p>
              <a:pPr>
                <a:lnSpc>
                  <a:spcPct val="200000"/>
                </a:lnSpc>
              </a:pPr>
              <a:r>
                <a:rPr lang="zh-CN" altLang="en-US" sz="2800" b="1" smtClean="0">
                  <a:latin typeface="+mn-ea"/>
                </a:rPr>
                <a:t>       小明后</a:t>
              </a:r>
              <a:r>
                <a:rPr lang="en-US" altLang="zh-CN" sz="2800" b="1" smtClean="0">
                  <a:latin typeface="+mn-ea"/>
                </a:rPr>
                <a:t>50m</a:t>
              </a:r>
              <a:r>
                <a:rPr lang="zh-CN" altLang="en-US" sz="2800" b="1">
                  <a:latin typeface="+mn-ea"/>
                </a:rPr>
                <a:t>的平均速度为</a:t>
              </a:r>
              <a:r>
                <a:rPr lang="zh-CN" altLang="en-US" sz="2800" b="1" smtClean="0">
                  <a:latin typeface="+mn-ea"/>
                </a:rPr>
                <a:t>：</a:t>
              </a:r>
              <a:endParaRPr lang="en-US" altLang="zh-CN" sz="2800" b="1" smtClean="0">
                <a:latin typeface="+mn-ea"/>
              </a:endParaRPr>
            </a:p>
            <a:p>
              <a:pPr>
                <a:lnSpc>
                  <a:spcPct val="200000"/>
                </a:lnSpc>
              </a:pPr>
              <a:r>
                <a:rPr lang="zh-CN" altLang="en-US" sz="2800" b="1" smtClean="0">
                  <a:latin typeface="+mn-ea"/>
                </a:rPr>
                <a:t>       小百米全程的</a:t>
              </a:r>
              <a:r>
                <a:rPr lang="zh-CN" altLang="en-US" sz="2800" b="1">
                  <a:latin typeface="+mn-ea"/>
                </a:rPr>
                <a:t>平均速度为</a:t>
              </a:r>
              <a:r>
                <a:rPr lang="zh-CN" altLang="en-US" sz="2800" b="1" smtClean="0">
                  <a:latin typeface="+mn-ea"/>
                </a:rPr>
                <a:t>：</a:t>
              </a:r>
              <a:endParaRPr lang="en-US" altLang="zh-CN" sz="2800" b="1">
                <a:latin typeface="+mn-ea"/>
              </a:endParaRPr>
            </a:p>
          </p:txBody>
        </p:sp>
        <p:pic>
          <p:nvPicPr>
            <p:cNvPr id="3" name="图片 2"/>
            <p:cNvPicPr>
              <a:picLocks noChangeAspect="1"/>
            </p:cNvPicPr>
            <p:nvPr>
              <p:custDataLst>
                <p:tags r:id="rId11"/>
              </p:custDataLst>
            </p:nvPr>
          </p:nvPicPr>
          <p:blipFill>
            <a:blip r:embed="rId10"/>
            <a:stretch>
              <a:fillRect/>
            </a:stretch>
          </p:blipFill>
          <p:spPr>
            <a:xfrm>
              <a:off x="5951939" y="3431600"/>
              <a:ext cx="3209524" cy="2504762"/>
            </a:xfrm>
            <a:prstGeom prst="rect">
              <a:avLst/>
            </a:prstGeom>
          </p:spPr>
        </p:pic>
      </p:grpSp>
    </p:spTree>
    <p:extLst>
      <p:ext uri="{BB962C8B-B14F-4D97-AF65-F5344CB8AC3E}">
        <p14:creationId xmlns:p14="http://schemas.microsoft.com/office/powerpoint/2010/main" val="2120504038"/>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0">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xmlns="" id="{CC82C9C0-93B0-4BFF-A47B-E38BC39D34B8}"/>
              </a:ext>
            </a:extLst>
          </p:cNvPr>
          <p:cNvSpPr/>
          <p:nvPr>
            <p:custDataLst>
              <p:tags r:id="rId3"/>
            </p:custDataLst>
          </p:nvPr>
        </p:nvSpPr>
        <p:spPr>
          <a:xfrm>
            <a:off x="4035348" y="31226"/>
            <a:ext cx="4570482" cy="793487"/>
          </a:xfrm>
          <a:prstGeom prst="rect">
            <a:avLst/>
          </a:prstGeom>
        </p:spPr>
        <p:txBody>
          <a:bodyPr wrap="none">
            <a:spAutoFit/>
          </a:bodyPr>
          <a:lstStyle/>
          <a:p>
            <a:pPr lvl="0" algn="ctr">
              <a:lnSpc>
                <a:spcPct val="150000"/>
              </a:lnSpc>
              <a:defRPr/>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3</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节《运动的快慢》</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pic>
        <p:nvPicPr>
          <p:cNvPr id="9" name="图片 8">
            <a:extLst>
              <a:ext uri="{FF2B5EF4-FFF2-40B4-BE49-F238E27FC236}">
                <a16:creationId xmlns:a16="http://schemas.microsoft.com/office/drawing/2014/main" xmlns="" id="{CCB45C6B-C1F7-49F6-AF16-2271BD6717ED}"/>
              </a:ext>
            </a:extLst>
          </p:cNvPr>
          <p:cNvPicPr>
            <a:picLocks noChangeAspect="1"/>
          </p:cNvPicPr>
          <p:nvPr>
            <p:custDataLst>
              <p:tags r:id="rId5"/>
            </p:custDataLst>
          </p:nvPr>
        </p:nvPicPr>
        <p:blipFill>
          <a:blip r:embed="rId4">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2" name="矩形 1">
            <a:extLst>
              <a:ext uri="{FF2B5EF4-FFF2-40B4-BE49-F238E27FC236}">
                <a16:creationId xmlns:a16="http://schemas.microsoft.com/office/drawing/2014/main" xmlns="" id="{A5B4CD14-604B-4D16-B7C6-F7C7947F6232}"/>
              </a:ext>
            </a:extLst>
          </p:cNvPr>
          <p:cNvSpPr/>
          <p:nvPr>
            <p:custDataLst>
              <p:tags r:id="rId6"/>
            </p:custDataLst>
          </p:nvPr>
        </p:nvSpPr>
        <p:spPr>
          <a:xfrm>
            <a:off x="1051366" y="1734808"/>
            <a:ext cx="10162065" cy="461665"/>
          </a:xfrm>
          <a:prstGeom prst="rect">
            <a:avLst/>
          </a:prstGeom>
        </p:spPr>
        <p:txBody>
          <a:bodyPr wrap="square">
            <a:spAutoFit/>
          </a:bodyPr>
          <a:lstStyle/>
          <a:p>
            <a:r>
              <a:rPr lang="en-US" altLang="zh-CN" sz="2400" b="1"/>
              <a:t>4</a:t>
            </a:r>
            <a:r>
              <a:rPr lang="zh-CN" altLang="en-US" sz="2400" b="1"/>
              <a:t>、北京南站到上海虹桥站的</a:t>
            </a:r>
            <a:r>
              <a:rPr lang="en-US" altLang="zh-CN" sz="2400" b="1"/>
              <a:t>G11</a:t>
            </a:r>
            <a:r>
              <a:rPr lang="zh-CN" altLang="en-US" sz="2400" b="1"/>
              <a:t>次高速列车运行肘刻表</a:t>
            </a:r>
            <a:r>
              <a:rPr lang="en-US" altLang="zh-CN" sz="2400" b="1"/>
              <a:t>(2011)</a:t>
            </a:r>
            <a:r>
              <a:rPr lang="zh-CN" altLang="en-US" sz="2400" b="1"/>
              <a:t>如下表所</a:t>
            </a:r>
            <a:r>
              <a:rPr lang="zh-CN" altLang="en-US" sz="2400" b="1" smtClean="0"/>
              <a:t>示：                          </a:t>
            </a:r>
            <a:endParaRPr lang="en-US" altLang="zh-CN" sz="4800" b="1">
              <a:solidFill>
                <a:srgbClr val="242424"/>
              </a:solidFill>
              <a:latin typeface="黑体" panose="02010609060101010101" pitchFamily="49" charset="-122"/>
              <a:ea typeface="黑体" panose="02010609060101010101" pitchFamily="49" charset="-122"/>
            </a:endParaRPr>
          </a:p>
        </p:txBody>
      </p:sp>
      <p:pic>
        <p:nvPicPr>
          <p:cNvPr id="4" name="图片 3"/>
          <p:cNvPicPr>
            <a:picLocks noChangeAspect="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2097765" y="2311896"/>
            <a:ext cx="7191091" cy="2150810"/>
          </a:xfrm>
          <a:prstGeom prst="rect">
            <a:avLst/>
          </a:prstGeom>
        </p:spPr>
      </p:pic>
      <p:sp>
        <p:nvSpPr>
          <p:cNvPr id="5" name="矩形 4"/>
          <p:cNvSpPr/>
          <p:nvPr>
            <p:custDataLst>
              <p:tags r:id="rId9"/>
            </p:custDataLst>
          </p:nvPr>
        </p:nvSpPr>
        <p:spPr>
          <a:xfrm>
            <a:off x="1508911" y="4462706"/>
            <a:ext cx="10094384" cy="1698029"/>
          </a:xfrm>
          <a:prstGeom prst="rect">
            <a:avLst/>
          </a:prstGeom>
        </p:spPr>
        <p:txBody>
          <a:bodyPr wrap="square">
            <a:spAutoFit/>
          </a:bodyPr>
          <a:lstStyle/>
          <a:p>
            <a:pPr>
              <a:lnSpc>
                <a:spcPct val="150000"/>
              </a:lnSpc>
            </a:pPr>
            <a:r>
              <a:rPr lang="zh-CN" altLang="en-US" sz="2400" b="1"/>
              <a:t>根据列车运行时刻表回答下列问题：</a:t>
            </a:r>
          </a:p>
          <a:p>
            <a:pPr>
              <a:lnSpc>
                <a:spcPct val="150000"/>
              </a:lnSpc>
            </a:pPr>
            <a:r>
              <a:rPr lang="en-US" altLang="zh-CN" sz="2400" b="1"/>
              <a:t>(1)</a:t>
            </a:r>
            <a:r>
              <a:rPr lang="zh-CN" altLang="en-US" sz="2400" b="1"/>
              <a:t>列车由北京南站驶往上海虹桥站全程的平均速度是多少？</a:t>
            </a:r>
          </a:p>
          <a:p>
            <a:pPr>
              <a:lnSpc>
                <a:spcPct val="150000"/>
              </a:lnSpc>
            </a:pPr>
            <a:r>
              <a:rPr lang="en-US" altLang="zh-CN" sz="2400" b="1"/>
              <a:t>(2)</a:t>
            </a:r>
            <a:r>
              <a:rPr lang="zh-CN" altLang="en-US" sz="2400" b="1"/>
              <a:t>列车在哪个路段运行得最快</a:t>
            </a:r>
            <a:r>
              <a:rPr lang="en-US" altLang="zh-CN" sz="2400" b="1"/>
              <a:t>?</a:t>
            </a:r>
            <a:r>
              <a:rPr lang="zh-CN" altLang="en-US" sz="2400" b="1"/>
              <a:t>在哪个路段运行得最慢</a:t>
            </a:r>
            <a:r>
              <a:rPr lang="en-US" altLang="zh-CN" sz="2400" b="1"/>
              <a:t>?</a:t>
            </a:r>
          </a:p>
        </p:txBody>
      </p:sp>
    </p:spTree>
    <p:extLst>
      <p:ext uri="{BB962C8B-B14F-4D97-AF65-F5344CB8AC3E}">
        <p14:creationId xmlns:p14="http://schemas.microsoft.com/office/powerpoint/2010/main" val="2255975685"/>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0">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xmlns="" id="{CC82C9C0-93B0-4BFF-A47B-E38BC39D34B8}"/>
              </a:ext>
            </a:extLst>
          </p:cNvPr>
          <p:cNvSpPr/>
          <p:nvPr>
            <p:custDataLst>
              <p:tags r:id="rId3"/>
            </p:custDataLst>
          </p:nvPr>
        </p:nvSpPr>
        <p:spPr>
          <a:xfrm>
            <a:off x="4035348" y="31226"/>
            <a:ext cx="4570482" cy="793487"/>
          </a:xfrm>
          <a:prstGeom prst="rect">
            <a:avLst/>
          </a:prstGeom>
        </p:spPr>
        <p:txBody>
          <a:bodyPr wrap="none">
            <a:spAutoFit/>
          </a:bodyPr>
          <a:lstStyle/>
          <a:p>
            <a:pPr lvl="0" algn="ctr">
              <a:lnSpc>
                <a:spcPct val="150000"/>
              </a:lnSpc>
              <a:defRPr/>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3</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节《运动的快慢》</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xmlns="" id="{180FC460-0E07-4F48-ACE8-353565B2DAF9}"/>
              </a:ext>
            </a:extLst>
          </p:cNvPr>
          <p:cNvSpPr/>
          <p:nvPr>
            <p:custDataLst>
              <p:tags r:id="rId4"/>
            </p:custDataLst>
          </p:nvPr>
        </p:nvSpPr>
        <p:spPr>
          <a:xfrm>
            <a:off x="81481" y="1947791"/>
            <a:ext cx="1620957" cy="523220"/>
          </a:xfrm>
          <a:prstGeom prst="rect">
            <a:avLst/>
          </a:prstGeom>
        </p:spPr>
        <p:txBody>
          <a:bodyPr wrap="none">
            <a:spAutoFit/>
          </a:bodyPr>
          <a:lstStyle/>
          <a:p>
            <a:r>
              <a:rPr lang="zh-CN" altLang="en-US" sz="2800" b="1" i="0">
                <a:solidFill>
                  <a:srgbClr val="C00000"/>
                </a:solidFill>
                <a:effectLst>
                  <a:glow rad="63500">
                    <a:schemeClr val="accent5">
                      <a:satMod val="175000"/>
                      <a:alpha val="40000"/>
                    </a:schemeClr>
                  </a:glow>
                </a:effectLst>
                <a:latin typeface="-apple-system"/>
              </a:rPr>
              <a:t>参考答案</a:t>
            </a:r>
            <a:endParaRPr lang="zh-CN" altLang="en-US" sz="2800">
              <a:solidFill>
                <a:srgbClr val="C00000"/>
              </a:solidFill>
              <a:effectLst>
                <a:glow rad="63500">
                  <a:schemeClr val="accent5">
                    <a:satMod val="175000"/>
                    <a:alpha val="40000"/>
                  </a:schemeClr>
                </a:glow>
              </a:effectLst>
            </a:endParaRPr>
          </a:p>
        </p:txBody>
      </p:sp>
      <p:pic>
        <p:nvPicPr>
          <p:cNvPr id="9" name="图片 8">
            <a:extLst>
              <a:ext uri="{FF2B5EF4-FFF2-40B4-BE49-F238E27FC236}">
                <a16:creationId xmlns:a16="http://schemas.microsoft.com/office/drawing/2014/main" xmlns="" id="{CCB45C6B-C1F7-49F6-AF16-2271BD6717ED}"/>
              </a:ext>
            </a:extLst>
          </p:cNvPr>
          <p:cNvPicPr>
            <a:picLocks noChangeAspect="1"/>
          </p:cNvPicPr>
          <p:nvPr>
            <p:custDataLst>
              <p:tags r:id="rId6"/>
            </p:custDataLst>
          </p:nvPr>
        </p:nvPicPr>
        <p:blipFill>
          <a:blip r:embed="rId5">
            <a:extLst>
              <a:ext uri="{28A0092B-C50C-407E-A947-70E740481C1C}">
                <a14:useLocalDpi xmlns:a14="http://schemas.microsoft.com/office/drawing/2010/main" val="0"/>
              </a:ext>
            </a:extLst>
          </a:blip>
          <a:srcRect t="1269" b="88875"/>
          <a:stretch>
            <a:fillRect/>
          </a:stretch>
        </p:blipFill>
        <p:spPr>
          <a:xfrm>
            <a:off x="190123" y="1027453"/>
            <a:ext cx="10943751" cy="979208"/>
          </a:xfrm>
          <a:prstGeom prst="rect">
            <a:avLst/>
          </a:prstGeom>
        </p:spPr>
      </p:pic>
      <mc:AlternateContent>
        <mc:Choice Requires="a14">
          <p:sp>
            <p:nvSpPr>
              <p:cNvPr id="3" name="矩形 2"/>
              <p:cNvSpPr/>
              <p:nvPr>
                <p:custDataLst>
                  <p:tags r:id="rId7"/>
                </p:custDataLst>
              </p:nvPr>
            </p:nvSpPr>
            <p:spPr>
              <a:xfrm>
                <a:off x="190123" y="2374400"/>
                <a:ext cx="11887200" cy="3576300"/>
              </a:xfrm>
              <a:prstGeom prst="rect">
                <a:avLst/>
              </a:prstGeom>
            </p:spPr>
            <p:txBody>
              <a:bodyPr wrap="square">
                <a:spAutoFit/>
              </a:bodyPr>
              <a:lstStyle/>
              <a:p>
                <a:pPr algn="just">
                  <a:lnSpc>
                    <a:spcPct val="150000"/>
                  </a:lnSpc>
                </a:pPr>
                <a:r>
                  <a:rPr lang="zh-CN" altLang="en-US" b="1">
                    <a:solidFill>
                      <a:srgbClr val="002060"/>
                    </a:solidFill>
                    <a:latin typeface="黑体" panose="02010609060101010101" pitchFamily="49" charset="-122"/>
                    <a:ea typeface="黑体" panose="02010609060101010101" pitchFamily="49" charset="-122"/>
                  </a:rPr>
                  <a:t>（</a:t>
                </a:r>
                <a:r>
                  <a:rPr lang="en-US" altLang="zh-CN" b="1">
                    <a:solidFill>
                      <a:srgbClr val="002060"/>
                    </a:solidFill>
                    <a:latin typeface="黑体" panose="02010609060101010101" pitchFamily="49" charset="-122"/>
                    <a:ea typeface="黑体" panose="02010609060101010101" pitchFamily="49" charset="-122"/>
                  </a:rPr>
                  <a:t>1</a:t>
                </a:r>
                <a:r>
                  <a:rPr lang="zh-CN" altLang="en-US" b="1">
                    <a:solidFill>
                      <a:srgbClr val="002060"/>
                    </a:solidFill>
                    <a:latin typeface="黑体" panose="02010609060101010101" pitchFamily="49" charset="-122"/>
                    <a:ea typeface="黑体" panose="02010609060101010101" pitchFamily="49" charset="-122"/>
                  </a:rPr>
                  <a:t>）已知列车由北京南站驶往上海虹桥</a:t>
                </a:r>
                <a:r>
                  <a:rPr lang="zh-CN" altLang="en-US" b="1" smtClean="0">
                    <a:solidFill>
                      <a:srgbClr val="002060"/>
                    </a:solidFill>
                    <a:latin typeface="黑体" panose="02010609060101010101" pitchFamily="49" charset="-122"/>
                    <a:ea typeface="黑体" panose="02010609060101010101" pitchFamily="49" charset="-122"/>
                  </a:rPr>
                  <a:t>站的路程</a:t>
                </a:r>
                <a:r>
                  <a:rPr lang="en-US" altLang="zh-CN" b="1" smtClean="0">
                    <a:solidFill>
                      <a:srgbClr val="002060"/>
                    </a:solidFill>
                    <a:latin typeface="黑体" panose="02010609060101010101" pitchFamily="49" charset="-122"/>
                    <a:ea typeface="黑体" panose="02010609060101010101" pitchFamily="49" charset="-122"/>
                  </a:rPr>
                  <a:t>s=1318</a:t>
                </a:r>
                <a14:m>
                  <m:oMathPara>
                    <m:oMathParaPr>
                      <m:jc/>
                    </m:oMathParaPr>
                    <m:oMath>
                      <m:r>
                        <m:rPr>
                          <m:sty m:val="b"/>
                        </m:rPr>
                        <a:rPr lang="en-US" altLang="zh-CN" b="1">
                          <a:solidFill>
                            <a:srgbClr val="002060"/>
                          </a:solidFill>
                          <a:latin typeface="黑体" pitchFamily="49" charset="-122"/>
                          <a:ea typeface="黑体" pitchFamily="49" charset="-122"/>
                        </a:rPr>
                        <m:t>𝐊𝐦</m:t>
                      </m:r>
                    </m:oMath>
                  </m:oMathPara>
                </a14:m>
                <a:r>
                  <a:rPr lang="zh-CN" altLang="en-US" b="1" smtClean="0">
                    <a:solidFill>
                      <a:srgbClr val="002060"/>
                    </a:solidFill>
                    <a:latin typeface="黑体" panose="02010609060101010101" pitchFamily="49" charset="-122"/>
                    <a:ea typeface="黑体" panose="02010609060101010101" pitchFamily="49" charset="-122"/>
                  </a:rPr>
                  <a:t>，所用的时间</a:t>
                </a:r>
                <a14:m>
                  <m:oMathPara>
                    <m:oMathParaPr>
                      <m:jc/>
                    </m:oMathParaPr>
                    <m:oMath>
                      <m:r>
                        <m:rPr>
                          <m:sty m:val="bi"/>
                        </m:rPr>
                        <a:rPr lang="en-US" altLang="zh-CN" b="1" i="1">
                          <a:solidFill>
                            <a:srgbClr val="002060"/>
                          </a:solidFill>
                          <a:latin typeface="Cambria Math" panose="02040503050406030204" pitchFamily="18" charset="0"/>
                          <a:ea typeface="黑体" pitchFamily="49" charset="-122"/>
                        </a:rPr>
                        <m:t>𝒕</m:t>
                      </m:r>
                    </m:oMath>
                  </m:oMathPara>
                </a14:m>
                <a:r>
                  <a:rPr lang="en-US" altLang="zh-CN" b="1" smtClean="0">
                    <a:solidFill>
                      <a:srgbClr val="002060"/>
                    </a:solidFill>
                    <a:latin typeface="黑体" panose="02010609060101010101" pitchFamily="49" charset="-122"/>
                    <a:ea typeface="黑体" panose="02010609060101010101" pitchFamily="49" charset="-122"/>
                  </a:rPr>
                  <a:t>=</a:t>
                </a:r>
                <a:r>
                  <a:rPr lang="en-US" altLang="zh-CN" b="1">
                    <a:solidFill>
                      <a:srgbClr val="002060"/>
                    </a:solidFill>
                    <a:latin typeface="黑体" panose="02010609060101010101" pitchFamily="49" charset="-122"/>
                    <a:ea typeface="黑体" panose="02010609060101010101" pitchFamily="49" charset="-122"/>
                  </a:rPr>
                  <a:t> </a:t>
                </a:r>
                <a14:m>
                  <m:oMathPara>
                    <m:oMathParaPr>
                      <m:jc/>
                    </m:oMathParaPr>
                    <m:oMath>
                      <m:r>
                        <m:rPr>
                          <m:sty m:val="b"/>
                        </m:rPr>
                        <a:rPr lang="en-US" altLang="zh-CN" b="1">
                          <a:solidFill>
                            <a:srgbClr val="002060"/>
                          </a:solidFill>
                          <a:latin typeface="黑体" pitchFamily="49" charset="-122"/>
                          <a:ea typeface="黑体" pitchFamily="49" charset="-122"/>
                        </a:rPr>
                        <m:t>𝟒.𝟗𝟏𝟕</m:t>
                      </m:r>
                      <m:r>
                        <m:rPr>
                          <m:sty m:val="b"/>
                        </m:rPr>
                        <a:rPr lang="en-US" altLang="zh-CN" b="1">
                          <a:solidFill>
                            <a:srgbClr val="002060"/>
                          </a:solidFill>
                          <a:latin typeface="黑体" pitchFamily="49" charset="-122"/>
                          <a:ea typeface="黑体" pitchFamily="49" charset="-122"/>
                        </a:rPr>
                        <m:t>𝐡</m:t>
                      </m:r>
                    </m:oMath>
                  </m:oMathPara>
                </a14:m>
                <a:r>
                  <a:rPr lang="zh-CN" altLang="en-US" b="1">
                    <a:solidFill>
                      <a:srgbClr val="002060"/>
                    </a:solidFill>
                    <a:latin typeface="黑体" panose="02010609060101010101" pitchFamily="49" charset="-122"/>
                    <a:ea typeface="黑体" panose="02010609060101010101" pitchFamily="49" charset="-122"/>
                  </a:rPr>
                  <a:t>，所以列车由北京南站驶往上海虹桥站全程的</a:t>
                </a:r>
                <a:r>
                  <a:rPr lang="zh-CN" altLang="en-US" b="1" smtClean="0">
                    <a:solidFill>
                      <a:srgbClr val="002060"/>
                    </a:solidFill>
                    <a:latin typeface="黑体" panose="02010609060101010101" pitchFamily="49" charset="-122"/>
                    <a:ea typeface="黑体" panose="02010609060101010101" pitchFamily="49" charset="-122"/>
                  </a:rPr>
                  <a:t>平均速度：</a:t>
                </a:r>
                <a14:m>
                  <m:oMathPara>
                    <m:oMathParaPr>
                      <m:jc/>
                    </m:oMathParaPr>
                    <m:oMath>
                      <m:r>
                        <m:rPr>
                          <m:sty m:val="bi"/>
                        </m:rPr>
                        <a:rPr lang="en-US" altLang="zh-CN" b="1" i="1">
                          <a:solidFill>
                            <a:srgbClr val="002060"/>
                          </a:solidFill>
                          <a:latin typeface="Cambria Math" panose="02040503050406030204" pitchFamily="18" charset="0"/>
                          <a:ea typeface="黑体" pitchFamily="49" charset="-122"/>
                        </a:rPr>
                        <m:t>𝒗</m:t>
                      </m:r>
                      <m:r>
                        <m:rPr>
                          <m:sty m:val="bi"/>
                        </m:rPr>
                        <a:rPr lang="en-US" altLang="zh-CN" b="1" i="1">
                          <a:solidFill>
                            <a:srgbClr val="002060"/>
                          </a:solidFill>
                          <a:latin typeface="Cambria Math" panose="02040503050406030204" pitchFamily="18" charset="0"/>
                          <a:ea typeface="黑体" pitchFamily="49" charset="-122"/>
                        </a:rPr>
                        <m:t>=</m:t>
                      </m:r>
                      <m:f>
                        <m:fPr>
                          <m:type m:val="bar"/>
                          <m:ctrlPr>
                            <a:rPr lang="en-US" altLang="zh-CN" b="1" i="1">
                              <a:solidFill>
                                <a:srgbClr val="002060"/>
                              </a:solidFill>
                              <a:latin typeface="Cambria Math" panose="02040503050406030204" pitchFamily="18" charset="0"/>
                              <a:ea typeface="黑体" pitchFamily="49" charset="-122"/>
                            </a:rPr>
                          </m:ctrlPr>
                        </m:fPr>
                        <m:num>
                          <m:r>
                            <m:rPr>
                              <m:sty m:val="bi"/>
                            </m:rPr>
                            <a:rPr lang="en-US" altLang="zh-CN" b="1" i="1">
                              <a:solidFill>
                                <a:srgbClr val="002060"/>
                              </a:solidFill>
                              <a:latin typeface="Cambria Math" panose="02040503050406030204" pitchFamily="18" charset="0"/>
                              <a:ea typeface="黑体" pitchFamily="49" charset="-122"/>
                            </a:rPr>
                            <m:t>𝒔</m:t>
                          </m:r>
                        </m:num>
                        <m:den>
                          <m:r>
                            <m:rPr>
                              <m:sty m:val="bi"/>
                            </m:rPr>
                            <a:rPr lang="en-US" altLang="zh-CN" b="1" i="1">
                              <a:solidFill>
                                <a:srgbClr val="002060"/>
                              </a:solidFill>
                              <a:latin typeface="Cambria Math" panose="02040503050406030204" pitchFamily="18" charset="0"/>
                              <a:ea typeface="黑体" pitchFamily="49" charset="-122"/>
                            </a:rPr>
                            <m:t>𝒕</m:t>
                          </m:r>
                        </m:den>
                      </m:f>
                      <m:r>
                        <m:rPr>
                          <m:sty m:val="bi"/>
                        </m:rPr>
                        <a:rPr lang="en-US" altLang="zh-CN" b="1" i="1">
                          <a:solidFill>
                            <a:srgbClr val="002060"/>
                          </a:solidFill>
                          <a:latin typeface="Cambria Math" panose="02040503050406030204" pitchFamily="18" charset="0"/>
                          <a:ea typeface="黑体" pitchFamily="49" charset="-122"/>
                        </a:rPr>
                        <m:t>=</m:t>
                      </m:r>
                      <m:f>
                        <m:fPr>
                          <m:type m:val="bar"/>
                          <m:ctrlPr>
                            <a:rPr lang="en-US" altLang="zh-CN" b="1" i="1">
                              <a:solidFill>
                                <a:srgbClr val="002060"/>
                              </a:solidFill>
                              <a:latin typeface="Cambria Math" panose="02040503050406030204" pitchFamily="18" charset="0"/>
                              <a:ea typeface="黑体" pitchFamily="49" charset="-122"/>
                            </a:rPr>
                          </m:ctrlPr>
                        </m:fPr>
                        <m:num>
                          <m:r>
                            <m:rPr>
                              <m:sty m:val="b"/>
                            </m:rPr>
                            <a:rPr lang="en-US" altLang="zh-CN" b="1">
                              <a:solidFill>
                                <a:srgbClr val="002060"/>
                              </a:solidFill>
                              <a:latin typeface="黑体" pitchFamily="49" charset="-122"/>
                              <a:ea typeface="黑体" pitchFamily="49" charset="-122"/>
                            </a:rPr>
                            <m:t>𝟏𝟑𝟏𝟖</m:t>
                          </m:r>
                          <m:r>
                            <m:rPr>
                              <m:sty m:val="b"/>
                            </m:rPr>
                            <a:rPr lang="en-US" altLang="zh-CN" b="1">
                              <a:solidFill>
                                <a:srgbClr val="002060"/>
                              </a:solidFill>
                              <a:latin typeface="黑体" pitchFamily="49" charset="-122"/>
                              <a:ea typeface="黑体" pitchFamily="49" charset="-122"/>
                            </a:rPr>
                            <m:t>𝐊𝐦</m:t>
                          </m:r>
                        </m:num>
                        <m:den>
                          <m:r>
                            <m:rPr>
                              <m:sty m:val="b"/>
                            </m:rPr>
                            <a:rPr lang="en-US" altLang="zh-CN" b="1">
                              <a:solidFill>
                                <a:srgbClr val="002060"/>
                              </a:solidFill>
                              <a:latin typeface="黑体" pitchFamily="49" charset="-122"/>
                              <a:ea typeface="黑体" pitchFamily="49" charset="-122"/>
                            </a:rPr>
                            <m:t>𝟒.𝟗𝟏𝟕</m:t>
                          </m:r>
                          <m:r>
                            <m:rPr>
                              <m:sty m:val="b"/>
                            </m:rPr>
                            <a:rPr lang="en-US" altLang="zh-CN" b="1">
                              <a:solidFill>
                                <a:srgbClr val="002060"/>
                              </a:solidFill>
                              <a:latin typeface="黑体" pitchFamily="49" charset="-122"/>
                              <a:ea typeface="黑体" pitchFamily="49" charset="-122"/>
                            </a:rPr>
                            <m:t>𝐡</m:t>
                          </m:r>
                        </m:den>
                      </m:f>
                    </m:oMath>
                  </m:oMathPara>
                </a14:m>
                <a:r>
                  <a:rPr lang="en-US" altLang="zh-CN" b="1">
                    <a:solidFill>
                      <a:srgbClr val="002060"/>
                    </a:solidFill>
                    <a:latin typeface="黑体" panose="02010609060101010101" pitchFamily="49" charset="-122"/>
                    <a:ea typeface="黑体" panose="02010609060101010101" pitchFamily="49" charset="-122"/>
                  </a:rPr>
                  <a:t>=268Km/h</a:t>
                </a:r>
              </a:p>
              <a:p>
                <a:pPr algn="just">
                  <a:lnSpc>
                    <a:spcPct val="150000"/>
                  </a:lnSpc>
                </a:pPr>
                <a:r>
                  <a:rPr lang="zh-CN" altLang="en-US" b="1" smtClean="0">
                    <a:solidFill>
                      <a:srgbClr val="002060"/>
                    </a:solidFill>
                    <a:latin typeface="黑体" panose="02010609060101010101" pitchFamily="49" charset="-122"/>
                    <a:ea typeface="黑体" panose="02010609060101010101" pitchFamily="49" charset="-122"/>
                  </a:rPr>
                  <a:t>（</a:t>
                </a:r>
                <a:r>
                  <a:rPr lang="en-US" altLang="zh-CN" b="1">
                    <a:solidFill>
                      <a:srgbClr val="002060"/>
                    </a:solidFill>
                    <a:latin typeface="黑体" panose="02010609060101010101" pitchFamily="49" charset="-122"/>
                    <a:ea typeface="黑体" panose="02010609060101010101" pitchFamily="49" charset="-122"/>
                  </a:rPr>
                  <a:t>2</a:t>
                </a:r>
                <a:r>
                  <a:rPr lang="zh-CN" altLang="en-US" b="1">
                    <a:solidFill>
                      <a:srgbClr val="002060"/>
                    </a:solidFill>
                    <a:latin typeface="黑体" panose="02010609060101010101" pitchFamily="49" charset="-122"/>
                    <a:ea typeface="黑体" panose="02010609060101010101" pitchFamily="49" charset="-122"/>
                  </a:rPr>
                  <a:t>）列车在各路段运行的平均速度</a:t>
                </a:r>
                <a:r>
                  <a:rPr lang="zh-CN" altLang="en-US" b="1" smtClean="0">
                    <a:solidFill>
                      <a:srgbClr val="002060"/>
                    </a:solidFill>
                    <a:latin typeface="黑体" panose="02010609060101010101" pitchFamily="49" charset="-122"/>
                    <a:ea typeface="黑体" panose="02010609060101010101" pitchFamily="49" charset="-122"/>
                  </a:rPr>
                  <a:t>为</a:t>
                </a:r>
                <a:endParaRPr lang="en-US" altLang="zh-CN" b="1" smtClean="0">
                  <a:solidFill>
                    <a:srgbClr val="002060"/>
                  </a:solidFill>
                  <a:latin typeface="黑体" panose="02010609060101010101" pitchFamily="49" charset="-122"/>
                  <a:ea typeface="黑体" panose="02010609060101010101" pitchFamily="49" charset="-122"/>
                </a:endParaRPr>
              </a:p>
              <a:p>
                <a:pPr algn="just">
                  <a:lnSpc>
                    <a:spcPct val="150000"/>
                  </a:lnSpc>
                </a:pPr>
                <a:r>
                  <a:rPr lang="zh-CN" altLang="en-US" b="1" smtClean="0">
                    <a:solidFill>
                      <a:srgbClr val="002060"/>
                    </a:solidFill>
                    <a:latin typeface="黑体" panose="02010609060101010101" pitchFamily="49" charset="-122"/>
                    <a:ea typeface="黑体" panose="02010609060101010101" pitchFamily="49" charset="-122"/>
                  </a:rPr>
                  <a:t>北京</a:t>
                </a:r>
                <a:r>
                  <a:rPr lang="zh-CN" altLang="en-US" b="1">
                    <a:solidFill>
                      <a:srgbClr val="002060"/>
                    </a:solidFill>
                    <a:latin typeface="黑体" panose="02010609060101010101" pitchFamily="49" charset="-122"/>
                    <a:ea typeface="黑体" panose="02010609060101010101" pitchFamily="49" charset="-122"/>
                  </a:rPr>
                  <a:t>南到济南西段：</a:t>
                </a:r>
                <a14:m>
                  <m:oMathPara>
                    <m:oMathParaPr>
                      <m:jc/>
                    </m:oMathParaPr>
                    <m:oMath>
                      <m:r>
                        <m:rPr>
                          <m:sty m:val="bi"/>
                        </m:rPr>
                        <a:rPr lang="en-US" altLang="zh-CN" b="1" i="1">
                          <a:solidFill>
                            <a:srgbClr val="002060"/>
                          </a:solidFill>
                          <a:latin typeface="Cambria Math" panose="02040503050406030204" pitchFamily="18" charset="0"/>
                          <a:ea typeface="黑体" pitchFamily="49" charset="-122"/>
                        </a:rPr>
                        <m:t>𝒗</m:t>
                      </m:r>
                      <m:r>
                        <m:rPr>
                          <m:sty m:val="b"/>
                        </m:rPr>
                        <a:rPr lang="en-US" altLang="zh-CN" b="1" baseline="-25000">
                          <a:solidFill>
                            <a:srgbClr val="002060"/>
                          </a:solidFill>
                          <a:latin typeface="黑体" pitchFamily="49" charset="-122"/>
                          <a:ea typeface="黑体" pitchFamily="49" charset="-122"/>
                        </a:rPr>
                        <m:t>𝟏</m:t>
                      </m:r>
                      <m:r>
                        <m:rPr>
                          <m:sty m:val="bi"/>
                        </m:rPr>
                        <a:rPr lang="en-US" altLang="zh-CN" b="1" i="1">
                          <a:solidFill>
                            <a:srgbClr val="002060"/>
                          </a:solidFill>
                          <a:latin typeface="Cambria Math" panose="02040503050406030204" pitchFamily="18" charset="0"/>
                          <a:ea typeface="黑体" pitchFamily="49" charset="-122"/>
                        </a:rPr>
                        <m:t>=</m:t>
                      </m:r>
                      <m:f>
                        <m:fPr>
                          <m:type m:val="bar"/>
                          <m:ctrlPr>
                            <a:rPr lang="en-US" altLang="zh-CN" b="1" i="1">
                              <a:solidFill>
                                <a:srgbClr val="002060"/>
                              </a:solidFill>
                              <a:latin typeface="Cambria Math" panose="02040503050406030204" pitchFamily="18" charset="0"/>
                              <a:ea typeface="黑体" pitchFamily="49" charset="-122"/>
                            </a:rPr>
                          </m:ctrlPr>
                        </m:fPr>
                        <m:num>
                          <m:r>
                            <m:rPr>
                              <m:sty m:val="b"/>
                            </m:rPr>
                            <a:rPr lang="en-US" altLang="zh-CN" b="1">
                              <a:solidFill>
                                <a:srgbClr val="002060"/>
                              </a:solidFill>
                              <a:latin typeface="黑体" pitchFamily="49" charset="-122"/>
                              <a:ea typeface="黑体" pitchFamily="49" charset="-122"/>
                            </a:rPr>
                            <m:t>𝐬</m:t>
                          </m:r>
                          <m:r>
                            <m:rPr>
                              <m:sty m:val="b"/>
                            </m:rPr>
                            <a:rPr lang="en-US" altLang="zh-CN" b="1" baseline="-25000">
                              <a:solidFill>
                                <a:srgbClr val="002060"/>
                              </a:solidFill>
                              <a:latin typeface="黑体" pitchFamily="49" charset="-122"/>
                              <a:ea typeface="黑体" pitchFamily="49" charset="-122"/>
                            </a:rPr>
                            <m:t>𝟏</m:t>
                          </m:r>
                        </m:num>
                        <m:den>
                          <m:r>
                            <m:rPr>
                              <m:sty m:val="b"/>
                            </m:rPr>
                            <a:rPr lang="en-US" altLang="zh-CN" b="1">
                              <a:solidFill>
                                <a:srgbClr val="002060"/>
                              </a:solidFill>
                              <a:latin typeface="黑体" pitchFamily="49" charset="-122"/>
                              <a:ea typeface="黑体" pitchFamily="49" charset="-122"/>
                            </a:rPr>
                            <m:t>𝐭</m:t>
                          </m:r>
                          <m:r>
                            <m:rPr>
                              <m:sty m:val="b"/>
                            </m:rPr>
                            <a:rPr lang="en-US" altLang="zh-CN" b="1" baseline="-25000">
                              <a:solidFill>
                                <a:srgbClr val="002060"/>
                              </a:solidFill>
                              <a:latin typeface="黑体" pitchFamily="49" charset="-122"/>
                              <a:ea typeface="黑体" pitchFamily="49" charset="-122"/>
                            </a:rPr>
                            <m:t>𝟏</m:t>
                          </m:r>
                        </m:den>
                      </m:f>
                      <m:r>
                        <m:rPr>
                          <m:sty m:val="bi"/>
                        </m:rPr>
                        <a:rPr lang="en-US" altLang="zh-CN" b="1" i="1">
                          <a:solidFill>
                            <a:srgbClr val="002060"/>
                          </a:solidFill>
                          <a:latin typeface="Cambria Math" panose="02040503050406030204" pitchFamily="18" charset="0"/>
                          <a:ea typeface="黑体" pitchFamily="49" charset="-122"/>
                        </a:rPr>
                        <m:t>=</m:t>
                      </m:r>
                      <m:f>
                        <m:fPr>
                          <m:type m:val="bar"/>
                          <m:ctrlPr>
                            <a:rPr lang="en-US" altLang="zh-CN" b="1" i="1">
                              <a:solidFill>
                                <a:srgbClr val="002060"/>
                              </a:solidFill>
                              <a:latin typeface="Cambria Math" panose="02040503050406030204" pitchFamily="18" charset="0"/>
                              <a:ea typeface="黑体" pitchFamily="49" charset="-122"/>
                            </a:rPr>
                          </m:ctrlPr>
                        </m:fPr>
                        <m:num>
                          <m:r>
                            <m:rPr>
                              <m:sty m:val="b"/>
                            </m:rPr>
                            <a:rPr lang="en-US" altLang="zh-CN" b="1">
                              <a:solidFill>
                                <a:srgbClr val="002060"/>
                              </a:solidFill>
                              <a:latin typeface="黑体" pitchFamily="49" charset="-122"/>
                              <a:ea typeface="黑体" pitchFamily="49" charset="-122"/>
                            </a:rPr>
                            <m:t>𝟒𝟎𝟔</m:t>
                          </m:r>
                          <m:r>
                            <m:rPr>
                              <m:sty m:val="b"/>
                            </m:rPr>
                            <a:rPr lang="en-US" altLang="zh-CN" b="1">
                              <a:solidFill>
                                <a:srgbClr val="002060"/>
                              </a:solidFill>
                              <a:latin typeface="黑体" pitchFamily="49" charset="-122"/>
                              <a:ea typeface="黑体" pitchFamily="49" charset="-122"/>
                            </a:rPr>
                            <m:t>𝐊𝐦</m:t>
                          </m:r>
                        </m:num>
                        <m:den>
                          <m:r>
                            <m:rPr>
                              <m:sty m:val="b"/>
                            </m:rPr>
                            <a:rPr lang="en-US" altLang="zh-CN" b="1">
                              <a:solidFill>
                                <a:srgbClr val="002060"/>
                              </a:solidFill>
                              <a:latin typeface="黑体" pitchFamily="49" charset="-122"/>
                              <a:ea typeface="黑体" pitchFamily="49" charset="-122"/>
                            </a:rPr>
                            <m:t>𝟏.𝟓𝟑</m:t>
                          </m:r>
                          <m:r>
                            <m:rPr>
                              <m:sty m:val="b"/>
                            </m:rPr>
                            <a:rPr lang="en-US" altLang="zh-CN" b="1">
                              <a:solidFill>
                                <a:srgbClr val="002060"/>
                              </a:solidFill>
                              <a:latin typeface="黑体" pitchFamily="49" charset="-122"/>
                              <a:ea typeface="黑体" pitchFamily="49" charset="-122"/>
                            </a:rPr>
                            <m:t>𝐡</m:t>
                          </m:r>
                        </m:den>
                      </m:f>
                    </m:oMath>
                  </m:oMathPara>
                </a14:m>
                <a:r>
                  <a:rPr lang="en-US" altLang="zh-CN" b="1" smtClean="0">
                    <a:solidFill>
                      <a:srgbClr val="002060"/>
                    </a:solidFill>
                    <a:latin typeface="黑体" panose="02010609060101010101" pitchFamily="49" charset="-122"/>
                    <a:ea typeface="黑体" panose="02010609060101010101" pitchFamily="49" charset="-122"/>
                  </a:rPr>
                  <a:t>=265.36Km/h</a:t>
                </a:r>
              </a:p>
              <a:p>
                <a:pPr algn="just">
                  <a:lnSpc>
                    <a:spcPct val="150000"/>
                  </a:lnSpc>
                </a:pPr>
                <a:r>
                  <a:rPr lang="zh-CN" altLang="en-US" b="1" smtClean="0">
                    <a:solidFill>
                      <a:srgbClr val="002060"/>
                    </a:solidFill>
                    <a:latin typeface="黑体" panose="02010609060101010101" pitchFamily="49" charset="-122"/>
                    <a:ea typeface="黑体" panose="02010609060101010101" pitchFamily="49" charset="-122"/>
                  </a:rPr>
                  <a:t>济南</a:t>
                </a:r>
                <a:r>
                  <a:rPr lang="zh-CN" altLang="en-US" b="1">
                    <a:solidFill>
                      <a:srgbClr val="002060"/>
                    </a:solidFill>
                    <a:latin typeface="黑体" panose="02010609060101010101" pitchFamily="49" charset="-122"/>
                    <a:ea typeface="黑体" panose="02010609060101010101" pitchFamily="49" charset="-122"/>
                  </a:rPr>
                  <a:t>西到南京南段：</a:t>
                </a:r>
                <a:r>
                  <a:rPr lang="en-US" altLang="zh-CN" b="1">
                    <a:solidFill>
                      <a:srgbClr val="002060"/>
                    </a:solidFill>
                    <a:latin typeface="黑体" panose="02010609060101010101" pitchFamily="49" charset="-122"/>
                    <a:ea typeface="黑体" panose="02010609060101010101" pitchFamily="49" charset="-122"/>
                  </a:rPr>
                  <a:t> </a:t>
                </a:r>
                <a14:m>
                  <m:oMathPara>
                    <m:oMathParaPr>
                      <m:jc/>
                    </m:oMathParaPr>
                    <m:oMath>
                      <m:r>
                        <m:rPr>
                          <m:sty m:val="bi"/>
                        </m:rPr>
                        <a:rPr lang="en-US" altLang="zh-CN" b="1" i="1">
                          <a:solidFill>
                            <a:srgbClr val="002060"/>
                          </a:solidFill>
                          <a:latin typeface="Cambria Math" panose="02040503050406030204" pitchFamily="18" charset="0"/>
                          <a:ea typeface="黑体" pitchFamily="49" charset="-122"/>
                        </a:rPr>
                        <m:t>𝒗</m:t>
                      </m:r>
                      <m:r>
                        <m:rPr>
                          <m:sty m:val="b"/>
                        </m:rPr>
                        <a:rPr lang="en-US" altLang="zh-CN" b="1" i="0" baseline="-25000" smtClean="0">
                          <a:solidFill>
                            <a:srgbClr val="002060"/>
                          </a:solidFill>
                          <a:latin typeface="黑体" pitchFamily="49" charset="-122"/>
                          <a:ea typeface="黑体" pitchFamily="49" charset="-122"/>
                        </a:rPr>
                        <m:t>𝟐</m:t>
                      </m:r>
                      <m:r>
                        <m:rPr>
                          <m:sty m:val="bi"/>
                        </m:rPr>
                        <a:rPr lang="en-US" altLang="zh-CN" b="1" i="1">
                          <a:solidFill>
                            <a:srgbClr val="002060"/>
                          </a:solidFill>
                          <a:latin typeface="Cambria Math" panose="02040503050406030204" pitchFamily="18" charset="0"/>
                          <a:ea typeface="黑体" pitchFamily="49" charset="-122"/>
                        </a:rPr>
                        <m:t>=</m:t>
                      </m:r>
                      <m:f>
                        <m:fPr>
                          <m:type m:val="bar"/>
                          <m:ctrlPr>
                            <a:rPr lang="en-US" altLang="zh-CN" b="1" i="1">
                              <a:solidFill>
                                <a:srgbClr val="002060"/>
                              </a:solidFill>
                              <a:latin typeface="Cambria Math" panose="02040503050406030204" pitchFamily="18" charset="0"/>
                              <a:ea typeface="黑体" pitchFamily="49" charset="-122"/>
                            </a:rPr>
                          </m:ctrlPr>
                        </m:fPr>
                        <m:num>
                          <m:r>
                            <m:rPr>
                              <m:sty m:val="b"/>
                            </m:rPr>
                            <a:rPr lang="en-US" altLang="zh-CN" b="1">
                              <a:solidFill>
                                <a:srgbClr val="002060"/>
                              </a:solidFill>
                              <a:latin typeface="黑体" pitchFamily="49" charset="-122"/>
                              <a:ea typeface="黑体" pitchFamily="49" charset="-122"/>
                            </a:rPr>
                            <m:t>𝐬</m:t>
                          </m:r>
                          <m:r>
                            <m:rPr>
                              <m:sty m:val="b"/>
                            </m:rPr>
                            <a:rPr lang="en-US" altLang="zh-CN" b="1" i="0" baseline="-25000" smtClean="0">
                              <a:solidFill>
                                <a:srgbClr val="002060"/>
                              </a:solidFill>
                              <a:latin typeface="黑体" pitchFamily="49" charset="-122"/>
                              <a:ea typeface="黑体" pitchFamily="49" charset="-122"/>
                            </a:rPr>
                            <m:t>𝟐</m:t>
                          </m:r>
                        </m:num>
                        <m:den>
                          <m:r>
                            <m:rPr>
                              <m:sty m:val="b"/>
                            </m:rPr>
                            <a:rPr lang="en-US" altLang="zh-CN" b="1">
                              <a:solidFill>
                                <a:srgbClr val="002060"/>
                              </a:solidFill>
                              <a:latin typeface="黑体" pitchFamily="49" charset="-122"/>
                              <a:ea typeface="黑体" pitchFamily="49" charset="-122"/>
                            </a:rPr>
                            <m:t>𝐭</m:t>
                          </m:r>
                          <m:r>
                            <m:rPr>
                              <m:sty m:val="b"/>
                            </m:rPr>
                            <a:rPr lang="en-US" altLang="zh-CN" b="1" i="0" baseline="-25000" smtClean="0">
                              <a:solidFill>
                                <a:srgbClr val="002060"/>
                              </a:solidFill>
                              <a:latin typeface="黑体" pitchFamily="49" charset="-122"/>
                              <a:ea typeface="黑体" pitchFamily="49" charset="-122"/>
                            </a:rPr>
                            <m:t>𝟐</m:t>
                          </m:r>
                        </m:den>
                      </m:f>
                      <m:r>
                        <m:rPr>
                          <m:sty m:val="bi"/>
                        </m:rPr>
                        <a:rPr lang="en-US" altLang="zh-CN" b="1" i="1">
                          <a:solidFill>
                            <a:srgbClr val="002060"/>
                          </a:solidFill>
                          <a:latin typeface="Cambria Math" panose="02040503050406030204" pitchFamily="18" charset="0"/>
                          <a:ea typeface="黑体" pitchFamily="49" charset="-122"/>
                        </a:rPr>
                        <m:t>=</m:t>
                      </m:r>
                      <m:f>
                        <m:fPr>
                          <m:type m:val="bar"/>
                          <m:ctrlPr>
                            <a:rPr lang="en-US" altLang="zh-CN" b="1" i="1">
                              <a:solidFill>
                                <a:srgbClr val="002060"/>
                              </a:solidFill>
                              <a:latin typeface="Cambria Math" panose="02040503050406030204" pitchFamily="18" charset="0"/>
                              <a:ea typeface="黑体" pitchFamily="49" charset="-122"/>
                            </a:rPr>
                          </m:ctrlPr>
                        </m:fPr>
                        <m:num>
                          <m:r>
                            <m:rPr>
                              <m:sty m:val="b"/>
                            </m:rPr>
                            <a:rPr lang="en-US" altLang="zh-CN" b="1">
                              <a:solidFill>
                                <a:srgbClr val="002060"/>
                              </a:solidFill>
                              <a:latin typeface="黑体" pitchFamily="49" charset="-122"/>
                              <a:ea typeface="黑体" pitchFamily="49" charset="-122"/>
                            </a:rPr>
                            <m:t>𝟔𝟏𝟕</m:t>
                          </m:r>
                          <m:r>
                            <m:rPr>
                              <m:sty m:val="b"/>
                            </m:rPr>
                            <a:rPr lang="en-US" altLang="zh-CN" b="1">
                              <a:solidFill>
                                <a:srgbClr val="002060"/>
                              </a:solidFill>
                              <a:latin typeface="黑体" pitchFamily="49" charset="-122"/>
                              <a:ea typeface="黑体" pitchFamily="49" charset="-122"/>
                            </a:rPr>
                            <m:t>𝐊𝐦</m:t>
                          </m:r>
                        </m:num>
                        <m:den>
                          <m:r>
                            <m:rPr>
                              <m:sty m:val="b"/>
                            </m:rPr>
                            <a:rPr lang="en-US" altLang="zh-CN" b="1">
                              <a:solidFill>
                                <a:srgbClr val="002060"/>
                              </a:solidFill>
                              <a:latin typeface="黑体" pitchFamily="49" charset="-122"/>
                              <a:ea typeface="黑体" pitchFamily="49" charset="-122"/>
                            </a:rPr>
                            <m:t>𝟐.𝟐𝟑</m:t>
                          </m:r>
                          <m:r>
                            <m:rPr>
                              <m:sty m:val="b"/>
                            </m:rPr>
                            <a:rPr lang="en-US" altLang="zh-CN" b="1">
                              <a:solidFill>
                                <a:srgbClr val="002060"/>
                              </a:solidFill>
                              <a:latin typeface="黑体" pitchFamily="49" charset="-122"/>
                              <a:ea typeface="黑体" pitchFamily="49" charset="-122"/>
                            </a:rPr>
                            <m:t>𝐡</m:t>
                          </m:r>
                        </m:den>
                      </m:f>
                    </m:oMath>
                  </m:oMathPara>
                </a14:m>
                <a:r>
                  <a:rPr lang="en-US" altLang="zh-CN" b="1" smtClean="0">
                    <a:solidFill>
                      <a:srgbClr val="002060"/>
                    </a:solidFill>
                    <a:latin typeface="黑体" panose="02010609060101010101" pitchFamily="49" charset="-122"/>
                    <a:ea typeface="黑体" panose="02010609060101010101" pitchFamily="49" charset="-122"/>
                  </a:rPr>
                  <a:t>=276.68Km/h</a:t>
                </a:r>
              </a:p>
              <a:p>
                <a:pPr algn="just">
                  <a:lnSpc>
                    <a:spcPct val="150000"/>
                  </a:lnSpc>
                </a:pPr>
                <a:r>
                  <a:rPr lang="zh-CN" altLang="en-US" b="1" smtClean="0">
                    <a:solidFill>
                      <a:srgbClr val="002060"/>
                    </a:solidFill>
                    <a:latin typeface="黑体" panose="02010609060101010101" pitchFamily="49" charset="-122"/>
                    <a:ea typeface="黑体" panose="02010609060101010101" pitchFamily="49" charset="-122"/>
                  </a:rPr>
                  <a:t>南京</a:t>
                </a:r>
                <a:r>
                  <a:rPr lang="zh-CN" altLang="en-US" b="1">
                    <a:solidFill>
                      <a:srgbClr val="002060"/>
                    </a:solidFill>
                    <a:latin typeface="黑体" panose="02010609060101010101" pitchFamily="49" charset="-122"/>
                    <a:ea typeface="黑体" panose="02010609060101010101" pitchFamily="49" charset="-122"/>
                  </a:rPr>
                  <a:t>南到上海虹桥段：</a:t>
                </a:r>
                <a:r>
                  <a:rPr lang="en-US" altLang="zh-CN" b="1">
                    <a:solidFill>
                      <a:srgbClr val="002060"/>
                    </a:solidFill>
                    <a:latin typeface="黑体" panose="02010609060101010101" pitchFamily="49" charset="-122"/>
                    <a:ea typeface="黑体" panose="02010609060101010101" pitchFamily="49" charset="-122"/>
                  </a:rPr>
                  <a:t> </a:t>
                </a:r>
                <a14:m>
                  <m:oMathPara>
                    <m:oMathParaPr>
                      <m:jc/>
                    </m:oMathParaPr>
                    <m:oMath>
                      <m:r>
                        <m:rPr>
                          <m:sty m:val="bi"/>
                        </m:rPr>
                        <a:rPr lang="en-US" altLang="zh-CN" b="1" i="1">
                          <a:solidFill>
                            <a:srgbClr val="002060"/>
                          </a:solidFill>
                          <a:latin typeface="Cambria Math" panose="02040503050406030204" pitchFamily="18" charset="0"/>
                          <a:ea typeface="黑体" pitchFamily="49" charset="-122"/>
                        </a:rPr>
                        <m:t>𝒗</m:t>
                      </m:r>
                      <m:r>
                        <m:rPr>
                          <m:sty m:val="b"/>
                        </m:rPr>
                        <a:rPr lang="en-US" altLang="zh-CN" b="1" i="0" baseline="-25000" smtClean="0">
                          <a:solidFill>
                            <a:srgbClr val="002060"/>
                          </a:solidFill>
                          <a:latin typeface="黑体" pitchFamily="49" charset="-122"/>
                          <a:ea typeface="黑体" pitchFamily="49" charset="-122"/>
                        </a:rPr>
                        <m:t>𝟑</m:t>
                      </m:r>
                      <m:r>
                        <m:rPr>
                          <m:sty m:val="bi"/>
                        </m:rPr>
                        <a:rPr lang="en-US" altLang="zh-CN" b="1" i="1">
                          <a:solidFill>
                            <a:srgbClr val="002060"/>
                          </a:solidFill>
                          <a:latin typeface="Cambria Math" panose="02040503050406030204" pitchFamily="18" charset="0"/>
                          <a:ea typeface="黑体" pitchFamily="49" charset="-122"/>
                        </a:rPr>
                        <m:t>=</m:t>
                      </m:r>
                      <m:f>
                        <m:fPr>
                          <m:type m:val="bar"/>
                          <m:ctrlPr>
                            <a:rPr lang="en-US" altLang="zh-CN" b="1" i="1">
                              <a:solidFill>
                                <a:srgbClr val="002060"/>
                              </a:solidFill>
                              <a:latin typeface="Cambria Math" panose="02040503050406030204" pitchFamily="18" charset="0"/>
                              <a:ea typeface="黑体" pitchFamily="49" charset="-122"/>
                            </a:rPr>
                          </m:ctrlPr>
                        </m:fPr>
                        <m:num>
                          <m:r>
                            <m:rPr>
                              <m:sty m:val="b"/>
                            </m:rPr>
                            <a:rPr lang="en-US" altLang="zh-CN" b="1">
                              <a:solidFill>
                                <a:srgbClr val="002060"/>
                              </a:solidFill>
                              <a:latin typeface="黑体" pitchFamily="49" charset="-122"/>
                              <a:ea typeface="黑体" pitchFamily="49" charset="-122"/>
                            </a:rPr>
                            <m:t>𝐬</m:t>
                          </m:r>
                          <m:r>
                            <m:rPr>
                              <m:sty m:val="b"/>
                            </m:rPr>
                            <a:rPr lang="en-US" altLang="zh-CN" b="1" i="0" baseline="-25000" smtClean="0">
                              <a:solidFill>
                                <a:srgbClr val="002060"/>
                              </a:solidFill>
                              <a:latin typeface="黑体" pitchFamily="49" charset="-122"/>
                              <a:ea typeface="黑体" pitchFamily="49" charset="-122"/>
                            </a:rPr>
                            <m:t>𝟑</m:t>
                          </m:r>
                        </m:num>
                        <m:den>
                          <m:r>
                            <m:rPr>
                              <m:sty m:val="b"/>
                            </m:rPr>
                            <a:rPr lang="en-US" altLang="zh-CN" b="1">
                              <a:solidFill>
                                <a:srgbClr val="002060"/>
                              </a:solidFill>
                              <a:latin typeface="黑体" pitchFamily="49" charset="-122"/>
                              <a:ea typeface="黑体" pitchFamily="49" charset="-122"/>
                            </a:rPr>
                            <m:t>𝐭</m:t>
                          </m:r>
                          <m:r>
                            <m:rPr>
                              <m:sty m:val="b"/>
                            </m:rPr>
                            <a:rPr lang="en-US" altLang="zh-CN" b="1" i="0" baseline="-25000" smtClean="0">
                              <a:solidFill>
                                <a:srgbClr val="002060"/>
                              </a:solidFill>
                              <a:latin typeface="黑体" pitchFamily="49" charset="-122"/>
                              <a:ea typeface="黑体" pitchFamily="49" charset="-122"/>
                            </a:rPr>
                            <m:t>𝟑</m:t>
                          </m:r>
                        </m:den>
                      </m:f>
                      <m:r>
                        <m:rPr>
                          <m:sty m:val="bi"/>
                        </m:rPr>
                        <a:rPr lang="en-US" altLang="zh-CN" b="1" i="1">
                          <a:solidFill>
                            <a:srgbClr val="002060"/>
                          </a:solidFill>
                          <a:latin typeface="Cambria Math" panose="02040503050406030204" pitchFamily="18" charset="0"/>
                          <a:ea typeface="黑体" pitchFamily="49" charset="-122"/>
                        </a:rPr>
                        <m:t>=</m:t>
                      </m:r>
                      <m:f>
                        <m:fPr>
                          <m:type m:val="bar"/>
                          <m:ctrlPr>
                            <a:rPr lang="en-US" altLang="zh-CN" b="1" i="1">
                              <a:solidFill>
                                <a:srgbClr val="002060"/>
                              </a:solidFill>
                              <a:latin typeface="Cambria Math" panose="02040503050406030204" pitchFamily="18" charset="0"/>
                              <a:ea typeface="黑体" pitchFamily="49" charset="-122"/>
                            </a:rPr>
                          </m:ctrlPr>
                        </m:fPr>
                        <m:num>
                          <m:r>
                            <m:rPr>
                              <m:sty m:val="b"/>
                            </m:rPr>
                            <a:rPr lang="en-US" altLang="zh-CN" b="1">
                              <a:solidFill>
                                <a:srgbClr val="002060"/>
                              </a:solidFill>
                              <a:latin typeface="黑体" pitchFamily="49" charset="-122"/>
                              <a:ea typeface="黑体" pitchFamily="49" charset="-122"/>
                            </a:rPr>
                            <m:t>𝟐𝟗𝟓</m:t>
                          </m:r>
                          <m:r>
                            <m:rPr>
                              <m:sty m:val="b"/>
                            </m:rPr>
                            <a:rPr lang="en-US" altLang="zh-CN" b="1">
                              <a:solidFill>
                                <a:srgbClr val="002060"/>
                              </a:solidFill>
                              <a:latin typeface="黑体" pitchFamily="49" charset="-122"/>
                              <a:ea typeface="黑体" pitchFamily="49" charset="-122"/>
                            </a:rPr>
                            <m:t>𝐊𝐦</m:t>
                          </m:r>
                        </m:num>
                        <m:den>
                          <m:r>
                            <m:rPr>
                              <m:sty m:val="b"/>
                            </m:rPr>
                            <a:rPr lang="en-US" altLang="zh-CN" b="1">
                              <a:solidFill>
                                <a:srgbClr val="002060"/>
                              </a:solidFill>
                              <a:latin typeface="黑体" pitchFamily="49" charset="-122"/>
                              <a:ea typeface="黑体" pitchFamily="49" charset="-122"/>
                            </a:rPr>
                            <m:t>𝟏.𝟏𝟓</m:t>
                          </m:r>
                          <m:r>
                            <m:rPr>
                              <m:sty m:val="b"/>
                            </m:rPr>
                            <a:rPr lang="en-US" altLang="zh-CN" b="1">
                              <a:solidFill>
                                <a:srgbClr val="002060"/>
                              </a:solidFill>
                              <a:latin typeface="黑体" pitchFamily="49" charset="-122"/>
                              <a:ea typeface="黑体" pitchFamily="49" charset="-122"/>
                            </a:rPr>
                            <m:t>𝐡</m:t>
                          </m:r>
                        </m:den>
                      </m:f>
                    </m:oMath>
                  </m:oMathPara>
                </a14:m>
                <a:r>
                  <a:rPr lang="en-US" altLang="zh-CN" b="1" smtClean="0">
                    <a:solidFill>
                      <a:srgbClr val="002060"/>
                    </a:solidFill>
                    <a:latin typeface="黑体" panose="02010609060101010101" pitchFamily="49" charset="-122"/>
                    <a:ea typeface="黑体" panose="02010609060101010101" pitchFamily="49" charset="-122"/>
                  </a:rPr>
                  <a:t>=256.52Km/h</a:t>
                </a:r>
                <a:r>
                  <a:rPr lang="zh-CN" altLang="en-US" b="1" smtClean="0">
                    <a:solidFill>
                      <a:srgbClr val="002060"/>
                    </a:solidFill>
                    <a:latin typeface="黑体" panose="02010609060101010101" pitchFamily="49" charset="-122"/>
                    <a:ea typeface="黑体" panose="02010609060101010101" pitchFamily="49" charset="-122"/>
                  </a:rPr>
                  <a:t>，所以列车</a:t>
                </a:r>
                <a:r>
                  <a:rPr lang="zh-CN" altLang="en-US" b="1">
                    <a:solidFill>
                      <a:srgbClr val="002060"/>
                    </a:solidFill>
                    <a:latin typeface="黑体" panose="02010609060101010101" pitchFamily="49" charset="-122"/>
                    <a:ea typeface="黑体" panose="02010609060101010101" pitchFamily="49" charset="-122"/>
                  </a:rPr>
                  <a:t>在济南至南京段最快</a:t>
                </a:r>
                <a:r>
                  <a:rPr lang="en-US" altLang="zh-CN" b="1">
                    <a:solidFill>
                      <a:srgbClr val="002060"/>
                    </a:solidFill>
                    <a:latin typeface="黑体" panose="02010609060101010101" pitchFamily="49" charset="-122"/>
                    <a:ea typeface="黑体" panose="02010609060101010101" pitchFamily="49" charset="-122"/>
                  </a:rPr>
                  <a:t>,</a:t>
                </a:r>
                <a:r>
                  <a:rPr lang="zh-CN" altLang="en-US" b="1">
                    <a:solidFill>
                      <a:srgbClr val="002060"/>
                    </a:solidFill>
                    <a:latin typeface="黑体" panose="02010609060101010101" pitchFamily="49" charset="-122"/>
                    <a:ea typeface="黑体" panose="02010609060101010101" pitchFamily="49" charset="-122"/>
                  </a:rPr>
                  <a:t>在南京至上海段最慢。</a:t>
                </a:r>
                <a:endParaRPr lang="zh-CN" altLang="en-US" b="1" i="0">
                  <a:solidFill>
                    <a:srgbClr val="002060"/>
                  </a:solidFill>
                  <a:effectLst/>
                  <a:latin typeface="黑体" panose="02010609060101010101" pitchFamily="49" charset="-122"/>
                  <a:ea typeface="黑体" panose="02010609060101010101" pitchFamily="49" charset="-122"/>
                </a:endParaRPr>
              </a:p>
            </p:txBody>
          </p:sp>
        </mc:Choice>
        <mc:Fallback>
          <p:sp>
            <p:nvSpPr>
              <p:cNvPr id="3" name="矩形 2"/>
              <p:cNvSpPr>
                <a:spLocks noRot="1" noChangeAspect="1" noMove="1" noResize="1" noEditPoints="1" noAdjustHandles="1" noChangeArrowheads="1" noChangeShapeType="1" noTextEdit="1"/>
              </p:cNvSpPr>
              <p:nvPr>
                <p:custDataLst>
                  <p:tags r:id="rId8"/>
                </p:custDataLst>
              </p:nvPr>
            </p:nvSpPr>
            <p:spPr>
              <a:xfrm>
                <a:off x="190123" y="2374400"/>
                <a:ext cx="11887200" cy="3576300"/>
              </a:xfrm>
              <a:prstGeom prst="rect">
                <a:avLst/>
              </a:prstGeom>
              <a:blipFill>
                <a:blip r:embed="rId9"/>
                <a:stretch>
                  <a:fillRect l="-410" r="-46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058879937"/>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4">
            <a:lum/>
          </a:blip>
          <a:stretch>
            <a:fillRect/>
          </a:stretch>
        </a:blipFill>
        <a:effectLst/>
      </p:bgPr>
    </p:bg>
    <p:spTree>
      <p:nvGrpSpPr>
        <p:cNvPr id="1" name=""/>
        <p:cNvGrpSpPr/>
        <p:nvPr>
          <p:custDataLst>
            <p:tags r:id="rId2"/>
          </p:custDataLst>
        </p:nvPr>
      </p:nvGrpSpPr>
      <p:grpSpPr>
        <a:xfrm>
          <a:off x="0" y="0"/>
          <a:ext cx="0" cy="0"/>
        </a:xfrm>
      </p:grpSpPr>
      <p:sp>
        <p:nvSpPr>
          <p:cNvPr id="4" name="矩形 3">
            <a:extLst>
              <a:ext uri="{FF2B5EF4-FFF2-40B4-BE49-F238E27FC236}">
                <a16:creationId xmlns:a16="http://schemas.microsoft.com/office/drawing/2014/main" xmlns="" id="{21566E11-CB8A-4D4A-8A3E-42D6AD9A7D91}"/>
              </a:ext>
            </a:extLst>
          </p:cNvPr>
          <p:cNvSpPr/>
          <p:nvPr>
            <p:custDataLst>
              <p:tags r:id="rId3"/>
            </p:custDataLst>
          </p:nvPr>
        </p:nvSpPr>
        <p:spPr>
          <a:xfrm>
            <a:off x="1194658" y="2533794"/>
            <a:ext cx="9802684" cy="1260923"/>
          </a:xfrm>
          <a:prstGeom prst="rect">
            <a:avLst/>
          </a:prstGeom>
        </p:spPr>
        <p:txBody>
          <a:bodyPr wrap="none">
            <a:spAutoFit/>
          </a:bodyPr>
          <a:lstStyle/>
          <a:p>
            <a:pPr algn="ctr">
              <a:lnSpc>
                <a:spcPct val="150000"/>
              </a:lnSpc>
            </a:pPr>
            <a:r>
              <a:rPr lang="zh-CN" altLang="en-US" sz="60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60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1</a:t>
            </a:r>
            <a:r>
              <a:rPr lang="zh-CN" altLang="en-US" sz="60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节《长度和时间的测量》</a:t>
            </a:r>
            <a:endParaRPr lang="en-US" altLang="zh-CN" sz="60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500507194"/>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4">
            <a:lum/>
          </a:blip>
          <a:stretch>
            <a:fillRect/>
          </a:stretch>
        </a:blipFill>
        <a:effectLst/>
      </p:bgPr>
    </p:bg>
    <p:spTree>
      <p:nvGrpSpPr>
        <p:cNvPr id="1" name=""/>
        <p:cNvGrpSpPr/>
        <p:nvPr>
          <p:custDataLst>
            <p:tags r:id="rId2"/>
          </p:custDataLst>
        </p:nvPr>
      </p:nvGrpSpPr>
      <p:grpSpPr>
        <a:xfrm>
          <a:off x="0" y="0"/>
          <a:ext cx="0" cy="0"/>
        </a:xfrm>
      </p:grpSpPr>
      <p:sp>
        <p:nvSpPr>
          <p:cNvPr id="4" name="矩形 3">
            <a:extLst>
              <a:ext uri="{FF2B5EF4-FFF2-40B4-BE49-F238E27FC236}">
                <a16:creationId xmlns:a16="http://schemas.microsoft.com/office/drawing/2014/main" xmlns="" id="{21566E11-CB8A-4D4A-8A3E-42D6AD9A7D91}"/>
              </a:ext>
            </a:extLst>
          </p:cNvPr>
          <p:cNvSpPr/>
          <p:nvPr>
            <p:custDataLst>
              <p:tags r:id="rId3"/>
            </p:custDataLst>
          </p:nvPr>
        </p:nvSpPr>
        <p:spPr>
          <a:xfrm>
            <a:off x="2204732" y="2565878"/>
            <a:ext cx="8263801" cy="1477328"/>
          </a:xfrm>
          <a:prstGeom prst="rect">
            <a:avLst/>
          </a:prstGeom>
        </p:spPr>
        <p:txBody>
          <a:bodyPr wrap="none">
            <a:spAutoFit/>
          </a:bodyPr>
          <a:lstStyle/>
          <a:p>
            <a:pPr lvl="0" algn="ctr">
              <a:lnSpc>
                <a:spcPct val="150000"/>
              </a:lnSpc>
              <a:defRPr/>
            </a:pPr>
            <a:r>
              <a:rPr kumimoji="0" lang="zh-CN" altLang="en-US" sz="6000" b="0" i="0" u="none" strike="noStrike" kern="1200" cap="none" spc="0" normalizeH="0" baseline="0" noProof="0" smtClean="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第</a:t>
            </a:r>
            <a:r>
              <a:rPr kumimoji="0" lang="en-US" altLang="zh-CN" sz="6000" b="0" i="0" u="none" strike="noStrike" kern="1200" cap="none" spc="0" normalizeH="0" baseline="0" noProof="0" smtClean="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4</a:t>
            </a:r>
            <a:r>
              <a:rPr kumimoji="0" lang="zh-CN" altLang="en-US" sz="6000" b="0" i="0" u="none" strike="noStrike" kern="1200" cap="none" spc="0" normalizeH="0" baseline="0" noProof="0" smtClean="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节</a:t>
            </a:r>
            <a:r>
              <a:rPr lang="zh-CN" altLang="en-US" sz="60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《测量平均速度》</a:t>
            </a:r>
            <a:endParaRPr kumimoji="0" lang="en-US" altLang="zh-CN" sz="60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415641749"/>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xmlns="" id="{CC82C9C0-93B0-4BFF-A47B-E38BC39D34B8}"/>
              </a:ext>
            </a:extLst>
          </p:cNvPr>
          <p:cNvSpPr/>
          <p:nvPr>
            <p:custDataLst>
              <p:tags r:id="rId3"/>
            </p:custDataLst>
          </p:nvPr>
        </p:nvSpPr>
        <p:spPr>
          <a:xfrm>
            <a:off x="3804516" y="31226"/>
            <a:ext cx="5032147" cy="793487"/>
          </a:xfrm>
          <a:prstGeom prst="rect">
            <a:avLst/>
          </a:prstGeom>
        </p:spPr>
        <p:txBody>
          <a:bodyPr wrap="none">
            <a:spAutoFit/>
          </a:bodyPr>
          <a:lstStyle/>
          <a:p>
            <a:pPr lvl="0" algn="ctr">
              <a:lnSpc>
                <a:spcPct val="150000"/>
              </a:lnSpc>
              <a:defRPr/>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4</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节《测量平均速度》</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pic>
        <p:nvPicPr>
          <p:cNvPr id="9" name="图片 8">
            <a:extLst>
              <a:ext uri="{FF2B5EF4-FFF2-40B4-BE49-F238E27FC236}">
                <a16:creationId xmlns:a16="http://schemas.microsoft.com/office/drawing/2014/main" xmlns="" id="{CCB45C6B-C1F7-49F6-AF16-2271BD6717ED}"/>
              </a:ext>
            </a:extLst>
          </p:cNvPr>
          <p:cNvPicPr>
            <a:picLocks noChangeAspect="1"/>
          </p:cNvPicPr>
          <p:nvPr>
            <p:custDataLst>
              <p:tags r:id="rId5"/>
            </p:custDataLst>
          </p:nvPr>
        </p:nvPicPr>
        <p:blipFill>
          <a:blip r:embed="rId4">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2" name="矩形 1">
            <a:extLst>
              <a:ext uri="{FF2B5EF4-FFF2-40B4-BE49-F238E27FC236}">
                <a16:creationId xmlns:a16="http://schemas.microsoft.com/office/drawing/2014/main" xmlns="" id="{A5B4CD14-604B-4D16-B7C6-F7C7947F6232}"/>
              </a:ext>
            </a:extLst>
          </p:cNvPr>
          <p:cNvSpPr/>
          <p:nvPr>
            <p:custDataLst>
              <p:tags r:id="rId6"/>
            </p:custDataLst>
          </p:nvPr>
        </p:nvSpPr>
        <p:spPr>
          <a:xfrm>
            <a:off x="1051366" y="1734806"/>
            <a:ext cx="10452341" cy="2677656"/>
          </a:xfrm>
          <a:prstGeom prst="rect">
            <a:avLst/>
          </a:prstGeom>
        </p:spPr>
        <p:txBody>
          <a:bodyPr wrap="square">
            <a:spAutoFit/>
          </a:bodyPr>
          <a:lstStyle/>
          <a:p>
            <a:pPr lvl="0">
              <a:lnSpc>
                <a:spcPct val="200000"/>
              </a:lnSpc>
            </a:pPr>
            <a:r>
              <a:rPr lang="en-US" altLang="zh-CN" sz="2800" b="1"/>
              <a:t>1</a:t>
            </a:r>
            <a:r>
              <a:rPr lang="zh-CN" altLang="en-US" sz="2800" b="1"/>
              <a:t>、在测量平均速度的实验中，应该用</a:t>
            </a:r>
            <a:r>
              <a:rPr lang="zh-CN" altLang="en-US" sz="2800" b="1" u="sng"/>
              <a:t>          </a:t>
            </a:r>
            <a:r>
              <a:rPr lang="zh-CN" altLang="en-US" sz="2800" b="1"/>
              <a:t>测量小车通过的路程</a:t>
            </a:r>
            <a:r>
              <a:rPr lang="en-US" altLang="zh-CN" sz="2800" b="1"/>
              <a:t>s</a:t>
            </a:r>
            <a:r>
              <a:rPr lang="zh-CN" altLang="en-US" sz="2800" b="1"/>
              <a:t>，用</a:t>
            </a:r>
            <a:r>
              <a:rPr lang="zh-CN" altLang="en-US" sz="2800" b="1" u="sng"/>
              <a:t>          </a:t>
            </a:r>
            <a:r>
              <a:rPr lang="zh-CN" altLang="en-US" sz="2800" b="1" u="sng" smtClean="0"/>
              <a:t>      </a:t>
            </a:r>
            <a:r>
              <a:rPr lang="zh-CN" altLang="en-US" sz="2800" b="1" u="sng"/>
              <a:t> </a:t>
            </a:r>
            <a:r>
              <a:rPr lang="zh-CN" altLang="en-US" sz="2800" b="1" u="sng" smtClean="0"/>
              <a:t>       </a:t>
            </a:r>
            <a:r>
              <a:rPr lang="zh-CN" altLang="en-US" sz="2800" b="1" smtClean="0"/>
              <a:t>测量</a:t>
            </a:r>
            <a:r>
              <a:rPr lang="zh-CN" altLang="en-US" sz="2800" b="1"/>
              <a:t>小车运动的时间</a:t>
            </a:r>
            <a:r>
              <a:rPr lang="en-US" altLang="zh-CN" sz="2800" b="1"/>
              <a:t>t</a:t>
            </a:r>
            <a:r>
              <a:rPr lang="zh-CN" altLang="en-US" sz="2800" b="1"/>
              <a:t>，通过公式</a:t>
            </a:r>
            <a:r>
              <a:rPr lang="zh-CN" altLang="en-US" sz="2800" b="1" u="sng"/>
              <a:t>            </a:t>
            </a:r>
            <a:r>
              <a:rPr lang="zh-CN" altLang="en-US" sz="2800" b="1"/>
              <a:t>求出平均速度。</a:t>
            </a:r>
            <a:endParaRPr kumimoji="0" lang="en-US" altLang="zh-CN" sz="4400" b="1" i="0" u="none" strike="noStrike" kern="1200" cap="none" spc="0" normalizeH="0" baseline="0" noProof="0">
              <a:ln>
                <a:noFill/>
              </a:ln>
              <a:solidFill>
                <a:srgbClr val="242424"/>
              </a:solidFill>
              <a:effectLst/>
              <a:uLnTx/>
              <a:uFillTx/>
              <a:latin typeface="黑体" panose="02010609060101010101" pitchFamily="49" charset="-122"/>
              <a:ea typeface="黑体" panose="02010609060101010101" pitchFamily="49" charset="-122"/>
            </a:endParaRPr>
          </a:p>
        </p:txBody>
      </p:sp>
      <p:sp>
        <p:nvSpPr>
          <p:cNvPr id="3" name="Rectangle 1">
            <a:extLst>
              <a:ext uri="{FF2B5EF4-FFF2-40B4-BE49-F238E27FC236}">
                <a16:creationId xmlns:a16="http://schemas.microsoft.com/office/drawing/2014/main" xmlns="" id="{64037AD9-E7DF-4554-8356-87D1D2A09547}"/>
              </a:ext>
            </a:extLst>
          </p:cNvPr>
          <p:cNvSpPr>
            <a:spLocks noChangeArrowheads="1"/>
          </p:cNvSpPr>
          <p:nvPr>
            <p:custDataLst>
              <p:tags r:id="rId7"/>
            </p:custDataLst>
          </p:nvPr>
        </p:nvSpPr>
        <p:spPr bwMode="auto">
          <a:xfrm>
            <a:off x="6780072" y="1983543"/>
            <a:ext cx="13341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143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zh-CN" altLang="en-US" sz="2400" b="1">
                <a:solidFill>
                  <a:srgbClr val="0070C0"/>
                </a:solidFill>
                <a:latin typeface="黑体" panose="02010609060101010101" pitchFamily="49" charset="-122"/>
                <a:ea typeface="黑体" panose="02010609060101010101" pitchFamily="49" charset="-122"/>
              </a:rPr>
              <a:t>刻度尺</a:t>
            </a:r>
            <a:endParaRPr kumimoji="0" lang="zh-CN" altLang="zh-CN" sz="4000" b="1" i="0" u="none" strike="noStrike" kern="1200" cap="none" spc="0" normalizeH="0" baseline="0" noProof="0">
              <a:ln>
                <a:noFill/>
              </a:ln>
              <a:solidFill>
                <a:srgbClr val="0070C0"/>
              </a:solidFill>
              <a:effectLst/>
              <a:uLnTx/>
              <a:uFillTx/>
              <a:latin typeface="黑体" panose="02010609060101010101" pitchFamily="49" charset="-122"/>
              <a:ea typeface="黑体" panose="02010609060101010101" pitchFamily="49" charset="-122"/>
            </a:endParaRPr>
          </a:p>
        </p:txBody>
      </p:sp>
      <p:sp>
        <p:nvSpPr>
          <p:cNvPr id="8" name="Rectangle 1">
            <a:extLst>
              <a:ext uri="{FF2B5EF4-FFF2-40B4-BE49-F238E27FC236}">
                <a16:creationId xmlns:a16="http://schemas.microsoft.com/office/drawing/2014/main" xmlns="" id="{64037AD9-E7DF-4554-8356-87D1D2A09547}"/>
              </a:ext>
            </a:extLst>
          </p:cNvPr>
          <p:cNvSpPr>
            <a:spLocks noChangeArrowheads="1"/>
          </p:cNvSpPr>
          <p:nvPr>
            <p:custDataLst>
              <p:tags r:id="rId8"/>
            </p:custDataLst>
          </p:nvPr>
        </p:nvSpPr>
        <p:spPr bwMode="auto">
          <a:xfrm>
            <a:off x="1437195" y="2777887"/>
            <a:ext cx="25044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143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zh-CN" altLang="en-US" sz="2400" b="1">
                <a:solidFill>
                  <a:srgbClr val="0070C0"/>
                </a:solidFill>
                <a:latin typeface="黑体" panose="02010609060101010101" pitchFamily="49" charset="-122"/>
                <a:ea typeface="黑体" panose="02010609060101010101" pitchFamily="49" charset="-122"/>
              </a:rPr>
              <a:t>停表（秒表</a:t>
            </a:r>
            <a:r>
              <a:rPr lang="zh-CN" altLang="en-US" sz="2400" b="1" smtClean="0">
                <a:solidFill>
                  <a:srgbClr val="0070C0"/>
                </a:solidFill>
                <a:latin typeface="黑体" panose="02010609060101010101" pitchFamily="49" charset="-122"/>
                <a:ea typeface="黑体" panose="02010609060101010101" pitchFamily="49" charset="-122"/>
              </a:rPr>
              <a:t>）    </a:t>
            </a:r>
            <a:endParaRPr kumimoji="0" lang="zh-CN" altLang="zh-CN" sz="4000" b="1" i="0" u="none" strike="noStrike" kern="1200" cap="none" spc="0" normalizeH="0" baseline="0" noProof="0">
              <a:ln>
                <a:noFill/>
              </a:ln>
              <a:solidFill>
                <a:srgbClr val="0070C0"/>
              </a:solidFill>
              <a:effectLst/>
              <a:uLnTx/>
              <a:uFillTx/>
              <a:latin typeface="黑体" panose="02010609060101010101" pitchFamily="49" charset="-122"/>
              <a:ea typeface="黑体" panose="02010609060101010101" pitchFamily="49" charset="-122"/>
            </a:endParaRPr>
          </a:p>
        </p:txBody>
      </p:sp>
      <mc:AlternateContent>
        <mc:Choice Requires="a14">
          <p:sp>
            <p:nvSpPr>
              <p:cNvPr id="11" name="Rectangle 1">
                <a:extLst>
                  <a:ext uri="{FF2B5EF4-FFF2-40B4-BE49-F238E27FC236}">
                    <a16:creationId xmlns:a16="http://schemas.microsoft.com/office/drawing/2014/main" xmlns="" id="{64037AD9-E7DF-4554-8356-87D1D2A09547}"/>
                  </a:ext>
                </a:extLst>
              </p:cNvPr>
              <p:cNvSpPr>
                <a:spLocks noChangeArrowheads="1"/>
              </p:cNvSpPr>
              <p:nvPr>
                <p:custDataLst>
                  <p:tags r:id="rId9"/>
                </p:custDataLst>
              </p:nvPr>
            </p:nvSpPr>
            <p:spPr bwMode="auto">
              <a:xfrm>
                <a:off x="8925440" y="2568585"/>
                <a:ext cx="1334117" cy="730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143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14:m>
                  <m:oMathPara>
                    <m:oMathParaPr>
                      <m:jc/>
                    </m:oMathParaPr>
                    <m:oMath>
                      <m:r>
                        <m:rPr>
                          <m:sty m:val="bi"/>
                        </m:rPr>
                        <a:rPr lang="en-US" altLang="zh-CN" sz="2400" b="1" i="1">
                          <a:solidFill>
                            <a:srgbClr val="002060"/>
                          </a:solidFill>
                          <a:latin typeface="Cambria Math" panose="02040503050406030204" pitchFamily="18" charset="0"/>
                          <a:ea typeface="黑体" pitchFamily="49" charset="-122"/>
                        </a:rPr>
                        <m:t>𝒗</m:t>
                      </m:r>
                      <m:r>
                        <m:rPr>
                          <m:sty m:val="bi"/>
                        </m:rPr>
                        <a:rPr lang="en-US" altLang="zh-CN" sz="2400" b="1" i="1">
                          <a:solidFill>
                            <a:srgbClr val="002060"/>
                          </a:solidFill>
                          <a:latin typeface="Cambria Math" panose="02040503050406030204" pitchFamily="18" charset="0"/>
                          <a:ea typeface="黑体" pitchFamily="49" charset="-122"/>
                        </a:rPr>
                        <m:t>=</m:t>
                      </m:r>
                      <m:f>
                        <m:fPr>
                          <m:type m:val="bar"/>
                          <m:ctrlPr>
                            <a:rPr lang="en-US" altLang="zh-CN" sz="2400" b="1" i="1">
                              <a:solidFill>
                                <a:srgbClr val="002060"/>
                              </a:solidFill>
                              <a:latin typeface="Cambria Math" panose="02040503050406030204" pitchFamily="18" charset="0"/>
                              <a:ea typeface="黑体" pitchFamily="49" charset="-122"/>
                            </a:rPr>
                          </m:ctrlPr>
                        </m:fPr>
                        <m:num>
                          <m:r>
                            <m:rPr>
                              <m:sty m:val="bi"/>
                            </m:rPr>
                            <a:rPr lang="en-US" altLang="zh-CN" sz="2400" b="1" i="1">
                              <a:solidFill>
                                <a:srgbClr val="002060"/>
                              </a:solidFill>
                              <a:latin typeface="Cambria Math" panose="02040503050406030204" pitchFamily="18" charset="0"/>
                              <a:ea typeface="黑体" pitchFamily="49" charset="-122"/>
                            </a:rPr>
                            <m:t>𝒔</m:t>
                          </m:r>
                        </m:num>
                        <m:den>
                          <m:r>
                            <m:rPr>
                              <m:sty m:val="bi"/>
                            </m:rPr>
                            <a:rPr lang="en-US" altLang="zh-CN" sz="2400" b="1" i="1">
                              <a:solidFill>
                                <a:srgbClr val="002060"/>
                              </a:solidFill>
                              <a:latin typeface="Cambria Math" panose="02040503050406030204" pitchFamily="18" charset="0"/>
                              <a:ea typeface="黑体" pitchFamily="49" charset="-122"/>
                            </a:rPr>
                            <m:t>𝒕</m:t>
                          </m:r>
                        </m:den>
                      </m:f>
                    </m:oMath>
                  </m:oMathPara>
                </a14:m>
                <a:endParaRPr kumimoji="0" lang="zh-CN" altLang="zh-CN" sz="4000" b="1" i="0" u="none" strike="noStrike" kern="1200" cap="none" spc="0" normalizeH="0" baseline="0" noProof="0">
                  <a:ln>
                    <a:noFill/>
                  </a:ln>
                  <a:solidFill>
                    <a:srgbClr val="0070C0"/>
                  </a:solidFill>
                  <a:effectLst/>
                  <a:uLnTx/>
                  <a:uFillTx/>
                  <a:latin typeface="黑体" panose="02010609060101010101" pitchFamily="49" charset="-122"/>
                  <a:ea typeface="黑体" panose="02010609060101010101" pitchFamily="49" charset="-122"/>
                </a:endParaRPr>
              </a:p>
            </p:txBody>
          </p:sp>
        </mc:Choice>
        <mc:Fallback>
          <p:sp>
            <p:nvSpPr>
              <p:cNvPr id="11" name="Rectangle 1">
                <a:extLst>
                  <a:ext uri="{FF2B5EF4-FFF2-40B4-BE49-F238E27FC236}">
                    <a16:creationId xmlns:a16="http://schemas.microsoft.com/office/drawing/2014/main" id="{64037AD9-E7DF-4554-8356-87D1D2A09547}"/>
                  </a:ext>
                </a:extLst>
              </p:cNvPr>
              <p:cNvSpPr>
                <a:spLocks noRot="1" noChangeAspect="1" noMove="1" noResize="1" noEditPoints="1" noAdjustHandles="1" noChangeArrowheads="1" noChangeShapeType="1" noTextEdit="1"/>
              </p:cNvSpPr>
              <p:nvPr>
                <p:custDataLst>
                  <p:tags r:id="rId10"/>
                </p:custDataLst>
              </p:nvPr>
            </p:nvSpPr>
            <p:spPr bwMode="auto">
              <a:xfrm>
                <a:off x="8925440" y="2568585"/>
                <a:ext cx="1334117" cy="730136"/>
              </a:xfrm>
              <a:prstGeom prst="rect">
                <a:avLst/>
              </a:prstGeom>
              <a:blipFill>
                <a:blip r:embed="rId11"/>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Tree>
    <p:extLst>
      <p:ext uri="{BB962C8B-B14F-4D97-AF65-F5344CB8AC3E}">
        <p14:creationId xmlns:p14="http://schemas.microsoft.com/office/powerpoint/2010/main" val="2242532157"/>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after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1">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xmlns="" id="{CC82C9C0-93B0-4BFF-A47B-E38BC39D34B8}"/>
              </a:ext>
            </a:extLst>
          </p:cNvPr>
          <p:cNvSpPr/>
          <p:nvPr>
            <p:custDataLst>
              <p:tags r:id="rId3"/>
            </p:custDataLst>
          </p:nvPr>
        </p:nvSpPr>
        <p:spPr>
          <a:xfrm>
            <a:off x="3804516" y="31226"/>
            <a:ext cx="5032147" cy="793487"/>
          </a:xfrm>
          <a:prstGeom prst="rect">
            <a:avLst/>
          </a:prstGeom>
        </p:spPr>
        <p:txBody>
          <a:bodyPr wrap="none">
            <a:spAutoFit/>
          </a:bodyPr>
          <a:lstStyle/>
          <a:p>
            <a:pPr lvl="0" algn="ctr">
              <a:lnSpc>
                <a:spcPct val="150000"/>
              </a:lnSpc>
              <a:defRPr/>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4</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节《测量平均速度》</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xmlns="" id="{180FC460-0E07-4F48-ACE8-353565B2DAF9}"/>
              </a:ext>
            </a:extLst>
          </p:cNvPr>
          <p:cNvSpPr/>
          <p:nvPr>
            <p:custDataLst>
              <p:tags r:id="rId4"/>
            </p:custDataLst>
          </p:nvPr>
        </p:nvSpPr>
        <p:spPr>
          <a:xfrm>
            <a:off x="368302" y="4393279"/>
            <a:ext cx="1620957" cy="52322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glow rad="63500">
                    <a:srgbClr val="5B9BD5">
                      <a:satMod val="175000"/>
                      <a:alpha val="40000"/>
                    </a:srgbClr>
                  </a:glow>
                </a:effectLst>
                <a:uLnTx/>
                <a:uFillTx/>
                <a:latin typeface="-apple-system"/>
                <a:ea typeface="等线" panose="02010600030101010101" pitchFamily="2" charset="-122"/>
                <a:cs typeface="+mn-cs"/>
              </a:rPr>
              <a:t>参考答案</a:t>
            </a:r>
            <a:endParaRPr kumimoji="0" lang="zh-CN" altLang="en-US" sz="2800" b="0" i="0" u="none" strike="noStrike" kern="1200" cap="none" spc="0" normalizeH="0" baseline="0" noProof="0">
              <a:ln>
                <a:noFill/>
              </a:ln>
              <a:solidFill>
                <a:srgbClr val="C00000"/>
              </a:solidFill>
              <a:effectLst>
                <a:glow rad="63500">
                  <a:srgbClr val="5B9BD5">
                    <a:satMod val="175000"/>
                    <a:alpha val="40000"/>
                  </a:srgbClr>
                </a:glow>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xmlns="" id="{CCB45C6B-C1F7-49F6-AF16-2271BD6717ED}"/>
              </a:ext>
            </a:extLst>
          </p:cNvPr>
          <p:cNvPicPr>
            <a:picLocks noChangeAspect="1"/>
          </p:cNvPicPr>
          <p:nvPr>
            <p:custDataLst>
              <p:tags r:id="rId6"/>
            </p:custDataLst>
          </p:nvPr>
        </p:nvPicPr>
        <p:blipFill>
          <a:blip r:embed="rId5">
            <a:extLst>
              <a:ext uri="{28A0092B-C50C-407E-A947-70E740481C1C}">
                <a14:useLocalDpi xmlns:a14="http://schemas.microsoft.com/office/drawing/2010/main" val="0"/>
              </a:ext>
            </a:extLst>
          </a:blip>
          <a:srcRect t="1269" b="88875"/>
          <a:stretch>
            <a:fillRect/>
          </a:stretch>
        </p:blipFill>
        <p:spPr>
          <a:xfrm>
            <a:off x="606138" y="1013572"/>
            <a:ext cx="10943751" cy="979208"/>
          </a:xfrm>
          <a:prstGeom prst="rect">
            <a:avLst/>
          </a:prstGeom>
        </p:spPr>
      </p:pic>
      <p:sp>
        <p:nvSpPr>
          <p:cNvPr id="2" name="矩形 1">
            <a:extLst>
              <a:ext uri="{FF2B5EF4-FFF2-40B4-BE49-F238E27FC236}">
                <a16:creationId xmlns:a16="http://schemas.microsoft.com/office/drawing/2014/main" xmlns="" id="{A5B4CD14-604B-4D16-B7C6-F7C7947F6232}"/>
              </a:ext>
            </a:extLst>
          </p:cNvPr>
          <p:cNvSpPr/>
          <p:nvPr>
            <p:custDataLst>
              <p:tags r:id="rId7"/>
            </p:custDataLst>
          </p:nvPr>
        </p:nvSpPr>
        <p:spPr>
          <a:xfrm>
            <a:off x="1051366" y="1734808"/>
            <a:ext cx="10162065" cy="1384995"/>
          </a:xfrm>
          <a:prstGeom prst="rect">
            <a:avLst/>
          </a:prstGeom>
        </p:spPr>
        <p:txBody>
          <a:bodyPr wrap="square">
            <a:spAutoFit/>
          </a:bodyPr>
          <a:lstStyle/>
          <a:p>
            <a:pPr lvl="0"/>
            <a:r>
              <a:rPr lang="en-US" altLang="zh-CN" sz="2800" b="1">
                <a:solidFill>
                  <a:srgbClr val="333333"/>
                </a:solidFill>
                <a:latin typeface="黑体" panose="02010609060101010101" pitchFamily="49" charset="-122"/>
                <a:ea typeface="黑体" panose="02010609060101010101" pitchFamily="49" charset="-122"/>
              </a:rPr>
              <a:t>2</a:t>
            </a:r>
            <a:r>
              <a:rPr lang="zh-CN" altLang="en-US" sz="2800" b="1">
                <a:solidFill>
                  <a:srgbClr val="333333"/>
                </a:solidFill>
                <a:latin typeface="黑体" panose="02010609060101010101" pitchFamily="49" charset="-122"/>
                <a:ea typeface="黑体" panose="02010609060101010101" pitchFamily="49" charset="-122"/>
              </a:rPr>
              <a:t>、在用图</a:t>
            </a:r>
            <a:r>
              <a:rPr lang="en-US" altLang="zh-CN" sz="2800" b="1">
                <a:solidFill>
                  <a:srgbClr val="333333"/>
                </a:solidFill>
                <a:latin typeface="黑体" panose="02010609060101010101" pitchFamily="49" charset="-122"/>
                <a:ea typeface="黑体" panose="02010609060101010101" pitchFamily="49" charset="-122"/>
              </a:rPr>
              <a:t>1.4-1</a:t>
            </a:r>
            <a:r>
              <a:rPr lang="zh-CN" altLang="en-US" sz="2800" b="1">
                <a:solidFill>
                  <a:srgbClr val="333333"/>
                </a:solidFill>
                <a:latin typeface="黑体" panose="02010609060101010101" pitchFamily="49" charset="-122"/>
                <a:ea typeface="黑体" panose="02010609060101010101" pitchFamily="49" charset="-122"/>
              </a:rPr>
              <a:t>的方法测量平均速度的实验中</a:t>
            </a:r>
            <a:r>
              <a:rPr lang="en-US" altLang="zh-CN" sz="2800" b="1">
                <a:solidFill>
                  <a:srgbClr val="333333"/>
                </a:solidFill>
                <a:latin typeface="黑体" panose="02010609060101010101" pitchFamily="49" charset="-122"/>
                <a:ea typeface="黑体" panose="02010609060101010101" pitchFamily="49" charset="-122"/>
              </a:rPr>
              <a:t>,</a:t>
            </a:r>
            <a:r>
              <a:rPr lang="zh-CN" altLang="en-US" sz="2800" b="1">
                <a:solidFill>
                  <a:srgbClr val="333333"/>
                </a:solidFill>
                <a:latin typeface="黑体" panose="02010609060101010101" pitchFamily="49" charset="-122"/>
                <a:ea typeface="黑体" panose="02010609060101010101" pitchFamily="49" charset="-122"/>
              </a:rPr>
              <a:t>小车两次运动的平均速度</a:t>
            </a:r>
            <a:r>
              <a:rPr lang="en-US" altLang="zh-CN" sz="2800" b="1">
                <a:solidFill>
                  <a:srgbClr val="333333"/>
                </a:solidFill>
                <a:latin typeface="黑体" panose="02010609060101010101" pitchFamily="49" charset="-122"/>
                <a:ea typeface="黑体" panose="02010609060101010101" pitchFamily="49" charset="-122"/>
              </a:rPr>
              <a:t>v</a:t>
            </a:r>
            <a:r>
              <a:rPr lang="en-US" altLang="zh-CN" sz="2800" b="1" baseline="-25000">
                <a:solidFill>
                  <a:srgbClr val="333333"/>
                </a:solidFill>
                <a:latin typeface="黑体" panose="02010609060101010101" pitchFamily="49" charset="-122"/>
                <a:ea typeface="黑体" panose="02010609060101010101" pitchFamily="49" charset="-122"/>
              </a:rPr>
              <a:t>1</a:t>
            </a:r>
            <a:r>
              <a:rPr lang="zh-CN" altLang="en-US" sz="2800" b="1">
                <a:solidFill>
                  <a:srgbClr val="333333"/>
                </a:solidFill>
                <a:latin typeface="黑体" panose="02010609060101010101" pitchFamily="49" charset="-122"/>
                <a:ea typeface="黑体" panose="02010609060101010101" pitchFamily="49" charset="-122"/>
              </a:rPr>
              <a:t>、</a:t>
            </a:r>
            <a:r>
              <a:rPr lang="en-US" altLang="zh-CN" sz="2800" b="1">
                <a:solidFill>
                  <a:srgbClr val="333333"/>
                </a:solidFill>
                <a:latin typeface="黑体" panose="02010609060101010101" pitchFamily="49" charset="-122"/>
                <a:ea typeface="黑体" panose="02010609060101010101" pitchFamily="49" charset="-122"/>
              </a:rPr>
              <a:t>v</a:t>
            </a:r>
            <a:r>
              <a:rPr lang="en-US" altLang="zh-CN" sz="2800" b="1" baseline="-25000">
                <a:solidFill>
                  <a:srgbClr val="333333"/>
                </a:solidFill>
                <a:latin typeface="黑体" panose="02010609060101010101" pitchFamily="49" charset="-122"/>
                <a:ea typeface="黑体" panose="02010609060101010101" pitchFamily="49" charset="-122"/>
              </a:rPr>
              <a:t>2</a:t>
            </a:r>
            <a:r>
              <a:rPr lang="zh-CN" altLang="en-US" sz="2800" b="1">
                <a:solidFill>
                  <a:srgbClr val="333333"/>
                </a:solidFill>
                <a:latin typeface="黑体" panose="02010609060101010101" pitchFamily="49" charset="-122"/>
                <a:ea typeface="黑体" panose="02010609060101010101" pitchFamily="49" charset="-122"/>
              </a:rPr>
              <a:t>不一样</a:t>
            </a:r>
            <a:r>
              <a:rPr lang="en-US" altLang="zh-CN" sz="2800" b="1">
                <a:solidFill>
                  <a:srgbClr val="333333"/>
                </a:solidFill>
                <a:latin typeface="黑体" panose="02010609060101010101" pitchFamily="49" charset="-122"/>
                <a:ea typeface="黑体" panose="02010609060101010101" pitchFamily="49" charset="-122"/>
              </a:rPr>
              <a:t>,</a:t>
            </a:r>
            <a:r>
              <a:rPr lang="zh-CN" altLang="en-US" sz="2800" b="1">
                <a:solidFill>
                  <a:srgbClr val="333333"/>
                </a:solidFill>
                <a:latin typeface="黑体" panose="02010609060101010101" pitchFamily="49" charset="-122"/>
                <a:ea typeface="黑体" panose="02010609060101010101" pitchFamily="49" charset="-122"/>
              </a:rPr>
              <a:t>你认为可能的原因是什么</a:t>
            </a:r>
            <a:r>
              <a:rPr lang="en-US" altLang="zh-CN" sz="2800" b="1">
                <a:solidFill>
                  <a:srgbClr val="333333"/>
                </a:solidFill>
                <a:latin typeface="黑体" panose="02010609060101010101" pitchFamily="49" charset="-122"/>
                <a:ea typeface="黑体" panose="02010609060101010101" pitchFamily="49" charset="-122"/>
              </a:rPr>
              <a:t>?</a:t>
            </a:r>
            <a:r>
              <a:rPr lang="zh-CN" altLang="en-US" sz="2800" b="1">
                <a:solidFill>
                  <a:srgbClr val="333333"/>
                </a:solidFill>
                <a:latin typeface="黑体" panose="02010609060101010101" pitchFamily="49" charset="-122"/>
                <a:ea typeface="黑体" panose="02010609060101010101" pitchFamily="49" charset="-122"/>
              </a:rPr>
              <a:t>请简要列出两条可能的原因。</a:t>
            </a:r>
            <a:endParaRPr kumimoji="0" lang="en-US" altLang="zh-CN" sz="4400" b="1" i="0" u="none" strike="noStrike" kern="1200" cap="none" spc="0" normalizeH="0" baseline="0" noProof="0">
              <a:ln>
                <a:noFill/>
              </a:ln>
              <a:solidFill>
                <a:srgbClr val="242424"/>
              </a:solidFill>
              <a:effectLst/>
              <a:uLnTx/>
              <a:uFillTx/>
              <a:latin typeface="黑体" panose="02010609060101010101" pitchFamily="49" charset="-122"/>
              <a:ea typeface="黑体" panose="02010609060101010101" pitchFamily="49" charset="-122"/>
            </a:endParaRPr>
          </a:p>
        </p:txBody>
      </p:sp>
      <p:sp>
        <p:nvSpPr>
          <p:cNvPr id="5" name="矩形 4"/>
          <p:cNvSpPr/>
          <p:nvPr>
            <p:custDataLst>
              <p:tags r:id="rId8"/>
            </p:custDataLst>
          </p:nvPr>
        </p:nvSpPr>
        <p:spPr>
          <a:xfrm>
            <a:off x="1051366" y="5107039"/>
            <a:ext cx="9948910" cy="954107"/>
          </a:xfrm>
          <a:prstGeom prst="rect">
            <a:avLst/>
          </a:prstGeom>
        </p:spPr>
        <p:txBody>
          <a:bodyPr wrap="square">
            <a:spAutoFit/>
          </a:bodyPr>
          <a:lstStyle/>
          <a:p>
            <a:pPr lvl="0"/>
            <a:r>
              <a:rPr lang="zh-CN" altLang="en-US" sz="2800" b="1">
                <a:solidFill>
                  <a:srgbClr val="0070C0"/>
                </a:solidFill>
                <a:latin typeface="黑体" panose="02010609060101010101" pitchFamily="49" charset="-122"/>
                <a:ea typeface="黑体" panose="02010609060101010101" pitchFamily="49" charset="-122"/>
              </a:rPr>
              <a:t>（</a:t>
            </a:r>
            <a:r>
              <a:rPr lang="en-US" altLang="zh-CN" sz="2800" b="1">
                <a:solidFill>
                  <a:srgbClr val="0070C0"/>
                </a:solidFill>
                <a:latin typeface="黑体" panose="02010609060101010101" pitchFamily="49" charset="-122"/>
                <a:ea typeface="黑体" panose="02010609060101010101" pitchFamily="49" charset="-122"/>
              </a:rPr>
              <a:t>1</a:t>
            </a:r>
            <a:r>
              <a:rPr lang="zh-CN" altLang="en-US" sz="2800" b="1">
                <a:solidFill>
                  <a:srgbClr val="0070C0"/>
                </a:solidFill>
                <a:latin typeface="黑体" panose="02010609060101010101" pitchFamily="49" charset="-122"/>
                <a:ea typeface="黑体" panose="02010609060101010101" pitchFamily="49" charset="-122"/>
              </a:rPr>
              <a:t>）用停表测量时间有误差。</a:t>
            </a:r>
          </a:p>
          <a:p>
            <a:pPr lvl="0"/>
            <a:r>
              <a:rPr lang="zh-CN" altLang="en-US" sz="2800" b="1" smtClean="0">
                <a:solidFill>
                  <a:srgbClr val="0070C0"/>
                </a:solidFill>
                <a:latin typeface="黑体" panose="02010609060101010101" pitchFamily="49" charset="-122"/>
                <a:ea typeface="黑体" panose="02010609060101010101" pitchFamily="49" charset="-122"/>
              </a:rPr>
              <a:t>（</a:t>
            </a:r>
            <a:r>
              <a:rPr lang="en-US" altLang="zh-CN" sz="2800" b="1">
                <a:solidFill>
                  <a:srgbClr val="0070C0"/>
                </a:solidFill>
                <a:latin typeface="黑体" panose="02010609060101010101" pitchFamily="49" charset="-122"/>
                <a:ea typeface="黑体" panose="02010609060101010101" pitchFamily="49" charset="-122"/>
              </a:rPr>
              <a:t>2</a:t>
            </a:r>
            <a:r>
              <a:rPr lang="zh-CN" altLang="en-US" sz="2800" b="1">
                <a:solidFill>
                  <a:srgbClr val="0070C0"/>
                </a:solidFill>
                <a:latin typeface="黑体" panose="02010609060101010101" pitchFamily="49" charset="-122"/>
                <a:ea typeface="黑体" panose="02010609060101010101" pitchFamily="49" charset="-122"/>
              </a:rPr>
              <a:t>）用刻度尺测量路程时有误差。</a:t>
            </a:r>
            <a:endParaRPr kumimoji="0" lang="zh-CN" altLang="en-US" sz="1800" b="1" i="0" u="none" strike="noStrike" kern="1200" cap="none" spc="0" normalizeH="0" baseline="0" noProof="0">
              <a:ln>
                <a:noFill/>
              </a:ln>
              <a:solidFill>
                <a:srgbClr val="0070C0"/>
              </a:solidFill>
              <a:effectLst/>
              <a:uLnTx/>
              <a:uFillTx/>
              <a:latin typeface="黑体" panose="02010609060101010101" pitchFamily="49" charset="-122"/>
              <a:ea typeface="黑体" panose="02010609060101010101" pitchFamily="49" charset="-122"/>
            </a:endParaRPr>
          </a:p>
        </p:txBody>
      </p:sp>
      <p:pic>
        <p:nvPicPr>
          <p:cNvPr id="3" name="图片 2"/>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3118421" y="3119803"/>
            <a:ext cx="6155370" cy="2025996"/>
          </a:xfrm>
          <a:prstGeom prst="rect">
            <a:avLst/>
          </a:prstGeom>
        </p:spPr>
      </p:pic>
    </p:spTree>
    <p:extLst>
      <p:ext uri="{BB962C8B-B14F-4D97-AF65-F5344CB8AC3E}">
        <p14:creationId xmlns:p14="http://schemas.microsoft.com/office/powerpoint/2010/main" val="2297510896"/>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1">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xmlns="" id="{CC82C9C0-93B0-4BFF-A47B-E38BC39D34B8}"/>
              </a:ext>
            </a:extLst>
          </p:cNvPr>
          <p:cNvSpPr/>
          <p:nvPr>
            <p:custDataLst>
              <p:tags r:id="rId3"/>
            </p:custDataLst>
          </p:nvPr>
        </p:nvSpPr>
        <p:spPr>
          <a:xfrm>
            <a:off x="3804516" y="31226"/>
            <a:ext cx="5032147" cy="793487"/>
          </a:xfrm>
          <a:prstGeom prst="rect">
            <a:avLst/>
          </a:prstGeom>
        </p:spPr>
        <p:txBody>
          <a:bodyPr wrap="none">
            <a:spAutoFit/>
          </a:bodyPr>
          <a:lstStyle/>
          <a:p>
            <a:pPr lvl="0" algn="ctr">
              <a:lnSpc>
                <a:spcPct val="150000"/>
              </a:lnSpc>
              <a:defRPr/>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4</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节《测量平均速度》</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xmlns="" id="{180FC460-0E07-4F48-ACE8-353565B2DAF9}"/>
              </a:ext>
            </a:extLst>
          </p:cNvPr>
          <p:cNvSpPr/>
          <p:nvPr>
            <p:custDataLst>
              <p:tags r:id="rId4"/>
            </p:custDataLst>
          </p:nvPr>
        </p:nvSpPr>
        <p:spPr>
          <a:xfrm>
            <a:off x="140319" y="2735486"/>
            <a:ext cx="1620957" cy="52322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glow rad="63500">
                    <a:srgbClr val="5B9BD5">
                      <a:satMod val="175000"/>
                      <a:alpha val="40000"/>
                    </a:srgbClr>
                  </a:glow>
                </a:effectLst>
                <a:uLnTx/>
                <a:uFillTx/>
                <a:latin typeface="-apple-system"/>
                <a:ea typeface="等线" panose="02010600030101010101" pitchFamily="2" charset="-122"/>
                <a:cs typeface="+mn-cs"/>
              </a:rPr>
              <a:t>参考答案</a:t>
            </a:r>
            <a:endParaRPr kumimoji="0" lang="zh-CN" altLang="en-US" sz="2800" b="0" i="0" u="none" strike="noStrike" kern="1200" cap="none" spc="0" normalizeH="0" baseline="0" noProof="0">
              <a:ln>
                <a:noFill/>
              </a:ln>
              <a:solidFill>
                <a:srgbClr val="C00000"/>
              </a:solidFill>
              <a:effectLst>
                <a:glow rad="63500">
                  <a:srgbClr val="5B9BD5">
                    <a:satMod val="175000"/>
                    <a:alpha val="40000"/>
                  </a:srgbClr>
                </a:glow>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xmlns="" id="{CCB45C6B-C1F7-49F6-AF16-2271BD6717ED}"/>
              </a:ext>
            </a:extLst>
          </p:cNvPr>
          <p:cNvPicPr>
            <a:picLocks noChangeAspect="1"/>
          </p:cNvPicPr>
          <p:nvPr>
            <p:custDataLst>
              <p:tags r:id="rId6"/>
            </p:custDataLst>
          </p:nvPr>
        </p:nvPicPr>
        <p:blipFill>
          <a:blip r:embed="rId5">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2" name="矩形 1">
            <a:extLst>
              <a:ext uri="{FF2B5EF4-FFF2-40B4-BE49-F238E27FC236}">
                <a16:creationId xmlns:a16="http://schemas.microsoft.com/office/drawing/2014/main" xmlns="" id="{A5B4CD14-604B-4D16-B7C6-F7C7947F6232}"/>
              </a:ext>
            </a:extLst>
          </p:cNvPr>
          <p:cNvSpPr/>
          <p:nvPr>
            <p:custDataLst>
              <p:tags r:id="rId7"/>
            </p:custDataLst>
          </p:nvPr>
        </p:nvSpPr>
        <p:spPr>
          <a:xfrm>
            <a:off x="950798" y="1618609"/>
            <a:ext cx="10162065" cy="1137812"/>
          </a:xfrm>
          <a:prstGeom prst="rect">
            <a:avLst/>
          </a:prstGeom>
        </p:spPr>
        <p:txBody>
          <a:bodyPr wrap="square">
            <a:spAutoFit/>
          </a:bodyPr>
          <a:lstStyle/>
          <a:p>
            <a:pPr lvl="0">
              <a:lnSpc>
                <a:spcPct val="150000"/>
              </a:lnSpc>
            </a:pPr>
            <a:r>
              <a:rPr lang="en-US" altLang="zh-CN" sz="2400" b="1">
                <a:solidFill>
                  <a:prstClr val="black"/>
                </a:solidFill>
              </a:rPr>
              <a:t>3</a:t>
            </a:r>
            <a:r>
              <a:rPr lang="zh-CN" altLang="en-US" sz="2400" b="1">
                <a:solidFill>
                  <a:prstClr val="black"/>
                </a:solidFill>
              </a:rPr>
              <a:t>、学校操场上跑道的长度是已知的。怎样利用这条跑道和手表</a:t>
            </a:r>
            <a:r>
              <a:rPr lang="en-US" altLang="zh-CN" sz="2400" b="1">
                <a:solidFill>
                  <a:prstClr val="black"/>
                </a:solidFill>
              </a:rPr>
              <a:t>,</a:t>
            </a:r>
            <a:r>
              <a:rPr lang="zh-CN" altLang="en-US" sz="2400" b="1">
                <a:solidFill>
                  <a:prstClr val="black"/>
                </a:solidFill>
              </a:rPr>
              <a:t>测定自已正常步行时、竞走时、长跑时的平均速度</a:t>
            </a:r>
            <a:r>
              <a:rPr lang="en-US" altLang="zh-CN" sz="2400" b="1">
                <a:solidFill>
                  <a:prstClr val="black"/>
                </a:solidFill>
              </a:rPr>
              <a:t>?</a:t>
            </a:r>
            <a:endParaRPr kumimoji="0" lang="en-US" altLang="zh-CN" sz="4000" b="1" i="0" u="none" strike="noStrike" kern="1200" cap="none" spc="0" normalizeH="0" baseline="0" noProof="0">
              <a:ln>
                <a:noFill/>
              </a:ln>
              <a:solidFill>
                <a:srgbClr val="242424"/>
              </a:solidFill>
              <a:effectLst/>
              <a:uLnTx/>
              <a:uFillTx/>
              <a:latin typeface="黑体" panose="02010609060101010101" pitchFamily="49" charset="-122"/>
              <a:ea typeface="黑体" panose="02010609060101010101" pitchFamily="49" charset="-122"/>
              <a:cs typeface="+mn-cs"/>
            </a:endParaRPr>
          </a:p>
        </p:txBody>
      </p:sp>
      <mc:AlternateContent>
        <mc:Choice Requires="a14">
          <p:sp>
            <p:nvSpPr>
              <p:cNvPr id="5" name="矩形 4">
                <a:extLst>
                  <a:ext uri="{FF2B5EF4-FFF2-40B4-BE49-F238E27FC236}">
                    <a16:creationId xmlns:a16="http://schemas.microsoft.com/office/drawing/2014/main" xmlns="" id="{51AF8DE6-DEE3-489A-8551-81377BB690BF}"/>
                  </a:ext>
                </a:extLst>
              </p:cNvPr>
              <p:cNvSpPr/>
              <p:nvPr>
                <p:custDataLst>
                  <p:tags r:id="rId8"/>
                </p:custDataLst>
              </p:nvPr>
            </p:nvSpPr>
            <p:spPr>
              <a:xfrm>
                <a:off x="1773535" y="2597817"/>
                <a:ext cx="9730170" cy="2965042"/>
              </a:xfrm>
              <a:prstGeom prst="rect">
                <a:avLst/>
              </a:prstGeom>
            </p:spPr>
            <p:txBody>
              <a:bodyPr wrap="square">
                <a:spAutoFit/>
              </a:bodyPr>
              <a:lstStyle/>
              <a:p>
                <a:pPr>
                  <a:lnSpc>
                    <a:spcPct val="200000"/>
                  </a:lnSpc>
                </a:pPr>
                <a:r>
                  <a:rPr lang="zh-CN" altLang="en-US" sz="2800" b="1">
                    <a:solidFill>
                      <a:srgbClr val="0070C0"/>
                    </a:solidFill>
                    <a:latin typeface="等线" panose="02010600030101010101" pitchFamily="2" charset="-122"/>
                  </a:rPr>
                  <a:t>已知跑道长，根据步行、竞走、长跑时的圈数，计算出各自路程</a:t>
                </a:r>
                <a:r>
                  <a:rPr lang="en-US" altLang="zh-CN" sz="2800" b="1">
                    <a:solidFill>
                      <a:srgbClr val="0070C0"/>
                    </a:solidFill>
                    <a:latin typeface="等线" panose="02010600030101010101" pitchFamily="2" charset="-122"/>
                  </a:rPr>
                  <a:t>s</a:t>
                </a:r>
                <a:r>
                  <a:rPr lang="zh-CN" altLang="en-US" sz="2800" b="1">
                    <a:solidFill>
                      <a:srgbClr val="0070C0"/>
                    </a:solidFill>
                    <a:latin typeface="等线" panose="02010600030101010101" pitchFamily="2" charset="-122"/>
                  </a:rPr>
                  <a:t>，用停表分别测出步行、竞走、长跑时运动这些圈数所用的时间</a:t>
                </a:r>
                <a:r>
                  <a:rPr lang="en-US" altLang="zh-CN" sz="2800" b="1">
                    <a:solidFill>
                      <a:srgbClr val="0070C0"/>
                    </a:solidFill>
                    <a:latin typeface="等线" panose="02010600030101010101" pitchFamily="2" charset="-122"/>
                  </a:rPr>
                  <a:t>t</a:t>
                </a:r>
                <a:r>
                  <a:rPr lang="zh-CN" altLang="en-US" sz="2800" b="1">
                    <a:solidFill>
                      <a:srgbClr val="0070C0"/>
                    </a:solidFill>
                    <a:latin typeface="等线" panose="02010600030101010101" pitchFamily="2" charset="-122"/>
                  </a:rPr>
                  <a:t>，根据公式</a:t>
                </a:r>
                <a14:m>
                  <m:oMathPara>
                    <m:oMathParaPr>
                      <m:jc/>
                    </m:oMathParaPr>
                    <m:oMath>
                      <m:r>
                        <m:rPr>
                          <m:sty m:val="b"/>
                        </m:rPr>
                        <a:rPr lang="en-US" altLang="zh-CN" sz="2800" b="1">
                          <a:solidFill>
                            <a:srgbClr val="0070C0"/>
                          </a:solidFill>
                          <a:latin typeface="Cambria Math" panose="02040503050406030204" pitchFamily="18" charset="0"/>
                        </a:rPr>
                        <m:t>𝐯</m:t>
                      </m:r>
                      <m:r>
                        <m:rPr>
                          <m:sty m:val="b"/>
                        </m:rPr>
                        <a:rPr lang="en-US" altLang="zh-CN" sz="2800" b="1">
                          <a:solidFill>
                            <a:srgbClr val="0070C0"/>
                          </a:solidFill>
                          <a:latin typeface="Cambria Math" panose="02040503050406030204" pitchFamily="18" charset="0"/>
                        </a:rPr>
                        <m:t>=</m:t>
                      </m:r>
                      <m:f>
                        <m:fPr>
                          <m:type m:val="bar"/>
                          <m:ctrlPr>
                            <a:rPr lang="en-US" altLang="zh-CN" sz="2800" b="1" i="1">
                              <a:solidFill>
                                <a:srgbClr val="0070C0"/>
                              </a:solidFill>
                              <a:latin typeface="Cambria Math" panose="02040503050406030204" pitchFamily="18" charset="0"/>
                            </a:rPr>
                          </m:ctrlPr>
                        </m:fPr>
                        <m:num>
                          <m:r>
                            <m:rPr>
                              <m:sty m:val="b"/>
                            </m:rPr>
                            <a:rPr lang="en-US" altLang="zh-CN" sz="2800" b="1">
                              <a:solidFill>
                                <a:srgbClr val="0070C0"/>
                              </a:solidFill>
                              <a:latin typeface="Cambria Math" panose="02040503050406030204" pitchFamily="18" charset="0"/>
                            </a:rPr>
                            <m:t>𝐬</m:t>
                          </m:r>
                        </m:num>
                        <m:den>
                          <m:r>
                            <m:rPr>
                              <m:sty m:val="b"/>
                            </m:rPr>
                            <a:rPr lang="en-US" altLang="zh-CN" sz="2800" b="1">
                              <a:solidFill>
                                <a:srgbClr val="0070C0"/>
                              </a:solidFill>
                              <a:latin typeface="Cambria Math" panose="02040503050406030204" pitchFamily="18" charset="0"/>
                            </a:rPr>
                            <m:t>𝐭</m:t>
                          </m:r>
                        </m:den>
                      </m:f>
                    </m:oMath>
                  </m:oMathPara>
                </a14:m>
                <a:r>
                  <a:rPr lang="zh-CN" altLang="en-US" sz="2800" b="1" smtClean="0">
                    <a:solidFill>
                      <a:srgbClr val="0070C0"/>
                    </a:solidFill>
                    <a:latin typeface="等线" panose="02010600030101010101" pitchFamily="2" charset="-122"/>
                  </a:rPr>
                  <a:t>求</a:t>
                </a:r>
                <a:r>
                  <a:rPr lang="zh-CN" altLang="en-US" sz="2800" b="1">
                    <a:solidFill>
                      <a:srgbClr val="0070C0"/>
                    </a:solidFill>
                    <a:latin typeface="等线" panose="02010600030101010101" pitchFamily="2" charset="-122"/>
                  </a:rPr>
                  <a:t>出。</a:t>
                </a:r>
                <a:endParaRPr kumimoji="0" lang="en-US" altLang="zh-CN" sz="2800" b="1" i="0" u="none" strike="noStrike" kern="1200" cap="none" spc="0" normalizeH="0" baseline="0" noProof="0">
                  <a:ln>
                    <a:noFill/>
                  </a:ln>
                  <a:solidFill>
                    <a:srgbClr val="0070C0"/>
                  </a:solidFill>
                  <a:effectLst/>
                  <a:uLnTx/>
                  <a:uFillTx/>
                  <a:latin typeface="等线" panose="02010600030101010101" pitchFamily="2" charset="-122"/>
                  <a:ea typeface="等线" panose="02010600030101010101" pitchFamily="2" charset="-122"/>
                </a:endParaRPr>
              </a:p>
            </p:txBody>
          </p:sp>
        </mc:Choice>
        <mc:Fallback>
          <p:sp>
            <p:nvSpPr>
              <p:cNvPr id="5" name="矩形 4">
                <a:extLst>
                  <a:ext uri="{FF2B5EF4-FFF2-40B4-BE49-F238E27FC236}">
                    <a16:creationId xmlns:a16="http://schemas.microsoft.com/office/drawing/2014/main" id="{51AF8DE6-DEE3-489A-8551-81377BB690BF}"/>
                  </a:ext>
                </a:extLst>
              </p:cNvPr>
              <p:cNvSpPr>
                <a:spLocks noRot="1" noChangeAspect="1" noMove="1" noResize="1" noEditPoints="1" noAdjustHandles="1" noChangeArrowheads="1" noChangeShapeType="1" noTextEdit="1"/>
              </p:cNvSpPr>
              <p:nvPr>
                <p:custDataLst>
                  <p:tags r:id="rId9"/>
                </p:custDataLst>
              </p:nvPr>
            </p:nvSpPr>
            <p:spPr>
              <a:xfrm>
                <a:off x="1773535" y="2597817"/>
                <a:ext cx="9730170" cy="2965042"/>
              </a:xfrm>
              <a:prstGeom prst="rect">
                <a:avLst/>
              </a:prstGeom>
              <a:blipFill>
                <a:blip r:embed="rId10"/>
                <a:stretch>
                  <a:fillRect l="-1316" r="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37811201"/>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9">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xmlns="" id="{CC82C9C0-93B0-4BFF-A47B-E38BC39D34B8}"/>
              </a:ext>
            </a:extLst>
          </p:cNvPr>
          <p:cNvSpPr/>
          <p:nvPr>
            <p:custDataLst>
              <p:tags r:id="rId3"/>
            </p:custDataLst>
          </p:nvPr>
        </p:nvSpPr>
        <p:spPr>
          <a:xfrm>
            <a:off x="3804516" y="31226"/>
            <a:ext cx="5032147" cy="793487"/>
          </a:xfrm>
          <a:prstGeom prst="rect">
            <a:avLst/>
          </a:prstGeom>
        </p:spPr>
        <p:txBody>
          <a:bodyPr wrap="none">
            <a:spAutoFit/>
          </a:bodyPr>
          <a:lstStyle/>
          <a:p>
            <a:pPr lvl="0" algn="ctr">
              <a:lnSpc>
                <a:spcPct val="150000"/>
              </a:lnSpc>
              <a:defRPr/>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4</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节《测量平均速度》</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pic>
        <p:nvPicPr>
          <p:cNvPr id="9" name="图片 8">
            <a:extLst>
              <a:ext uri="{FF2B5EF4-FFF2-40B4-BE49-F238E27FC236}">
                <a16:creationId xmlns:a16="http://schemas.microsoft.com/office/drawing/2014/main" xmlns="" id="{CCB45C6B-C1F7-49F6-AF16-2271BD6717ED}"/>
              </a:ext>
            </a:extLst>
          </p:cNvPr>
          <p:cNvPicPr>
            <a:picLocks noChangeAspect="1"/>
          </p:cNvPicPr>
          <p:nvPr>
            <p:custDataLst>
              <p:tags r:id="rId5"/>
            </p:custDataLst>
          </p:nvPr>
        </p:nvPicPr>
        <p:blipFill>
          <a:blip r:embed="rId4">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2" name="矩形 1">
            <a:extLst>
              <a:ext uri="{FF2B5EF4-FFF2-40B4-BE49-F238E27FC236}">
                <a16:creationId xmlns:a16="http://schemas.microsoft.com/office/drawing/2014/main" xmlns="" id="{A5B4CD14-604B-4D16-B7C6-F7C7947F6232}"/>
              </a:ext>
            </a:extLst>
          </p:cNvPr>
          <p:cNvSpPr/>
          <p:nvPr>
            <p:custDataLst>
              <p:tags r:id="rId6"/>
            </p:custDataLst>
          </p:nvPr>
        </p:nvSpPr>
        <p:spPr>
          <a:xfrm>
            <a:off x="950798" y="1717053"/>
            <a:ext cx="10162065" cy="1200329"/>
          </a:xfrm>
          <a:prstGeom prst="rect">
            <a:avLst/>
          </a:prstGeom>
        </p:spPr>
        <p:txBody>
          <a:bodyPr wrap="square">
            <a:spAutoFit/>
          </a:bodyPr>
          <a:lstStyle/>
          <a:p>
            <a:pPr lvl="0"/>
            <a:r>
              <a:rPr lang="en-US" altLang="zh-CN" sz="2400" b="1">
                <a:solidFill>
                  <a:prstClr val="black"/>
                </a:solidFill>
              </a:rPr>
              <a:t>4</a:t>
            </a:r>
            <a:r>
              <a:rPr lang="zh-CN" altLang="en-US" sz="2400" b="1">
                <a:solidFill>
                  <a:prstClr val="black"/>
                </a:solidFill>
              </a:rPr>
              <a:t>、有一个量程约</a:t>
            </a:r>
            <a:r>
              <a:rPr lang="en-US" altLang="zh-CN" sz="2400" b="1">
                <a:solidFill>
                  <a:prstClr val="black"/>
                </a:solidFill>
              </a:rPr>
              <a:t>2m</a:t>
            </a:r>
            <a:r>
              <a:rPr lang="zh-CN" altLang="en-US" sz="2400" b="1">
                <a:solidFill>
                  <a:prstClr val="black"/>
                </a:solidFill>
              </a:rPr>
              <a:t>的卷尺</a:t>
            </a:r>
            <a:r>
              <a:rPr lang="en-US" altLang="zh-CN" sz="2400" b="1">
                <a:solidFill>
                  <a:prstClr val="black"/>
                </a:solidFill>
              </a:rPr>
              <a:t>,</a:t>
            </a:r>
            <a:r>
              <a:rPr lang="zh-CN" altLang="en-US" sz="2400" b="1">
                <a:solidFill>
                  <a:prstClr val="black"/>
                </a:solidFill>
              </a:rPr>
              <a:t>请你设计一个简单的方法估测你家到学校的路程</a:t>
            </a:r>
            <a:r>
              <a:rPr lang="en-US" altLang="zh-CN" sz="2400" b="1">
                <a:solidFill>
                  <a:prstClr val="black"/>
                </a:solidFill>
              </a:rPr>
              <a:t>,</a:t>
            </a:r>
            <a:r>
              <a:rPr lang="zh-CN" altLang="en-US" sz="2400" b="1">
                <a:solidFill>
                  <a:prstClr val="black"/>
                </a:solidFill>
              </a:rPr>
              <a:t>写出具体的步骤。</a:t>
            </a:r>
          </a:p>
          <a:p>
            <a:pPr lvl="0"/>
            <a:endParaRPr lang="zh-CN" altLang="en-US" sz="2400" b="1">
              <a:solidFill>
                <a:prstClr val="black"/>
              </a:solidFill>
            </a:endParaRPr>
          </a:p>
        </p:txBody>
      </p:sp>
      <p:sp>
        <p:nvSpPr>
          <p:cNvPr id="7" name="矩形 6">
            <a:extLst>
              <a:ext uri="{FF2B5EF4-FFF2-40B4-BE49-F238E27FC236}">
                <a16:creationId xmlns:a16="http://schemas.microsoft.com/office/drawing/2014/main" xmlns="" id="{180FC460-0E07-4F48-ACE8-353565B2DAF9}"/>
              </a:ext>
            </a:extLst>
          </p:cNvPr>
          <p:cNvSpPr/>
          <p:nvPr>
            <p:custDataLst>
              <p:tags r:id="rId7"/>
            </p:custDataLst>
          </p:nvPr>
        </p:nvSpPr>
        <p:spPr>
          <a:xfrm>
            <a:off x="871337" y="2655772"/>
            <a:ext cx="1620957" cy="52322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glow rad="63500">
                    <a:srgbClr val="5B9BD5">
                      <a:satMod val="175000"/>
                      <a:alpha val="40000"/>
                    </a:srgbClr>
                  </a:glow>
                </a:effectLst>
                <a:uLnTx/>
                <a:uFillTx/>
                <a:latin typeface="-apple-system"/>
                <a:ea typeface="等线" panose="02010600030101010101" pitchFamily="2" charset="-122"/>
                <a:cs typeface="+mn-cs"/>
              </a:rPr>
              <a:t>参考答案</a:t>
            </a:r>
            <a:endParaRPr kumimoji="0" lang="zh-CN" altLang="en-US" sz="2800" b="0" i="0" u="none" strike="noStrike" kern="1200" cap="none" spc="0" normalizeH="0" baseline="0" noProof="0">
              <a:ln>
                <a:noFill/>
              </a:ln>
              <a:solidFill>
                <a:srgbClr val="C00000"/>
              </a:solidFill>
              <a:effectLst>
                <a:glow rad="63500">
                  <a:srgbClr val="5B9BD5">
                    <a:satMod val="175000"/>
                    <a:alpha val="40000"/>
                  </a:srgbClr>
                </a:glow>
              </a:effectLst>
              <a:uLnTx/>
              <a:uFillTx/>
              <a:latin typeface="等线" panose="020f0502020204030204"/>
              <a:ea typeface="等线" panose="02010600030101010101" pitchFamily="2" charset="-122"/>
              <a:cs typeface="+mn-cs"/>
            </a:endParaRPr>
          </a:p>
        </p:txBody>
      </p:sp>
      <p:sp>
        <p:nvSpPr>
          <p:cNvPr id="3" name="矩形 2"/>
          <p:cNvSpPr/>
          <p:nvPr>
            <p:custDataLst>
              <p:tags r:id="rId8"/>
            </p:custDataLst>
          </p:nvPr>
        </p:nvSpPr>
        <p:spPr>
          <a:xfrm>
            <a:off x="871337" y="3338790"/>
            <a:ext cx="10410549" cy="2308324"/>
          </a:xfrm>
          <a:prstGeom prst="rect">
            <a:avLst/>
          </a:prstGeom>
        </p:spPr>
        <p:txBody>
          <a:bodyPr wrap="square">
            <a:spAutoFit/>
          </a:bodyPr>
          <a:lstStyle/>
          <a:p>
            <a:pPr algn="just">
              <a:lnSpc>
                <a:spcPct val="150000"/>
              </a:lnSpc>
            </a:pPr>
            <a:r>
              <a:rPr lang="zh-CN" altLang="en-US" sz="2400" b="1">
                <a:solidFill>
                  <a:srgbClr val="0070C0"/>
                </a:solidFill>
                <a:latin typeface="黑体" panose="02010609060101010101" pitchFamily="49" charset="-122"/>
                <a:ea typeface="黑体" panose="02010609060101010101" pitchFamily="49" charset="-122"/>
              </a:rPr>
              <a:t>用卷尺测出自己正常步行时一步的长度</a:t>
            </a:r>
            <a:r>
              <a:rPr lang="en-US" altLang="zh-CN" sz="2400" b="1">
                <a:solidFill>
                  <a:srgbClr val="0070C0"/>
                </a:solidFill>
                <a:latin typeface="黑体" panose="02010609060101010101" pitchFamily="49" charset="-122"/>
                <a:ea typeface="黑体" panose="02010609060101010101" pitchFamily="49" charset="-122"/>
              </a:rPr>
              <a:t>L,</a:t>
            </a:r>
            <a:r>
              <a:rPr lang="zh-CN" altLang="en-US" sz="2400" b="1">
                <a:solidFill>
                  <a:srgbClr val="0070C0"/>
                </a:solidFill>
                <a:latin typeface="黑体" panose="02010609060101010101" pitchFamily="49" charset="-122"/>
                <a:ea typeface="黑体" panose="02010609060101010101" pitchFamily="49" charset="-122"/>
              </a:rPr>
              <a:t>记录从家到学校一共走了</a:t>
            </a:r>
            <a:r>
              <a:rPr lang="en-US" altLang="zh-CN" sz="2400" b="1">
                <a:solidFill>
                  <a:srgbClr val="0070C0"/>
                </a:solidFill>
                <a:latin typeface="黑体" panose="02010609060101010101" pitchFamily="49" charset="-122"/>
                <a:ea typeface="黑体" panose="02010609060101010101" pitchFamily="49" charset="-122"/>
              </a:rPr>
              <a:t>n</a:t>
            </a:r>
            <a:r>
              <a:rPr lang="zh-CN" altLang="en-US" sz="2400" b="1">
                <a:solidFill>
                  <a:srgbClr val="0070C0"/>
                </a:solidFill>
                <a:latin typeface="黑体" panose="02010609060101010101" pitchFamily="49" charset="-122"/>
                <a:ea typeface="黑体" panose="02010609060101010101" pitchFamily="49" charset="-122"/>
              </a:rPr>
              <a:t>步</a:t>
            </a:r>
            <a:r>
              <a:rPr lang="en-US" altLang="zh-CN" sz="2400" b="1">
                <a:solidFill>
                  <a:srgbClr val="0070C0"/>
                </a:solidFill>
                <a:latin typeface="黑体" panose="02010609060101010101" pitchFamily="49" charset="-122"/>
                <a:ea typeface="黑体" panose="02010609060101010101" pitchFamily="49" charset="-122"/>
              </a:rPr>
              <a:t>,</a:t>
            </a:r>
            <a:r>
              <a:rPr lang="zh-CN" altLang="en-US" sz="2400" b="1">
                <a:solidFill>
                  <a:srgbClr val="0070C0"/>
                </a:solidFill>
                <a:latin typeface="黑体" panose="02010609060101010101" pitchFamily="49" charset="-122"/>
                <a:ea typeface="黑体" panose="02010609060101010101" pitchFamily="49" charset="-122"/>
              </a:rPr>
              <a:t>就可以计算出从家到学校的路程</a:t>
            </a:r>
            <a:r>
              <a:rPr lang="en-US" altLang="zh-CN" sz="2400" b="1">
                <a:solidFill>
                  <a:srgbClr val="0070C0"/>
                </a:solidFill>
                <a:latin typeface="黑体" panose="02010609060101010101" pitchFamily="49" charset="-122"/>
                <a:ea typeface="黑体" panose="02010609060101010101" pitchFamily="49" charset="-122"/>
              </a:rPr>
              <a:t>s=nL</a:t>
            </a:r>
            <a:r>
              <a:rPr lang="zh-CN" altLang="en-US" sz="2400" b="1">
                <a:solidFill>
                  <a:srgbClr val="0070C0"/>
                </a:solidFill>
                <a:latin typeface="黑体" panose="02010609060101010101" pitchFamily="49" charset="-122"/>
                <a:ea typeface="黑体" panose="02010609060101010101" pitchFamily="49" charset="-122"/>
              </a:rPr>
              <a:t>。</a:t>
            </a:r>
          </a:p>
          <a:p>
            <a:pPr algn="just">
              <a:lnSpc>
                <a:spcPct val="150000"/>
              </a:lnSpc>
            </a:pPr>
            <a:r>
              <a:rPr lang="zh-CN" altLang="en-US" sz="2400" b="1">
                <a:solidFill>
                  <a:srgbClr val="0070C0"/>
                </a:solidFill>
                <a:latin typeface="黑体" panose="02010609060101010101" pitchFamily="49" charset="-122"/>
                <a:ea typeface="黑体" panose="02010609060101010101" pitchFamily="49" charset="-122"/>
              </a:rPr>
              <a:t>也可以先测出步行</a:t>
            </a:r>
            <a:r>
              <a:rPr lang="en-US" altLang="zh-CN" sz="2400" b="1">
                <a:solidFill>
                  <a:srgbClr val="0070C0"/>
                </a:solidFill>
                <a:latin typeface="黑体" panose="02010609060101010101" pitchFamily="49" charset="-122"/>
                <a:ea typeface="黑体" panose="02010609060101010101" pitchFamily="49" charset="-122"/>
              </a:rPr>
              <a:t>1min</a:t>
            </a:r>
            <a:r>
              <a:rPr lang="zh-CN" altLang="en-US" sz="2400" b="1">
                <a:solidFill>
                  <a:srgbClr val="0070C0"/>
                </a:solidFill>
                <a:latin typeface="黑体" panose="02010609060101010101" pitchFamily="49" charset="-122"/>
                <a:ea typeface="黑体" panose="02010609060101010101" pitchFamily="49" charset="-122"/>
              </a:rPr>
              <a:t>走的路程</a:t>
            </a:r>
            <a:r>
              <a:rPr lang="en-US" altLang="zh-CN" sz="2400" b="1">
                <a:solidFill>
                  <a:srgbClr val="0070C0"/>
                </a:solidFill>
                <a:latin typeface="黑体" panose="02010609060101010101" pitchFamily="49" charset="-122"/>
                <a:ea typeface="黑体" panose="02010609060101010101" pitchFamily="49" charset="-122"/>
              </a:rPr>
              <a:t>,</a:t>
            </a:r>
            <a:r>
              <a:rPr lang="zh-CN" altLang="en-US" sz="2400" b="1">
                <a:solidFill>
                  <a:srgbClr val="0070C0"/>
                </a:solidFill>
                <a:latin typeface="黑体" panose="02010609060101010101" pitchFamily="49" charset="-122"/>
                <a:ea typeface="黑体" panose="02010609060101010101" pitchFamily="49" charset="-122"/>
              </a:rPr>
              <a:t>再用手表测出从家走到学校的时间</a:t>
            </a:r>
            <a:r>
              <a:rPr lang="en-US" altLang="zh-CN" sz="2400" b="1">
                <a:solidFill>
                  <a:srgbClr val="0070C0"/>
                </a:solidFill>
                <a:latin typeface="黑体" panose="02010609060101010101" pitchFamily="49" charset="-122"/>
                <a:ea typeface="黑体" panose="02010609060101010101" pitchFamily="49" charset="-122"/>
              </a:rPr>
              <a:t>,</a:t>
            </a:r>
            <a:r>
              <a:rPr lang="zh-CN" altLang="en-US" sz="2400" b="1">
                <a:solidFill>
                  <a:srgbClr val="0070C0"/>
                </a:solidFill>
                <a:latin typeface="黑体" panose="02010609060101010101" pitchFamily="49" charset="-122"/>
                <a:ea typeface="黑体" panose="02010609060101010101" pitchFamily="49" charset="-122"/>
              </a:rPr>
              <a:t>最后求出路程。</a:t>
            </a:r>
            <a:endParaRPr lang="zh-CN" altLang="en-US" sz="2400" b="1" i="0">
              <a:solidFill>
                <a:srgbClr val="0070C0"/>
              </a:solidFill>
              <a:effectLst/>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119205853"/>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cond evt="onBegin" delay="0">
                          <p:tn val="9"/>
                        </p:cond>
                      </p:stCondLst>
                      <p:childTnLst>
                        <p:par>
                          <p:cTn id="11" fill="hold" nodeType="after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cond evt="onBegin" delay="0">
                          <p:tn val="16"/>
                        </p:cond>
                      </p:stCondLst>
                      <p:childTnLst>
                        <p:par>
                          <p:cTn id="18" fill="hold" nodeType="after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3">
            <a:lum/>
          </a:blip>
          <a:stretch>
            <a:fillRect/>
          </a:stretch>
        </a:blipFill>
        <a:effectLst/>
      </p:bgPr>
    </p:bg>
    <p:spTree>
      <p:nvGrpSpPr>
        <p:cNvPr id="1" name=""/>
        <p:cNvGrpSpPr/>
        <p:nvPr>
          <p:custDataLst>
            <p:tags r:id="rId2"/>
          </p:custDataLst>
        </p:nvPr>
      </p:nvGrpSpPr>
      <p:grpSpPr>
        <a:xfrm>
          <a:off x="0" y="0"/>
          <a:ext cx="0" cy="0"/>
        </a:xfrm>
      </p:grpSpPr>
      <p:pic>
        <p:nvPicPr>
          <p:cNvPr id="5" name="图片 4">
            <a:extLst>
              <a:ext uri="{FF2B5EF4-FFF2-40B4-BE49-F238E27FC236}">
                <a16:creationId xmlns:a16="http://schemas.microsoft.com/office/drawing/2014/main" xmlns="" id="{BC438515-FCBE-4DA2-86EB-EE816B5AA250}"/>
              </a:ext>
            </a:extLst>
          </p:cNvPr>
          <p:cNvPicPr>
            <a:picLocks noChangeAspect="1"/>
          </p:cNvPicPr>
          <p:nvPr>
            <p:custDataLst>
              <p:tags r:id="rId4"/>
            </p:custDataLst>
          </p:nvPr>
        </p:nvPicPr>
        <p:blipFill>
          <a:blip r:embed="rId3">
            <a:extLst>
              <a:ext uri="{28A0092B-C50C-407E-A947-70E740481C1C}">
                <a14:useLocalDpi xmlns:a14="http://schemas.microsoft.com/office/drawing/2010/main" val="0"/>
              </a:ext>
            </a:extLst>
          </a:blip>
          <a:srcRect b="88875"/>
          <a:stretch>
            <a:fillRect/>
          </a:stretch>
        </p:blipFill>
        <p:spPr>
          <a:xfrm>
            <a:off x="482082" y="983155"/>
            <a:ext cx="10943751" cy="1105238"/>
          </a:xfrm>
          <a:prstGeom prst="rect">
            <a:avLst/>
          </a:prstGeom>
        </p:spPr>
      </p:pic>
      <p:sp>
        <p:nvSpPr>
          <p:cNvPr id="6" name="矩形 5">
            <a:extLst>
              <a:ext uri="{FF2B5EF4-FFF2-40B4-BE49-F238E27FC236}">
                <a16:creationId xmlns:a16="http://schemas.microsoft.com/office/drawing/2014/main" xmlns="" id="{CC82C9C0-93B0-4BFF-A47B-E38BC39D34B8}"/>
              </a:ext>
            </a:extLst>
          </p:cNvPr>
          <p:cNvSpPr/>
          <p:nvPr>
            <p:custDataLst>
              <p:tags r:id="rId5"/>
            </p:custDataLst>
          </p:nvPr>
        </p:nvSpPr>
        <p:spPr>
          <a:xfrm>
            <a:off x="3342852" y="31226"/>
            <a:ext cx="5955477" cy="923330"/>
          </a:xfrm>
          <a:prstGeom prst="rect">
            <a:avLst/>
          </a:prstGeom>
        </p:spPr>
        <p:txBody>
          <a:bodyPr wrap="none">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第</a:t>
            </a:r>
            <a:r>
              <a:rPr kumimoji="0" lang="en-US" altLang="zh-CN"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1</a:t>
            </a:r>
            <a:r>
              <a:rPr kumimoji="0" lang="zh-CN" altLang="en-US"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节</a:t>
            </a:r>
            <a:r>
              <a:rPr kumimoji="0" lang="zh-CN" altLang="en-US" sz="3600" b="0" i="0" u="none" strike="noStrike" kern="1200" cap="none" spc="0" normalizeH="0" baseline="0" noProof="0" smtClean="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《长度和时间的测量》</a:t>
            </a:r>
            <a:endParaRPr kumimoji="0" lang="en-US" altLang="zh-CN"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endParaRPr>
          </a:p>
        </p:txBody>
      </p:sp>
      <p:sp>
        <p:nvSpPr>
          <p:cNvPr id="7" name="矩形 6">
            <a:extLst>
              <a:ext uri="{FF2B5EF4-FFF2-40B4-BE49-F238E27FC236}">
                <a16:creationId xmlns:a16="http://schemas.microsoft.com/office/drawing/2014/main" xmlns="" id="{180FC460-0E07-4F48-ACE8-353565B2DAF9}"/>
              </a:ext>
            </a:extLst>
          </p:cNvPr>
          <p:cNvSpPr/>
          <p:nvPr>
            <p:custDataLst>
              <p:tags r:id="rId6"/>
            </p:custDataLst>
          </p:nvPr>
        </p:nvSpPr>
        <p:spPr>
          <a:xfrm>
            <a:off x="183938" y="2579263"/>
            <a:ext cx="1620957" cy="52322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glow rad="63500">
                    <a:srgbClr val="5B9BD5">
                      <a:satMod val="175000"/>
                      <a:alpha val="40000"/>
                    </a:srgbClr>
                  </a:glow>
                </a:effectLst>
                <a:uLnTx/>
                <a:uFillTx/>
                <a:latin typeface="-apple-system"/>
                <a:ea typeface="等线" panose="02010600030101010101" pitchFamily="2" charset="-122"/>
                <a:cs typeface="+mn-cs"/>
              </a:rPr>
              <a:t>参考答案</a:t>
            </a:r>
            <a:endParaRPr kumimoji="0" lang="zh-CN" altLang="en-US" sz="2800" b="0" i="0" u="none" strike="noStrike" kern="1200" cap="none" spc="0" normalizeH="0" baseline="0" noProof="0">
              <a:ln>
                <a:noFill/>
              </a:ln>
              <a:solidFill>
                <a:srgbClr val="C00000"/>
              </a:solidFill>
              <a:effectLst>
                <a:glow rad="63500">
                  <a:srgbClr val="5B9BD5">
                    <a:satMod val="175000"/>
                    <a:alpha val="40000"/>
                  </a:srgbClr>
                </a:glow>
              </a:effectLst>
              <a:uLnTx/>
              <a:uFillTx/>
              <a:latin typeface="等线" panose="020f0502020204030204"/>
              <a:ea typeface="等线" panose="02010600030101010101" pitchFamily="2" charset="-122"/>
              <a:cs typeface="+mn-cs"/>
            </a:endParaRPr>
          </a:p>
        </p:txBody>
      </p:sp>
      <p:sp>
        <p:nvSpPr>
          <p:cNvPr id="8" name="矩形 7">
            <a:extLst>
              <a:ext uri="{FF2B5EF4-FFF2-40B4-BE49-F238E27FC236}">
                <a16:creationId xmlns:a16="http://schemas.microsoft.com/office/drawing/2014/main" xmlns="" id="{EB339F37-499B-413D-8065-8217E14349A1}"/>
              </a:ext>
            </a:extLst>
          </p:cNvPr>
          <p:cNvSpPr/>
          <p:nvPr>
            <p:custDataLst>
              <p:tags r:id="rId7"/>
            </p:custDataLst>
          </p:nvPr>
        </p:nvSpPr>
        <p:spPr>
          <a:xfrm>
            <a:off x="263837" y="2946805"/>
            <a:ext cx="10403580" cy="559769"/>
          </a:xfrm>
          <a:prstGeom prst="rect">
            <a:avLst/>
          </a:prstGeom>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kumimoji="0" lang="zh-CN" altLang="en-US" sz="2400" b="0" i="0" u="none" strike="noStrike" kern="1200" cap="none" spc="0" normalizeH="0" baseline="0" noProof="0">
                <a:ln>
                  <a:noFill/>
                </a:ln>
                <a:solidFill>
                  <a:srgbClr val="00B0F0"/>
                </a:solidFill>
                <a:effectLst/>
                <a:uLnTx/>
                <a:uFillTx/>
                <a:latin typeface="黑体" panose="02010609060101010101" pitchFamily="49" charset="-122"/>
                <a:ea typeface="黑体" panose="02010609060101010101" pitchFamily="49" charset="-122"/>
                <a:cs typeface="+mn-cs"/>
              </a:rPr>
              <a:t>硬币的</a:t>
            </a:r>
            <a:r>
              <a:rPr kumimoji="0" lang="zh-CN" altLang="en-US" sz="2400" b="0" i="0" u="none" strike="noStrike" kern="1200" cap="none" spc="0" normalizeH="0" baseline="0" noProof="0" smtClean="0">
                <a:ln>
                  <a:noFill/>
                </a:ln>
                <a:solidFill>
                  <a:srgbClr val="00B0F0"/>
                </a:solidFill>
                <a:effectLst/>
                <a:uLnTx/>
                <a:uFillTx/>
                <a:latin typeface="黑体" panose="02010609060101010101" pitchFamily="49" charset="-122"/>
                <a:ea typeface="黑体" panose="02010609060101010101" pitchFamily="49" charset="-122"/>
                <a:cs typeface="+mn-cs"/>
              </a:rPr>
              <a:t>直径</a:t>
            </a:r>
            <a:r>
              <a:rPr kumimoji="0" lang="en-US" altLang="zh-CN" sz="2400" b="0" i="0" u="none" strike="noStrike" kern="1200" cap="none" spc="0" normalizeH="0" baseline="0" noProof="0" smtClean="0">
                <a:ln>
                  <a:noFill/>
                </a:ln>
                <a:solidFill>
                  <a:srgbClr val="00B0F0"/>
                </a:solidFill>
                <a:effectLst/>
                <a:uLnTx/>
                <a:uFillTx/>
                <a:latin typeface="黑体" panose="02010609060101010101" pitchFamily="49" charset="-122"/>
                <a:ea typeface="黑体" panose="02010609060101010101" pitchFamily="49" charset="-122"/>
                <a:cs typeface="+mn-cs"/>
              </a:rPr>
              <a:t>——</a:t>
            </a:r>
            <a:r>
              <a:rPr kumimoji="0" lang="zh-CN" altLang="en-US" sz="2400" b="0" i="0" u="none" strike="noStrike" kern="1200" cap="none" spc="0" normalizeH="0" baseline="0" noProof="0" smtClean="0">
                <a:ln>
                  <a:noFill/>
                </a:ln>
                <a:solidFill>
                  <a:srgbClr val="00B0F0"/>
                </a:solidFill>
                <a:effectLst/>
                <a:uLnTx/>
                <a:uFillTx/>
                <a:latin typeface="黑体" panose="02010609060101010101" pitchFamily="49" charset="-122"/>
                <a:ea typeface="黑体" panose="02010609060101010101" pitchFamily="49" charset="-122"/>
                <a:cs typeface="+mn-cs"/>
              </a:rPr>
              <a:t>用</a:t>
            </a:r>
            <a:r>
              <a:rPr kumimoji="0" lang="zh-CN" altLang="en-US" sz="2400" b="0" i="0" u="none" strike="noStrike" kern="1200" cap="none" spc="0" normalizeH="0" baseline="0" noProof="0">
                <a:ln>
                  <a:noFill/>
                </a:ln>
                <a:solidFill>
                  <a:srgbClr val="00B0F0"/>
                </a:solidFill>
                <a:effectLst/>
                <a:uLnTx/>
                <a:uFillTx/>
                <a:latin typeface="黑体" panose="02010609060101010101" pitchFamily="49" charset="-122"/>
                <a:ea typeface="黑体" panose="02010609060101010101" pitchFamily="49" charset="-122"/>
                <a:cs typeface="+mn-cs"/>
              </a:rPr>
              <a:t>直尺和三角板如图所示测出硬币的直径</a:t>
            </a:r>
            <a:r>
              <a:rPr kumimoji="0" lang="zh-CN" altLang="en-US" sz="2400" b="0" i="0" u="none" strike="noStrike" kern="1200" cap="none" spc="0" normalizeH="0" baseline="0" noProof="0" smtClean="0">
                <a:ln>
                  <a:noFill/>
                </a:ln>
                <a:solidFill>
                  <a:srgbClr val="00B0F0"/>
                </a:solidFill>
                <a:effectLst/>
                <a:uLnTx/>
                <a:uFillTx/>
                <a:latin typeface="黑体" panose="02010609060101010101" pitchFamily="49" charset="-122"/>
                <a:ea typeface="黑体" panose="02010609060101010101" pitchFamily="49" charset="-122"/>
                <a:cs typeface="+mn-cs"/>
              </a:rPr>
              <a:t>。</a:t>
            </a:r>
            <a:endParaRPr kumimoji="0" lang="en-US" altLang="zh-CN" sz="2400" b="0" i="0" u="none" strike="noStrike" kern="1200" cap="none" spc="0" normalizeH="0" baseline="0" noProof="0" smtClean="0">
              <a:ln>
                <a:noFill/>
              </a:ln>
              <a:solidFill>
                <a:srgbClr val="00B0F0"/>
              </a:solidFill>
              <a:effectLst/>
              <a:uLnTx/>
              <a:uFillTx/>
              <a:latin typeface="黑体" panose="02010609060101010101" pitchFamily="49" charset="-122"/>
              <a:ea typeface="黑体" panose="02010609060101010101" pitchFamily="49" charset="-122"/>
              <a:cs typeface="+mn-cs"/>
            </a:endParaRPr>
          </a:p>
        </p:txBody>
      </p:sp>
      <p:sp>
        <p:nvSpPr>
          <p:cNvPr id="3" name="矩形 2">
            <a:extLst>
              <a:ext uri="{FF2B5EF4-FFF2-40B4-BE49-F238E27FC236}">
                <a16:creationId xmlns:a16="http://schemas.microsoft.com/office/drawing/2014/main" xmlns="" id="{AB33F907-3C80-4AAD-ABC6-5473EC98442D}"/>
              </a:ext>
            </a:extLst>
          </p:cNvPr>
          <p:cNvSpPr/>
          <p:nvPr>
            <p:custDataLst>
              <p:tags r:id="rId8"/>
            </p:custDataLst>
          </p:nvPr>
        </p:nvSpPr>
        <p:spPr>
          <a:xfrm>
            <a:off x="1226171" y="1894835"/>
            <a:ext cx="10042552" cy="830997"/>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1.</a:t>
            </a:r>
            <a:r>
              <a:rPr kumimoji="0" lang="zh-CN" altLang="en-US"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同学之间交流</a:t>
            </a:r>
            <a:r>
              <a:rPr kumimoji="0" lang="en-US" altLang="zh-CN"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a:t>
            </a:r>
            <a:r>
              <a:rPr kumimoji="0" lang="zh-CN" altLang="en-US"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怎样才能更精确地测量硬币的直径、硬币的周长、一页纸的厚度、铜丝的直径</a:t>
            </a:r>
            <a:r>
              <a:rPr kumimoji="0" lang="en-US" altLang="zh-CN"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a:t>
            </a:r>
            <a:r>
              <a:rPr kumimoji="0" lang="zh-CN" altLang="en-US"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你能想出多少种测量硬币周长的方法</a:t>
            </a:r>
            <a:r>
              <a:rPr kumimoji="0" lang="en-US" altLang="zh-CN"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zh-CN" altLang="en-US"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pic>
        <p:nvPicPr>
          <p:cNvPr id="4" name="图片 3"/>
          <p:cNvPicPr>
            <a:picLocks noChangeAspect="1"/>
          </p:cNvPicPr>
          <p:nvPr>
            <p:custDataLst>
              <p:tags r:id="rId10"/>
            </p:custDataLst>
          </p:nvPr>
        </p:nvPicPr>
        <p:blipFill>
          <a:blip r:embed="rId9"/>
          <a:stretch>
            <a:fillRect/>
          </a:stretch>
        </p:blipFill>
        <p:spPr>
          <a:xfrm>
            <a:off x="8927197" y="2656887"/>
            <a:ext cx="2484309" cy="1309907"/>
          </a:xfrm>
          <a:prstGeom prst="rect">
            <a:avLst/>
          </a:prstGeom>
        </p:spPr>
      </p:pic>
      <p:pic>
        <p:nvPicPr>
          <p:cNvPr id="2" name="图片 1"/>
          <p:cNvPicPr>
            <a:picLocks noChangeAspect="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a:xfrm>
            <a:off x="2737205" y="3506574"/>
            <a:ext cx="5745214" cy="3231683"/>
          </a:xfrm>
          <a:prstGeom prst="rect">
            <a:avLst/>
          </a:prstGeom>
        </p:spPr>
      </p:pic>
    </p:spTree>
    <p:extLst>
      <p:ext uri="{BB962C8B-B14F-4D97-AF65-F5344CB8AC3E}">
        <p14:creationId xmlns:p14="http://schemas.microsoft.com/office/powerpoint/2010/main" val="1786478681"/>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3">
            <a:lum/>
          </a:blip>
          <a:stretch>
            <a:fillRect/>
          </a:stretch>
        </a:blipFill>
        <a:effectLst/>
      </p:bgPr>
    </p:bg>
    <p:spTree>
      <p:nvGrpSpPr>
        <p:cNvPr id="1" name=""/>
        <p:cNvGrpSpPr/>
        <p:nvPr>
          <p:custDataLst>
            <p:tags r:id="rId2"/>
          </p:custDataLst>
        </p:nvPr>
      </p:nvGrpSpPr>
      <p:grpSpPr>
        <a:xfrm>
          <a:off x="0" y="0"/>
          <a:ext cx="0" cy="0"/>
        </a:xfrm>
      </p:grpSpPr>
      <p:pic>
        <p:nvPicPr>
          <p:cNvPr id="5" name="图片 4">
            <a:extLst>
              <a:ext uri="{FF2B5EF4-FFF2-40B4-BE49-F238E27FC236}">
                <a16:creationId xmlns:a16="http://schemas.microsoft.com/office/drawing/2014/main" xmlns="" id="{BC438515-FCBE-4DA2-86EB-EE816B5AA250}"/>
              </a:ext>
            </a:extLst>
          </p:cNvPr>
          <p:cNvPicPr>
            <a:picLocks noChangeAspect="1"/>
          </p:cNvPicPr>
          <p:nvPr>
            <p:custDataLst>
              <p:tags r:id="rId4"/>
            </p:custDataLst>
          </p:nvPr>
        </p:nvPicPr>
        <p:blipFill>
          <a:blip r:embed="rId3">
            <a:extLst>
              <a:ext uri="{28A0092B-C50C-407E-A947-70E740481C1C}">
                <a14:useLocalDpi xmlns:a14="http://schemas.microsoft.com/office/drawing/2010/main" val="0"/>
              </a:ext>
            </a:extLst>
          </a:blip>
          <a:srcRect b="88875"/>
          <a:stretch>
            <a:fillRect/>
          </a:stretch>
        </p:blipFill>
        <p:spPr>
          <a:xfrm>
            <a:off x="482082" y="983155"/>
            <a:ext cx="10943751" cy="1105238"/>
          </a:xfrm>
          <a:prstGeom prst="rect">
            <a:avLst/>
          </a:prstGeom>
        </p:spPr>
      </p:pic>
      <p:sp>
        <p:nvSpPr>
          <p:cNvPr id="6" name="矩形 5">
            <a:extLst>
              <a:ext uri="{FF2B5EF4-FFF2-40B4-BE49-F238E27FC236}">
                <a16:creationId xmlns:a16="http://schemas.microsoft.com/office/drawing/2014/main" xmlns="" id="{CC82C9C0-93B0-4BFF-A47B-E38BC39D34B8}"/>
              </a:ext>
            </a:extLst>
          </p:cNvPr>
          <p:cNvSpPr/>
          <p:nvPr>
            <p:custDataLst>
              <p:tags r:id="rId5"/>
            </p:custDataLst>
          </p:nvPr>
        </p:nvSpPr>
        <p:spPr>
          <a:xfrm>
            <a:off x="3342852" y="31226"/>
            <a:ext cx="5955477" cy="923330"/>
          </a:xfrm>
          <a:prstGeom prst="rect">
            <a:avLst/>
          </a:prstGeom>
        </p:spPr>
        <p:txBody>
          <a:bodyPr wrap="none">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第</a:t>
            </a:r>
            <a:r>
              <a:rPr kumimoji="0" lang="en-US" altLang="zh-CN"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1</a:t>
            </a:r>
            <a:r>
              <a:rPr kumimoji="0" lang="zh-CN" altLang="en-US"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节</a:t>
            </a:r>
            <a:r>
              <a:rPr kumimoji="0" lang="zh-CN" altLang="en-US" sz="3600" b="0" i="0" u="none" strike="noStrike" kern="1200" cap="none" spc="0" normalizeH="0" baseline="0" noProof="0" smtClean="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《长度和时间的测量》</a:t>
            </a:r>
            <a:endParaRPr kumimoji="0" lang="en-US" altLang="zh-CN"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endParaRPr>
          </a:p>
        </p:txBody>
      </p:sp>
      <p:sp>
        <p:nvSpPr>
          <p:cNvPr id="7" name="矩形 6">
            <a:extLst>
              <a:ext uri="{FF2B5EF4-FFF2-40B4-BE49-F238E27FC236}">
                <a16:creationId xmlns:a16="http://schemas.microsoft.com/office/drawing/2014/main" xmlns="" id="{180FC460-0E07-4F48-ACE8-353565B2DAF9}"/>
              </a:ext>
            </a:extLst>
          </p:cNvPr>
          <p:cNvSpPr/>
          <p:nvPr>
            <p:custDataLst>
              <p:tags r:id="rId6"/>
            </p:custDataLst>
          </p:nvPr>
        </p:nvSpPr>
        <p:spPr>
          <a:xfrm>
            <a:off x="183938" y="2579263"/>
            <a:ext cx="1620957" cy="52322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glow rad="63500">
                    <a:srgbClr val="5B9BD5">
                      <a:satMod val="175000"/>
                      <a:alpha val="40000"/>
                    </a:srgbClr>
                  </a:glow>
                </a:effectLst>
                <a:uLnTx/>
                <a:uFillTx/>
                <a:latin typeface="-apple-system"/>
                <a:ea typeface="等线" panose="02010600030101010101" pitchFamily="2" charset="-122"/>
                <a:cs typeface="+mn-cs"/>
              </a:rPr>
              <a:t>参考答案</a:t>
            </a:r>
            <a:endParaRPr kumimoji="0" lang="zh-CN" altLang="en-US" sz="2800" b="0" i="0" u="none" strike="noStrike" kern="1200" cap="none" spc="0" normalizeH="0" baseline="0" noProof="0">
              <a:ln>
                <a:noFill/>
              </a:ln>
              <a:solidFill>
                <a:srgbClr val="C00000"/>
              </a:solidFill>
              <a:effectLst>
                <a:glow rad="63500">
                  <a:srgbClr val="5B9BD5">
                    <a:satMod val="175000"/>
                    <a:alpha val="40000"/>
                  </a:srgbClr>
                </a:glow>
              </a:effectLst>
              <a:uLnTx/>
              <a:uFillTx/>
              <a:latin typeface="等线" panose="020f0502020204030204"/>
              <a:ea typeface="等线" panose="02010600030101010101" pitchFamily="2" charset="-122"/>
              <a:cs typeface="+mn-cs"/>
            </a:endParaRPr>
          </a:p>
        </p:txBody>
      </p:sp>
      <p:sp>
        <p:nvSpPr>
          <p:cNvPr id="8" name="矩形 7">
            <a:extLst>
              <a:ext uri="{FF2B5EF4-FFF2-40B4-BE49-F238E27FC236}">
                <a16:creationId xmlns:a16="http://schemas.microsoft.com/office/drawing/2014/main" xmlns="" id="{EB339F37-499B-413D-8065-8217E14349A1}"/>
              </a:ext>
            </a:extLst>
          </p:cNvPr>
          <p:cNvSpPr/>
          <p:nvPr>
            <p:custDataLst>
              <p:tags r:id="rId7"/>
            </p:custDataLst>
          </p:nvPr>
        </p:nvSpPr>
        <p:spPr>
          <a:xfrm>
            <a:off x="263837" y="2946805"/>
            <a:ext cx="10403580" cy="559769"/>
          </a:xfrm>
          <a:prstGeom prst="rect">
            <a:avLst/>
          </a:prstGeom>
        </p:spPr>
        <p:txBody>
          <a:bodyPr wrap="square">
            <a:spAutoFit/>
          </a:bodyPr>
          <a:lstStyle/>
          <a:p>
            <a:pPr marL="0" marR="0" lvl="0" indent="0" algn="just" defTabSz="914400" rtl="0" eaLnBrk="1" fontAlgn="auto" latinLnBrk="0" hangingPunct="1">
              <a:lnSpc>
                <a:spcPct val="15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srgbClr val="00B0F0"/>
                </a:solidFill>
                <a:effectLst/>
                <a:uLnTx/>
                <a:uFillTx/>
                <a:latin typeface="黑体" panose="02010609060101010101" pitchFamily="49" charset="-122"/>
                <a:ea typeface="黑体" panose="02010609060101010101" pitchFamily="49" charset="-122"/>
                <a:cs typeface="+mn-cs"/>
              </a:rPr>
              <a:t>硬币</a:t>
            </a:r>
            <a:r>
              <a:rPr kumimoji="0" lang="zh-CN" altLang="en-US" sz="2400" b="0" i="0" u="none" strike="noStrike" kern="1200" cap="none" spc="0" normalizeH="0" baseline="0" noProof="0">
                <a:ln>
                  <a:noFill/>
                </a:ln>
                <a:solidFill>
                  <a:srgbClr val="00B0F0"/>
                </a:solidFill>
                <a:effectLst/>
                <a:uLnTx/>
                <a:uFillTx/>
                <a:latin typeface="黑体" panose="02010609060101010101" pitchFamily="49" charset="-122"/>
                <a:ea typeface="黑体" panose="02010609060101010101" pitchFamily="49" charset="-122"/>
                <a:cs typeface="+mn-cs"/>
              </a:rPr>
              <a:t>的周长等于它在</a:t>
            </a:r>
            <a:r>
              <a:rPr kumimoji="0" lang="zh-CN" altLang="en-US" sz="2400" b="0" i="0" u="none" strike="noStrike" kern="1200" cap="none" spc="0" normalizeH="0" baseline="0" noProof="0" smtClean="0">
                <a:ln>
                  <a:noFill/>
                </a:ln>
                <a:solidFill>
                  <a:srgbClr val="00B0F0"/>
                </a:solidFill>
                <a:effectLst/>
                <a:uLnTx/>
                <a:uFillTx/>
                <a:latin typeface="黑体" panose="02010609060101010101" pitchFamily="49" charset="-122"/>
                <a:ea typeface="黑体" panose="02010609060101010101" pitchFamily="49" charset="-122"/>
                <a:cs typeface="+mn-cs"/>
              </a:rPr>
              <a:t>纸面上</a:t>
            </a:r>
            <a:r>
              <a:rPr kumimoji="0" lang="zh-CN" altLang="en-US" sz="2400" b="0" i="0" u="none" strike="noStrike" kern="1200" cap="none" spc="0" normalizeH="0" baseline="0" noProof="0">
                <a:ln>
                  <a:noFill/>
                </a:ln>
                <a:solidFill>
                  <a:srgbClr val="00B0F0"/>
                </a:solidFill>
                <a:effectLst/>
                <a:uLnTx/>
                <a:uFillTx/>
                <a:latin typeface="黑体" panose="02010609060101010101" pitchFamily="49" charset="-122"/>
                <a:ea typeface="黑体" panose="02010609060101010101" pitchFamily="49" charset="-122"/>
                <a:cs typeface="+mn-cs"/>
              </a:rPr>
              <a:t>滚动</a:t>
            </a:r>
            <a:r>
              <a:rPr kumimoji="0" lang="en-US" altLang="zh-CN" sz="2400" b="0" i="0" u="none" strike="noStrike" kern="1200" cap="none" spc="0" normalizeH="0" baseline="0" noProof="0">
                <a:ln>
                  <a:noFill/>
                </a:ln>
                <a:solidFill>
                  <a:srgbClr val="00B0F0"/>
                </a:solidFill>
                <a:effectLst/>
                <a:uLnTx/>
                <a:uFillTx/>
                <a:latin typeface="黑体" panose="02010609060101010101" pitchFamily="49" charset="-122"/>
                <a:ea typeface="黑体" panose="02010609060101010101" pitchFamily="49" charset="-122"/>
                <a:cs typeface="+mn-cs"/>
              </a:rPr>
              <a:t>1</a:t>
            </a:r>
            <a:r>
              <a:rPr kumimoji="0" lang="zh-CN" altLang="en-US" sz="2400" b="0" i="0" u="none" strike="noStrike" kern="1200" cap="none" spc="0" normalizeH="0" baseline="0" noProof="0">
                <a:ln>
                  <a:noFill/>
                </a:ln>
                <a:solidFill>
                  <a:srgbClr val="00B0F0"/>
                </a:solidFill>
                <a:effectLst/>
                <a:uLnTx/>
                <a:uFillTx/>
                <a:latin typeface="黑体" panose="02010609060101010101" pitchFamily="49" charset="-122"/>
                <a:ea typeface="黑体" panose="02010609060101010101" pitchFamily="49" charset="-122"/>
                <a:cs typeface="+mn-cs"/>
              </a:rPr>
              <a:t>周的线段的</a:t>
            </a:r>
            <a:r>
              <a:rPr kumimoji="0" lang="zh-CN" altLang="en-US" sz="2400" b="0" i="0" u="none" strike="noStrike" kern="1200" cap="none" spc="0" normalizeH="0" baseline="0" noProof="0" smtClean="0">
                <a:ln>
                  <a:noFill/>
                </a:ln>
                <a:solidFill>
                  <a:srgbClr val="00B0F0"/>
                </a:solidFill>
                <a:effectLst/>
                <a:uLnTx/>
                <a:uFillTx/>
                <a:latin typeface="黑体" panose="02010609060101010101" pitchFamily="49" charset="-122"/>
                <a:ea typeface="黑体" panose="02010609060101010101" pitchFamily="49" charset="-122"/>
                <a:cs typeface="+mn-cs"/>
              </a:rPr>
              <a:t>长</a:t>
            </a:r>
            <a:endParaRPr kumimoji="0" lang="en-US" altLang="zh-CN" sz="2400" b="0" i="0" u="none" strike="noStrike" kern="1200" cap="none" spc="0" normalizeH="0" baseline="0" noProof="0" smtClean="0">
              <a:ln>
                <a:noFill/>
              </a:ln>
              <a:solidFill>
                <a:srgbClr val="00B0F0"/>
              </a:solidFill>
              <a:effectLst/>
              <a:uLnTx/>
              <a:uFillTx/>
              <a:latin typeface="黑体" panose="02010609060101010101" pitchFamily="49" charset="-122"/>
              <a:ea typeface="黑体" panose="02010609060101010101" pitchFamily="49" charset="-122"/>
              <a:cs typeface="+mn-cs"/>
            </a:endParaRPr>
          </a:p>
        </p:txBody>
      </p:sp>
      <p:sp>
        <p:nvSpPr>
          <p:cNvPr id="3" name="矩形 2">
            <a:extLst>
              <a:ext uri="{FF2B5EF4-FFF2-40B4-BE49-F238E27FC236}">
                <a16:creationId xmlns:a16="http://schemas.microsoft.com/office/drawing/2014/main" xmlns="" id="{AB33F907-3C80-4AAD-ABC6-5473EC98442D}"/>
              </a:ext>
            </a:extLst>
          </p:cNvPr>
          <p:cNvSpPr/>
          <p:nvPr>
            <p:custDataLst>
              <p:tags r:id="rId8"/>
            </p:custDataLst>
          </p:nvPr>
        </p:nvSpPr>
        <p:spPr>
          <a:xfrm>
            <a:off x="1226171" y="1894835"/>
            <a:ext cx="10042552" cy="830997"/>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1.</a:t>
            </a:r>
            <a:r>
              <a:rPr kumimoji="0" lang="zh-CN" altLang="en-US"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同学之间交流</a:t>
            </a:r>
            <a:r>
              <a:rPr kumimoji="0" lang="en-US" altLang="zh-CN"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a:t>
            </a:r>
            <a:r>
              <a:rPr kumimoji="0" lang="zh-CN" altLang="en-US"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怎样才能更精确地测量硬币的直径、硬币的周长、一页纸的厚度、铜丝的直径</a:t>
            </a:r>
            <a:r>
              <a:rPr kumimoji="0" lang="en-US" altLang="zh-CN"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a:t>
            </a:r>
            <a:r>
              <a:rPr kumimoji="0" lang="zh-CN" altLang="en-US"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你能想出多少种测量硬币周长的方法</a:t>
            </a:r>
            <a:r>
              <a:rPr kumimoji="0" lang="en-US" altLang="zh-CN"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zh-CN" altLang="en-US"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pic>
        <p:nvPicPr>
          <p:cNvPr id="2" name="图片 1"/>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2914834" y="3506574"/>
            <a:ext cx="5572265" cy="3134399"/>
          </a:xfrm>
          <a:prstGeom prst="rect">
            <a:avLst/>
          </a:prstGeom>
        </p:spPr>
      </p:pic>
      <p:pic>
        <p:nvPicPr>
          <p:cNvPr id="9" name="New picture"/>
          <p:cNvPicPr/>
          <p:nvPr>
            <p:custDataLst>
              <p:tags r:id="rId12"/>
            </p:custDataLst>
          </p:nvPr>
        </p:nvPicPr>
        <p:blipFill>
          <a:blip r:embed="rId11"/>
          <a:stretch>
            <a:fillRect/>
          </a:stretch>
        </p:blipFill>
        <p:spPr>
          <a:xfrm>
            <a:off x="10960100" y="12268200"/>
            <a:ext cx="317500" cy="241300"/>
          </a:xfrm>
          <a:prstGeom prst="cube">
            <a:avLst/>
          </a:prstGeom>
        </p:spPr>
      </p:pic>
    </p:spTree>
    <p:extLst>
      <p:ext uri="{BB962C8B-B14F-4D97-AF65-F5344CB8AC3E}">
        <p14:creationId xmlns:p14="http://schemas.microsoft.com/office/powerpoint/2010/main" val="1406094293"/>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1">
            <a:lum/>
          </a:blip>
          <a:stretch>
            <a:fillRect/>
          </a:stretch>
        </a:blipFill>
        <a:effectLst/>
      </p:bgPr>
    </p:bg>
    <p:spTree>
      <p:nvGrpSpPr>
        <p:cNvPr id="1" name=""/>
        <p:cNvGrpSpPr/>
        <p:nvPr>
          <p:custDataLst>
            <p:tags r:id="rId2"/>
          </p:custDataLst>
        </p:nvPr>
      </p:nvGrpSpPr>
      <p:grpSpPr>
        <a:xfrm>
          <a:off x="0" y="0"/>
          <a:ext cx="0" cy="0"/>
        </a:xfrm>
      </p:grpSpPr>
      <p:pic>
        <p:nvPicPr>
          <p:cNvPr id="5" name="图片 4">
            <a:extLst>
              <a:ext uri="{FF2B5EF4-FFF2-40B4-BE49-F238E27FC236}">
                <a16:creationId xmlns:a16="http://schemas.microsoft.com/office/drawing/2014/main" xmlns="" id="{BC438515-FCBE-4DA2-86EB-EE816B5AA250}"/>
              </a:ext>
            </a:extLst>
          </p:cNvPr>
          <p:cNvPicPr>
            <a:picLocks noChangeAspect="1"/>
          </p:cNvPicPr>
          <p:nvPr>
            <p:custDataLst>
              <p:tags r:id="rId4"/>
            </p:custDataLst>
          </p:nvPr>
        </p:nvPicPr>
        <p:blipFill>
          <a:blip r:embed="rId3">
            <a:extLst>
              <a:ext uri="{28A0092B-C50C-407E-A947-70E740481C1C}">
                <a14:useLocalDpi xmlns:a14="http://schemas.microsoft.com/office/drawing/2010/main" val="0"/>
              </a:ext>
            </a:extLst>
          </a:blip>
          <a:srcRect b="88875"/>
          <a:stretch>
            <a:fillRect/>
          </a:stretch>
        </p:blipFill>
        <p:spPr>
          <a:xfrm>
            <a:off x="482082" y="983155"/>
            <a:ext cx="10943751" cy="1105238"/>
          </a:xfrm>
          <a:prstGeom prst="rect">
            <a:avLst/>
          </a:prstGeom>
        </p:spPr>
      </p:pic>
      <p:sp>
        <p:nvSpPr>
          <p:cNvPr id="6" name="矩形 5">
            <a:extLst>
              <a:ext uri="{FF2B5EF4-FFF2-40B4-BE49-F238E27FC236}">
                <a16:creationId xmlns:a16="http://schemas.microsoft.com/office/drawing/2014/main" xmlns="" id="{CC82C9C0-93B0-4BFF-A47B-E38BC39D34B8}"/>
              </a:ext>
            </a:extLst>
          </p:cNvPr>
          <p:cNvSpPr/>
          <p:nvPr>
            <p:custDataLst>
              <p:tags r:id="rId5"/>
            </p:custDataLst>
          </p:nvPr>
        </p:nvSpPr>
        <p:spPr>
          <a:xfrm>
            <a:off x="3342852" y="31226"/>
            <a:ext cx="5955477" cy="923330"/>
          </a:xfrm>
          <a:prstGeom prst="rect">
            <a:avLst/>
          </a:prstGeom>
        </p:spPr>
        <p:txBody>
          <a:bodyPr wrap="none">
            <a:spAutoFit/>
          </a:bodyPr>
          <a:lstStyle/>
          <a:p>
            <a:pPr algn="ctr">
              <a:lnSpc>
                <a:spcPct val="150000"/>
              </a:lnSpc>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1</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a:t>
            </a:r>
            <a:r>
              <a:rPr lang="zh-CN" altLang="en-US" sz="3600" smtClean="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《长度和时间的测量》</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xmlns="" id="{180FC460-0E07-4F48-ACE8-353565B2DAF9}"/>
              </a:ext>
            </a:extLst>
          </p:cNvPr>
          <p:cNvSpPr/>
          <p:nvPr>
            <p:custDataLst>
              <p:tags r:id="rId6"/>
            </p:custDataLst>
          </p:nvPr>
        </p:nvSpPr>
        <p:spPr>
          <a:xfrm>
            <a:off x="183938" y="2579263"/>
            <a:ext cx="1620957" cy="523220"/>
          </a:xfrm>
          <a:prstGeom prst="rect">
            <a:avLst/>
          </a:prstGeom>
        </p:spPr>
        <p:txBody>
          <a:bodyPr wrap="none">
            <a:spAutoFit/>
          </a:bodyPr>
          <a:lstStyle/>
          <a:p>
            <a:r>
              <a:rPr lang="zh-CN" altLang="en-US" sz="2800" b="1" i="0">
                <a:solidFill>
                  <a:srgbClr val="C00000"/>
                </a:solidFill>
                <a:effectLst>
                  <a:glow rad="63500">
                    <a:schemeClr val="accent5">
                      <a:satMod val="175000"/>
                      <a:alpha val="40000"/>
                    </a:schemeClr>
                  </a:glow>
                </a:effectLst>
                <a:latin typeface="-apple-system"/>
              </a:rPr>
              <a:t>参考答案</a:t>
            </a:r>
            <a:endParaRPr lang="zh-CN" altLang="en-US" sz="2800">
              <a:solidFill>
                <a:srgbClr val="C00000"/>
              </a:solidFill>
              <a:effectLst>
                <a:glow rad="63500">
                  <a:schemeClr val="accent5">
                    <a:satMod val="175000"/>
                    <a:alpha val="40000"/>
                  </a:schemeClr>
                </a:glow>
              </a:effectLst>
            </a:endParaRPr>
          </a:p>
        </p:txBody>
      </p:sp>
      <p:sp>
        <p:nvSpPr>
          <p:cNvPr id="8" name="矩形 7">
            <a:extLst>
              <a:ext uri="{FF2B5EF4-FFF2-40B4-BE49-F238E27FC236}">
                <a16:creationId xmlns:a16="http://schemas.microsoft.com/office/drawing/2014/main" xmlns="" id="{EB339F37-499B-413D-8065-8217E14349A1}"/>
              </a:ext>
            </a:extLst>
          </p:cNvPr>
          <p:cNvSpPr/>
          <p:nvPr>
            <p:custDataLst>
              <p:tags r:id="rId7"/>
            </p:custDataLst>
          </p:nvPr>
        </p:nvSpPr>
        <p:spPr>
          <a:xfrm>
            <a:off x="263837" y="2946805"/>
            <a:ext cx="11374788" cy="1667764"/>
          </a:xfrm>
          <a:prstGeom prst="rect">
            <a:avLst/>
          </a:prstGeom>
        </p:spPr>
        <p:txBody>
          <a:bodyPr wrap="square">
            <a:spAutoFit/>
          </a:bodyPr>
          <a:lstStyle/>
          <a:p>
            <a:pPr algn="just">
              <a:lnSpc>
                <a:spcPct val="150000"/>
              </a:lnSpc>
            </a:pPr>
            <a:r>
              <a:rPr lang="zh-CN" altLang="en-US" sz="2400" smtClean="0">
                <a:solidFill>
                  <a:srgbClr val="00B0F0"/>
                </a:solidFill>
                <a:latin typeface="黑体" panose="02010609060101010101" pitchFamily="49" charset="-122"/>
                <a:ea typeface="黑体" panose="02010609060101010101" pitchFamily="49" charset="-122"/>
              </a:rPr>
              <a:t>纸</a:t>
            </a:r>
            <a:r>
              <a:rPr lang="zh-CN" altLang="en-US" sz="2400">
                <a:solidFill>
                  <a:srgbClr val="00B0F0"/>
                </a:solidFill>
                <a:latin typeface="黑体" panose="02010609060101010101" pitchFamily="49" charset="-122"/>
                <a:ea typeface="黑体" panose="02010609060101010101" pitchFamily="49" charset="-122"/>
              </a:rPr>
              <a:t>的</a:t>
            </a:r>
            <a:r>
              <a:rPr lang="zh-CN" altLang="en-US" sz="2400" smtClean="0">
                <a:solidFill>
                  <a:srgbClr val="00B0F0"/>
                </a:solidFill>
                <a:latin typeface="黑体" panose="02010609060101010101" pitchFamily="49" charset="-122"/>
                <a:ea typeface="黑体" panose="02010609060101010101" pitchFamily="49" charset="-122"/>
              </a:rPr>
              <a:t>厚度</a:t>
            </a:r>
            <a:r>
              <a:rPr lang="en-US" altLang="zh-CN" sz="2400" smtClean="0">
                <a:solidFill>
                  <a:srgbClr val="00B0F0"/>
                </a:solidFill>
                <a:latin typeface="黑体" panose="02010609060101010101" pitchFamily="49" charset="-122"/>
                <a:ea typeface="黑体" panose="02010609060101010101" pitchFamily="49" charset="-122"/>
              </a:rPr>
              <a:t>——</a:t>
            </a:r>
            <a:r>
              <a:rPr lang="zh-CN" altLang="en-US" sz="2400" smtClean="0">
                <a:solidFill>
                  <a:srgbClr val="00B0F0"/>
                </a:solidFill>
                <a:latin typeface="黑体" panose="02010609060101010101" pitchFamily="49" charset="-122"/>
                <a:ea typeface="黑体" panose="02010609060101010101" pitchFamily="49" charset="-122"/>
              </a:rPr>
              <a:t>测量</a:t>
            </a:r>
            <a:r>
              <a:rPr lang="zh-CN" altLang="en-US" sz="2400">
                <a:solidFill>
                  <a:srgbClr val="00B0F0"/>
                </a:solidFill>
                <a:latin typeface="黑体" panose="02010609060101010101" pitchFamily="49" charset="-122"/>
                <a:ea typeface="黑体" panose="02010609060101010101" pitchFamily="49" charset="-122"/>
              </a:rPr>
              <a:t>出 </a:t>
            </a:r>
            <a:r>
              <a:rPr lang="en-US" altLang="zh-CN" sz="2400">
                <a:solidFill>
                  <a:srgbClr val="00B0F0"/>
                </a:solidFill>
                <a:latin typeface="黑体" panose="02010609060101010101" pitchFamily="49" charset="-122"/>
                <a:ea typeface="黑体" panose="02010609060101010101" pitchFamily="49" charset="-122"/>
              </a:rPr>
              <a:t>100</a:t>
            </a:r>
            <a:r>
              <a:rPr lang="zh-CN" altLang="en-US" sz="2400">
                <a:solidFill>
                  <a:srgbClr val="00B0F0"/>
                </a:solidFill>
                <a:latin typeface="黑体" panose="02010609060101010101" pitchFamily="49" charset="-122"/>
                <a:ea typeface="黑体" panose="02010609060101010101" pitchFamily="49" charset="-122"/>
              </a:rPr>
              <a:t>张纸的厚度再除</a:t>
            </a:r>
            <a:r>
              <a:rPr lang="en-US" altLang="zh-CN" sz="2400" smtClean="0">
                <a:solidFill>
                  <a:srgbClr val="00B0F0"/>
                </a:solidFill>
                <a:latin typeface="黑体" panose="02010609060101010101" pitchFamily="49" charset="-122"/>
                <a:ea typeface="黑体" panose="02010609060101010101" pitchFamily="49" charset="-122"/>
              </a:rPr>
              <a:t>100</a:t>
            </a:r>
          </a:p>
          <a:p>
            <a:pPr algn="just">
              <a:lnSpc>
                <a:spcPct val="150000"/>
              </a:lnSpc>
            </a:pPr>
            <a:r>
              <a:rPr lang="zh-CN" altLang="en-US" sz="2400" smtClean="0">
                <a:solidFill>
                  <a:srgbClr val="00B0F0"/>
                </a:solidFill>
                <a:latin typeface="黑体" panose="02010609060101010101" pitchFamily="49" charset="-122"/>
                <a:ea typeface="黑体" panose="02010609060101010101" pitchFamily="49" charset="-122"/>
              </a:rPr>
              <a:t>铜丝</a:t>
            </a:r>
            <a:r>
              <a:rPr lang="zh-CN" altLang="en-US" sz="2400">
                <a:solidFill>
                  <a:srgbClr val="00B0F0"/>
                </a:solidFill>
                <a:latin typeface="黑体" panose="02010609060101010101" pitchFamily="49" charset="-122"/>
                <a:ea typeface="黑体" panose="02010609060101010101" pitchFamily="49" charset="-122"/>
              </a:rPr>
              <a:t>的</a:t>
            </a:r>
            <a:r>
              <a:rPr lang="zh-CN" altLang="en-US" sz="2400" smtClean="0">
                <a:solidFill>
                  <a:srgbClr val="00B0F0"/>
                </a:solidFill>
                <a:latin typeface="黑体" panose="02010609060101010101" pitchFamily="49" charset="-122"/>
                <a:ea typeface="黑体" panose="02010609060101010101" pitchFamily="49" charset="-122"/>
              </a:rPr>
              <a:t>直径</a:t>
            </a:r>
            <a:r>
              <a:rPr lang="en-US" altLang="zh-CN" sz="2400" smtClean="0">
                <a:solidFill>
                  <a:srgbClr val="00B0F0"/>
                </a:solidFill>
                <a:latin typeface="黑体" panose="02010609060101010101" pitchFamily="49" charset="-122"/>
                <a:ea typeface="黑体" panose="02010609060101010101" pitchFamily="49" charset="-122"/>
              </a:rPr>
              <a:t>——</a:t>
            </a:r>
            <a:r>
              <a:rPr lang="zh-CN" altLang="en-US" sz="2400" smtClean="0">
                <a:solidFill>
                  <a:srgbClr val="00B0F0"/>
                </a:solidFill>
                <a:latin typeface="黑体" panose="02010609060101010101" pitchFamily="49" charset="-122"/>
                <a:ea typeface="黑体" panose="02010609060101010101" pitchFamily="49" charset="-122"/>
              </a:rPr>
              <a:t>将</a:t>
            </a:r>
            <a:r>
              <a:rPr lang="zh-CN" altLang="en-US" sz="2400">
                <a:solidFill>
                  <a:srgbClr val="00B0F0"/>
                </a:solidFill>
                <a:latin typeface="黑体" panose="02010609060101010101" pitchFamily="49" charset="-122"/>
                <a:ea typeface="黑体" panose="02010609060101010101" pitchFamily="49" charset="-122"/>
              </a:rPr>
              <a:t>铜丝</a:t>
            </a:r>
            <a:r>
              <a:rPr lang="zh-CN" altLang="en-US" sz="2400" smtClean="0">
                <a:solidFill>
                  <a:srgbClr val="00B0F0"/>
                </a:solidFill>
                <a:latin typeface="黑体" panose="02010609060101010101" pitchFamily="49" charset="-122"/>
                <a:ea typeface="黑体" panose="02010609060101010101" pitchFamily="49" charset="-122"/>
              </a:rPr>
              <a:t>在一</a:t>
            </a:r>
            <a:r>
              <a:rPr lang="zh-CN" altLang="en-US" sz="2400">
                <a:solidFill>
                  <a:srgbClr val="00B0F0"/>
                </a:solidFill>
                <a:latin typeface="黑体" panose="02010609060101010101" pitchFamily="49" charset="-122"/>
                <a:ea typeface="黑体" panose="02010609060101010101" pitchFamily="49" charset="-122"/>
              </a:rPr>
              <a:t>只笔上排紧绕上数圈，测出所绕铜丝的长度，再用这</a:t>
            </a:r>
            <a:r>
              <a:rPr lang="zh-CN" altLang="en-US" sz="2400" smtClean="0">
                <a:solidFill>
                  <a:srgbClr val="00B0F0"/>
                </a:solidFill>
                <a:latin typeface="黑体" panose="02010609060101010101" pitchFamily="49" charset="-122"/>
                <a:ea typeface="黑体" panose="02010609060101010101" pitchFamily="49" charset="-122"/>
              </a:rPr>
              <a:t>一长度</a:t>
            </a:r>
            <a:r>
              <a:rPr lang="zh-CN" altLang="en-US" sz="2400">
                <a:solidFill>
                  <a:srgbClr val="00B0F0"/>
                </a:solidFill>
                <a:latin typeface="黑体" panose="02010609060101010101" pitchFamily="49" charset="-122"/>
                <a:ea typeface="黑体" panose="02010609060101010101" pitchFamily="49" charset="-122"/>
              </a:rPr>
              <a:t>除以所绕的圈数就得到了铜丝的直径</a:t>
            </a:r>
            <a:r>
              <a:rPr lang="zh-CN" altLang="en-US" sz="2400" smtClean="0">
                <a:solidFill>
                  <a:srgbClr val="00B0F0"/>
                </a:solidFill>
                <a:latin typeface="黑体" panose="02010609060101010101" pitchFamily="49" charset="-122"/>
                <a:ea typeface="黑体" panose="02010609060101010101" pitchFamily="49" charset="-122"/>
              </a:rPr>
              <a:t>。</a:t>
            </a:r>
            <a:endParaRPr lang="en-US" altLang="zh-CN" sz="2400" smtClean="0">
              <a:solidFill>
                <a:srgbClr val="00B0F0"/>
              </a:solidFill>
              <a:latin typeface="黑体" panose="02010609060101010101" pitchFamily="49" charset="-122"/>
              <a:ea typeface="黑体" panose="02010609060101010101" pitchFamily="49" charset="-122"/>
            </a:endParaRPr>
          </a:p>
        </p:txBody>
      </p:sp>
      <p:sp>
        <p:nvSpPr>
          <p:cNvPr id="3" name="矩形 2">
            <a:extLst>
              <a:ext uri="{FF2B5EF4-FFF2-40B4-BE49-F238E27FC236}">
                <a16:creationId xmlns:a16="http://schemas.microsoft.com/office/drawing/2014/main" xmlns="" id="{AB33F907-3C80-4AAD-ABC6-5473EC98442D}"/>
              </a:ext>
            </a:extLst>
          </p:cNvPr>
          <p:cNvSpPr/>
          <p:nvPr>
            <p:custDataLst>
              <p:tags r:id="rId8"/>
            </p:custDataLst>
          </p:nvPr>
        </p:nvSpPr>
        <p:spPr>
          <a:xfrm>
            <a:off x="1226171" y="1894835"/>
            <a:ext cx="10042552" cy="830997"/>
          </a:xfrm>
          <a:prstGeom prst="rect">
            <a:avLst/>
          </a:prstGeom>
        </p:spPr>
        <p:txBody>
          <a:bodyPr wrap="square">
            <a:spAutoFit/>
          </a:bodyPr>
          <a:lstStyle/>
          <a:p>
            <a:r>
              <a:rPr lang="en-US" altLang="zh-CN" sz="2400" b="1">
                <a:latin typeface="+mn-ea"/>
              </a:rPr>
              <a:t>1.</a:t>
            </a:r>
            <a:r>
              <a:rPr lang="zh-CN" altLang="en-US" sz="2400" b="1">
                <a:latin typeface="+mn-ea"/>
              </a:rPr>
              <a:t>同学之间交流</a:t>
            </a:r>
            <a:r>
              <a:rPr lang="en-US" altLang="zh-CN" sz="2400" b="1">
                <a:latin typeface="+mn-ea"/>
              </a:rPr>
              <a:t>:</a:t>
            </a:r>
            <a:r>
              <a:rPr lang="zh-CN" altLang="en-US" sz="2400" b="1">
                <a:latin typeface="+mn-ea"/>
              </a:rPr>
              <a:t>怎样才能更精确地测量硬币的直径、硬币的周长、一页纸的厚度、铜丝的直径</a:t>
            </a:r>
            <a:r>
              <a:rPr lang="en-US" altLang="zh-CN" sz="2400" b="1">
                <a:latin typeface="+mn-ea"/>
              </a:rPr>
              <a:t>?</a:t>
            </a:r>
            <a:r>
              <a:rPr lang="zh-CN" altLang="en-US" sz="2400" b="1">
                <a:latin typeface="+mn-ea"/>
              </a:rPr>
              <a:t>你能想出多少种测量硬币周长的方法</a:t>
            </a:r>
            <a:r>
              <a:rPr lang="en-US" altLang="zh-CN" sz="2400" b="1">
                <a:latin typeface="+mn-ea"/>
              </a:rPr>
              <a:t>?</a:t>
            </a:r>
            <a:endParaRPr lang="zh-CN" altLang="en-US" sz="2400" b="1">
              <a:latin typeface="+mn-ea"/>
            </a:endParaRPr>
          </a:p>
        </p:txBody>
      </p:sp>
      <p:pic>
        <p:nvPicPr>
          <p:cNvPr id="2" name="图片 1"/>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6549638" y="4162503"/>
            <a:ext cx="3668559" cy="2385467"/>
          </a:xfrm>
          <a:prstGeom prst="rect">
            <a:avLst/>
          </a:prstGeom>
        </p:spPr>
      </p:pic>
    </p:spTree>
    <p:extLst>
      <p:ext uri="{BB962C8B-B14F-4D97-AF65-F5344CB8AC3E}">
        <p14:creationId xmlns:p14="http://schemas.microsoft.com/office/powerpoint/2010/main" val="3330530263"/>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3">
            <a:lum/>
          </a:blip>
          <a:stretch>
            <a:fillRect/>
          </a:stretch>
        </a:blipFill>
        <a:effectLst/>
      </p:bgPr>
    </p:bg>
    <p:spTree>
      <p:nvGrpSpPr>
        <p:cNvPr id="1" name=""/>
        <p:cNvGrpSpPr/>
        <p:nvPr>
          <p:custDataLst>
            <p:tags r:id="rId2"/>
          </p:custDataLst>
        </p:nvPr>
      </p:nvGrpSpPr>
      <p:grpSpPr>
        <a:xfrm>
          <a:off x="0" y="0"/>
          <a:ext cx="0" cy="0"/>
        </a:xfrm>
      </p:grpSpPr>
      <p:pic>
        <p:nvPicPr>
          <p:cNvPr id="5" name="图片 4">
            <a:extLst>
              <a:ext uri="{FF2B5EF4-FFF2-40B4-BE49-F238E27FC236}">
                <a16:creationId xmlns:a16="http://schemas.microsoft.com/office/drawing/2014/main" xmlns="" id="{BC438515-FCBE-4DA2-86EB-EE816B5AA250}"/>
              </a:ext>
            </a:extLst>
          </p:cNvPr>
          <p:cNvPicPr>
            <a:picLocks noChangeAspect="1"/>
          </p:cNvPicPr>
          <p:nvPr>
            <p:custDataLst>
              <p:tags r:id="rId4"/>
            </p:custDataLst>
          </p:nvPr>
        </p:nvPicPr>
        <p:blipFill>
          <a:blip r:embed="rId3">
            <a:extLst>
              <a:ext uri="{28A0092B-C50C-407E-A947-70E740481C1C}">
                <a14:useLocalDpi xmlns:a14="http://schemas.microsoft.com/office/drawing/2010/main" val="0"/>
              </a:ext>
            </a:extLst>
          </a:blip>
          <a:srcRect b="88875"/>
          <a:stretch>
            <a:fillRect/>
          </a:stretch>
        </p:blipFill>
        <p:spPr>
          <a:xfrm>
            <a:off x="482082" y="983155"/>
            <a:ext cx="10943751" cy="1105238"/>
          </a:xfrm>
          <a:prstGeom prst="rect">
            <a:avLst/>
          </a:prstGeom>
        </p:spPr>
      </p:pic>
      <p:sp>
        <p:nvSpPr>
          <p:cNvPr id="6" name="矩形 5">
            <a:extLst>
              <a:ext uri="{FF2B5EF4-FFF2-40B4-BE49-F238E27FC236}">
                <a16:creationId xmlns:a16="http://schemas.microsoft.com/office/drawing/2014/main" xmlns="" id="{CC82C9C0-93B0-4BFF-A47B-E38BC39D34B8}"/>
              </a:ext>
            </a:extLst>
          </p:cNvPr>
          <p:cNvSpPr/>
          <p:nvPr>
            <p:custDataLst>
              <p:tags r:id="rId5"/>
            </p:custDataLst>
          </p:nvPr>
        </p:nvSpPr>
        <p:spPr>
          <a:xfrm>
            <a:off x="3342852" y="31226"/>
            <a:ext cx="5955477" cy="923330"/>
          </a:xfrm>
          <a:prstGeom prst="rect">
            <a:avLst/>
          </a:prstGeom>
        </p:spPr>
        <p:txBody>
          <a:bodyPr wrap="none">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第</a:t>
            </a:r>
            <a:r>
              <a:rPr kumimoji="0" lang="en-US" altLang="zh-CN"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1</a:t>
            </a:r>
            <a:r>
              <a:rPr kumimoji="0" lang="zh-CN" altLang="en-US"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节</a:t>
            </a:r>
            <a:r>
              <a:rPr kumimoji="0" lang="zh-CN" altLang="en-US" sz="3600" b="0" i="0" u="none" strike="noStrike" kern="1200" cap="none" spc="0" normalizeH="0" baseline="0" noProof="0" smtClean="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rPr>
              <a:t>《长度和时间的测量》</a:t>
            </a:r>
            <a:endParaRPr kumimoji="0" lang="en-US" altLang="zh-CN" sz="3600" b="0" i="0" u="none" strike="noStrike" kern="1200" cap="none" spc="0" normalizeH="0" baseline="0" noProof="0">
              <a:ln>
                <a:noFill/>
              </a:ln>
              <a:solidFill>
                <a:srgbClr val="FFFF00"/>
              </a:solidFill>
              <a:effectLst>
                <a:glow rad="101600">
                  <a:srgbClr val="FF0000">
                    <a:alpha val="40000"/>
                  </a:srgbClr>
                </a:glow>
              </a:effectLst>
              <a:uLnTx/>
              <a:uFillTx/>
              <a:latin typeface="黑体" panose="02010609060101010101" pitchFamily="49" charset="-122"/>
              <a:ea typeface="黑体" panose="02010609060101010101" pitchFamily="49" charset="-122"/>
              <a:cs typeface="+mn-cs"/>
            </a:endParaRPr>
          </a:p>
        </p:txBody>
      </p:sp>
      <p:sp>
        <p:nvSpPr>
          <p:cNvPr id="7" name="矩形 6">
            <a:extLst>
              <a:ext uri="{FF2B5EF4-FFF2-40B4-BE49-F238E27FC236}">
                <a16:creationId xmlns:a16="http://schemas.microsoft.com/office/drawing/2014/main" xmlns="" id="{180FC460-0E07-4F48-ACE8-353565B2DAF9}"/>
              </a:ext>
            </a:extLst>
          </p:cNvPr>
          <p:cNvSpPr/>
          <p:nvPr>
            <p:custDataLst>
              <p:tags r:id="rId6"/>
            </p:custDataLst>
          </p:nvPr>
        </p:nvSpPr>
        <p:spPr>
          <a:xfrm>
            <a:off x="183938" y="2579263"/>
            <a:ext cx="1620957" cy="52322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glow rad="63500">
                    <a:srgbClr val="5B9BD5">
                      <a:satMod val="175000"/>
                      <a:alpha val="40000"/>
                    </a:srgbClr>
                  </a:glow>
                </a:effectLst>
                <a:uLnTx/>
                <a:uFillTx/>
                <a:latin typeface="-apple-system"/>
                <a:ea typeface="等线" panose="02010600030101010101" pitchFamily="2" charset="-122"/>
                <a:cs typeface="+mn-cs"/>
              </a:rPr>
              <a:t>参考答案</a:t>
            </a:r>
            <a:endParaRPr kumimoji="0" lang="zh-CN" altLang="en-US" sz="2800" b="0" i="0" u="none" strike="noStrike" kern="1200" cap="none" spc="0" normalizeH="0" baseline="0" noProof="0">
              <a:ln>
                <a:noFill/>
              </a:ln>
              <a:solidFill>
                <a:srgbClr val="C00000"/>
              </a:solidFill>
              <a:effectLst>
                <a:glow rad="63500">
                  <a:srgbClr val="5B9BD5">
                    <a:satMod val="175000"/>
                    <a:alpha val="40000"/>
                  </a:srgbClr>
                </a:glow>
              </a:effectLst>
              <a:uLnTx/>
              <a:uFillTx/>
              <a:latin typeface="等线" panose="020f0502020204030204"/>
              <a:ea typeface="等线" panose="02010600030101010101" pitchFamily="2" charset="-122"/>
              <a:cs typeface="+mn-cs"/>
            </a:endParaRPr>
          </a:p>
        </p:txBody>
      </p:sp>
      <p:sp>
        <p:nvSpPr>
          <p:cNvPr id="8" name="矩形 7">
            <a:extLst>
              <a:ext uri="{FF2B5EF4-FFF2-40B4-BE49-F238E27FC236}">
                <a16:creationId xmlns:a16="http://schemas.microsoft.com/office/drawing/2014/main" xmlns="" id="{EB339F37-499B-413D-8065-8217E14349A1}"/>
              </a:ext>
            </a:extLst>
          </p:cNvPr>
          <p:cNvSpPr/>
          <p:nvPr>
            <p:custDataLst>
              <p:tags r:id="rId7"/>
            </p:custDataLst>
          </p:nvPr>
        </p:nvSpPr>
        <p:spPr>
          <a:xfrm>
            <a:off x="263837" y="2946805"/>
            <a:ext cx="11374788" cy="1754326"/>
          </a:xfrm>
          <a:prstGeom prst="rect">
            <a:avLst/>
          </a:prstGeom>
        </p:spPr>
        <p:txBody>
          <a:bodyPr wrap="square">
            <a:spAutoFit/>
          </a:bodyPr>
          <a:lstStyle/>
          <a:p>
            <a:pPr lvl="0" algn="just">
              <a:lnSpc>
                <a:spcPct val="150000"/>
              </a:lnSpc>
            </a:pPr>
            <a:r>
              <a:rPr lang="zh-CN" altLang="en-US" sz="2400">
                <a:solidFill>
                  <a:srgbClr val="00B0F0"/>
                </a:solidFill>
                <a:latin typeface="黑体" panose="02010609060101010101" pitchFamily="49" charset="-122"/>
                <a:ea typeface="黑体" panose="02010609060101010101" pitchFamily="49" charset="-122"/>
              </a:rPr>
              <a:t>①在硬币边缘做一记号，在直尺上滚动一周，读出周长值</a:t>
            </a:r>
            <a:r>
              <a:rPr lang="zh-CN" altLang="en-US" sz="2400" smtClean="0">
                <a:solidFill>
                  <a:srgbClr val="00B0F0"/>
                </a:solidFill>
                <a:latin typeface="黑体" panose="02010609060101010101" pitchFamily="49" charset="-122"/>
                <a:ea typeface="黑体" panose="02010609060101010101" pitchFamily="49" charset="-122"/>
              </a:rPr>
              <a:t>；</a:t>
            </a:r>
            <a:endParaRPr lang="en-US" altLang="zh-CN" sz="2400" smtClean="0">
              <a:solidFill>
                <a:srgbClr val="00B0F0"/>
              </a:solidFill>
              <a:latin typeface="黑体" panose="02010609060101010101" pitchFamily="49" charset="-122"/>
              <a:ea typeface="黑体" panose="02010609060101010101" pitchFamily="49" charset="-122"/>
            </a:endParaRPr>
          </a:p>
          <a:p>
            <a:pPr lvl="0" algn="just">
              <a:lnSpc>
                <a:spcPct val="150000"/>
              </a:lnSpc>
            </a:pPr>
            <a:r>
              <a:rPr lang="zh-CN" altLang="en-US" sz="2400">
                <a:solidFill>
                  <a:srgbClr val="00B0F0"/>
                </a:solidFill>
                <a:latin typeface="黑体" panose="02010609060101010101" pitchFamily="49" charset="-122"/>
                <a:ea typeface="黑体" panose="02010609060101010101" pitchFamily="49" charset="-122"/>
              </a:rPr>
              <a:t>②用棉线在硬币上绕一周，用直尺量出棉线的长度；</a:t>
            </a:r>
          </a:p>
          <a:p>
            <a:pPr lvl="0" algn="just">
              <a:lnSpc>
                <a:spcPct val="150000"/>
              </a:lnSpc>
            </a:pPr>
            <a:r>
              <a:rPr lang="zh-CN" altLang="en-US" sz="2400" smtClean="0">
                <a:solidFill>
                  <a:srgbClr val="00B0F0"/>
                </a:solidFill>
                <a:latin typeface="黑体" panose="02010609060101010101" pitchFamily="49" charset="-122"/>
                <a:ea typeface="黑体" panose="02010609060101010101" pitchFamily="49" charset="-122"/>
              </a:rPr>
              <a:t>③</a:t>
            </a:r>
            <a:r>
              <a:rPr lang="zh-CN" altLang="en-US" sz="2400">
                <a:solidFill>
                  <a:srgbClr val="00B0F0"/>
                </a:solidFill>
                <a:latin typeface="黑体" panose="02010609060101010101" pitchFamily="49" charset="-122"/>
                <a:ea typeface="黑体" panose="02010609060101010101" pitchFamily="49" charset="-122"/>
              </a:rPr>
              <a:t>用直尺和三角尺量出硬币直径，算出周长。</a:t>
            </a:r>
            <a:endParaRPr kumimoji="0" lang="en-US" altLang="zh-CN" sz="2400" b="0" i="0" u="none" strike="noStrike" kern="1200" cap="none" spc="0" normalizeH="0" baseline="0" noProof="0" smtClean="0">
              <a:ln>
                <a:noFill/>
              </a:ln>
              <a:solidFill>
                <a:srgbClr val="00B0F0"/>
              </a:solidFill>
              <a:effectLst/>
              <a:uLnTx/>
              <a:uFillTx/>
              <a:latin typeface="黑体" panose="02010609060101010101" pitchFamily="49" charset="-122"/>
              <a:ea typeface="黑体" panose="02010609060101010101" pitchFamily="49" charset="-122"/>
              <a:cs typeface="+mn-cs"/>
            </a:endParaRPr>
          </a:p>
        </p:txBody>
      </p:sp>
      <p:sp>
        <p:nvSpPr>
          <p:cNvPr id="3" name="矩形 2">
            <a:extLst>
              <a:ext uri="{FF2B5EF4-FFF2-40B4-BE49-F238E27FC236}">
                <a16:creationId xmlns:a16="http://schemas.microsoft.com/office/drawing/2014/main" xmlns="" id="{AB33F907-3C80-4AAD-ABC6-5473EC98442D}"/>
              </a:ext>
            </a:extLst>
          </p:cNvPr>
          <p:cNvSpPr/>
          <p:nvPr>
            <p:custDataLst>
              <p:tags r:id="rId8"/>
            </p:custDataLst>
          </p:nvPr>
        </p:nvSpPr>
        <p:spPr>
          <a:xfrm>
            <a:off x="1226171" y="1894835"/>
            <a:ext cx="10042552" cy="830997"/>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1.</a:t>
            </a:r>
            <a:r>
              <a:rPr kumimoji="0" lang="zh-CN" altLang="en-US"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同学之间交流</a:t>
            </a:r>
            <a:r>
              <a:rPr kumimoji="0" lang="en-US" altLang="zh-CN"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a:t>
            </a:r>
            <a:r>
              <a:rPr kumimoji="0" lang="zh-CN" altLang="en-US"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怎样才能更精确地测量硬币的直径、硬币的周长、一页纸的厚度、铜丝的直径</a:t>
            </a:r>
            <a:r>
              <a:rPr kumimoji="0" lang="en-US" altLang="zh-CN"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a:t>
            </a:r>
            <a:r>
              <a:rPr kumimoji="0" lang="zh-CN" altLang="en-US"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你能想出多少种测量硬币周长的方法</a:t>
            </a:r>
            <a:r>
              <a:rPr kumimoji="0" lang="en-US" altLang="zh-CN"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rPr>
              <a:t>?</a:t>
            </a:r>
            <a:endParaRPr kumimoji="0" lang="zh-CN" altLang="en-US" sz="2400" b="1"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pic>
        <p:nvPicPr>
          <p:cNvPr id="9" name="测硬币周长">
            <a:hlinkClick action="ppaction://media"/>
          </p:cNvPr>
          <p:cNvPicPr>
            <a:picLocks noChangeAspect="1"/>
          </p:cNvPicPr>
          <p:nvPr>
            <a:videoFile r:link="rId11"/>
            <p:custDataLst>
              <p:tags r:id="rId10"/>
            </p:custDataLst>
            <p:extLst>
              <p:ext uri="{DAA4B4D4-6D71-4841-9C94-3DE7FCFB9230}">
                <p14:media xmlns:p14="http://schemas.microsoft.com/office/powerpoint/2010/main" r:embed="rId12"/>
              </p:ext>
            </p:extLst>
          </p:nvPr>
        </p:nvPicPr>
        <p:blipFill>
          <a:blip r:embed="rId9"/>
          <a:stretch>
            <a:fillRect/>
          </a:stretch>
        </p:blipFill>
        <p:spPr>
          <a:xfrm>
            <a:off x="6749677" y="4094231"/>
            <a:ext cx="4519046" cy="2526396"/>
          </a:xfrm>
          <a:prstGeom prst="rect">
            <a:avLst/>
          </a:prstGeom>
        </p:spPr>
      </p:pic>
    </p:spTree>
    <p:extLst>
      <p:ext uri="{BB962C8B-B14F-4D97-AF65-F5344CB8AC3E}">
        <p14:creationId xmlns:p14="http://schemas.microsoft.com/office/powerpoint/2010/main" val="2602162734"/>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nodeType="clickPar">
                      <p:stCondLst>
                        <p:cond delay="indefinite"/>
                      </p:stCondLst>
                      <p:childTnLst>
                        <p:par>
                          <p:cTn id="17" fill="hold" nodeType="afterGroup">
                            <p:stCondLst>
                              <p:cond delay="0"/>
                            </p:stCondLst>
                            <p:childTnLst>
                              <p:par>
                                <p:cTn id="18" presetID="2" presetClass="mediacall" presetSubtype="0" fill="hold" nodeType="click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video>
              <p:cMediaNode vol="80000">
                <p:cTn id="22" fill="hold" display="0">
                  <p:stCondLst>
                    <p:cond delay="indefinite"/>
                  </p:stCondLst>
                  <p:endCondLst>
                    <p:cond evt="onNext" delay="0">
                      <p:tgtEl>
                        <p:sldTgt/>
                      </p:tgtEl>
                    </p:cond>
                    <p:cond evt="onPrev">
                      <p:tgtEl>
                        <p:sldTgt/>
                      </p:tgtEl>
                    </p:cond>
                  </p:endCondLst>
                </p:cTn>
                <p:tgtEl>
                  <p:spTgt spid="9"/>
                </p:tgtEl>
              </p:cMediaNode>
            </p:video>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a:stretch>
        </a:blipFill>
        <a:effectLst/>
      </p:bgPr>
    </p:bg>
    <p:spTree>
      <p:nvGrpSpPr>
        <p:cNvPr id="1" name=""/>
        <p:cNvGrpSpPr/>
        <p:nvPr>
          <p:custDataLst>
            <p:tags r:id="rId3"/>
          </p:custDataLst>
        </p:nvPr>
      </p:nvGrpSpPr>
      <p:grpSpPr>
        <a:xfrm>
          <a:off x="0" y="0"/>
          <a:ext cx="0" cy="0"/>
        </a:xfrm>
      </p:grpSpPr>
      <p:sp>
        <p:nvSpPr>
          <p:cNvPr id="6" name="矩形 5">
            <a:extLst>
              <a:ext uri="{FF2B5EF4-FFF2-40B4-BE49-F238E27FC236}">
                <a16:creationId xmlns:a16="http://schemas.microsoft.com/office/drawing/2014/main" xmlns="" id="{CC82C9C0-93B0-4BFF-A47B-E38BC39D34B8}"/>
              </a:ext>
            </a:extLst>
          </p:cNvPr>
          <p:cNvSpPr/>
          <p:nvPr>
            <p:custDataLst>
              <p:tags r:id="rId4"/>
            </p:custDataLst>
          </p:nvPr>
        </p:nvSpPr>
        <p:spPr>
          <a:xfrm>
            <a:off x="3342852" y="31226"/>
            <a:ext cx="5955476" cy="793487"/>
          </a:xfrm>
          <a:prstGeom prst="rect">
            <a:avLst/>
          </a:prstGeom>
        </p:spPr>
        <p:txBody>
          <a:bodyPr wrap="none">
            <a:spAutoFit/>
          </a:bodyPr>
          <a:lstStyle/>
          <a:p>
            <a:pPr algn="ctr">
              <a:lnSpc>
                <a:spcPct val="150000"/>
              </a:lnSpc>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1</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节《长度和时间的测量》</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xmlns="" id="{180FC460-0E07-4F48-ACE8-353565B2DAF9}"/>
              </a:ext>
            </a:extLst>
          </p:cNvPr>
          <p:cNvSpPr/>
          <p:nvPr>
            <p:custDataLst>
              <p:tags r:id="rId5"/>
            </p:custDataLst>
          </p:nvPr>
        </p:nvSpPr>
        <p:spPr>
          <a:xfrm>
            <a:off x="240886" y="2987059"/>
            <a:ext cx="1620957" cy="523220"/>
          </a:xfrm>
          <a:prstGeom prst="rect">
            <a:avLst/>
          </a:prstGeom>
        </p:spPr>
        <p:txBody>
          <a:bodyPr wrap="none">
            <a:spAutoFit/>
          </a:bodyPr>
          <a:lstStyle/>
          <a:p>
            <a:r>
              <a:rPr lang="zh-CN" altLang="en-US" sz="2800" b="1" i="0">
                <a:solidFill>
                  <a:srgbClr val="C00000"/>
                </a:solidFill>
                <a:effectLst>
                  <a:glow rad="63500">
                    <a:schemeClr val="accent5">
                      <a:satMod val="175000"/>
                      <a:alpha val="40000"/>
                    </a:schemeClr>
                  </a:glow>
                </a:effectLst>
                <a:latin typeface="-apple-system"/>
              </a:rPr>
              <a:t>参考答案</a:t>
            </a:r>
            <a:endParaRPr lang="zh-CN" altLang="en-US" sz="2800">
              <a:solidFill>
                <a:srgbClr val="C00000"/>
              </a:solidFill>
              <a:effectLst>
                <a:glow rad="63500">
                  <a:schemeClr val="accent5">
                    <a:satMod val="175000"/>
                    <a:alpha val="40000"/>
                  </a:schemeClr>
                </a:glow>
              </a:effectLst>
            </a:endParaRPr>
          </a:p>
        </p:txBody>
      </p:sp>
      <p:pic>
        <p:nvPicPr>
          <p:cNvPr id="9" name="图片 8">
            <a:extLst>
              <a:ext uri="{FF2B5EF4-FFF2-40B4-BE49-F238E27FC236}">
                <a16:creationId xmlns:a16="http://schemas.microsoft.com/office/drawing/2014/main" xmlns="" id="{CCB45C6B-C1F7-49F6-AF16-2271BD6717ED}"/>
              </a:ext>
            </a:extLst>
          </p:cNvPr>
          <p:cNvPicPr>
            <a:picLocks noChangeAspect="1"/>
          </p:cNvPicPr>
          <p:nvPr>
            <p:custDataLst>
              <p:tags r:id="rId7"/>
            </p:custDataLst>
          </p:nvPr>
        </p:nvPicPr>
        <p:blipFill>
          <a:blip r:embed="rId6">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2" name="矩形 1">
            <a:extLst>
              <a:ext uri="{FF2B5EF4-FFF2-40B4-BE49-F238E27FC236}">
                <a16:creationId xmlns:a16="http://schemas.microsoft.com/office/drawing/2014/main" xmlns="" id="{A5B4CD14-604B-4D16-B7C6-F7C7947F6232}"/>
              </a:ext>
            </a:extLst>
          </p:cNvPr>
          <p:cNvSpPr/>
          <p:nvPr>
            <p:custDataLst>
              <p:tags r:id="rId8"/>
            </p:custDataLst>
          </p:nvPr>
        </p:nvSpPr>
        <p:spPr>
          <a:xfrm>
            <a:off x="1051367" y="1752164"/>
            <a:ext cx="10161130" cy="1200329"/>
          </a:xfrm>
          <a:prstGeom prst="rect">
            <a:avLst/>
          </a:prstGeom>
        </p:spPr>
        <p:txBody>
          <a:bodyPr wrap="square">
            <a:spAutoFit/>
          </a:bodyPr>
          <a:lstStyle/>
          <a:p>
            <a:r>
              <a:rPr lang="en-US" altLang="zh-CN" sz="2400" b="1">
                <a:solidFill>
                  <a:srgbClr val="242424"/>
                </a:solidFill>
                <a:latin typeface="-apple-system"/>
              </a:rPr>
              <a:t>2.</a:t>
            </a:r>
            <a:r>
              <a:rPr lang="zh-CN" altLang="en-US" sz="2400" b="1">
                <a:solidFill>
                  <a:srgbClr val="242424"/>
                </a:solidFill>
                <a:latin typeface="-apple-system"/>
              </a:rPr>
              <a:t>你知道吗</a:t>
            </a:r>
            <a:r>
              <a:rPr lang="en-US" altLang="zh-CN" sz="2400" b="1">
                <a:solidFill>
                  <a:srgbClr val="242424"/>
                </a:solidFill>
                <a:latin typeface="-apple-system"/>
              </a:rPr>
              <a:t>?</a:t>
            </a:r>
            <a:r>
              <a:rPr lang="zh-CN" altLang="en-US" sz="2400" b="1">
                <a:solidFill>
                  <a:srgbClr val="242424"/>
                </a:solidFill>
                <a:latin typeface="-apple-system"/>
              </a:rPr>
              <a:t>人的身体中藏有很多“尺”， 比如在通常情况下，人站立时身高大约是脚长的</a:t>
            </a:r>
            <a:r>
              <a:rPr lang="en-US" altLang="zh-CN" sz="2400" b="1">
                <a:solidFill>
                  <a:srgbClr val="242424"/>
                </a:solidFill>
                <a:latin typeface="-apple-system"/>
              </a:rPr>
              <a:t>7</a:t>
            </a:r>
            <a:r>
              <a:rPr lang="zh-CN" altLang="en-US" sz="2400" b="1">
                <a:solidFill>
                  <a:srgbClr val="242424"/>
                </a:solidFill>
                <a:latin typeface="-apple-system"/>
              </a:rPr>
              <a:t>倍。请你根据这一常识，设计一个方案，估测你的身高约为多少。</a:t>
            </a:r>
            <a:endParaRPr lang="zh-CN" altLang="en-US" sz="2400" b="1"/>
          </a:p>
        </p:txBody>
      </p:sp>
      <p:sp>
        <p:nvSpPr>
          <p:cNvPr id="3" name="矩形 2"/>
          <p:cNvSpPr/>
          <p:nvPr>
            <p:custDataLst>
              <p:tags r:id="rId9"/>
            </p:custDataLst>
          </p:nvPr>
        </p:nvSpPr>
        <p:spPr>
          <a:xfrm>
            <a:off x="1956522" y="2987059"/>
            <a:ext cx="7733207" cy="461665"/>
          </a:xfrm>
          <a:prstGeom prst="rect">
            <a:avLst/>
          </a:prstGeom>
        </p:spPr>
        <p:txBody>
          <a:bodyPr wrap="none">
            <a:spAutoFit/>
          </a:bodyPr>
          <a:lstStyle/>
          <a:p>
            <a:r>
              <a:rPr lang="zh-CN" altLang="en-US" sz="2400" b="1">
                <a:solidFill>
                  <a:srgbClr val="002060"/>
                </a:solidFill>
                <a:latin typeface="隶书" panose="02010509060101010101" pitchFamily="49" charset="-122"/>
                <a:ea typeface="隶书" panose="02010509060101010101" pitchFamily="49" charset="-122"/>
              </a:rPr>
              <a:t>用刻度尺测出自己一只脚的长度</a:t>
            </a:r>
            <a:r>
              <a:rPr lang="en-US" altLang="zh-CN" sz="2400" b="1">
                <a:solidFill>
                  <a:srgbClr val="002060"/>
                </a:solidFill>
                <a:latin typeface="隶书" panose="02010509060101010101" pitchFamily="49" charset="-122"/>
                <a:ea typeface="隶书" panose="02010509060101010101" pitchFamily="49" charset="-122"/>
              </a:rPr>
              <a:t>L</a:t>
            </a:r>
            <a:r>
              <a:rPr lang="zh-CN" altLang="en-US" sz="2400" b="1">
                <a:solidFill>
                  <a:srgbClr val="002060"/>
                </a:solidFill>
                <a:latin typeface="隶书" panose="02010509060101010101" pitchFamily="49" charset="-122"/>
                <a:ea typeface="隶书" panose="02010509060101010101" pitchFamily="49" charset="-122"/>
              </a:rPr>
              <a:t>，则自己的身高为</a:t>
            </a:r>
            <a:r>
              <a:rPr lang="en-US" altLang="zh-CN" sz="2400" b="1">
                <a:solidFill>
                  <a:srgbClr val="002060"/>
                </a:solidFill>
                <a:latin typeface="隶书" panose="02010509060101010101" pitchFamily="49" charset="-122"/>
                <a:ea typeface="隶书" panose="02010509060101010101" pitchFamily="49" charset="-122"/>
              </a:rPr>
              <a:t>7L </a:t>
            </a:r>
            <a:endParaRPr lang="zh-CN" altLang="en-US" sz="2400" b="1">
              <a:solidFill>
                <a:srgbClr val="002060"/>
              </a:solidFill>
              <a:latin typeface="隶书" panose="02010509060101010101" pitchFamily="49" charset="-122"/>
              <a:ea typeface="隶书" panose="02010509060101010101" pitchFamily="49" charset="-122"/>
            </a:endParaRPr>
          </a:p>
        </p:txBody>
      </p:sp>
      <p:pic>
        <p:nvPicPr>
          <p:cNvPr id="4" name="图片 3"/>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tretch>
            <a:fillRect/>
          </a:stretch>
        </p:blipFill>
        <p:spPr>
          <a:xfrm>
            <a:off x="3051305" y="3448723"/>
            <a:ext cx="6247023" cy="2968627"/>
          </a:xfrm>
          <a:prstGeom prst="rect">
            <a:avLst/>
          </a:prstGeom>
        </p:spPr>
      </p:pic>
    </p:spTree>
    <p:extLst>
      <p:ext uri="{BB962C8B-B14F-4D97-AF65-F5344CB8AC3E}">
        <p14:creationId xmlns:p14="http://schemas.microsoft.com/office/powerpoint/2010/main" val="4123473148"/>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9">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xmlns="" id="{CC82C9C0-93B0-4BFF-A47B-E38BC39D34B8}"/>
              </a:ext>
            </a:extLst>
          </p:cNvPr>
          <p:cNvSpPr/>
          <p:nvPr>
            <p:custDataLst>
              <p:tags r:id="rId3"/>
            </p:custDataLst>
          </p:nvPr>
        </p:nvSpPr>
        <p:spPr>
          <a:xfrm>
            <a:off x="3342852" y="31226"/>
            <a:ext cx="5955476" cy="793487"/>
          </a:xfrm>
          <a:prstGeom prst="rect">
            <a:avLst/>
          </a:prstGeom>
        </p:spPr>
        <p:txBody>
          <a:bodyPr wrap="none">
            <a:spAutoFit/>
          </a:bodyPr>
          <a:lstStyle/>
          <a:p>
            <a:pPr algn="ctr">
              <a:lnSpc>
                <a:spcPct val="150000"/>
              </a:lnSpc>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1</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节《长度和时间的测量》</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xmlns="" id="{180FC460-0E07-4F48-ACE8-353565B2DAF9}"/>
              </a:ext>
            </a:extLst>
          </p:cNvPr>
          <p:cNvSpPr/>
          <p:nvPr>
            <p:custDataLst>
              <p:tags r:id="rId4"/>
            </p:custDataLst>
          </p:nvPr>
        </p:nvSpPr>
        <p:spPr>
          <a:xfrm>
            <a:off x="240889" y="3707886"/>
            <a:ext cx="1620957" cy="523220"/>
          </a:xfrm>
          <a:prstGeom prst="rect">
            <a:avLst/>
          </a:prstGeom>
        </p:spPr>
        <p:txBody>
          <a:bodyPr wrap="none">
            <a:spAutoFit/>
          </a:bodyPr>
          <a:lstStyle/>
          <a:p>
            <a:r>
              <a:rPr lang="zh-CN" altLang="en-US" sz="2800" b="1" i="0">
                <a:solidFill>
                  <a:srgbClr val="C00000"/>
                </a:solidFill>
                <a:effectLst>
                  <a:glow rad="63500">
                    <a:schemeClr val="accent5">
                      <a:satMod val="175000"/>
                      <a:alpha val="40000"/>
                    </a:schemeClr>
                  </a:glow>
                </a:effectLst>
                <a:latin typeface="-apple-system"/>
              </a:rPr>
              <a:t>参考答案</a:t>
            </a:r>
            <a:endParaRPr lang="zh-CN" altLang="en-US" sz="2800">
              <a:solidFill>
                <a:srgbClr val="C00000"/>
              </a:solidFill>
              <a:effectLst>
                <a:glow rad="63500">
                  <a:schemeClr val="accent5">
                    <a:satMod val="175000"/>
                    <a:alpha val="40000"/>
                  </a:schemeClr>
                </a:glow>
              </a:effectLst>
            </a:endParaRPr>
          </a:p>
        </p:txBody>
      </p:sp>
      <p:pic>
        <p:nvPicPr>
          <p:cNvPr id="9" name="图片 8">
            <a:extLst>
              <a:ext uri="{FF2B5EF4-FFF2-40B4-BE49-F238E27FC236}">
                <a16:creationId xmlns:a16="http://schemas.microsoft.com/office/drawing/2014/main" xmlns="" id="{CCB45C6B-C1F7-49F6-AF16-2271BD6717ED}"/>
              </a:ext>
            </a:extLst>
          </p:cNvPr>
          <p:cNvPicPr>
            <a:picLocks noChangeAspect="1"/>
          </p:cNvPicPr>
          <p:nvPr>
            <p:custDataLst>
              <p:tags r:id="rId6"/>
            </p:custDataLst>
          </p:nvPr>
        </p:nvPicPr>
        <p:blipFill>
          <a:blip r:embed="rId5">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2" name="矩形 1">
            <a:extLst>
              <a:ext uri="{FF2B5EF4-FFF2-40B4-BE49-F238E27FC236}">
                <a16:creationId xmlns:a16="http://schemas.microsoft.com/office/drawing/2014/main" xmlns="" id="{A5B4CD14-604B-4D16-B7C6-F7C7947F6232}"/>
              </a:ext>
            </a:extLst>
          </p:cNvPr>
          <p:cNvSpPr/>
          <p:nvPr>
            <p:custDataLst>
              <p:tags r:id="rId7"/>
            </p:custDataLst>
          </p:nvPr>
        </p:nvSpPr>
        <p:spPr>
          <a:xfrm>
            <a:off x="1051368" y="2107779"/>
            <a:ext cx="9857264" cy="523220"/>
          </a:xfrm>
          <a:prstGeom prst="rect">
            <a:avLst/>
          </a:prstGeom>
        </p:spPr>
        <p:txBody>
          <a:bodyPr wrap="square">
            <a:spAutoFit/>
          </a:bodyPr>
          <a:lstStyle/>
          <a:p>
            <a:r>
              <a:rPr lang="en-US" altLang="zh-CN" sz="2800" b="1">
                <a:solidFill>
                  <a:srgbClr val="242424"/>
                </a:solidFill>
                <a:latin typeface="-apple-system"/>
              </a:rPr>
              <a:t>3.</a:t>
            </a:r>
            <a:r>
              <a:rPr lang="zh-CN" altLang="en-US" sz="2800" b="1">
                <a:solidFill>
                  <a:srgbClr val="242424"/>
                </a:solidFill>
                <a:latin typeface="-apple-system"/>
              </a:rPr>
              <a:t>一天等于多少秒</a:t>
            </a:r>
            <a:r>
              <a:rPr lang="en-US" altLang="zh-CN" sz="2800" b="1">
                <a:solidFill>
                  <a:srgbClr val="242424"/>
                </a:solidFill>
                <a:latin typeface="-apple-system"/>
              </a:rPr>
              <a:t>?</a:t>
            </a:r>
            <a:endParaRPr lang="zh-CN" altLang="en-US" sz="2800" b="1"/>
          </a:p>
        </p:txBody>
      </p:sp>
      <p:sp>
        <p:nvSpPr>
          <p:cNvPr id="5" name="矩形 4"/>
          <p:cNvSpPr/>
          <p:nvPr>
            <p:custDataLst>
              <p:tags r:id="rId8"/>
            </p:custDataLst>
          </p:nvPr>
        </p:nvSpPr>
        <p:spPr>
          <a:xfrm>
            <a:off x="2154450" y="3784830"/>
            <a:ext cx="5463355" cy="646331"/>
          </a:xfrm>
          <a:prstGeom prst="rect">
            <a:avLst/>
          </a:prstGeom>
        </p:spPr>
        <p:txBody>
          <a:bodyPr wrap="none">
            <a:spAutoFit/>
          </a:bodyPr>
          <a:lstStyle/>
          <a:p>
            <a:r>
              <a:rPr lang="en-US" altLang="zh-CN" sz="3600" b="1" smtClean="0">
                <a:solidFill>
                  <a:srgbClr val="002060"/>
                </a:solidFill>
              </a:rPr>
              <a:t>1</a:t>
            </a:r>
            <a:r>
              <a:rPr lang="zh-CN" altLang="en-US" sz="3600" b="1" smtClean="0">
                <a:solidFill>
                  <a:srgbClr val="002060"/>
                </a:solidFill>
              </a:rPr>
              <a:t>天</a:t>
            </a:r>
            <a:r>
              <a:rPr lang="en-US" altLang="zh-CN" sz="3600" b="1">
                <a:solidFill>
                  <a:srgbClr val="002060"/>
                </a:solidFill>
              </a:rPr>
              <a:t>=</a:t>
            </a:r>
            <a:r>
              <a:rPr lang="en-US" altLang="zh-CN" sz="3600" b="1" smtClean="0">
                <a:solidFill>
                  <a:srgbClr val="002060"/>
                </a:solidFill>
              </a:rPr>
              <a:t>24× </a:t>
            </a:r>
            <a:r>
              <a:rPr lang="en-US" altLang="zh-CN" sz="3600" b="1">
                <a:solidFill>
                  <a:srgbClr val="002060"/>
                </a:solidFill>
              </a:rPr>
              <a:t>3600 s= 86400s</a:t>
            </a:r>
            <a:endParaRPr lang="zh-CN" altLang="en-US" sz="3600" b="1">
              <a:solidFill>
                <a:srgbClr val="002060"/>
              </a:solidFill>
            </a:endParaRPr>
          </a:p>
        </p:txBody>
      </p:sp>
    </p:spTree>
    <p:extLst>
      <p:ext uri="{BB962C8B-B14F-4D97-AF65-F5344CB8AC3E}">
        <p14:creationId xmlns:p14="http://schemas.microsoft.com/office/powerpoint/2010/main" val="1608475108"/>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afterGroup">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3">
            <a:lum/>
          </a:blip>
          <a:stretch>
            <a:fillRect/>
          </a:stretch>
        </a:blipFill>
        <a:effectLst/>
      </p:bgPr>
    </p:bg>
    <p:spTree>
      <p:nvGrpSpPr>
        <p:cNvPr id="1" name=""/>
        <p:cNvGrpSpPr/>
        <p:nvPr>
          <p:custDataLst>
            <p:tags r:id="rId2"/>
          </p:custDataLst>
        </p:nvPr>
      </p:nvGrpSpPr>
      <p:grpSpPr>
        <a:xfrm>
          <a:off x="0" y="0"/>
          <a:ext cx="0" cy="0"/>
        </a:xfrm>
      </p:grpSpPr>
      <p:sp>
        <p:nvSpPr>
          <p:cNvPr id="6" name="矩形 5">
            <a:extLst>
              <a:ext uri="{FF2B5EF4-FFF2-40B4-BE49-F238E27FC236}">
                <a16:creationId xmlns:a16="http://schemas.microsoft.com/office/drawing/2014/main" xmlns="" id="{CC82C9C0-93B0-4BFF-A47B-E38BC39D34B8}"/>
              </a:ext>
            </a:extLst>
          </p:cNvPr>
          <p:cNvSpPr/>
          <p:nvPr>
            <p:custDataLst>
              <p:tags r:id="rId3"/>
            </p:custDataLst>
          </p:nvPr>
        </p:nvSpPr>
        <p:spPr>
          <a:xfrm>
            <a:off x="3342852" y="31226"/>
            <a:ext cx="5955476" cy="793487"/>
          </a:xfrm>
          <a:prstGeom prst="rect">
            <a:avLst/>
          </a:prstGeom>
        </p:spPr>
        <p:txBody>
          <a:bodyPr wrap="none">
            <a:spAutoFit/>
          </a:bodyPr>
          <a:lstStyle/>
          <a:p>
            <a:pPr algn="ctr">
              <a:lnSpc>
                <a:spcPct val="150000"/>
              </a:lnSpc>
            </a:pP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第</a:t>
            </a:r>
            <a:r>
              <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1</a:t>
            </a:r>
            <a:r>
              <a:rPr lang="zh-CN" altLang="en-US"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rPr>
              <a:t>节《长度和时间的测量》</a:t>
            </a:r>
            <a:endParaRPr lang="en-US" altLang="zh-CN" sz="3600">
              <a:solidFill>
                <a:srgbClr val="FFFF00"/>
              </a:solidFill>
              <a:effectLst>
                <a:glow rad="101600">
                  <a:srgbClr val="FF0000">
                    <a:alpha val="40000"/>
                  </a:srgbClr>
                </a:glow>
              </a:effectLst>
              <a:latin typeface="黑体" panose="02010609060101010101" pitchFamily="49" charset="-122"/>
              <a:ea typeface="黑体" panose="02010609060101010101" pitchFamily="49" charset="-122"/>
            </a:endParaRPr>
          </a:p>
        </p:txBody>
      </p:sp>
      <p:sp>
        <p:nvSpPr>
          <p:cNvPr id="7" name="矩形 6">
            <a:extLst>
              <a:ext uri="{FF2B5EF4-FFF2-40B4-BE49-F238E27FC236}">
                <a16:creationId xmlns:a16="http://schemas.microsoft.com/office/drawing/2014/main" xmlns="" id="{180FC460-0E07-4F48-ACE8-353565B2DAF9}"/>
              </a:ext>
            </a:extLst>
          </p:cNvPr>
          <p:cNvSpPr/>
          <p:nvPr>
            <p:custDataLst>
              <p:tags r:id="rId4"/>
            </p:custDataLst>
          </p:nvPr>
        </p:nvSpPr>
        <p:spPr>
          <a:xfrm>
            <a:off x="6320590" y="2991302"/>
            <a:ext cx="1620957" cy="523220"/>
          </a:xfrm>
          <a:prstGeom prst="rect">
            <a:avLst/>
          </a:prstGeom>
        </p:spPr>
        <p:txBody>
          <a:bodyPr wrap="none">
            <a:spAutoFit/>
          </a:bodyPr>
          <a:lstStyle/>
          <a:p>
            <a:r>
              <a:rPr lang="zh-CN" altLang="en-US" sz="2800" b="1" i="0">
                <a:solidFill>
                  <a:srgbClr val="C00000"/>
                </a:solidFill>
                <a:effectLst>
                  <a:glow rad="63500">
                    <a:schemeClr val="accent5">
                      <a:satMod val="175000"/>
                      <a:alpha val="40000"/>
                    </a:schemeClr>
                  </a:glow>
                </a:effectLst>
                <a:latin typeface="-apple-system"/>
              </a:rPr>
              <a:t>参考答案</a:t>
            </a:r>
            <a:endParaRPr lang="zh-CN" altLang="en-US" sz="2800">
              <a:solidFill>
                <a:srgbClr val="C00000"/>
              </a:solidFill>
              <a:effectLst>
                <a:glow rad="63500">
                  <a:schemeClr val="accent5">
                    <a:satMod val="175000"/>
                    <a:alpha val="40000"/>
                  </a:schemeClr>
                </a:glow>
              </a:effectLst>
            </a:endParaRPr>
          </a:p>
        </p:txBody>
      </p:sp>
      <p:pic>
        <p:nvPicPr>
          <p:cNvPr id="9" name="图片 8">
            <a:extLst>
              <a:ext uri="{FF2B5EF4-FFF2-40B4-BE49-F238E27FC236}">
                <a16:creationId xmlns:a16="http://schemas.microsoft.com/office/drawing/2014/main" xmlns="" id="{CCB45C6B-C1F7-49F6-AF16-2271BD6717ED}"/>
              </a:ext>
            </a:extLst>
          </p:cNvPr>
          <p:cNvPicPr>
            <a:picLocks noChangeAspect="1"/>
          </p:cNvPicPr>
          <p:nvPr>
            <p:custDataLst>
              <p:tags r:id="rId6"/>
            </p:custDataLst>
          </p:nvPr>
        </p:nvPicPr>
        <p:blipFill>
          <a:blip r:embed="rId5">
            <a:extLst>
              <a:ext uri="{28A0092B-C50C-407E-A947-70E740481C1C}">
                <a14:useLocalDpi xmlns:a14="http://schemas.microsoft.com/office/drawing/2010/main" val="0"/>
              </a:ext>
            </a:extLst>
          </a:blip>
          <a:srcRect t="1269" b="88875"/>
          <a:stretch>
            <a:fillRect/>
          </a:stretch>
        </p:blipFill>
        <p:spPr>
          <a:xfrm>
            <a:off x="559956" y="1004335"/>
            <a:ext cx="10943751" cy="979208"/>
          </a:xfrm>
          <a:prstGeom prst="rect">
            <a:avLst/>
          </a:prstGeom>
        </p:spPr>
      </p:pic>
      <p:sp>
        <p:nvSpPr>
          <p:cNvPr id="2" name="矩形 1">
            <a:extLst>
              <a:ext uri="{FF2B5EF4-FFF2-40B4-BE49-F238E27FC236}">
                <a16:creationId xmlns:a16="http://schemas.microsoft.com/office/drawing/2014/main" xmlns="" id="{A5B4CD14-604B-4D16-B7C6-F7C7947F6232}"/>
              </a:ext>
            </a:extLst>
          </p:cNvPr>
          <p:cNvSpPr/>
          <p:nvPr>
            <p:custDataLst>
              <p:tags r:id="rId7"/>
            </p:custDataLst>
          </p:nvPr>
        </p:nvSpPr>
        <p:spPr>
          <a:xfrm>
            <a:off x="1051367" y="1977865"/>
            <a:ext cx="9857264" cy="1384995"/>
          </a:xfrm>
          <a:prstGeom prst="rect">
            <a:avLst/>
          </a:prstGeom>
        </p:spPr>
        <p:txBody>
          <a:bodyPr wrap="square">
            <a:spAutoFit/>
          </a:bodyPr>
          <a:lstStyle/>
          <a:p>
            <a:r>
              <a:rPr lang="en-US" altLang="zh-CN" sz="2800">
                <a:solidFill>
                  <a:srgbClr val="242424"/>
                </a:solidFill>
                <a:latin typeface="-apple-system"/>
              </a:rPr>
              <a:t>4.</a:t>
            </a:r>
            <a:r>
              <a:rPr lang="zh-CN" altLang="en-US" sz="2800">
                <a:solidFill>
                  <a:srgbClr val="242424"/>
                </a:solidFill>
                <a:latin typeface="-apple-system"/>
              </a:rPr>
              <a:t>在一条长绳的一端系一个小铁块就做成了一个摆</a:t>
            </a:r>
            <a:r>
              <a:rPr lang="en-US" altLang="zh-CN" sz="2800">
                <a:solidFill>
                  <a:srgbClr val="242424"/>
                </a:solidFill>
                <a:latin typeface="-apple-system"/>
              </a:rPr>
              <a:t>(</a:t>
            </a:r>
            <a:r>
              <a:rPr lang="zh-CN" altLang="en-US" sz="2800">
                <a:solidFill>
                  <a:srgbClr val="242424"/>
                </a:solidFill>
                <a:latin typeface="-apple-system"/>
              </a:rPr>
              <a:t>图</a:t>
            </a:r>
            <a:r>
              <a:rPr lang="en-US" altLang="zh-CN" sz="2800">
                <a:solidFill>
                  <a:srgbClr val="242424"/>
                </a:solidFill>
                <a:latin typeface="-apple-system"/>
              </a:rPr>
              <a:t>1.1-8)</a:t>
            </a:r>
            <a:r>
              <a:rPr lang="zh-CN" altLang="en-US" sz="2800">
                <a:solidFill>
                  <a:srgbClr val="242424"/>
                </a:solidFill>
                <a:latin typeface="-apple-system"/>
              </a:rPr>
              <a:t>。要测出它摆动一个来回所用的时间</a:t>
            </a:r>
            <a:r>
              <a:rPr lang="en-US" altLang="zh-CN" sz="2800">
                <a:solidFill>
                  <a:srgbClr val="242424"/>
                </a:solidFill>
                <a:latin typeface="-apple-system"/>
              </a:rPr>
              <a:t>(</a:t>
            </a:r>
            <a:r>
              <a:rPr lang="zh-CN" altLang="en-US" sz="2800">
                <a:solidFill>
                  <a:srgbClr val="242424"/>
                </a:solidFill>
                <a:latin typeface="-apple-system"/>
              </a:rPr>
              <a:t>周期</a:t>
            </a:r>
            <a:r>
              <a:rPr lang="en-US" altLang="zh-CN" sz="2800">
                <a:solidFill>
                  <a:srgbClr val="242424"/>
                </a:solidFill>
                <a:latin typeface="-apple-system"/>
              </a:rPr>
              <a:t>)</a:t>
            </a:r>
            <a:r>
              <a:rPr lang="zh-CN" altLang="en-US" sz="2800">
                <a:solidFill>
                  <a:srgbClr val="242424"/>
                </a:solidFill>
                <a:latin typeface="-apple-system"/>
              </a:rPr>
              <a:t>，怎样能测得更准确</a:t>
            </a:r>
            <a:r>
              <a:rPr lang="en-US" altLang="zh-CN" sz="2800">
                <a:solidFill>
                  <a:srgbClr val="242424"/>
                </a:solidFill>
                <a:latin typeface="-apple-system"/>
              </a:rPr>
              <a:t>?</a:t>
            </a:r>
            <a:r>
              <a:rPr lang="zh-CN" altLang="en-US" sz="2800">
                <a:solidFill>
                  <a:srgbClr val="242424"/>
                </a:solidFill>
                <a:latin typeface="-apple-system"/>
              </a:rPr>
              <a:t>你能做一个周期为</a:t>
            </a:r>
            <a:r>
              <a:rPr lang="en-US" altLang="zh-CN" sz="2800">
                <a:solidFill>
                  <a:srgbClr val="242424"/>
                </a:solidFill>
                <a:latin typeface="-apple-system"/>
              </a:rPr>
              <a:t>1 s</a:t>
            </a:r>
            <a:r>
              <a:rPr lang="zh-CN" altLang="en-US" sz="2800">
                <a:solidFill>
                  <a:srgbClr val="242424"/>
                </a:solidFill>
                <a:latin typeface="-apple-system"/>
              </a:rPr>
              <a:t>的摆吗</a:t>
            </a:r>
            <a:r>
              <a:rPr lang="en-US" altLang="zh-CN" sz="2800">
                <a:solidFill>
                  <a:srgbClr val="242424"/>
                </a:solidFill>
                <a:latin typeface="-apple-system"/>
              </a:rPr>
              <a:t>?</a:t>
            </a:r>
            <a:endParaRPr lang="zh-CN" altLang="en-US" sz="2800"/>
          </a:p>
        </p:txBody>
      </p:sp>
      <p:sp>
        <p:nvSpPr>
          <p:cNvPr id="11" name="矩形 10">
            <a:extLst>
              <a:ext uri="{FF2B5EF4-FFF2-40B4-BE49-F238E27FC236}">
                <a16:creationId xmlns:a16="http://schemas.microsoft.com/office/drawing/2014/main" xmlns="" id="{9441DACE-976D-4BCC-8914-3407C8AB2851}"/>
              </a:ext>
            </a:extLst>
          </p:cNvPr>
          <p:cNvSpPr/>
          <p:nvPr>
            <p:custDataLst>
              <p:tags r:id="rId8"/>
            </p:custDataLst>
          </p:nvPr>
        </p:nvSpPr>
        <p:spPr>
          <a:xfrm>
            <a:off x="1562470" y="3592239"/>
            <a:ext cx="10317566" cy="507831"/>
          </a:xfrm>
          <a:prstGeom prst="rect">
            <a:avLst/>
          </a:prstGeom>
        </p:spPr>
        <p:txBody>
          <a:bodyPr wrap="square">
            <a:spAutoFit/>
          </a:bodyPr>
          <a:lstStyle/>
          <a:p>
            <a:pPr>
              <a:lnSpc>
                <a:spcPct val="150000"/>
              </a:lnSpc>
            </a:pPr>
            <a:r>
              <a:rPr lang="zh-CN" altLang="en-US" b="1">
                <a:solidFill>
                  <a:srgbClr val="00B0F0"/>
                </a:solidFill>
              </a:rPr>
              <a:t>利用累积法，测量多个周期的总时间求平均值可以测得更准确</a:t>
            </a:r>
            <a:r>
              <a:rPr lang="zh-CN" altLang="en-US" b="1" smtClean="0">
                <a:solidFill>
                  <a:srgbClr val="00B0F0"/>
                </a:solidFill>
              </a:rPr>
              <a:t>。调整</a:t>
            </a:r>
            <a:r>
              <a:rPr lang="zh-CN" altLang="en-US" b="1">
                <a:solidFill>
                  <a:srgbClr val="00B0F0"/>
                </a:solidFill>
              </a:rPr>
              <a:t>摆长可以做出周期为</a:t>
            </a:r>
            <a:r>
              <a:rPr lang="en-US" altLang="zh-CN" b="1">
                <a:solidFill>
                  <a:srgbClr val="00B0F0"/>
                </a:solidFill>
              </a:rPr>
              <a:t>1s</a:t>
            </a:r>
            <a:r>
              <a:rPr lang="zh-CN" altLang="en-US" b="1">
                <a:solidFill>
                  <a:srgbClr val="00B0F0"/>
                </a:solidFill>
              </a:rPr>
              <a:t>的摆长。</a:t>
            </a:r>
            <a:endParaRPr lang="en-US" altLang="zh-CN" b="1">
              <a:solidFill>
                <a:srgbClr val="00B0F0"/>
              </a:solidFill>
            </a:endParaRPr>
          </a:p>
        </p:txBody>
      </p:sp>
      <p:pic>
        <p:nvPicPr>
          <p:cNvPr id="3" name="图片 2"/>
          <p:cNvPicPr>
            <a:picLocks noChangeAspect="1"/>
          </p:cNvPicPr>
          <p:nvPr>
            <p:custDataLst>
              <p:tags r:id="rId10"/>
            </p:custDataLst>
          </p:nvPr>
        </p:nvPicPr>
        <p:blipFill>
          <a:blip r:embed="rId9"/>
          <a:stretch>
            <a:fillRect/>
          </a:stretch>
        </p:blipFill>
        <p:spPr>
          <a:xfrm>
            <a:off x="119867" y="2163165"/>
            <a:ext cx="1034231" cy="4055577"/>
          </a:xfrm>
          <a:prstGeom prst="rect">
            <a:avLst/>
          </a:prstGeom>
        </p:spPr>
      </p:pic>
      <p:pic>
        <p:nvPicPr>
          <p:cNvPr id="4" name="图片 3"/>
          <p:cNvPicPr>
            <a:picLocks noChangeAspect="1"/>
          </p:cNvPicPr>
          <p:nvPr>
            <p:custDataLst>
              <p:tags r:id="rId12"/>
            </p:custDataLst>
          </p:nvPr>
        </p:nvPicPr>
        <p:blipFill>
          <a:blip r:embed="rId11">
            <a:extLst>
              <a:ext uri="{28A0092B-C50C-407E-A947-70E740481C1C}">
                <a14:useLocalDpi xmlns:a14="http://schemas.microsoft.com/office/drawing/2010/main" val="0"/>
              </a:ext>
            </a:extLst>
          </a:blip>
          <a:stretch>
            <a:fillRect/>
          </a:stretch>
        </p:blipFill>
        <p:spPr>
          <a:xfrm>
            <a:off x="4018070" y="4100070"/>
            <a:ext cx="4457700" cy="2476500"/>
          </a:xfrm>
          <a:prstGeom prst="rect">
            <a:avLst/>
          </a:prstGeom>
        </p:spPr>
      </p:pic>
    </p:spTree>
    <p:extLst>
      <p:ext uri="{BB962C8B-B14F-4D97-AF65-F5344CB8AC3E}">
        <p14:creationId xmlns:p14="http://schemas.microsoft.com/office/powerpoint/2010/main" val="2624240707"/>
      </p:ext>
    </p:extLst>
  </p:cSld>
  <p:clrMapOvr>
    <a:masterClrMapping/>
  </p:clrMapOvr>
  <mc:AlternateContent>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1"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tags/tag1.xml><?xml version="1.0" encoding="utf-8"?>
<p:tagLst xmlns:p="http://schemas.openxmlformats.org/presentationml/2006/main">
  <p:tag name="AS_UNIQUEID" val="119"/>
</p:tagLst>
</file>

<file path=ppt/tags/tag10.xml><?xml version="1.0" encoding="utf-8"?>
<p:tagLst xmlns:p="http://schemas.openxmlformats.org/presentationml/2006/main">
  <p:tag name="AS_UNIQUEID" val="128"/>
</p:tagLst>
</file>

<file path=ppt/tags/tag100.xml><?xml version="1.0" encoding="utf-8"?>
<p:tagLst xmlns:p="http://schemas.openxmlformats.org/presentationml/2006/main">
  <p:tag name="AS_UNIQUEID" val="218"/>
</p:tagLst>
</file>

<file path=ppt/tags/tag101.xml><?xml version="1.0" encoding="utf-8"?>
<p:tagLst xmlns:p="http://schemas.openxmlformats.org/presentationml/2006/main">
  <p:tag name="AS_UNIQUEID" val="219"/>
</p:tagLst>
</file>

<file path=ppt/tags/tag102.xml><?xml version="1.0" encoding="utf-8"?>
<p:tagLst xmlns:p="http://schemas.openxmlformats.org/presentationml/2006/main">
  <p:tag name="AS_UNIQUEID" val="220"/>
</p:tagLst>
</file>

<file path=ppt/tags/tag103.xml><?xml version="1.0" encoding="utf-8"?>
<p:tagLst xmlns:p="http://schemas.openxmlformats.org/presentationml/2006/main">
  <p:tag name="AS_UNIQUEID" val="221"/>
</p:tagLst>
</file>

<file path=ppt/tags/tag104.xml><?xml version="1.0" encoding="utf-8"?>
<p:tagLst xmlns:p="http://schemas.openxmlformats.org/presentationml/2006/main">
  <p:tag name="AS_UNIQUEID" val="222"/>
</p:tagLst>
</file>

<file path=ppt/tags/tag105.xml><?xml version="1.0" encoding="utf-8"?>
<p:tagLst xmlns:p="http://schemas.openxmlformats.org/presentationml/2006/main">
  <p:tag name="AS_UNIQUEID" val="223"/>
</p:tagLst>
</file>

<file path=ppt/tags/tag106.xml><?xml version="1.0" encoding="utf-8"?>
<p:tagLst xmlns:p="http://schemas.openxmlformats.org/presentationml/2006/main">
  <p:tag name="AS_UNIQUEID" val="224"/>
</p:tagLst>
</file>

<file path=ppt/tags/tag107.xml><?xml version="1.0" encoding="utf-8"?>
<p:tagLst xmlns:p="http://schemas.openxmlformats.org/presentationml/2006/main">
  <p:tag name="AS_UNIQUEID" val="225"/>
</p:tagLst>
</file>

<file path=ppt/tags/tag108.xml><?xml version="1.0" encoding="utf-8"?>
<p:tagLst xmlns:p="http://schemas.openxmlformats.org/presentationml/2006/main">
  <p:tag name="AS_UNIQUEID" val="226"/>
</p:tagLst>
</file>

<file path=ppt/tags/tag109.xml><?xml version="1.0" encoding="utf-8"?>
<p:tagLst xmlns:p="http://schemas.openxmlformats.org/presentationml/2006/main">
  <p:tag name="AS_UNIQUEID" val="227"/>
</p:tagLst>
</file>

<file path=ppt/tags/tag11.xml><?xml version="1.0" encoding="utf-8"?>
<p:tagLst xmlns:p="http://schemas.openxmlformats.org/presentationml/2006/main">
  <p:tag name="AS_UNIQUEID" val="129"/>
</p:tagLst>
</file>

<file path=ppt/tags/tag110.xml><?xml version="1.0" encoding="utf-8"?>
<p:tagLst xmlns:p="http://schemas.openxmlformats.org/presentationml/2006/main">
  <p:tag name="AS_UNIQUEID" val="228"/>
</p:tagLst>
</file>

<file path=ppt/tags/tag111.xml><?xml version="1.0" encoding="utf-8"?>
<p:tagLst xmlns:p="http://schemas.openxmlformats.org/presentationml/2006/main">
  <p:tag name="AS_UNIQUEID" val="229"/>
</p:tagLst>
</file>

<file path=ppt/tags/tag112.xml><?xml version="1.0" encoding="utf-8"?>
<p:tagLst xmlns:p="http://schemas.openxmlformats.org/presentationml/2006/main">
  <p:tag name="AS_UNIQUEID" val="230"/>
</p:tagLst>
</file>

<file path=ppt/tags/tag113.xml><?xml version="1.0" encoding="utf-8"?>
<p:tagLst xmlns:p="http://schemas.openxmlformats.org/presentationml/2006/main">
  <p:tag name="AS_UNIQUEID" val="231"/>
</p:tagLst>
</file>

<file path=ppt/tags/tag114.xml><?xml version="1.0" encoding="utf-8"?>
<p:tagLst xmlns:p="http://schemas.openxmlformats.org/presentationml/2006/main">
  <p:tag name="AS_UNIQUEID" val="232"/>
</p:tagLst>
</file>

<file path=ppt/tags/tag115.xml><?xml version="1.0" encoding="utf-8"?>
<p:tagLst xmlns:p="http://schemas.openxmlformats.org/presentationml/2006/main">
  <p:tag name="AS_UNIQUEID" val="233"/>
</p:tagLst>
</file>

<file path=ppt/tags/tag116.xml><?xml version="1.0" encoding="utf-8"?>
<p:tagLst xmlns:p="http://schemas.openxmlformats.org/presentationml/2006/main">
  <p:tag name="AS_UNIQUEID" val="234"/>
</p:tagLst>
</file>

<file path=ppt/tags/tag117.xml><?xml version="1.0" encoding="utf-8"?>
<p:tagLst xmlns:p="http://schemas.openxmlformats.org/presentationml/2006/main">
  <p:tag name="AS_UNIQUEID" val="0"/>
</p:tagLst>
</file>

<file path=ppt/tags/tag118.xml><?xml version="1.0" encoding="utf-8"?>
<p:tagLst xmlns:p="http://schemas.openxmlformats.org/presentationml/2006/main">
  <p:tag name="AS_UNIQUEID" val="1"/>
</p:tagLst>
</file>

<file path=ppt/tags/tag119.xml><?xml version="1.0" encoding="utf-8"?>
<p:tagLst xmlns:p="http://schemas.openxmlformats.org/presentationml/2006/main">
  <p:tag name="AS_UNIQUEID" val="2"/>
</p:tagLst>
</file>

<file path=ppt/tags/tag12.xml><?xml version="1.0" encoding="utf-8"?>
<p:tagLst xmlns:p="http://schemas.openxmlformats.org/presentationml/2006/main">
  <p:tag name="AS_UNIQUEID" val="130"/>
</p:tagLst>
</file>

<file path=ppt/tags/tag120.xml><?xml version="1.0" encoding="utf-8"?>
<p:tagLst xmlns:p="http://schemas.openxmlformats.org/presentationml/2006/main">
  <p:tag name="AS_UNIQUEID" val="3"/>
</p:tagLst>
</file>

<file path=ppt/tags/tag121.xml><?xml version="1.0" encoding="utf-8"?>
<p:tagLst xmlns:p="http://schemas.openxmlformats.org/presentationml/2006/main">
  <p:tag name="AS_UNIQUEID" val="4"/>
</p:tagLst>
</file>

<file path=ppt/tags/tag122.xml><?xml version="1.0" encoding="utf-8"?>
<p:tagLst xmlns:p="http://schemas.openxmlformats.org/presentationml/2006/main">
  <p:tag name="AS_UNIQUEID" val="5"/>
</p:tagLst>
</file>

<file path=ppt/tags/tag123.xml><?xml version="1.0" encoding="utf-8"?>
<p:tagLst xmlns:p="http://schemas.openxmlformats.org/presentationml/2006/main">
  <p:tag name="AS_UNIQUEID" val="6"/>
</p:tagLst>
</file>

<file path=ppt/tags/tag124.xml><?xml version="1.0" encoding="utf-8"?>
<p:tagLst xmlns:p="http://schemas.openxmlformats.org/presentationml/2006/main">
  <p:tag name="AS_UNIQUEID" val="7"/>
</p:tagLst>
</file>

<file path=ppt/tags/tag125.xml><?xml version="1.0" encoding="utf-8"?>
<p:tagLst xmlns:p="http://schemas.openxmlformats.org/presentationml/2006/main">
  <p:tag name="AS_UNIQUEID" val="8"/>
</p:tagLst>
</file>

<file path=ppt/tags/tag126.xml><?xml version="1.0" encoding="utf-8"?>
<p:tagLst xmlns:p="http://schemas.openxmlformats.org/presentationml/2006/main">
  <p:tag name="AS_UNIQUEID" val="9"/>
</p:tagLst>
</file>

<file path=ppt/tags/tag127.xml><?xml version="1.0" encoding="utf-8"?>
<p:tagLst xmlns:p="http://schemas.openxmlformats.org/presentationml/2006/main">
  <p:tag name="AS_UNIQUEID" val="10"/>
</p:tagLst>
</file>

<file path=ppt/tags/tag128.xml><?xml version="1.0" encoding="utf-8"?>
<p:tagLst xmlns:p="http://schemas.openxmlformats.org/presentationml/2006/main">
  <p:tag name="AS_UNIQUEID" val="11"/>
</p:tagLst>
</file>

<file path=ppt/tags/tag129.xml><?xml version="1.0" encoding="utf-8"?>
<p:tagLst xmlns:p="http://schemas.openxmlformats.org/presentationml/2006/main">
  <p:tag name="AS_UNIQUEID" val="12"/>
</p:tagLst>
</file>

<file path=ppt/tags/tag13.xml><?xml version="1.0" encoding="utf-8"?>
<p:tagLst xmlns:p="http://schemas.openxmlformats.org/presentationml/2006/main">
  <p:tag name="AS_UNIQUEID" val="131"/>
</p:tagLst>
</file>

<file path=ppt/tags/tag130.xml><?xml version="1.0" encoding="utf-8"?>
<p:tagLst xmlns:p="http://schemas.openxmlformats.org/presentationml/2006/main">
  <p:tag name="AS_UNIQUEID" val="13"/>
</p:tagLst>
</file>

<file path=ppt/tags/tag131.xml><?xml version="1.0" encoding="utf-8"?>
<p:tagLst xmlns:p="http://schemas.openxmlformats.org/presentationml/2006/main">
  <p:tag name="AS_UNIQUEID" val="14"/>
</p:tagLst>
</file>

<file path=ppt/tags/tag132.xml><?xml version="1.0" encoding="utf-8"?>
<p:tagLst xmlns:p="http://schemas.openxmlformats.org/presentationml/2006/main">
  <p:tag name="AS_UNIQUEID" val="15"/>
</p:tagLst>
</file>

<file path=ppt/tags/tag133.xml><?xml version="1.0" encoding="utf-8"?>
<p:tagLst xmlns:p="http://schemas.openxmlformats.org/presentationml/2006/main">
  <p:tag name="AS_UNIQUEID" val="16"/>
</p:tagLst>
</file>

<file path=ppt/tags/tag134.xml><?xml version="1.0" encoding="utf-8"?>
<p:tagLst xmlns:p="http://schemas.openxmlformats.org/presentationml/2006/main">
  <p:tag name="AS_UNIQUEID" val="17"/>
</p:tagLst>
</file>

<file path=ppt/tags/tag135.xml><?xml version="1.0" encoding="utf-8"?>
<p:tagLst xmlns:p="http://schemas.openxmlformats.org/presentationml/2006/main">
  <p:tag name="AS_UNIQUEID" val="18"/>
</p:tagLst>
</file>

<file path=ppt/tags/tag136.xml><?xml version="1.0" encoding="utf-8"?>
<p:tagLst xmlns:p="http://schemas.openxmlformats.org/presentationml/2006/main">
  <p:tag name="AS_UNIQUEID" val="19"/>
</p:tagLst>
</file>

<file path=ppt/tags/tag137.xml><?xml version="1.0" encoding="utf-8"?>
<p:tagLst xmlns:p="http://schemas.openxmlformats.org/presentationml/2006/main">
  <p:tag name="AS_UNIQUEID" val="20"/>
</p:tagLst>
</file>

<file path=ppt/tags/tag138.xml><?xml version="1.0" encoding="utf-8"?>
<p:tagLst xmlns:p="http://schemas.openxmlformats.org/presentationml/2006/main">
  <p:tag name="AS_UNIQUEID" val="21"/>
</p:tagLst>
</file>

<file path=ppt/tags/tag139.xml><?xml version="1.0" encoding="utf-8"?>
<p:tagLst xmlns:p="http://schemas.openxmlformats.org/presentationml/2006/main">
  <p:tag name="AS_UNIQUEID" val="22"/>
</p:tagLst>
</file>

<file path=ppt/tags/tag14.xml><?xml version="1.0" encoding="utf-8"?>
<p:tagLst xmlns:p="http://schemas.openxmlformats.org/presentationml/2006/main">
  <p:tag name="AS_UNIQUEID" val="132"/>
</p:tagLst>
</file>

<file path=ppt/tags/tag140.xml><?xml version="1.0" encoding="utf-8"?>
<p:tagLst xmlns:p="http://schemas.openxmlformats.org/presentationml/2006/main">
  <p:tag name="AS_UNIQUEID" val="23"/>
</p:tagLst>
</file>

<file path=ppt/tags/tag141.xml><?xml version="1.0" encoding="utf-8"?>
<p:tagLst xmlns:p="http://schemas.openxmlformats.org/presentationml/2006/main">
  <p:tag name="AS_UNIQUEID" val="24"/>
</p:tagLst>
</file>

<file path=ppt/tags/tag142.xml><?xml version="1.0" encoding="utf-8"?>
<p:tagLst xmlns:p="http://schemas.openxmlformats.org/presentationml/2006/main">
  <p:tag name="AS_UNIQUEID" val="25"/>
</p:tagLst>
</file>

<file path=ppt/tags/tag143.xml><?xml version="1.0" encoding="utf-8"?>
<p:tagLst xmlns:p="http://schemas.openxmlformats.org/presentationml/2006/main">
  <p:tag name="AS_UNIQUEID" val="26"/>
</p:tagLst>
</file>

<file path=ppt/tags/tag144.xml><?xml version="1.0" encoding="utf-8"?>
<p:tagLst xmlns:p="http://schemas.openxmlformats.org/presentationml/2006/main">
  <p:tag name="AS_UNIQUEID" val="27"/>
</p:tagLst>
</file>

<file path=ppt/tags/tag145.xml><?xml version="1.0" encoding="utf-8"?>
<p:tagLst xmlns:p="http://schemas.openxmlformats.org/presentationml/2006/main">
  <p:tag name="AS_UNIQUEID" val="28"/>
</p:tagLst>
</file>

<file path=ppt/tags/tag146.xml><?xml version="1.0" encoding="utf-8"?>
<p:tagLst xmlns:p="http://schemas.openxmlformats.org/presentationml/2006/main">
  <p:tag name="AS_UNIQUEID" val="29"/>
</p:tagLst>
</file>

<file path=ppt/tags/tag147.xml><?xml version="1.0" encoding="utf-8"?>
<p:tagLst xmlns:p="http://schemas.openxmlformats.org/presentationml/2006/main">
  <p:tag name="AS_UNIQUEID" val="30"/>
</p:tagLst>
</file>

<file path=ppt/tags/tag148.xml><?xml version="1.0" encoding="utf-8"?>
<p:tagLst xmlns:p="http://schemas.openxmlformats.org/presentationml/2006/main">
  <p:tag name="AS_UNIQUEID" val="31"/>
</p:tagLst>
</file>

<file path=ppt/tags/tag149.xml><?xml version="1.0" encoding="utf-8"?>
<p:tagLst xmlns:p="http://schemas.openxmlformats.org/presentationml/2006/main">
  <p:tag name="AS_UNIQUEID" val="32"/>
</p:tagLst>
</file>

<file path=ppt/tags/tag15.xml><?xml version="1.0" encoding="utf-8"?>
<p:tagLst xmlns:p="http://schemas.openxmlformats.org/presentationml/2006/main">
  <p:tag name="AS_UNIQUEID" val="133"/>
</p:tagLst>
</file>

<file path=ppt/tags/tag150.xml><?xml version="1.0" encoding="utf-8"?>
<p:tagLst xmlns:p="http://schemas.openxmlformats.org/presentationml/2006/main">
  <p:tag name="AS_UNIQUEID" val="33"/>
</p:tagLst>
</file>

<file path=ppt/tags/tag151.xml><?xml version="1.0" encoding="utf-8"?>
<p:tagLst xmlns:p="http://schemas.openxmlformats.org/presentationml/2006/main">
  <p:tag name="AS_UNIQUEID" val="34"/>
</p:tagLst>
</file>

<file path=ppt/tags/tag152.xml><?xml version="1.0" encoding="utf-8"?>
<p:tagLst xmlns:p="http://schemas.openxmlformats.org/presentationml/2006/main">
  <p:tag name="AS_UNIQUEID" val="35"/>
</p:tagLst>
</file>

<file path=ppt/tags/tag153.xml><?xml version="1.0" encoding="utf-8"?>
<p:tagLst xmlns:p="http://schemas.openxmlformats.org/presentationml/2006/main">
  <p:tag name="AS_UNIQUEID" val="36"/>
</p:tagLst>
</file>

<file path=ppt/tags/tag154.xml><?xml version="1.0" encoding="utf-8"?>
<p:tagLst xmlns:p="http://schemas.openxmlformats.org/presentationml/2006/main">
  <p:tag name="AS_UNIQUEID" val="37"/>
</p:tagLst>
</file>

<file path=ppt/tags/tag155.xml><?xml version="1.0" encoding="utf-8"?>
<p:tagLst xmlns:p="http://schemas.openxmlformats.org/presentationml/2006/main">
  <p:tag name="AS_UNIQUEID" val="38"/>
</p:tagLst>
</file>

<file path=ppt/tags/tag156.xml><?xml version="1.0" encoding="utf-8"?>
<p:tagLst xmlns:p="http://schemas.openxmlformats.org/presentationml/2006/main">
  <p:tag name="AS_UNIQUEID" val="39"/>
</p:tagLst>
</file>

<file path=ppt/tags/tag157.xml><?xml version="1.0" encoding="utf-8"?>
<p:tagLst xmlns:p="http://schemas.openxmlformats.org/presentationml/2006/main">
  <p:tag name="AS_UNIQUEID" val="40"/>
</p:tagLst>
</file>

<file path=ppt/tags/tag158.xml><?xml version="1.0" encoding="utf-8"?>
<p:tagLst xmlns:p="http://schemas.openxmlformats.org/presentationml/2006/main">
  <p:tag name="AS_UNIQUEID" val="41"/>
</p:tagLst>
</file>

<file path=ppt/tags/tag159.xml><?xml version="1.0" encoding="utf-8"?>
<p:tagLst xmlns:p="http://schemas.openxmlformats.org/presentationml/2006/main">
  <p:tag name="AS_UNIQUEID" val="42"/>
</p:tagLst>
</file>

<file path=ppt/tags/tag16.xml><?xml version="1.0" encoding="utf-8"?>
<p:tagLst xmlns:p="http://schemas.openxmlformats.org/presentationml/2006/main">
  <p:tag name="AS_UNIQUEID" val="134"/>
</p:tagLst>
</file>

<file path=ppt/tags/tag160.xml><?xml version="1.0" encoding="utf-8"?>
<p:tagLst xmlns:p="http://schemas.openxmlformats.org/presentationml/2006/main">
  <p:tag name="AS_UNIQUEID" val="43"/>
</p:tagLst>
</file>

<file path=ppt/tags/tag161.xml><?xml version="1.0" encoding="utf-8"?>
<p:tagLst xmlns:p="http://schemas.openxmlformats.org/presentationml/2006/main">
  <p:tag name="AS_UNIQUEID" val="44"/>
</p:tagLst>
</file>

<file path=ppt/tags/tag162.xml><?xml version="1.0" encoding="utf-8"?>
<p:tagLst xmlns:p="http://schemas.openxmlformats.org/presentationml/2006/main">
  <p:tag name="AS_UNIQUEID" val="45"/>
</p:tagLst>
</file>

<file path=ppt/tags/tag163.xml><?xml version="1.0" encoding="utf-8"?>
<p:tagLst xmlns:p="http://schemas.openxmlformats.org/presentationml/2006/main">
  <p:tag name="AS_UNIQUEID" val="46"/>
</p:tagLst>
</file>

<file path=ppt/tags/tag164.xml><?xml version="1.0" encoding="utf-8"?>
<p:tagLst xmlns:p="http://schemas.openxmlformats.org/presentationml/2006/main">
  <p:tag name="AS_UNIQUEID" val="47"/>
</p:tagLst>
</file>

<file path=ppt/tags/tag165.xml><?xml version="1.0" encoding="utf-8"?>
<p:tagLst xmlns:p="http://schemas.openxmlformats.org/presentationml/2006/main">
  <p:tag name="AS_UNIQUEID" val="48"/>
</p:tagLst>
</file>

<file path=ppt/tags/tag166.xml><?xml version="1.0" encoding="utf-8"?>
<p:tagLst xmlns:p="http://schemas.openxmlformats.org/presentationml/2006/main">
  <p:tag name="AS_UNIQUEID" val="49"/>
</p:tagLst>
</file>

<file path=ppt/tags/tag167.xml><?xml version="1.0" encoding="utf-8"?>
<p:tagLst xmlns:p="http://schemas.openxmlformats.org/presentationml/2006/main">
  <p:tag name="AS_UNIQUEID" val="50"/>
</p:tagLst>
</file>

<file path=ppt/tags/tag168.xml><?xml version="1.0" encoding="utf-8"?>
<p:tagLst xmlns:p="http://schemas.openxmlformats.org/presentationml/2006/main">
  <p:tag name="AS_UNIQUEID" val="51"/>
</p:tagLst>
</file>

<file path=ppt/tags/tag169.xml><?xml version="1.0" encoding="utf-8"?>
<p:tagLst xmlns:p="http://schemas.openxmlformats.org/presentationml/2006/main">
  <p:tag name="AS_UNIQUEID" val="52"/>
</p:tagLst>
</file>

<file path=ppt/tags/tag17.xml><?xml version="1.0" encoding="utf-8"?>
<p:tagLst xmlns:p="http://schemas.openxmlformats.org/presentationml/2006/main">
  <p:tag name="AS_UNIQUEID" val="135"/>
</p:tagLst>
</file>

<file path=ppt/tags/tag170.xml><?xml version="1.0" encoding="utf-8"?>
<p:tagLst xmlns:p="http://schemas.openxmlformats.org/presentationml/2006/main">
  <p:tag name="AS_UNIQUEID" val="53"/>
</p:tagLst>
</file>

<file path=ppt/tags/tag171.xml><?xml version="1.0" encoding="utf-8"?>
<p:tagLst xmlns:p="http://schemas.openxmlformats.org/presentationml/2006/main">
  <p:tag name="AS_UNIQUEID" val="54"/>
</p:tagLst>
</file>

<file path=ppt/tags/tag172.xml><?xml version="1.0" encoding="utf-8"?>
<p:tagLst xmlns:p="http://schemas.openxmlformats.org/presentationml/2006/main">
  <p:tag name="AS_UNIQUEID" val="55"/>
</p:tagLst>
</file>

<file path=ppt/tags/tag173.xml><?xml version="1.0" encoding="utf-8"?>
<p:tagLst xmlns:p="http://schemas.openxmlformats.org/presentationml/2006/main">
  <p:tag name="AS_UNIQUEID" val="56"/>
</p:tagLst>
</file>

<file path=ppt/tags/tag174.xml><?xml version="1.0" encoding="utf-8"?>
<p:tagLst xmlns:p="http://schemas.openxmlformats.org/presentationml/2006/main">
  <p:tag name="AS_UNIQUEID" val="57"/>
</p:tagLst>
</file>

<file path=ppt/tags/tag175.xml><?xml version="1.0" encoding="utf-8"?>
<p:tagLst xmlns:p="http://schemas.openxmlformats.org/presentationml/2006/main">
  <p:tag name="AS_UNIQUEID" val="58"/>
</p:tagLst>
</file>

<file path=ppt/tags/tag176.xml><?xml version="1.0" encoding="utf-8"?>
<p:tagLst xmlns:p="http://schemas.openxmlformats.org/presentationml/2006/main">
  <p:tag name="AS_UNIQUEID" val="59"/>
</p:tagLst>
</file>

<file path=ppt/tags/tag177.xml><?xml version="1.0" encoding="utf-8"?>
<p:tagLst xmlns:p="http://schemas.openxmlformats.org/presentationml/2006/main">
  <p:tag name="AS_UNIQUEID" val="60"/>
</p:tagLst>
</file>

<file path=ppt/tags/tag178.xml><?xml version="1.0" encoding="utf-8"?>
<p:tagLst xmlns:p="http://schemas.openxmlformats.org/presentationml/2006/main">
  <p:tag name="AS_UNIQUEID" val="61"/>
</p:tagLst>
</file>

<file path=ppt/tags/tag179.xml><?xml version="1.0" encoding="utf-8"?>
<p:tagLst xmlns:p="http://schemas.openxmlformats.org/presentationml/2006/main">
  <p:tag name="AS_UNIQUEID" val="62"/>
</p:tagLst>
</file>

<file path=ppt/tags/tag18.xml><?xml version="1.0" encoding="utf-8"?>
<p:tagLst xmlns:p="http://schemas.openxmlformats.org/presentationml/2006/main">
  <p:tag name="AS_UNIQUEID" val="136"/>
</p:tagLst>
</file>

<file path=ppt/tags/tag180.xml><?xml version="1.0" encoding="utf-8"?>
<p:tagLst xmlns:p="http://schemas.openxmlformats.org/presentationml/2006/main">
  <p:tag name="AS_UNIQUEID" val="63"/>
</p:tagLst>
</file>

<file path=ppt/tags/tag181.xml><?xml version="1.0" encoding="utf-8"?>
<p:tagLst xmlns:p="http://schemas.openxmlformats.org/presentationml/2006/main">
  <p:tag name="AS_UNIQUEID" val="64"/>
</p:tagLst>
</file>

<file path=ppt/tags/tag182.xml><?xml version="1.0" encoding="utf-8"?>
<p:tagLst xmlns:p="http://schemas.openxmlformats.org/presentationml/2006/main">
  <p:tag name="AS_UNIQUEID" val="65"/>
</p:tagLst>
</file>

<file path=ppt/tags/tag183.xml><?xml version="1.0" encoding="utf-8"?>
<p:tagLst xmlns:p="http://schemas.openxmlformats.org/presentationml/2006/main">
  <p:tag name="AS_UNIQUEID" val="66"/>
</p:tagLst>
</file>

<file path=ppt/tags/tag184.xml><?xml version="1.0" encoding="utf-8"?>
<p:tagLst xmlns:p="http://schemas.openxmlformats.org/presentationml/2006/main">
  <p:tag name="AS_UNIQUEID" val="67"/>
</p:tagLst>
</file>

<file path=ppt/tags/tag185.xml><?xml version="1.0" encoding="utf-8"?>
<p:tagLst xmlns:p="http://schemas.openxmlformats.org/presentationml/2006/main">
  <p:tag name="AS_UNIQUEID" val="68"/>
</p:tagLst>
</file>

<file path=ppt/tags/tag186.xml><?xml version="1.0" encoding="utf-8"?>
<p:tagLst xmlns:p="http://schemas.openxmlformats.org/presentationml/2006/main">
  <p:tag name="AS_UNIQUEID" val="69"/>
</p:tagLst>
</file>

<file path=ppt/tags/tag187.xml><?xml version="1.0" encoding="utf-8"?>
<p:tagLst xmlns:p="http://schemas.openxmlformats.org/presentationml/2006/main">
  <p:tag name="AS_UNIQUEID" val="70"/>
</p:tagLst>
</file>

<file path=ppt/tags/tag188.xml><?xml version="1.0" encoding="utf-8"?>
<p:tagLst xmlns:p="http://schemas.openxmlformats.org/presentationml/2006/main">
  <p:tag name="AS_UNIQUEID" val="71"/>
</p:tagLst>
</file>

<file path=ppt/tags/tag189.xml><?xml version="1.0" encoding="utf-8"?>
<p:tagLst xmlns:p="http://schemas.openxmlformats.org/presentationml/2006/main">
  <p:tag name="AS_UNIQUEID" val="72"/>
</p:tagLst>
</file>

<file path=ppt/tags/tag19.xml><?xml version="1.0" encoding="utf-8"?>
<p:tagLst xmlns:p="http://schemas.openxmlformats.org/presentationml/2006/main">
  <p:tag name="AS_UNIQUEID" val="137"/>
</p:tagLst>
</file>

<file path=ppt/tags/tag190.xml><?xml version="1.0" encoding="utf-8"?>
<p:tagLst xmlns:p="http://schemas.openxmlformats.org/presentationml/2006/main">
  <p:tag name="AS_UNIQUEID" val="73"/>
</p:tagLst>
</file>

<file path=ppt/tags/tag191.xml><?xml version="1.0" encoding="utf-8"?>
<p:tagLst xmlns:p="http://schemas.openxmlformats.org/presentationml/2006/main">
  <p:tag name="AS_UNIQUEID" val="74"/>
</p:tagLst>
</file>

<file path=ppt/tags/tag192.xml><?xml version="1.0" encoding="utf-8"?>
<p:tagLst xmlns:p="http://schemas.openxmlformats.org/presentationml/2006/main">
  <p:tag name="AS_UNIQUEID" val="75"/>
</p:tagLst>
</file>

<file path=ppt/tags/tag193.xml><?xml version="1.0" encoding="utf-8"?>
<p:tagLst xmlns:p="http://schemas.openxmlformats.org/presentationml/2006/main">
  <p:tag name="AS_UNIQUEID" val="76"/>
</p:tagLst>
</file>

<file path=ppt/tags/tag194.xml><?xml version="1.0" encoding="utf-8"?>
<p:tagLst xmlns:p="http://schemas.openxmlformats.org/presentationml/2006/main">
  <p:tag name="AS_UNIQUEID" val="77"/>
</p:tagLst>
</file>

<file path=ppt/tags/tag195.xml><?xml version="1.0" encoding="utf-8"?>
<p:tagLst xmlns:p="http://schemas.openxmlformats.org/presentationml/2006/main">
  <p:tag name="AS_UNIQUEID" val="78"/>
</p:tagLst>
</file>

<file path=ppt/tags/tag196.xml><?xml version="1.0" encoding="utf-8"?>
<p:tagLst xmlns:p="http://schemas.openxmlformats.org/presentationml/2006/main">
  <p:tag name="AS_UNIQUEID" val="79"/>
</p:tagLst>
</file>

<file path=ppt/tags/tag197.xml><?xml version="1.0" encoding="utf-8"?>
<p:tagLst xmlns:p="http://schemas.openxmlformats.org/presentationml/2006/main">
  <p:tag name="AS_UNIQUEID" val="80"/>
</p:tagLst>
</file>

<file path=ppt/tags/tag198.xml><?xml version="1.0" encoding="utf-8"?>
<p:tagLst xmlns:p="http://schemas.openxmlformats.org/presentationml/2006/main">
  <p:tag name="AS_UNIQUEID" val="81"/>
</p:tagLst>
</file>

<file path=ppt/tags/tag199.xml><?xml version="1.0" encoding="utf-8"?>
<p:tagLst xmlns:p="http://schemas.openxmlformats.org/presentationml/2006/main">
  <p:tag name="AS_UNIQUEID" val="82"/>
</p:tagLst>
</file>

<file path=ppt/tags/tag2.xml><?xml version="1.0" encoding="utf-8"?>
<p:tagLst xmlns:p="http://schemas.openxmlformats.org/presentationml/2006/main">
  <p:tag name="AS_UNIQUEID" val="120"/>
</p:tagLst>
</file>

<file path=ppt/tags/tag20.xml><?xml version="1.0" encoding="utf-8"?>
<p:tagLst xmlns:p="http://schemas.openxmlformats.org/presentationml/2006/main">
  <p:tag name="AS_UNIQUEID" val="138"/>
</p:tagLst>
</file>

<file path=ppt/tags/tag200.xml><?xml version="1.0" encoding="utf-8"?>
<p:tagLst xmlns:p="http://schemas.openxmlformats.org/presentationml/2006/main">
  <p:tag name="AS_UNIQUEID" val="83"/>
</p:tagLst>
</file>

<file path=ppt/tags/tag201.xml><?xml version="1.0" encoding="utf-8"?>
<p:tagLst xmlns:p="http://schemas.openxmlformats.org/presentationml/2006/main">
  <p:tag name="AS_UNIQUEID" val="84"/>
</p:tagLst>
</file>

<file path=ppt/tags/tag202.xml><?xml version="1.0" encoding="utf-8"?>
<p:tagLst xmlns:p="http://schemas.openxmlformats.org/presentationml/2006/main">
  <p:tag name="AS_UNIQUEID" val="85"/>
</p:tagLst>
</file>

<file path=ppt/tags/tag203.xml><?xml version="1.0" encoding="utf-8"?>
<p:tagLst xmlns:p="http://schemas.openxmlformats.org/presentationml/2006/main">
  <p:tag name="AS_UNIQUEID" val="86"/>
</p:tagLst>
</file>

<file path=ppt/tags/tag204.xml><?xml version="1.0" encoding="utf-8"?>
<p:tagLst xmlns:p="http://schemas.openxmlformats.org/presentationml/2006/main">
  <p:tag name="AS_UNIQUEID" val="87"/>
</p:tagLst>
</file>

<file path=ppt/tags/tag205.xml><?xml version="1.0" encoding="utf-8"?>
<p:tagLst xmlns:p="http://schemas.openxmlformats.org/presentationml/2006/main">
  <p:tag name="AS_UNIQUEID" val="88"/>
</p:tagLst>
</file>

<file path=ppt/tags/tag206.xml><?xml version="1.0" encoding="utf-8"?>
<p:tagLst xmlns:p="http://schemas.openxmlformats.org/presentationml/2006/main">
  <p:tag name="AS_UNIQUEID" val="89"/>
</p:tagLst>
</file>

<file path=ppt/tags/tag207.xml><?xml version="1.0" encoding="utf-8"?>
<p:tagLst xmlns:p="http://schemas.openxmlformats.org/presentationml/2006/main">
  <p:tag name="AS_UNIQUEID" val="90"/>
</p:tagLst>
</file>

<file path=ppt/tags/tag208.xml><?xml version="1.0" encoding="utf-8"?>
<p:tagLst xmlns:p="http://schemas.openxmlformats.org/presentationml/2006/main">
  <p:tag name="AS_UNIQUEID" val="91"/>
</p:tagLst>
</file>

<file path=ppt/tags/tag209.xml><?xml version="1.0" encoding="utf-8"?>
<p:tagLst xmlns:p="http://schemas.openxmlformats.org/presentationml/2006/main">
  <p:tag name="AS_UNIQUEID" val="92"/>
</p:tagLst>
</file>

<file path=ppt/tags/tag21.xml><?xml version="1.0" encoding="utf-8"?>
<p:tagLst xmlns:p="http://schemas.openxmlformats.org/presentationml/2006/main">
  <p:tag name="AS_UNIQUEID" val="139"/>
</p:tagLst>
</file>

<file path=ppt/tags/tag210.xml><?xml version="1.0" encoding="utf-8"?>
<p:tagLst xmlns:p="http://schemas.openxmlformats.org/presentationml/2006/main">
  <p:tag name="AS_UNIQUEID" val="93"/>
</p:tagLst>
</file>

<file path=ppt/tags/tag211.xml><?xml version="1.0" encoding="utf-8"?>
<p:tagLst xmlns:p="http://schemas.openxmlformats.org/presentationml/2006/main">
  <p:tag name="AS_UNIQUEID" val="94"/>
</p:tagLst>
</file>

<file path=ppt/tags/tag212.xml><?xml version="1.0" encoding="utf-8"?>
<p:tagLst xmlns:p="http://schemas.openxmlformats.org/presentationml/2006/main">
  <p:tag name="AS_UNIQUEID" val="95"/>
</p:tagLst>
</file>

<file path=ppt/tags/tag213.xml><?xml version="1.0" encoding="utf-8"?>
<p:tagLst xmlns:p="http://schemas.openxmlformats.org/presentationml/2006/main">
  <p:tag name="AS_UNIQUEID" val="96"/>
</p:tagLst>
</file>

<file path=ppt/tags/tag214.xml><?xml version="1.0" encoding="utf-8"?>
<p:tagLst xmlns:p="http://schemas.openxmlformats.org/presentationml/2006/main">
  <p:tag name="AS_UNIQUEID" val="97"/>
</p:tagLst>
</file>

<file path=ppt/tags/tag215.xml><?xml version="1.0" encoding="utf-8"?>
<p:tagLst xmlns:p="http://schemas.openxmlformats.org/presentationml/2006/main">
  <p:tag name="AS_UNIQUEID" val="98"/>
</p:tagLst>
</file>

<file path=ppt/tags/tag216.xml><?xml version="1.0" encoding="utf-8"?>
<p:tagLst xmlns:p="http://schemas.openxmlformats.org/presentationml/2006/main">
  <p:tag name="AS_UNIQUEID" val="99"/>
</p:tagLst>
</file>

<file path=ppt/tags/tag217.xml><?xml version="1.0" encoding="utf-8"?>
<p:tagLst xmlns:p="http://schemas.openxmlformats.org/presentationml/2006/main">
  <p:tag name="AS_UNIQUEID" val="100"/>
</p:tagLst>
</file>

<file path=ppt/tags/tag218.xml><?xml version="1.0" encoding="utf-8"?>
<p:tagLst xmlns:p="http://schemas.openxmlformats.org/presentationml/2006/main">
  <p:tag name="AS_UNIQUEID" val="101"/>
</p:tagLst>
</file>

<file path=ppt/tags/tag219.xml><?xml version="1.0" encoding="utf-8"?>
<p:tagLst xmlns:p="http://schemas.openxmlformats.org/presentationml/2006/main">
  <p:tag name="AS_UNIQUEID" val="102"/>
</p:tagLst>
</file>

<file path=ppt/tags/tag22.xml><?xml version="1.0" encoding="utf-8"?>
<p:tagLst xmlns:p="http://schemas.openxmlformats.org/presentationml/2006/main">
  <p:tag name="AS_UNIQUEID" val="140"/>
</p:tagLst>
</file>

<file path=ppt/tags/tag220.xml><?xml version="1.0" encoding="utf-8"?>
<p:tagLst xmlns:p="http://schemas.openxmlformats.org/presentationml/2006/main">
  <p:tag name="AS_UNIQUEID" val="103"/>
</p:tagLst>
</file>

<file path=ppt/tags/tag221.xml><?xml version="1.0" encoding="utf-8"?>
<p:tagLst xmlns:p="http://schemas.openxmlformats.org/presentationml/2006/main">
  <p:tag name="AS_UNIQUEID" val="104"/>
</p:tagLst>
</file>

<file path=ppt/tags/tag222.xml><?xml version="1.0" encoding="utf-8"?>
<p:tagLst xmlns:p="http://schemas.openxmlformats.org/presentationml/2006/main">
  <p:tag name="AS_UNIQUEID" val="105"/>
</p:tagLst>
</file>

<file path=ppt/tags/tag223.xml><?xml version="1.0" encoding="utf-8"?>
<p:tagLst xmlns:p="http://schemas.openxmlformats.org/presentationml/2006/main">
  <p:tag name="AS_UNIQUEID" val="106"/>
</p:tagLst>
</file>

<file path=ppt/tags/tag224.xml><?xml version="1.0" encoding="utf-8"?>
<p:tagLst xmlns:p="http://schemas.openxmlformats.org/presentationml/2006/main">
  <p:tag name="AS_UNIQUEID" val="107"/>
</p:tagLst>
</file>

<file path=ppt/tags/tag225.xml><?xml version="1.0" encoding="utf-8"?>
<p:tagLst xmlns:p="http://schemas.openxmlformats.org/presentationml/2006/main">
  <p:tag name="AS_UNIQUEID" val="108"/>
</p:tagLst>
</file>

<file path=ppt/tags/tag226.xml><?xml version="1.0" encoding="utf-8"?>
<p:tagLst xmlns:p="http://schemas.openxmlformats.org/presentationml/2006/main">
  <p:tag name="AS_UNIQUEID" val="109"/>
</p:tagLst>
</file>

<file path=ppt/tags/tag227.xml><?xml version="1.0" encoding="utf-8"?>
<p:tagLst xmlns:p="http://schemas.openxmlformats.org/presentationml/2006/main">
  <p:tag name="AS_UNIQUEID" val="110"/>
</p:tagLst>
</file>

<file path=ppt/tags/tag228.xml><?xml version="1.0" encoding="utf-8"?>
<p:tagLst xmlns:p="http://schemas.openxmlformats.org/presentationml/2006/main">
  <p:tag name="AS_UNIQUEID" val="111"/>
</p:tagLst>
</file>

<file path=ppt/tags/tag229.xml><?xml version="1.0" encoding="utf-8"?>
<p:tagLst xmlns:p="http://schemas.openxmlformats.org/presentationml/2006/main">
  <p:tag name="AS_UNIQUEID" val="112"/>
</p:tagLst>
</file>

<file path=ppt/tags/tag23.xml><?xml version="1.0" encoding="utf-8"?>
<p:tagLst xmlns:p="http://schemas.openxmlformats.org/presentationml/2006/main">
  <p:tag name="AS_UNIQUEID" val="141"/>
</p:tagLst>
</file>

<file path=ppt/tags/tag230.xml><?xml version="1.0" encoding="utf-8"?>
<p:tagLst xmlns:p="http://schemas.openxmlformats.org/presentationml/2006/main">
  <p:tag name="AS_UNIQUEID" val="113"/>
</p:tagLst>
</file>

<file path=ppt/tags/tag231.xml><?xml version="1.0" encoding="utf-8"?>
<p:tagLst xmlns:p="http://schemas.openxmlformats.org/presentationml/2006/main">
  <p:tag name="AS_UNIQUEID" val="114"/>
</p:tagLst>
</file>

<file path=ppt/tags/tag232.xml><?xml version="1.0" encoding="utf-8"?>
<p:tagLst xmlns:p="http://schemas.openxmlformats.org/presentationml/2006/main">
  <p:tag name="AS_UNIQUEID" val="115"/>
</p:tagLst>
</file>

<file path=ppt/tags/tag233.xml><?xml version="1.0" encoding="utf-8"?>
<p:tagLst xmlns:p="http://schemas.openxmlformats.org/presentationml/2006/main">
  <p:tag name="AS_UNIQUEID" val="116"/>
</p:tagLst>
</file>

<file path=ppt/tags/tag234.xml><?xml version="1.0" encoding="utf-8"?>
<p:tagLst xmlns:p="http://schemas.openxmlformats.org/presentationml/2006/main">
  <p:tag name="AS_UNIQUEID" val="117"/>
</p:tagLst>
</file>

<file path=ppt/tags/tag235.xml><?xml version="1.0" encoding="utf-8"?>
<p:tagLst xmlns:p="http://schemas.openxmlformats.org/presentationml/2006/main">
  <p:tag name="AS_UNIQUEID" val="118"/>
</p:tagLst>
</file>

<file path=ppt/tags/tag236.xml><?xml version="1.0" encoding="utf-8"?>
<p:tagLst xmlns:p="http://schemas.openxmlformats.org/presentationml/2006/main">
  <p:tag name="AS_OS" val="Unix 3.10 unknown"/>
  <p:tag name="AS_RELEASE_DATE" val="2020.11.30"/>
  <p:tag name="AS_TITLE" val="Aspose.Slides for Java"/>
  <p:tag name="AS_VERSION" val="20.11"/>
</p:tagLst>
</file>

<file path=ppt/tags/tag24.xml><?xml version="1.0" encoding="utf-8"?>
<p:tagLst xmlns:p="http://schemas.openxmlformats.org/presentationml/2006/main">
  <p:tag name="AS_UNIQUEID" val="142"/>
</p:tagLst>
</file>

<file path=ppt/tags/tag25.xml><?xml version="1.0" encoding="utf-8"?>
<p:tagLst xmlns:p="http://schemas.openxmlformats.org/presentationml/2006/main">
  <p:tag name="AS_UNIQUEID" val="143"/>
</p:tagLst>
</file>

<file path=ppt/tags/tag26.xml><?xml version="1.0" encoding="utf-8"?>
<p:tagLst xmlns:p="http://schemas.openxmlformats.org/presentationml/2006/main">
  <p:tag name="AS_UNIQUEID" val="144"/>
</p:tagLst>
</file>

<file path=ppt/tags/tag27.xml><?xml version="1.0" encoding="utf-8"?>
<p:tagLst xmlns:p="http://schemas.openxmlformats.org/presentationml/2006/main">
  <p:tag name="AS_UNIQUEID" val="145"/>
</p:tagLst>
</file>

<file path=ppt/tags/tag28.xml><?xml version="1.0" encoding="utf-8"?>
<p:tagLst xmlns:p="http://schemas.openxmlformats.org/presentationml/2006/main">
  <p:tag name="AS_UNIQUEID" val="146"/>
</p:tagLst>
</file>

<file path=ppt/tags/tag29.xml><?xml version="1.0" encoding="utf-8"?>
<p:tagLst xmlns:p="http://schemas.openxmlformats.org/presentationml/2006/main">
  <p:tag name="AS_UNIQUEID" val="147"/>
</p:tagLst>
</file>

<file path=ppt/tags/tag3.xml><?xml version="1.0" encoding="utf-8"?>
<p:tagLst xmlns:p="http://schemas.openxmlformats.org/presentationml/2006/main">
  <p:tag name="AS_UNIQUEID" val="121"/>
</p:tagLst>
</file>

<file path=ppt/tags/tag30.xml><?xml version="1.0" encoding="utf-8"?>
<p:tagLst xmlns:p="http://schemas.openxmlformats.org/presentationml/2006/main">
  <p:tag name="AS_UNIQUEID" val="148"/>
</p:tagLst>
</file>

<file path=ppt/tags/tag31.xml><?xml version="1.0" encoding="utf-8"?>
<p:tagLst xmlns:p="http://schemas.openxmlformats.org/presentationml/2006/main">
  <p:tag name="AS_UNIQUEID" val="149"/>
</p:tagLst>
</file>

<file path=ppt/tags/tag32.xml><?xml version="1.0" encoding="utf-8"?>
<p:tagLst xmlns:p="http://schemas.openxmlformats.org/presentationml/2006/main">
  <p:tag name="AS_UNIQUEID" val="150"/>
</p:tagLst>
</file>

<file path=ppt/tags/tag33.xml><?xml version="1.0" encoding="utf-8"?>
<p:tagLst xmlns:p="http://schemas.openxmlformats.org/presentationml/2006/main">
  <p:tag name="AS_UNIQUEID" val="151"/>
</p:tagLst>
</file>

<file path=ppt/tags/tag34.xml><?xml version="1.0" encoding="utf-8"?>
<p:tagLst xmlns:p="http://schemas.openxmlformats.org/presentationml/2006/main">
  <p:tag name="AS_UNIQUEID" val="152"/>
</p:tagLst>
</file>

<file path=ppt/tags/tag35.xml><?xml version="1.0" encoding="utf-8"?>
<p:tagLst xmlns:p="http://schemas.openxmlformats.org/presentationml/2006/main">
  <p:tag name="AS_UNIQUEID" val="153"/>
</p:tagLst>
</file>

<file path=ppt/tags/tag36.xml><?xml version="1.0" encoding="utf-8"?>
<p:tagLst xmlns:p="http://schemas.openxmlformats.org/presentationml/2006/main">
  <p:tag name="AS_UNIQUEID" val="154"/>
</p:tagLst>
</file>

<file path=ppt/tags/tag37.xml><?xml version="1.0" encoding="utf-8"?>
<p:tagLst xmlns:p="http://schemas.openxmlformats.org/presentationml/2006/main">
  <p:tag name="AS_UNIQUEID" val="155"/>
</p:tagLst>
</file>

<file path=ppt/tags/tag38.xml><?xml version="1.0" encoding="utf-8"?>
<p:tagLst xmlns:p="http://schemas.openxmlformats.org/presentationml/2006/main">
  <p:tag name="AS_UNIQUEID" val="156"/>
</p:tagLst>
</file>

<file path=ppt/tags/tag39.xml><?xml version="1.0" encoding="utf-8"?>
<p:tagLst xmlns:p="http://schemas.openxmlformats.org/presentationml/2006/main">
  <p:tag name="AS_UNIQUEID" val="157"/>
</p:tagLst>
</file>

<file path=ppt/tags/tag4.xml><?xml version="1.0" encoding="utf-8"?>
<p:tagLst xmlns:p="http://schemas.openxmlformats.org/presentationml/2006/main">
  <p:tag name="AS_UNIQUEID" val="122"/>
</p:tagLst>
</file>

<file path=ppt/tags/tag40.xml><?xml version="1.0" encoding="utf-8"?>
<p:tagLst xmlns:p="http://schemas.openxmlformats.org/presentationml/2006/main">
  <p:tag name="AS_UNIQUEID" val="158"/>
</p:tagLst>
</file>

<file path=ppt/tags/tag41.xml><?xml version="1.0" encoding="utf-8"?>
<p:tagLst xmlns:p="http://schemas.openxmlformats.org/presentationml/2006/main">
  <p:tag name="AS_UNIQUEID" val="159"/>
</p:tagLst>
</file>

<file path=ppt/tags/tag42.xml><?xml version="1.0" encoding="utf-8"?>
<p:tagLst xmlns:p="http://schemas.openxmlformats.org/presentationml/2006/main">
  <p:tag name="AS_UNIQUEID" val="160"/>
</p:tagLst>
</file>

<file path=ppt/tags/tag43.xml><?xml version="1.0" encoding="utf-8"?>
<p:tagLst xmlns:p="http://schemas.openxmlformats.org/presentationml/2006/main">
  <p:tag name="AS_UNIQUEID" val="161"/>
</p:tagLst>
</file>

<file path=ppt/tags/tag44.xml><?xml version="1.0" encoding="utf-8"?>
<p:tagLst xmlns:p="http://schemas.openxmlformats.org/presentationml/2006/main">
  <p:tag name="AS_UNIQUEID" val="162"/>
</p:tagLst>
</file>

<file path=ppt/tags/tag45.xml><?xml version="1.0" encoding="utf-8"?>
<p:tagLst xmlns:p="http://schemas.openxmlformats.org/presentationml/2006/main">
  <p:tag name="AS_UNIQUEID" val="163"/>
</p:tagLst>
</file>

<file path=ppt/tags/tag46.xml><?xml version="1.0" encoding="utf-8"?>
<p:tagLst xmlns:p="http://schemas.openxmlformats.org/presentationml/2006/main">
  <p:tag name="AS_UNIQUEID" val="164"/>
</p:tagLst>
</file>

<file path=ppt/tags/tag47.xml><?xml version="1.0" encoding="utf-8"?>
<p:tagLst xmlns:p="http://schemas.openxmlformats.org/presentationml/2006/main">
  <p:tag name="AS_UNIQUEID" val="165"/>
</p:tagLst>
</file>

<file path=ppt/tags/tag48.xml><?xml version="1.0" encoding="utf-8"?>
<p:tagLst xmlns:p="http://schemas.openxmlformats.org/presentationml/2006/main">
  <p:tag name="AS_UNIQUEID" val="166"/>
</p:tagLst>
</file>

<file path=ppt/tags/tag49.xml><?xml version="1.0" encoding="utf-8"?>
<p:tagLst xmlns:p="http://schemas.openxmlformats.org/presentationml/2006/main">
  <p:tag name="AS_UNIQUEID" val="167"/>
</p:tagLst>
</file>

<file path=ppt/tags/tag5.xml><?xml version="1.0" encoding="utf-8"?>
<p:tagLst xmlns:p="http://schemas.openxmlformats.org/presentationml/2006/main">
  <p:tag name="AS_UNIQUEID" val="123"/>
</p:tagLst>
</file>

<file path=ppt/tags/tag50.xml><?xml version="1.0" encoding="utf-8"?>
<p:tagLst xmlns:p="http://schemas.openxmlformats.org/presentationml/2006/main">
  <p:tag name="AS_UNIQUEID" val="168"/>
</p:tagLst>
</file>

<file path=ppt/tags/tag51.xml><?xml version="1.0" encoding="utf-8"?>
<p:tagLst xmlns:p="http://schemas.openxmlformats.org/presentationml/2006/main">
  <p:tag name="AS_UNIQUEID" val="169"/>
</p:tagLst>
</file>

<file path=ppt/tags/tag52.xml><?xml version="1.0" encoding="utf-8"?>
<p:tagLst xmlns:p="http://schemas.openxmlformats.org/presentationml/2006/main">
  <p:tag name="AS_UNIQUEID" val="170"/>
</p:tagLst>
</file>

<file path=ppt/tags/tag53.xml><?xml version="1.0" encoding="utf-8"?>
<p:tagLst xmlns:p="http://schemas.openxmlformats.org/presentationml/2006/main">
  <p:tag name="AS_UNIQUEID" val="171"/>
</p:tagLst>
</file>

<file path=ppt/tags/tag54.xml><?xml version="1.0" encoding="utf-8"?>
<p:tagLst xmlns:p="http://schemas.openxmlformats.org/presentationml/2006/main">
  <p:tag name="AS_UNIQUEID" val="172"/>
</p:tagLst>
</file>

<file path=ppt/tags/tag55.xml><?xml version="1.0" encoding="utf-8"?>
<p:tagLst xmlns:p="http://schemas.openxmlformats.org/presentationml/2006/main">
  <p:tag name="AS_UNIQUEID" val="173"/>
</p:tagLst>
</file>

<file path=ppt/tags/tag56.xml><?xml version="1.0" encoding="utf-8"?>
<p:tagLst xmlns:p="http://schemas.openxmlformats.org/presentationml/2006/main">
  <p:tag name="AS_UNIQUEID" val="174"/>
</p:tagLst>
</file>

<file path=ppt/tags/tag57.xml><?xml version="1.0" encoding="utf-8"?>
<p:tagLst xmlns:p="http://schemas.openxmlformats.org/presentationml/2006/main">
  <p:tag name="AS_UNIQUEID" val="175"/>
</p:tagLst>
</file>

<file path=ppt/tags/tag58.xml><?xml version="1.0" encoding="utf-8"?>
<p:tagLst xmlns:p="http://schemas.openxmlformats.org/presentationml/2006/main">
  <p:tag name="AS_UNIQUEID" val="176"/>
</p:tagLst>
</file>

<file path=ppt/tags/tag59.xml><?xml version="1.0" encoding="utf-8"?>
<p:tagLst xmlns:p="http://schemas.openxmlformats.org/presentationml/2006/main">
  <p:tag name="AS_UNIQUEID" val="177"/>
</p:tagLst>
</file>

<file path=ppt/tags/tag6.xml><?xml version="1.0" encoding="utf-8"?>
<p:tagLst xmlns:p="http://schemas.openxmlformats.org/presentationml/2006/main">
  <p:tag name="AS_UNIQUEID" val="124"/>
</p:tagLst>
</file>

<file path=ppt/tags/tag60.xml><?xml version="1.0" encoding="utf-8"?>
<p:tagLst xmlns:p="http://schemas.openxmlformats.org/presentationml/2006/main">
  <p:tag name="AS_UNIQUEID" val="178"/>
</p:tagLst>
</file>

<file path=ppt/tags/tag61.xml><?xml version="1.0" encoding="utf-8"?>
<p:tagLst xmlns:p="http://schemas.openxmlformats.org/presentationml/2006/main">
  <p:tag name="AS_UNIQUEID" val="179"/>
</p:tagLst>
</file>

<file path=ppt/tags/tag62.xml><?xml version="1.0" encoding="utf-8"?>
<p:tagLst xmlns:p="http://schemas.openxmlformats.org/presentationml/2006/main">
  <p:tag name="AS_UNIQUEID" val="180"/>
</p:tagLst>
</file>

<file path=ppt/tags/tag63.xml><?xml version="1.0" encoding="utf-8"?>
<p:tagLst xmlns:p="http://schemas.openxmlformats.org/presentationml/2006/main">
  <p:tag name="AS_UNIQUEID" val="181"/>
</p:tagLst>
</file>

<file path=ppt/tags/tag64.xml><?xml version="1.0" encoding="utf-8"?>
<p:tagLst xmlns:p="http://schemas.openxmlformats.org/presentationml/2006/main">
  <p:tag name="AS_UNIQUEID" val="182"/>
</p:tagLst>
</file>

<file path=ppt/tags/tag65.xml><?xml version="1.0" encoding="utf-8"?>
<p:tagLst xmlns:p="http://schemas.openxmlformats.org/presentationml/2006/main">
  <p:tag name="AS_UNIQUEID" val="183"/>
</p:tagLst>
</file>

<file path=ppt/tags/tag66.xml><?xml version="1.0" encoding="utf-8"?>
<p:tagLst xmlns:p="http://schemas.openxmlformats.org/presentationml/2006/main">
  <p:tag name="AS_UNIQUEID" val="184"/>
</p:tagLst>
</file>

<file path=ppt/tags/tag67.xml><?xml version="1.0" encoding="utf-8"?>
<p:tagLst xmlns:p="http://schemas.openxmlformats.org/presentationml/2006/main">
  <p:tag name="AS_UNIQUEID" val="185"/>
</p:tagLst>
</file>

<file path=ppt/tags/tag68.xml><?xml version="1.0" encoding="utf-8"?>
<p:tagLst xmlns:p="http://schemas.openxmlformats.org/presentationml/2006/main">
  <p:tag name="AS_UNIQUEID" val="186"/>
</p:tagLst>
</file>

<file path=ppt/tags/tag69.xml><?xml version="1.0" encoding="utf-8"?>
<p:tagLst xmlns:p="http://schemas.openxmlformats.org/presentationml/2006/main">
  <p:tag name="AS_UNIQUEID" val="187"/>
</p:tagLst>
</file>

<file path=ppt/tags/tag7.xml><?xml version="1.0" encoding="utf-8"?>
<p:tagLst xmlns:p="http://schemas.openxmlformats.org/presentationml/2006/main">
  <p:tag name="AS_UNIQUEID" val="125"/>
</p:tagLst>
</file>

<file path=ppt/tags/tag70.xml><?xml version="1.0" encoding="utf-8"?>
<p:tagLst xmlns:p="http://schemas.openxmlformats.org/presentationml/2006/main">
  <p:tag name="AS_UNIQUEID" val="188"/>
</p:tagLst>
</file>

<file path=ppt/tags/tag71.xml><?xml version="1.0" encoding="utf-8"?>
<p:tagLst xmlns:p="http://schemas.openxmlformats.org/presentationml/2006/main">
  <p:tag name="AS_UNIQUEID" val="189"/>
</p:tagLst>
</file>

<file path=ppt/tags/tag72.xml><?xml version="1.0" encoding="utf-8"?>
<p:tagLst xmlns:p="http://schemas.openxmlformats.org/presentationml/2006/main">
  <p:tag name="AS_UNIQUEID" val="190"/>
</p:tagLst>
</file>

<file path=ppt/tags/tag73.xml><?xml version="1.0" encoding="utf-8"?>
<p:tagLst xmlns:p="http://schemas.openxmlformats.org/presentationml/2006/main">
  <p:tag name="AS_UNIQUEID" val="191"/>
</p:tagLst>
</file>

<file path=ppt/tags/tag74.xml><?xml version="1.0" encoding="utf-8"?>
<p:tagLst xmlns:p="http://schemas.openxmlformats.org/presentationml/2006/main">
  <p:tag name="AS_UNIQUEID" val="192"/>
</p:tagLst>
</file>

<file path=ppt/tags/tag75.xml><?xml version="1.0" encoding="utf-8"?>
<p:tagLst xmlns:p="http://schemas.openxmlformats.org/presentationml/2006/main">
  <p:tag name="AS_UNIQUEID" val="193"/>
</p:tagLst>
</file>

<file path=ppt/tags/tag76.xml><?xml version="1.0" encoding="utf-8"?>
<p:tagLst xmlns:p="http://schemas.openxmlformats.org/presentationml/2006/main">
  <p:tag name="AS_UNIQUEID" val="194"/>
</p:tagLst>
</file>

<file path=ppt/tags/tag77.xml><?xml version="1.0" encoding="utf-8"?>
<p:tagLst xmlns:p="http://schemas.openxmlformats.org/presentationml/2006/main">
  <p:tag name="AS_UNIQUEID" val="195"/>
</p:tagLst>
</file>

<file path=ppt/tags/tag78.xml><?xml version="1.0" encoding="utf-8"?>
<p:tagLst xmlns:p="http://schemas.openxmlformats.org/presentationml/2006/main">
  <p:tag name="AS_UNIQUEID" val="196"/>
</p:tagLst>
</file>

<file path=ppt/tags/tag79.xml><?xml version="1.0" encoding="utf-8"?>
<p:tagLst xmlns:p="http://schemas.openxmlformats.org/presentationml/2006/main">
  <p:tag name="AS_UNIQUEID" val="197"/>
</p:tagLst>
</file>

<file path=ppt/tags/tag8.xml><?xml version="1.0" encoding="utf-8"?>
<p:tagLst xmlns:p="http://schemas.openxmlformats.org/presentationml/2006/main">
  <p:tag name="AS_UNIQUEID" val="126"/>
</p:tagLst>
</file>

<file path=ppt/tags/tag80.xml><?xml version="1.0" encoding="utf-8"?>
<p:tagLst xmlns:p="http://schemas.openxmlformats.org/presentationml/2006/main">
  <p:tag name="AS_UNIQUEID" val="198"/>
</p:tagLst>
</file>

<file path=ppt/tags/tag81.xml><?xml version="1.0" encoding="utf-8"?>
<p:tagLst xmlns:p="http://schemas.openxmlformats.org/presentationml/2006/main">
  <p:tag name="AS_UNIQUEID" val="199"/>
</p:tagLst>
</file>

<file path=ppt/tags/tag82.xml><?xml version="1.0" encoding="utf-8"?>
<p:tagLst xmlns:p="http://schemas.openxmlformats.org/presentationml/2006/main">
  <p:tag name="AS_UNIQUEID" val="200"/>
</p:tagLst>
</file>

<file path=ppt/tags/tag83.xml><?xml version="1.0" encoding="utf-8"?>
<p:tagLst xmlns:p="http://schemas.openxmlformats.org/presentationml/2006/main">
  <p:tag name="AS_UNIQUEID" val="201"/>
</p:tagLst>
</file>

<file path=ppt/tags/tag84.xml><?xml version="1.0" encoding="utf-8"?>
<p:tagLst xmlns:p="http://schemas.openxmlformats.org/presentationml/2006/main">
  <p:tag name="AS_UNIQUEID" val="202"/>
</p:tagLst>
</file>

<file path=ppt/tags/tag85.xml><?xml version="1.0" encoding="utf-8"?>
<p:tagLst xmlns:p="http://schemas.openxmlformats.org/presentationml/2006/main">
  <p:tag name="AS_UNIQUEID" val="203"/>
</p:tagLst>
</file>

<file path=ppt/tags/tag86.xml><?xml version="1.0" encoding="utf-8"?>
<p:tagLst xmlns:p="http://schemas.openxmlformats.org/presentationml/2006/main">
  <p:tag name="AS_UNIQUEID" val="204"/>
</p:tagLst>
</file>

<file path=ppt/tags/tag87.xml><?xml version="1.0" encoding="utf-8"?>
<p:tagLst xmlns:p="http://schemas.openxmlformats.org/presentationml/2006/main">
  <p:tag name="AS_UNIQUEID" val="205"/>
</p:tagLst>
</file>

<file path=ppt/tags/tag88.xml><?xml version="1.0" encoding="utf-8"?>
<p:tagLst xmlns:p="http://schemas.openxmlformats.org/presentationml/2006/main">
  <p:tag name="AS_UNIQUEID" val="206"/>
</p:tagLst>
</file>

<file path=ppt/tags/tag89.xml><?xml version="1.0" encoding="utf-8"?>
<p:tagLst xmlns:p="http://schemas.openxmlformats.org/presentationml/2006/main">
  <p:tag name="AS_UNIQUEID" val="207"/>
</p:tagLst>
</file>

<file path=ppt/tags/tag9.xml><?xml version="1.0" encoding="utf-8"?>
<p:tagLst xmlns:p="http://schemas.openxmlformats.org/presentationml/2006/main">
  <p:tag name="AS_UNIQUEID" val="127"/>
</p:tagLst>
</file>

<file path=ppt/tags/tag90.xml><?xml version="1.0" encoding="utf-8"?>
<p:tagLst xmlns:p="http://schemas.openxmlformats.org/presentationml/2006/main">
  <p:tag name="AS_UNIQUEID" val="208"/>
</p:tagLst>
</file>

<file path=ppt/tags/tag91.xml><?xml version="1.0" encoding="utf-8"?>
<p:tagLst xmlns:p="http://schemas.openxmlformats.org/presentationml/2006/main">
  <p:tag name="AS_UNIQUEID" val="209"/>
</p:tagLst>
</file>

<file path=ppt/tags/tag92.xml><?xml version="1.0" encoding="utf-8"?>
<p:tagLst xmlns:p="http://schemas.openxmlformats.org/presentationml/2006/main">
  <p:tag name="AS_UNIQUEID" val="210"/>
</p:tagLst>
</file>

<file path=ppt/tags/tag93.xml><?xml version="1.0" encoding="utf-8"?>
<p:tagLst xmlns:p="http://schemas.openxmlformats.org/presentationml/2006/main">
  <p:tag name="AS_UNIQUEID" val="211"/>
</p:tagLst>
</file>

<file path=ppt/tags/tag94.xml><?xml version="1.0" encoding="utf-8"?>
<p:tagLst xmlns:p="http://schemas.openxmlformats.org/presentationml/2006/main">
  <p:tag name="AS_UNIQUEID" val="212"/>
</p:tagLst>
</file>

<file path=ppt/tags/tag95.xml><?xml version="1.0" encoding="utf-8"?>
<p:tagLst xmlns:p="http://schemas.openxmlformats.org/presentationml/2006/main">
  <p:tag name="AS_UNIQUEID" val="213"/>
</p:tagLst>
</file>

<file path=ppt/tags/tag96.xml><?xml version="1.0" encoding="utf-8"?>
<p:tagLst xmlns:p="http://schemas.openxmlformats.org/presentationml/2006/main">
  <p:tag name="AS_UNIQUEID" val="214"/>
</p:tagLst>
</file>

<file path=ppt/tags/tag97.xml><?xml version="1.0" encoding="utf-8"?>
<p:tagLst xmlns:p="http://schemas.openxmlformats.org/presentationml/2006/main">
  <p:tag name="AS_UNIQUEID" val="215"/>
</p:tagLst>
</file>

<file path=ppt/tags/tag98.xml><?xml version="1.0" encoding="utf-8"?>
<p:tagLst xmlns:p="http://schemas.openxmlformats.org/presentationml/2006/main">
  <p:tag name="AS_UNIQUEID" val="216"/>
</p:tagLst>
</file>

<file path=ppt/tags/tag99.xml><?xml version="1.0" encoding="utf-8"?>
<p:tagLst xmlns:p="http://schemas.openxmlformats.org/presentationml/2006/main">
  <p:tag name="AS_UNIQUEID" val="217"/>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aragraphs>101</Paragraphs>
  <Slides>24</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等线 Light</vt:lpstr>
      <vt:lpstr>等线</vt:lpstr>
      <vt:lpstr>黑体</vt:lpstr>
      <vt:lpstr>-apple-system</vt:lpstr>
      <vt:lpstr>隶书</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20.1100</AppVersion>
  <TotalTime>0</TotalTime>
  <Application>Aspose.Slides for Java</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2021-09-04T08:45:53Z</cp:lastPrinted>
  <dcterms:created xsi:type="dcterms:W3CDTF">2021-09-04T08:45:53Z</dcterms:created>
  <dcterms:modified xsi:type="dcterms:W3CDTF">2021-09-04T00:45:56Z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