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701" r:id="rId3"/>
  </p:sldMasterIdLst>
  <p:notesMasterIdLst>
    <p:notesMasterId r:id="rId4"/>
  </p:notesMasterIdLst>
  <p:sldIdLst>
    <p:sldId id="821" r:id="rId5"/>
    <p:sldId id="602" r:id="rId6"/>
    <p:sldId id="860" r:id="rId7"/>
    <p:sldId id="869" r:id="rId8"/>
    <p:sldId id="272" r:id="rId9"/>
    <p:sldId id="274" r:id="rId10"/>
    <p:sldId id="275" r:id="rId11"/>
    <p:sldId id="871" r:id="rId12"/>
    <p:sldId id="872" r:id="rId13"/>
    <p:sldId id="873" r:id="rId14"/>
    <p:sldId id="279" r:id="rId15"/>
    <p:sldId id="874" r:id="rId16"/>
    <p:sldId id="875" r:id="rId17"/>
    <p:sldId id="876" r:id="rId18"/>
    <p:sldId id="840" r:id="rId19"/>
    <p:sldId id="569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howGuides="1">
      <p:cViewPr>
        <p:scale>
          <a:sx n="75" d="100"/>
          <a:sy n="75" d="100"/>
        </p:scale>
        <p:origin x="1230" y="858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tags" Target="tags/tag19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8BA334-D58F-4DC9-98A0-2B3B5F4892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A71CA1-AB89-4806-9195-6BCA837C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F200424-7AA1-4F0B-9763-129586DDF126}" type="datetimeFigureOut">
              <a:rPr lang="zh-CN" altLang="en-US"/>
              <a:t>2021/9/28/Tue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C2A022-536B-48FE-A022-9D1C6F8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7CFEDA-BFA6-48E9-8429-928EF537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AADCAEB-14F9-415C-BFC3-8AEF727D095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0835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1666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7309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172907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5251235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9964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172907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heme" Target="../theme/theme2.xml" /><Relationship Id="rId2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21.xml" /><Relationship Id="rId4" Type="http://schemas.openxmlformats.org/officeDocument/2006/relationships/tags" Target="../tags/tag12.xml" /><Relationship Id="rId5" Type="http://schemas.openxmlformats.org/officeDocument/2006/relationships/tags" Target="../tags/tag13.xml" /><Relationship Id="rId6" Type="http://schemas.openxmlformats.org/officeDocument/2006/relationships/tags" Target="../tags/tag14.xml" /><Relationship Id="rId7" Type="http://schemas.openxmlformats.org/officeDocument/2006/relationships/tags" Target="../tags/tag15.xml" /><Relationship Id="rId8" Type="http://schemas.openxmlformats.org/officeDocument/2006/relationships/tags" Target="../tags/tag16.xml" /><Relationship Id="rId9" Type="http://schemas.openxmlformats.org/officeDocument/2006/relationships/tags" Target="../tags/tag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70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9" r:id="rId13"/>
    <p:sldLayoutId id="2147483660" r:id="rId14"/>
    <p:sldLayoutId id="2147483661" r:id="rId15"/>
    <p:sldLayoutId id="2147483697" r:id="rId16"/>
    <p:sldLayoutId id="2147483699" r:id="rId17"/>
    <p:sldLayoutId id="2147483700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2021/9/28/Tue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5096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</p:sldLayoutIdLst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3.jpeg" /><Relationship Id="rId3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CB054A6-057B-4682-9B3D-E9146F09F13A}"/>
              </a:ext>
            </a:extLst>
          </p:cNvPr>
          <p:cNvSpPr/>
          <p:nvPr/>
        </p:nvSpPr>
        <p:spPr>
          <a:xfrm>
            <a:off x="1526" y="-76199"/>
            <a:ext cx="12190474" cy="69342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第十五章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BCE7D-DC3B-43B3-8E30-730F061CAEDE}"/>
              </a:ext>
            </a:extLst>
          </p:cNvPr>
          <p:cNvSpPr/>
          <p:nvPr/>
        </p:nvSpPr>
        <p:spPr>
          <a:xfrm>
            <a:off x="2628507" y="1953388"/>
            <a:ext cx="6703860" cy="1152116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0C69A8-2C49-46B1-A1AF-6CFAE5DE3DD6}"/>
              </a:ext>
            </a:extLst>
          </p:cNvPr>
          <p:cNvCxnSpPr/>
          <p:nvPr/>
        </p:nvCxnSpPr>
        <p:spPr>
          <a:xfrm>
            <a:off x="7422832" y="1124744"/>
            <a:ext cx="421778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2">
            <a:extLst>
              <a:ext uri="{FF2B5EF4-FFF2-40B4-BE49-F238E27FC236}">
                <a16:creationId xmlns:a16="http://schemas.microsoft.com/office/drawing/2014/main" id="{3EDA6FDD-2C82-4BA2-A0E6-5CD0469C4A6D}"/>
              </a:ext>
            </a:extLst>
          </p:cNvPr>
          <p:cNvSpPr txBox="1"/>
          <p:nvPr/>
        </p:nvSpPr>
        <p:spPr>
          <a:xfrm>
            <a:off x="2767074" y="2101564"/>
            <a:ext cx="6426759" cy="743986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400" normalizeH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32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第</a:t>
            </a:r>
            <a:r>
              <a:rPr lang="en-US" altLang="zh-CN" sz="32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4</a:t>
            </a:r>
            <a:r>
              <a:rPr lang="zh-CN" altLang="en-US" sz="32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节  串、并联电路中电流的规律</a:t>
            </a:r>
            <a:endParaRPr lang="zh-CN" altLang="en-US" sz="320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198" name="Group 94">
            <a:extLst>
              <a:ext uri="{FF2B5EF4-FFF2-40B4-BE49-F238E27FC236}">
                <a16:creationId xmlns:a16="http://schemas.microsoft.com/office/drawing/2014/main" id="{212FB76B-67B2-4B2F-A34C-0E995A1BDF1B}"/>
              </a:ext>
            </a:extLst>
          </p:cNvPr>
          <p:cNvGraphicFramePr>
            <a:graphicFrameLocks noGrp="1"/>
          </p:cNvGraphicFramePr>
          <p:nvPr/>
        </p:nvGraphicFramePr>
        <p:xfrm>
          <a:off x="2566988" y="1592264"/>
          <a:ext cx="7110412" cy="2442211"/>
        </p:xfrm>
        <a:graphic>
          <a:graphicData uri="http://schemas.openxmlformats.org/drawingml/2006/table">
            <a:tbl>
              <a:tblPr/>
              <a:tblGrid>
                <a:gridCol w="1776412">
                  <a:extLst>
                    <a:ext uri="{9D8B030D-6E8A-4147-A177-3AD203B41FA5}">
                      <a16:colId xmlns:a16="http://schemas.microsoft.com/office/drawing/2014/main" val="1292176091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343500396"/>
                    </a:ext>
                  </a:extLst>
                </a:gridCol>
                <a:gridCol w="1776412">
                  <a:extLst>
                    <a:ext uri="{9D8B030D-6E8A-4147-A177-3AD203B41FA5}">
                      <a16:colId xmlns:a16="http://schemas.microsoft.com/office/drawing/2014/main" val="841433545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383139126"/>
                    </a:ext>
                  </a:extLst>
                </a:gridCol>
              </a:tblGrid>
              <a:tr h="884238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835000"/>
                  </a:ext>
                </a:extLst>
              </a:tr>
              <a:tr h="5191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343032"/>
                  </a:ext>
                </a:extLst>
              </a:tr>
              <a:tr h="51752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473351"/>
                  </a:ext>
                </a:extLst>
              </a:tr>
              <a:tr h="520700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75709"/>
                  </a:ext>
                </a:extLst>
              </a:tr>
            </a:tbl>
          </a:graphicData>
        </a:graphic>
      </p:graphicFrame>
      <p:sp>
        <p:nvSpPr>
          <p:cNvPr id="47136" name="Rectangle 32">
            <a:extLst>
              <a:ext uri="{FF2B5EF4-FFF2-40B4-BE49-F238E27FC236}">
                <a16:creationId xmlns:a16="http://schemas.microsoft.com/office/drawing/2014/main" id="{7322F666-8F1F-4B0D-BB6B-855075E63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749301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实验数据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28D920B-C97C-4612-96E5-9A5360A7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二、并联电路的电流规律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A68A324-0551-47C7-A76B-19188DA5ED7B}"/>
              </a:ext>
            </a:extLst>
          </p:cNvPr>
          <p:cNvSpPr/>
          <p:nvPr/>
        </p:nvSpPr>
        <p:spPr>
          <a:xfrm>
            <a:off x="2320901" y="4853800"/>
            <a:ext cx="7879555" cy="107903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  实验结论：</a:t>
            </a:r>
          </a:p>
          <a:p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　　并联电路中，干路电流等于各支路电流之和。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E962BA-6EAB-4EF1-BE3B-9B83ED2F147D}"/>
              </a:ext>
            </a:extLst>
          </p:cNvPr>
          <p:cNvSpPr/>
          <p:nvPr/>
        </p:nvSpPr>
        <p:spPr>
          <a:xfrm>
            <a:off x="5245460" y="4184651"/>
            <a:ext cx="1858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C </a:t>
            </a:r>
            <a:r>
              <a:rPr lang="en-US" altLang="zh-CN" sz="2400" b="1" i="1">
                <a:latin typeface="Times New Roman" panose="02020603050405020304" pitchFamily="18" charset="0"/>
              </a:rPr>
              <a:t>=I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A</a:t>
            </a:r>
            <a:r>
              <a:rPr lang="en-US" altLang="zh-CN" sz="2400" b="1" i="1">
                <a:latin typeface="Times New Roman" panose="02020603050405020304" pitchFamily="18" charset="0"/>
              </a:rPr>
              <a:t> + I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B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5" name="TextBox 8">
            <a:extLst>
              <a:ext uri="{FF2B5EF4-FFF2-40B4-BE49-F238E27FC236}">
                <a16:creationId xmlns:a16="http://schemas.microsoft.com/office/drawing/2014/main" id="{4CA21C56-31C9-4C53-A05D-71A93D0AC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4"/>
            <a:ext cx="8135938" cy="2143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</a:rPr>
              <a:t>如图所示，小阳用电流表探究串联电路中的电流关系，他分别用电流表测电路中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三处的电流，得知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</a:rPr>
              <a:t>0.2 A</a:t>
            </a:r>
            <a:r>
              <a:rPr lang="zh-CN" altLang="en-US" sz="2800" b="1">
                <a:latin typeface="Times New Roman" panose="02020603050405020304" pitchFamily="18" charset="0"/>
              </a:rPr>
              <a:t>，则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</a:rPr>
              <a:t>_______</a:t>
            </a:r>
            <a:r>
              <a:rPr lang="zh-CN" altLang="en-US" sz="2800" b="1">
                <a:latin typeface="Times New Roman" panose="02020603050405020304" pitchFamily="18" charset="0"/>
              </a:rPr>
              <a:t>，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</a:rPr>
              <a:t>_______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6B6C9808-F909-45BA-91AD-0A849CA5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852739"/>
            <a:ext cx="108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0.2 A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BB34120A-4126-4873-859D-7AAFAF4F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312989"/>
            <a:ext cx="1087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0.2 A</a:t>
            </a:r>
          </a:p>
        </p:txBody>
      </p:sp>
      <p:grpSp>
        <p:nvGrpSpPr>
          <p:cNvPr id="46088" name="Group 8">
            <a:extLst>
              <a:ext uri="{FF2B5EF4-FFF2-40B4-BE49-F238E27FC236}">
                <a16:creationId xmlns:a16="http://schemas.microsoft.com/office/drawing/2014/main" id="{436E3D17-16B8-4944-B6D1-072091AACB0E}"/>
              </a:ext>
            </a:extLst>
          </p:cNvPr>
          <p:cNvGrpSpPr/>
          <p:nvPr/>
        </p:nvGrpSpPr>
        <p:grpSpPr>
          <a:xfrm>
            <a:off x="4583113" y="3679826"/>
            <a:ext cx="3276600" cy="2447925"/>
            <a:chExt cx="2064" cy="1542"/>
          </a:xfrm>
        </p:grpSpPr>
        <p:sp>
          <p:nvSpPr>
            <p:cNvPr id="46089" name="Rectangle 102">
              <a:extLst>
                <a:ext uri="{FF2B5EF4-FFF2-40B4-BE49-F238E27FC236}">
                  <a16:creationId xmlns:a16="http://schemas.microsoft.com/office/drawing/2014/main" id="{13F822D4-5296-448C-B695-A4FA6F373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6"/>
              <a:ext cx="2064" cy="9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6090" name="AutoShape 44">
              <a:extLst>
                <a:ext uri="{FF2B5EF4-FFF2-40B4-BE49-F238E27FC236}">
                  <a16:creationId xmlns:a16="http://schemas.microsoft.com/office/drawing/2014/main" id="{954D7574-C96C-4C68-9D21-9EA7B9474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04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6091" name="AutoShape 44">
              <a:extLst>
                <a:ext uri="{FF2B5EF4-FFF2-40B4-BE49-F238E27FC236}">
                  <a16:creationId xmlns:a16="http://schemas.microsoft.com/office/drawing/2014/main" id="{15CA728F-CE5C-41D2-B183-F606F2BD2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27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6092" name="Group 12">
              <a:extLst>
                <a:ext uri="{FF2B5EF4-FFF2-40B4-BE49-F238E27FC236}">
                  <a16:creationId xmlns:a16="http://schemas.microsoft.com/office/drawing/2014/main" id="{25C92DDB-5EAF-4048-821E-A523A895AF32}"/>
                </a:ext>
              </a:extLst>
            </p:cNvPr>
            <p:cNvGrpSpPr/>
            <p:nvPr/>
          </p:nvGrpSpPr>
          <p:grpSpPr>
            <a:xfrm>
              <a:off x="817" y="1202"/>
              <a:ext cx="85" cy="340"/>
              <a:chExt cx="85" cy="340"/>
            </a:xfrm>
          </p:grpSpPr>
          <p:sp>
            <p:nvSpPr>
              <p:cNvPr id="46093" name="Rectangle 19">
                <a:extLst>
                  <a:ext uri="{FF2B5EF4-FFF2-40B4-BE49-F238E27FC236}">
                    <a16:creationId xmlns:a16="http://schemas.microsoft.com/office/drawing/2014/main" id="{B4A636B3-C307-48F3-AF15-339CE852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6094" name="Line 20">
                <a:extLst>
                  <a:ext uri="{FF2B5EF4-FFF2-40B4-BE49-F238E27FC236}">
                    <a16:creationId xmlns:a16="http://schemas.microsoft.com/office/drawing/2014/main" id="{4F9293AF-2E75-41FB-8D64-CB75AA946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5" name="Line 21">
                <a:extLst>
                  <a:ext uri="{FF2B5EF4-FFF2-40B4-BE49-F238E27FC236}">
                    <a16:creationId xmlns:a16="http://schemas.microsoft.com/office/drawing/2014/main" id="{734B8819-F38D-4C5D-8619-7A219D63D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096" name="Group 16">
              <a:extLst>
                <a:ext uri="{FF2B5EF4-FFF2-40B4-BE49-F238E27FC236}">
                  <a16:creationId xmlns:a16="http://schemas.microsoft.com/office/drawing/2014/main" id="{26BA345A-5BC4-4357-9B5F-6F07E0C4BE7E}"/>
                </a:ext>
              </a:extLst>
            </p:cNvPr>
            <p:cNvGrpSpPr/>
            <p:nvPr/>
          </p:nvGrpSpPr>
          <p:grpSpPr>
            <a:xfrm>
              <a:off x="1338" y="1270"/>
              <a:ext cx="283" cy="170"/>
              <a:chExt cx="256" cy="142"/>
            </a:xfrm>
          </p:grpSpPr>
          <p:sp>
            <p:nvSpPr>
              <p:cNvPr id="46097" name="Rectangle 15">
                <a:extLst>
                  <a:ext uri="{FF2B5EF4-FFF2-40B4-BE49-F238E27FC236}">
                    <a16:creationId xmlns:a16="http://schemas.microsoft.com/office/drawing/2014/main" id="{1E021020-1345-4813-9A5E-FABBF29DD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6098" name="Line 16">
                <a:extLst>
                  <a:ext uri="{FF2B5EF4-FFF2-40B4-BE49-F238E27FC236}">
                    <a16:creationId xmlns:a16="http://schemas.microsoft.com/office/drawing/2014/main" id="{D645A7E4-2138-4883-A049-5A1EAC818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9" name="Oval 17">
                <a:extLst>
                  <a:ext uri="{FF2B5EF4-FFF2-40B4-BE49-F238E27FC236}">
                    <a16:creationId xmlns:a16="http://schemas.microsoft.com/office/drawing/2014/main" id="{611A9172-B1BC-4FAC-8BF0-6DC30DCC0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6100" name="Oval 125">
              <a:extLst>
                <a:ext uri="{FF2B5EF4-FFF2-40B4-BE49-F238E27FC236}">
                  <a16:creationId xmlns:a16="http://schemas.microsoft.com/office/drawing/2014/main" id="{621D18EA-2A7A-48CD-971F-DCFD296119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75" y="356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6101" name="Oval 125">
              <a:extLst>
                <a:ext uri="{FF2B5EF4-FFF2-40B4-BE49-F238E27FC236}">
                  <a16:creationId xmlns:a16="http://schemas.microsoft.com/office/drawing/2014/main" id="{FC1E3858-3A91-481F-A272-A30E2F29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991" y="344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6102" name="Oval 125">
              <a:extLst>
                <a:ext uri="{FF2B5EF4-FFF2-40B4-BE49-F238E27FC236}">
                  <a16:creationId xmlns:a16="http://schemas.microsoft.com/office/drawing/2014/main" id="{743BECD0-600D-49D9-A610-BD6E1A91E0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785" y="344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6103" name="Text Box 116">
              <a:extLst>
                <a:ext uri="{FF2B5EF4-FFF2-40B4-BE49-F238E27FC236}">
                  <a16:creationId xmlns:a16="http://schemas.microsoft.com/office/drawing/2014/main" id="{2361C263-F2CE-45FC-9629-4D5049185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" y="408"/>
              <a:ext cx="22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6104" name="Text Box 116">
              <a:extLst>
                <a:ext uri="{FF2B5EF4-FFF2-40B4-BE49-F238E27FC236}">
                  <a16:creationId xmlns:a16="http://schemas.microsoft.com/office/drawing/2014/main" id="{1B65F829-D582-431F-BBF5-CD7F4A35E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431"/>
              <a:ext cx="22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B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6105" name="Text Box 116">
              <a:extLst>
                <a:ext uri="{FF2B5EF4-FFF2-40B4-BE49-F238E27FC236}">
                  <a16:creationId xmlns:a16="http://schemas.microsoft.com/office/drawing/2014/main" id="{199C7F7F-31C0-447E-BE22-D8085EB31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454"/>
              <a:ext cx="22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C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6106" name="Text Box 104">
              <a:extLst>
                <a:ext uri="{FF2B5EF4-FFF2-40B4-BE49-F238E27FC236}">
                  <a16:creationId xmlns:a16="http://schemas.microsoft.com/office/drawing/2014/main" id="{1FE5A7A0-1F7D-430E-88B6-1AACD7458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" y="0"/>
              <a:ext cx="3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107" name="Text Box 109">
              <a:extLst>
                <a:ext uri="{FF2B5EF4-FFF2-40B4-BE49-F238E27FC236}">
                  <a16:creationId xmlns:a16="http://schemas.microsoft.com/office/drawing/2014/main" id="{9B899F60-CCD7-4979-B79A-3A460225C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23"/>
              <a:ext cx="3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B70F36F4-FDB0-4CDB-8C1B-1B7E7C68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34700" y="11455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TextBox 8">
            <a:extLst>
              <a:ext uri="{FF2B5EF4-FFF2-40B4-BE49-F238E27FC236}">
                <a16:creationId xmlns:a16="http://schemas.microsoft.com/office/drawing/2014/main" id="{6AB0C805-BA04-49FE-B0DF-3772CD10A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4"/>
            <a:ext cx="8316913" cy="169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</a:rPr>
              <a:t>如图所示电路图，电流表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  <a:r>
              <a:rPr lang="en-US" altLang="zh-CN" sz="2800" b="1">
                <a:latin typeface="Times New Roman" panose="02020603050405020304" pitchFamily="18" charset="0"/>
              </a:rPr>
              <a:t>0.9 A</a:t>
            </a:r>
            <a:r>
              <a:rPr lang="zh-CN" altLang="en-US" sz="2800" b="1"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  <a:r>
              <a:rPr lang="en-US" altLang="zh-CN" sz="2800" b="1">
                <a:latin typeface="Times New Roman" panose="02020603050405020304" pitchFamily="18" charset="0"/>
              </a:rPr>
              <a:t>0.4 A</a:t>
            </a:r>
            <a:r>
              <a:rPr lang="zh-CN" altLang="en-US" sz="2800" b="1">
                <a:latin typeface="Times New Roman" panose="02020603050405020304" pitchFamily="18" charset="0"/>
              </a:rPr>
              <a:t>，则通过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的电流是 </a:t>
            </a:r>
            <a:r>
              <a:rPr lang="en-US" altLang="zh-CN" sz="2800" b="1">
                <a:latin typeface="Times New Roman" panose="02020603050405020304" pitchFamily="18" charset="0"/>
              </a:rPr>
              <a:t>______</a:t>
            </a:r>
            <a:r>
              <a:rPr lang="zh-CN" altLang="en-US" sz="2800" b="1">
                <a:latin typeface="Times New Roman" panose="02020603050405020304" pitchFamily="18" charset="0"/>
              </a:rPr>
              <a:t>，通过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的电流是</a:t>
            </a:r>
            <a:r>
              <a:rPr lang="en-US" altLang="zh-CN" sz="2800" b="1">
                <a:latin typeface="Times New Roman" panose="02020603050405020304" pitchFamily="18" charset="0"/>
              </a:rPr>
              <a:t>______</a:t>
            </a:r>
            <a:r>
              <a:rPr lang="zh-CN" altLang="en-US" sz="2800" b="1">
                <a:latin typeface="Times New Roman" panose="02020603050405020304" pitchFamily="18" charset="0"/>
              </a:rPr>
              <a:t>，通过干路的电流是</a:t>
            </a:r>
            <a:r>
              <a:rPr lang="en-US" altLang="zh-CN" sz="2800" b="1">
                <a:latin typeface="Times New Roman" panose="02020603050405020304" pitchFamily="18" charset="0"/>
              </a:rPr>
              <a:t>______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6047BEDE-DABF-421F-8467-F671E7F1A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1881189"/>
            <a:ext cx="1087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0.4 A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ACC0BA9E-E6B3-4700-B2E3-45664E4D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9" y="2384425"/>
            <a:ext cx="1087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0.9 A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92D790DA-052F-4E7F-AB9D-7A0041A12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4" y="2384425"/>
            <a:ext cx="1087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0.5 A</a:t>
            </a:r>
          </a:p>
        </p:txBody>
      </p:sp>
      <p:grpSp>
        <p:nvGrpSpPr>
          <p:cNvPr id="45062" name="Group 6">
            <a:extLst>
              <a:ext uri="{FF2B5EF4-FFF2-40B4-BE49-F238E27FC236}">
                <a16:creationId xmlns:a16="http://schemas.microsoft.com/office/drawing/2014/main" id="{2A7469CD-A9EF-4630-8427-5A065E61FFB5}"/>
              </a:ext>
            </a:extLst>
          </p:cNvPr>
          <p:cNvGrpSpPr/>
          <p:nvPr/>
        </p:nvGrpSpPr>
        <p:grpSpPr>
          <a:xfrm>
            <a:off x="3935413" y="3284539"/>
            <a:ext cx="3814762" cy="2555875"/>
            <a:chExt cx="2403" cy="1610"/>
          </a:xfrm>
        </p:grpSpPr>
        <p:sp>
          <p:nvSpPr>
            <p:cNvPr id="45063" name="Rectangle 102">
              <a:extLst>
                <a:ext uri="{FF2B5EF4-FFF2-40B4-BE49-F238E27FC236}">
                  <a16:creationId xmlns:a16="http://schemas.microsoft.com/office/drawing/2014/main" id="{67F7878D-113F-4CDC-8CEA-C1FBA3D90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182"/>
              <a:ext cx="2064" cy="12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5064" name="Text Box 104">
              <a:extLst>
                <a:ext uri="{FF2B5EF4-FFF2-40B4-BE49-F238E27FC236}">
                  <a16:creationId xmlns:a16="http://schemas.microsoft.com/office/drawing/2014/main" id="{1FEB549C-BC39-4A57-9890-0BC6EFB86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" y="227"/>
              <a:ext cx="3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065" name="Text Box 109">
              <a:extLst>
                <a:ext uri="{FF2B5EF4-FFF2-40B4-BE49-F238E27FC236}">
                  <a16:creationId xmlns:a16="http://schemas.microsoft.com/office/drawing/2014/main" id="{13079ABC-F494-4894-B8F5-786382690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295"/>
              <a:ext cx="3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066" name="Line 10">
              <a:extLst>
                <a:ext uri="{FF2B5EF4-FFF2-40B4-BE49-F238E27FC236}">
                  <a16:creationId xmlns:a16="http://schemas.microsoft.com/office/drawing/2014/main" id="{42B05906-BF47-453B-A268-790BBD48C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4" y="182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7" name="AutoShape 44">
              <a:extLst>
                <a:ext uri="{FF2B5EF4-FFF2-40B4-BE49-F238E27FC236}">
                  <a16:creationId xmlns:a16="http://schemas.microsoft.com/office/drawing/2014/main" id="{1F6EE743-4AE9-4344-A029-7D1DC2B5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409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5068" name="AutoShape 44">
              <a:extLst>
                <a:ext uri="{FF2B5EF4-FFF2-40B4-BE49-F238E27FC236}">
                  <a16:creationId xmlns:a16="http://schemas.microsoft.com/office/drawing/2014/main" id="{55E2515A-3D9A-4CE0-A4C1-13D2C81DD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567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5069" name="Group 13">
              <a:extLst>
                <a:ext uri="{FF2B5EF4-FFF2-40B4-BE49-F238E27FC236}">
                  <a16:creationId xmlns:a16="http://schemas.microsoft.com/office/drawing/2014/main" id="{CE2758CB-218F-4983-8864-93650319A30C}"/>
                </a:ext>
              </a:extLst>
            </p:cNvPr>
            <p:cNvGrpSpPr/>
            <p:nvPr/>
          </p:nvGrpSpPr>
          <p:grpSpPr>
            <a:xfrm rot="5400000">
              <a:off x="120" y="343"/>
              <a:ext cx="85" cy="340"/>
              <a:chExt cx="85" cy="340"/>
            </a:xfrm>
          </p:grpSpPr>
          <p:sp>
            <p:nvSpPr>
              <p:cNvPr id="45070" name="Rectangle 19">
                <a:extLst>
                  <a:ext uri="{FF2B5EF4-FFF2-40B4-BE49-F238E27FC236}">
                    <a16:creationId xmlns:a16="http://schemas.microsoft.com/office/drawing/2014/main" id="{04097CA3-595D-45CE-95FA-F531C6A60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071" name="Line 20">
                <a:extLst>
                  <a:ext uri="{FF2B5EF4-FFF2-40B4-BE49-F238E27FC236}">
                    <a16:creationId xmlns:a16="http://schemas.microsoft.com/office/drawing/2014/main" id="{68AB9AEC-00C1-44C5-A22B-289705ECF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2" name="Line 21">
                <a:extLst>
                  <a:ext uri="{FF2B5EF4-FFF2-40B4-BE49-F238E27FC236}">
                    <a16:creationId xmlns:a16="http://schemas.microsoft.com/office/drawing/2014/main" id="{A53098CC-A727-40D6-A746-5A9450715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073" name="Group 17">
              <a:extLst>
                <a:ext uri="{FF2B5EF4-FFF2-40B4-BE49-F238E27FC236}">
                  <a16:creationId xmlns:a16="http://schemas.microsoft.com/office/drawing/2014/main" id="{91402C81-3B5F-41BE-BA51-CE2C3180000B}"/>
                </a:ext>
              </a:extLst>
            </p:cNvPr>
            <p:cNvGrpSpPr/>
            <p:nvPr/>
          </p:nvGrpSpPr>
          <p:grpSpPr>
            <a:xfrm>
              <a:off x="68" y="794"/>
              <a:ext cx="182" cy="318"/>
              <a:chExt cx="182" cy="318"/>
            </a:xfrm>
          </p:grpSpPr>
          <p:sp>
            <p:nvSpPr>
              <p:cNvPr id="45074" name="Rectangle 92">
                <a:extLst>
                  <a:ext uri="{FF2B5EF4-FFF2-40B4-BE49-F238E27FC236}">
                    <a16:creationId xmlns:a16="http://schemas.microsoft.com/office/drawing/2014/main" id="{5C0CDCEC-B307-4F57-91EC-4C73A7696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-50" y="79"/>
                <a:ext cx="281" cy="1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075" name="Line 93">
                <a:extLst>
                  <a:ext uri="{FF2B5EF4-FFF2-40B4-BE49-F238E27FC236}">
                    <a16:creationId xmlns:a16="http://schemas.microsoft.com/office/drawing/2014/main" id="{26966CEF-60BD-42FF-B1A9-E7E4C185C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-86" y="122"/>
                <a:ext cx="282" cy="1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6" name="Oval 94">
                <a:extLst>
                  <a:ext uri="{FF2B5EF4-FFF2-40B4-BE49-F238E27FC236}">
                    <a16:creationId xmlns:a16="http://schemas.microsoft.com/office/drawing/2014/main" id="{613B32A7-DF82-42ED-BEBF-47CBA83D3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66" y="0"/>
                <a:ext cx="71" cy="7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45077" name="Group 21">
              <a:extLst>
                <a:ext uri="{FF2B5EF4-FFF2-40B4-BE49-F238E27FC236}">
                  <a16:creationId xmlns:a16="http://schemas.microsoft.com/office/drawing/2014/main" id="{BDF3641F-01DB-4CEC-B923-1B7678D07AFA}"/>
                </a:ext>
              </a:extLst>
            </p:cNvPr>
            <p:cNvGrpSpPr/>
            <p:nvPr/>
          </p:nvGrpSpPr>
          <p:grpSpPr>
            <a:xfrm>
              <a:off x="499" y="0"/>
              <a:ext cx="380" cy="340"/>
              <a:chExt cx="380" cy="340"/>
            </a:xfrm>
          </p:grpSpPr>
          <p:sp>
            <p:nvSpPr>
              <p:cNvPr id="45078" name="Oval 197">
                <a:extLst>
                  <a:ext uri="{FF2B5EF4-FFF2-40B4-BE49-F238E27FC236}">
                    <a16:creationId xmlns:a16="http://schemas.microsoft.com/office/drawing/2014/main" id="{F497F985-AC28-49F1-A427-61A2ABF68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079" name="Text Box 198">
                <a:extLst>
                  <a:ext uri="{FF2B5EF4-FFF2-40B4-BE49-F238E27FC236}">
                    <a16:creationId xmlns:a16="http://schemas.microsoft.com/office/drawing/2014/main" id="{AC8F1EAA-2776-418C-A76D-6F5D4F453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5080" name="Group 24">
              <a:extLst>
                <a:ext uri="{FF2B5EF4-FFF2-40B4-BE49-F238E27FC236}">
                  <a16:creationId xmlns:a16="http://schemas.microsoft.com/office/drawing/2014/main" id="{C467A0A7-F590-4617-B8F6-E47B1BED7F82}"/>
                </a:ext>
              </a:extLst>
            </p:cNvPr>
            <p:cNvGrpSpPr/>
            <p:nvPr/>
          </p:nvGrpSpPr>
          <p:grpSpPr>
            <a:xfrm>
              <a:off x="1043" y="953"/>
              <a:ext cx="380" cy="340"/>
              <a:chExt cx="380" cy="340"/>
            </a:xfrm>
          </p:grpSpPr>
          <p:sp>
            <p:nvSpPr>
              <p:cNvPr id="45081" name="Oval 197">
                <a:extLst>
                  <a:ext uri="{FF2B5EF4-FFF2-40B4-BE49-F238E27FC236}">
                    <a16:creationId xmlns:a16="http://schemas.microsoft.com/office/drawing/2014/main" id="{42924CD1-7FCB-4097-AD70-73C26202E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082" name="Text Box 198">
                <a:extLst>
                  <a:ext uri="{FF2B5EF4-FFF2-40B4-BE49-F238E27FC236}">
                    <a16:creationId xmlns:a16="http://schemas.microsoft.com/office/drawing/2014/main" id="{966399B4-2504-475C-B822-B98365A1E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3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5083" name="Group 27">
              <a:extLst>
                <a:ext uri="{FF2B5EF4-FFF2-40B4-BE49-F238E27FC236}">
                  <a16:creationId xmlns:a16="http://schemas.microsoft.com/office/drawing/2014/main" id="{7836D7D1-6ADD-4923-A362-4445176E4CE5}"/>
                </a:ext>
              </a:extLst>
            </p:cNvPr>
            <p:cNvGrpSpPr/>
            <p:nvPr/>
          </p:nvGrpSpPr>
          <p:grpSpPr>
            <a:xfrm>
              <a:off x="1610" y="1270"/>
              <a:ext cx="380" cy="340"/>
              <a:chExt cx="380" cy="340"/>
            </a:xfrm>
          </p:grpSpPr>
          <p:sp>
            <p:nvSpPr>
              <p:cNvPr id="45084" name="Oval 197">
                <a:extLst>
                  <a:ext uri="{FF2B5EF4-FFF2-40B4-BE49-F238E27FC236}">
                    <a16:creationId xmlns:a16="http://schemas.microsoft.com/office/drawing/2014/main" id="{6F93758D-A707-4415-8A36-6A8DD9C44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085" name="Text Box 198">
                <a:extLst>
                  <a:ext uri="{FF2B5EF4-FFF2-40B4-BE49-F238E27FC236}">
                    <a16:creationId xmlns:a16="http://schemas.microsoft.com/office/drawing/2014/main" id="{7A2FFE2D-AB16-4B4A-BB96-A984FD6D5F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B968537A-D13C-41CE-98BA-2B7FAA83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TextBox 8">
            <a:extLst>
              <a:ext uri="{FF2B5EF4-FFF2-40B4-BE49-F238E27FC236}">
                <a16:creationId xmlns:a16="http://schemas.microsoft.com/office/drawing/2014/main" id="{32CE7A52-DEA4-4F29-A49F-3A05BDF6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8101013" cy="163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</a:rPr>
              <a:t>在图所示的电路中，电流表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1.2 A</a:t>
            </a:r>
            <a:r>
              <a:rPr lang="zh-CN" altLang="en-US" sz="2800" b="1">
                <a:latin typeface="Times New Roman" panose="02020603050405020304" pitchFamily="18" charset="0"/>
              </a:rPr>
              <a:t>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  <a:r>
              <a:rPr lang="en-US" altLang="zh-CN" sz="2800" b="1">
                <a:latin typeface="Times New Roman" panose="02020603050405020304" pitchFamily="18" charset="0"/>
              </a:rPr>
              <a:t>0.5 A</a:t>
            </a:r>
            <a:r>
              <a:rPr lang="zh-CN" altLang="en-US" sz="2800" b="1">
                <a:latin typeface="Times New Roman" panose="02020603050405020304" pitchFamily="18" charset="0"/>
              </a:rPr>
              <a:t>。求：通过灯泡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的电流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和通过灯泡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的电流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868D2FD0-D792-4F4E-80D3-2DA27EE3A7F0}"/>
              </a:ext>
            </a:extLst>
          </p:cNvPr>
          <p:cNvGrpSpPr/>
          <p:nvPr/>
        </p:nvGrpSpPr>
        <p:grpSpPr>
          <a:xfrm>
            <a:off x="4116389" y="3176588"/>
            <a:ext cx="4429125" cy="2513012"/>
            <a:chExt cx="3380" cy="1946"/>
          </a:xfrm>
        </p:grpSpPr>
        <p:pic>
          <p:nvPicPr>
            <p:cNvPr id="44036" name="Picture 3" descr="H:\2\人教教参资源\九\图\铡刀开关.JPG">
              <a:extLst>
                <a:ext uri="{FF2B5EF4-FFF2-40B4-BE49-F238E27FC236}">
                  <a16:creationId xmlns:a16="http://schemas.microsoft.com/office/drawing/2014/main" id="{C77CA8DF-7ED0-4697-BC79-ADE82F248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426" y="255"/>
              <a:ext cx="794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7" name="Picture 10" descr="H:\2\人教教参资源\九\图\电池组.JPG">
              <a:extLst>
                <a:ext uri="{FF2B5EF4-FFF2-40B4-BE49-F238E27FC236}">
                  <a16:creationId xmlns:a16="http://schemas.microsoft.com/office/drawing/2014/main" id="{A1B9B489-338D-4BB6-9B75-8945CF49F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10" y="0"/>
              <a:ext cx="120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38" name="Group 6">
              <a:extLst>
                <a:ext uri="{FF2B5EF4-FFF2-40B4-BE49-F238E27FC236}">
                  <a16:creationId xmlns:a16="http://schemas.microsoft.com/office/drawing/2014/main" id="{3536CDE1-CDA9-4E55-82AF-F43AA39F8C30}"/>
                </a:ext>
              </a:extLst>
            </p:cNvPr>
            <p:cNvGrpSpPr/>
            <p:nvPr/>
          </p:nvGrpSpPr>
          <p:grpSpPr>
            <a:xfrm>
              <a:off x="114" y="1204"/>
              <a:ext cx="748" cy="567"/>
              <a:chExt cx="748" cy="567"/>
            </a:xfrm>
          </p:grpSpPr>
          <p:pic>
            <p:nvPicPr>
              <p:cNvPr id="44039" name="Picture 5" descr="H:\2\人教教参资源\九\图\小灯泡.JPG">
                <a:extLst>
                  <a:ext uri="{FF2B5EF4-FFF2-40B4-BE49-F238E27FC236}">
                    <a16:creationId xmlns:a16="http://schemas.microsoft.com/office/drawing/2014/main" id="{6EAF2834-DDFE-4600-B357-1ED27EC5C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45"/>
                <a:ext cx="748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0" name="Text Box 8">
                <a:extLst>
                  <a:ext uri="{FF2B5EF4-FFF2-40B4-BE49-F238E27FC236}">
                    <a16:creationId xmlns:a16="http://schemas.microsoft.com/office/drawing/2014/main" id="{BC31CD67-06A4-43D2-8939-0E78216E25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0"/>
                <a:ext cx="339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zh-CN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b="1"/>
              </a:p>
            </p:txBody>
          </p:sp>
        </p:grpSp>
        <p:grpSp>
          <p:nvGrpSpPr>
            <p:cNvPr id="44041" name="Group 9">
              <a:extLst>
                <a:ext uri="{FF2B5EF4-FFF2-40B4-BE49-F238E27FC236}">
                  <a16:creationId xmlns:a16="http://schemas.microsoft.com/office/drawing/2014/main" id="{918A3966-3B07-4EAC-B169-DFDB5B59C50E}"/>
                </a:ext>
              </a:extLst>
            </p:cNvPr>
            <p:cNvGrpSpPr/>
            <p:nvPr/>
          </p:nvGrpSpPr>
          <p:grpSpPr>
            <a:xfrm>
              <a:off x="114" y="454"/>
              <a:ext cx="748" cy="590"/>
              <a:chExt cx="748" cy="590"/>
            </a:xfrm>
          </p:grpSpPr>
          <p:pic>
            <p:nvPicPr>
              <p:cNvPr id="44042" name="Picture 5" descr="H:\2\人教教参资源\九\图\小灯泡.JPG">
                <a:extLst>
                  <a:ext uri="{FF2B5EF4-FFF2-40B4-BE49-F238E27FC236}">
                    <a16:creationId xmlns:a16="http://schemas.microsoft.com/office/drawing/2014/main" id="{6A7DE2F7-3433-485E-8667-97DA6C6AB9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68"/>
                <a:ext cx="748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3" name="Text Box 11">
                <a:extLst>
                  <a:ext uri="{FF2B5EF4-FFF2-40B4-BE49-F238E27FC236}">
                    <a16:creationId xmlns:a16="http://schemas.microsoft.com/office/drawing/2014/main" id="{B3C52B43-28DD-438F-98C8-247E7CF17E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" y="0"/>
                <a:ext cx="31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zh-CN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b="1"/>
              </a:p>
            </p:txBody>
          </p:sp>
        </p:grpSp>
        <p:grpSp>
          <p:nvGrpSpPr>
            <p:cNvPr id="44044" name="Group 12">
              <a:extLst>
                <a:ext uri="{FF2B5EF4-FFF2-40B4-BE49-F238E27FC236}">
                  <a16:creationId xmlns:a16="http://schemas.microsoft.com/office/drawing/2014/main" id="{325677D8-3710-4425-97F0-F3756C339318}"/>
                </a:ext>
              </a:extLst>
            </p:cNvPr>
            <p:cNvGrpSpPr/>
            <p:nvPr/>
          </p:nvGrpSpPr>
          <p:grpSpPr>
            <a:xfrm>
              <a:off x="1224" y="981"/>
              <a:ext cx="767" cy="907"/>
              <a:chExt cx="767" cy="907"/>
            </a:xfrm>
          </p:grpSpPr>
          <p:sp>
            <p:nvSpPr>
              <p:cNvPr id="44045" name="未知">
                <a:extLst>
                  <a:ext uri="{FF2B5EF4-FFF2-40B4-BE49-F238E27FC236}">
                    <a16:creationId xmlns:a16="http://schemas.microsoft.com/office/drawing/2014/main" id="{BBB50073-4661-4FFE-81AB-66DC08EC1FF7}"/>
                  </a:ext>
                </a:extLst>
              </p:cNvPr>
              <p:cNvSpPr/>
              <p:nvPr/>
            </p:nvSpPr>
            <p:spPr bwMode="auto">
              <a:xfrm>
                <a:off x="148" y="324"/>
                <a:ext cx="532" cy="226"/>
              </a:xfrm>
              <a:custGeom>
                <a:gdLst>
                  <a:gd name="T0" fmla="*/ 0 w 546"/>
                  <a:gd name="T1" fmla="*/ 0 h 234"/>
                  <a:gd name="T2" fmla="*/ 174 w 546"/>
                  <a:gd name="T3" fmla="*/ 42 h 234"/>
                  <a:gd name="T4" fmla="*/ 228 w 546"/>
                  <a:gd name="T5" fmla="*/ 192 h 234"/>
                  <a:gd name="T6" fmla="*/ 546 w 546"/>
                  <a:gd name="T7" fmla="*/ 234 h 2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6" h="234">
                    <a:moveTo>
                      <a:pt x="0" y="0"/>
                    </a:moveTo>
                    <a:cubicBezTo>
                      <a:pt x="68" y="5"/>
                      <a:pt x="136" y="10"/>
                      <a:pt x="174" y="42"/>
                    </a:cubicBezTo>
                    <a:cubicBezTo>
                      <a:pt x="212" y="74"/>
                      <a:pt x="166" y="160"/>
                      <a:pt x="228" y="192"/>
                    </a:cubicBezTo>
                    <a:cubicBezTo>
                      <a:pt x="290" y="224"/>
                      <a:pt x="418" y="229"/>
                      <a:pt x="546" y="234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44046" name="Picture 6" descr="H:\2\人教教参资源\九\图\电流表.JPG">
                <a:extLst>
                  <a:ext uri="{FF2B5EF4-FFF2-40B4-BE49-F238E27FC236}">
                    <a16:creationId xmlns:a16="http://schemas.microsoft.com/office/drawing/2014/main" id="{A0D5AD19-CD58-4BBD-997E-B132321D5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7" name="Rectangle 15">
                <a:extLst>
                  <a:ext uri="{FF2B5EF4-FFF2-40B4-BE49-F238E27FC236}">
                    <a16:creationId xmlns:a16="http://schemas.microsoft.com/office/drawing/2014/main" id="{8F5A6BEB-7E54-4B13-B020-6F90D8C10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04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48" name="Text Box 16">
                <a:extLst>
                  <a:ext uri="{FF2B5EF4-FFF2-40B4-BE49-F238E27FC236}">
                    <a16:creationId xmlns:a16="http://schemas.microsoft.com/office/drawing/2014/main" id="{900E92AD-BD90-404B-83C9-2F84F1409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" y="181"/>
                <a:ext cx="22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zh-CN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b="1"/>
              </a:p>
            </p:txBody>
          </p:sp>
        </p:grpSp>
        <p:grpSp>
          <p:nvGrpSpPr>
            <p:cNvPr id="44049" name="Group 17">
              <a:extLst>
                <a:ext uri="{FF2B5EF4-FFF2-40B4-BE49-F238E27FC236}">
                  <a16:creationId xmlns:a16="http://schemas.microsoft.com/office/drawing/2014/main" id="{06B95943-8B4C-4901-8130-0FAE9A845270}"/>
                </a:ext>
              </a:extLst>
            </p:cNvPr>
            <p:cNvGrpSpPr/>
            <p:nvPr/>
          </p:nvGrpSpPr>
          <p:grpSpPr>
            <a:xfrm>
              <a:off x="2245" y="953"/>
              <a:ext cx="767" cy="907"/>
              <a:chExt cx="767" cy="907"/>
            </a:xfrm>
          </p:grpSpPr>
          <p:pic>
            <p:nvPicPr>
              <p:cNvPr id="44050" name="Picture 6" descr="H:\2\人教教参资源\九\图\电流表.JPG">
                <a:extLst>
                  <a:ext uri="{FF2B5EF4-FFF2-40B4-BE49-F238E27FC236}">
                    <a16:creationId xmlns:a16="http://schemas.microsoft.com/office/drawing/2014/main" id="{7C15A2B2-8A75-4948-A5FD-DB36726DE9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51" name="Rectangle 19">
                <a:extLst>
                  <a:ext uri="{FF2B5EF4-FFF2-40B4-BE49-F238E27FC236}">
                    <a16:creationId xmlns:a16="http://schemas.microsoft.com/office/drawing/2014/main" id="{5A869D27-F471-49E5-AEEF-61EDDD253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27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52" name="Text Box 20">
                <a:extLst>
                  <a:ext uri="{FF2B5EF4-FFF2-40B4-BE49-F238E27FC236}">
                    <a16:creationId xmlns:a16="http://schemas.microsoft.com/office/drawing/2014/main" id="{075D9A38-6F10-4500-8CFB-289CEA3C8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" y="182"/>
                <a:ext cx="22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zh-CN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b="1"/>
              </a:p>
            </p:txBody>
          </p:sp>
        </p:grpSp>
        <p:sp>
          <p:nvSpPr>
            <p:cNvPr id="44053" name="未知">
              <a:extLst>
                <a:ext uri="{FF2B5EF4-FFF2-40B4-BE49-F238E27FC236}">
                  <a16:creationId xmlns:a16="http://schemas.microsoft.com/office/drawing/2014/main" id="{E0D9BEEF-D89A-4B36-BF4A-FC92DDDD2F9D}"/>
                </a:ext>
              </a:extLst>
            </p:cNvPr>
            <p:cNvSpPr/>
            <p:nvPr/>
          </p:nvSpPr>
          <p:spPr bwMode="auto">
            <a:xfrm>
              <a:off x="136" y="278"/>
              <a:ext cx="1081" cy="642"/>
            </a:xfrm>
            <a:custGeom>
              <a:gdLst>
                <a:gd name="T0" fmla="*/ 1081 w 1081"/>
                <a:gd name="T1" fmla="*/ 15 h 642"/>
                <a:gd name="T2" fmla="*/ 877 w 1081"/>
                <a:gd name="T3" fmla="*/ 15 h 642"/>
                <a:gd name="T4" fmla="*/ 378 w 1081"/>
                <a:gd name="T5" fmla="*/ 106 h 642"/>
                <a:gd name="T6" fmla="*/ 61 w 1081"/>
                <a:gd name="T7" fmla="*/ 242 h 642"/>
                <a:gd name="T8" fmla="*/ 15 w 1081"/>
                <a:gd name="T9" fmla="*/ 582 h 642"/>
                <a:gd name="T10" fmla="*/ 151 w 1081"/>
                <a:gd name="T11" fmla="*/ 605 h 6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642">
                  <a:moveTo>
                    <a:pt x="1081" y="15"/>
                  </a:moveTo>
                  <a:cubicBezTo>
                    <a:pt x="1037" y="7"/>
                    <a:pt x="994" y="0"/>
                    <a:pt x="877" y="15"/>
                  </a:cubicBezTo>
                  <a:cubicBezTo>
                    <a:pt x="760" y="30"/>
                    <a:pt x="514" y="68"/>
                    <a:pt x="378" y="106"/>
                  </a:cubicBezTo>
                  <a:cubicBezTo>
                    <a:pt x="242" y="144"/>
                    <a:pt x="121" y="163"/>
                    <a:pt x="61" y="242"/>
                  </a:cubicBezTo>
                  <a:cubicBezTo>
                    <a:pt x="1" y="321"/>
                    <a:pt x="0" y="522"/>
                    <a:pt x="15" y="582"/>
                  </a:cubicBezTo>
                  <a:cubicBezTo>
                    <a:pt x="30" y="642"/>
                    <a:pt x="90" y="623"/>
                    <a:pt x="151" y="60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4" name="未知">
              <a:extLst>
                <a:ext uri="{FF2B5EF4-FFF2-40B4-BE49-F238E27FC236}">
                  <a16:creationId xmlns:a16="http://schemas.microsoft.com/office/drawing/2014/main" id="{DE151755-DF13-4D58-8C42-521665AB629D}"/>
                </a:ext>
              </a:extLst>
            </p:cNvPr>
            <p:cNvSpPr/>
            <p:nvPr/>
          </p:nvSpPr>
          <p:spPr bwMode="auto">
            <a:xfrm>
              <a:off x="0" y="891"/>
              <a:ext cx="265" cy="744"/>
            </a:xfrm>
            <a:custGeom>
              <a:gdLst>
                <a:gd name="T0" fmla="*/ 242 w 265"/>
                <a:gd name="T1" fmla="*/ 0 h 744"/>
                <a:gd name="T2" fmla="*/ 106 w 265"/>
                <a:gd name="T3" fmla="*/ 68 h 744"/>
                <a:gd name="T4" fmla="*/ 15 w 265"/>
                <a:gd name="T5" fmla="*/ 294 h 744"/>
                <a:gd name="T6" fmla="*/ 15 w 265"/>
                <a:gd name="T7" fmla="*/ 453 h 744"/>
                <a:gd name="T8" fmla="*/ 61 w 265"/>
                <a:gd name="T9" fmla="*/ 612 h 744"/>
                <a:gd name="T10" fmla="*/ 129 w 265"/>
                <a:gd name="T11" fmla="*/ 725 h 744"/>
                <a:gd name="T12" fmla="*/ 265 w 265"/>
                <a:gd name="T13" fmla="*/ 725 h 7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744">
                  <a:moveTo>
                    <a:pt x="242" y="0"/>
                  </a:moveTo>
                  <a:cubicBezTo>
                    <a:pt x="193" y="9"/>
                    <a:pt x="144" y="19"/>
                    <a:pt x="106" y="68"/>
                  </a:cubicBezTo>
                  <a:cubicBezTo>
                    <a:pt x="68" y="117"/>
                    <a:pt x="30" y="230"/>
                    <a:pt x="15" y="294"/>
                  </a:cubicBezTo>
                  <a:cubicBezTo>
                    <a:pt x="0" y="358"/>
                    <a:pt x="7" y="400"/>
                    <a:pt x="15" y="453"/>
                  </a:cubicBezTo>
                  <a:cubicBezTo>
                    <a:pt x="23" y="506"/>
                    <a:pt x="42" y="567"/>
                    <a:pt x="61" y="612"/>
                  </a:cubicBezTo>
                  <a:cubicBezTo>
                    <a:pt x="80" y="657"/>
                    <a:pt x="95" y="706"/>
                    <a:pt x="129" y="725"/>
                  </a:cubicBezTo>
                  <a:cubicBezTo>
                    <a:pt x="163" y="744"/>
                    <a:pt x="214" y="734"/>
                    <a:pt x="265" y="72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5" name="未知">
              <a:extLst>
                <a:ext uri="{FF2B5EF4-FFF2-40B4-BE49-F238E27FC236}">
                  <a16:creationId xmlns:a16="http://schemas.microsoft.com/office/drawing/2014/main" id="{BC5FCE6C-BEDE-47A0-843F-404C7B5651E2}"/>
                </a:ext>
              </a:extLst>
            </p:cNvPr>
            <p:cNvSpPr/>
            <p:nvPr/>
          </p:nvSpPr>
          <p:spPr bwMode="auto">
            <a:xfrm>
              <a:off x="725" y="1600"/>
              <a:ext cx="689" cy="167"/>
            </a:xfrm>
            <a:custGeom>
              <a:gdLst>
                <a:gd name="T0" fmla="*/ 0 w 689"/>
                <a:gd name="T1" fmla="*/ 26 h 167"/>
                <a:gd name="T2" fmla="*/ 153 w 689"/>
                <a:gd name="T3" fmla="*/ 165 h 167"/>
                <a:gd name="T4" fmla="*/ 297 w 689"/>
                <a:gd name="T5" fmla="*/ 37 h 167"/>
                <a:gd name="T6" fmla="*/ 442 w 689"/>
                <a:gd name="T7" fmla="*/ 5 h 167"/>
                <a:gd name="T8" fmla="*/ 606 w 689"/>
                <a:gd name="T9" fmla="*/ 70 h 167"/>
                <a:gd name="T10" fmla="*/ 689 w 689"/>
                <a:gd name="T11" fmla="*/ 37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9" h="167">
                  <a:moveTo>
                    <a:pt x="0" y="26"/>
                  </a:moveTo>
                  <a:cubicBezTo>
                    <a:pt x="26" y="50"/>
                    <a:pt x="104" y="163"/>
                    <a:pt x="153" y="165"/>
                  </a:cubicBezTo>
                  <a:cubicBezTo>
                    <a:pt x="202" y="167"/>
                    <a:pt x="249" y="64"/>
                    <a:pt x="297" y="37"/>
                  </a:cubicBezTo>
                  <a:cubicBezTo>
                    <a:pt x="345" y="10"/>
                    <a:pt x="390" y="0"/>
                    <a:pt x="442" y="5"/>
                  </a:cubicBezTo>
                  <a:cubicBezTo>
                    <a:pt x="494" y="10"/>
                    <a:pt x="565" y="64"/>
                    <a:pt x="606" y="70"/>
                  </a:cubicBezTo>
                  <a:cubicBezTo>
                    <a:pt x="647" y="75"/>
                    <a:pt x="668" y="56"/>
                    <a:pt x="689" y="3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6" name="未知">
              <a:extLst>
                <a:ext uri="{FF2B5EF4-FFF2-40B4-BE49-F238E27FC236}">
                  <a16:creationId xmlns:a16="http://schemas.microsoft.com/office/drawing/2014/main" id="{AA64C115-1ECD-49A4-9881-FA58D8E2E3EF}"/>
                </a:ext>
              </a:extLst>
            </p:cNvPr>
            <p:cNvSpPr/>
            <p:nvPr/>
          </p:nvSpPr>
          <p:spPr bwMode="auto">
            <a:xfrm>
              <a:off x="1622" y="1642"/>
              <a:ext cx="832" cy="304"/>
            </a:xfrm>
            <a:custGeom>
              <a:gdLst>
                <a:gd name="T0" fmla="*/ 0 w 832"/>
                <a:gd name="T1" fmla="*/ 42 h 304"/>
                <a:gd name="T2" fmla="*/ 37 w 832"/>
                <a:gd name="T3" fmla="*/ 176 h 304"/>
                <a:gd name="T4" fmla="*/ 143 w 832"/>
                <a:gd name="T5" fmla="*/ 289 h 304"/>
                <a:gd name="T6" fmla="*/ 468 w 832"/>
                <a:gd name="T7" fmla="*/ 269 h 304"/>
                <a:gd name="T8" fmla="*/ 554 w 832"/>
                <a:gd name="T9" fmla="*/ 84 h 304"/>
                <a:gd name="T10" fmla="*/ 746 w 832"/>
                <a:gd name="T11" fmla="*/ 11 h 304"/>
                <a:gd name="T12" fmla="*/ 832 w 832"/>
                <a:gd name="T13" fmla="*/ 18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2" h="304">
                  <a:moveTo>
                    <a:pt x="0" y="42"/>
                  </a:moveTo>
                  <a:cubicBezTo>
                    <a:pt x="6" y="64"/>
                    <a:pt x="13" y="135"/>
                    <a:pt x="37" y="176"/>
                  </a:cubicBezTo>
                  <a:cubicBezTo>
                    <a:pt x="61" y="217"/>
                    <a:pt x="71" y="274"/>
                    <a:pt x="143" y="289"/>
                  </a:cubicBezTo>
                  <a:cubicBezTo>
                    <a:pt x="215" y="304"/>
                    <a:pt x="400" y="303"/>
                    <a:pt x="468" y="269"/>
                  </a:cubicBezTo>
                  <a:cubicBezTo>
                    <a:pt x="536" y="235"/>
                    <a:pt x="508" y="127"/>
                    <a:pt x="554" y="84"/>
                  </a:cubicBezTo>
                  <a:cubicBezTo>
                    <a:pt x="600" y="41"/>
                    <a:pt x="700" y="22"/>
                    <a:pt x="746" y="11"/>
                  </a:cubicBezTo>
                  <a:cubicBezTo>
                    <a:pt x="792" y="0"/>
                    <a:pt x="814" y="17"/>
                    <a:pt x="832" y="1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7" name="未知">
              <a:extLst>
                <a:ext uri="{FF2B5EF4-FFF2-40B4-BE49-F238E27FC236}">
                  <a16:creationId xmlns:a16="http://schemas.microsoft.com/office/drawing/2014/main" id="{79BF6D86-2F73-4FF5-9768-187B0C932ED1}"/>
                </a:ext>
              </a:extLst>
            </p:cNvPr>
            <p:cNvSpPr/>
            <p:nvPr/>
          </p:nvSpPr>
          <p:spPr bwMode="auto">
            <a:xfrm>
              <a:off x="710" y="834"/>
              <a:ext cx="1762" cy="828"/>
            </a:xfrm>
            <a:custGeom>
              <a:gdLst>
                <a:gd name="T0" fmla="*/ 38 w 1762"/>
                <a:gd name="T1" fmla="*/ 34 h 828"/>
                <a:gd name="T2" fmla="*/ 83 w 1762"/>
                <a:gd name="T3" fmla="*/ 34 h 828"/>
                <a:gd name="T4" fmla="*/ 537 w 1762"/>
                <a:gd name="T5" fmla="*/ 11 h 828"/>
                <a:gd name="T6" fmla="*/ 1240 w 1762"/>
                <a:gd name="T7" fmla="*/ 57 h 828"/>
                <a:gd name="T8" fmla="*/ 1399 w 1762"/>
                <a:gd name="T9" fmla="*/ 351 h 828"/>
                <a:gd name="T10" fmla="*/ 1353 w 1762"/>
                <a:gd name="T11" fmla="*/ 692 h 828"/>
                <a:gd name="T12" fmla="*/ 1512 w 1762"/>
                <a:gd name="T13" fmla="*/ 805 h 828"/>
                <a:gd name="T14" fmla="*/ 1671 w 1762"/>
                <a:gd name="T15" fmla="*/ 805 h 828"/>
                <a:gd name="T16" fmla="*/ 1762 w 1762"/>
                <a:gd name="T17" fmla="*/ 828 h 8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2" h="827">
                  <a:moveTo>
                    <a:pt x="38" y="34"/>
                  </a:moveTo>
                  <a:cubicBezTo>
                    <a:pt x="19" y="36"/>
                    <a:pt x="0" y="38"/>
                    <a:pt x="83" y="34"/>
                  </a:cubicBezTo>
                  <a:cubicBezTo>
                    <a:pt x="166" y="30"/>
                    <a:pt x="344" y="7"/>
                    <a:pt x="537" y="11"/>
                  </a:cubicBezTo>
                  <a:cubicBezTo>
                    <a:pt x="730" y="15"/>
                    <a:pt x="1096" y="0"/>
                    <a:pt x="1240" y="57"/>
                  </a:cubicBezTo>
                  <a:cubicBezTo>
                    <a:pt x="1384" y="114"/>
                    <a:pt x="1380" y="245"/>
                    <a:pt x="1399" y="351"/>
                  </a:cubicBezTo>
                  <a:cubicBezTo>
                    <a:pt x="1418" y="457"/>
                    <a:pt x="1334" y="616"/>
                    <a:pt x="1353" y="692"/>
                  </a:cubicBezTo>
                  <a:cubicBezTo>
                    <a:pt x="1372" y="768"/>
                    <a:pt x="1459" y="786"/>
                    <a:pt x="1512" y="805"/>
                  </a:cubicBezTo>
                  <a:cubicBezTo>
                    <a:pt x="1565" y="824"/>
                    <a:pt x="1629" y="801"/>
                    <a:pt x="1671" y="805"/>
                  </a:cubicBezTo>
                  <a:cubicBezTo>
                    <a:pt x="1713" y="809"/>
                    <a:pt x="1747" y="824"/>
                    <a:pt x="1762" y="82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8" name="未知">
              <a:extLst>
                <a:ext uri="{FF2B5EF4-FFF2-40B4-BE49-F238E27FC236}">
                  <a16:creationId xmlns:a16="http://schemas.microsoft.com/office/drawing/2014/main" id="{F8664012-30B8-4EB2-B1FA-D54EB58A6A3F}"/>
                </a:ext>
              </a:extLst>
            </p:cNvPr>
            <p:cNvSpPr/>
            <p:nvPr/>
          </p:nvSpPr>
          <p:spPr bwMode="auto">
            <a:xfrm>
              <a:off x="2835" y="603"/>
              <a:ext cx="545" cy="1271"/>
            </a:xfrm>
            <a:custGeom>
              <a:gdLst>
                <a:gd name="T0" fmla="*/ 0 w 545"/>
                <a:gd name="T1" fmla="*/ 1036 h 1271"/>
                <a:gd name="T2" fmla="*/ 68 w 545"/>
                <a:gd name="T3" fmla="*/ 1240 h 1271"/>
                <a:gd name="T4" fmla="*/ 374 w 545"/>
                <a:gd name="T5" fmla="*/ 1222 h 1271"/>
                <a:gd name="T6" fmla="*/ 521 w 545"/>
                <a:gd name="T7" fmla="*/ 945 h 1271"/>
                <a:gd name="T8" fmla="*/ 521 w 545"/>
                <a:gd name="T9" fmla="*/ 446 h 1271"/>
                <a:gd name="T10" fmla="*/ 431 w 545"/>
                <a:gd name="T11" fmla="*/ 129 h 1271"/>
                <a:gd name="T12" fmla="*/ 272 w 545"/>
                <a:gd name="T13" fmla="*/ 15 h 1271"/>
                <a:gd name="T14" fmla="*/ 181 w 545"/>
                <a:gd name="T15" fmla="*/ 38 h 1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5" h="1271">
                  <a:moveTo>
                    <a:pt x="0" y="1036"/>
                  </a:moveTo>
                  <a:cubicBezTo>
                    <a:pt x="5" y="1117"/>
                    <a:pt x="6" y="1209"/>
                    <a:pt x="68" y="1240"/>
                  </a:cubicBezTo>
                  <a:cubicBezTo>
                    <a:pt x="130" y="1271"/>
                    <a:pt x="299" y="1271"/>
                    <a:pt x="374" y="1222"/>
                  </a:cubicBezTo>
                  <a:cubicBezTo>
                    <a:pt x="449" y="1173"/>
                    <a:pt x="497" y="1074"/>
                    <a:pt x="521" y="945"/>
                  </a:cubicBezTo>
                  <a:cubicBezTo>
                    <a:pt x="545" y="816"/>
                    <a:pt x="536" y="582"/>
                    <a:pt x="521" y="446"/>
                  </a:cubicBezTo>
                  <a:cubicBezTo>
                    <a:pt x="506" y="310"/>
                    <a:pt x="473" y="201"/>
                    <a:pt x="431" y="129"/>
                  </a:cubicBezTo>
                  <a:cubicBezTo>
                    <a:pt x="389" y="57"/>
                    <a:pt x="314" y="30"/>
                    <a:pt x="272" y="15"/>
                  </a:cubicBezTo>
                  <a:cubicBezTo>
                    <a:pt x="230" y="0"/>
                    <a:pt x="205" y="19"/>
                    <a:pt x="181" y="3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9" name="未知">
              <a:extLst>
                <a:ext uri="{FF2B5EF4-FFF2-40B4-BE49-F238E27FC236}">
                  <a16:creationId xmlns:a16="http://schemas.microsoft.com/office/drawing/2014/main" id="{D030B024-BC4C-425F-86B4-6D194808538F}"/>
                </a:ext>
              </a:extLst>
            </p:cNvPr>
            <p:cNvSpPr/>
            <p:nvPr/>
          </p:nvSpPr>
          <p:spPr bwMode="auto">
            <a:xfrm>
              <a:off x="2245" y="301"/>
              <a:ext cx="363" cy="340"/>
            </a:xfrm>
            <a:custGeom>
              <a:gdLst>
                <a:gd name="T0" fmla="*/ 0 w 363"/>
                <a:gd name="T1" fmla="*/ 0 h 340"/>
                <a:gd name="T2" fmla="*/ 45 w 363"/>
                <a:gd name="T3" fmla="*/ 227 h 340"/>
                <a:gd name="T4" fmla="*/ 204 w 363"/>
                <a:gd name="T5" fmla="*/ 317 h 340"/>
                <a:gd name="T6" fmla="*/ 363 w 363"/>
                <a:gd name="T7" fmla="*/ 340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340">
                  <a:moveTo>
                    <a:pt x="0" y="0"/>
                  </a:moveTo>
                  <a:cubicBezTo>
                    <a:pt x="5" y="87"/>
                    <a:pt x="11" y="174"/>
                    <a:pt x="45" y="227"/>
                  </a:cubicBezTo>
                  <a:cubicBezTo>
                    <a:pt x="79" y="280"/>
                    <a:pt x="151" y="298"/>
                    <a:pt x="204" y="317"/>
                  </a:cubicBezTo>
                  <a:cubicBezTo>
                    <a:pt x="257" y="336"/>
                    <a:pt x="310" y="338"/>
                    <a:pt x="363" y="3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8BB75F0-F4BF-45DF-B282-D20C5A84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TextBox 8">
            <a:extLst>
              <a:ext uri="{FF2B5EF4-FFF2-40B4-BE49-F238E27FC236}">
                <a16:creationId xmlns:a16="http://schemas.microsoft.com/office/drawing/2014/main" id="{32CE7A52-DEA4-4F29-A49F-3A05BDF6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600" y="1177457"/>
            <a:ext cx="9540799" cy="26281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．如图，把两个灯泡串联后接到电源上，合上开关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后，发现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比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亮，设通过灯泡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的电流为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，通过灯泡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的电流为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，则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________I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（选填“＞”、“＜”或“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=”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）。若工作过程中灯泡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突然烧坏，则灯泡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_____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（选填“仍亮”或“不亮”）。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8BB75F0-F4BF-45DF-B282-D20C5A84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grpSp>
        <p:nvGrpSpPr>
          <p:cNvPr id="29" name="Group 8">
            <a:extLst>
              <a:ext uri="{FF2B5EF4-FFF2-40B4-BE49-F238E27FC236}">
                <a16:creationId xmlns:a16="http://schemas.microsoft.com/office/drawing/2014/main" id="{7AAB6272-5E6B-4441-A025-C97200AE17CF}"/>
              </a:ext>
            </a:extLst>
          </p:cNvPr>
          <p:cNvGrpSpPr/>
          <p:nvPr/>
        </p:nvGrpSpPr>
        <p:grpSpPr>
          <a:xfrm>
            <a:off x="4583113" y="3679826"/>
            <a:ext cx="3276600" cy="2447925"/>
            <a:chExt cx="2064" cy="1542"/>
          </a:xfrm>
        </p:grpSpPr>
        <p:sp>
          <p:nvSpPr>
            <p:cNvPr id="30" name="Rectangle 102">
              <a:extLst>
                <a:ext uri="{FF2B5EF4-FFF2-40B4-BE49-F238E27FC236}">
                  <a16:creationId xmlns:a16="http://schemas.microsoft.com/office/drawing/2014/main" id="{56F48159-7389-4F12-9E48-7C384C52E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6"/>
              <a:ext cx="2064" cy="9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AutoShape 44">
              <a:extLst>
                <a:ext uri="{FF2B5EF4-FFF2-40B4-BE49-F238E27FC236}">
                  <a16:creationId xmlns:a16="http://schemas.microsoft.com/office/drawing/2014/main" id="{17E559C3-F13D-4671-BCB5-AA4DDC325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04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AutoShape 44">
              <a:extLst>
                <a:ext uri="{FF2B5EF4-FFF2-40B4-BE49-F238E27FC236}">
                  <a16:creationId xmlns:a16="http://schemas.microsoft.com/office/drawing/2014/main" id="{B1AF1489-CF46-4F93-BF04-EBCBF446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27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9BD2C158-C944-44A8-BFE0-9D613C22ECEC}"/>
                </a:ext>
              </a:extLst>
            </p:cNvPr>
            <p:cNvGrpSpPr/>
            <p:nvPr/>
          </p:nvGrpSpPr>
          <p:grpSpPr>
            <a:xfrm>
              <a:off x="817" y="1202"/>
              <a:ext cx="85" cy="340"/>
              <a:chExt cx="85" cy="340"/>
            </a:xfrm>
          </p:grpSpPr>
          <p:sp>
            <p:nvSpPr>
              <p:cNvPr id="46" name="Rectangle 19">
                <a:extLst>
                  <a:ext uri="{FF2B5EF4-FFF2-40B4-BE49-F238E27FC236}">
                    <a16:creationId xmlns:a16="http://schemas.microsoft.com/office/drawing/2014/main" id="{2C14D87E-71C8-4F64-861D-25292007A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" name="Line 20">
                <a:extLst>
                  <a:ext uri="{FF2B5EF4-FFF2-40B4-BE49-F238E27FC236}">
                    <a16:creationId xmlns:a16="http://schemas.microsoft.com/office/drawing/2014/main" id="{5B207CFB-D501-41F0-AD3B-8D6937967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21">
                <a:extLst>
                  <a:ext uri="{FF2B5EF4-FFF2-40B4-BE49-F238E27FC236}">
                    <a16:creationId xmlns:a16="http://schemas.microsoft.com/office/drawing/2014/main" id="{91029A36-C009-4F6D-AB87-131E9D8A1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" name="Group 16">
              <a:extLst>
                <a:ext uri="{FF2B5EF4-FFF2-40B4-BE49-F238E27FC236}">
                  <a16:creationId xmlns:a16="http://schemas.microsoft.com/office/drawing/2014/main" id="{53CFAADF-7ED6-47D8-983A-C67B525D43DE}"/>
                </a:ext>
              </a:extLst>
            </p:cNvPr>
            <p:cNvGrpSpPr/>
            <p:nvPr/>
          </p:nvGrpSpPr>
          <p:grpSpPr>
            <a:xfrm>
              <a:off x="1338" y="1270"/>
              <a:ext cx="283" cy="170"/>
              <a:chExt cx="256" cy="142"/>
            </a:xfrm>
          </p:grpSpPr>
          <p:sp>
            <p:nvSpPr>
              <p:cNvPr id="43" name="Rectangle 15">
                <a:extLst>
                  <a:ext uri="{FF2B5EF4-FFF2-40B4-BE49-F238E27FC236}">
                    <a16:creationId xmlns:a16="http://schemas.microsoft.com/office/drawing/2014/main" id="{9A9F3997-EC01-4699-A667-B27965C70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D19863C7-4086-4D9B-8935-7C06B6D27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Oval 17">
                <a:extLst>
                  <a:ext uri="{FF2B5EF4-FFF2-40B4-BE49-F238E27FC236}">
                    <a16:creationId xmlns:a16="http://schemas.microsoft.com/office/drawing/2014/main" id="{B7D9B3B8-F058-49FC-B1A9-D79F6BC83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1" name="Text Box 104">
              <a:extLst>
                <a:ext uri="{FF2B5EF4-FFF2-40B4-BE49-F238E27FC236}">
                  <a16:creationId xmlns:a16="http://schemas.microsoft.com/office/drawing/2014/main" id="{BF837617-55BC-4E7F-BE59-900AC2253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" y="0"/>
              <a:ext cx="3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109">
              <a:extLst>
                <a:ext uri="{FF2B5EF4-FFF2-40B4-BE49-F238E27FC236}">
                  <a16:creationId xmlns:a16="http://schemas.microsoft.com/office/drawing/2014/main" id="{87E05057-A6AC-4C59-841B-5AE62BDB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23"/>
              <a:ext cx="3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9" name="Text Box 5">
            <a:extLst>
              <a:ext uri="{FF2B5EF4-FFF2-40B4-BE49-F238E27FC236}">
                <a16:creationId xmlns:a16="http://schemas.microsoft.com/office/drawing/2014/main" id="{A123E35E-5EC0-4925-AD4B-DE524A8A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2199146"/>
            <a:ext cx="8640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AA883D58-5C2A-4672-8662-44216305C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708920"/>
            <a:ext cx="864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不亮</a:t>
            </a:r>
            <a:endParaRPr lang="en-US" altLang="zh-CN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91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022AC83-450A-4C51-80CE-EA19918B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851" y="1227524"/>
            <a:ext cx="738664" cy="3785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400">
                <a:solidFill>
                  <a:srgbClr val="002060"/>
                </a:solidFill>
                <a:latin typeface="+mj-ea"/>
              </a:rPr>
              <a:t>串、并联电路中电流的规律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E50D38C-1D72-4E46-A589-7D9C5C5A61BB}"/>
              </a:ext>
            </a:extLst>
          </p:cNvPr>
          <p:cNvSpPr/>
          <p:nvPr/>
        </p:nvSpPr>
        <p:spPr>
          <a:xfrm>
            <a:off x="2336775" y="1468594"/>
            <a:ext cx="3759225" cy="66426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串联电路电路的规律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FB961FBD-ECA6-40D2-BD55-03F1E748E559}"/>
              </a:ext>
            </a:extLst>
          </p:cNvPr>
          <p:cNvSpPr/>
          <p:nvPr/>
        </p:nvSpPr>
        <p:spPr bwMode="auto">
          <a:xfrm>
            <a:off x="1969543" y="1673581"/>
            <a:ext cx="233362" cy="3123571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CD6258-A17A-422C-B733-2DF5E44059AA}"/>
              </a:ext>
            </a:extLst>
          </p:cNvPr>
          <p:cNvSpPr/>
          <p:nvPr/>
        </p:nvSpPr>
        <p:spPr>
          <a:xfrm>
            <a:off x="2336776" y="4005064"/>
            <a:ext cx="3759224" cy="66426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串联电路电路的规律</a:t>
            </a:r>
          </a:p>
        </p:txBody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6F4A8DF0-54D2-487B-A504-C91D9BCE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4797152"/>
            <a:ext cx="59766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并联电路中，干路电流等于各支路电流之和。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800" b="1" i="1">
                <a:latin typeface="Times New Roman" panose="02020603050405020304" pitchFamily="18" charset="0"/>
              </a:rPr>
              <a:t>   I</a:t>
            </a:r>
            <a:r>
              <a:rPr lang="zh-CN" altLang="en-US" sz="2800" b="1">
                <a:latin typeface="Times New Roman" panose="02020603050405020304" pitchFamily="18" charset="0"/>
              </a:rPr>
              <a:t>＝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＋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E7E732B7-7D04-4A72-B220-66B356F8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2195081"/>
            <a:ext cx="5976664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串联电路中，电流处处相等。</a:t>
            </a:r>
            <a:r>
              <a:rPr lang="en-US" altLang="zh-CN" sz="2800" b="1" i="1">
                <a:latin typeface="Times New Roman" panose="02020603050405020304" pitchFamily="18" charset="0"/>
              </a:rPr>
              <a:t> 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zh-CN" altLang="en-US" sz="2800" b="1">
                <a:latin typeface="Times New Roman" panose="02020603050405020304" pitchFamily="18" charset="0"/>
              </a:rPr>
              <a:t>＝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＝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4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55328" y="2400475"/>
            <a:ext cx="10175795" cy="1284006"/>
            <a:chOff x="2111375" y="3256896"/>
            <a:chExt cx="10175795" cy="128400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256896"/>
              <a:ext cx="935982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在探究串、并联电路的电流规律的过程中，体验科学探究的步骤、方法和态度。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8" y="1392827"/>
            <a:ext cx="10175795" cy="700088"/>
            <a:chOff x="2105025" y="2441575"/>
            <a:chExt cx="9455785" cy="70008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50" y="2464048"/>
              <a:ext cx="8633460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会正确使用电流表测量串联电路和并联电路中的电流。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570917" y="4031981"/>
            <a:ext cx="10012729" cy="692474"/>
            <a:chOff x="2130425" y="4693914"/>
            <a:chExt cx="10012729" cy="692474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693914"/>
              <a:ext cx="9234854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会运用串、并联电路的电流规律解决简单的问题。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7F0FD21-0139-4C25-B731-8A932109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还记得吗？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D37FCE58-692B-4A1E-BE81-222DCF4C19C9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01282B02-E39F-41D3-8A27-6D364E920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952216"/>
            <a:ext cx="9289032" cy="16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还记得上节课做过的实验吗？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电流表接在这个简单电路的不同位置，两次电流表的示数有什么关系？</a:t>
            </a:r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id="{88481840-B5E8-416E-96FD-DEF2F4DAB544}"/>
              </a:ext>
            </a:extLst>
          </p:cNvPr>
          <p:cNvGrpSpPr/>
          <p:nvPr/>
        </p:nvGrpSpPr>
        <p:grpSpPr>
          <a:xfrm>
            <a:off x="2460627" y="3563937"/>
            <a:ext cx="2735262" cy="2143125"/>
            <a:chExt cx="1723" cy="1350"/>
          </a:xfrm>
        </p:grpSpPr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EA2BD8A-C89A-42BC-BB76-6DB2B7181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341"/>
              <a:ext cx="1564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AutoShape 21">
              <a:extLst>
                <a:ext uri="{FF2B5EF4-FFF2-40B4-BE49-F238E27FC236}">
                  <a16:creationId xmlns:a16="http://schemas.microsoft.com/office/drawing/2014/main" id="{A8E26353-670C-441B-A186-3DAFAB192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1DDCC47-E8F5-4A50-ADFE-9B8F97DBA2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197" y="686"/>
              <a:ext cx="705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D164F866-F77B-46C0-B691-1E0146DF0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" y="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A95F42FA-8919-4904-BBD3-4594FF8A7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86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80B40E09-DAFB-4DD4-A469-E4E490C5AE29}"/>
                </a:ext>
              </a:extLst>
            </p:cNvPr>
            <p:cNvGrpSpPr/>
            <p:nvPr/>
          </p:nvGrpSpPr>
          <p:grpSpPr>
            <a:xfrm>
              <a:off x="0" y="600"/>
              <a:ext cx="340" cy="353"/>
              <a:chExt cx="340" cy="353"/>
            </a:xfrm>
          </p:grpSpPr>
          <p:sp>
            <p:nvSpPr>
              <p:cNvPr id="51" name="Oval 26">
                <a:extLst>
                  <a:ext uri="{FF2B5EF4-FFF2-40B4-BE49-F238E27FC236}">
                    <a16:creationId xmlns:a16="http://schemas.microsoft.com/office/drawing/2014/main" id="{F016C72E-FEED-4ABF-AC51-32E54F7F0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BBEEE012-9D8C-4615-8C9A-9962DB348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136F1C-9367-45FE-8BD0-D8D859E2ACBC}"/>
                </a:ext>
              </a:extLst>
            </p:cNvPr>
            <p:cNvGrpSpPr/>
            <p:nvPr/>
          </p:nvGrpSpPr>
          <p:grpSpPr>
            <a:xfrm>
              <a:off x="1134" y="250"/>
              <a:ext cx="283" cy="170"/>
              <a:chExt cx="256" cy="142"/>
            </a:xfrm>
          </p:grpSpPr>
          <p:sp>
            <p:nvSpPr>
              <p:cNvPr id="42" name="Rectangle 15">
                <a:extLst>
                  <a:ext uri="{FF2B5EF4-FFF2-40B4-BE49-F238E27FC236}">
                    <a16:creationId xmlns:a16="http://schemas.microsoft.com/office/drawing/2014/main" id="{93CE5495-B47A-4CA2-B6AF-51D905B7D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Line 16">
                <a:extLst>
                  <a:ext uri="{FF2B5EF4-FFF2-40B4-BE49-F238E27FC236}">
                    <a16:creationId xmlns:a16="http://schemas.microsoft.com/office/drawing/2014/main" id="{E670BFF6-D64C-4B1B-ACA0-DA6188BF6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Oval 17">
                <a:extLst>
                  <a:ext uri="{FF2B5EF4-FFF2-40B4-BE49-F238E27FC236}">
                    <a16:creationId xmlns:a16="http://schemas.microsoft.com/office/drawing/2014/main" id="{E8CE7D78-EEAD-42FB-9346-D86A6A9F5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9AFBCD01-3914-4CE0-9CC0-B2005673593D}"/>
                </a:ext>
              </a:extLst>
            </p:cNvPr>
            <p:cNvGrpSpPr/>
            <p:nvPr/>
          </p:nvGrpSpPr>
          <p:grpSpPr>
            <a:xfrm flipH="1">
              <a:off x="794" y="182"/>
              <a:ext cx="85" cy="340"/>
              <a:chExt cx="85" cy="340"/>
            </a:xfrm>
          </p:grpSpPr>
          <p:sp>
            <p:nvSpPr>
              <p:cNvPr id="31" name="Rectangle 19">
                <a:extLst>
                  <a:ext uri="{FF2B5EF4-FFF2-40B4-BE49-F238E27FC236}">
                    <a16:creationId xmlns:a16="http://schemas.microsoft.com/office/drawing/2014/main" id="{63F573B9-3A0D-4853-AF3F-7E8D5A0CF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Line 20">
                <a:extLst>
                  <a:ext uri="{FF2B5EF4-FFF2-40B4-BE49-F238E27FC236}">
                    <a16:creationId xmlns:a16="http://schemas.microsoft.com/office/drawing/2014/main" id="{6A9AF8C8-5F07-4370-A3AF-B02F7D9CB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21">
                <a:extLst>
                  <a:ext uri="{FF2B5EF4-FFF2-40B4-BE49-F238E27FC236}">
                    <a16:creationId xmlns:a16="http://schemas.microsoft.com/office/drawing/2014/main" id="{8C4F874E-5FB2-4E45-AA67-22D5F7E68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4" name="Group 36">
            <a:extLst>
              <a:ext uri="{FF2B5EF4-FFF2-40B4-BE49-F238E27FC236}">
                <a16:creationId xmlns:a16="http://schemas.microsoft.com/office/drawing/2014/main" id="{840E0064-2DAD-48FB-B102-20758308D089}"/>
              </a:ext>
            </a:extLst>
          </p:cNvPr>
          <p:cNvGrpSpPr/>
          <p:nvPr/>
        </p:nvGrpSpPr>
        <p:grpSpPr>
          <a:xfrm>
            <a:off x="6580728" y="3563937"/>
            <a:ext cx="2736850" cy="2143125"/>
            <a:chExt cx="1724" cy="1350"/>
          </a:xfrm>
        </p:grpSpPr>
        <p:sp>
          <p:nvSpPr>
            <p:cNvPr id="57" name="Rectangle 37">
              <a:extLst>
                <a:ext uri="{FF2B5EF4-FFF2-40B4-BE49-F238E27FC236}">
                  <a16:creationId xmlns:a16="http://schemas.microsoft.com/office/drawing/2014/main" id="{A89F215D-A8C8-44CF-BFF2-BE90402A1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1"/>
              <a:ext cx="1564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AutoShape 21">
              <a:extLst>
                <a:ext uri="{FF2B5EF4-FFF2-40B4-BE49-F238E27FC236}">
                  <a16:creationId xmlns:a16="http://schemas.microsoft.com/office/drawing/2014/main" id="{A9DF16AC-02D9-4397-9222-6A0491016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59" name="直接连接符 24">
              <a:extLst>
                <a:ext uri="{FF2B5EF4-FFF2-40B4-BE49-F238E27FC236}">
                  <a16:creationId xmlns:a16="http://schemas.microsoft.com/office/drawing/2014/main" id="{4AB68E27-E16E-4067-A9BC-587BA2A81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49" y="686"/>
              <a:ext cx="705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40">
              <a:extLst>
                <a:ext uri="{FF2B5EF4-FFF2-40B4-BE49-F238E27FC236}">
                  <a16:creationId xmlns:a16="http://schemas.microsoft.com/office/drawing/2014/main" id="{DBEBAA88-5305-48D3-B8E8-99566DF8C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61" name="Text Box 41">
              <a:extLst>
                <a:ext uri="{FF2B5EF4-FFF2-40B4-BE49-F238E27FC236}">
                  <a16:creationId xmlns:a16="http://schemas.microsoft.com/office/drawing/2014/main" id="{A5EC5489-73AF-4C59-9B95-302FAB19D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86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62" name="Group 42">
              <a:extLst>
                <a:ext uri="{FF2B5EF4-FFF2-40B4-BE49-F238E27FC236}">
                  <a16:creationId xmlns:a16="http://schemas.microsoft.com/office/drawing/2014/main" id="{5F7BC0D6-3AEE-4296-907F-F206729B53D6}"/>
                </a:ext>
              </a:extLst>
            </p:cNvPr>
            <p:cNvGrpSpPr/>
            <p:nvPr/>
          </p:nvGrpSpPr>
          <p:grpSpPr>
            <a:xfrm>
              <a:off x="1384" y="567"/>
              <a:ext cx="340" cy="353"/>
              <a:chExt cx="340" cy="353"/>
            </a:xfrm>
          </p:grpSpPr>
          <p:sp>
            <p:nvSpPr>
              <p:cNvPr id="71" name="Oval 43">
                <a:extLst>
                  <a:ext uri="{FF2B5EF4-FFF2-40B4-BE49-F238E27FC236}">
                    <a16:creationId xmlns:a16="http://schemas.microsoft.com/office/drawing/2014/main" id="{30901B44-2A52-4B79-9334-6F99312B0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Text Box 44">
                <a:extLst>
                  <a:ext uri="{FF2B5EF4-FFF2-40B4-BE49-F238E27FC236}">
                    <a16:creationId xmlns:a16="http://schemas.microsoft.com/office/drawing/2014/main" id="{DCF2A992-846B-41C7-8B22-A3F0669B0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63" name="Group 45">
              <a:extLst>
                <a:ext uri="{FF2B5EF4-FFF2-40B4-BE49-F238E27FC236}">
                  <a16:creationId xmlns:a16="http://schemas.microsoft.com/office/drawing/2014/main" id="{CD4BD9B2-9233-493C-A8E9-4FA8D3EBCDC7}"/>
                </a:ext>
              </a:extLst>
            </p:cNvPr>
            <p:cNvGrpSpPr/>
            <p:nvPr/>
          </p:nvGrpSpPr>
          <p:grpSpPr>
            <a:xfrm>
              <a:off x="975" y="250"/>
              <a:ext cx="283" cy="170"/>
              <a:chExt cx="256" cy="142"/>
            </a:xfrm>
          </p:grpSpPr>
          <p:sp>
            <p:nvSpPr>
              <p:cNvPr id="68" name="Rectangle 15">
                <a:extLst>
                  <a:ext uri="{FF2B5EF4-FFF2-40B4-BE49-F238E27FC236}">
                    <a16:creationId xmlns:a16="http://schemas.microsoft.com/office/drawing/2014/main" id="{9D1BC4E4-3D04-4B8E-97F5-70D77C19B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" name="Line 16">
                <a:extLst>
                  <a:ext uri="{FF2B5EF4-FFF2-40B4-BE49-F238E27FC236}">
                    <a16:creationId xmlns:a16="http://schemas.microsoft.com/office/drawing/2014/main" id="{A2FDA29B-1B32-49E9-B23E-FE9AEC712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Oval 17">
                <a:extLst>
                  <a:ext uri="{FF2B5EF4-FFF2-40B4-BE49-F238E27FC236}">
                    <a16:creationId xmlns:a16="http://schemas.microsoft.com/office/drawing/2014/main" id="{1C898EDD-92C3-4C04-AB02-5955D9294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roup 49">
              <a:extLst>
                <a:ext uri="{FF2B5EF4-FFF2-40B4-BE49-F238E27FC236}">
                  <a16:creationId xmlns:a16="http://schemas.microsoft.com/office/drawing/2014/main" id="{90082CE6-2F91-4CA6-95C2-717B2B492CB2}"/>
                </a:ext>
              </a:extLst>
            </p:cNvPr>
            <p:cNvGrpSpPr/>
            <p:nvPr/>
          </p:nvGrpSpPr>
          <p:grpSpPr>
            <a:xfrm flipH="1">
              <a:off x="635" y="182"/>
              <a:ext cx="85" cy="340"/>
              <a:chExt cx="85" cy="340"/>
            </a:xfrm>
          </p:grpSpPr>
          <p:sp>
            <p:nvSpPr>
              <p:cNvPr id="65" name="Rectangle 19">
                <a:extLst>
                  <a:ext uri="{FF2B5EF4-FFF2-40B4-BE49-F238E27FC236}">
                    <a16:creationId xmlns:a16="http://schemas.microsoft.com/office/drawing/2014/main" id="{461B33BD-7ADB-4C8F-A5EC-AF7785563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Line 20">
                <a:extLst>
                  <a:ext uri="{FF2B5EF4-FFF2-40B4-BE49-F238E27FC236}">
                    <a16:creationId xmlns:a16="http://schemas.microsoft.com/office/drawing/2014/main" id="{6980E0AA-7762-4D92-8E78-47F4EB1BD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21">
                <a:extLst>
                  <a:ext uri="{FF2B5EF4-FFF2-40B4-BE49-F238E27FC236}">
                    <a16:creationId xmlns:a16="http://schemas.microsoft.com/office/drawing/2014/main" id="{A291E88B-A5B1-47A9-A3B5-D524593D7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069987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7F0FD21-0139-4C25-B731-8A932109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想一想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D37FCE58-692B-4A1E-BE81-222DCF4C19C9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01282B02-E39F-41D3-8A27-6D364E920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952216"/>
            <a:ext cx="9289032" cy="11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用电器串联或并联时，流过各用电器的电流有怎样的关系呢？</a:t>
            </a:r>
          </a:p>
        </p:txBody>
      </p:sp>
      <p:grpSp>
        <p:nvGrpSpPr>
          <p:cNvPr id="40" name="Group 16">
            <a:extLst>
              <a:ext uri="{FF2B5EF4-FFF2-40B4-BE49-F238E27FC236}">
                <a16:creationId xmlns:a16="http://schemas.microsoft.com/office/drawing/2014/main" id="{75506471-8BED-47FF-AF70-D651B1D04A2D}"/>
              </a:ext>
            </a:extLst>
          </p:cNvPr>
          <p:cNvGrpSpPr/>
          <p:nvPr/>
        </p:nvGrpSpPr>
        <p:grpSpPr>
          <a:xfrm>
            <a:off x="2243076" y="3573016"/>
            <a:ext cx="2989262" cy="2060575"/>
            <a:chExt cx="1883" cy="1298"/>
          </a:xfrm>
        </p:grpSpPr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3BA73D18-0748-43F6-B816-EB010006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7"/>
              <a:ext cx="1883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8100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E5D6E01E-4E75-47BE-8DAA-190F66DCCD0B}"/>
                </a:ext>
              </a:extLst>
            </p:cNvPr>
            <p:cNvGrpSpPr/>
            <p:nvPr/>
          </p:nvGrpSpPr>
          <p:grpSpPr>
            <a:xfrm>
              <a:off x="1293" y="0"/>
              <a:ext cx="91" cy="431"/>
              <a:chExt cx="91" cy="476"/>
            </a:xfrm>
          </p:grpSpPr>
          <p:sp>
            <p:nvSpPr>
              <p:cNvPr id="73" name="Rectangle 19">
                <a:extLst>
                  <a:ext uri="{FF2B5EF4-FFF2-40B4-BE49-F238E27FC236}">
                    <a16:creationId xmlns:a16="http://schemas.microsoft.com/office/drawing/2014/main" id="{DEEC24DA-96C7-44AA-AA20-CE4373C0B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8100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Line 32">
                <a:extLst>
                  <a:ext uri="{FF2B5EF4-FFF2-40B4-BE49-F238E27FC236}">
                    <a16:creationId xmlns:a16="http://schemas.microsoft.com/office/drawing/2014/main" id="{BFD565AA-0381-4F46-9CBC-8C9A6048A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33">
                <a:extLst>
                  <a:ext uri="{FF2B5EF4-FFF2-40B4-BE49-F238E27FC236}">
                    <a16:creationId xmlns:a16="http://schemas.microsoft.com/office/drawing/2014/main" id="{B23C86EC-C3AC-4268-B84D-51BCA14A3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F650FB75-5F46-4818-B2AF-A23C2D79582A}"/>
                </a:ext>
              </a:extLst>
            </p:cNvPr>
            <p:cNvGrpSpPr/>
            <p:nvPr/>
          </p:nvGrpSpPr>
          <p:grpSpPr>
            <a:xfrm>
              <a:off x="318" y="113"/>
              <a:ext cx="317" cy="182"/>
              <a:chExt cx="317" cy="182"/>
            </a:xfrm>
          </p:grpSpPr>
          <p:sp>
            <p:nvSpPr>
              <p:cNvPr id="53" name="Rectangle 23">
                <a:extLst>
                  <a:ext uri="{FF2B5EF4-FFF2-40B4-BE49-F238E27FC236}">
                    <a16:creationId xmlns:a16="http://schemas.microsoft.com/office/drawing/2014/main" id="{699B2996-CE81-45B2-9C88-A5F9A9340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8100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Line 44">
                <a:extLst>
                  <a:ext uri="{FF2B5EF4-FFF2-40B4-BE49-F238E27FC236}">
                    <a16:creationId xmlns:a16="http://schemas.microsoft.com/office/drawing/2014/main" id="{A69F1861-9055-438C-878A-395599474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Oval 42">
                <a:extLst>
                  <a:ext uri="{FF2B5EF4-FFF2-40B4-BE49-F238E27FC236}">
                    <a16:creationId xmlns:a16="http://schemas.microsoft.com/office/drawing/2014/main" id="{AABDA26A-A858-4D35-AA11-5F9000ACF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5" name="AutoShape 21">
              <a:extLst>
                <a:ext uri="{FF2B5EF4-FFF2-40B4-BE49-F238E27FC236}">
                  <a16:creationId xmlns:a16="http://schemas.microsoft.com/office/drawing/2014/main" id="{032781A2-A623-43EB-85B2-249BA9E23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21">
              <a:extLst>
                <a:ext uri="{FF2B5EF4-FFF2-40B4-BE49-F238E27FC236}">
                  <a16:creationId xmlns:a16="http://schemas.microsoft.com/office/drawing/2014/main" id="{96B57555-B94D-4933-9E80-74E9D8E38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FC3EAE68-F236-4702-9307-F0416989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771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C1BBE070-5967-4E88-87FE-69E783C81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79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8" name="Group 21">
            <a:extLst>
              <a:ext uri="{FF2B5EF4-FFF2-40B4-BE49-F238E27FC236}">
                <a16:creationId xmlns:a16="http://schemas.microsoft.com/office/drawing/2014/main" id="{612AABE1-1764-49CD-8728-7BAB8BE58F99}"/>
              </a:ext>
            </a:extLst>
          </p:cNvPr>
          <p:cNvGrpSpPr/>
          <p:nvPr/>
        </p:nvGrpSpPr>
        <p:grpSpPr>
          <a:xfrm>
            <a:off x="7114108" y="3323555"/>
            <a:ext cx="2654300" cy="2625725"/>
            <a:chExt cx="1672" cy="1654"/>
          </a:xfrm>
        </p:grpSpPr>
        <p:cxnSp>
          <p:nvCxnSpPr>
            <p:cNvPr id="79" name="直接连接符 24">
              <a:extLst>
                <a:ext uri="{FF2B5EF4-FFF2-40B4-BE49-F238E27FC236}">
                  <a16:creationId xmlns:a16="http://schemas.microsoft.com/office/drawing/2014/main" id="{62E60AF7-B80B-4308-8EB7-59E7086068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36" y="1204"/>
              <a:ext cx="635" cy="6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直接连接符 24">
              <a:extLst>
                <a:ext uri="{FF2B5EF4-FFF2-40B4-BE49-F238E27FC236}">
                  <a16:creationId xmlns:a16="http://schemas.microsoft.com/office/drawing/2014/main" id="{E287806A-BD61-425E-8489-60AA6B7796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292" y="1178"/>
              <a:ext cx="635" cy="6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Line 41">
              <a:extLst>
                <a:ext uri="{FF2B5EF4-FFF2-40B4-BE49-F238E27FC236}">
                  <a16:creationId xmlns:a16="http://schemas.microsoft.com/office/drawing/2014/main" id="{72AF7F12-C815-42C1-B935-AD48CEA33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" y="209"/>
              <a:ext cx="220" cy="1"/>
            </a:xfrm>
            <a:prstGeom prst="lin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44">
              <a:extLst>
                <a:ext uri="{FF2B5EF4-FFF2-40B4-BE49-F238E27FC236}">
                  <a16:creationId xmlns:a16="http://schemas.microsoft.com/office/drawing/2014/main" id="{5682270F-54EF-4886-88FB-E347771E5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" y="100"/>
              <a:ext cx="233" cy="113"/>
            </a:xfrm>
            <a:prstGeom prst="lin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83" name="直接连接符 20">
              <a:extLst>
                <a:ext uri="{FF2B5EF4-FFF2-40B4-BE49-F238E27FC236}">
                  <a16:creationId xmlns:a16="http://schemas.microsoft.com/office/drawing/2014/main" id="{7509C4F5-C3FC-431A-BB46-7767023BEF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" y="905"/>
              <a:ext cx="1633" cy="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AutoShape 21">
              <a:extLst>
                <a:ext uri="{FF2B5EF4-FFF2-40B4-BE49-F238E27FC236}">
                  <a16:creationId xmlns:a16="http://schemas.microsoft.com/office/drawing/2014/main" id="{7BDF2B45-B921-4BAD-A2AE-659113DA4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75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Line 32">
              <a:extLst>
                <a:ext uri="{FF2B5EF4-FFF2-40B4-BE49-F238E27FC236}">
                  <a16:creationId xmlns:a16="http://schemas.microsoft.com/office/drawing/2014/main" id="{70413FD0-EACB-4079-85C1-F62FC77C5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" y="0"/>
              <a:ext cx="0" cy="407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33">
              <a:extLst>
                <a:ext uri="{FF2B5EF4-FFF2-40B4-BE49-F238E27FC236}">
                  <a16:creationId xmlns:a16="http://schemas.microsoft.com/office/drawing/2014/main" id="{2F98E2E5-D0A0-4371-B6E3-784471596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3" y="91"/>
              <a:ext cx="0" cy="25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34">
              <a:extLst>
                <a:ext uri="{FF2B5EF4-FFF2-40B4-BE49-F238E27FC236}">
                  <a16:creationId xmlns:a16="http://schemas.microsoft.com/office/drawing/2014/main" id="{AA91062B-F36F-45B0-A3CA-C52869546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3" y="204"/>
              <a:ext cx="610" cy="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88" name="直接连接符 23">
              <a:extLst>
                <a:ext uri="{FF2B5EF4-FFF2-40B4-BE49-F238E27FC236}">
                  <a16:creationId xmlns:a16="http://schemas.microsoft.com/office/drawing/2014/main" id="{2AB88F89-6866-499F-A139-20EE9FBB29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02" y="538"/>
              <a:ext cx="695" cy="7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9" name="直接连接符 24">
              <a:extLst>
                <a:ext uri="{FF2B5EF4-FFF2-40B4-BE49-F238E27FC236}">
                  <a16:creationId xmlns:a16="http://schemas.microsoft.com/office/drawing/2014/main" id="{043FD961-3F04-4258-8C8D-21E593D976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24" y="538"/>
              <a:ext cx="695" cy="7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Line 41">
              <a:extLst>
                <a:ext uri="{FF2B5EF4-FFF2-40B4-BE49-F238E27FC236}">
                  <a16:creationId xmlns:a16="http://schemas.microsoft.com/office/drawing/2014/main" id="{91F1B83C-5B79-4BCC-8620-4FF342D96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04"/>
              <a:ext cx="477" cy="0"/>
            </a:xfrm>
            <a:prstGeom prst="lin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Text Box 34">
              <a:extLst>
                <a:ext uri="{FF2B5EF4-FFF2-40B4-BE49-F238E27FC236}">
                  <a16:creationId xmlns:a16="http://schemas.microsoft.com/office/drawing/2014/main" id="{4AF8BFC0-3CE8-41E6-8170-7296E96B8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" y="1139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 b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/>
                <a:t>L1</a:t>
              </a:r>
            </a:p>
          </p:txBody>
        </p:sp>
        <p:sp>
          <p:nvSpPr>
            <p:cNvPr id="92" name="Text Box 35">
              <a:extLst>
                <a:ext uri="{FF2B5EF4-FFF2-40B4-BE49-F238E27FC236}">
                  <a16:creationId xmlns:a16="http://schemas.microsoft.com/office/drawing/2014/main" id="{A1E042D0-700A-46B0-933E-A4758C011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" y="19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93" name="Text Box 36">
              <a:extLst>
                <a:ext uri="{FF2B5EF4-FFF2-40B4-BE49-F238E27FC236}">
                  <a16:creationId xmlns:a16="http://schemas.microsoft.com/office/drawing/2014/main" id="{8CE35470-1592-4EA8-97B2-FCC96DB22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" y="52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 b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/>
                <a:t>L2</a:t>
              </a:r>
            </a:p>
          </p:txBody>
        </p:sp>
        <p:cxnSp>
          <p:nvCxnSpPr>
            <p:cNvPr id="94" name="直接连接符 20">
              <a:extLst>
                <a:ext uri="{FF2B5EF4-FFF2-40B4-BE49-F238E27FC236}">
                  <a16:creationId xmlns:a16="http://schemas.microsoft.com/office/drawing/2014/main" id="{DA05664D-68E6-4E54-8ACD-FCF2AA5AE1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" y="1511"/>
              <a:ext cx="1633" cy="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AutoShape 21">
              <a:extLst>
                <a:ext uri="{FF2B5EF4-FFF2-40B4-BE49-F238E27FC236}">
                  <a16:creationId xmlns:a16="http://schemas.microsoft.com/office/drawing/2014/main" id="{23874598-EBB3-4F93-B87D-28A7D24F8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134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Oval 39">
              <a:extLst>
                <a:ext uri="{FF2B5EF4-FFF2-40B4-BE49-F238E27FC236}">
                  <a16:creationId xmlns:a16="http://schemas.microsoft.com/office/drawing/2014/main" id="{1E688DED-FBAC-42AA-87EB-9A028CF86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72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Oval 40">
              <a:extLst>
                <a:ext uri="{FF2B5EF4-FFF2-40B4-BE49-F238E27FC236}">
                  <a16:creationId xmlns:a16="http://schemas.microsoft.com/office/drawing/2014/main" id="{1D89E43A-7ABA-45DF-BA7B-01EE0093A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881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Oval 42">
              <a:extLst>
                <a:ext uri="{FF2B5EF4-FFF2-40B4-BE49-F238E27FC236}">
                  <a16:creationId xmlns:a16="http://schemas.microsoft.com/office/drawing/2014/main" id="{207F0807-A521-4739-A79D-893D4CB1F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91"/>
              <a:ext cx="65" cy="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5884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标题 2">
            <a:extLst>
              <a:ext uri="{FF2B5EF4-FFF2-40B4-BE49-F238E27FC236}">
                <a16:creationId xmlns:a16="http://schemas.microsoft.com/office/drawing/2014/main" id="{3C3DF07A-3946-4EF1-B4F1-A6B6CD95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338138"/>
            <a:ext cx="9172575" cy="569912"/>
          </a:xfrm>
        </p:spPr>
        <p:txBody>
          <a:bodyPr/>
          <a:lstStyle/>
          <a:p>
            <a:r>
              <a:rPr lang="zh-CN" altLang="en-US"/>
              <a:t>一、串联电路的电流规律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97AB410-F250-44C0-9EED-66DADFD0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1277996"/>
            <a:ext cx="6480720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串联电路的电流规律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3016C18-0048-47BF-899A-384C2D9F29E5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实验探究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61278B-6BC3-4333-B45D-457F6A282F9B}"/>
              </a:ext>
            </a:extLst>
          </p:cNvPr>
          <p:cNvGrpSpPr/>
          <p:nvPr/>
        </p:nvGrpSpPr>
        <p:grpSpPr>
          <a:xfrm>
            <a:off x="2639220" y="2060848"/>
            <a:ext cx="3097212" cy="2339975"/>
            <a:chExt cx="1951" cy="1474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700295D6-14DA-411E-94E5-67F375F53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" y="92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68B014-4641-49A7-BFDC-68DA50623E3B}"/>
                </a:ext>
              </a:extLst>
            </p:cNvPr>
            <p:cNvGrpSpPr/>
            <p:nvPr/>
          </p:nvGrpSpPr>
          <p:grpSpPr>
            <a:xfrm>
              <a:off x="0" y="0"/>
              <a:ext cx="1951" cy="1474"/>
              <a:chExt cx="1951" cy="147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651CF2-0564-4A38-B63E-9E2CA3920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31"/>
                <a:ext cx="1951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21">
                <a:extLst>
                  <a:ext uri="{FF2B5EF4-FFF2-40B4-BE49-F238E27FC236}">
                    <a16:creationId xmlns:a16="http://schemas.microsoft.com/office/drawing/2014/main" id="{996E590B-3687-463C-B9DA-12AC71E83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" y="272"/>
                <a:ext cx="309" cy="306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C648BBC6-3FA5-4F57-BC02-95267CFAE5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0"/>
                <a:ext cx="3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16" name="Group 13">
                <a:extLst>
                  <a:ext uri="{FF2B5EF4-FFF2-40B4-BE49-F238E27FC236}">
                    <a16:creationId xmlns:a16="http://schemas.microsoft.com/office/drawing/2014/main" id="{1418F399-292E-469B-BCB1-C980CF71B065}"/>
                  </a:ext>
                </a:extLst>
              </p:cNvPr>
              <p:cNvGrpSpPr/>
              <p:nvPr/>
            </p:nvGrpSpPr>
            <p:grpSpPr>
              <a:xfrm>
                <a:off x="1214" y="1190"/>
                <a:ext cx="283" cy="170"/>
                <a:chExt cx="256" cy="142"/>
              </a:xfrm>
            </p:grpSpPr>
            <p:sp>
              <p:nvSpPr>
                <p:cNvPr id="29" name="Rectangle 15">
                  <a:extLst>
                    <a:ext uri="{FF2B5EF4-FFF2-40B4-BE49-F238E27FC236}">
                      <a16:creationId xmlns:a16="http://schemas.microsoft.com/office/drawing/2014/main" id="{87A6CA9B-9D8A-4249-B768-71B74CF2F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0" name="Line 16">
                  <a:extLst>
                    <a:ext uri="{FF2B5EF4-FFF2-40B4-BE49-F238E27FC236}">
                      <a16:creationId xmlns:a16="http://schemas.microsoft.com/office/drawing/2014/main" id="{AD8F7D1B-6B6E-4F35-9FA7-FA2E46B83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Oval 17">
                  <a:extLst>
                    <a:ext uri="{FF2B5EF4-FFF2-40B4-BE49-F238E27FC236}">
                      <a16:creationId xmlns:a16="http://schemas.microsoft.com/office/drawing/2014/main" id="{5E3DBB0B-81D9-4E15-9B81-B3BD16CA0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17" name="Group 17">
                <a:extLst>
                  <a:ext uri="{FF2B5EF4-FFF2-40B4-BE49-F238E27FC236}">
                    <a16:creationId xmlns:a16="http://schemas.microsoft.com/office/drawing/2014/main" id="{A08A67E5-1C67-4329-B96E-3F2700A3055F}"/>
                  </a:ext>
                </a:extLst>
              </p:cNvPr>
              <p:cNvGrpSpPr/>
              <p:nvPr/>
            </p:nvGrpSpPr>
            <p:grpSpPr>
              <a:xfrm flipH="1">
                <a:off x="477" y="1134"/>
                <a:ext cx="85" cy="340"/>
                <a:chExt cx="85" cy="340"/>
              </a:xfrm>
            </p:grpSpPr>
            <p:sp>
              <p:nvSpPr>
                <p:cNvPr id="26" name="Rectangle 19">
                  <a:extLst>
                    <a:ext uri="{FF2B5EF4-FFF2-40B4-BE49-F238E27FC236}">
                      <a16:creationId xmlns:a16="http://schemas.microsoft.com/office/drawing/2014/main" id="{F243BD8B-C8F8-42D2-B5AE-1D98B2C3B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7" name="Line 20">
                  <a:extLst>
                    <a:ext uri="{FF2B5EF4-FFF2-40B4-BE49-F238E27FC236}">
                      <a16:creationId xmlns:a16="http://schemas.microsoft.com/office/drawing/2014/main" id="{4D7751E2-A504-4F34-8E6C-7E6F48FDC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Line 21">
                  <a:extLst>
                    <a:ext uri="{FF2B5EF4-FFF2-40B4-BE49-F238E27FC236}">
                      <a16:creationId xmlns:a16="http://schemas.microsoft.com/office/drawing/2014/main" id="{CA9B3A86-236D-4687-A26B-B258C6C50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" name="AutoShape 21">
                <a:extLst>
                  <a:ext uri="{FF2B5EF4-FFF2-40B4-BE49-F238E27FC236}">
                    <a16:creationId xmlns:a16="http://schemas.microsoft.com/office/drawing/2014/main" id="{508ABF40-627C-45B2-AF28-822B7157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" y="272"/>
                <a:ext cx="309" cy="306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751FB3CA-9E28-4D3A-9460-E729B6557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394"/>
                <a:ext cx="68" cy="68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Text Box 23">
                <a:extLst>
                  <a:ext uri="{FF2B5EF4-FFF2-40B4-BE49-F238E27FC236}">
                    <a16:creationId xmlns:a16="http://schemas.microsoft.com/office/drawing/2014/main" id="{8BE36945-560E-4F7A-BE5B-26121C3D1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" y="453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A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Oval 24">
                <a:extLst>
                  <a:ext uri="{FF2B5EF4-FFF2-40B4-BE49-F238E27FC236}">
                    <a16:creationId xmlns:a16="http://schemas.microsoft.com/office/drawing/2014/main" id="{6551CE7A-5C4E-42DB-80A9-5CECD1655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" y="385"/>
                <a:ext cx="68" cy="68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Text Box 25">
                <a:extLst>
                  <a:ext uri="{FF2B5EF4-FFF2-40B4-BE49-F238E27FC236}">
                    <a16:creationId xmlns:a16="http://schemas.microsoft.com/office/drawing/2014/main" id="{C1DEE3BF-4030-44B3-BF04-A443CB7703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5" y="431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B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Oval 26">
                <a:extLst>
                  <a:ext uri="{FF2B5EF4-FFF2-40B4-BE49-F238E27FC236}">
                    <a16:creationId xmlns:a16="http://schemas.microsoft.com/office/drawing/2014/main" id="{FF67BCA5-BFD7-4A8B-9227-23DB6B638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394"/>
                <a:ext cx="68" cy="68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Text Box 27">
                <a:extLst>
                  <a:ext uri="{FF2B5EF4-FFF2-40B4-BE49-F238E27FC236}">
                    <a16:creationId xmlns:a16="http://schemas.microsoft.com/office/drawing/2014/main" id="{AD7AE0B1-4481-4F59-8630-C968286C5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3" y="43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C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Text Box 28">
                <a:extLst>
                  <a:ext uri="{FF2B5EF4-FFF2-40B4-BE49-F238E27FC236}">
                    <a16:creationId xmlns:a16="http://schemas.microsoft.com/office/drawing/2014/main" id="{BB98A8FC-81C7-455B-B879-D07B389AB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" y="0"/>
                <a:ext cx="3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2" name="Group 29">
            <a:extLst>
              <a:ext uri="{FF2B5EF4-FFF2-40B4-BE49-F238E27FC236}">
                <a16:creationId xmlns:a16="http://schemas.microsoft.com/office/drawing/2014/main" id="{ACA5737B-5F36-483D-A6D8-41DF4326DCFD}"/>
              </a:ext>
            </a:extLst>
          </p:cNvPr>
          <p:cNvGrpSpPr/>
          <p:nvPr/>
        </p:nvGrpSpPr>
        <p:grpSpPr>
          <a:xfrm>
            <a:off x="7032104" y="2420888"/>
            <a:ext cx="3097212" cy="2454275"/>
            <a:chExt cx="1951" cy="1546"/>
          </a:xfrm>
        </p:grpSpPr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AFFB61A4-0011-405B-A763-90AE576300AC}"/>
                </a:ext>
              </a:extLst>
            </p:cNvPr>
            <p:cNvGrpSpPr/>
            <p:nvPr/>
          </p:nvGrpSpPr>
          <p:grpSpPr>
            <a:xfrm>
              <a:off x="0" y="0"/>
              <a:ext cx="1951" cy="1248"/>
              <a:chExt cx="1951" cy="1248"/>
            </a:xfrm>
          </p:grpSpPr>
          <p:sp>
            <p:nvSpPr>
              <p:cNvPr id="35" name="Text Box 31">
                <a:extLst>
                  <a:ext uri="{FF2B5EF4-FFF2-40B4-BE49-F238E27FC236}">
                    <a16:creationId xmlns:a16="http://schemas.microsoft.com/office/drawing/2014/main" id="{31AB5391-B38F-4060-B45C-E58CAFA541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5" y="69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S</a:t>
                </a:r>
                <a:endParaRPr lang="en-US" altLang="zh-CN" sz="28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113EFDC4-EF55-4832-ACD1-889EF2CD7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4"/>
                <a:ext cx="1951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AutoShape 21">
                <a:extLst>
                  <a:ext uri="{FF2B5EF4-FFF2-40B4-BE49-F238E27FC236}">
                    <a16:creationId xmlns:a16="http://schemas.microsoft.com/office/drawing/2014/main" id="{E7EF0A50-3E97-4B69-A89A-C97192A79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" y="69"/>
                <a:ext cx="272" cy="272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Text Box 34">
                <a:extLst>
                  <a:ext uri="{FF2B5EF4-FFF2-40B4-BE49-F238E27FC236}">
                    <a16:creationId xmlns:a16="http://schemas.microsoft.com/office/drawing/2014/main" id="{0F08CB4C-0C5F-4053-8A14-B70A0200A2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72"/>
                <a:ext cx="3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39" name="Group 35">
                <a:extLst>
                  <a:ext uri="{FF2B5EF4-FFF2-40B4-BE49-F238E27FC236}">
                    <a16:creationId xmlns:a16="http://schemas.microsoft.com/office/drawing/2014/main" id="{5C628F69-725D-4D89-B6ED-F6692874A55B}"/>
                  </a:ext>
                </a:extLst>
              </p:cNvPr>
              <p:cNvGrpSpPr/>
              <p:nvPr/>
            </p:nvGrpSpPr>
            <p:grpSpPr>
              <a:xfrm>
                <a:off x="1214" y="964"/>
                <a:ext cx="283" cy="170"/>
                <a:chExt cx="256" cy="142"/>
              </a:xfrm>
            </p:grpSpPr>
            <p:sp>
              <p:nvSpPr>
                <p:cNvPr id="49" name="Rectangle 15">
                  <a:extLst>
                    <a:ext uri="{FF2B5EF4-FFF2-40B4-BE49-F238E27FC236}">
                      <a16:creationId xmlns:a16="http://schemas.microsoft.com/office/drawing/2014/main" id="{8451C803-819E-4FED-9DD0-BB3365BBC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0" name="Line 16">
                  <a:extLst>
                    <a:ext uri="{FF2B5EF4-FFF2-40B4-BE49-F238E27FC236}">
                      <a16:creationId xmlns:a16="http://schemas.microsoft.com/office/drawing/2014/main" id="{4781A90F-892A-49DF-8831-47A38051C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" name="Oval 17">
                  <a:extLst>
                    <a:ext uri="{FF2B5EF4-FFF2-40B4-BE49-F238E27FC236}">
                      <a16:creationId xmlns:a16="http://schemas.microsoft.com/office/drawing/2014/main" id="{45165826-E6D4-420E-97EF-41A74C06F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9CAD40D-1EAB-46B3-ACBC-F5E1E3576857}"/>
                  </a:ext>
                </a:extLst>
              </p:cNvPr>
              <p:cNvGrpSpPr/>
              <p:nvPr/>
            </p:nvGrpSpPr>
            <p:grpSpPr>
              <a:xfrm flipH="1">
                <a:off x="477" y="908"/>
                <a:ext cx="85" cy="340"/>
                <a:chExt cx="85" cy="340"/>
              </a:xfrm>
            </p:grpSpPr>
            <p:sp>
              <p:nvSpPr>
                <p:cNvPr id="46" name="Rectangle 19">
                  <a:extLst>
                    <a:ext uri="{FF2B5EF4-FFF2-40B4-BE49-F238E27FC236}">
                      <a16:creationId xmlns:a16="http://schemas.microsoft.com/office/drawing/2014/main" id="{FFE52915-2A4E-4978-BAD2-24790F431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7" name="Line 20">
                  <a:extLst>
                    <a:ext uri="{FF2B5EF4-FFF2-40B4-BE49-F238E27FC236}">
                      <a16:creationId xmlns:a16="http://schemas.microsoft.com/office/drawing/2014/main" id="{8CBEB83A-D8D9-422B-A857-9DEED6672D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" name="Line 21">
                  <a:extLst>
                    <a:ext uri="{FF2B5EF4-FFF2-40B4-BE49-F238E27FC236}">
                      <a16:creationId xmlns:a16="http://schemas.microsoft.com/office/drawing/2014/main" id="{8DB21D26-E962-43D5-BDB6-7E6E3518D6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Text Box 43">
                <a:extLst>
                  <a:ext uri="{FF2B5EF4-FFF2-40B4-BE49-F238E27FC236}">
                    <a16:creationId xmlns:a16="http://schemas.microsoft.com/office/drawing/2014/main" id="{59EED853-37B4-4ECD-83F9-0C340BEC26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" y="272"/>
                <a:ext cx="3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42" name="Group 44">
                <a:extLst>
                  <a:ext uri="{FF2B5EF4-FFF2-40B4-BE49-F238E27FC236}">
                    <a16:creationId xmlns:a16="http://schemas.microsoft.com/office/drawing/2014/main" id="{0203E1A7-216F-44B6-A411-8EDCA37B6D5E}"/>
                  </a:ext>
                </a:extLst>
              </p:cNvPr>
              <p:cNvGrpSpPr/>
              <p:nvPr/>
            </p:nvGrpSpPr>
            <p:grpSpPr>
              <a:xfrm>
                <a:off x="68" y="0"/>
                <a:ext cx="272" cy="342"/>
                <a:chExt cx="272" cy="342"/>
              </a:xfrm>
            </p:grpSpPr>
            <p:sp>
              <p:nvSpPr>
                <p:cNvPr id="44" name="Oval 45">
                  <a:extLst>
                    <a:ext uri="{FF2B5EF4-FFF2-40B4-BE49-F238E27FC236}">
                      <a16:creationId xmlns:a16="http://schemas.microsoft.com/office/drawing/2014/main" id="{70D62ABE-0C3C-47C4-AF1D-22F66D636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272" cy="2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Text Box 46">
                  <a:extLst>
                    <a:ext uri="{FF2B5EF4-FFF2-40B4-BE49-F238E27FC236}">
                      <a16:creationId xmlns:a16="http://schemas.microsoft.com/office/drawing/2014/main" id="{E5B5DE1E-2F11-4C42-B819-52705B6396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43" name="AutoShape 21">
                <a:extLst>
                  <a:ext uri="{FF2B5EF4-FFF2-40B4-BE49-F238E27FC236}">
                    <a16:creationId xmlns:a16="http://schemas.microsoft.com/office/drawing/2014/main" id="{B76AC772-7AB6-4A75-AA9C-D46DF63E8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68"/>
                <a:ext cx="272" cy="272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57E5338F-43AF-49F7-AD23-C88CAE629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202"/>
              <a:ext cx="1335" cy="3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>
                  <a:latin typeface="Times New Roman" panose="02020603050405020304" pitchFamily="18" charset="0"/>
                </a:rPr>
                <a:t>测量</a:t>
              </a:r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  <a:r>
                <a:rPr lang="zh-CN" altLang="en-US" sz="2400" b="1">
                  <a:latin typeface="Times New Roman" panose="02020603050405020304" pitchFamily="18" charset="0"/>
                </a:rPr>
                <a:t>点电流</a:t>
              </a:r>
            </a:p>
          </p:txBody>
        </p:sp>
      </p:grpSp>
      <p:sp>
        <p:nvSpPr>
          <p:cNvPr id="53" name="Rectangle 7">
            <a:extLst>
              <a:ext uri="{FF2B5EF4-FFF2-40B4-BE49-F238E27FC236}">
                <a16:creationId xmlns:a16="http://schemas.microsoft.com/office/drawing/2014/main" id="{5F9A9002-7396-4711-B061-0C1FB07EE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4692600"/>
            <a:ext cx="9289032" cy="11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猜想：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流过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各点的电流大小可能存在什么关系？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TextBox 15">
            <a:extLst>
              <a:ext uri="{FF2B5EF4-FFF2-40B4-BE49-F238E27FC236}">
                <a16:creationId xmlns:a16="http://schemas.microsoft.com/office/drawing/2014/main" id="{0BE26768-5348-411E-BA52-2BAADE079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4" y="1519277"/>
            <a:ext cx="8535863" cy="23144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．设计实验电路；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．根据电路图连接电路；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．进行测量，将测量数据记录在表格中；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．换上另外两个规格不同的小灯泡，再次实验。</a:t>
            </a:r>
          </a:p>
        </p:txBody>
      </p:sp>
      <p:grpSp>
        <p:nvGrpSpPr>
          <p:cNvPr id="51203" name="Group 3">
            <a:extLst>
              <a:ext uri="{FF2B5EF4-FFF2-40B4-BE49-F238E27FC236}">
                <a16:creationId xmlns:a16="http://schemas.microsoft.com/office/drawing/2014/main" id="{AF0F8595-9751-4EB4-B27D-2C832D66C70F}"/>
              </a:ext>
            </a:extLst>
          </p:cNvPr>
          <p:cNvGrpSpPr/>
          <p:nvPr/>
        </p:nvGrpSpPr>
        <p:grpSpPr>
          <a:xfrm>
            <a:off x="3503712" y="3645024"/>
            <a:ext cx="6143625" cy="2414588"/>
            <a:chOff x="1429" y="-12"/>
            <a:chExt cx="3870" cy="1521"/>
          </a:xfrm>
        </p:grpSpPr>
        <p:pic>
          <p:nvPicPr>
            <p:cNvPr id="51204" name="Picture 3" descr="H:\2\人教教参资源\九\图\铡刀开关.JPG">
              <a:extLst>
                <a:ext uri="{FF2B5EF4-FFF2-40B4-BE49-F238E27FC236}">
                  <a16:creationId xmlns:a16="http://schemas.microsoft.com/office/drawing/2014/main" id="{07C3615E-C76B-4BA6-92B1-9DF984315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0" y="-12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5" descr="H:\2\人教教参资源\九\图\小灯泡.JPG">
              <a:extLst>
                <a:ext uri="{FF2B5EF4-FFF2-40B4-BE49-F238E27FC236}">
                  <a16:creationId xmlns:a16="http://schemas.microsoft.com/office/drawing/2014/main" id="{3A1E29E3-9A95-4459-B2FC-4F6051FD2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0" y="771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6" descr="H:\2\人教教参资源\九\图\电流表.JPG">
              <a:extLst>
                <a:ext uri="{FF2B5EF4-FFF2-40B4-BE49-F238E27FC236}">
                  <a16:creationId xmlns:a16="http://schemas.microsoft.com/office/drawing/2014/main" id="{7FEEA927-4D94-4A89-A263-806D405D7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72" y="245"/>
              <a:ext cx="927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10" descr="H:\2\人教教参资源\九\图\电池组.JPG">
              <a:extLst>
                <a:ext uri="{FF2B5EF4-FFF2-40B4-BE49-F238E27FC236}">
                  <a16:creationId xmlns:a16="http://schemas.microsoft.com/office/drawing/2014/main" id="{B4A2E31D-4B73-4CB2-A423-9FD643CDA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0" y="91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5" descr="H:\2\人教教参资源\九\图\小灯泡.JPG">
              <a:extLst>
                <a:ext uri="{FF2B5EF4-FFF2-40B4-BE49-F238E27FC236}">
                  <a16:creationId xmlns:a16="http://schemas.microsoft.com/office/drawing/2014/main" id="{8308E28D-8959-4897-ADDB-81492510B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29" y="794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9" name="Text Box 9">
              <a:extLst>
                <a:ext uri="{FF2B5EF4-FFF2-40B4-BE49-F238E27FC236}">
                  <a16:creationId xmlns:a16="http://schemas.microsoft.com/office/drawing/2014/main" id="{E574C154-2EBC-4BAB-81BC-694E5BB4F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67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210" name="Text Box 10">
              <a:extLst>
                <a:ext uri="{FF2B5EF4-FFF2-40B4-BE49-F238E27FC236}">
                  <a16:creationId xmlns:a16="http://schemas.microsoft.com/office/drawing/2014/main" id="{A78FA04D-5468-4152-AC3B-180974B17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67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38A76E98-7B93-444D-82A2-857F02B6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003339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实验步骤</a:t>
            </a: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C9C6CA8E-1C43-4093-AAC9-6FA2FA04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338138"/>
            <a:ext cx="9172575" cy="569912"/>
          </a:xfrm>
        </p:spPr>
        <p:txBody>
          <a:bodyPr/>
          <a:lstStyle/>
          <a:p>
            <a:r>
              <a:rPr lang="zh-CN" altLang="en-US"/>
              <a:t>一、串联电路的电流规律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0332" name="Group 156">
            <a:extLst>
              <a:ext uri="{FF2B5EF4-FFF2-40B4-BE49-F238E27FC236}">
                <a16:creationId xmlns:a16="http://schemas.microsoft.com/office/drawing/2014/main" id="{0390CB70-AE64-455E-A9E8-929C08FFFE1E}"/>
              </a:ext>
            </a:extLst>
          </p:cNvPr>
          <p:cNvGraphicFramePr>
            <a:graphicFrameLocks noGrp="1"/>
          </p:cNvGraphicFramePr>
          <p:nvPr/>
        </p:nvGraphicFramePr>
        <p:xfrm>
          <a:off x="2351088" y="1663700"/>
          <a:ext cx="7300912" cy="2520951"/>
        </p:xfrm>
        <a:graphic>
          <a:graphicData uri="http://schemas.openxmlformats.org/drawingml/2006/table">
            <a:tbl>
              <a:tblPr/>
              <a:tblGrid>
                <a:gridCol w="1824037">
                  <a:extLst>
                    <a:ext uri="{9D8B030D-6E8A-4147-A177-3AD203B41FA5}">
                      <a16:colId xmlns:a16="http://schemas.microsoft.com/office/drawing/2014/main" val="933028518"/>
                    </a:ext>
                  </a:extLst>
                </a:gridCol>
                <a:gridCol w="1827213">
                  <a:extLst>
                    <a:ext uri="{9D8B030D-6E8A-4147-A177-3AD203B41FA5}">
                      <a16:colId xmlns:a16="http://schemas.microsoft.com/office/drawing/2014/main" val="2607808001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2315790662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3302596907"/>
                    </a:ext>
                  </a:extLst>
                </a:gridCol>
              </a:tblGrid>
              <a:tr h="96202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875302"/>
                  </a:ext>
                </a:extLst>
              </a:tr>
              <a:tr h="5191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89201"/>
                  </a:ext>
                </a:extLst>
              </a:tr>
              <a:tr h="520700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897157"/>
                  </a:ext>
                </a:extLst>
              </a:tr>
              <a:tr h="5191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8767"/>
                  </a:ext>
                </a:extLst>
              </a:tr>
            </a:tbl>
          </a:graphicData>
        </a:graphic>
      </p:graphicFrame>
      <p:sp>
        <p:nvSpPr>
          <p:cNvPr id="50208" name="Rectangle 32">
            <a:extLst>
              <a:ext uri="{FF2B5EF4-FFF2-40B4-BE49-F238E27FC236}">
                <a16:creationId xmlns:a16="http://schemas.microsoft.com/office/drawing/2014/main" id="{202000CD-DB6B-4AB7-8288-0F3FB5C25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959378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实验数据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5D7FCD5-9855-417D-AF85-4561E47E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一、串联电路的电流规律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6F61FD2-6999-424E-BC54-CBABEB0C3E4C}"/>
              </a:ext>
            </a:extLst>
          </p:cNvPr>
          <p:cNvSpPr/>
          <p:nvPr/>
        </p:nvSpPr>
        <p:spPr>
          <a:xfrm>
            <a:off x="2320901" y="4853800"/>
            <a:ext cx="7331099" cy="107903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  实验结论：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　　串联电路中，电流处处相等。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C2BCD40-5B54-4280-A934-3D42BD15C41E}"/>
              </a:ext>
            </a:extLst>
          </p:cNvPr>
          <p:cNvSpPr/>
          <p:nvPr/>
        </p:nvSpPr>
        <p:spPr>
          <a:xfrm>
            <a:off x="5245460" y="4184651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A </a:t>
            </a:r>
            <a:r>
              <a:rPr lang="en-US" altLang="zh-CN" sz="2400" b="1" i="1">
                <a:latin typeface="Times New Roman" panose="02020603050405020304" pitchFamily="18" charset="0"/>
              </a:rPr>
              <a:t>=I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B</a:t>
            </a:r>
            <a:r>
              <a:rPr lang="en-US" altLang="zh-CN" sz="2400" b="1" i="1">
                <a:latin typeface="Times New Roman" panose="02020603050405020304" pitchFamily="18" charset="0"/>
              </a:rPr>
              <a:t> + I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C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156" name="Group 4">
            <a:extLst>
              <a:ext uri="{FF2B5EF4-FFF2-40B4-BE49-F238E27FC236}">
                <a16:creationId xmlns:a16="http://schemas.microsoft.com/office/drawing/2014/main" id="{199F1A74-5515-460A-A2F1-3B6132A7B58A}"/>
              </a:ext>
            </a:extLst>
          </p:cNvPr>
          <p:cNvGrpSpPr/>
          <p:nvPr/>
        </p:nvGrpSpPr>
        <p:grpSpPr>
          <a:xfrm>
            <a:off x="4151784" y="1851038"/>
            <a:ext cx="3644900" cy="3284538"/>
            <a:chExt cx="2296" cy="2069"/>
          </a:xfrm>
        </p:grpSpPr>
        <p:sp>
          <p:nvSpPr>
            <p:cNvPr id="49157" name="Rectangle 102">
              <a:extLst>
                <a:ext uri="{FF2B5EF4-FFF2-40B4-BE49-F238E27FC236}">
                  <a16:creationId xmlns:a16="http://schemas.microsoft.com/office/drawing/2014/main" id="{016103A9-C5BE-4958-9583-A9E672669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" y="770"/>
              <a:ext cx="2268" cy="11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58" name="Text Box 104">
              <a:extLst>
                <a:ext uri="{FF2B5EF4-FFF2-40B4-BE49-F238E27FC236}">
                  <a16:creationId xmlns:a16="http://schemas.microsoft.com/office/drawing/2014/main" id="{A029C2FD-2EF2-4CB1-A1DA-C438C82F5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" y="725"/>
              <a:ext cx="3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159" name="Rectangle 102">
              <a:extLst>
                <a:ext uri="{FF2B5EF4-FFF2-40B4-BE49-F238E27FC236}">
                  <a16:creationId xmlns:a16="http://schemas.microsoft.com/office/drawing/2014/main" id="{DA4F9D3F-9FFA-470F-88F6-78A7F16C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402"/>
              <a:ext cx="1384" cy="7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60" name="AutoShape 44">
              <a:extLst>
                <a:ext uri="{FF2B5EF4-FFF2-40B4-BE49-F238E27FC236}">
                  <a16:creationId xmlns:a16="http://schemas.microsoft.com/office/drawing/2014/main" id="{3CA82076-5785-49DE-9C8E-41CA7DCB6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975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61" name="AutoShape 44">
              <a:extLst>
                <a:ext uri="{FF2B5EF4-FFF2-40B4-BE49-F238E27FC236}">
                  <a16:creationId xmlns:a16="http://schemas.microsoft.com/office/drawing/2014/main" id="{A57E20F3-17B4-4363-BBEC-1EB9CD696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249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9162" name="Group 10">
              <a:extLst>
                <a:ext uri="{FF2B5EF4-FFF2-40B4-BE49-F238E27FC236}">
                  <a16:creationId xmlns:a16="http://schemas.microsoft.com/office/drawing/2014/main" id="{BB4614EE-DEBD-43D1-8271-C4B7E13583F9}"/>
                </a:ext>
              </a:extLst>
            </p:cNvPr>
            <p:cNvGrpSpPr/>
            <p:nvPr/>
          </p:nvGrpSpPr>
          <p:grpSpPr>
            <a:xfrm>
              <a:off x="1559" y="1791"/>
              <a:ext cx="283" cy="170"/>
              <a:chExt cx="256" cy="142"/>
            </a:xfrm>
          </p:grpSpPr>
          <p:sp>
            <p:nvSpPr>
              <p:cNvPr id="49163" name="Rectangle 15">
                <a:extLst>
                  <a:ext uri="{FF2B5EF4-FFF2-40B4-BE49-F238E27FC236}">
                    <a16:creationId xmlns:a16="http://schemas.microsoft.com/office/drawing/2014/main" id="{DABD8B35-CB94-4D5E-98C6-77B05AFC2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9164" name="Line 16">
                <a:extLst>
                  <a:ext uri="{FF2B5EF4-FFF2-40B4-BE49-F238E27FC236}">
                    <a16:creationId xmlns:a16="http://schemas.microsoft.com/office/drawing/2014/main" id="{E759355A-6629-4870-B20C-659F9D89D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5" name="Oval 17">
                <a:extLst>
                  <a:ext uri="{FF2B5EF4-FFF2-40B4-BE49-F238E27FC236}">
                    <a16:creationId xmlns:a16="http://schemas.microsoft.com/office/drawing/2014/main" id="{95989B80-8042-4A48-8487-68AC9F0E7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9166" name="Text Box 109">
              <a:extLst>
                <a:ext uri="{FF2B5EF4-FFF2-40B4-BE49-F238E27FC236}">
                  <a16:creationId xmlns:a16="http://schemas.microsoft.com/office/drawing/2014/main" id="{EB864828-ECFD-4518-82C2-61709BB0F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" y="723"/>
              <a:ext cx="3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167" name="Oval 125">
              <a:extLst>
                <a:ext uri="{FF2B5EF4-FFF2-40B4-BE49-F238E27FC236}">
                  <a16:creationId xmlns:a16="http://schemas.microsoft.com/office/drawing/2014/main" id="{1C29644C-0E1C-480F-8F96-3B69A17A7D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58" y="1104"/>
              <a:ext cx="57" cy="57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68" name="Oval 125">
              <a:extLst>
                <a:ext uri="{FF2B5EF4-FFF2-40B4-BE49-F238E27FC236}">
                  <a16:creationId xmlns:a16="http://schemas.microsoft.com/office/drawing/2014/main" id="{F0C06D86-B56E-4266-9499-9B875946EE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30" y="367"/>
              <a:ext cx="57" cy="57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69" name="Oval 125">
              <a:extLst>
                <a:ext uri="{FF2B5EF4-FFF2-40B4-BE49-F238E27FC236}">
                  <a16:creationId xmlns:a16="http://schemas.microsoft.com/office/drawing/2014/main" id="{B22ADCD2-8184-4D75-A415-52B94362D8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418" y="735"/>
              <a:ext cx="57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70" name="Oval 125">
              <a:extLst>
                <a:ext uri="{FF2B5EF4-FFF2-40B4-BE49-F238E27FC236}">
                  <a16:creationId xmlns:a16="http://schemas.microsoft.com/office/drawing/2014/main" id="{FCA98B53-47E1-4C77-94BC-C2D3FE917F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807" y="735"/>
              <a:ext cx="57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71" name="Oval 125">
              <a:extLst>
                <a:ext uri="{FF2B5EF4-FFF2-40B4-BE49-F238E27FC236}">
                  <a16:creationId xmlns:a16="http://schemas.microsoft.com/office/drawing/2014/main" id="{FC51FBC3-7A86-4DE2-9156-F987B1A58D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0" y="1160"/>
              <a:ext cx="57" cy="57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72" name="Text Box 104">
              <a:extLst>
                <a:ext uri="{FF2B5EF4-FFF2-40B4-BE49-F238E27FC236}">
                  <a16:creationId xmlns:a16="http://schemas.microsoft.com/office/drawing/2014/main" id="{788E407F-CCD7-4C0F-8250-FB2A26852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0"/>
              <a:ext cx="3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49173" name="Group 21">
              <a:extLst>
                <a:ext uri="{FF2B5EF4-FFF2-40B4-BE49-F238E27FC236}">
                  <a16:creationId xmlns:a16="http://schemas.microsoft.com/office/drawing/2014/main" id="{C8B73569-16D5-4C89-89B9-2140F61B3205}"/>
                </a:ext>
              </a:extLst>
            </p:cNvPr>
            <p:cNvGrpSpPr/>
            <p:nvPr/>
          </p:nvGrpSpPr>
          <p:grpSpPr>
            <a:xfrm flipH="1">
              <a:off x="623" y="1729"/>
              <a:ext cx="85" cy="340"/>
              <a:chExt cx="85" cy="340"/>
            </a:xfrm>
          </p:grpSpPr>
          <p:sp>
            <p:nvSpPr>
              <p:cNvPr id="49174" name="Rectangle 23">
                <a:extLst>
                  <a:ext uri="{FF2B5EF4-FFF2-40B4-BE49-F238E27FC236}">
                    <a16:creationId xmlns:a16="http://schemas.microsoft.com/office/drawing/2014/main" id="{9F0A05B6-6A8A-44AB-8E9A-A031822BB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9175" name="Line 24">
                <a:extLst>
                  <a:ext uri="{FF2B5EF4-FFF2-40B4-BE49-F238E27FC236}">
                    <a16:creationId xmlns:a16="http://schemas.microsoft.com/office/drawing/2014/main" id="{30CF4A62-F357-4DD8-884C-816AC2AFC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6" name="Line 25">
                <a:extLst>
                  <a:ext uri="{FF2B5EF4-FFF2-40B4-BE49-F238E27FC236}">
                    <a16:creationId xmlns:a16="http://schemas.microsoft.com/office/drawing/2014/main" id="{35A22384-29A8-4BA4-ACE1-60881FCDF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177" name="Text Box 116">
              <a:extLst>
                <a:ext uri="{FF2B5EF4-FFF2-40B4-BE49-F238E27FC236}">
                  <a16:creationId xmlns:a16="http://schemas.microsoft.com/office/drawing/2014/main" id="{537B5603-3F11-4D7A-AA06-1503AC523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" y="425"/>
              <a:ext cx="22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9178" name="Text Box 116">
              <a:extLst>
                <a:ext uri="{FF2B5EF4-FFF2-40B4-BE49-F238E27FC236}">
                  <a16:creationId xmlns:a16="http://schemas.microsoft.com/office/drawing/2014/main" id="{FDBEE231-9033-4C1E-8200-357D404AE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" y="1148"/>
              <a:ext cx="22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B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9179" name="Text Box 116">
              <a:extLst>
                <a:ext uri="{FF2B5EF4-FFF2-40B4-BE49-F238E27FC236}">
                  <a16:creationId xmlns:a16="http://schemas.microsoft.com/office/drawing/2014/main" id="{59ABBF95-00EB-4DE8-84D2-D1B08A218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077"/>
              <a:ext cx="22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C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761EC16D-C143-45A3-992A-434F9E38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二、并联电路的电流规律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02FCAE60-E205-4B94-8E09-E0B41FEA1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4692600"/>
            <a:ext cx="9289032" cy="11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猜想：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流过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各点的电流大小可能存在什么关系？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94059EAE-D749-407B-BE04-0A9AD7F3E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1277996"/>
            <a:ext cx="6480720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并联电路的电流规律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E21FCC95-A4D4-4C54-B387-2AB7C666FD27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实验探究</a:t>
            </a:r>
            <a:r>
              <a:rPr lang="en-US" altLang="zh-CN" sz="2800" b="1">
                <a:latin typeface="宋体" panose="02010600030101010101" pitchFamily="2" charset="-122"/>
              </a:rPr>
              <a:t>2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TextBox 15">
            <a:extLst>
              <a:ext uri="{FF2B5EF4-FFF2-40B4-BE49-F238E27FC236}">
                <a16:creationId xmlns:a16="http://schemas.microsoft.com/office/drawing/2014/main" id="{371E1312-3358-43ED-A465-0F49D67FC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1270001"/>
            <a:ext cx="8747124" cy="23144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．设计实验电路；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．根据电路图连接电路；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．进行测量，将测量数据记录在表格中；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．换上另外两个规格不同的小灯泡，再次实验。</a:t>
            </a:r>
          </a:p>
        </p:txBody>
      </p:sp>
      <p:grpSp>
        <p:nvGrpSpPr>
          <p:cNvPr id="48131" name="Group 3">
            <a:extLst>
              <a:ext uri="{FF2B5EF4-FFF2-40B4-BE49-F238E27FC236}">
                <a16:creationId xmlns:a16="http://schemas.microsoft.com/office/drawing/2014/main" id="{FAEFF5D5-AB97-4E40-A143-A31ECCE2A349}"/>
              </a:ext>
            </a:extLst>
          </p:cNvPr>
          <p:cNvGrpSpPr/>
          <p:nvPr/>
        </p:nvGrpSpPr>
        <p:grpSpPr>
          <a:xfrm>
            <a:off x="2640013" y="3789364"/>
            <a:ext cx="6538912" cy="2395537"/>
            <a:chExt cx="4119" cy="1509"/>
          </a:xfrm>
        </p:grpSpPr>
        <p:pic>
          <p:nvPicPr>
            <p:cNvPr id="48132" name="Picture 3" descr="H:\2\人教教参资源\九\图\铡刀开关.JPG">
              <a:extLst>
                <a:ext uri="{FF2B5EF4-FFF2-40B4-BE49-F238E27FC236}">
                  <a16:creationId xmlns:a16="http://schemas.microsoft.com/office/drawing/2014/main" id="{908B325B-BEF7-476C-BC92-385B9D569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4" y="0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5" descr="H:\2\人教教参资源\九\图\小灯泡.JPG">
              <a:extLst>
                <a:ext uri="{FF2B5EF4-FFF2-40B4-BE49-F238E27FC236}">
                  <a16:creationId xmlns:a16="http://schemas.microsoft.com/office/drawing/2014/main" id="{695312FB-9983-4CDA-999C-0C1CD87E8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0" y="771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6" descr="H:\2\人教教参资源\九\图\电流表.JPG">
              <a:extLst>
                <a:ext uri="{FF2B5EF4-FFF2-40B4-BE49-F238E27FC236}">
                  <a16:creationId xmlns:a16="http://schemas.microsoft.com/office/drawing/2014/main" id="{C2F10241-089D-49B7-8C73-FAD633433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95"/>
              <a:ext cx="927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10" descr="H:\2\人教教参资源\九\图\电池组.JPG">
              <a:extLst>
                <a:ext uri="{FF2B5EF4-FFF2-40B4-BE49-F238E27FC236}">
                  <a16:creationId xmlns:a16="http://schemas.microsoft.com/office/drawing/2014/main" id="{333132C4-C032-40DA-8EE4-302C6EBB9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0" y="91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5" descr="H:\2\人教教参资源\九\图\小灯泡.JPG">
              <a:extLst>
                <a:ext uri="{FF2B5EF4-FFF2-40B4-BE49-F238E27FC236}">
                  <a16:creationId xmlns:a16="http://schemas.microsoft.com/office/drawing/2014/main" id="{EA470BA7-2ED7-4C63-B1B1-F2ABFBB41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29" y="794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Text Box 9">
              <a:extLst>
                <a:ext uri="{FF2B5EF4-FFF2-40B4-BE49-F238E27FC236}">
                  <a16:creationId xmlns:a16="http://schemas.microsoft.com/office/drawing/2014/main" id="{DB2E2B1D-2D0E-409A-B204-6A9E1DFC7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67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8138" name="Text Box 10">
              <a:extLst>
                <a:ext uri="{FF2B5EF4-FFF2-40B4-BE49-F238E27FC236}">
                  <a16:creationId xmlns:a16="http://schemas.microsoft.com/office/drawing/2014/main" id="{215A816B-972F-4814-B1AF-1C0D9AEC8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67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8141" name="Rectangle 13">
            <a:extLst>
              <a:ext uri="{FF2B5EF4-FFF2-40B4-BE49-F238E27FC236}">
                <a16:creationId xmlns:a16="http://schemas.microsoft.com/office/drawing/2014/main" id="{97A3C3F4-F0A9-4B74-92D0-706831F17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749301"/>
            <a:ext cx="2087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实验步骤：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96C7DB5-6F98-48D7-8DBE-EE45476B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二、并联电路的电流规律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Times New Roman</vt:lpstr>
      <vt:lpstr>2_Office 主题​​</vt:lpstr>
      <vt:lpstr>PowerPoint Presentation</vt:lpstr>
      <vt:lpstr>PowerPoint Presentation</vt:lpstr>
      <vt:lpstr>还记得吗？</vt:lpstr>
      <vt:lpstr>想一想</vt:lpstr>
      <vt:lpstr>一、串联电路的电流规律</vt:lpstr>
      <vt:lpstr>一、串联电路的电流规律</vt:lpstr>
      <vt:lpstr>一、串联电路的电流规律</vt:lpstr>
      <vt:lpstr>二、并联电路的电流规律</vt:lpstr>
      <vt:lpstr>二、并联电路的电流规律</vt:lpstr>
      <vt:lpstr>二、并联电路的电流规律</vt:lpstr>
      <vt:lpstr>课堂巩固</vt:lpstr>
      <vt:lpstr>课堂巩固</vt:lpstr>
      <vt:lpstr>课堂巩固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2021-09-28T19:49:20Z</cp:lastPrinted>
  <dcterms:created xsi:type="dcterms:W3CDTF">2021-09-28T19:49:20Z</dcterms:created>
  <dcterms:modified xsi:type="dcterms:W3CDTF">2021-09-28T11:49:20Z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