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30" r:id="rId12"/>
    <p:sldId id="33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765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51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11" y="62"/>
      </p:cViewPr>
      <p:guideLst>
        <p:guide orient="horz" pos="2160"/>
        <p:guide pos="3817"/>
        <p:guide pos="7650"/>
        <p:guide/>
        <p:guide orient="horz" pos="51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1F03-F6F5-44C0-BC46-92627934D451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44DE-4BB0-4CEE-8F27-6787E453E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3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94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4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1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53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00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9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22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3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1809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23C79-B98A-8CFB-A545-13D8A9D6E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052E7B-3CDC-93A6-1235-61C36C579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C78988-A972-2976-7442-15175C32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8E9CA8-C49A-8826-69AF-1FA14CA0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A3A64-A871-D98A-5270-FB9A3208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214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04E57-552D-D5E5-C2FE-CCAF4220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8FC97F-9744-822E-3025-EDFD30D02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341090-D859-82B5-C06E-823C6E5F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85B6FF-EAEA-B6F4-C2D5-6B182E1F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8310B-CFAA-7DCC-9E55-F8EC8772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750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E742C1-90FC-BD64-D036-E6B2ED42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994197-4995-52AD-7454-424D28222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184527-39F2-754C-CC9B-2D6E2BEB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33FF0A-339D-FFDE-26B7-E7E0746A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739D3-1A11-B790-FC76-3FEEE42A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189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E3F7A-B94A-4FBC-991B-601959B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764228-7C1C-AB0A-0690-0DB8052D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651B3-A6ED-D6AE-3F72-EFFEE478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926D6-8097-1203-1661-8DAA6D20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CF93E4-2D09-E76D-550A-FC00E471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594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0448F-4D0B-7AD8-856B-1DA4D234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8F1AA5-4CB2-8C1A-9675-08847FBD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7DEDB-93BF-6366-453F-64F6F7D8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06374-7D4B-FC96-7CE8-BEE8D0DD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0F021-D779-8133-50F5-AAECC4E6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144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3B300-EB26-184F-1FE3-ECD057C6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637A5-B010-828A-55AB-FFF719C5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C1E6DA-6FDB-6FE8-FD23-76FBC79F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DB5395-91B5-D451-EA66-D3B2687A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3BB2A6-638F-2D71-6A08-3EE7FCA2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488CE8-3359-4CB4-78C8-63F1FA7C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218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12469-9915-AE15-512D-61765B09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7516F9-BB06-1366-39AE-DADB8CAC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3BAAF0-6CEB-8C2F-E37F-7770232B9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1F3A27-AD2C-AD6F-B58A-B698DD777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CF214D-8661-F546-2FC7-FFC729341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6AFAB1-462E-76D0-1CAF-C257539C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CFB3F0-FCCF-C9E6-19E6-8EF84738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D92C35-BC5C-C06E-DE5B-C14B6DC2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317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83A31-CDFD-C71B-3186-896341DC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6DF49B-3B57-392F-B1E5-F412103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D202FC-C47B-3CB7-F6DC-8429BB0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D4E6B3-62FE-1196-D79B-95792FB1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9797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0C678A-A7E7-CE61-16A1-09354154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6A623E-58B5-B57A-6B4F-7E3AE32F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491E5C-9EF3-09DE-2A70-6B5B8C48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8163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59163-D8F5-3186-6809-59249F4D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665F2-FA07-B6FF-7853-D3063F40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95F4BF-4411-5CFC-F985-39538B92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EEBA00-9DDE-19B8-F01E-A086C443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1E5A5-C1F7-C029-CEC1-AAD56F9B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79DBED-4F91-78D9-942A-6361C974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450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2617B-0CA3-B20C-578E-627D489D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6AEE19-D3D2-5134-09DD-C82CAD026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EB2CDB-3C4D-6D04-A7DD-8F1A57343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FDD779-4CAD-FDD4-4683-648E999B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3124E3-F9E1-471F-7499-79F40428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EBA93F-7A8C-2EDA-E0DD-7EB54275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6131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E34A2-7AD3-3F96-F132-EE250D7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D3C08-C942-1858-E1CF-A70F11816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CD9B5-12E8-4749-3111-63EE22D17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B368-853D-4DF3-A5A1-C71150F04922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A0DA0F-065C-77DF-2554-28DB878C2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219DE3-A1A9-1954-0033-85D6EADB1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4013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3.png" /><Relationship Id="rId11" Type="http://schemas.openxmlformats.org/officeDocument/2006/relationships/image" Target="../media/image34.png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3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9.wdp" /><Relationship Id="rId11" Type="http://schemas.openxmlformats.org/officeDocument/2006/relationships/image" Target="../media/image10.jpeg" /><Relationship Id="rId12" Type="http://schemas.openxmlformats.org/officeDocument/2006/relationships/image" Target="../media/image11.jpe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jpeg" /><Relationship Id="rId11" Type="http://schemas.openxmlformats.org/officeDocument/2006/relationships/image" Target="../media/image14.jpe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jpeg" /><Relationship Id="rId11" Type="http://schemas.openxmlformats.org/officeDocument/2006/relationships/image" Target="../media/image17.jpe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png" /><Relationship Id="rId11" Type="http://schemas.openxmlformats.org/officeDocument/2006/relationships/image" Target="../media/image20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1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.png" /><Relationship Id="rId11" Type="http://schemas.openxmlformats.org/officeDocument/2006/relationships/image" Target="../media/image23.pn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2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jpeg" /><Relationship Id="rId11" Type="http://schemas.openxmlformats.org/officeDocument/2006/relationships/image" Target="../media/image26.pn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8.png" /><Relationship Id="rId11" Type="http://schemas.openxmlformats.org/officeDocument/2006/relationships/image" Target="../media/image29.pn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2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1.jpeg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3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25919" y="-1395283"/>
            <a:ext cx="12936102" cy="825328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380610" y="1474896"/>
            <a:ext cx="1014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bg1"/>
                </a:solidFill>
                <a:latin typeface="Agency FB" panose="020b0503020202020204" pitchFamily="34" charset="0"/>
              </a:rPr>
              <a:t>第</a:t>
            </a:r>
            <a:r>
              <a:rPr lang="en-US" altLang="zh-CN" sz="2800" spc="300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r>
            <a:r>
              <a:rPr lang="zh-CN" altLang="en-US" sz="2800" spc="300">
                <a:solidFill>
                  <a:schemeClr val="bg1"/>
                </a:solidFill>
                <a:latin typeface="Agency FB" panose="020b0503020202020204" pitchFamily="34" charset="0"/>
              </a:rPr>
              <a:t>章 打开物理世界的大门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1341325" y="2745781"/>
            <a:ext cx="685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第</a:t>
            </a:r>
            <a:r>
              <a:rPr lang="en-US" altLang="zh-CN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节 走进神奇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1762230" y="1191025"/>
            <a:ext cx="694476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6408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26105">
            <a:off x="8653712" y="-1552683"/>
            <a:ext cx="3388883" cy="428158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700B99-6065-4865-8C68-803D5763C6AA}"/>
              </a:ext>
            </a:extLst>
          </p:cNvPr>
          <p:cNvCxnSpPr/>
          <p:nvPr/>
        </p:nvCxnSpPr>
        <p:spPr>
          <a:xfrm>
            <a:off x="1419604" y="3515222"/>
            <a:ext cx="656396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BA46D93-D6CE-4DB2-82E1-0C7504266082}"/>
              </a:ext>
            </a:extLst>
          </p:cNvPr>
          <p:cNvSpPr txBox="1"/>
          <p:nvPr/>
        </p:nvSpPr>
        <p:spPr>
          <a:xfrm>
            <a:off x="1413621" y="1970850"/>
            <a:ext cx="657592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the door to the physical world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0126090-D5EA-D71A-5DA0-A70CA3385F1C}"/>
              </a:ext>
            </a:extLst>
          </p:cNvPr>
          <p:cNvSpPr txBox="1"/>
          <p:nvPr/>
        </p:nvSpPr>
        <p:spPr>
          <a:xfrm>
            <a:off x="1326282" y="3569401"/>
            <a:ext cx="218220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magic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928A988-2040-277B-FC96-6ABC8C3CC2A0}"/>
              </a:ext>
            </a:extLst>
          </p:cNvPr>
          <p:cNvGrpSpPr/>
          <p:nvPr/>
        </p:nvGrpSpPr>
        <p:grpSpPr>
          <a:xfrm rot="14816016">
            <a:off x="524467" y="1023998"/>
            <a:ext cx="694476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59CD203-53A5-FE15-4BC0-6377D8D0EA67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6EE0DF0-0A42-A926-2A5C-D707EFC1FD9B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0CB1C40-A0AC-C297-49F9-2DF24973D1E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3640360-3E6E-BE86-F995-030BB2DD42A5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6DFB069-4205-1B49-3952-058E1F01CFC3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C2C9E5E-E71E-A48B-0C78-D57F6DD448DA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820C47-DCA1-1C07-DD73-1C375A229718}"/>
              </a:ext>
            </a:extLst>
          </p:cNvPr>
          <p:cNvGrpSpPr/>
          <p:nvPr/>
        </p:nvGrpSpPr>
        <p:grpSpPr>
          <a:xfrm rot="14816016">
            <a:off x="2105227" y="5413412"/>
            <a:ext cx="1118537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A7431D0-319C-D870-5E4D-FDF776958614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34BB412-4EBB-C198-1580-E762C74EA8EE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1301F92-D87A-D376-9989-39A1E5D4A8D4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8CE14AD-FA02-034A-807D-176A95C7DC4E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DB41C38-1FEA-8D0F-E055-41109690877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11BFD71-FD03-5E1C-93F0-B6B8E28F13D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443A383-6B77-9AF8-ABEA-83DA36213841}"/>
              </a:ext>
            </a:extLst>
          </p:cNvPr>
          <p:cNvGrpSpPr/>
          <p:nvPr/>
        </p:nvGrpSpPr>
        <p:grpSpPr>
          <a:xfrm rot="14816016">
            <a:off x="4270543" y="4685342"/>
            <a:ext cx="1272950" cy="1346472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1778211-88BF-0D72-0D81-C05A850DBD85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F6FA490-F2D1-CEC0-D9AF-478B710010EA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2917A92-AD72-064A-472C-DE112E15E1B9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E7A3F4E-3427-D9AB-0A07-82C8FE175C74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9FFB194-6A0C-D405-C205-926F63BF46C2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5847C92-FFB6-A5A3-0EE7-41EBFF328B2E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CDEDF7A5-5D8E-F0C5-891C-A00A07CB15F5}"/>
              </a:ext>
            </a:extLst>
          </p:cNvPr>
          <p:cNvSpPr txBox="1"/>
          <p:nvPr/>
        </p:nvSpPr>
        <p:spPr>
          <a:xfrm>
            <a:off x="1334919" y="4881547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授课人：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51187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1109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 altLang="en-US" sz="2400" b="1">
                <a:ea typeface="楷体_GB2312" pitchFamily="49" charset="-122"/>
              </a:rPr>
              <a:t>为什么只有一个小孔时，饮料罐里面的饮料不易倒出</a:t>
            </a:r>
            <a:r>
              <a:rPr lang="en-US" altLang="zh-CN" sz="2400" b="1">
                <a:ea typeface="楷体_GB2312" pitchFamily="49" charset="-122"/>
              </a:rPr>
              <a:t>?</a:t>
            </a:r>
            <a:endParaRPr lang="en-US" altLang="zh-CN" sz="24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生活中的物理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875819" y="5566820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大气压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倒不出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倒得出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为什么</a:t>
            </a:r>
          </a:p>
        </p:txBody>
      </p:sp>
    </p:spTree>
    <p:extLst>
      <p:ext uri="{BB962C8B-B14F-4D97-AF65-F5344CB8AC3E}">
        <p14:creationId xmlns:p14="http://schemas.microsoft.com/office/powerpoint/2010/main" val="339460895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400502" y="21324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52613" y="49383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90260" y="21153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5448689" y="371614"/>
            <a:ext cx="1392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/>
              <a:t>总结</a:t>
            </a:r>
            <a:endParaRPr lang="en-US" altLang="zh-CN" sz="4000" b="1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47898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34177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20455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82903" y="2305399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67134" y="2349572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57342" y="2333376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71537" y="26292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自然界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91585" y="26736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生活中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64507" y="26652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54620" y="3480311"/>
            <a:ext cx="16501239" cy="45369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8F80EB-4CB3-E987-9AA2-B4AE41A4906B}"/>
              </a:ext>
            </a:extLst>
          </p:cNvPr>
          <p:cNvSpPr txBox="1"/>
          <p:nvPr/>
        </p:nvSpPr>
        <p:spPr>
          <a:xfrm>
            <a:off x="2167671" y="4092595"/>
            <a:ext cx="771182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物理学就是研究生活中的力，热，声，光，电磁学现象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D92FA5-6C2F-0BE7-5543-2AAB72C84865}"/>
              </a:ext>
            </a:extLst>
          </p:cNvPr>
          <p:cNvSpPr txBox="1"/>
          <p:nvPr/>
        </p:nvSpPr>
        <p:spPr>
          <a:xfrm>
            <a:off x="-2695083" y="1014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pic>
        <p:nvPicPr>
          <p:cNvPr id="17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404600" y="12636500"/>
            <a:ext cx="3556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0196928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412348" y="263285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79132" y="111495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）大自然为何五颜六色、绚丽多彩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t019db90db9f551de3b">
            <a:extLst>
              <a:ext uri="{FF2B5EF4-FFF2-40B4-BE49-F238E27FC236}">
                <a16:creationId xmlns:a16="http://schemas.microsoft.com/office/drawing/2014/main" id="{21FE9731-9084-A279-7825-55D146DF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9" t="9171" r="7956" b="21409"/>
          <a:stretch>
            <a:fillRect/>
          </a:stretch>
        </p:blipFill>
        <p:spPr bwMode="auto">
          <a:xfrm>
            <a:off x="463774" y="1921383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descr="t018925b1ce9f5d88de">
            <a:extLst>
              <a:ext uri="{FF2B5EF4-FFF2-40B4-BE49-F238E27FC236}">
                <a16:creationId xmlns:a16="http://schemas.microsoft.com/office/drawing/2014/main" id="{E4B1AE3A-3627-9228-9D80-D2C2E0BF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4291" r="4818" b="22340"/>
          <a:stretch>
            <a:fillRect/>
          </a:stretch>
        </p:blipFill>
        <p:spPr bwMode="auto">
          <a:xfrm>
            <a:off x="4210091" y="1952005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 descr="OOOPIC_lcmsqt_2009073139336971c06d41f9">
            <a:extLst>
              <a:ext uri="{FF2B5EF4-FFF2-40B4-BE49-F238E27FC236}">
                <a16:creationId xmlns:a16="http://schemas.microsoft.com/office/drawing/2014/main" id="{01AD1DC4-324F-FFA2-62C4-37C656DC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5288" r="5283" b="25456"/>
          <a:stretch>
            <a:fillRect/>
          </a:stretch>
        </p:blipFill>
        <p:spPr bwMode="auto">
          <a:xfrm>
            <a:off x="8132518" y="1920132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C6257141-148E-3C4C-BDA8-86985519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74" y="490564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16840F0-35AF-C8B4-E9A0-E61968424C6C}"/>
              </a:ext>
            </a:extLst>
          </p:cNvPr>
          <p:cNvSpPr txBox="1"/>
          <p:nvPr/>
        </p:nvSpPr>
        <p:spPr>
          <a:xfrm>
            <a:off x="2787234" y="4922161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光学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7330242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）大自然为何充满力量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0814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pic>
        <p:nvPicPr>
          <p:cNvPr id="46" name="图片 45" descr="1-5">
            <a:extLst>
              <a:ext uri="{FF2B5EF4-FFF2-40B4-BE49-F238E27FC236}">
                <a16:creationId xmlns:a16="http://schemas.microsoft.com/office/drawing/2014/main" id="{A6C8630A-4C77-65A4-F45B-CA320D15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8428" r="6591" b="9867"/>
          <a:stretch>
            <a:fillRect/>
          </a:stretch>
        </p:blipFill>
        <p:spPr>
          <a:xfrm>
            <a:off x="691870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图片 48" descr="2411351">
            <a:extLst>
              <a:ext uri="{FF2B5EF4-FFF2-40B4-BE49-F238E27FC236}">
                <a16:creationId xmlns:a16="http://schemas.microsoft.com/office/drawing/2014/main" id="{31C74C29-2B08-90ED-8CD4-81F6CDD7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6416" r="5567" b="11878"/>
          <a:stretch>
            <a:fillRect/>
          </a:stretch>
        </p:blipFill>
        <p:spPr bwMode="auto">
          <a:xfrm>
            <a:off x="4328696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 descr="2413926">
            <a:extLst>
              <a:ext uri="{FF2B5EF4-FFF2-40B4-BE49-F238E27FC236}">
                <a16:creationId xmlns:a16="http://schemas.microsoft.com/office/drawing/2014/main" id="{D2E360A0-D010-7DD6-7331-B2F135E5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169" r="2974" b="14125"/>
          <a:stretch>
            <a:fillRect/>
          </a:stretch>
        </p:blipFill>
        <p:spPr bwMode="auto">
          <a:xfrm>
            <a:off x="7965522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218745" y="5667125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力学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464402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）大自然为何充满热情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33132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）大自然为何充满美妙声音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声学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 dpi="0" rotWithShape="1">
            <a:blip r:embed="rId9"/>
            <a:stretch>
              <a:fillRect l="-44000" r="0"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斜纹 1">
            <a:extLst>
              <a:ext uri="{FF2B5EF4-FFF2-40B4-BE49-F238E27FC236}">
                <a16:creationId xmlns:a16="http://schemas.microsoft.com/office/drawing/2014/main" id="{CFF01F3A-490E-8D8E-AE34-8B472E36CFA3}"/>
              </a:ext>
            </a:extLst>
          </p:cNvPr>
          <p:cNvSpPr/>
          <p:nvPr/>
        </p:nvSpPr>
        <p:spPr>
          <a:xfrm>
            <a:off x="958123" y="2090812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斜纹 1">
            <a:extLst>
              <a:ext uri="{FF2B5EF4-FFF2-40B4-BE49-F238E27FC236}">
                <a16:creationId xmlns:a16="http://schemas.microsoft.com/office/drawing/2014/main" id="{FED7BA77-8DE7-0E8C-980B-982258F1FA44}"/>
              </a:ext>
            </a:extLst>
          </p:cNvPr>
          <p:cNvSpPr/>
          <p:nvPr/>
        </p:nvSpPr>
        <p:spPr>
          <a:xfrm>
            <a:off x="4392526" y="2087720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斜纹 1">
            <a:extLst>
              <a:ext uri="{FF2B5EF4-FFF2-40B4-BE49-F238E27FC236}">
                <a16:creationId xmlns:a16="http://schemas.microsoft.com/office/drawing/2014/main" id="{E68E76A9-8336-61F2-ECD1-99DD993557CB}"/>
              </a:ext>
            </a:extLst>
          </p:cNvPr>
          <p:cNvSpPr/>
          <p:nvPr/>
        </p:nvSpPr>
        <p:spPr>
          <a:xfrm>
            <a:off x="7835663" y="2102122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16B839-B710-3F98-89A8-FE0C9CB6F813}"/>
              </a:ext>
            </a:extLst>
          </p:cNvPr>
          <p:cNvSpPr txBox="1"/>
          <p:nvPr/>
        </p:nvSpPr>
        <p:spPr>
          <a:xfrm rot="19294928">
            <a:off x="828375" y="2258310"/>
            <a:ext cx="1293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流水之声</a:t>
            </a:r>
            <a:endParaRPr lang="zh-CN" altLang="en-US" sz="20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1A9387F-FCCB-188C-4BD2-5CF8A89CCB12}"/>
              </a:ext>
            </a:extLst>
          </p:cNvPr>
          <p:cNvSpPr txBox="1"/>
          <p:nvPr/>
        </p:nvSpPr>
        <p:spPr>
          <a:xfrm rot="19054738">
            <a:off x="4259977" y="2216980"/>
            <a:ext cx="1294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瀑布之声</a:t>
            </a:r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2E3664-B5E1-D483-A068-EA946CDA5B2F}"/>
              </a:ext>
            </a:extLst>
          </p:cNvPr>
          <p:cNvSpPr txBox="1"/>
          <p:nvPr/>
        </p:nvSpPr>
        <p:spPr>
          <a:xfrm rot="19181444">
            <a:off x="7646169" y="2223117"/>
            <a:ext cx="152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/>
              <a:t>鸟歌唱之声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0805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/>
      <p:bldP spid="33" grpId="0"/>
      <p:bldP spid="34" grpId="0"/>
      <p:bldP spid="2" grpId="0"/>
      <p:bldP spid="31" grpId="0"/>
      <p:bldP spid="32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）大自然有神秘莫测之闪电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电磁学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 dpi="0" rotWithShape="1">
            <a:blip r:embed="rId9"/>
            <a:stretch>
              <a:fillRect l="-44000" r="0"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斜纹 1">
            <a:extLst>
              <a:ext uri="{FF2B5EF4-FFF2-40B4-BE49-F238E27FC236}">
                <a16:creationId xmlns:a16="http://schemas.microsoft.com/office/drawing/2014/main" id="{CFF01F3A-490E-8D8E-AE34-8B472E36CFA3}"/>
              </a:ext>
            </a:extLst>
          </p:cNvPr>
          <p:cNvSpPr/>
          <p:nvPr/>
        </p:nvSpPr>
        <p:spPr>
          <a:xfrm>
            <a:off x="958123" y="2090812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斜纹 1">
            <a:extLst>
              <a:ext uri="{FF2B5EF4-FFF2-40B4-BE49-F238E27FC236}">
                <a16:creationId xmlns:a16="http://schemas.microsoft.com/office/drawing/2014/main" id="{FED7BA77-8DE7-0E8C-980B-982258F1FA44}"/>
              </a:ext>
            </a:extLst>
          </p:cNvPr>
          <p:cNvSpPr/>
          <p:nvPr/>
        </p:nvSpPr>
        <p:spPr>
          <a:xfrm>
            <a:off x="4392526" y="2087720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斜纹 1">
            <a:extLst>
              <a:ext uri="{FF2B5EF4-FFF2-40B4-BE49-F238E27FC236}">
                <a16:creationId xmlns:a16="http://schemas.microsoft.com/office/drawing/2014/main" id="{E68E76A9-8336-61F2-ECD1-99DD993557CB}"/>
              </a:ext>
            </a:extLst>
          </p:cNvPr>
          <p:cNvSpPr/>
          <p:nvPr/>
        </p:nvSpPr>
        <p:spPr>
          <a:xfrm>
            <a:off x="7835663" y="2102122"/>
            <a:ext cx="1198179" cy="949533"/>
          </a:xfrm>
          <a:custGeom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16B839-B710-3F98-89A8-FE0C9CB6F813}"/>
              </a:ext>
            </a:extLst>
          </p:cNvPr>
          <p:cNvSpPr txBox="1"/>
          <p:nvPr/>
        </p:nvSpPr>
        <p:spPr>
          <a:xfrm rot="19294928">
            <a:off x="828375" y="2258310"/>
            <a:ext cx="1293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自然闪电</a:t>
            </a:r>
            <a:endParaRPr lang="zh-CN" altLang="en-US" sz="20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1A9387F-FCCB-188C-4BD2-5CF8A89CCB12}"/>
              </a:ext>
            </a:extLst>
          </p:cNvPr>
          <p:cNvSpPr txBox="1"/>
          <p:nvPr/>
        </p:nvSpPr>
        <p:spPr>
          <a:xfrm rot="19054738">
            <a:off x="4259977" y="2216980"/>
            <a:ext cx="1294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人造电弧</a:t>
            </a:r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2E3664-B5E1-D483-A068-EA946CDA5B2F}"/>
              </a:ext>
            </a:extLst>
          </p:cNvPr>
          <p:cNvSpPr txBox="1"/>
          <p:nvPr/>
        </p:nvSpPr>
        <p:spPr>
          <a:xfrm rot="19181444">
            <a:off x="7646169" y="2223117"/>
            <a:ext cx="152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/>
              <a:t>球形闪电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0802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/>
      <p:bldP spid="33" grpId="0"/>
      <p:bldP spid="34" grpId="0"/>
      <p:bldP spid="2" grpId="0"/>
      <p:bldP spid="31" grpId="0"/>
      <p:bldP spid="32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）洗过衣服后，你有哪些方法使他干的快些？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太阳下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展开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风扇吹</a:t>
            </a:r>
          </a:p>
        </p:txBody>
      </p:sp>
    </p:spTree>
    <p:extLst>
      <p:ext uri="{BB962C8B-B14F-4D97-AF65-F5344CB8AC3E}">
        <p14:creationId xmlns:p14="http://schemas.microsoft.com/office/powerpoint/2010/main" val="193563534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9675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）冬天，当你的小手冻得通红时，你有哪些方法让它暖和起来？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哈气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暖手宝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搓手</a:t>
            </a:r>
          </a:p>
        </p:txBody>
      </p:sp>
    </p:spTree>
    <p:extLst>
      <p:ext uri="{BB962C8B-B14F-4D97-AF65-F5344CB8AC3E}">
        <p14:creationId xmlns:p14="http://schemas.microsoft.com/office/powerpoint/2010/main" val="40626693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12055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 altLang="en-US" sz="2400"/>
              <a:t>每次乘车时，如果突然加速，你有什么感觉？如果突然刹车，你又有什么感觉？</a:t>
            </a: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生活中的物理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882549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惯性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5180693" y="2171139"/>
            <a:ext cx="6264957" cy="2835290"/>
          </a:xfrm>
          <a:prstGeom prst="roundRect">
            <a:avLst/>
          </a:prstGeom>
          <a:blipFill dpi="0" rotWithShape="1">
            <a:blip r:embed="rId10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5507265" y="2281523"/>
            <a:ext cx="487155" cy="1135200"/>
          </a:xfrm>
          <a:custGeom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乘公交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5121795" y="2605545"/>
            <a:ext cx="188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车减速</a:t>
            </a:r>
          </a:p>
        </p:txBody>
      </p:sp>
    </p:spTree>
    <p:extLst>
      <p:ext uri="{BB962C8B-B14F-4D97-AF65-F5344CB8AC3E}">
        <p14:creationId xmlns:p14="http://schemas.microsoft.com/office/powerpoint/2010/main" val="270834855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/>
      <p:bldP spid="40" grpId="0"/>
      <p:bldP spid="41" grpId="0"/>
      <p:bldP spid="43" grpId="0"/>
      <p:bldP spid="44" grpId="0"/>
      <p:bldP spid="46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等线 Light</vt:lpstr>
      <vt:lpstr>等线</vt:lpstr>
      <vt:lpstr>Agency FB</vt:lpstr>
      <vt:lpstr>方正细谭黑简体</vt:lpstr>
      <vt:lpstr>Calibri</vt:lpstr>
      <vt:lpstr>微软雅黑</vt:lpstr>
      <vt:lpstr>Tahoma</vt:lpstr>
      <vt:lpstr>宋体</vt:lpstr>
      <vt:lpstr>楷体_GB2312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2022-07-01T18:12:40Z</cp:lastPrinted>
  <dcterms:created xsi:type="dcterms:W3CDTF">2022-07-01T18:12:40Z</dcterms:created>
  <dcterms:modified xsi:type="dcterms:W3CDTF">2022-07-01T10:12:45Z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