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wmf" ContentType="image/x-w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embeddings/oleObject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410" r:id="rId3"/>
    <p:sldId id="337" r:id="rId4"/>
    <p:sldId id="383" r:id="rId5"/>
    <p:sldId id="431" r:id="rId6"/>
    <p:sldId id="432" r:id="rId7"/>
    <p:sldId id="433" r:id="rId8"/>
    <p:sldId id="384" r:id="rId9"/>
    <p:sldId id="362" r:id="rId10"/>
    <p:sldId id="365" r:id="rId11"/>
    <p:sldId id="434" r:id="rId12"/>
    <p:sldId id="385" r:id="rId13"/>
    <p:sldId id="386" r:id="rId14"/>
    <p:sldId id="399" r:id="rId15"/>
    <p:sldId id="435" r:id="rId16"/>
    <p:sldId id="436" r:id="rId17"/>
    <p:sldId id="437" r:id="rId18"/>
    <p:sldId id="438" r:id="rId19"/>
    <p:sldId id="439" r:id="rId20"/>
    <p:sldId id="441" r:id="rId21"/>
    <p:sldId id="400" r:id="rId22"/>
    <p:sldId id="446" r:id="rId23"/>
    <p:sldId id="445" r:id="rId24"/>
    <p:sldId id="450" r:id="rId25"/>
    <p:sldId id="449" r:id="rId26"/>
    <p:sldId id="451" r:id="rId27"/>
    <p:sldId id="442" r:id="rId28"/>
    <p:sldId id="443" r:id="rId29"/>
    <p:sldId id="380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58" autoAdjust="0"/>
  </p:normalViewPr>
  <p:slideViewPr>
    <p:cSldViewPr>
      <p:cViewPr varScale="1">
        <p:scale>
          <a:sx n="91" d="100"/>
          <a:sy n="91" d="100"/>
        </p:scale>
        <p:origin x="108" y="198"/>
      </p:cViewPr>
      <p:guideLst>
        <p:guide orient="horz" pos="1652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3" cy="72003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2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activeX/_rels/activeX1.xml.rels>&#65279;<?xml version="1.0" encoding="utf-8" standalone="yes"?><Relationships xmlns="http://schemas.openxmlformats.org/package/2006/relationships"><Relationship Id="rId1" Type="http://schemas.microsoft.com/office/2006/relationships/activeXControlBinary" Target="activeX1.bin" /></Relationships>
</file>

<file path=ppt/activeX/activeX1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Relationship Id="rId2" Type="http://schemas.openxmlformats.org/officeDocument/2006/relationships/image" Target="../media/image3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wmf" /><Relationship Id="rId2" Type="http://schemas.openxmlformats.org/officeDocument/2006/relationships/image" Target="../media/image11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wmf" /><Relationship Id="rId2" Type="http://schemas.openxmlformats.org/officeDocument/2006/relationships/image" Target="../media/image13.wmf" /><Relationship Id="rId3" Type="http://schemas.openxmlformats.org/officeDocument/2006/relationships/image" Target="../media/image14.wmf" /><Relationship Id="rId4" Type="http://schemas.openxmlformats.org/officeDocument/2006/relationships/image" Target="../media/image15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143749B-C5AD-4203-9586-15CF9DD0D4E4}" type="datetime1">
              <a:rPr lang="zh-CN" altLang="en-US"/>
              <a:t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F6338C2F-D625-4B9C-9D29-9371CEE99C19}" type="slidenum">
              <a:rPr lang="zh-CN" altLang="en-US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43749B-C5AD-4203-9586-15CF9DD0D4E4}" type="datetime1">
              <a:rPr lang="zh-CN" altLang="en-US"/>
              <a:t>2020/10/21</a:t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38C2F-D625-4B9C-9D29-9371CEE99C19}" type="slidenum">
              <a:rPr lang="zh-CN" altLang="en-US"/>
              <a:t>4</a:t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control" Target="../activeX/activeX1.xml" /><Relationship Id="rId3" Type="http://schemas.openxmlformats.org/officeDocument/2006/relationships/image" Target="../media/image7.wmf" /><Relationship Id="rId4" Type="http://schemas.openxmlformats.org/officeDocument/2006/relationships/vmlDrawing" Target="../drawings/vmlDrawing3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package" Target="../embeddings/oleObject4.bin" TargetMode="Internal" /><Relationship Id="rId3" Type="http://schemas.openxmlformats.org/officeDocument/2006/relationships/image" Target="../media/image8.wmf" /><Relationship Id="rId4" Type="http://schemas.openxmlformats.org/officeDocument/2006/relationships/vmlDrawing" Target="../drawings/vmlDrawing4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package" Target="../embeddings/oleObject5.bin" TargetMode="Internal" /><Relationship Id="rId3" Type="http://schemas.openxmlformats.org/officeDocument/2006/relationships/image" Target="../media/image9.wmf" /><Relationship Id="rId4" Type="http://schemas.openxmlformats.org/officeDocument/2006/relationships/vmlDrawing" Target="../drawings/vmlDrawing5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package" Target="../embeddings/oleObject6.bin" TargetMode="Internal" /><Relationship Id="rId3" Type="http://schemas.openxmlformats.org/officeDocument/2006/relationships/image" Target="../media/image10.wmf" /><Relationship Id="rId4" Type="http://schemas.openxmlformats.org/officeDocument/2006/relationships/package" Target="../embeddings/oleObject7.bin" TargetMode="Internal" /><Relationship Id="rId5" Type="http://schemas.openxmlformats.org/officeDocument/2006/relationships/image" Target="../media/image11.wmf" /><Relationship Id="rId6" Type="http://schemas.openxmlformats.org/officeDocument/2006/relationships/vmlDrawing" Target="../drawings/vmlDrawing6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vmlDrawing" Target="../drawings/vmlDrawing7.vml" /><Relationship Id="rId2" Type="http://schemas.openxmlformats.org/officeDocument/2006/relationships/package" Target="../embeddings/oleObject8.bin" TargetMode="Internal" /><Relationship Id="rId3" Type="http://schemas.openxmlformats.org/officeDocument/2006/relationships/image" Target="../media/image12.wmf" /><Relationship Id="rId4" Type="http://schemas.openxmlformats.org/officeDocument/2006/relationships/package" Target="../embeddings/oleObject9.bin" TargetMode="Internal" /><Relationship Id="rId5" Type="http://schemas.openxmlformats.org/officeDocument/2006/relationships/image" Target="../media/image13.wmf" /><Relationship Id="rId6" Type="http://schemas.openxmlformats.org/officeDocument/2006/relationships/package" Target="../embeddings/oleObject10.bin" TargetMode="Internal" /><Relationship Id="rId7" Type="http://schemas.openxmlformats.org/officeDocument/2006/relationships/image" Target="../media/image14.wmf" /><Relationship Id="rId8" Type="http://schemas.openxmlformats.org/officeDocument/2006/relationships/package" Target="../embeddings/oleObject11.bin" TargetMode="Internal" /><Relationship Id="rId9" Type="http://schemas.openxmlformats.org/officeDocument/2006/relationships/image" Target="../media/image15.w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package" Target="../embeddings/oleObject12.bin" TargetMode="Internal" /><Relationship Id="rId3" Type="http://schemas.openxmlformats.org/officeDocument/2006/relationships/image" Target="../media/image16.wmf" /><Relationship Id="rId4" Type="http://schemas.openxmlformats.org/officeDocument/2006/relationships/vmlDrawing" Target="../drawings/vmlDrawing8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17.wmf" /><Relationship Id="rId4" Type="http://schemas.openxmlformats.org/officeDocument/2006/relationships/oleObject" Target="../embeddings/oleObject14.bin" TargetMode="Internal" /><Relationship Id="rId5" Type="http://schemas.openxmlformats.org/officeDocument/2006/relationships/oleObject" Target="../embeddings/oleObject15.bin" TargetMode="Internal" /><Relationship Id="rId6" Type="http://schemas.openxmlformats.org/officeDocument/2006/relationships/vmlDrawing" Target="../drawings/vmlDrawing9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6.bin" TargetMode="Internal" /><Relationship Id="rId3" Type="http://schemas.openxmlformats.org/officeDocument/2006/relationships/image" Target="../media/image17.wmf" /><Relationship Id="rId4" Type="http://schemas.openxmlformats.org/officeDocument/2006/relationships/oleObject" Target="../embeddings/oleObject17.bin" TargetMode="Internal" /><Relationship Id="rId5" Type="http://schemas.openxmlformats.org/officeDocument/2006/relationships/oleObject" Target="../embeddings/oleObject18.bin" TargetMode="Internal" /><Relationship Id="rId6" Type="http://schemas.openxmlformats.org/officeDocument/2006/relationships/oleObject" Target="../embeddings/oleObject19.bin" TargetMode="Internal" /><Relationship Id="rId7" Type="http://schemas.openxmlformats.org/officeDocument/2006/relationships/oleObject" Target="../embeddings/oleObject20.bin" TargetMode="Internal" /><Relationship Id="rId8" Type="http://schemas.openxmlformats.org/officeDocument/2006/relationships/oleObject" Target="../embeddings/oleObject21.bin" TargetMode="Internal" /><Relationship Id="rId9" Type="http://schemas.openxmlformats.org/officeDocument/2006/relationships/vmlDrawing" Target="../drawings/vmlDrawing1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2.bin" TargetMode="Internal" /><Relationship Id="rId3" Type="http://schemas.openxmlformats.org/officeDocument/2006/relationships/image" Target="../media/image17.wmf" /><Relationship Id="rId4" Type="http://schemas.openxmlformats.org/officeDocument/2006/relationships/oleObject" Target="../embeddings/oleObject23.bin" TargetMode="Internal" /><Relationship Id="rId5" Type="http://schemas.openxmlformats.org/officeDocument/2006/relationships/oleObject" Target="../embeddings/oleObject24.bin" TargetMode="Internal" /><Relationship Id="rId6" Type="http://schemas.openxmlformats.org/officeDocument/2006/relationships/oleObject" Target="../embeddings/oleObject25.bin" TargetMode="Internal" /><Relationship Id="rId7" Type="http://schemas.openxmlformats.org/officeDocument/2006/relationships/oleObject" Target="../embeddings/oleObject26.bin" TargetMode="Internal" /><Relationship Id="rId8" Type="http://schemas.openxmlformats.org/officeDocument/2006/relationships/oleObject" Target="../embeddings/oleObject27.bin" TargetMode="Internal" /><Relationship Id="rId9" Type="http://schemas.openxmlformats.org/officeDocument/2006/relationships/vmlDrawing" Target="../drawings/vmlDrawing11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hyperlink" Target="file:///D:/12-13%E4%B8%8A%E5%AD%A6%E6%9C%9F/%E7%94%B5%E8%B7%AF/%E6%B0%B4%E5%8E%8B%E7%94%B5%E5%8E%8B%E7%B1%BB%E6%AF%94.swf" TargetMode="External" /><Relationship Id="rId4" Type="http://schemas.openxmlformats.org/officeDocument/2006/relationships/oleObject" Target="../embeddings/oleObject1.bin" TargetMode="Internal" /><Relationship Id="rId5" Type="http://schemas.openxmlformats.org/officeDocument/2006/relationships/image" Target="../media/image2.wmf" /><Relationship Id="rId6" Type="http://schemas.openxmlformats.org/officeDocument/2006/relationships/oleObject" Target="../embeddings/oleObject2.bin" TargetMode="Internal" /><Relationship Id="rId7" Type="http://schemas.openxmlformats.org/officeDocument/2006/relationships/image" Target="../media/image3.wmf" /><Relationship Id="rId8" Type="http://schemas.openxmlformats.org/officeDocument/2006/relationships/vmlDrawing" Target="../drawings/vmlDrawing1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jpeg" /><Relationship Id="rId3" Type="http://schemas.openxmlformats.org/officeDocument/2006/relationships/package" Target="../embeddings/oleObject3.bin" TargetMode="Internal" /><Relationship Id="rId4" Type="http://schemas.openxmlformats.org/officeDocument/2006/relationships/image" Target="../media/image6.wmf" /><Relationship Id="rId5" Type="http://schemas.openxmlformats.org/officeDocument/2006/relationships/vmlDrawing" Target="../drawings/vmlDrawing2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云形标注 3"/>
          <p:cNvSpPr/>
          <p:nvPr/>
        </p:nvSpPr>
        <p:spPr>
          <a:xfrm>
            <a:off x="429260" y="483235"/>
            <a:ext cx="8496300" cy="417639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362" name="文本框 15361"/>
          <p:cNvSpPr txBox="1"/>
          <p:nvPr/>
        </p:nvSpPr>
        <p:spPr>
          <a:xfrm>
            <a:off x="715010" y="1208405"/>
            <a:ext cx="7924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宋体" pitchFamily="2" charset="-122"/>
              </a:rPr>
              <a:t>              </a:t>
            </a:r>
            <a:r>
              <a:rPr lang="zh-CN" altLang="en-US" sz="4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我们知道导体中存在着可以自由移动的电荷，自由电荷的定向移动形成电流，那么是什么原因使电荷定向移动的呢</a:t>
            </a:r>
            <a:r>
              <a:rPr lang="en-US" altLang="zh-CN" sz="4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? 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r:id="rId2" imgW="114193320000" imgH="63927291500"/>
        </mc:Choice>
        <mc:Fallback>
          <p:control r:id="rId2" imgW="8991600" imgH="5033645">
            <p:pic>
              <p:nvPicPr>
                <p:cNvPr id="0" name="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755" y="48895"/>
                  <a:ext cx="8991600" cy="5033645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 Box 2"/>
          <p:cNvSpPr txBox="1"/>
          <p:nvPr/>
        </p:nvSpPr>
        <p:spPr>
          <a:xfrm>
            <a:off x="71755" y="170180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4.电压表的正确使用：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300355" y="788035"/>
            <a:ext cx="53927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（1）使用前：调零</a:t>
            </a:r>
          </a:p>
        </p:txBody>
      </p:sp>
      <p:sp>
        <p:nvSpPr>
          <p:cNvPr id="22541" name="Text Box 5"/>
          <p:cNvSpPr txBox="1"/>
          <p:nvPr/>
        </p:nvSpPr>
        <p:spPr>
          <a:xfrm>
            <a:off x="300355" y="1319848"/>
            <a:ext cx="575151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（2）电压表</a:t>
            </a:r>
            <a:r>
              <a:rPr lang="zh-CN" altLang="en-US" sz="2400" b="1">
                <a:solidFill>
                  <a:srgbClr val="0000CC"/>
                </a:solidFill>
                <a:latin typeface="Arial" pitchFamily="34" charset="0"/>
                <a:ea typeface="黑体" panose="02010609060101010101" pitchFamily="49" charset="-122"/>
              </a:rPr>
              <a:t>并联在被测电路两端</a:t>
            </a:r>
          </a:p>
          <a:p>
            <a:endParaRPr lang="zh-CN" altLang="en-US" sz="2400" b="1">
              <a:solidFill>
                <a:srgbClr val="0000CC"/>
              </a:solidFill>
              <a:latin typeface="Arial" pitchFamily="34" charset="0"/>
              <a:ea typeface="黑体" panose="02010609060101010101" pitchFamily="49" charset="-122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300355" y="1845945"/>
            <a:ext cx="7893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（3）要使电流从电压表的正接线柱流入，负接线柱流出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300355" y="2379345"/>
            <a:ext cx="2919413" cy="1295400"/>
            <a:chExt cx="4596" cy="2040"/>
          </a:xfrm>
        </p:grpSpPr>
        <p:sp>
          <p:nvSpPr>
            <p:cNvPr id="16390" name="Text Box 10"/>
            <p:cNvSpPr txBox="1"/>
            <p:nvPr/>
          </p:nvSpPr>
          <p:spPr>
            <a:xfrm>
              <a:off x="0" y="480"/>
              <a:ext cx="459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solidFill>
                    <a:srgbClr val="0000CC"/>
                  </a:solidFill>
                  <a:latin typeface="黑体" pitchFamily="49" charset="-122"/>
                  <a:ea typeface="黑体" panose="02010609060101010101" pitchFamily="49" charset="-122"/>
                </a:rPr>
                <a:t>（</a:t>
              </a:r>
              <a:r>
                <a:rPr lang="en-US" altLang="zh-CN" sz="2400" b="1">
                  <a:solidFill>
                    <a:srgbClr val="0000CC"/>
                  </a:solidFill>
                  <a:latin typeface="黑体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400" b="1">
                  <a:solidFill>
                    <a:srgbClr val="0000CC"/>
                  </a:solidFill>
                  <a:latin typeface="黑体" pitchFamily="49" charset="-122"/>
                  <a:ea typeface="黑体" panose="02010609060101010101" pitchFamily="49" charset="-122"/>
                </a:rPr>
                <a:t>）选量程</a:t>
              </a:r>
            </a:p>
          </p:txBody>
        </p:sp>
        <p:sp>
          <p:nvSpPr>
            <p:cNvPr id="16391" name="AutoShape 11"/>
            <p:cNvSpPr/>
            <p:nvPr/>
          </p:nvSpPr>
          <p:spPr>
            <a:xfrm>
              <a:off x="3720" y="0"/>
              <a:ext cx="240" cy="2040"/>
            </a:xfrm>
            <a:prstGeom prst="leftBrace">
              <a:avLst>
                <a:gd name="adj1" fmla="val 70793"/>
                <a:gd name="adj2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en-US" sz="16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7420" name="Text Box 12"/>
          <p:cNvSpPr txBox="1"/>
          <p:nvPr/>
        </p:nvSpPr>
        <p:spPr>
          <a:xfrm>
            <a:off x="3043555" y="2440305"/>
            <a:ext cx="44973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Arial" pitchFamily="34" charset="0"/>
                <a:ea typeface="黑体" panose="02010609060101010101" pitchFamily="49" charset="-122"/>
              </a:rPr>
              <a:t>可估测：直接选合适量程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3043555" y="3069590"/>
            <a:ext cx="55959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不可估测：选大量程    试触法</a:t>
            </a:r>
          </a:p>
        </p:txBody>
      </p:sp>
      <p:sp>
        <p:nvSpPr>
          <p:cNvPr id="17422" name="Text Box 14"/>
          <p:cNvSpPr txBox="1"/>
          <p:nvPr/>
        </p:nvSpPr>
        <p:spPr>
          <a:xfrm>
            <a:off x="300355" y="3904615"/>
            <a:ext cx="73834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）读数：视线与表盘垂直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1"/>
      <p:bldP spid="17416" grpId="2"/>
      <p:bldP spid="17420" grpId="3"/>
      <p:bldP spid="17421" grpId="4"/>
      <p:bldP spid="17422" grpId="5"/>
      <p:bldP spid="22541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419735" y="200660"/>
            <a:ext cx="5486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电压表与电流表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相同点：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19419" y="874078"/>
            <a:ext cx="61928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．使用前都要</a:t>
            </a:r>
            <a:r>
              <a:rPr lang="en-US" altLang="zh-CN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419418" y="1823086"/>
            <a:ext cx="820896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．使用时必须让电流从“</a:t>
            </a:r>
            <a:r>
              <a:rPr lang="en-US" altLang="zh-CN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_____”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接线柱流入，从“</a:t>
            </a:r>
            <a:r>
              <a:rPr lang="en-US" altLang="zh-CN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_____”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接线柱流出。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19735" y="3345180"/>
            <a:ext cx="82092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．被测电流或电压的大小都不能超出电表的</a:t>
            </a:r>
            <a:r>
              <a:rPr lang="zh-CN" altLang="en-US" sz="2800" u="sng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  <p:bldP spid="197636" grpId="1"/>
      <p:bldP spid="19763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Group 37"/>
          <p:cNvGraphicFramePr>
            <a:graphicFrameLocks noGrp="1"/>
          </p:cNvGraphicFramePr>
          <p:nvPr/>
        </p:nvGraphicFramePr>
        <p:xfrm>
          <a:off x="611725" y="1422170"/>
          <a:ext cx="7920551" cy="2468695"/>
        </p:xfrm>
        <a:graphic>
          <a:graphicData uri="http://schemas.openxmlformats.org/drawingml/2006/table">
            <a:tbl>
              <a:tblPr/>
              <a:tblGrid>
                <a:gridCol w="1188434"/>
                <a:gridCol w="3345641"/>
                <a:gridCol w="3386476"/>
              </a:tblGrid>
              <a:tr h="43070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anose="02010609060101010101" pitchFamily="49" charset="-122"/>
                        </a:rPr>
                        <a:t>序号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anose="02010609060101010101" pitchFamily="49" charset="-122"/>
                        </a:rPr>
                        <a:t>电流表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anose="02010609060101010101" pitchFamily="49" charset="-122"/>
                        </a:rPr>
                        <a:t>电压表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8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59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anose="02010609060101010101" pitchFamily="49" charset="-122"/>
                        </a:rPr>
                        <a:t>    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90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5580070" y="1836478"/>
            <a:ext cx="2244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3300"/>
                </a:solidFill>
                <a:latin typeface="黑体" pitchFamily="49" charset="-122"/>
                <a:ea typeface="黑体" panose="02010609060101010101" pitchFamily="49" charset="-122"/>
              </a:rPr>
              <a:t>并联</a:t>
            </a:r>
            <a:r>
              <a:rPr lang="zh-CN" altLang="en-US" sz="2000">
                <a:latin typeface="黑体" pitchFamily="49" charset="-122"/>
                <a:ea typeface="黑体" panose="02010609060101010101" pitchFamily="49" charset="-122"/>
              </a:rPr>
              <a:t>在电路两端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5341235" y="3319293"/>
            <a:ext cx="2590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rgbClr val="FF3300"/>
                </a:solidFill>
                <a:latin typeface="黑体" pitchFamily="49" charset="-122"/>
                <a:ea typeface="黑体" panose="02010609060101010101" pitchFamily="49" charset="-122"/>
              </a:rPr>
              <a:t>可以</a:t>
            </a:r>
            <a:r>
              <a:rPr lang="zh-CN" altLang="en-US" sz="2000">
                <a:latin typeface="黑体" pitchFamily="49" charset="-122"/>
                <a:ea typeface="黑体" panose="02010609060101010101" pitchFamily="49" charset="-122"/>
              </a:rPr>
              <a:t>与电源直接相连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979820" y="3295849"/>
            <a:ext cx="2664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rgbClr val="FF3300"/>
                </a:solidFill>
                <a:latin typeface="黑体" pitchFamily="49" charset="-122"/>
                <a:ea typeface="黑体" panose="02010609060101010101" pitchFamily="49" charset="-122"/>
              </a:rPr>
              <a:t>不能</a:t>
            </a:r>
            <a:r>
              <a:rPr lang="zh-CN" altLang="en-US" sz="2000">
                <a:latin typeface="黑体" pitchFamily="49" charset="-122"/>
                <a:ea typeface="黑体" panose="02010609060101010101" pitchFamily="49" charset="-122"/>
              </a:rPr>
              <a:t>与电源直接相连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929409" y="2378391"/>
            <a:ext cx="11271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～</a:t>
            </a: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3V</a:t>
            </a:r>
            <a:r>
              <a:rPr lang="en-US" altLang="zh-CN" sz="2000">
                <a:latin typeface="Times New Roman" pitchFamily="18" charset="0"/>
                <a:ea typeface="黑体" panose="02010609060101010101" pitchFamily="49" charset="-122"/>
              </a:rPr>
              <a:t>  </a:t>
            </a:r>
            <a:endParaRPr lang="en-US" altLang="zh-CN" sz="2000" smtClean="0">
              <a:latin typeface="Times New Roman" pitchFamily="18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～</a:t>
            </a: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15V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362575" y="2533649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latin typeface="黑体" pitchFamily="49" charset="-122"/>
                <a:ea typeface="黑体" panose="02010609060101010101" pitchFamily="49" charset="-122"/>
              </a:rPr>
              <a:t>两个量程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376084" y="1836478"/>
            <a:ext cx="1871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rgbClr val="FF3300"/>
                </a:solidFill>
                <a:latin typeface="黑体" pitchFamily="49" charset="-122"/>
                <a:ea typeface="黑体" panose="02010609060101010101" pitchFamily="49" charset="-122"/>
              </a:rPr>
              <a:t>串联</a:t>
            </a:r>
            <a:r>
              <a:rPr lang="zh-CN" altLang="en-US" sz="2000">
                <a:latin typeface="黑体" pitchFamily="49" charset="-122"/>
                <a:ea typeface="黑体" panose="02010609060101010101" pitchFamily="49" charset="-122"/>
              </a:rPr>
              <a:t>在电路中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895429" y="2504280"/>
            <a:ext cx="132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latin typeface="黑体" pitchFamily="49" charset="-122"/>
                <a:ea typeface="黑体" panose="02010609060101010101" pitchFamily="49" charset="-122"/>
              </a:rPr>
              <a:t>两个量程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3396217" y="2348705"/>
            <a:ext cx="146260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～</a:t>
            </a: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0.6A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～</a:t>
            </a: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anose="02010609060101010101" pitchFamily="49" charset="-122"/>
              </a:rPr>
              <a:t>3A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045128" y="2533649"/>
            <a:ext cx="374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黑体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009833" y="3302351"/>
            <a:ext cx="358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黑体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5302" y="334262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anose="02010609060101010101" pitchFamily="49" charset="-122"/>
              </a:rPr>
              <a:t>电压表与电流表</a:t>
            </a:r>
            <a:r>
              <a:rPr lang="en-US" altLang="zh-CN" sz="2800">
                <a:latin typeface="黑体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itchFamily="49" charset="-122"/>
                <a:ea typeface="黑体" panose="02010609060101010101" pitchFamily="49" charset="-122"/>
              </a:rPr>
              <a:t>不同点</a:t>
            </a:r>
            <a:r>
              <a:rPr lang="en-US" altLang="zh-CN" sz="2800">
                <a:latin typeface="黑体" pitchFamily="49" charset="-122"/>
                <a:ea typeface="黑体" panose="02010609060101010101" pitchFamily="49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7" grpId="2"/>
      <p:bldP spid="8" grpId="3"/>
      <p:bldP spid="11" grpId="4"/>
      <p:bldP spid="12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ext Box 2"/>
          <p:cNvSpPr txBox="1"/>
          <p:nvPr/>
        </p:nvSpPr>
        <p:spPr>
          <a:xfrm>
            <a:off x="0" y="457200"/>
            <a:ext cx="90678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anose="02010609060101010101" pitchFamily="49" charset="-122"/>
              </a:rPr>
              <a:t>小丽按如图所示电路图连接实物图时，当连完最后一根导线时小灯泡发光，且电压表指针向左偏转，则这位同学在连接电路时出现哪些问题？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152400" y="1729105"/>
            <a:ext cx="46659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（1）连接电路时开关没断开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99390" y="2286000"/>
            <a:ext cx="5171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（2）电压表“+”、“－”接线柱接反了</a:t>
            </a:r>
          </a:p>
        </p:txBody>
      </p:sp>
      <p:sp>
        <p:nvSpPr>
          <p:cNvPr id="18437" name="Text Box 5"/>
          <p:cNvSpPr txBox="1"/>
          <p:nvPr/>
        </p:nvSpPr>
        <p:spPr>
          <a:xfrm>
            <a:off x="152400" y="3115945"/>
            <a:ext cx="89154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纠正错误后，闭合开关，电压表指针迅速向右偏转且超出最大量程，</a:t>
            </a:r>
          </a:p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则出现的问题是：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             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</a:t>
            </a:r>
          </a:p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如何纠正？</a:t>
            </a:r>
          </a:p>
        </p:txBody>
      </p:sp>
      <p:sp>
        <p:nvSpPr>
          <p:cNvPr id="18438" name="Text Box 6"/>
          <p:cNvSpPr txBox="1"/>
          <p:nvPr/>
        </p:nvSpPr>
        <p:spPr>
          <a:xfrm>
            <a:off x="2691765" y="3836035"/>
            <a:ext cx="44831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电压表量程选小了</a:t>
            </a:r>
          </a:p>
        </p:txBody>
      </p:sp>
      <p:sp>
        <p:nvSpPr>
          <p:cNvPr id="18439" name="Text Box 7"/>
          <p:cNvSpPr txBox="1"/>
          <p:nvPr/>
        </p:nvSpPr>
        <p:spPr>
          <a:xfrm>
            <a:off x="2691765" y="4296410"/>
            <a:ext cx="407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换用大量程接线柱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791835" y="1412875"/>
          <a:ext cx="3077210" cy="170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1835" y="1412875"/>
                        <a:ext cx="3077210" cy="1703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52417" y="13587"/>
            <a:ext cx="7162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anose="02010609060101010101" pitchFamily="49" charset="-122"/>
              </a:rPr>
              <a:t>练习：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1"/>
      <p:bldP spid="18435" grpId="2"/>
      <p:bldP spid="18436" grpId="3"/>
      <p:bldP spid="18437" grpId="4"/>
      <p:bldP spid="18438" grpId="5"/>
      <p:bldP spid="18439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Text Box 5"/>
          <p:cNvSpPr txBox="1"/>
          <p:nvPr/>
        </p:nvSpPr>
        <p:spPr>
          <a:xfrm>
            <a:off x="152400" y="463550"/>
            <a:ext cx="7766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1、判断下图所示的实物图中，电压表测的是谁的电压？</a:t>
            </a:r>
          </a:p>
        </p:txBody>
      </p:sp>
      <p:sp>
        <p:nvSpPr>
          <p:cNvPr id="19459" name="Text Box 6"/>
          <p:cNvSpPr txBox="1"/>
          <p:nvPr/>
        </p:nvSpPr>
        <p:spPr>
          <a:xfrm>
            <a:off x="521335" y="3877310"/>
            <a:ext cx="36449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测量L</a:t>
            </a:r>
            <a:r>
              <a:rPr lang="zh-CN" altLang="en-US" sz="2400" b="1" baseline="-25000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的电压</a:t>
            </a:r>
          </a:p>
        </p:txBody>
      </p:sp>
      <p:sp>
        <p:nvSpPr>
          <p:cNvPr id="19460" name="Text Box 7"/>
          <p:cNvSpPr txBox="1"/>
          <p:nvPr/>
        </p:nvSpPr>
        <p:spPr>
          <a:xfrm>
            <a:off x="4989830" y="3803650"/>
            <a:ext cx="2671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测量L</a:t>
            </a:r>
            <a:r>
              <a:rPr lang="zh-CN" altLang="en-US" sz="2400" b="1" baseline="-25000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CC"/>
                </a:solidFill>
                <a:latin typeface="黑体" pitchFamily="49" charset="-122"/>
                <a:ea typeface="黑体" panose="02010609060101010101" pitchFamily="49" charset="-122"/>
              </a:rPr>
              <a:t>的电压</a:t>
            </a: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269875" y="1049655"/>
          <a:ext cx="8358505" cy="253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875" y="1049655"/>
                        <a:ext cx="8358505" cy="25330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52417" y="13587"/>
            <a:ext cx="7162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anose="02010609060101010101" pitchFamily="49" charset="-122"/>
              </a:rPr>
              <a:t>练习：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Text Box 5"/>
          <p:cNvSpPr txBox="1"/>
          <p:nvPr/>
        </p:nvSpPr>
        <p:spPr>
          <a:xfrm>
            <a:off x="429895" y="151765"/>
            <a:ext cx="82854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2、判断下图所示的电路图中，电压表测的是谁的电压？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4685665" y="820420"/>
          <a:ext cx="4267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5665" y="820420"/>
                        <a:ext cx="4267200" cy="266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/>
          <p:nvPr/>
        </p:nvSpPr>
        <p:spPr>
          <a:xfrm>
            <a:off x="5555615" y="3698875"/>
            <a:ext cx="2527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400" b="1" baseline="-25000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表测电源电压</a:t>
            </a:r>
          </a:p>
        </p:txBody>
      </p:sp>
      <p:sp>
        <p:nvSpPr>
          <p:cNvPr id="20485" name="Text Box 5"/>
          <p:cNvSpPr txBox="1"/>
          <p:nvPr/>
        </p:nvSpPr>
        <p:spPr>
          <a:xfrm>
            <a:off x="4512945" y="5333365"/>
            <a:ext cx="34607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400" b="1" baseline="-25000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表测L</a:t>
            </a:r>
            <a:r>
              <a:rPr lang="zh-CN" altLang="en-US" sz="2400" b="1" baseline="-25000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F11B2F"/>
                </a:solidFill>
                <a:latin typeface="黑体" pitchFamily="49" charset="-122"/>
                <a:ea typeface="黑体" panose="02010609060101010101" pitchFamily="49" charset="-122"/>
              </a:rPr>
              <a:t>两端电压</a:t>
            </a:r>
          </a:p>
        </p:txBody>
      </p:sp>
      <p:sp>
        <p:nvSpPr>
          <p:cNvPr id="20486" name="Text Box 6"/>
          <p:cNvSpPr txBox="1"/>
          <p:nvPr/>
        </p:nvSpPr>
        <p:spPr>
          <a:xfrm>
            <a:off x="548005" y="3763010"/>
            <a:ext cx="3140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V表测L</a:t>
            </a:r>
            <a:r>
              <a:rPr lang="zh-CN" altLang="en-US" sz="2400" b="1" baseline="-25000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两端电压</a:t>
            </a: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253365" y="820420"/>
          <a:ext cx="4114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progId="Paint.Picture">
                  <p:embed/>
                </p:oleObj>
              </mc:Choice>
              <mc:Fallback>
                <p:oleObj r:id="rId4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365" y="820420"/>
                        <a:ext cx="4114800" cy="266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1"/>
      <p:bldP spid="2048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/>
        </p:nvGraphicFramePr>
        <p:xfrm>
          <a:off x="142875" y="944880"/>
          <a:ext cx="4004945" cy="209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875" y="944880"/>
                        <a:ext cx="4004945" cy="209042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2"/>
          <p:cNvGraphicFramePr>
            <a:graphicFrameLocks noGrp="1" noChangeAspect="1"/>
          </p:cNvGraphicFramePr>
          <p:nvPr/>
        </p:nvGraphicFramePr>
        <p:xfrm>
          <a:off x="4662805" y="693420"/>
          <a:ext cx="3925570" cy="222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4" progId="Paint.Picture">
                  <p:embed/>
                </p:oleObj>
              </mc:Choice>
              <mc:Fallback>
                <p:oleObj r:id="rId4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2805" y="693420"/>
                        <a:ext cx="3925570" cy="222694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3" name="Group 4"/>
          <p:cNvGrpSpPr/>
          <p:nvPr/>
        </p:nvGrpSpPr>
        <p:grpSpPr>
          <a:xfrm>
            <a:off x="-43815" y="38735"/>
            <a:ext cx="8959215" cy="906145"/>
            <a:chExt cx="13680" cy="1427"/>
          </a:xfrm>
        </p:grpSpPr>
        <p:sp>
          <p:nvSpPr>
            <p:cNvPr id="20484" name="Text Box 5"/>
            <p:cNvSpPr txBox="1"/>
            <p:nvPr/>
          </p:nvSpPr>
          <p:spPr>
            <a:xfrm>
              <a:off x="0" y="120"/>
              <a:ext cx="1368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solidFill>
                    <a:schemeClr val="tx2"/>
                  </a:solidFill>
                  <a:latin typeface="黑体" pitchFamily="49" charset="-122"/>
                  <a:ea typeface="黑体" panose="02010609060101010101" pitchFamily="49" charset="-122"/>
                </a:rPr>
                <a:t>3、在下图所示各电路图中的“      ”内填上合适的电表（电流表或电压表）</a:t>
              </a:r>
            </a:p>
          </p:txBody>
        </p:sp>
        <p:graphicFrame>
          <p:nvGraphicFramePr>
            <p:cNvPr id="20485" name="Object 6"/>
            <p:cNvGraphicFramePr>
              <a:graphicFrameLocks noChangeAspect="1"/>
            </p:cNvGraphicFramePr>
            <p:nvPr/>
          </p:nvGraphicFramePr>
          <p:xfrm>
            <a:off x="6704" y="0"/>
            <a:ext cx="1029" cy="1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r:id="rId6" progId="Paint.Picture">
                    <p:embed/>
                  </p:oleObj>
                </mc:Choice>
                <mc:Fallback>
                  <p:oleObj r:id="rId6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04" y="0"/>
                          <a:ext cx="1029" cy="10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1" name="Text Box 7"/>
          <p:cNvSpPr txBox="1"/>
          <p:nvPr/>
        </p:nvSpPr>
        <p:spPr>
          <a:xfrm>
            <a:off x="1452245" y="2359660"/>
            <a:ext cx="6270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宋体" pitchFamily="2" charset="-122"/>
              </a:rPr>
              <a:t>A</a:t>
            </a:r>
          </a:p>
        </p:txBody>
      </p:sp>
      <p:sp>
        <p:nvSpPr>
          <p:cNvPr id="21512" name="Text Box 8"/>
          <p:cNvSpPr txBox="1"/>
          <p:nvPr/>
        </p:nvSpPr>
        <p:spPr>
          <a:xfrm>
            <a:off x="7947025" y="1662430"/>
            <a:ext cx="6270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宋体" pitchFamily="2" charset="-122"/>
              </a:rPr>
              <a:t>A</a:t>
            </a:r>
          </a:p>
        </p:txBody>
      </p:sp>
      <p:sp>
        <p:nvSpPr>
          <p:cNvPr id="21513" name="Text Box 9"/>
          <p:cNvSpPr txBox="1"/>
          <p:nvPr/>
        </p:nvSpPr>
        <p:spPr>
          <a:xfrm>
            <a:off x="2756535" y="1745615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宋体" pitchFamily="2" charset="-122"/>
              </a:rPr>
              <a:t>V</a:t>
            </a:r>
          </a:p>
        </p:txBody>
      </p:sp>
      <p:sp>
        <p:nvSpPr>
          <p:cNvPr id="21514" name="Text Box 10"/>
          <p:cNvSpPr txBox="1"/>
          <p:nvPr/>
        </p:nvSpPr>
        <p:spPr>
          <a:xfrm>
            <a:off x="5791200" y="196723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宋体" pitchFamily="2" charset="-122"/>
              </a:rPr>
              <a:t>V</a:t>
            </a:r>
          </a:p>
        </p:txBody>
      </p:sp>
      <p:sp>
        <p:nvSpPr>
          <p:cNvPr id="20490" name="Text Box 11"/>
          <p:cNvSpPr txBox="1"/>
          <p:nvPr/>
        </p:nvSpPr>
        <p:spPr>
          <a:xfrm>
            <a:off x="-12700" y="3135630"/>
            <a:ext cx="4675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4、如图所示，甲、乙是电流表或电压表，当开关闭合后，要使两灯并联，甲表是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表，乙表是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表。 </a:t>
            </a:r>
            <a:r>
              <a:rPr lang="zh-CN" altLang="en-US" sz="2400">
                <a:latin typeface="Arial" pitchFamily="34" charset="0"/>
                <a:ea typeface="宋体" pitchFamily="2" charset="-122"/>
              </a:rPr>
              <a:t>     </a:t>
            </a:r>
          </a:p>
        </p:txBody>
      </p:sp>
      <p:sp>
        <p:nvSpPr>
          <p:cNvPr id="21516" name="Text Box 12"/>
          <p:cNvSpPr txBox="1"/>
          <p:nvPr/>
        </p:nvSpPr>
        <p:spPr>
          <a:xfrm>
            <a:off x="2419985" y="3833495"/>
            <a:ext cx="12325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电压</a:t>
            </a:r>
          </a:p>
        </p:txBody>
      </p:sp>
      <p:graphicFrame>
        <p:nvGraphicFramePr>
          <p:cNvPr id="20493" name="Object 14"/>
          <p:cNvGraphicFramePr>
            <a:graphicFrameLocks noGrp="1" noChangeAspect="1"/>
          </p:cNvGraphicFramePr>
          <p:nvPr/>
        </p:nvGraphicFramePr>
        <p:xfrm>
          <a:off x="4663440" y="2776855"/>
          <a:ext cx="3924935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8" progId="Paint.Picture">
                  <p:embed/>
                </p:oleObj>
              </mc:Choice>
              <mc:Fallback>
                <p:oleObj r:id="rId8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3440" y="2776855"/>
                        <a:ext cx="3924935" cy="22637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Text Box 13"/>
          <p:cNvSpPr txBox="1"/>
          <p:nvPr/>
        </p:nvSpPr>
        <p:spPr>
          <a:xfrm>
            <a:off x="762000" y="4243705"/>
            <a:ext cx="13176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1"/>
      <p:bldP spid="21513" grpId="2"/>
      <p:bldP spid="21514" grpId="3"/>
      <p:bldP spid="21516" grpId="4"/>
      <p:bldP spid="21517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Object 2"/>
          <p:cNvGraphicFramePr>
            <a:graphicFrameLocks noGrp="1" noChangeAspect="1"/>
          </p:cNvGraphicFramePr>
          <p:nvPr/>
        </p:nvGraphicFramePr>
        <p:xfrm>
          <a:off x="4944110" y="2369185"/>
          <a:ext cx="3786505" cy="233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44110" y="2369185"/>
                        <a:ext cx="3786505" cy="233616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 Box 3"/>
          <p:cNvSpPr txBox="1"/>
          <p:nvPr/>
        </p:nvSpPr>
        <p:spPr>
          <a:xfrm>
            <a:off x="215265" y="501650"/>
            <a:ext cx="8515350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如图所示电路里，在圆圈上连接适当电表，若使灯L1与L2串联且能发光，则a为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表，</a:t>
            </a:r>
          </a:p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b为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表，c为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表。</a:t>
            </a:r>
          </a:p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使灯L1和L2并联且能发光，则a为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表，</a:t>
            </a:r>
          </a:p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b为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表，c为</a:t>
            </a:r>
            <a:r>
              <a:rPr lang="zh-CN" altLang="en-US" sz="2400" b="1" u="sng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表；</a:t>
            </a:r>
          </a:p>
        </p:txBody>
      </p:sp>
      <p:sp>
        <p:nvSpPr>
          <p:cNvPr id="22531" name="Text Box 4"/>
          <p:cNvSpPr txBox="1"/>
          <p:nvPr/>
        </p:nvSpPr>
        <p:spPr>
          <a:xfrm>
            <a:off x="215265" y="31115"/>
            <a:ext cx="23336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附加题</a:t>
            </a:r>
          </a:p>
        </p:txBody>
      </p:sp>
      <p:sp>
        <p:nvSpPr>
          <p:cNvPr id="23557" name="Text Box 5"/>
          <p:cNvSpPr txBox="1"/>
          <p:nvPr/>
        </p:nvSpPr>
        <p:spPr>
          <a:xfrm>
            <a:off x="4943475" y="1590675"/>
            <a:ext cx="14144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电流</a:t>
            </a:r>
          </a:p>
        </p:txBody>
      </p:sp>
      <p:sp>
        <p:nvSpPr>
          <p:cNvPr id="23558" name="Text Box 6"/>
          <p:cNvSpPr txBox="1"/>
          <p:nvPr/>
        </p:nvSpPr>
        <p:spPr>
          <a:xfrm>
            <a:off x="824865" y="1205230"/>
            <a:ext cx="14144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电流</a:t>
            </a:r>
          </a:p>
        </p:txBody>
      </p:sp>
      <p:sp>
        <p:nvSpPr>
          <p:cNvPr id="23559" name="Text Box 7"/>
          <p:cNvSpPr txBox="1"/>
          <p:nvPr/>
        </p:nvSpPr>
        <p:spPr>
          <a:xfrm>
            <a:off x="2922270" y="1205230"/>
            <a:ext cx="12890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电压</a:t>
            </a:r>
          </a:p>
        </p:txBody>
      </p:sp>
      <p:sp>
        <p:nvSpPr>
          <p:cNvPr id="23560" name="Text Box 8"/>
          <p:cNvSpPr txBox="1"/>
          <p:nvPr/>
        </p:nvSpPr>
        <p:spPr>
          <a:xfrm>
            <a:off x="2583815" y="850265"/>
            <a:ext cx="12890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电压</a:t>
            </a:r>
          </a:p>
        </p:txBody>
      </p:sp>
      <p:sp>
        <p:nvSpPr>
          <p:cNvPr id="23561" name="Text Box 9"/>
          <p:cNvSpPr txBox="1"/>
          <p:nvPr/>
        </p:nvSpPr>
        <p:spPr>
          <a:xfrm>
            <a:off x="896620" y="1908810"/>
            <a:ext cx="12890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电压</a:t>
            </a:r>
          </a:p>
        </p:txBody>
      </p:sp>
      <p:sp>
        <p:nvSpPr>
          <p:cNvPr id="23562" name="Text Box 10"/>
          <p:cNvSpPr txBox="1"/>
          <p:nvPr/>
        </p:nvSpPr>
        <p:spPr>
          <a:xfrm>
            <a:off x="3222625" y="1908810"/>
            <a:ext cx="14144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11B2F"/>
                </a:solidFill>
                <a:latin typeface="Arial" pitchFamily="34" charset="0"/>
                <a:ea typeface="黑体" panose="02010609060101010101" pitchFamily="49" charset="-122"/>
              </a:rPr>
              <a:t>电流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1"/>
      <p:bldP spid="23559" grpId="2"/>
      <p:bldP spid="23560" grpId="3"/>
      <p:bldP spid="23561" grpId="4"/>
      <p:bldP spid="23562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2"/>
          <p:cNvGrpSpPr/>
          <p:nvPr/>
        </p:nvGrpSpPr>
        <p:grpSpPr>
          <a:xfrm>
            <a:off x="1026795" y="251460"/>
            <a:ext cx="2590800" cy="2451100"/>
            <a:chOff x="528" y="1864"/>
            <a:chExt cx="1632" cy="1544"/>
          </a:xfrm>
        </p:grpSpPr>
        <p:sp>
          <p:nvSpPr>
            <p:cNvPr id="213054" name="Rectangle 43"/>
            <p:cNvSpPr>
              <a:spLocks noChangeArrowheads="1"/>
            </p:cNvSpPr>
            <p:nvPr/>
          </p:nvSpPr>
          <p:spPr bwMode="auto">
            <a:xfrm>
              <a:off x="528" y="2370"/>
              <a:ext cx="1632" cy="8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44"/>
            <p:cNvGrpSpPr/>
            <p:nvPr/>
          </p:nvGrpSpPr>
          <p:grpSpPr>
            <a:xfrm>
              <a:off x="904" y="3017"/>
              <a:ext cx="152" cy="391"/>
              <a:chOff x="4310" y="5256"/>
              <a:chExt cx="202" cy="807"/>
            </a:xfrm>
          </p:grpSpPr>
          <p:sp>
            <p:nvSpPr>
              <p:cNvPr id="213067" name="Rectangle 45"/>
              <p:cNvSpPr>
                <a:spLocks noChangeArrowheads="1"/>
              </p:cNvSpPr>
              <p:nvPr/>
            </p:nvSpPr>
            <p:spPr bwMode="auto">
              <a:xfrm>
                <a:off x="4310" y="5256"/>
                <a:ext cx="202" cy="80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068" name="Line 46"/>
              <p:cNvSpPr>
                <a:spLocks noChangeShapeType="1"/>
              </p:cNvSpPr>
              <p:nvPr/>
            </p:nvSpPr>
            <p:spPr bwMode="auto">
              <a:xfrm flipH="1">
                <a:off x="4310" y="5265"/>
                <a:ext cx="0" cy="79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69" name="Line 47"/>
              <p:cNvSpPr>
                <a:spLocks noChangeShapeType="1"/>
              </p:cNvSpPr>
              <p:nvPr/>
            </p:nvSpPr>
            <p:spPr bwMode="auto">
              <a:xfrm flipH="1">
                <a:off x="4512" y="5466"/>
                <a:ext cx="0" cy="38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48"/>
            <p:cNvGrpSpPr/>
            <p:nvPr/>
          </p:nvGrpSpPr>
          <p:grpSpPr>
            <a:xfrm>
              <a:off x="803" y="1864"/>
              <a:ext cx="445" cy="667"/>
              <a:chOff x="3360" y="2776"/>
              <a:chExt cx="445" cy="667"/>
            </a:xfrm>
          </p:grpSpPr>
          <p:sp>
            <p:nvSpPr>
              <p:cNvPr id="213065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3360" y="3112"/>
                <a:ext cx="331" cy="331"/>
              </a:xfrm>
              <a:prstGeom prst="flowChartSummingJunction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066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452" y="2776"/>
                <a:ext cx="353" cy="354"/>
              </a:xfrm>
              <a:prstGeom prst="rect">
                <a:avLst/>
              </a:prstGeom>
              <a:noFill/>
              <a:ln w="31750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3200">
                    <a:latin typeface="Times New Roman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3200" baseline="-25000">
                    <a:latin typeface="Times New Roman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54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1584" y="1864"/>
              <a:ext cx="445" cy="667"/>
              <a:chOff x="3360" y="2776"/>
              <a:chExt cx="445" cy="667"/>
            </a:xfrm>
          </p:grpSpPr>
          <p:sp>
            <p:nvSpPr>
              <p:cNvPr id="213063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3360" y="3112"/>
                <a:ext cx="331" cy="331"/>
              </a:xfrm>
              <a:prstGeom prst="flowChartSummingJunction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064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3452" y="2776"/>
                <a:ext cx="353" cy="354"/>
              </a:xfrm>
              <a:prstGeom prst="rect">
                <a:avLst/>
              </a:prstGeom>
              <a:noFill/>
              <a:ln w="31750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3200">
                    <a:latin typeface="Times New Roman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3200" baseline="-25000">
                    <a:latin typeface="Times New Roman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54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4"/>
            <p:cNvGrpSpPr/>
            <p:nvPr/>
          </p:nvGrpSpPr>
          <p:grpSpPr>
            <a:xfrm>
              <a:off x="1488" y="2816"/>
              <a:ext cx="384" cy="469"/>
              <a:chOff x="1584" y="1632"/>
              <a:chExt cx="384" cy="469"/>
            </a:xfrm>
          </p:grpSpPr>
          <p:sp>
            <p:nvSpPr>
              <p:cNvPr id="213059" name="Rectangle 55"/>
              <p:cNvSpPr>
                <a:spLocks noChangeArrowheads="1"/>
              </p:cNvSpPr>
              <p:nvPr/>
            </p:nvSpPr>
            <p:spPr bwMode="auto">
              <a:xfrm>
                <a:off x="1588" y="1919"/>
                <a:ext cx="293" cy="182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06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633" y="1912"/>
                <a:ext cx="247" cy="11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61" name="Text Box 57"/>
              <p:cNvSpPr txBox="1">
                <a:spLocks noChangeArrowheads="1"/>
              </p:cNvSpPr>
              <p:nvPr/>
            </p:nvSpPr>
            <p:spPr bwMode="auto">
              <a:xfrm>
                <a:off x="1626" y="1632"/>
                <a:ext cx="342" cy="388"/>
              </a:xfrm>
              <a:prstGeom prst="rect">
                <a:avLst/>
              </a:prstGeom>
              <a:noFill/>
              <a:ln w="31750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3200">
                    <a:latin typeface="Times New Roman" pitchFamily="18" charset="0"/>
                    <a:cs typeface="Times New Roman" panose="02020603050405020304" pitchFamily="18" charset="0"/>
                  </a:rPr>
                  <a:t>S</a:t>
                </a:r>
                <a:endParaRPr lang="en-US" altLang="zh-CN" sz="3200" baseline="-250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062" name="Oval 58"/>
              <p:cNvSpPr>
                <a:spLocks noChangeArrowheads="1"/>
              </p:cNvSpPr>
              <p:nvPr/>
            </p:nvSpPr>
            <p:spPr bwMode="auto">
              <a:xfrm>
                <a:off x="1584" y="199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2995" name="Rectangle 99"/>
          <p:cNvSpPr>
            <a:spLocks noChangeArrowheads="1"/>
          </p:cNvSpPr>
          <p:nvPr/>
        </p:nvSpPr>
        <p:spPr bwMode="auto">
          <a:xfrm>
            <a:off x="4830445" y="1181736"/>
            <a:ext cx="3886200" cy="13684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2996" name="Rectangle 61"/>
          <p:cNvSpPr>
            <a:spLocks noChangeArrowheads="1"/>
          </p:cNvSpPr>
          <p:nvPr/>
        </p:nvSpPr>
        <p:spPr bwMode="auto">
          <a:xfrm>
            <a:off x="5387659" y="711836"/>
            <a:ext cx="2808287" cy="92392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3"/>
          <p:cNvGrpSpPr/>
          <p:nvPr/>
        </p:nvGrpSpPr>
        <p:grpSpPr>
          <a:xfrm>
            <a:off x="6535421" y="86360"/>
            <a:ext cx="1050925" cy="896938"/>
            <a:chOff x="4155" y="1830"/>
            <a:chExt cx="662" cy="565"/>
          </a:xfrm>
        </p:grpSpPr>
        <p:sp>
          <p:nvSpPr>
            <p:cNvPr id="213052" name="AutoShape 64"/>
            <p:cNvSpPr>
              <a:spLocks noChangeAspect="1" noChangeArrowheads="1"/>
            </p:cNvSpPr>
            <p:nvPr/>
          </p:nvSpPr>
          <p:spPr bwMode="auto">
            <a:xfrm>
              <a:off x="4155" y="2064"/>
              <a:ext cx="331" cy="331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53" name="Text Box 65"/>
            <p:cNvSpPr txBox="1">
              <a:spLocks noChangeAspect="1" noChangeArrowheads="1"/>
            </p:cNvSpPr>
            <p:nvPr/>
          </p:nvSpPr>
          <p:spPr bwMode="auto">
            <a:xfrm>
              <a:off x="4464" y="1830"/>
              <a:ext cx="353" cy="354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3200">
                  <a:latin typeface="Times New Roman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3200" baseline="-2500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5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6519546" y="995999"/>
            <a:ext cx="1050925" cy="896937"/>
            <a:chOff x="4155" y="1830"/>
            <a:chExt cx="662" cy="565"/>
          </a:xfrm>
        </p:grpSpPr>
        <p:sp>
          <p:nvSpPr>
            <p:cNvPr id="213050" name="AutoShape 67"/>
            <p:cNvSpPr>
              <a:spLocks noChangeAspect="1" noChangeArrowheads="1"/>
            </p:cNvSpPr>
            <p:nvPr/>
          </p:nvSpPr>
          <p:spPr bwMode="auto">
            <a:xfrm>
              <a:off x="4155" y="2064"/>
              <a:ext cx="331" cy="331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51" name="Text Box 68"/>
            <p:cNvSpPr txBox="1">
              <a:spLocks noChangeAspect="1" noChangeArrowheads="1"/>
            </p:cNvSpPr>
            <p:nvPr/>
          </p:nvSpPr>
          <p:spPr bwMode="auto">
            <a:xfrm>
              <a:off x="4464" y="1830"/>
              <a:ext cx="353" cy="354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3200">
                  <a:latin typeface="Times New Roman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3200" baseline="-2500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5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6114733" y="2261235"/>
            <a:ext cx="207962" cy="533400"/>
            <a:chOff x="4310" y="5256"/>
            <a:chExt cx="202" cy="807"/>
          </a:xfrm>
        </p:grpSpPr>
        <p:sp>
          <p:nvSpPr>
            <p:cNvPr id="213047" name="Rectangle 70"/>
            <p:cNvSpPr>
              <a:spLocks noChangeArrowheads="1"/>
            </p:cNvSpPr>
            <p:nvPr/>
          </p:nvSpPr>
          <p:spPr bwMode="auto">
            <a:xfrm>
              <a:off x="4310" y="5256"/>
              <a:ext cx="202" cy="80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48" name="Line 71"/>
            <p:cNvSpPr>
              <a:spLocks noChangeShapeType="1"/>
            </p:cNvSpPr>
            <p:nvPr/>
          </p:nvSpPr>
          <p:spPr bwMode="auto">
            <a:xfrm flipH="1">
              <a:off x="4310" y="5265"/>
              <a:ext cx="0" cy="79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49" name="Line 72"/>
            <p:cNvSpPr>
              <a:spLocks noChangeShapeType="1"/>
            </p:cNvSpPr>
            <p:nvPr/>
          </p:nvSpPr>
          <p:spPr bwMode="auto">
            <a:xfrm flipH="1">
              <a:off x="4512" y="5466"/>
              <a:ext cx="0" cy="38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7129145" y="1892935"/>
            <a:ext cx="609600" cy="744538"/>
            <a:chOff x="1584" y="1632"/>
            <a:chExt cx="384" cy="469"/>
          </a:xfrm>
        </p:grpSpPr>
        <p:sp>
          <p:nvSpPr>
            <p:cNvPr id="213043" name="Rectangle 74"/>
            <p:cNvSpPr>
              <a:spLocks noChangeArrowheads="1"/>
            </p:cNvSpPr>
            <p:nvPr/>
          </p:nvSpPr>
          <p:spPr bwMode="auto">
            <a:xfrm>
              <a:off x="1588" y="1919"/>
              <a:ext cx="293" cy="18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44" name="Line 75"/>
            <p:cNvSpPr>
              <a:spLocks noChangeAspect="1" noChangeShapeType="1"/>
            </p:cNvSpPr>
            <p:nvPr/>
          </p:nvSpPr>
          <p:spPr bwMode="auto">
            <a:xfrm flipV="1">
              <a:off x="1633" y="1912"/>
              <a:ext cx="247" cy="11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45" name="Text Box 76"/>
            <p:cNvSpPr txBox="1">
              <a:spLocks noChangeArrowheads="1"/>
            </p:cNvSpPr>
            <p:nvPr/>
          </p:nvSpPr>
          <p:spPr bwMode="auto">
            <a:xfrm>
              <a:off x="1626" y="1632"/>
              <a:ext cx="342" cy="3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3200">
                  <a:latin typeface="Times New Roman" pitchFamily="18" charset="0"/>
                  <a:cs typeface="Times New Roman" panose="02020603050405020304" pitchFamily="18" charset="0"/>
                </a:rPr>
                <a:t>S</a:t>
              </a:r>
              <a:endParaRPr lang="en-US" altLang="zh-CN" sz="3200" baseline="-250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46" name="Oval 77"/>
            <p:cNvSpPr>
              <a:spLocks noChangeArrowheads="1"/>
            </p:cNvSpPr>
            <p:nvPr/>
          </p:nvSpPr>
          <p:spPr bwMode="auto">
            <a:xfrm>
              <a:off x="1584" y="1998"/>
              <a:ext cx="71" cy="71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3001" name="Oval 78"/>
          <p:cNvSpPr>
            <a:spLocks noChangeAspect="1" noChangeArrowheads="1"/>
          </p:cNvSpPr>
          <p:nvPr/>
        </p:nvSpPr>
        <p:spPr bwMode="auto">
          <a:xfrm>
            <a:off x="5338446" y="1129348"/>
            <a:ext cx="100013" cy="100012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3002" name="Oval 79"/>
          <p:cNvSpPr>
            <a:spLocks noChangeAspect="1" noChangeArrowheads="1"/>
          </p:cNvSpPr>
          <p:nvPr/>
        </p:nvSpPr>
        <p:spPr bwMode="auto">
          <a:xfrm>
            <a:off x="8146733" y="1127761"/>
            <a:ext cx="100012" cy="1000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3" name="Rectangle 81"/>
          <p:cNvSpPr>
            <a:spLocks noChangeArrowheads="1"/>
          </p:cNvSpPr>
          <p:nvPr/>
        </p:nvSpPr>
        <p:spPr bwMode="auto">
          <a:xfrm>
            <a:off x="1007745" y="2270760"/>
            <a:ext cx="615950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4" name="Rectangle 82"/>
          <p:cNvSpPr>
            <a:spLocks noChangeArrowheads="1"/>
          </p:cNvSpPr>
          <p:nvPr/>
        </p:nvSpPr>
        <p:spPr bwMode="auto">
          <a:xfrm rot="5400000">
            <a:off x="309245" y="1661160"/>
            <a:ext cx="1447800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5" name="Rectangle 83"/>
          <p:cNvSpPr>
            <a:spLocks noChangeArrowheads="1"/>
          </p:cNvSpPr>
          <p:nvPr/>
        </p:nvSpPr>
        <p:spPr bwMode="auto">
          <a:xfrm>
            <a:off x="918846" y="924560"/>
            <a:ext cx="2771775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6" name="Rectangle 84"/>
          <p:cNvSpPr>
            <a:spLocks noChangeArrowheads="1"/>
          </p:cNvSpPr>
          <p:nvPr/>
        </p:nvSpPr>
        <p:spPr bwMode="auto">
          <a:xfrm rot="5400000">
            <a:off x="2874645" y="1559560"/>
            <a:ext cx="1447800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7" name="Rectangle 85"/>
          <p:cNvSpPr>
            <a:spLocks noChangeArrowheads="1"/>
          </p:cNvSpPr>
          <p:nvPr/>
        </p:nvSpPr>
        <p:spPr bwMode="auto">
          <a:xfrm>
            <a:off x="1871345" y="2270760"/>
            <a:ext cx="1835150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8" name="Rectangle 86"/>
          <p:cNvSpPr>
            <a:spLocks noChangeArrowheads="1"/>
          </p:cNvSpPr>
          <p:nvPr/>
        </p:nvSpPr>
        <p:spPr bwMode="auto">
          <a:xfrm>
            <a:off x="5376546" y="1534161"/>
            <a:ext cx="2843213" cy="193675"/>
          </a:xfrm>
          <a:prstGeom prst="rect">
            <a:avLst/>
          </a:prstGeom>
          <a:solidFill>
            <a:srgbClr val="66FF33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39" name="Rectangle 87"/>
          <p:cNvSpPr>
            <a:spLocks noChangeArrowheads="1"/>
          </p:cNvSpPr>
          <p:nvPr/>
        </p:nvSpPr>
        <p:spPr bwMode="auto">
          <a:xfrm>
            <a:off x="5390833" y="676910"/>
            <a:ext cx="2843212" cy="107950"/>
          </a:xfrm>
          <a:prstGeom prst="rect">
            <a:avLst/>
          </a:prstGeom>
          <a:solidFill>
            <a:srgbClr val="0000FF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40" name="Rectangle 88"/>
          <p:cNvSpPr>
            <a:spLocks noChangeArrowheads="1"/>
          </p:cNvSpPr>
          <p:nvPr/>
        </p:nvSpPr>
        <p:spPr bwMode="auto">
          <a:xfrm>
            <a:off x="4854259" y="2435860"/>
            <a:ext cx="1258887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41" name="Rectangle 89"/>
          <p:cNvSpPr>
            <a:spLocks noChangeArrowheads="1"/>
          </p:cNvSpPr>
          <p:nvPr/>
        </p:nvSpPr>
        <p:spPr bwMode="auto">
          <a:xfrm>
            <a:off x="6330633" y="2423160"/>
            <a:ext cx="2411412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43" name="Rectangle 91"/>
          <p:cNvSpPr>
            <a:spLocks noChangeArrowheads="1"/>
          </p:cNvSpPr>
          <p:nvPr/>
        </p:nvSpPr>
        <p:spPr bwMode="auto">
          <a:xfrm rot="5400000">
            <a:off x="4100195" y="1794510"/>
            <a:ext cx="1511300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3"/>
          <p:cNvGrpSpPr/>
          <p:nvPr/>
        </p:nvGrpSpPr>
        <p:grpSpPr>
          <a:xfrm>
            <a:off x="5300346" y="676910"/>
            <a:ext cx="193675" cy="1016000"/>
            <a:chOff x="3328" y="1612"/>
            <a:chExt cx="122" cy="640"/>
          </a:xfrm>
        </p:grpSpPr>
        <p:sp>
          <p:nvSpPr>
            <p:cNvPr id="213041" name="Rectangle 90"/>
            <p:cNvSpPr>
              <a:spLocks noChangeArrowheads="1"/>
            </p:cNvSpPr>
            <p:nvPr/>
          </p:nvSpPr>
          <p:spPr bwMode="auto">
            <a:xfrm rot="5400000">
              <a:off x="3208" y="1748"/>
              <a:ext cx="340" cy="68"/>
            </a:xfrm>
            <a:prstGeom prst="rect">
              <a:avLst/>
            </a:prstGeom>
            <a:solidFill>
              <a:srgbClr val="0000FF">
                <a:alpha val="65881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42" name="Rectangle 119"/>
            <p:cNvSpPr>
              <a:spLocks noChangeArrowheads="1"/>
            </p:cNvSpPr>
            <p:nvPr/>
          </p:nvSpPr>
          <p:spPr bwMode="auto">
            <a:xfrm rot="5400000">
              <a:off x="3219" y="2021"/>
              <a:ext cx="340" cy="122"/>
            </a:xfrm>
            <a:prstGeom prst="rect">
              <a:avLst/>
            </a:prstGeom>
            <a:solidFill>
              <a:srgbClr val="66FF33">
                <a:alpha val="65881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0872" name="Rectangle 120"/>
          <p:cNvSpPr>
            <a:spLocks noChangeArrowheads="1"/>
          </p:cNvSpPr>
          <p:nvPr/>
        </p:nvSpPr>
        <p:spPr bwMode="auto">
          <a:xfrm>
            <a:off x="4741545" y="1102360"/>
            <a:ext cx="611188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0873" name="Rectangle 121"/>
          <p:cNvSpPr>
            <a:spLocks noChangeArrowheads="1"/>
          </p:cNvSpPr>
          <p:nvPr/>
        </p:nvSpPr>
        <p:spPr bwMode="auto">
          <a:xfrm rot="5400000">
            <a:off x="7910195" y="1794510"/>
            <a:ext cx="1511300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4"/>
          <p:cNvGrpSpPr/>
          <p:nvPr/>
        </p:nvGrpSpPr>
        <p:grpSpPr>
          <a:xfrm>
            <a:off x="8116571" y="695960"/>
            <a:ext cx="193675" cy="1016000"/>
            <a:chOff x="3328" y="1612"/>
            <a:chExt cx="122" cy="640"/>
          </a:xfrm>
        </p:grpSpPr>
        <p:sp>
          <p:nvSpPr>
            <p:cNvPr id="213039" name="Rectangle 125"/>
            <p:cNvSpPr>
              <a:spLocks noChangeArrowheads="1"/>
            </p:cNvSpPr>
            <p:nvPr/>
          </p:nvSpPr>
          <p:spPr bwMode="auto">
            <a:xfrm rot="5400000">
              <a:off x="3208" y="1748"/>
              <a:ext cx="340" cy="68"/>
            </a:xfrm>
            <a:prstGeom prst="rect">
              <a:avLst/>
            </a:prstGeom>
            <a:solidFill>
              <a:srgbClr val="0000FF">
                <a:alpha val="65881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40" name="Rectangle 126"/>
            <p:cNvSpPr>
              <a:spLocks noChangeArrowheads="1"/>
            </p:cNvSpPr>
            <p:nvPr/>
          </p:nvSpPr>
          <p:spPr bwMode="auto">
            <a:xfrm rot="5400000">
              <a:off x="3219" y="2021"/>
              <a:ext cx="340" cy="122"/>
            </a:xfrm>
            <a:prstGeom prst="rect">
              <a:avLst/>
            </a:prstGeom>
            <a:solidFill>
              <a:srgbClr val="66FF33">
                <a:alpha val="65881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0874" name="Rectangle 122"/>
          <p:cNvSpPr>
            <a:spLocks noChangeArrowheads="1"/>
          </p:cNvSpPr>
          <p:nvPr/>
        </p:nvSpPr>
        <p:spPr bwMode="auto">
          <a:xfrm>
            <a:off x="8208646" y="1064260"/>
            <a:ext cx="576263" cy="228600"/>
          </a:xfrm>
          <a:prstGeom prst="rect">
            <a:avLst/>
          </a:prstGeom>
          <a:solidFill>
            <a:srgbClr val="FF0000">
              <a:alpha val="65881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3018" name="Text Box 127"/>
          <p:cNvSpPr txBox="1">
            <a:spLocks noChangeArrowheads="1"/>
          </p:cNvSpPr>
          <p:nvPr/>
        </p:nvSpPr>
        <p:spPr bwMode="auto">
          <a:xfrm>
            <a:off x="1312545" y="2702560"/>
            <a:ext cx="23764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串联电路</a:t>
            </a:r>
          </a:p>
        </p:txBody>
      </p:sp>
      <p:sp>
        <p:nvSpPr>
          <p:cNvPr id="213019" name="Text Box 128"/>
          <p:cNvSpPr txBox="1">
            <a:spLocks noChangeArrowheads="1"/>
          </p:cNvSpPr>
          <p:nvPr/>
        </p:nvSpPr>
        <p:spPr bwMode="auto">
          <a:xfrm>
            <a:off x="5641659" y="2778760"/>
            <a:ext cx="23764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并联电路</a:t>
            </a:r>
          </a:p>
        </p:txBody>
      </p:sp>
      <p:sp>
        <p:nvSpPr>
          <p:cNvPr id="60" name="Text Box 96"/>
          <p:cNvSpPr txBox="1">
            <a:spLocks noChangeArrowheads="1"/>
          </p:cNvSpPr>
          <p:nvPr/>
        </p:nvSpPr>
        <p:spPr bwMode="auto">
          <a:xfrm>
            <a:off x="5503545" y="4150361"/>
            <a:ext cx="2667000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并联分流</a:t>
            </a:r>
          </a:p>
        </p:txBody>
      </p:sp>
      <p:grpSp>
        <p:nvGrpSpPr>
          <p:cNvPr id="13" name="Group 45"/>
          <p:cNvGrpSpPr/>
          <p:nvPr/>
        </p:nvGrpSpPr>
        <p:grpSpPr>
          <a:xfrm>
            <a:off x="4906645" y="1127761"/>
            <a:ext cx="457200" cy="600075"/>
            <a:chOff x="4485" y="1968"/>
            <a:chExt cx="288" cy="378"/>
          </a:xfrm>
        </p:grpSpPr>
        <p:sp>
          <p:nvSpPr>
            <p:cNvPr id="213037" name="Oval 46"/>
            <p:cNvSpPr>
              <a:spLocks noChangeArrowheads="1"/>
            </p:cNvSpPr>
            <p:nvPr/>
          </p:nvSpPr>
          <p:spPr bwMode="auto">
            <a:xfrm>
              <a:off x="4560" y="1968"/>
              <a:ext cx="59" cy="6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38" name="Text Box 47"/>
            <p:cNvSpPr txBox="1">
              <a:spLocks noChangeArrowheads="1"/>
            </p:cNvSpPr>
            <p:nvPr/>
          </p:nvSpPr>
          <p:spPr bwMode="auto">
            <a:xfrm>
              <a:off x="4485" y="201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" name="Group 51"/>
          <p:cNvGrpSpPr/>
          <p:nvPr/>
        </p:nvGrpSpPr>
        <p:grpSpPr>
          <a:xfrm>
            <a:off x="2193608" y="1015049"/>
            <a:ext cx="457200" cy="600075"/>
            <a:chOff x="3877" y="1968"/>
            <a:chExt cx="288" cy="378"/>
          </a:xfrm>
        </p:grpSpPr>
        <p:sp>
          <p:nvSpPr>
            <p:cNvPr id="213035" name="Oval 52"/>
            <p:cNvSpPr>
              <a:spLocks noChangeArrowheads="1"/>
            </p:cNvSpPr>
            <p:nvPr/>
          </p:nvSpPr>
          <p:spPr bwMode="auto">
            <a:xfrm>
              <a:off x="3952" y="1968"/>
              <a:ext cx="59" cy="6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36" name="Text Box 53"/>
            <p:cNvSpPr txBox="1">
              <a:spLocks noChangeArrowheads="1"/>
            </p:cNvSpPr>
            <p:nvPr/>
          </p:nvSpPr>
          <p:spPr bwMode="auto">
            <a:xfrm>
              <a:off x="3877" y="201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54"/>
          <p:cNvGrpSpPr/>
          <p:nvPr/>
        </p:nvGrpSpPr>
        <p:grpSpPr>
          <a:xfrm>
            <a:off x="5851208" y="1592899"/>
            <a:ext cx="457200" cy="600075"/>
            <a:chOff x="4485" y="1968"/>
            <a:chExt cx="288" cy="378"/>
          </a:xfrm>
        </p:grpSpPr>
        <p:sp>
          <p:nvSpPr>
            <p:cNvPr id="213033" name="Oval 55"/>
            <p:cNvSpPr>
              <a:spLocks noChangeArrowheads="1"/>
            </p:cNvSpPr>
            <p:nvPr/>
          </p:nvSpPr>
          <p:spPr bwMode="auto">
            <a:xfrm>
              <a:off x="4560" y="1968"/>
              <a:ext cx="59" cy="6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34" name="Text Box 56"/>
            <p:cNvSpPr txBox="1">
              <a:spLocks noChangeArrowheads="1"/>
            </p:cNvSpPr>
            <p:nvPr/>
          </p:nvSpPr>
          <p:spPr bwMode="auto">
            <a:xfrm>
              <a:off x="4485" y="201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13024" name="Text Box 96"/>
          <p:cNvSpPr txBox="1">
            <a:spLocks noChangeArrowheads="1"/>
          </p:cNvSpPr>
          <p:nvPr/>
        </p:nvSpPr>
        <p:spPr bwMode="auto">
          <a:xfrm>
            <a:off x="931545" y="3312161"/>
            <a:ext cx="2667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600" baseline="-250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36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600" baseline="-250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600" baseline="-250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600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3025" name="Oval 46"/>
          <p:cNvSpPr>
            <a:spLocks noChangeArrowheads="1"/>
          </p:cNvSpPr>
          <p:nvPr/>
        </p:nvSpPr>
        <p:spPr bwMode="auto">
          <a:xfrm>
            <a:off x="974408" y="1483360"/>
            <a:ext cx="93662" cy="9525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3026" name="Text Box 47"/>
          <p:cNvSpPr txBox="1">
            <a:spLocks noChangeArrowheads="1"/>
          </p:cNvSpPr>
          <p:nvPr/>
        </p:nvSpPr>
        <p:spPr bwMode="auto">
          <a:xfrm>
            <a:off x="550545" y="1254761"/>
            <a:ext cx="45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6" name="Group 51"/>
          <p:cNvGrpSpPr/>
          <p:nvPr/>
        </p:nvGrpSpPr>
        <p:grpSpPr>
          <a:xfrm>
            <a:off x="5808345" y="665799"/>
            <a:ext cx="457200" cy="600075"/>
            <a:chOff x="3877" y="1968"/>
            <a:chExt cx="288" cy="378"/>
          </a:xfrm>
        </p:grpSpPr>
        <p:sp>
          <p:nvSpPr>
            <p:cNvPr id="213031" name="Oval 52"/>
            <p:cNvSpPr>
              <a:spLocks noChangeArrowheads="1"/>
            </p:cNvSpPr>
            <p:nvPr/>
          </p:nvSpPr>
          <p:spPr bwMode="auto">
            <a:xfrm>
              <a:off x="3952" y="1968"/>
              <a:ext cx="59" cy="6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032" name="Text Box 53"/>
            <p:cNvSpPr txBox="1">
              <a:spLocks noChangeArrowheads="1"/>
            </p:cNvSpPr>
            <p:nvPr/>
          </p:nvSpPr>
          <p:spPr bwMode="auto">
            <a:xfrm>
              <a:off x="3877" y="201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13028" name="Oval 55"/>
          <p:cNvSpPr>
            <a:spLocks noChangeArrowheads="1"/>
          </p:cNvSpPr>
          <p:nvPr/>
        </p:nvSpPr>
        <p:spPr bwMode="auto">
          <a:xfrm>
            <a:off x="3565208" y="1635760"/>
            <a:ext cx="93662" cy="9525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3029" name="Text Box 56"/>
          <p:cNvSpPr txBox="1">
            <a:spLocks noChangeArrowheads="1"/>
          </p:cNvSpPr>
          <p:nvPr/>
        </p:nvSpPr>
        <p:spPr bwMode="auto">
          <a:xfrm>
            <a:off x="3674745" y="1421448"/>
            <a:ext cx="457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030" name="Text Box 96"/>
          <p:cNvSpPr txBox="1">
            <a:spLocks noChangeArrowheads="1"/>
          </p:cNvSpPr>
          <p:nvPr/>
        </p:nvSpPr>
        <p:spPr bwMode="auto">
          <a:xfrm>
            <a:off x="5427345" y="3351848"/>
            <a:ext cx="28956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600" baseline="-250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36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600" baseline="-250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en-US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600" baseline="-2500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600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3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9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1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5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12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grpId="11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grpId="8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33" grpId="0"/>
      <p:bldP spid="330834" grpId="1"/>
      <p:bldP spid="330835" grpId="2"/>
      <p:bldP spid="330836" grpId="3"/>
      <p:bldP spid="330837" grpId="4"/>
      <p:bldP spid="330838" grpId="5"/>
      <p:bldP spid="330839" grpId="6"/>
      <p:bldP spid="330840" grpId="7"/>
      <p:bldP spid="330841" grpId="8"/>
      <p:bldP spid="330843" grpId="9"/>
      <p:bldP spid="330872" grpId="10"/>
      <p:bldP spid="330873" grpId="11"/>
      <p:bldP spid="330874" grpId="12"/>
      <p:bldP spid="60" grpId="1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1333025" y="1420886"/>
            <a:ext cx="5890234" cy="1197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7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11.5   </a:t>
            </a:r>
            <a:r>
              <a:rPr lang="zh-CN" altLang="en-US" sz="7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电压</a:t>
            </a: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文本框 61441"/>
          <p:cNvSpPr txBox="1"/>
          <p:nvPr/>
        </p:nvSpPr>
        <p:spPr>
          <a:xfrm>
            <a:off x="600710" y="1016318"/>
            <a:ext cx="73437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在下图中，两个灯泡是串联接入电路的。那么在电路中的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L1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两端电压    、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L2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两端的电压     与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L1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L2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两端的总电压    可能有什么样的关系？</a:t>
            </a:r>
          </a:p>
        </p:txBody>
      </p:sp>
      <p:grpSp>
        <p:nvGrpSpPr>
          <p:cNvPr id="61446" name="组合 61445"/>
          <p:cNvGrpSpPr/>
          <p:nvPr/>
        </p:nvGrpSpPr>
        <p:grpSpPr>
          <a:xfrm>
            <a:off x="2759710" y="2399030"/>
            <a:ext cx="3384550" cy="2289175"/>
            <a:chOff x="1746" y="1716"/>
            <a:chExt cx="2132" cy="1442"/>
          </a:xfrm>
        </p:grpSpPr>
        <p:grpSp>
          <p:nvGrpSpPr>
            <p:cNvPr id="61447" name="组合 61446"/>
            <p:cNvGrpSpPr/>
            <p:nvPr/>
          </p:nvGrpSpPr>
          <p:grpSpPr>
            <a:xfrm>
              <a:off x="1746" y="1933"/>
              <a:ext cx="2132" cy="1225"/>
              <a:chOff x="748" y="1207"/>
              <a:chExt cx="2132" cy="1225"/>
            </a:xfrm>
          </p:grpSpPr>
          <p:sp>
            <p:nvSpPr>
              <p:cNvPr id="61448" name="流程图: 汇总连接 61447"/>
              <p:cNvSpPr/>
              <p:nvPr/>
            </p:nvSpPr>
            <p:spPr>
              <a:xfrm>
                <a:off x="1248" y="1207"/>
                <a:ext cx="317" cy="317"/>
              </a:xfrm>
              <a:prstGeom prst="flowChartSummingJunction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49" name="流程图: 汇总连接 61448"/>
              <p:cNvSpPr/>
              <p:nvPr/>
            </p:nvSpPr>
            <p:spPr>
              <a:xfrm>
                <a:off x="2064" y="1207"/>
                <a:ext cx="317" cy="317"/>
              </a:xfrm>
              <a:prstGeom prst="flowChartSummingJunction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0" name="直接连接符 61449"/>
              <p:cNvSpPr/>
              <p:nvPr/>
            </p:nvSpPr>
            <p:spPr>
              <a:xfrm>
                <a:off x="748" y="1343"/>
                <a:ext cx="49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1" name="直接连接符 61450"/>
              <p:cNvSpPr/>
              <p:nvPr/>
            </p:nvSpPr>
            <p:spPr>
              <a:xfrm>
                <a:off x="1565" y="1343"/>
                <a:ext cx="49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2" name="直接连接符 61451"/>
              <p:cNvSpPr/>
              <p:nvPr/>
            </p:nvSpPr>
            <p:spPr>
              <a:xfrm>
                <a:off x="2381" y="1343"/>
                <a:ext cx="49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3" name="直接连接符 61452"/>
              <p:cNvSpPr/>
              <p:nvPr/>
            </p:nvSpPr>
            <p:spPr>
              <a:xfrm flipH="1">
                <a:off x="748" y="1343"/>
                <a:ext cx="0" cy="90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4" name="直接连接符 61453"/>
              <p:cNvSpPr/>
              <p:nvPr/>
            </p:nvSpPr>
            <p:spPr>
              <a:xfrm>
                <a:off x="748" y="2250"/>
                <a:ext cx="7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5" name="直接连接符 61454"/>
              <p:cNvSpPr/>
              <p:nvPr/>
            </p:nvSpPr>
            <p:spPr>
              <a:xfrm flipH="1">
                <a:off x="1474" y="2205"/>
                <a:ext cx="0" cy="1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6" name="直接连接符 61455"/>
              <p:cNvSpPr/>
              <p:nvPr/>
            </p:nvSpPr>
            <p:spPr>
              <a:xfrm flipH="1">
                <a:off x="1520" y="2114"/>
                <a:ext cx="0" cy="31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7" name="直接连接符 61456"/>
              <p:cNvSpPr/>
              <p:nvPr/>
            </p:nvSpPr>
            <p:spPr>
              <a:xfrm>
                <a:off x="1520" y="2250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8" name="椭圆 61457"/>
              <p:cNvSpPr/>
              <p:nvPr/>
            </p:nvSpPr>
            <p:spPr>
              <a:xfrm>
                <a:off x="1882" y="2205"/>
                <a:ext cx="68" cy="84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9" name="直接连接符 61458"/>
              <p:cNvSpPr/>
              <p:nvPr/>
            </p:nvSpPr>
            <p:spPr>
              <a:xfrm flipV="1">
                <a:off x="1928" y="2160"/>
                <a:ext cx="182" cy="4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60" name="直接连接符 61459"/>
              <p:cNvSpPr/>
              <p:nvPr/>
            </p:nvSpPr>
            <p:spPr>
              <a:xfrm>
                <a:off x="2109" y="2250"/>
                <a:ext cx="77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61" name="直接连接符 61460"/>
              <p:cNvSpPr/>
              <p:nvPr/>
            </p:nvSpPr>
            <p:spPr>
              <a:xfrm flipH="1">
                <a:off x="2880" y="1343"/>
                <a:ext cx="0" cy="90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62" name="椭圆 61461"/>
              <p:cNvSpPr/>
              <p:nvPr/>
            </p:nvSpPr>
            <p:spPr>
              <a:xfrm>
                <a:off x="1020" y="1298"/>
                <a:ext cx="68" cy="84"/>
              </a:xfrm>
              <a:prstGeom prst="ellipse">
                <a:avLst/>
              </a:prstGeom>
              <a:solidFill>
                <a:srgbClr val="0000FF"/>
              </a:solidFill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3" name="椭圆 61462"/>
              <p:cNvSpPr/>
              <p:nvPr/>
            </p:nvSpPr>
            <p:spPr>
              <a:xfrm>
                <a:off x="1837" y="1298"/>
                <a:ext cx="68" cy="84"/>
              </a:xfrm>
              <a:prstGeom prst="ellipse">
                <a:avLst/>
              </a:prstGeom>
              <a:solidFill>
                <a:srgbClr val="0000FF"/>
              </a:solidFill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4" name="椭圆 61463"/>
              <p:cNvSpPr/>
              <p:nvPr/>
            </p:nvSpPr>
            <p:spPr>
              <a:xfrm>
                <a:off x="2631" y="1298"/>
                <a:ext cx="68" cy="84"/>
              </a:xfrm>
              <a:prstGeom prst="ellipse">
                <a:avLst/>
              </a:prstGeom>
              <a:solidFill>
                <a:srgbClr val="0000FF"/>
              </a:solidFill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5" name="文本框 61464"/>
              <p:cNvSpPr txBox="1"/>
              <p:nvPr/>
            </p:nvSpPr>
            <p:spPr>
              <a:xfrm>
                <a:off x="930" y="1434"/>
                <a:ext cx="220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466" name="文本框 61465"/>
              <p:cNvSpPr txBox="1"/>
              <p:nvPr/>
            </p:nvSpPr>
            <p:spPr>
              <a:xfrm>
                <a:off x="1746" y="1434"/>
                <a:ext cx="220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61467" name="文本框 61466"/>
              <p:cNvSpPr txBox="1"/>
              <p:nvPr/>
            </p:nvSpPr>
            <p:spPr>
              <a:xfrm>
                <a:off x="2563" y="1434"/>
                <a:ext cx="220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</a:rPr>
                  <a:t>C</a:t>
                </a:r>
              </a:p>
            </p:txBody>
          </p:sp>
        </p:grpSp>
        <p:grpSp>
          <p:nvGrpSpPr>
            <p:cNvPr id="61468" name="组合 61467"/>
            <p:cNvGrpSpPr/>
            <p:nvPr/>
          </p:nvGrpSpPr>
          <p:grpSpPr>
            <a:xfrm>
              <a:off x="2290" y="1716"/>
              <a:ext cx="296" cy="263"/>
              <a:chOff x="2259" y="3225"/>
              <a:chExt cx="296" cy="263"/>
            </a:xfrm>
          </p:grpSpPr>
          <p:sp>
            <p:nvSpPr>
              <p:cNvPr id="61469" name="文本框 61468"/>
              <p:cNvSpPr txBox="1"/>
              <p:nvPr/>
            </p:nvSpPr>
            <p:spPr>
              <a:xfrm>
                <a:off x="2259" y="3225"/>
                <a:ext cx="21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1470" name="文本框 61469"/>
              <p:cNvSpPr txBox="1"/>
              <p:nvPr/>
            </p:nvSpPr>
            <p:spPr>
              <a:xfrm>
                <a:off x="2368" y="3276"/>
                <a:ext cx="187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1600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1471" name="组合 61470"/>
            <p:cNvGrpSpPr/>
            <p:nvPr/>
          </p:nvGrpSpPr>
          <p:grpSpPr>
            <a:xfrm>
              <a:off x="3107" y="1729"/>
              <a:ext cx="259" cy="250"/>
              <a:chOff x="2699" y="3225"/>
              <a:chExt cx="259" cy="250"/>
            </a:xfrm>
          </p:grpSpPr>
          <p:sp>
            <p:nvSpPr>
              <p:cNvPr id="61472" name="文本框 61471"/>
              <p:cNvSpPr txBox="1"/>
              <p:nvPr/>
            </p:nvSpPr>
            <p:spPr>
              <a:xfrm>
                <a:off x="2699" y="3225"/>
                <a:ext cx="21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1473" name="文本框 61472"/>
              <p:cNvSpPr txBox="1"/>
              <p:nvPr/>
            </p:nvSpPr>
            <p:spPr>
              <a:xfrm>
                <a:off x="2789" y="3295"/>
                <a:ext cx="16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1200">
                    <a:latin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61474" name="组合 61473"/>
          <p:cNvGrpSpPr/>
          <p:nvPr/>
        </p:nvGrpSpPr>
        <p:grpSpPr>
          <a:xfrm>
            <a:off x="2831148" y="1303655"/>
            <a:ext cx="690562" cy="550863"/>
            <a:chOff x="1483" y="1636"/>
            <a:chExt cx="435" cy="347"/>
          </a:xfrm>
        </p:grpSpPr>
        <p:graphicFrame>
          <p:nvGraphicFramePr>
            <p:cNvPr id="61475" name="内容占位符 61474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1483" y="1636"/>
            <a:ext cx="314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r:id="rId2" progId="Equation.3">
                    <p:embed/>
                  </p:oleObj>
                </mc:Choice>
                <mc:Fallback>
                  <p:oleObj r:id="rId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83" y="1636"/>
                          <a:ext cx="314" cy="337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76" name="文本框 61475"/>
            <p:cNvSpPr txBox="1"/>
            <p:nvPr/>
          </p:nvSpPr>
          <p:spPr>
            <a:xfrm>
              <a:off x="1610" y="1752"/>
              <a:ext cx="30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AB</a:t>
              </a:r>
            </a:p>
          </p:txBody>
        </p:sp>
      </p:grpSp>
      <p:grpSp>
        <p:nvGrpSpPr>
          <p:cNvPr id="61478" name="组合 61477"/>
          <p:cNvGrpSpPr/>
          <p:nvPr/>
        </p:nvGrpSpPr>
        <p:grpSpPr>
          <a:xfrm>
            <a:off x="2472373" y="1664018"/>
            <a:ext cx="749300" cy="647700"/>
            <a:chOff x="4258" y="2795"/>
            <a:chExt cx="472" cy="408"/>
          </a:xfrm>
        </p:grpSpPr>
        <p:graphicFrame>
          <p:nvGraphicFramePr>
            <p:cNvPr id="61479" name="对象 61478"/>
            <p:cNvGraphicFramePr>
              <a:graphicFrameLocks noChangeAspect="1"/>
            </p:cNvGraphicFramePr>
            <p:nvPr/>
          </p:nvGraphicFramePr>
          <p:xfrm>
            <a:off x="4258" y="2795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r:id="rId4" progId="Equation.3">
                    <p:embed/>
                  </p:oleObj>
                </mc:Choice>
                <mc:Fallback>
                  <p:oleObj r:id="rId4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58" y="2795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80" name="文本框 61479"/>
            <p:cNvSpPr txBox="1"/>
            <p:nvPr/>
          </p:nvSpPr>
          <p:spPr>
            <a:xfrm>
              <a:off x="4422" y="2931"/>
              <a:ext cx="30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AC</a:t>
              </a:r>
            </a:p>
          </p:txBody>
        </p:sp>
      </p:grpSp>
      <p:grpSp>
        <p:nvGrpSpPr>
          <p:cNvPr id="61482" name="组合 61481"/>
          <p:cNvGrpSpPr/>
          <p:nvPr/>
        </p:nvGrpSpPr>
        <p:grpSpPr>
          <a:xfrm>
            <a:off x="5625148" y="1305243"/>
            <a:ext cx="749300" cy="647700"/>
            <a:chOff x="4213" y="3339"/>
            <a:chExt cx="472" cy="408"/>
          </a:xfrm>
        </p:grpSpPr>
        <p:graphicFrame>
          <p:nvGraphicFramePr>
            <p:cNvPr id="61483" name="对象 61482"/>
            <p:cNvGraphicFramePr>
              <a:graphicFrameLocks noChangeAspect="1"/>
            </p:cNvGraphicFramePr>
            <p:nvPr/>
          </p:nvGraphicFramePr>
          <p:xfrm>
            <a:off x="4213" y="3339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r:id="rId5" progId="Equation.3">
                    <p:embed/>
                  </p:oleObj>
                </mc:Choice>
                <mc:Fallback>
                  <p:oleObj r:id="rId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13" y="3339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84" name="文本框 61483"/>
            <p:cNvSpPr txBox="1"/>
            <p:nvPr/>
          </p:nvSpPr>
          <p:spPr>
            <a:xfrm>
              <a:off x="4377" y="3475"/>
              <a:ext cx="30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BC</a:t>
              </a:r>
            </a:p>
          </p:txBody>
        </p:sp>
      </p:grp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13043" y="6953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三、探究</a:t>
            </a:r>
            <a:r>
              <a:rPr lang="zh-CN" alt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串联电路</a:t>
            </a: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的电压的关系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64515" name="文本框 64514"/>
          <p:cNvSpPr txBox="1"/>
          <p:nvPr/>
        </p:nvSpPr>
        <p:spPr>
          <a:xfrm>
            <a:off x="238046" y="4280932"/>
            <a:ext cx="2051447" cy="46037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">
                <a:latin typeface="Arial" pitchFamily="34" charset="0"/>
              </a:rPr>
              <a:t>   </a:t>
            </a:r>
            <a:r>
              <a:rPr lang="zh-CN" altLang="en-US" sz="2400" b="1">
                <a:latin typeface="Arial" pitchFamily="34" charset="0"/>
              </a:rPr>
              <a:t>猜想与假设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466" name="图片 6246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21" y="430371"/>
            <a:ext cx="1620441" cy="7250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图片 62466" descr="开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75" y="268446"/>
            <a:ext cx="1264444" cy="7786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8" name="图片 62467" descr="灯泡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515" y="1780540"/>
            <a:ext cx="1407319" cy="635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62468" descr="灯泡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506" y="1726962"/>
            <a:ext cx="1407319" cy="6357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0" name="任意多边形 62469"/>
          <p:cNvSpPr/>
          <p:nvPr/>
        </p:nvSpPr>
        <p:spPr>
          <a:xfrm>
            <a:off x="7500700" y="503000"/>
            <a:ext cx="914400" cy="1599009"/>
          </a:xfrm>
          <a:custGeom>
            <a:pathLst>
              <a:path w="768" h="1343">
                <a:moveTo>
                  <a:pt x="91" y="18"/>
                </a:moveTo>
                <a:cubicBezTo>
                  <a:pt x="198" y="0"/>
                  <a:pt x="183" y="0"/>
                  <a:pt x="329" y="9"/>
                </a:cubicBezTo>
                <a:cubicBezTo>
                  <a:pt x="384" y="27"/>
                  <a:pt x="419" y="77"/>
                  <a:pt x="466" y="109"/>
                </a:cubicBezTo>
                <a:cubicBezTo>
                  <a:pt x="482" y="159"/>
                  <a:pt x="469" y="126"/>
                  <a:pt x="512" y="191"/>
                </a:cubicBezTo>
                <a:cubicBezTo>
                  <a:pt x="518" y="200"/>
                  <a:pt x="524" y="210"/>
                  <a:pt x="530" y="219"/>
                </a:cubicBezTo>
                <a:cubicBezTo>
                  <a:pt x="536" y="228"/>
                  <a:pt x="548" y="246"/>
                  <a:pt x="548" y="246"/>
                </a:cubicBezTo>
                <a:cubicBezTo>
                  <a:pt x="560" y="307"/>
                  <a:pt x="593" y="360"/>
                  <a:pt x="612" y="420"/>
                </a:cubicBezTo>
                <a:cubicBezTo>
                  <a:pt x="630" y="478"/>
                  <a:pt x="636" y="520"/>
                  <a:pt x="658" y="575"/>
                </a:cubicBezTo>
                <a:cubicBezTo>
                  <a:pt x="681" y="741"/>
                  <a:pt x="768" y="981"/>
                  <a:pt x="649" y="1106"/>
                </a:cubicBezTo>
                <a:cubicBezTo>
                  <a:pt x="632" y="1157"/>
                  <a:pt x="566" y="1264"/>
                  <a:pt x="503" y="1270"/>
                </a:cubicBezTo>
                <a:cubicBezTo>
                  <a:pt x="451" y="1275"/>
                  <a:pt x="399" y="1276"/>
                  <a:pt x="347" y="1279"/>
                </a:cubicBezTo>
                <a:cubicBezTo>
                  <a:pt x="244" y="1317"/>
                  <a:pt x="109" y="1343"/>
                  <a:pt x="0" y="1343"/>
                </a:cubicBezTo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2471" name="任意多边形 62470"/>
          <p:cNvSpPr/>
          <p:nvPr/>
        </p:nvSpPr>
        <p:spPr>
          <a:xfrm>
            <a:off x="4909900" y="2048431"/>
            <a:ext cx="1729978" cy="108347"/>
          </a:xfrm>
          <a:custGeom>
            <a:pathLst>
              <a:path w="1453" h="91">
                <a:moveTo>
                  <a:pt x="0" y="91"/>
                </a:moveTo>
                <a:cubicBezTo>
                  <a:pt x="259" y="88"/>
                  <a:pt x="518" y="88"/>
                  <a:pt x="777" y="82"/>
                </a:cubicBezTo>
                <a:cubicBezTo>
                  <a:pt x="817" y="81"/>
                  <a:pt x="864" y="45"/>
                  <a:pt x="905" y="36"/>
                </a:cubicBezTo>
                <a:cubicBezTo>
                  <a:pt x="960" y="24"/>
                  <a:pt x="1016" y="18"/>
                  <a:pt x="1069" y="0"/>
                </a:cubicBezTo>
                <a:cubicBezTo>
                  <a:pt x="1176" y="3"/>
                  <a:pt x="1282" y="3"/>
                  <a:pt x="1389" y="9"/>
                </a:cubicBezTo>
                <a:cubicBezTo>
                  <a:pt x="1435" y="11"/>
                  <a:pt x="1413" y="64"/>
                  <a:pt x="1453" y="64"/>
                </a:cubicBezTo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2472" name="任意多边形 62471"/>
          <p:cNvSpPr/>
          <p:nvPr/>
        </p:nvSpPr>
        <p:spPr>
          <a:xfrm>
            <a:off x="3487103" y="850662"/>
            <a:ext cx="497681" cy="1445419"/>
          </a:xfrm>
          <a:custGeom>
            <a:pathLst>
              <a:path w="418" h="1214">
                <a:moveTo>
                  <a:pt x="308" y="0"/>
                </a:moveTo>
                <a:cubicBezTo>
                  <a:pt x="301" y="97"/>
                  <a:pt x="317" y="134"/>
                  <a:pt x="244" y="183"/>
                </a:cubicBezTo>
                <a:cubicBezTo>
                  <a:pt x="221" y="218"/>
                  <a:pt x="211" y="263"/>
                  <a:pt x="180" y="293"/>
                </a:cubicBezTo>
                <a:cubicBezTo>
                  <a:pt x="144" y="328"/>
                  <a:pt x="159" y="309"/>
                  <a:pt x="134" y="347"/>
                </a:cubicBezTo>
                <a:cubicBezTo>
                  <a:pt x="122" y="385"/>
                  <a:pt x="102" y="424"/>
                  <a:pt x="79" y="457"/>
                </a:cubicBezTo>
                <a:cubicBezTo>
                  <a:pt x="52" y="540"/>
                  <a:pt x="94" y="405"/>
                  <a:pt x="61" y="539"/>
                </a:cubicBezTo>
                <a:cubicBezTo>
                  <a:pt x="56" y="558"/>
                  <a:pt x="43" y="594"/>
                  <a:pt x="43" y="594"/>
                </a:cubicBezTo>
                <a:cubicBezTo>
                  <a:pt x="33" y="773"/>
                  <a:pt x="0" y="984"/>
                  <a:pt x="134" y="1125"/>
                </a:cubicBezTo>
                <a:cubicBezTo>
                  <a:pt x="164" y="1214"/>
                  <a:pt x="345" y="1154"/>
                  <a:pt x="390" y="1152"/>
                </a:cubicBezTo>
                <a:cubicBezTo>
                  <a:pt x="400" y="1109"/>
                  <a:pt x="386" y="1115"/>
                  <a:pt x="418" y="1115"/>
                </a:cubicBezTo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62473" name="组合 62472"/>
          <p:cNvGrpSpPr/>
          <p:nvPr/>
        </p:nvGrpSpPr>
        <p:grpSpPr>
          <a:xfrm>
            <a:off x="3810953" y="2212737"/>
            <a:ext cx="1256110" cy="1868090"/>
            <a:chOff x="1155" y="1933"/>
            <a:chExt cx="1055" cy="1569"/>
          </a:xfrm>
        </p:grpSpPr>
        <p:pic>
          <p:nvPicPr>
            <p:cNvPr id="62474" name="图片 62473" descr="电压表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7" y="2704"/>
              <a:ext cx="888" cy="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5" name="任意多边形 62474"/>
            <p:cNvSpPr/>
            <p:nvPr/>
          </p:nvSpPr>
          <p:spPr>
            <a:xfrm>
              <a:off x="1565" y="1933"/>
              <a:ext cx="645" cy="1361"/>
            </a:xfrm>
            <a:custGeom>
              <a:pathLst>
                <a:path w="509" h="1386">
                  <a:moveTo>
                    <a:pt x="367" y="0"/>
                  </a:moveTo>
                  <a:cubicBezTo>
                    <a:pt x="370" y="45"/>
                    <a:pt x="374" y="89"/>
                    <a:pt x="376" y="134"/>
                  </a:cubicBezTo>
                  <a:cubicBezTo>
                    <a:pt x="380" y="256"/>
                    <a:pt x="376" y="379"/>
                    <a:pt x="384" y="501"/>
                  </a:cubicBezTo>
                  <a:cubicBezTo>
                    <a:pt x="385" y="522"/>
                    <a:pt x="404" y="539"/>
                    <a:pt x="409" y="559"/>
                  </a:cubicBezTo>
                  <a:cubicBezTo>
                    <a:pt x="431" y="653"/>
                    <a:pt x="480" y="735"/>
                    <a:pt x="509" y="826"/>
                  </a:cubicBezTo>
                  <a:cubicBezTo>
                    <a:pt x="504" y="1001"/>
                    <a:pt x="490" y="1103"/>
                    <a:pt x="501" y="1261"/>
                  </a:cubicBezTo>
                  <a:cubicBezTo>
                    <a:pt x="498" y="1280"/>
                    <a:pt x="501" y="1302"/>
                    <a:pt x="492" y="1319"/>
                  </a:cubicBezTo>
                  <a:cubicBezTo>
                    <a:pt x="490" y="1323"/>
                    <a:pt x="414" y="1343"/>
                    <a:pt x="409" y="1344"/>
                  </a:cubicBezTo>
                  <a:cubicBezTo>
                    <a:pt x="374" y="1370"/>
                    <a:pt x="350" y="1375"/>
                    <a:pt x="309" y="1386"/>
                  </a:cubicBezTo>
                  <a:cubicBezTo>
                    <a:pt x="251" y="1381"/>
                    <a:pt x="173" y="1380"/>
                    <a:pt x="117" y="1352"/>
                  </a:cubicBezTo>
                  <a:cubicBezTo>
                    <a:pt x="52" y="1320"/>
                    <a:pt x="130" y="1350"/>
                    <a:pt x="67" y="1327"/>
                  </a:cubicBezTo>
                  <a:cubicBezTo>
                    <a:pt x="61" y="1319"/>
                    <a:pt x="58" y="1308"/>
                    <a:pt x="50" y="1302"/>
                  </a:cubicBezTo>
                  <a:cubicBezTo>
                    <a:pt x="35" y="1290"/>
                    <a:pt x="0" y="1297"/>
                    <a:pt x="0" y="1269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2476" name="任意多边形 62475"/>
            <p:cNvSpPr/>
            <p:nvPr/>
          </p:nvSpPr>
          <p:spPr>
            <a:xfrm>
              <a:off x="1155" y="1945"/>
              <a:ext cx="264" cy="1337"/>
            </a:xfrm>
            <a:custGeom>
              <a:pathLst>
                <a:path w="264" h="1337">
                  <a:moveTo>
                    <a:pt x="181" y="0"/>
                  </a:moveTo>
                  <a:cubicBezTo>
                    <a:pt x="178" y="75"/>
                    <a:pt x="178" y="150"/>
                    <a:pt x="172" y="225"/>
                  </a:cubicBezTo>
                  <a:cubicBezTo>
                    <a:pt x="165" y="305"/>
                    <a:pt x="124" y="384"/>
                    <a:pt x="97" y="459"/>
                  </a:cubicBezTo>
                  <a:cubicBezTo>
                    <a:pt x="86" y="565"/>
                    <a:pt x="72" y="674"/>
                    <a:pt x="39" y="776"/>
                  </a:cubicBezTo>
                  <a:cubicBezTo>
                    <a:pt x="35" y="935"/>
                    <a:pt x="0" y="1098"/>
                    <a:pt x="39" y="1252"/>
                  </a:cubicBezTo>
                  <a:cubicBezTo>
                    <a:pt x="41" y="1261"/>
                    <a:pt x="56" y="1257"/>
                    <a:pt x="64" y="1261"/>
                  </a:cubicBezTo>
                  <a:cubicBezTo>
                    <a:pt x="81" y="1271"/>
                    <a:pt x="97" y="1283"/>
                    <a:pt x="114" y="1294"/>
                  </a:cubicBezTo>
                  <a:cubicBezTo>
                    <a:pt x="122" y="1300"/>
                    <a:pt x="139" y="1311"/>
                    <a:pt x="139" y="1311"/>
                  </a:cubicBezTo>
                  <a:cubicBezTo>
                    <a:pt x="262" y="1302"/>
                    <a:pt x="239" y="1337"/>
                    <a:pt x="264" y="1286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62477" name="组合 62476"/>
          <p:cNvGrpSpPr/>
          <p:nvPr/>
        </p:nvGrpSpPr>
        <p:grpSpPr>
          <a:xfrm>
            <a:off x="6404134" y="2157968"/>
            <a:ext cx="1415654" cy="2037159"/>
            <a:chOff x="3352" y="1887"/>
            <a:chExt cx="1189" cy="1711"/>
          </a:xfrm>
        </p:grpSpPr>
        <p:pic>
          <p:nvPicPr>
            <p:cNvPr id="62478" name="图片 62477" descr="电压表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0" y="2659"/>
              <a:ext cx="888" cy="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9" name="任意多边形 62478"/>
            <p:cNvSpPr/>
            <p:nvPr/>
          </p:nvSpPr>
          <p:spPr>
            <a:xfrm>
              <a:off x="3773" y="1887"/>
              <a:ext cx="768" cy="1711"/>
            </a:xfrm>
            <a:custGeom>
              <a:pathLst>
                <a:path w="768" h="1710">
                  <a:moveTo>
                    <a:pt x="476" y="0"/>
                  </a:moveTo>
                  <a:cubicBezTo>
                    <a:pt x="479" y="156"/>
                    <a:pt x="476" y="312"/>
                    <a:pt x="484" y="467"/>
                  </a:cubicBezTo>
                  <a:cubicBezTo>
                    <a:pt x="485" y="477"/>
                    <a:pt x="496" y="483"/>
                    <a:pt x="501" y="492"/>
                  </a:cubicBezTo>
                  <a:cubicBezTo>
                    <a:pt x="513" y="517"/>
                    <a:pt x="518" y="554"/>
                    <a:pt x="534" y="576"/>
                  </a:cubicBezTo>
                  <a:cubicBezTo>
                    <a:pt x="558" y="610"/>
                    <a:pt x="585" y="642"/>
                    <a:pt x="610" y="676"/>
                  </a:cubicBezTo>
                  <a:cubicBezTo>
                    <a:pt x="634" y="753"/>
                    <a:pt x="690" y="827"/>
                    <a:pt x="735" y="893"/>
                  </a:cubicBezTo>
                  <a:cubicBezTo>
                    <a:pt x="742" y="955"/>
                    <a:pt x="754" y="1008"/>
                    <a:pt x="768" y="1068"/>
                  </a:cubicBezTo>
                  <a:cubicBezTo>
                    <a:pt x="759" y="1114"/>
                    <a:pt x="749" y="1154"/>
                    <a:pt x="743" y="1202"/>
                  </a:cubicBezTo>
                  <a:cubicBezTo>
                    <a:pt x="742" y="1211"/>
                    <a:pt x="730" y="1315"/>
                    <a:pt x="726" y="1327"/>
                  </a:cubicBezTo>
                  <a:cubicBezTo>
                    <a:pt x="721" y="1342"/>
                    <a:pt x="688" y="1389"/>
                    <a:pt x="676" y="1402"/>
                  </a:cubicBezTo>
                  <a:cubicBezTo>
                    <a:pt x="660" y="1419"/>
                    <a:pt x="626" y="1452"/>
                    <a:pt x="626" y="1452"/>
                  </a:cubicBezTo>
                  <a:cubicBezTo>
                    <a:pt x="604" y="1547"/>
                    <a:pt x="635" y="1432"/>
                    <a:pt x="601" y="1511"/>
                  </a:cubicBezTo>
                  <a:cubicBezTo>
                    <a:pt x="581" y="1558"/>
                    <a:pt x="579" y="1617"/>
                    <a:pt x="526" y="1636"/>
                  </a:cubicBezTo>
                  <a:cubicBezTo>
                    <a:pt x="483" y="1668"/>
                    <a:pt x="436" y="1699"/>
                    <a:pt x="384" y="1711"/>
                  </a:cubicBezTo>
                  <a:cubicBezTo>
                    <a:pt x="342" y="1708"/>
                    <a:pt x="300" y="1710"/>
                    <a:pt x="259" y="1703"/>
                  </a:cubicBezTo>
                  <a:cubicBezTo>
                    <a:pt x="222" y="1697"/>
                    <a:pt x="176" y="1640"/>
                    <a:pt x="150" y="1611"/>
                  </a:cubicBezTo>
                  <a:cubicBezTo>
                    <a:pt x="112" y="1569"/>
                    <a:pt x="74" y="1533"/>
                    <a:pt x="42" y="1486"/>
                  </a:cubicBezTo>
                  <a:cubicBezTo>
                    <a:pt x="30" y="1446"/>
                    <a:pt x="11" y="1410"/>
                    <a:pt x="0" y="1369"/>
                  </a:cubicBezTo>
                  <a:cubicBezTo>
                    <a:pt x="3" y="1341"/>
                    <a:pt x="9" y="1285"/>
                    <a:pt x="9" y="1285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2480" name="任意多边形 62479"/>
            <p:cNvSpPr/>
            <p:nvPr/>
          </p:nvSpPr>
          <p:spPr>
            <a:xfrm>
              <a:off x="3352" y="1912"/>
              <a:ext cx="300" cy="1302"/>
            </a:xfrm>
            <a:custGeom>
              <a:pathLst>
                <a:path w="300" h="1302">
                  <a:moveTo>
                    <a:pt x="179" y="0"/>
                  </a:moveTo>
                  <a:cubicBezTo>
                    <a:pt x="159" y="146"/>
                    <a:pt x="131" y="291"/>
                    <a:pt x="96" y="434"/>
                  </a:cubicBezTo>
                  <a:cubicBezTo>
                    <a:pt x="77" y="512"/>
                    <a:pt x="70" y="591"/>
                    <a:pt x="46" y="667"/>
                  </a:cubicBezTo>
                  <a:cubicBezTo>
                    <a:pt x="39" y="843"/>
                    <a:pt x="43" y="1028"/>
                    <a:pt x="12" y="1202"/>
                  </a:cubicBezTo>
                  <a:cubicBezTo>
                    <a:pt x="71" y="1221"/>
                    <a:pt x="0" y="1194"/>
                    <a:pt x="62" y="1235"/>
                  </a:cubicBezTo>
                  <a:cubicBezTo>
                    <a:pt x="109" y="1266"/>
                    <a:pt x="223" y="1266"/>
                    <a:pt x="263" y="1269"/>
                  </a:cubicBezTo>
                  <a:cubicBezTo>
                    <a:pt x="274" y="1272"/>
                    <a:pt x="291" y="1267"/>
                    <a:pt x="296" y="1277"/>
                  </a:cubicBezTo>
                  <a:cubicBezTo>
                    <a:pt x="300" y="1286"/>
                    <a:pt x="279" y="1302"/>
                    <a:pt x="279" y="1302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62481" name="组合 62480"/>
          <p:cNvGrpSpPr/>
          <p:nvPr/>
        </p:nvGrpSpPr>
        <p:grpSpPr>
          <a:xfrm>
            <a:off x="3616881" y="2103200"/>
            <a:ext cx="4520803" cy="2616994"/>
            <a:chOff x="993" y="1887"/>
            <a:chExt cx="3797" cy="2198"/>
          </a:xfrm>
        </p:grpSpPr>
        <p:pic>
          <p:nvPicPr>
            <p:cNvPr id="62482" name="图片 62481" descr="电压表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1" y="3113"/>
              <a:ext cx="888" cy="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83" name="任意多边形 62482"/>
            <p:cNvSpPr/>
            <p:nvPr/>
          </p:nvSpPr>
          <p:spPr>
            <a:xfrm>
              <a:off x="993" y="1970"/>
              <a:ext cx="1561" cy="1862"/>
            </a:xfrm>
            <a:custGeom>
              <a:pathLst>
                <a:path w="1561" h="1862">
                  <a:moveTo>
                    <a:pt x="343" y="0"/>
                  </a:moveTo>
                  <a:cubicBezTo>
                    <a:pt x="312" y="85"/>
                    <a:pt x="302" y="184"/>
                    <a:pt x="251" y="259"/>
                  </a:cubicBezTo>
                  <a:cubicBezTo>
                    <a:pt x="231" y="333"/>
                    <a:pt x="179" y="373"/>
                    <a:pt x="126" y="426"/>
                  </a:cubicBezTo>
                  <a:cubicBezTo>
                    <a:pt x="91" y="461"/>
                    <a:pt x="72" y="512"/>
                    <a:pt x="42" y="551"/>
                  </a:cubicBezTo>
                  <a:cubicBezTo>
                    <a:pt x="24" y="606"/>
                    <a:pt x="18" y="661"/>
                    <a:pt x="9" y="718"/>
                  </a:cubicBezTo>
                  <a:cubicBezTo>
                    <a:pt x="6" y="782"/>
                    <a:pt x="0" y="846"/>
                    <a:pt x="0" y="910"/>
                  </a:cubicBezTo>
                  <a:cubicBezTo>
                    <a:pt x="0" y="982"/>
                    <a:pt x="6" y="1055"/>
                    <a:pt x="9" y="1127"/>
                  </a:cubicBezTo>
                  <a:cubicBezTo>
                    <a:pt x="14" y="1238"/>
                    <a:pt x="27" y="1471"/>
                    <a:pt x="117" y="1561"/>
                  </a:cubicBezTo>
                  <a:cubicBezTo>
                    <a:pt x="129" y="1595"/>
                    <a:pt x="145" y="1608"/>
                    <a:pt x="167" y="1636"/>
                  </a:cubicBezTo>
                  <a:cubicBezTo>
                    <a:pt x="182" y="1655"/>
                    <a:pt x="209" y="1695"/>
                    <a:pt x="209" y="1695"/>
                  </a:cubicBezTo>
                  <a:cubicBezTo>
                    <a:pt x="223" y="1738"/>
                    <a:pt x="208" y="1707"/>
                    <a:pt x="251" y="1745"/>
                  </a:cubicBezTo>
                  <a:cubicBezTo>
                    <a:pt x="287" y="1777"/>
                    <a:pt x="351" y="1834"/>
                    <a:pt x="401" y="1845"/>
                  </a:cubicBezTo>
                  <a:cubicBezTo>
                    <a:pt x="445" y="1854"/>
                    <a:pt x="491" y="1854"/>
                    <a:pt x="535" y="1862"/>
                  </a:cubicBezTo>
                  <a:cubicBezTo>
                    <a:pt x="827" y="1853"/>
                    <a:pt x="1008" y="1853"/>
                    <a:pt x="1261" y="1812"/>
                  </a:cubicBezTo>
                  <a:cubicBezTo>
                    <a:pt x="1299" y="1786"/>
                    <a:pt x="1350" y="1767"/>
                    <a:pt x="1394" y="1753"/>
                  </a:cubicBezTo>
                  <a:cubicBezTo>
                    <a:pt x="1443" y="1681"/>
                    <a:pt x="1378" y="1766"/>
                    <a:pt x="1436" y="1720"/>
                  </a:cubicBezTo>
                  <a:cubicBezTo>
                    <a:pt x="1444" y="1714"/>
                    <a:pt x="1445" y="1701"/>
                    <a:pt x="1453" y="1695"/>
                  </a:cubicBezTo>
                  <a:cubicBezTo>
                    <a:pt x="1460" y="1689"/>
                    <a:pt x="1470" y="1690"/>
                    <a:pt x="1478" y="1686"/>
                  </a:cubicBezTo>
                  <a:cubicBezTo>
                    <a:pt x="1512" y="1669"/>
                    <a:pt x="1521" y="1661"/>
                    <a:pt x="1561" y="1661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2484" name="任意多边形 62483"/>
            <p:cNvSpPr/>
            <p:nvPr/>
          </p:nvSpPr>
          <p:spPr>
            <a:xfrm>
              <a:off x="2688" y="1887"/>
              <a:ext cx="2102" cy="2198"/>
            </a:xfrm>
            <a:custGeom>
              <a:pathLst>
                <a:path w="2102" h="2198">
                  <a:moveTo>
                    <a:pt x="1569" y="0"/>
                  </a:moveTo>
                  <a:cubicBezTo>
                    <a:pt x="1575" y="16"/>
                    <a:pt x="1593" y="73"/>
                    <a:pt x="1603" y="83"/>
                  </a:cubicBezTo>
                  <a:cubicBezTo>
                    <a:pt x="1612" y="92"/>
                    <a:pt x="1625" y="94"/>
                    <a:pt x="1636" y="100"/>
                  </a:cubicBezTo>
                  <a:cubicBezTo>
                    <a:pt x="1653" y="161"/>
                    <a:pt x="1667" y="206"/>
                    <a:pt x="1711" y="250"/>
                  </a:cubicBezTo>
                  <a:cubicBezTo>
                    <a:pt x="1722" y="324"/>
                    <a:pt x="1738" y="333"/>
                    <a:pt x="1778" y="392"/>
                  </a:cubicBezTo>
                  <a:cubicBezTo>
                    <a:pt x="1798" y="454"/>
                    <a:pt x="1831" y="512"/>
                    <a:pt x="1845" y="576"/>
                  </a:cubicBezTo>
                  <a:cubicBezTo>
                    <a:pt x="1857" y="632"/>
                    <a:pt x="1865" y="681"/>
                    <a:pt x="1887" y="734"/>
                  </a:cubicBezTo>
                  <a:cubicBezTo>
                    <a:pt x="1890" y="748"/>
                    <a:pt x="1890" y="763"/>
                    <a:pt x="1895" y="776"/>
                  </a:cubicBezTo>
                  <a:cubicBezTo>
                    <a:pt x="1899" y="785"/>
                    <a:pt x="1909" y="791"/>
                    <a:pt x="1912" y="801"/>
                  </a:cubicBezTo>
                  <a:cubicBezTo>
                    <a:pt x="1928" y="849"/>
                    <a:pt x="1924" y="904"/>
                    <a:pt x="1945" y="951"/>
                  </a:cubicBezTo>
                  <a:cubicBezTo>
                    <a:pt x="1968" y="1003"/>
                    <a:pt x="1995" y="1052"/>
                    <a:pt x="2020" y="1102"/>
                  </a:cubicBezTo>
                  <a:cubicBezTo>
                    <a:pt x="2028" y="1154"/>
                    <a:pt x="2029" y="1209"/>
                    <a:pt x="2045" y="1260"/>
                  </a:cubicBezTo>
                  <a:cubicBezTo>
                    <a:pt x="2063" y="1411"/>
                    <a:pt x="2102" y="1558"/>
                    <a:pt x="1987" y="1678"/>
                  </a:cubicBezTo>
                  <a:cubicBezTo>
                    <a:pt x="1968" y="1762"/>
                    <a:pt x="1994" y="1682"/>
                    <a:pt x="1953" y="1744"/>
                  </a:cubicBezTo>
                  <a:cubicBezTo>
                    <a:pt x="1921" y="1793"/>
                    <a:pt x="1977" y="1747"/>
                    <a:pt x="1920" y="1786"/>
                  </a:cubicBezTo>
                  <a:cubicBezTo>
                    <a:pt x="1899" y="1816"/>
                    <a:pt x="1880" y="1833"/>
                    <a:pt x="1845" y="1844"/>
                  </a:cubicBezTo>
                  <a:cubicBezTo>
                    <a:pt x="1812" y="1877"/>
                    <a:pt x="1781" y="1894"/>
                    <a:pt x="1745" y="1920"/>
                  </a:cubicBezTo>
                  <a:cubicBezTo>
                    <a:pt x="1694" y="1957"/>
                    <a:pt x="1658" y="1996"/>
                    <a:pt x="1594" y="2011"/>
                  </a:cubicBezTo>
                  <a:cubicBezTo>
                    <a:pt x="1558" y="2036"/>
                    <a:pt x="1518" y="2045"/>
                    <a:pt x="1478" y="2062"/>
                  </a:cubicBezTo>
                  <a:cubicBezTo>
                    <a:pt x="1333" y="2123"/>
                    <a:pt x="1341" y="2112"/>
                    <a:pt x="1135" y="2128"/>
                  </a:cubicBezTo>
                  <a:cubicBezTo>
                    <a:pt x="1021" y="2149"/>
                    <a:pt x="910" y="2155"/>
                    <a:pt x="793" y="2162"/>
                  </a:cubicBezTo>
                  <a:cubicBezTo>
                    <a:pt x="681" y="2177"/>
                    <a:pt x="572" y="2182"/>
                    <a:pt x="459" y="2187"/>
                  </a:cubicBezTo>
                  <a:cubicBezTo>
                    <a:pt x="340" y="2183"/>
                    <a:pt x="228" y="2198"/>
                    <a:pt x="117" y="2162"/>
                  </a:cubicBezTo>
                  <a:cubicBezTo>
                    <a:pt x="86" y="2139"/>
                    <a:pt x="60" y="2130"/>
                    <a:pt x="33" y="2103"/>
                  </a:cubicBezTo>
                  <a:cubicBezTo>
                    <a:pt x="24" y="2076"/>
                    <a:pt x="9" y="2055"/>
                    <a:pt x="0" y="2028"/>
                  </a:cubicBezTo>
                  <a:cubicBezTo>
                    <a:pt x="3" y="1958"/>
                    <a:pt x="3" y="1889"/>
                    <a:pt x="8" y="1819"/>
                  </a:cubicBezTo>
                  <a:cubicBezTo>
                    <a:pt x="10" y="1797"/>
                    <a:pt x="25" y="1777"/>
                    <a:pt x="25" y="1753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62486" name="文本框 62485"/>
          <p:cNvSpPr txBox="1"/>
          <p:nvPr/>
        </p:nvSpPr>
        <p:spPr>
          <a:xfrm>
            <a:off x="6781562" y="1348344"/>
            <a:ext cx="53935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latin typeface="Arial" pitchFamily="34" charset="0"/>
              </a:rPr>
              <a:t>L1</a:t>
            </a:r>
          </a:p>
        </p:txBody>
      </p:sp>
      <p:sp>
        <p:nvSpPr>
          <p:cNvPr id="62487" name="文本框 62486"/>
          <p:cNvSpPr txBox="1"/>
          <p:nvPr/>
        </p:nvSpPr>
        <p:spPr>
          <a:xfrm>
            <a:off x="4189571" y="1456690"/>
            <a:ext cx="53935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latin typeface="Arial" pitchFamily="34" charset="0"/>
              </a:rPr>
              <a:t>L2</a:t>
            </a:r>
          </a:p>
        </p:txBody>
      </p:sp>
      <p:sp>
        <p:nvSpPr>
          <p:cNvPr id="62488" name="任意多边形 62487"/>
          <p:cNvSpPr/>
          <p:nvPr/>
        </p:nvSpPr>
        <p:spPr>
          <a:xfrm>
            <a:off x="5456396" y="555387"/>
            <a:ext cx="1198960" cy="284559"/>
          </a:xfrm>
          <a:custGeom>
            <a:pathLst>
              <a:path w="1006" h="239">
                <a:moveTo>
                  <a:pt x="0" y="239"/>
                </a:moveTo>
                <a:cubicBezTo>
                  <a:pt x="54" y="229"/>
                  <a:pt x="104" y="214"/>
                  <a:pt x="158" y="206"/>
                </a:cubicBezTo>
                <a:cubicBezTo>
                  <a:pt x="169" y="200"/>
                  <a:pt x="180" y="193"/>
                  <a:pt x="192" y="189"/>
                </a:cubicBezTo>
                <a:cubicBezTo>
                  <a:pt x="214" y="182"/>
                  <a:pt x="259" y="173"/>
                  <a:pt x="259" y="173"/>
                </a:cubicBezTo>
                <a:cubicBezTo>
                  <a:pt x="303" y="151"/>
                  <a:pt x="328" y="140"/>
                  <a:pt x="375" y="131"/>
                </a:cubicBezTo>
                <a:cubicBezTo>
                  <a:pt x="407" y="115"/>
                  <a:pt x="433" y="106"/>
                  <a:pt x="467" y="98"/>
                </a:cubicBezTo>
                <a:cubicBezTo>
                  <a:pt x="502" y="74"/>
                  <a:pt x="537" y="69"/>
                  <a:pt x="576" y="56"/>
                </a:cubicBezTo>
                <a:cubicBezTo>
                  <a:pt x="658" y="0"/>
                  <a:pt x="864" y="37"/>
                  <a:pt x="918" y="39"/>
                </a:cubicBezTo>
                <a:cubicBezTo>
                  <a:pt x="945" y="48"/>
                  <a:pt x="993" y="81"/>
                  <a:pt x="993" y="81"/>
                </a:cubicBezTo>
                <a:cubicBezTo>
                  <a:pt x="1007" y="124"/>
                  <a:pt x="1001" y="97"/>
                  <a:pt x="1001" y="16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61446" name="组合 61445"/>
          <p:cNvGrpSpPr/>
          <p:nvPr/>
        </p:nvGrpSpPr>
        <p:grpSpPr>
          <a:xfrm>
            <a:off x="329565" y="844550"/>
            <a:ext cx="2745740" cy="1844040"/>
            <a:chOff x="1746" y="1716"/>
            <a:chExt cx="2132" cy="1442"/>
          </a:xfrm>
        </p:grpSpPr>
        <p:grpSp>
          <p:nvGrpSpPr>
            <p:cNvPr id="61447" name="组合 61446"/>
            <p:cNvGrpSpPr/>
            <p:nvPr/>
          </p:nvGrpSpPr>
          <p:grpSpPr>
            <a:xfrm>
              <a:off x="1746" y="1933"/>
              <a:ext cx="2132" cy="1225"/>
              <a:chOff x="748" y="1207"/>
              <a:chExt cx="2132" cy="1225"/>
            </a:xfrm>
          </p:grpSpPr>
          <p:sp>
            <p:nvSpPr>
              <p:cNvPr id="61448" name="流程图: 汇总连接 61447"/>
              <p:cNvSpPr/>
              <p:nvPr/>
            </p:nvSpPr>
            <p:spPr>
              <a:xfrm>
                <a:off x="1248" y="1207"/>
                <a:ext cx="317" cy="317"/>
              </a:xfrm>
              <a:prstGeom prst="flowChartSummingJunction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49" name="流程图: 汇总连接 61448"/>
              <p:cNvSpPr/>
              <p:nvPr/>
            </p:nvSpPr>
            <p:spPr>
              <a:xfrm>
                <a:off x="2064" y="1207"/>
                <a:ext cx="317" cy="317"/>
              </a:xfrm>
              <a:prstGeom prst="flowChartSummingJunction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0" name="直接连接符 61449"/>
              <p:cNvSpPr/>
              <p:nvPr/>
            </p:nvSpPr>
            <p:spPr>
              <a:xfrm>
                <a:off x="748" y="1343"/>
                <a:ext cx="49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1" name="直接连接符 61450"/>
              <p:cNvSpPr/>
              <p:nvPr/>
            </p:nvSpPr>
            <p:spPr>
              <a:xfrm>
                <a:off x="1565" y="1343"/>
                <a:ext cx="49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2" name="直接连接符 61451"/>
              <p:cNvSpPr/>
              <p:nvPr/>
            </p:nvSpPr>
            <p:spPr>
              <a:xfrm>
                <a:off x="2381" y="1343"/>
                <a:ext cx="49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3" name="直接连接符 61452"/>
              <p:cNvSpPr/>
              <p:nvPr/>
            </p:nvSpPr>
            <p:spPr>
              <a:xfrm flipH="1">
                <a:off x="748" y="1343"/>
                <a:ext cx="0" cy="90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4" name="直接连接符 61453"/>
              <p:cNvSpPr/>
              <p:nvPr/>
            </p:nvSpPr>
            <p:spPr>
              <a:xfrm>
                <a:off x="748" y="2250"/>
                <a:ext cx="7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5" name="直接连接符 61454"/>
              <p:cNvSpPr/>
              <p:nvPr/>
            </p:nvSpPr>
            <p:spPr>
              <a:xfrm flipH="1">
                <a:off x="1474" y="2205"/>
                <a:ext cx="0" cy="1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6" name="直接连接符 61455"/>
              <p:cNvSpPr/>
              <p:nvPr/>
            </p:nvSpPr>
            <p:spPr>
              <a:xfrm flipH="1">
                <a:off x="1520" y="2114"/>
                <a:ext cx="0" cy="31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7" name="直接连接符 61456"/>
              <p:cNvSpPr/>
              <p:nvPr/>
            </p:nvSpPr>
            <p:spPr>
              <a:xfrm>
                <a:off x="1520" y="2250"/>
                <a:ext cx="36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58" name="椭圆 61457"/>
              <p:cNvSpPr/>
              <p:nvPr/>
            </p:nvSpPr>
            <p:spPr>
              <a:xfrm>
                <a:off x="1882" y="2205"/>
                <a:ext cx="68" cy="84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9" name="直接连接符 61458"/>
              <p:cNvSpPr/>
              <p:nvPr/>
            </p:nvSpPr>
            <p:spPr>
              <a:xfrm flipV="1">
                <a:off x="1928" y="2160"/>
                <a:ext cx="182" cy="4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60" name="直接连接符 61459"/>
              <p:cNvSpPr/>
              <p:nvPr/>
            </p:nvSpPr>
            <p:spPr>
              <a:xfrm>
                <a:off x="2109" y="2250"/>
                <a:ext cx="77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61" name="直接连接符 61460"/>
              <p:cNvSpPr/>
              <p:nvPr/>
            </p:nvSpPr>
            <p:spPr>
              <a:xfrm flipH="1">
                <a:off x="2880" y="1343"/>
                <a:ext cx="0" cy="90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1462" name="椭圆 61461"/>
              <p:cNvSpPr/>
              <p:nvPr/>
            </p:nvSpPr>
            <p:spPr>
              <a:xfrm>
                <a:off x="1020" y="1298"/>
                <a:ext cx="68" cy="84"/>
              </a:xfrm>
              <a:prstGeom prst="ellipse">
                <a:avLst/>
              </a:prstGeom>
              <a:solidFill>
                <a:srgbClr val="0000FF"/>
              </a:solidFill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3" name="椭圆 61462"/>
              <p:cNvSpPr/>
              <p:nvPr/>
            </p:nvSpPr>
            <p:spPr>
              <a:xfrm>
                <a:off x="1837" y="1298"/>
                <a:ext cx="68" cy="84"/>
              </a:xfrm>
              <a:prstGeom prst="ellipse">
                <a:avLst/>
              </a:prstGeom>
              <a:solidFill>
                <a:srgbClr val="0000FF"/>
              </a:solidFill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4" name="椭圆 61463"/>
              <p:cNvSpPr/>
              <p:nvPr/>
            </p:nvSpPr>
            <p:spPr>
              <a:xfrm>
                <a:off x="2631" y="1298"/>
                <a:ext cx="68" cy="84"/>
              </a:xfrm>
              <a:prstGeom prst="ellipse">
                <a:avLst/>
              </a:prstGeom>
              <a:solidFill>
                <a:srgbClr val="0000FF"/>
              </a:solidFill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5" name="文本框 61464"/>
              <p:cNvSpPr txBox="1"/>
              <p:nvPr/>
            </p:nvSpPr>
            <p:spPr>
              <a:xfrm>
                <a:off x="930" y="1434"/>
                <a:ext cx="220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466" name="文本框 61465"/>
              <p:cNvSpPr txBox="1"/>
              <p:nvPr/>
            </p:nvSpPr>
            <p:spPr>
              <a:xfrm>
                <a:off x="1746" y="1434"/>
                <a:ext cx="220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61467" name="文本框 61466"/>
              <p:cNvSpPr txBox="1"/>
              <p:nvPr/>
            </p:nvSpPr>
            <p:spPr>
              <a:xfrm>
                <a:off x="2563" y="1434"/>
                <a:ext cx="220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b="1">
                    <a:latin typeface="Arial" pitchFamily="34" charset="0"/>
                  </a:rPr>
                  <a:t>C</a:t>
                </a:r>
              </a:p>
            </p:txBody>
          </p:sp>
        </p:grpSp>
        <p:grpSp>
          <p:nvGrpSpPr>
            <p:cNvPr id="61468" name="组合 61467"/>
            <p:cNvGrpSpPr/>
            <p:nvPr/>
          </p:nvGrpSpPr>
          <p:grpSpPr>
            <a:xfrm>
              <a:off x="2290" y="1716"/>
              <a:ext cx="296" cy="374"/>
              <a:chOff x="2259" y="3225"/>
              <a:chExt cx="296" cy="374"/>
            </a:xfrm>
          </p:grpSpPr>
          <p:sp>
            <p:nvSpPr>
              <p:cNvPr id="61469" name="文本框 61468"/>
              <p:cNvSpPr txBox="1"/>
              <p:nvPr/>
            </p:nvSpPr>
            <p:spPr>
              <a:xfrm>
                <a:off x="2259" y="3225"/>
                <a:ext cx="21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0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1470" name="文本框 61469"/>
              <p:cNvSpPr txBox="1"/>
              <p:nvPr/>
            </p:nvSpPr>
            <p:spPr>
              <a:xfrm>
                <a:off x="2368" y="3286"/>
                <a:ext cx="187" cy="3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1600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1471" name="组合 61470"/>
            <p:cNvGrpSpPr/>
            <p:nvPr/>
          </p:nvGrpSpPr>
          <p:grpSpPr>
            <a:xfrm>
              <a:off x="3107" y="1729"/>
              <a:ext cx="259" cy="356"/>
              <a:chOff x="2699" y="3225"/>
              <a:chExt cx="259" cy="356"/>
            </a:xfrm>
          </p:grpSpPr>
          <p:sp>
            <p:nvSpPr>
              <p:cNvPr id="61472" name="文本框 61471"/>
              <p:cNvSpPr txBox="1"/>
              <p:nvPr/>
            </p:nvSpPr>
            <p:spPr>
              <a:xfrm>
                <a:off x="2699" y="3225"/>
                <a:ext cx="21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0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1473" name="文本框 61472"/>
              <p:cNvSpPr txBox="1"/>
              <p:nvPr/>
            </p:nvSpPr>
            <p:spPr>
              <a:xfrm>
                <a:off x="2789" y="3312"/>
                <a:ext cx="169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1200">
                    <a:latin typeface="Arial" pitchFamily="34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文本框 63489"/>
          <p:cNvSpPr txBox="1"/>
          <p:nvPr/>
        </p:nvSpPr>
        <p:spPr>
          <a:xfrm>
            <a:off x="1439466" y="3003947"/>
            <a:ext cx="2106215" cy="46037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0066"/>
                </a:solidFill>
                <a:latin typeface="黑体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分析与论证</a:t>
            </a:r>
          </a:p>
        </p:txBody>
      </p:sp>
      <p:sp>
        <p:nvSpPr>
          <p:cNvPr id="63491" name="文本框 63490"/>
          <p:cNvSpPr txBox="1"/>
          <p:nvPr/>
        </p:nvSpPr>
        <p:spPr>
          <a:xfrm>
            <a:off x="3600450" y="3057525"/>
            <a:ext cx="2945606" cy="41402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latin typeface="黑体" pitchFamily="49" charset="-122"/>
                <a:ea typeface="黑体" panose="02010609060101010101" pitchFamily="49" charset="-122"/>
              </a:rPr>
              <a:t>由数据我们可以看出：</a:t>
            </a:r>
            <a:endParaRPr lang="zh-CN" altLang="en-US" sz="2100" b="1">
              <a:solidFill>
                <a:srgbClr val="FF0066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sp>
        <p:nvSpPr>
          <p:cNvPr id="63492" name="文本框 63491"/>
          <p:cNvSpPr txBox="1"/>
          <p:nvPr/>
        </p:nvSpPr>
        <p:spPr>
          <a:xfrm>
            <a:off x="1494155" y="3597910"/>
            <a:ext cx="6729095" cy="4140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串联电路两端总电压等于各用电器电路两端电压之和</a:t>
            </a:r>
          </a:p>
        </p:txBody>
      </p:sp>
      <p:graphicFrame>
        <p:nvGraphicFramePr>
          <p:cNvPr id="63502" name="表格 63501"/>
          <p:cNvGraphicFramePr>
            <a:graphicFrameLocks noGrp="1"/>
          </p:cNvGraphicFramePr>
          <p:nvPr/>
        </p:nvGraphicFramePr>
        <p:xfrm>
          <a:off x="1547813" y="250031"/>
          <a:ext cx="6156325" cy="2483485"/>
        </p:xfrm>
        <a:graphic>
          <a:graphicData uri="http://schemas.openxmlformats.org/drawingml/2006/table">
            <a:tbl>
              <a:tblPr/>
              <a:tblGrid>
                <a:gridCol w="547370"/>
                <a:gridCol w="964565"/>
                <a:gridCol w="1403985"/>
                <a:gridCol w="1550670"/>
                <a:gridCol w="1689735"/>
              </a:tblGrid>
              <a:tr h="1134745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100" b="1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观测对象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灯泡</a:t>
                      </a:r>
                      <a:r>
                        <a:rPr lang="en-US" altLang="zh-CN" sz="2100" b="1"/>
                        <a:t>L1</a:t>
                      </a:r>
                      <a:r>
                        <a:rPr lang="zh-CN" altLang="en-US" sz="2100" b="1"/>
                        <a:t>两端的电压 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灯泡</a:t>
                      </a:r>
                      <a:r>
                        <a:rPr lang="en-US" altLang="zh-CN" sz="2100" b="1"/>
                        <a:t>L2</a:t>
                      </a:r>
                      <a:r>
                        <a:rPr lang="zh-CN" altLang="en-US" sz="2100" b="1"/>
                        <a:t>两端的电压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/>
                        <a:t>L1</a:t>
                      </a:r>
                      <a:r>
                        <a:rPr lang="zh-CN" altLang="en-US" sz="2100" b="1"/>
                        <a:t>和</a:t>
                      </a:r>
                      <a:r>
                        <a:rPr lang="en-US" altLang="zh-CN" sz="2100" b="1"/>
                        <a:t>L2</a:t>
                      </a:r>
                      <a:r>
                        <a:rPr lang="zh-CN" altLang="en-US" sz="2100" b="1"/>
                        <a:t>两端的总电压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测量结果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第一次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 vMerge="1">
                  <a:txBody>
                    <a:bodyPr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第二次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37" name="文本框 63536"/>
          <p:cNvSpPr txBox="1"/>
          <p:nvPr/>
        </p:nvSpPr>
        <p:spPr>
          <a:xfrm>
            <a:off x="3707606" y="902494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>
                <a:latin typeface="Times New Roman" pitchFamily="18" charset="0"/>
              </a:rPr>
              <a:t>/V</a:t>
            </a:r>
          </a:p>
        </p:txBody>
      </p:sp>
      <p:sp>
        <p:nvSpPr>
          <p:cNvPr id="63538" name="文本框 63537"/>
          <p:cNvSpPr txBox="1"/>
          <p:nvPr/>
        </p:nvSpPr>
        <p:spPr>
          <a:xfrm>
            <a:off x="5328047" y="897731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>
                <a:latin typeface="Times New Roman" pitchFamily="18" charset="0"/>
              </a:rPr>
              <a:t>/V</a:t>
            </a:r>
          </a:p>
        </p:txBody>
      </p:sp>
      <p:sp>
        <p:nvSpPr>
          <p:cNvPr id="63539" name="文本框 63538"/>
          <p:cNvSpPr txBox="1"/>
          <p:nvPr/>
        </p:nvSpPr>
        <p:spPr>
          <a:xfrm>
            <a:off x="6840141" y="897731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>
                <a:latin typeface="Times New Roman" pitchFamily="18" charset="0"/>
              </a:rPr>
              <a:t>/V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79838" y="4226243"/>
            <a:ext cx="738187" cy="576262"/>
            <a:chOff x="4238" y="2251"/>
            <a:chExt cx="486" cy="408"/>
          </a:xfrm>
        </p:grpSpPr>
        <p:graphicFrame>
          <p:nvGraphicFramePr>
            <p:cNvPr id="3" name="内容占位符 2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4238" y="2251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r:id="rId2" progId="Equation.3">
                    <p:embed/>
                  </p:oleObj>
                </mc:Choice>
                <mc:Fallback>
                  <p:oleObj r:id="rId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38" y="2251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4402" y="2387"/>
              <a:ext cx="322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AB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55875" y="4153218"/>
            <a:ext cx="800100" cy="647700"/>
            <a:chOff x="4258" y="2795"/>
            <a:chExt cx="421" cy="408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258" y="2795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r:id="rId4" progId="Equation.3">
                    <p:embed/>
                  </p:oleObj>
                </mc:Choice>
                <mc:Fallback>
                  <p:oleObj r:id="rId4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58" y="2795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4422" y="2931"/>
              <a:ext cx="25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AC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59338" y="4154805"/>
            <a:ext cx="800100" cy="647700"/>
            <a:chOff x="4213" y="3339"/>
            <a:chExt cx="421" cy="408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4213" y="3339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r:id="rId5" progId="Equation.3">
                    <p:embed/>
                  </p:oleObj>
                </mc:Choice>
                <mc:Fallback>
                  <p:oleObj r:id="rId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13" y="3339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4377" y="3475"/>
              <a:ext cx="25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BC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276600" y="4161155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>
                <a:latin typeface="黑体" pitchFamily="49" charset="-122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27538" y="4153218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>
                <a:latin typeface="黑体" pitchFamily="49" charset="-122"/>
                <a:ea typeface="黑体" panose="02010609060101010101" pitchFamily="49" charset="-122"/>
              </a:rPr>
              <a:t>+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30233" y="839470"/>
            <a:ext cx="738187" cy="576263"/>
            <a:chOff x="4238" y="2251"/>
            <a:chExt cx="486" cy="408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4238" y="2251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r:id="rId6" progId="Equation.3">
                    <p:embed/>
                  </p:oleObj>
                </mc:Choice>
                <mc:Fallback>
                  <p:oleObj r:id="rId6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38" y="2251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4402" y="2387"/>
              <a:ext cx="322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AB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16145" y="839788"/>
            <a:ext cx="800100" cy="647700"/>
            <a:chOff x="4213" y="3339"/>
            <a:chExt cx="421" cy="408"/>
          </a:xfrm>
        </p:grpSpPr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4213" y="3339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r:id="rId7" progId="Equation.3">
                    <p:embed/>
                  </p:oleObj>
                </mc:Choice>
                <mc:Fallback>
                  <p:oleObj r:id="rId7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13" y="3339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文本框 22"/>
            <p:cNvSpPr txBox="1"/>
            <p:nvPr/>
          </p:nvSpPr>
          <p:spPr>
            <a:xfrm>
              <a:off x="4377" y="3475"/>
              <a:ext cx="25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BC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59183" y="839788"/>
            <a:ext cx="800100" cy="647700"/>
            <a:chOff x="4258" y="2795"/>
            <a:chExt cx="421" cy="408"/>
          </a:xfrm>
        </p:grpSpPr>
        <p:graphicFrame>
          <p:nvGraphicFramePr>
            <p:cNvPr id="25" name="对象 24"/>
            <p:cNvGraphicFramePr>
              <a:graphicFrameLocks noChangeAspect="1"/>
            </p:cNvGraphicFramePr>
            <p:nvPr/>
          </p:nvGraphicFramePr>
          <p:xfrm>
            <a:off x="4258" y="2795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r:id="rId8" progId="Equation.3">
                    <p:embed/>
                  </p:oleObj>
                </mc:Choice>
                <mc:Fallback>
                  <p:oleObj r:id="rId8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58" y="2795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>
              <a:off x="4422" y="2931"/>
              <a:ext cx="25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AC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2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14" grpId="1"/>
      <p:bldP spid="1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4" name="文本框 64513"/>
          <p:cNvSpPr txBox="1"/>
          <p:nvPr/>
        </p:nvSpPr>
        <p:spPr>
          <a:xfrm>
            <a:off x="1054100" y="843915"/>
            <a:ext cx="68440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在下图中，两个灯泡是并联接入电路的。那么在电路中的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L1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两端、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L2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两端的电压与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L1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>
                <a:latin typeface="黑体" pitchFamily="49" charset="-122"/>
                <a:ea typeface="黑体" panose="02010609060101010101" pitchFamily="49" charset="-122"/>
              </a:rPr>
              <a:t>L2</a:t>
            </a:r>
            <a:r>
              <a:rPr lang="zh-CN" altLang="en-US" sz="2400">
                <a:latin typeface="黑体" pitchFamily="49" charset="-122"/>
                <a:ea typeface="黑体" panose="02010609060101010101" pitchFamily="49" charset="-122"/>
              </a:rPr>
              <a:t>两端的总电压可能有什么样的关系？</a:t>
            </a:r>
          </a:p>
        </p:txBody>
      </p:sp>
      <p:sp>
        <p:nvSpPr>
          <p:cNvPr id="64515" name="文本框 64514"/>
          <p:cNvSpPr txBox="1"/>
          <p:nvPr/>
        </p:nvSpPr>
        <p:spPr>
          <a:xfrm>
            <a:off x="1601391" y="4137422"/>
            <a:ext cx="2051447" cy="46037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">
                <a:latin typeface="Arial" pitchFamily="34" charset="0"/>
              </a:rPr>
              <a:t>   </a:t>
            </a:r>
            <a:r>
              <a:rPr lang="zh-CN" altLang="en-US" sz="2400" b="1">
                <a:latin typeface="Arial" pitchFamily="34" charset="0"/>
              </a:rPr>
              <a:t>猜想与假设</a:t>
            </a:r>
          </a:p>
        </p:txBody>
      </p:sp>
      <p:grpSp>
        <p:nvGrpSpPr>
          <p:cNvPr id="64516" name="组合 64515"/>
          <p:cNvGrpSpPr/>
          <p:nvPr/>
        </p:nvGrpSpPr>
        <p:grpSpPr>
          <a:xfrm>
            <a:off x="3061097" y="1889522"/>
            <a:ext cx="2699147" cy="2085975"/>
            <a:chOff x="1429" y="1814"/>
            <a:chExt cx="2267" cy="1752"/>
          </a:xfrm>
        </p:grpSpPr>
        <p:grpSp>
          <p:nvGrpSpPr>
            <p:cNvPr id="64517" name="组合 64516"/>
            <p:cNvGrpSpPr/>
            <p:nvPr/>
          </p:nvGrpSpPr>
          <p:grpSpPr>
            <a:xfrm>
              <a:off x="2245" y="1814"/>
              <a:ext cx="316" cy="286"/>
              <a:chOff x="2259" y="3225"/>
              <a:chExt cx="316" cy="286"/>
            </a:xfrm>
          </p:grpSpPr>
          <p:sp>
            <p:nvSpPr>
              <p:cNvPr id="64518" name="文本框 64517"/>
              <p:cNvSpPr txBox="1"/>
              <p:nvPr/>
            </p:nvSpPr>
            <p:spPr>
              <a:xfrm>
                <a:off x="2259" y="3225"/>
                <a:ext cx="250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15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4519" name="文本框 64518"/>
              <p:cNvSpPr txBox="1"/>
              <p:nvPr/>
            </p:nvSpPr>
            <p:spPr>
              <a:xfrm>
                <a:off x="2368" y="3307"/>
                <a:ext cx="207" cy="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900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4520" name="组合 64519"/>
            <p:cNvGrpSpPr/>
            <p:nvPr/>
          </p:nvGrpSpPr>
          <p:grpSpPr>
            <a:xfrm>
              <a:off x="2200" y="2409"/>
              <a:ext cx="297" cy="279"/>
              <a:chOff x="2699" y="3225"/>
              <a:chExt cx="297" cy="279"/>
            </a:xfrm>
          </p:grpSpPr>
          <p:sp>
            <p:nvSpPr>
              <p:cNvPr id="64521" name="文本框 64520"/>
              <p:cNvSpPr txBox="1"/>
              <p:nvPr/>
            </p:nvSpPr>
            <p:spPr>
              <a:xfrm>
                <a:off x="2699" y="3225"/>
                <a:ext cx="250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15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4522" name="文本框 64521"/>
              <p:cNvSpPr txBox="1"/>
              <p:nvPr/>
            </p:nvSpPr>
            <p:spPr>
              <a:xfrm>
                <a:off x="2789" y="3295"/>
                <a:ext cx="207" cy="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900">
                    <a:latin typeface="Arial" pitchFamily="34" charset="0"/>
                  </a:rPr>
                  <a:t>2</a:t>
                </a:r>
              </a:p>
            </p:txBody>
          </p:sp>
        </p:grpSp>
        <p:sp>
          <p:nvSpPr>
            <p:cNvPr id="64523" name="流程图: 汇总连接 64522"/>
            <p:cNvSpPr/>
            <p:nvPr/>
          </p:nvSpPr>
          <p:spPr>
            <a:xfrm>
              <a:off x="2336" y="2069"/>
              <a:ext cx="317" cy="317"/>
            </a:xfrm>
            <a:prstGeom prst="flowChartSummingJunction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24" name="流程图: 汇总连接 64523"/>
            <p:cNvSpPr/>
            <p:nvPr/>
          </p:nvSpPr>
          <p:spPr>
            <a:xfrm>
              <a:off x="2336" y="2614"/>
              <a:ext cx="317" cy="317"/>
            </a:xfrm>
            <a:prstGeom prst="flowChartSummingJunction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25" name="直接连接符 64524"/>
            <p:cNvSpPr/>
            <p:nvPr/>
          </p:nvSpPr>
          <p:spPr>
            <a:xfrm>
              <a:off x="1882" y="2205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6" name="直接连接符 64525"/>
            <p:cNvSpPr/>
            <p:nvPr/>
          </p:nvSpPr>
          <p:spPr>
            <a:xfrm>
              <a:off x="2653" y="2205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7" name="直接连接符 64526"/>
            <p:cNvSpPr/>
            <p:nvPr/>
          </p:nvSpPr>
          <p:spPr>
            <a:xfrm>
              <a:off x="1882" y="2795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8" name="直接连接符 64527"/>
            <p:cNvSpPr/>
            <p:nvPr/>
          </p:nvSpPr>
          <p:spPr>
            <a:xfrm>
              <a:off x="2653" y="2795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9" name="直接连接符 64528"/>
            <p:cNvSpPr/>
            <p:nvPr/>
          </p:nvSpPr>
          <p:spPr>
            <a:xfrm flipH="1">
              <a:off x="1882" y="2205"/>
              <a:ext cx="0" cy="5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0" name="直接连接符 64529"/>
            <p:cNvSpPr/>
            <p:nvPr/>
          </p:nvSpPr>
          <p:spPr>
            <a:xfrm flipH="1">
              <a:off x="3061" y="2205"/>
              <a:ext cx="0" cy="5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1" name="直接连接符 64530"/>
            <p:cNvSpPr/>
            <p:nvPr/>
          </p:nvSpPr>
          <p:spPr>
            <a:xfrm>
              <a:off x="1429" y="2478"/>
              <a:ext cx="4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2" name="直接连接符 64531"/>
            <p:cNvSpPr/>
            <p:nvPr/>
          </p:nvSpPr>
          <p:spPr>
            <a:xfrm flipH="1">
              <a:off x="1429" y="2478"/>
              <a:ext cx="0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3" name="直接连接符 64532"/>
            <p:cNvSpPr/>
            <p:nvPr/>
          </p:nvSpPr>
          <p:spPr>
            <a:xfrm>
              <a:off x="1429" y="3430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4" name="直接连接符 64533"/>
            <p:cNvSpPr/>
            <p:nvPr/>
          </p:nvSpPr>
          <p:spPr>
            <a:xfrm flipH="1">
              <a:off x="2109" y="3339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5" name="直接连接符 64534"/>
            <p:cNvSpPr/>
            <p:nvPr/>
          </p:nvSpPr>
          <p:spPr>
            <a:xfrm flipH="1">
              <a:off x="2154" y="3294"/>
              <a:ext cx="0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6" name="椭圆 64535"/>
            <p:cNvSpPr/>
            <p:nvPr/>
          </p:nvSpPr>
          <p:spPr>
            <a:xfrm>
              <a:off x="2517" y="3385"/>
              <a:ext cx="68" cy="8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37" name="直接连接符 64536"/>
            <p:cNvSpPr/>
            <p:nvPr/>
          </p:nvSpPr>
          <p:spPr>
            <a:xfrm>
              <a:off x="2154" y="3430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8" name="直接连接符 64537"/>
            <p:cNvSpPr/>
            <p:nvPr/>
          </p:nvSpPr>
          <p:spPr>
            <a:xfrm flipV="1">
              <a:off x="2562" y="3339"/>
              <a:ext cx="136" cy="4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9" name="直接连接符 64538"/>
            <p:cNvSpPr/>
            <p:nvPr/>
          </p:nvSpPr>
          <p:spPr>
            <a:xfrm>
              <a:off x="2699" y="3430"/>
              <a:ext cx="99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40" name="直接连接符 64539"/>
            <p:cNvSpPr/>
            <p:nvPr/>
          </p:nvSpPr>
          <p:spPr>
            <a:xfrm>
              <a:off x="3061" y="2478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41" name="直接连接符 64540"/>
            <p:cNvSpPr/>
            <p:nvPr/>
          </p:nvSpPr>
          <p:spPr>
            <a:xfrm flipH="1">
              <a:off x="3696" y="2478"/>
              <a:ext cx="0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42" name="椭圆 64541"/>
            <p:cNvSpPr/>
            <p:nvPr/>
          </p:nvSpPr>
          <p:spPr>
            <a:xfrm>
              <a:off x="1837" y="2432"/>
              <a:ext cx="90" cy="9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43" name="椭圆 64542"/>
            <p:cNvSpPr/>
            <p:nvPr/>
          </p:nvSpPr>
          <p:spPr>
            <a:xfrm>
              <a:off x="3016" y="2432"/>
              <a:ext cx="90" cy="9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64544" name="文本框 64543"/>
          <p:cNvSpPr txBox="1"/>
          <p:nvPr/>
        </p:nvSpPr>
        <p:spPr>
          <a:xfrm>
            <a:off x="4086225" y="4135041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latin typeface="Arial" pitchFamily="34" charset="0"/>
                <a:ea typeface="黑体" panose="02010609060101010101" pitchFamily="49" charset="-122"/>
              </a:rPr>
              <a:t>……</a:t>
            </a: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13043" y="6953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三、探究</a:t>
            </a:r>
            <a:r>
              <a:rPr lang="zh-CN" alt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并联电路</a:t>
            </a: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的电压的关系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5539" name="图片 65538" descr="开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49" y="340440"/>
            <a:ext cx="1264444" cy="7786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图片 65539" descr="灯泡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34" y="2338308"/>
            <a:ext cx="1407319" cy="635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图片 65540" descr="灯泡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34" y="2987199"/>
            <a:ext cx="1407319" cy="6357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2" name="任意多边形 65541"/>
          <p:cNvSpPr/>
          <p:nvPr/>
        </p:nvSpPr>
        <p:spPr>
          <a:xfrm>
            <a:off x="5490686" y="2739549"/>
            <a:ext cx="288131" cy="642938"/>
          </a:xfrm>
          <a:custGeom>
            <a:pathLst>
              <a:path w="241" h="540">
                <a:moveTo>
                  <a:pt x="229" y="0"/>
                </a:moveTo>
                <a:cubicBezTo>
                  <a:pt x="205" y="23"/>
                  <a:pt x="179" y="40"/>
                  <a:pt x="156" y="64"/>
                </a:cubicBezTo>
                <a:cubicBezTo>
                  <a:pt x="134" y="129"/>
                  <a:pt x="163" y="57"/>
                  <a:pt x="128" y="109"/>
                </a:cubicBezTo>
                <a:cubicBezTo>
                  <a:pt x="100" y="151"/>
                  <a:pt x="70" y="203"/>
                  <a:pt x="46" y="247"/>
                </a:cubicBezTo>
                <a:cubicBezTo>
                  <a:pt x="4" y="323"/>
                  <a:pt x="55" y="265"/>
                  <a:pt x="0" y="320"/>
                </a:cubicBezTo>
                <a:cubicBezTo>
                  <a:pt x="3" y="344"/>
                  <a:pt x="2" y="370"/>
                  <a:pt x="9" y="393"/>
                </a:cubicBezTo>
                <a:cubicBezTo>
                  <a:pt x="16" y="415"/>
                  <a:pt x="121" y="460"/>
                  <a:pt x="137" y="475"/>
                </a:cubicBezTo>
                <a:cubicBezTo>
                  <a:pt x="158" y="494"/>
                  <a:pt x="175" y="517"/>
                  <a:pt x="201" y="530"/>
                </a:cubicBezTo>
                <a:cubicBezTo>
                  <a:pt x="221" y="540"/>
                  <a:pt x="242" y="539"/>
                  <a:pt x="220" y="539"/>
                </a:cubicBezTo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5543" name="任意多边形 65542"/>
          <p:cNvSpPr/>
          <p:nvPr/>
        </p:nvSpPr>
        <p:spPr>
          <a:xfrm>
            <a:off x="6644402" y="2737168"/>
            <a:ext cx="490538" cy="651272"/>
          </a:xfrm>
          <a:custGeom>
            <a:pathLst>
              <a:path w="412" h="547">
                <a:moveTo>
                  <a:pt x="0" y="2"/>
                </a:moveTo>
                <a:cubicBezTo>
                  <a:pt x="25" y="5"/>
                  <a:pt x="52" y="0"/>
                  <a:pt x="74" y="11"/>
                </a:cubicBezTo>
                <a:cubicBezTo>
                  <a:pt x="119" y="34"/>
                  <a:pt x="133" y="79"/>
                  <a:pt x="165" y="111"/>
                </a:cubicBezTo>
                <a:cubicBezTo>
                  <a:pt x="195" y="141"/>
                  <a:pt x="236" y="155"/>
                  <a:pt x="266" y="185"/>
                </a:cubicBezTo>
                <a:cubicBezTo>
                  <a:pt x="326" y="245"/>
                  <a:pt x="239" y="182"/>
                  <a:pt x="311" y="230"/>
                </a:cubicBezTo>
                <a:cubicBezTo>
                  <a:pt x="331" y="269"/>
                  <a:pt x="348" y="297"/>
                  <a:pt x="384" y="322"/>
                </a:cubicBezTo>
                <a:cubicBezTo>
                  <a:pt x="396" y="345"/>
                  <a:pt x="412" y="368"/>
                  <a:pt x="412" y="395"/>
                </a:cubicBezTo>
                <a:cubicBezTo>
                  <a:pt x="412" y="536"/>
                  <a:pt x="269" y="490"/>
                  <a:pt x="156" y="495"/>
                </a:cubicBezTo>
                <a:cubicBezTo>
                  <a:pt x="107" y="547"/>
                  <a:pt x="94" y="541"/>
                  <a:pt x="19" y="541"/>
                </a:cubicBezTo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5544" name="任意多边形 65543"/>
          <p:cNvSpPr/>
          <p:nvPr/>
        </p:nvSpPr>
        <p:spPr>
          <a:xfrm>
            <a:off x="6667024" y="605949"/>
            <a:ext cx="1940719" cy="2144316"/>
          </a:xfrm>
          <a:custGeom>
            <a:pathLst>
              <a:path w="1630" h="1801">
                <a:moveTo>
                  <a:pt x="1234" y="0"/>
                </a:moveTo>
                <a:cubicBezTo>
                  <a:pt x="1317" y="20"/>
                  <a:pt x="1283" y="10"/>
                  <a:pt x="1335" y="27"/>
                </a:cubicBezTo>
                <a:cubicBezTo>
                  <a:pt x="1404" y="73"/>
                  <a:pt x="1453" y="151"/>
                  <a:pt x="1499" y="219"/>
                </a:cubicBezTo>
                <a:cubicBezTo>
                  <a:pt x="1502" y="228"/>
                  <a:pt x="1503" y="238"/>
                  <a:pt x="1508" y="247"/>
                </a:cubicBezTo>
                <a:cubicBezTo>
                  <a:pt x="1519" y="266"/>
                  <a:pt x="1545" y="301"/>
                  <a:pt x="1545" y="301"/>
                </a:cubicBezTo>
                <a:cubicBezTo>
                  <a:pt x="1548" y="313"/>
                  <a:pt x="1548" y="327"/>
                  <a:pt x="1554" y="338"/>
                </a:cubicBezTo>
                <a:cubicBezTo>
                  <a:pt x="1564" y="358"/>
                  <a:pt x="1591" y="393"/>
                  <a:pt x="1591" y="393"/>
                </a:cubicBezTo>
                <a:cubicBezTo>
                  <a:pt x="1630" y="513"/>
                  <a:pt x="1628" y="702"/>
                  <a:pt x="1554" y="813"/>
                </a:cubicBezTo>
                <a:cubicBezTo>
                  <a:pt x="1546" y="853"/>
                  <a:pt x="1546" y="877"/>
                  <a:pt x="1517" y="905"/>
                </a:cubicBezTo>
                <a:cubicBezTo>
                  <a:pt x="1470" y="1024"/>
                  <a:pt x="1530" y="884"/>
                  <a:pt x="1472" y="987"/>
                </a:cubicBezTo>
                <a:cubicBezTo>
                  <a:pt x="1448" y="1029"/>
                  <a:pt x="1444" y="1083"/>
                  <a:pt x="1417" y="1124"/>
                </a:cubicBezTo>
                <a:cubicBezTo>
                  <a:pt x="1383" y="1176"/>
                  <a:pt x="1306" y="1217"/>
                  <a:pt x="1252" y="1243"/>
                </a:cubicBezTo>
                <a:cubicBezTo>
                  <a:pt x="1223" y="1257"/>
                  <a:pt x="1189" y="1255"/>
                  <a:pt x="1161" y="1271"/>
                </a:cubicBezTo>
                <a:cubicBezTo>
                  <a:pt x="1114" y="1297"/>
                  <a:pt x="1070" y="1327"/>
                  <a:pt x="1024" y="1353"/>
                </a:cubicBezTo>
                <a:cubicBezTo>
                  <a:pt x="979" y="1378"/>
                  <a:pt x="917" y="1392"/>
                  <a:pt x="868" y="1408"/>
                </a:cubicBezTo>
                <a:cubicBezTo>
                  <a:pt x="745" y="1500"/>
                  <a:pt x="924" y="1374"/>
                  <a:pt x="786" y="1444"/>
                </a:cubicBezTo>
                <a:cubicBezTo>
                  <a:pt x="774" y="1450"/>
                  <a:pt x="770" y="1466"/>
                  <a:pt x="759" y="1472"/>
                </a:cubicBezTo>
                <a:cubicBezTo>
                  <a:pt x="757" y="1473"/>
                  <a:pt x="690" y="1494"/>
                  <a:pt x="676" y="1499"/>
                </a:cubicBezTo>
                <a:cubicBezTo>
                  <a:pt x="663" y="1503"/>
                  <a:pt x="653" y="1513"/>
                  <a:pt x="640" y="1517"/>
                </a:cubicBezTo>
                <a:cubicBezTo>
                  <a:pt x="590" y="1531"/>
                  <a:pt x="519" y="1545"/>
                  <a:pt x="466" y="1554"/>
                </a:cubicBezTo>
                <a:cubicBezTo>
                  <a:pt x="385" y="1593"/>
                  <a:pt x="294" y="1603"/>
                  <a:pt x="210" y="1636"/>
                </a:cubicBezTo>
                <a:cubicBezTo>
                  <a:pt x="204" y="1642"/>
                  <a:pt x="199" y="1650"/>
                  <a:pt x="192" y="1655"/>
                </a:cubicBezTo>
                <a:cubicBezTo>
                  <a:pt x="184" y="1660"/>
                  <a:pt x="172" y="1658"/>
                  <a:pt x="164" y="1664"/>
                </a:cubicBezTo>
                <a:cubicBezTo>
                  <a:pt x="104" y="1711"/>
                  <a:pt x="189" y="1677"/>
                  <a:pt x="119" y="1700"/>
                </a:cubicBezTo>
                <a:cubicBezTo>
                  <a:pt x="94" y="1725"/>
                  <a:pt x="70" y="1748"/>
                  <a:pt x="45" y="1773"/>
                </a:cubicBezTo>
                <a:cubicBezTo>
                  <a:pt x="39" y="1779"/>
                  <a:pt x="35" y="1789"/>
                  <a:pt x="27" y="1792"/>
                </a:cubicBezTo>
                <a:cubicBezTo>
                  <a:pt x="18" y="1795"/>
                  <a:pt x="0" y="1801"/>
                  <a:pt x="0" y="1801"/>
                </a:cubicBezTo>
              </a:path>
            </a:pathLst>
          </a:custGeom>
          <a:noFill/>
          <a:ln w="25400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5545" name="文本框 65544"/>
          <p:cNvSpPr txBox="1"/>
          <p:nvPr/>
        </p:nvSpPr>
        <p:spPr>
          <a:xfrm>
            <a:off x="6187202" y="2338308"/>
            <a:ext cx="53935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latin typeface="Arial" pitchFamily="34" charset="0"/>
              </a:rPr>
              <a:t>L1</a:t>
            </a:r>
          </a:p>
        </p:txBody>
      </p:sp>
      <p:sp>
        <p:nvSpPr>
          <p:cNvPr id="65546" name="文本框 65545"/>
          <p:cNvSpPr txBox="1"/>
          <p:nvPr/>
        </p:nvSpPr>
        <p:spPr>
          <a:xfrm>
            <a:off x="6240780" y="2987199"/>
            <a:ext cx="53935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latin typeface="Arial" pitchFamily="34" charset="0"/>
              </a:rPr>
              <a:t>L2</a:t>
            </a:r>
          </a:p>
        </p:txBody>
      </p:sp>
      <p:grpSp>
        <p:nvGrpSpPr>
          <p:cNvPr id="65547" name="组合 65546"/>
          <p:cNvGrpSpPr/>
          <p:nvPr/>
        </p:nvGrpSpPr>
        <p:grpSpPr>
          <a:xfrm>
            <a:off x="5646658" y="1150065"/>
            <a:ext cx="1096565" cy="1589484"/>
            <a:chOff x="2517" y="1207"/>
            <a:chExt cx="921" cy="1335"/>
          </a:xfrm>
        </p:grpSpPr>
        <p:pic>
          <p:nvPicPr>
            <p:cNvPr id="65548" name="图片 65547" descr="电压表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7" y="1207"/>
              <a:ext cx="888" cy="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5549" name="任意多边形 65548"/>
            <p:cNvSpPr/>
            <p:nvPr/>
          </p:nvSpPr>
          <p:spPr>
            <a:xfrm>
              <a:off x="2557" y="1737"/>
              <a:ext cx="140" cy="759"/>
            </a:xfrm>
            <a:custGeom>
              <a:pathLst>
                <a:path w="140" h="759">
                  <a:moveTo>
                    <a:pt x="140" y="0"/>
                  </a:moveTo>
                  <a:cubicBezTo>
                    <a:pt x="135" y="22"/>
                    <a:pt x="125" y="42"/>
                    <a:pt x="122" y="64"/>
                  </a:cubicBezTo>
                  <a:cubicBezTo>
                    <a:pt x="105" y="195"/>
                    <a:pt x="136" y="141"/>
                    <a:pt x="94" y="201"/>
                  </a:cubicBezTo>
                  <a:cubicBezTo>
                    <a:pt x="84" y="241"/>
                    <a:pt x="81" y="276"/>
                    <a:pt x="58" y="311"/>
                  </a:cubicBezTo>
                  <a:cubicBezTo>
                    <a:pt x="30" y="427"/>
                    <a:pt x="0" y="681"/>
                    <a:pt x="58" y="741"/>
                  </a:cubicBezTo>
                  <a:cubicBezTo>
                    <a:pt x="69" y="753"/>
                    <a:pt x="89" y="752"/>
                    <a:pt x="104" y="759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5550" name="任意多边形 65549"/>
            <p:cNvSpPr/>
            <p:nvPr/>
          </p:nvSpPr>
          <p:spPr>
            <a:xfrm>
              <a:off x="2834" y="1719"/>
              <a:ext cx="604" cy="823"/>
            </a:xfrm>
            <a:custGeom>
              <a:pathLst>
                <a:path w="604" h="823">
                  <a:moveTo>
                    <a:pt x="0" y="0"/>
                  </a:moveTo>
                  <a:cubicBezTo>
                    <a:pt x="14" y="55"/>
                    <a:pt x="50" y="91"/>
                    <a:pt x="83" y="137"/>
                  </a:cubicBezTo>
                  <a:cubicBezTo>
                    <a:pt x="99" y="204"/>
                    <a:pt x="77" y="150"/>
                    <a:pt x="119" y="192"/>
                  </a:cubicBezTo>
                  <a:cubicBezTo>
                    <a:pt x="160" y="233"/>
                    <a:pt x="111" y="211"/>
                    <a:pt x="165" y="228"/>
                  </a:cubicBezTo>
                  <a:cubicBezTo>
                    <a:pt x="171" y="234"/>
                    <a:pt x="176" y="242"/>
                    <a:pt x="183" y="247"/>
                  </a:cubicBezTo>
                  <a:cubicBezTo>
                    <a:pt x="192" y="254"/>
                    <a:pt x="203" y="257"/>
                    <a:pt x="211" y="265"/>
                  </a:cubicBezTo>
                  <a:cubicBezTo>
                    <a:pt x="239" y="293"/>
                    <a:pt x="234" y="307"/>
                    <a:pt x="275" y="320"/>
                  </a:cubicBezTo>
                  <a:cubicBezTo>
                    <a:pt x="298" y="355"/>
                    <a:pt x="331" y="379"/>
                    <a:pt x="366" y="402"/>
                  </a:cubicBezTo>
                  <a:cubicBezTo>
                    <a:pt x="409" y="466"/>
                    <a:pt x="385" y="445"/>
                    <a:pt x="430" y="475"/>
                  </a:cubicBezTo>
                  <a:cubicBezTo>
                    <a:pt x="444" y="519"/>
                    <a:pt x="466" y="541"/>
                    <a:pt x="503" y="567"/>
                  </a:cubicBezTo>
                  <a:cubicBezTo>
                    <a:pt x="524" y="599"/>
                    <a:pt x="526" y="619"/>
                    <a:pt x="558" y="640"/>
                  </a:cubicBezTo>
                  <a:cubicBezTo>
                    <a:pt x="568" y="682"/>
                    <a:pt x="573" y="719"/>
                    <a:pt x="604" y="750"/>
                  </a:cubicBezTo>
                  <a:cubicBezTo>
                    <a:pt x="601" y="765"/>
                    <a:pt x="604" y="782"/>
                    <a:pt x="595" y="795"/>
                  </a:cubicBezTo>
                  <a:cubicBezTo>
                    <a:pt x="589" y="803"/>
                    <a:pt x="575" y="799"/>
                    <a:pt x="567" y="804"/>
                  </a:cubicBezTo>
                  <a:cubicBezTo>
                    <a:pt x="560" y="809"/>
                    <a:pt x="549" y="823"/>
                    <a:pt x="549" y="823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65551" name="组合 65550"/>
          <p:cNvGrpSpPr/>
          <p:nvPr/>
        </p:nvGrpSpPr>
        <p:grpSpPr>
          <a:xfrm>
            <a:off x="5538311" y="3419396"/>
            <a:ext cx="1393031" cy="1354931"/>
            <a:chOff x="2441" y="3090"/>
            <a:chExt cx="1170" cy="1138"/>
          </a:xfrm>
        </p:grpSpPr>
        <p:pic>
          <p:nvPicPr>
            <p:cNvPr id="65552" name="图片 65551" descr="电压表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" y="3430"/>
              <a:ext cx="888" cy="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5553" name="任意多边形 65552"/>
            <p:cNvSpPr/>
            <p:nvPr/>
          </p:nvSpPr>
          <p:spPr>
            <a:xfrm>
              <a:off x="2441" y="3090"/>
              <a:ext cx="323" cy="869"/>
            </a:xfrm>
            <a:custGeom>
              <a:pathLst>
                <a:path w="323" h="869">
                  <a:moveTo>
                    <a:pt x="183" y="0"/>
                  </a:moveTo>
                  <a:cubicBezTo>
                    <a:pt x="162" y="44"/>
                    <a:pt x="133" y="77"/>
                    <a:pt x="110" y="119"/>
                  </a:cubicBezTo>
                  <a:cubicBezTo>
                    <a:pt x="48" y="232"/>
                    <a:pt x="128" y="113"/>
                    <a:pt x="73" y="192"/>
                  </a:cubicBezTo>
                  <a:cubicBezTo>
                    <a:pt x="55" y="266"/>
                    <a:pt x="32" y="340"/>
                    <a:pt x="9" y="412"/>
                  </a:cubicBezTo>
                  <a:cubicBezTo>
                    <a:pt x="15" y="508"/>
                    <a:pt x="0" y="633"/>
                    <a:pt x="110" y="668"/>
                  </a:cubicBezTo>
                  <a:cubicBezTo>
                    <a:pt x="182" y="740"/>
                    <a:pt x="95" y="662"/>
                    <a:pt x="165" y="704"/>
                  </a:cubicBezTo>
                  <a:cubicBezTo>
                    <a:pt x="207" y="730"/>
                    <a:pt x="204" y="779"/>
                    <a:pt x="256" y="796"/>
                  </a:cubicBezTo>
                  <a:cubicBezTo>
                    <a:pt x="316" y="856"/>
                    <a:pt x="323" y="828"/>
                    <a:pt x="302" y="869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5554" name="任意多边形 65553"/>
            <p:cNvSpPr/>
            <p:nvPr/>
          </p:nvSpPr>
          <p:spPr>
            <a:xfrm>
              <a:off x="2880" y="3090"/>
              <a:ext cx="731" cy="1078"/>
            </a:xfrm>
            <a:custGeom>
              <a:pathLst>
                <a:path w="731" h="1078">
                  <a:moveTo>
                    <a:pt x="466" y="0"/>
                  </a:moveTo>
                  <a:cubicBezTo>
                    <a:pt x="474" y="2"/>
                    <a:pt x="520" y="12"/>
                    <a:pt x="530" y="19"/>
                  </a:cubicBezTo>
                  <a:cubicBezTo>
                    <a:pt x="547" y="32"/>
                    <a:pt x="561" y="49"/>
                    <a:pt x="576" y="64"/>
                  </a:cubicBezTo>
                  <a:cubicBezTo>
                    <a:pt x="582" y="70"/>
                    <a:pt x="594" y="83"/>
                    <a:pt x="594" y="83"/>
                  </a:cubicBezTo>
                  <a:cubicBezTo>
                    <a:pt x="597" y="92"/>
                    <a:pt x="599" y="101"/>
                    <a:pt x="603" y="110"/>
                  </a:cubicBezTo>
                  <a:cubicBezTo>
                    <a:pt x="612" y="132"/>
                    <a:pt x="623" y="152"/>
                    <a:pt x="631" y="174"/>
                  </a:cubicBezTo>
                  <a:cubicBezTo>
                    <a:pt x="652" y="232"/>
                    <a:pt x="660" y="277"/>
                    <a:pt x="695" y="329"/>
                  </a:cubicBezTo>
                  <a:cubicBezTo>
                    <a:pt x="712" y="401"/>
                    <a:pt x="698" y="473"/>
                    <a:pt x="731" y="540"/>
                  </a:cubicBezTo>
                  <a:cubicBezTo>
                    <a:pt x="720" y="658"/>
                    <a:pt x="720" y="667"/>
                    <a:pt x="649" y="750"/>
                  </a:cubicBezTo>
                  <a:cubicBezTo>
                    <a:pt x="609" y="797"/>
                    <a:pt x="657" y="760"/>
                    <a:pt x="603" y="796"/>
                  </a:cubicBezTo>
                  <a:cubicBezTo>
                    <a:pt x="526" y="913"/>
                    <a:pt x="445" y="1011"/>
                    <a:pt x="302" y="1043"/>
                  </a:cubicBezTo>
                  <a:cubicBezTo>
                    <a:pt x="287" y="1052"/>
                    <a:pt x="274" y="1067"/>
                    <a:pt x="256" y="1070"/>
                  </a:cubicBezTo>
                  <a:cubicBezTo>
                    <a:pt x="213" y="1078"/>
                    <a:pt x="182" y="1046"/>
                    <a:pt x="146" y="1033"/>
                  </a:cubicBezTo>
                  <a:cubicBezTo>
                    <a:pt x="119" y="993"/>
                    <a:pt x="77" y="942"/>
                    <a:pt x="37" y="915"/>
                  </a:cubicBezTo>
                  <a:cubicBezTo>
                    <a:pt x="28" y="901"/>
                    <a:pt x="12" y="860"/>
                    <a:pt x="0" y="860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65555" name="组合 65554"/>
          <p:cNvGrpSpPr/>
          <p:nvPr/>
        </p:nvGrpSpPr>
        <p:grpSpPr>
          <a:xfrm>
            <a:off x="4608433" y="2716927"/>
            <a:ext cx="2982515" cy="2030015"/>
            <a:chOff x="1645" y="2523"/>
            <a:chExt cx="2505" cy="1705"/>
          </a:xfrm>
        </p:grpSpPr>
        <p:pic>
          <p:nvPicPr>
            <p:cNvPr id="65556" name="图片 65555" descr="电压表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5" y="3430"/>
              <a:ext cx="888" cy="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5557" name="任意多边形 65556"/>
            <p:cNvSpPr/>
            <p:nvPr/>
          </p:nvSpPr>
          <p:spPr>
            <a:xfrm>
              <a:off x="3145" y="2551"/>
              <a:ext cx="1005" cy="1475"/>
            </a:xfrm>
            <a:custGeom>
              <a:pathLst>
                <a:path w="1004" h="1475">
                  <a:moveTo>
                    <a:pt x="220" y="0"/>
                  </a:moveTo>
                  <a:cubicBezTo>
                    <a:pt x="274" y="11"/>
                    <a:pt x="320" y="34"/>
                    <a:pt x="375" y="46"/>
                  </a:cubicBezTo>
                  <a:cubicBezTo>
                    <a:pt x="442" y="91"/>
                    <a:pt x="357" y="38"/>
                    <a:pt x="439" y="73"/>
                  </a:cubicBezTo>
                  <a:cubicBezTo>
                    <a:pt x="483" y="91"/>
                    <a:pt x="475" y="114"/>
                    <a:pt x="530" y="128"/>
                  </a:cubicBezTo>
                  <a:cubicBezTo>
                    <a:pt x="585" y="180"/>
                    <a:pt x="509" y="114"/>
                    <a:pt x="576" y="155"/>
                  </a:cubicBezTo>
                  <a:cubicBezTo>
                    <a:pt x="583" y="160"/>
                    <a:pt x="586" y="170"/>
                    <a:pt x="594" y="174"/>
                  </a:cubicBezTo>
                  <a:cubicBezTo>
                    <a:pt x="611" y="183"/>
                    <a:pt x="649" y="192"/>
                    <a:pt x="649" y="192"/>
                  </a:cubicBezTo>
                  <a:cubicBezTo>
                    <a:pt x="681" y="238"/>
                    <a:pt x="652" y="205"/>
                    <a:pt x="704" y="238"/>
                  </a:cubicBezTo>
                  <a:cubicBezTo>
                    <a:pt x="726" y="252"/>
                    <a:pt x="768" y="283"/>
                    <a:pt x="768" y="283"/>
                  </a:cubicBezTo>
                  <a:cubicBezTo>
                    <a:pt x="799" y="332"/>
                    <a:pt x="780" y="305"/>
                    <a:pt x="841" y="366"/>
                  </a:cubicBezTo>
                  <a:cubicBezTo>
                    <a:pt x="847" y="372"/>
                    <a:pt x="860" y="384"/>
                    <a:pt x="860" y="384"/>
                  </a:cubicBezTo>
                  <a:cubicBezTo>
                    <a:pt x="885" y="434"/>
                    <a:pt x="920" y="478"/>
                    <a:pt x="942" y="530"/>
                  </a:cubicBezTo>
                  <a:cubicBezTo>
                    <a:pt x="960" y="573"/>
                    <a:pt x="953" y="616"/>
                    <a:pt x="988" y="649"/>
                  </a:cubicBezTo>
                  <a:cubicBezTo>
                    <a:pt x="1003" y="724"/>
                    <a:pt x="1005" y="799"/>
                    <a:pt x="969" y="868"/>
                  </a:cubicBezTo>
                  <a:cubicBezTo>
                    <a:pt x="959" y="910"/>
                    <a:pt x="945" y="950"/>
                    <a:pt x="924" y="987"/>
                  </a:cubicBezTo>
                  <a:cubicBezTo>
                    <a:pt x="913" y="1006"/>
                    <a:pt x="887" y="1042"/>
                    <a:pt x="887" y="1042"/>
                  </a:cubicBezTo>
                  <a:cubicBezTo>
                    <a:pt x="873" y="1098"/>
                    <a:pt x="850" y="1128"/>
                    <a:pt x="814" y="1170"/>
                  </a:cubicBezTo>
                  <a:cubicBezTo>
                    <a:pt x="804" y="1182"/>
                    <a:pt x="798" y="1197"/>
                    <a:pt x="786" y="1207"/>
                  </a:cubicBezTo>
                  <a:cubicBezTo>
                    <a:pt x="767" y="1223"/>
                    <a:pt x="743" y="1230"/>
                    <a:pt x="722" y="1243"/>
                  </a:cubicBezTo>
                  <a:cubicBezTo>
                    <a:pt x="695" y="1284"/>
                    <a:pt x="684" y="1343"/>
                    <a:pt x="631" y="1362"/>
                  </a:cubicBezTo>
                  <a:cubicBezTo>
                    <a:pt x="616" y="1367"/>
                    <a:pt x="600" y="1368"/>
                    <a:pt x="585" y="1371"/>
                  </a:cubicBezTo>
                  <a:cubicBezTo>
                    <a:pt x="387" y="1475"/>
                    <a:pt x="563" y="1390"/>
                    <a:pt x="0" y="1390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5558" name="任意多边形 65557"/>
            <p:cNvSpPr/>
            <p:nvPr/>
          </p:nvSpPr>
          <p:spPr>
            <a:xfrm>
              <a:off x="1645" y="2523"/>
              <a:ext cx="1363" cy="1528"/>
            </a:xfrm>
            <a:custGeom>
              <a:pathLst>
                <a:path w="1363" h="1528">
                  <a:moveTo>
                    <a:pt x="961" y="0"/>
                  </a:moveTo>
                  <a:cubicBezTo>
                    <a:pt x="906" y="20"/>
                    <a:pt x="862" y="48"/>
                    <a:pt x="805" y="64"/>
                  </a:cubicBezTo>
                  <a:cubicBezTo>
                    <a:pt x="773" y="87"/>
                    <a:pt x="734" y="106"/>
                    <a:pt x="696" y="119"/>
                  </a:cubicBezTo>
                  <a:cubicBezTo>
                    <a:pt x="642" y="173"/>
                    <a:pt x="716" y="105"/>
                    <a:pt x="650" y="147"/>
                  </a:cubicBezTo>
                  <a:cubicBezTo>
                    <a:pt x="615" y="169"/>
                    <a:pt x="586" y="202"/>
                    <a:pt x="549" y="220"/>
                  </a:cubicBezTo>
                  <a:cubicBezTo>
                    <a:pt x="535" y="227"/>
                    <a:pt x="518" y="230"/>
                    <a:pt x="504" y="238"/>
                  </a:cubicBezTo>
                  <a:cubicBezTo>
                    <a:pt x="341" y="330"/>
                    <a:pt x="460" y="280"/>
                    <a:pt x="357" y="320"/>
                  </a:cubicBezTo>
                  <a:cubicBezTo>
                    <a:pt x="342" y="332"/>
                    <a:pt x="329" y="347"/>
                    <a:pt x="312" y="357"/>
                  </a:cubicBezTo>
                  <a:cubicBezTo>
                    <a:pt x="301" y="363"/>
                    <a:pt x="286" y="360"/>
                    <a:pt x="275" y="366"/>
                  </a:cubicBezTo>
                  <a:cubicBezTo>
                    <a:pt x="264" y="372"/>
                    <a:pt x="259" y="387"/>
                    <a:pt x="248" y="394"/>
                  </a:cubicBezTo>
                  <a:cubicBezTo>
                    <a:pt x="234" y="403"/>
                    <a:pt x="217" y="406"/>
                    <a:pt x="202" y="412"/>
                  </a:cubicBezTo>
                  <a:cubicBezTo>
                    <a:pt x="163" y="462"/>
                    <a:pt x="101" y="484"/>
                    <a:pt x="56" y="531"/>
                  </a:cubicBezTo>
                  <a:cubicBezTo>
                    <a:pt x="0" y="732"/>
                    <a:pt x="65" y="809"/>
                    <a:pt x="110" y="970"/>
                  </a:cubicBezTo>
                  <a:cubicBezTo>
                    <a:pt x="122" y="1013"/>
                    <a:pt x="131" y="1051"/>
                    <a:pt x="156" y="1088"/>
                  </a:cubicBezTo>
                  <a:cubicBezTo>
                    <a:pt x="164" y="1112"/>
                    <a:pt x="193" y="1182"/>
                    <a:pt x="211" y="1198"/>
                  </a:cubicBezTo>
                  <a:cubicBezTo>
                    <a:pt x="228" y="1213"/>
                    <a:pt x="266" y="1235"/>
                    <a:pt x="266" y="1235"/>
                  </a:cubicBezTo>
                  <a:cubicBezTo>
                    <a:pt x="308" y="1299"/>
                    <a:pt x="284" y="1278"/>
                    <a:pt x="330" y="1308"/>
                  </a:cubicBezTo>
                  <a:cubicBezTo>
                    <a:pt x="339" y="1320"/>
                    <a:pt x="345" y="1334"/>
                    <a:pt x="357" y="1344"/>
                  </a:cubicBezTo>
                  <a:cubicBezTo>
                    <a:pt x="365" y="1350"/>
                    <a:pt x="377" y="1348"/>
                    <a:pt x="385" y="1354"/>
                  </a:cubicBezTo>
                  <a:cubicBezTo>
                    <a:pt x="393" y="1361"/>
                    <a:pt x="395" y="1373"/>
                    <a:pt x="403" y="1381"/>
                  </a:cubicBezTo>
                  <a:cubicBezTo>
                    <a:pt x="414" y="1392"/>
                    <a:pt x="428" y="1399"/>
                    <a:pt x="440" y="1408"/>
                  </a:cubicBezTo>
                  <a:cubicBezTo>
                    <a:pt x="478" y="1467"/>
                    <a:pt x="514" y="1466"/>
                    <a:pt x="577" y="1482"/>
                  </a:cubicBezTo>
                  <a:cubicBezTo>
                    <a:pt x="735" y="1522"/>
                    <a:pt x="617" y="1507"/>
                    <a:pt x="897" y="1518"/>
                  </a:cubicBezTo>
                  <a:cubicBezTo>
                    <a:pt x="961" y="1514"/>
                    <a:pt x="1031" y="1528"/>
                    <a:pt x="1089" y="1500"/>
                  </a:cubicBezTo>
                  <a:cubicBezTo>
                    <a:pt x="1127" y="1481"/>
                    <a:pt x="1163" y="1460"/>
                    <a:pt x="1198" y="1436"/>
                  </a:cubicBezTo>
                  <a:cubicBezTo>
                    <a:pt x="1205" y="1431"/>
                    <a:pt x="1209" y="1420"/>
                    <a:pt x="1217" y="1418"/>
                  </a:cubicBezTo>
                  <a:cubicBezTo>
                    <a:pt x="1266" y="1406"/>
                    <a:pt x="1314" y="1408"/>
                    <a:pt x="1363" y="1408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pic>
        <p:nvPicPr>
          <p:cNvPr id="65559" name="图片 65558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986" y="286861"/>
            <a:ext cx="1620441" cy="7250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60" name="任意多边形 65559"/>
          <p:cNvSpPr/>
          <p:nvPr/>
        </p:nvSpPr>
        <p:spPr>
          <a:xfrm>
            <a:off x="5660946" y="604759"/>
            <a:ext cx="1551384" cy="230981"/>
          </a:xfrm>
          <a:custGeom>
            <a:pathLst>
              <a:path w="1303" h="194">
                <a:moveTo>
                  <a:pt x="0" y="69"/>
                </a:moveTo>
                <a:cubicBezTo>
                  <a:pt x="44" y="113"/>
                  <a:pt x="5" y="84"/>
                  <a:pt x="84" y="102"/>
                </a:cubicBezTo>
                <a:cubicBezTo>
                  <a:pt x="122" y="111"/>
                  <a:pt x="135" y="120"/>
                  <a:pt x="167" y="136"/>
                </a:cubicBezTo>
                <a:cubicBezTo>
                  <a:pt x="220" y="133"/>
                  <a:pt x="273" y="135"/>
                  <a:pt x="326" y="128"/>
                </a:cubicBezTo>
                <a:cubicBezTo>
                  <a:pt x="336" y="127"/>
                  <a:pt x="342" y="116"/>
                  <a:pt x="351" y="111"/>
                </a:cubicBezTo>
                <a:cubicBezTo>
                  <a:pt x="388" y="92"/>
                  <a:pt x="445" y="78"/>
                  <a:pt x="485" y="77"/>
                </a:cubicBezTo>
                <a:cubicBezTo>
                  <a:pt x="630" y="72"/>
                  <a:pt x="774" y="72"/>
                  <a:pt x="919" y="69"/>
                </a:cubicBezTo>
                <a:cubicBezTo>
                  <a:pt x="1027" y="72"/>
                  <a:pt x="1233" y="0"/>
                  <a:pt x="1278" y="136"/>
                </a:cubicBezTo>
                <a:cubicBezTo>
                  <a:pt x="1296" y="191"/>
                  <a:pt x="1281" y="174"/>
                  <a:pt x="1303" y="19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5561" name="任意多边形 65560"/>
          <p:cNvSpPr/>
          <p:nvPr/>
        </p:nvSpPr>
        <p:spPr>
          <a:xfrm>
            <a:off x="3763090" y="644049"/>
            <a:ext cx="1988344" cy="2120504"/>
          </a:xfrm>
          <a:custGeom>
            <a:pathLst>
              <a:path w="1670" h="1781">
                <a:moveTo>
                  <a:pt x="1670" y="1781"/>
                </a:moveTo>
                <a:cubicBezTo>
                  <a:pt x="1627" y="1717"/>
                  <a:pt x="1548" y="1673"/>
                  <a:pt x="1478" y="1647"/>
                </a:cubicBezTo>
                <a:cubicBezTo>
                  <a:pt x="1439" y="1633"/>
                  <a:pt x="1407" y="1605"/>
                  <a:pt x="1369" y="1589"/>
                </a:cubicBezTo>
                <a:cubicBezTo>
                  <a:pt x="1328" y="1571"/>
                  <a:pt x="1278" y="1557"/>
                  <a:pt x="1235" y="1547"/>
                </a:cubicBezTo>
                <a:cubicBezTo>
                  <a:pt x="1152" y="1504"/>
                  <a:pt x="1052" y="1462"/>
                  <a:pt x="960" y="1447"/>
                </a:cubicBezTo>
                <a:cubicBezTo>
                  <a:pt x="928" y="1425"/>
                  <a:pt x="906" y="1421"/>
                  <a:pt x="868" y="1413"/>
                </a:cubicBezTo>
                <a:cubicBezTo>
                  <a:pt x="794" y="1364"/>
                  <a:pt x="712" y="1344"/>
                  <a:pt x="634" y="1305"/>
                </a:cubicBezTo>
                <a:cubicBezTo>
                  <a:pt x="536" y="1256"/>
                  <a:pt x="460" y="1164"/>
                  <a:pt x="384" y="1088"/>
                </a:cubicBezTo>
                <a:cubicBezTo>
                  <a:pt x="338" y="1042"/>
                  <a:pt x="308" y="1025"/>
                  <a:pt x="267" y="963"/>
                </a:cubicBezTo>
                <a:cubicBezTo>
                  <a:pt x="262" y="955"/>
                  <a:pt x="228" y="904"/>
                  <a:pt x="217" y="888"/>
                </a:cubicBezTo>
                <a:cubicBezTo>
                  <a:pt x="209" y="877"/>
                  <a:pt x="192" y="854"/>
                  <a:pt x="192" y="854"/>
                </a:cubicBezTo>
                <a:cubicBezTo>
                  <a:pt x="174" y="797"/>
                  <a:pt x="199" y="863"/>
                  <a:pt x="159" y="804"/>
                </a:cubicBezTo>
                <a:cubicBezTo>
                  <a:pt x="110" y="732"/>
                  <a:pt x="204" y="833"/>
                  <a:pt x="125" y="754"/>
                </a:cubicBezTo>
                <a:cubicBezTo>
                  <a:pt x="122" y="743"/>
                  <a:pt x="123" y="731"/>
                  <a:pt x="117" y="721"/>
                </a:cubicBezTo>
                <a:cubicBezTo>
                  <a:pt x="111" y="711"/>
                  <a:pt x="97" y="707"/>
                  <a:pt x="92" y="696"/>
                </a:cubicBezTo>
                <a:cubicBezTo>
                  <a:pt x="68" y="639"/>
                  <a:pt x="82" y="617"/>
                  <a:pt x="50" y="570"/>
                </a:cubicBezTo>
                <a:cubicBezTo>
                  <a:pt x="30" y="443"/>
                  <a:pt x="0" y="295"/>
                  <a:pt x="58" y="178"/>
                </a:cubicBezTo>
                <a:cubicBezTo>
                  <a:pt x="72" y="150"/>
                  <a:pt x="94" y="107"/>
                  <a:pt x="117" y="86"/>
                </a:cubicBezTo>
                <a:cubicBezTo>
                  <a:pt x="132" y="73"/>
                  <a:pt x="150" y="64"/>
                  <a:pt x="167" y="53"/>
                </a:cubicBezTo>
                <a:cubicBezTo>
                  <a:pt x="175" y="47"/>
                  <a:pt x="192" y="36"/>
                  <a:pt x="192" y="36"/>
                </a:cubicBezTo>
                <a:cubicBezTo>
                  <a:pt x="198" y="28"/>
                  <a:pt x="199" y="13"/>
                  <a:pt x="209" y="11"/>
                </a:cubicBezTo>
                <a:cubicBezTo>
                  <a:pt x="254" y="0"/>
                  <a:pt x="267" y="19"/>
                  <a:pt x="267" y="5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64516" name="组合 64515"/>
          <p:cNvGrpSpPr/>
          <p:nvPr/>
        </p:nvGrpSpPr>
        <p:grpSpPr>
          <a:xfrm>
            <a:off x="621427" y="1602502"/>
            <a:ext cx="2699147" cy="2085975"/>
            <a:chOff x="1429" y="1814"/>
            <a:chExt cx="2267" cy="1752"/>
          </a:xfrm>
        </p:grpSpPr>
        <p:grpSp>
          <p:nvGrpSpPr>
            <p:cNvPr id="64517" name="组合 64516"/>
            <p:cNvGrpSpPr/>
            <p:nvPr/>
          </p:nvGrpSpPr>
          <p:grpSpPr>
            <a:xfrm>
              <a:off x="2245" y="1814"/>
              <a:ext cx="316" cy="286"/>
              <a:chOff x="2259" y="3225"/>
              <a:chExt cx="316" cy="286"/>
            </a:xfrm>
          </p:grpSpPr>
          <p:sp>
            <p:nvSpPr>
              <p:cNvPr id="64518" name="文本框 64517"/>
              <p:cNvSpPr txBox="1"/>
              <p:nvPr/>
            </p:nvSpPr>
            <p:spPr>
              <a:xfrm>
                <a:off x="2259" y="3225"/>
                <a:ext cx="250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15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4519" name="文本框 64518"/>
              <p:cNvSpPr txBox="1"/>
              <p:nvPr/>
            </p:nvSpPr>
            <p:spPr>
              <a:xfrm>
                <a:off x="2368" y="3307"/>
                <a:ext cx="207" cy="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900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4520" name="组合 64519"/>
            <p:cNvGrpSpPr/>
            <p:nvPr/>
          </p:nvGrpSpPr>
          <p:grpSpPr>
            <a:xfrm>
              <a:off x="2200" y="2409"/>
              <a:ext cx="297" cy="279"/>
              <a:chOff x="2699" y="3225"/>
              <a:chExt cx="297" cy="279"/>
            </a:xfrm>
          </p:grpSpPr>
          <p:sp>
            <p:nvSpPr>
              <p:cNvPr id="64521" name="文本框 64520"/>
              <p:cNvSpPr txBox="1"/>
              <p:nvPr/>
            </p:nvSpPr>
            <p:spPr>
              <a:xfrm>
                <a:off x="2699" y="3225"/>
                <a:ext cx="250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1500">
                    <a:latin typeface="Georgia" panose="02040502050405020303" pitchFamily="18" charset="0"/>
                  </a:rPr>
                  <a:t>L</a:t>
                </a:r>
              </a:p>
            </p:txBody>
          </p:sp>
          <p:sp>
            <p:nvSpPr>
              <p:cNvPr id="64522" name="文本框 64521"/>
              <p:cNvSpPr txBox="1"/>
              <p:nvPr/>
            </p:nvSpPr>
            <p:spPr>
              <a:xfrm>
                <a:off x="2789" y="3295"/>
                <a:ext cx="207" cy="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900">
                    <a:latin typeface="Arial" pitchFamily="34" charset="0"/>
                  </a:rPr>
                  <a:t>2</a:t>
                </a:r>
              </a:p>
            </p:txBody>
          </p:sp>
        </p:grpSp>
        <p:sp>
          <p:nvSpPr>
            <p:cNvPr id="64523" name="流程图: 汇总连接 64522"/>
            <p:cNvSpPr/>
            <p:nvPr/>
          </p:nvSpPr>
          <p:spPr>
            <a:xfrm>
              <a:off x="2336" y="2069"/>
              <a:ext cx="317" cy="317"/>
            </a:xfrm>
            <a:prstGeom prst="flowChartSummingJunction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24" name="流程图: 汇总连接 64523"/>
            <p:cNvSpPr/>
            <p:nvPr/>
          </p:nvSpPr>
          <p:spPr>
            <a:xfrm>
              <a:off x="2336" y="2614"/>
              <a:ext cx="317" cy="317"/>
            </a:xfrm>
            <a:prstGeom prst="flowChartSummingJunction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25" name="直接连接符 64524"/>
            <p:cNvSpPr/>
            <p:nvPr/>
          </p:nvSpPr>
          <p:spPr>
            <a:xfrm>
              <a:off x="1882" y="2205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6" name="直接连接符 64525"/>
            <p:cNvSpPr/>
            <p:nvPr/>
          </p:nvSpPr>
          <p:spPr>
            <a:xfrm>
              <a:off x="2653" y="2205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7" name="直接连接符 64526"/>
            <p:cNvSpPr/>
            <p:nvPr/>
          </p:nvSpPr>
          <p:spPr>
            <a:xfrm>
              <a:off x="1882" y="2795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8" name="直接连接符 64527"/>
            <p:cNvSpPr/>
            <p:nvPr/>
          </p:nvSpPr>
          <p:spPr>
            <a:xfrm>
              <a:off x="2653" y="2795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29" name="直接连接符 64528"/>
            <p:cNvSpPr/>
            <p:nvPr/>
          </p:nvSpPr>
          <p:spPr>
            <a:xfrm flipH="1">
              <a:off x="1882" y="2205"/>
              <a:ext cx="0" cy="5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0" name="直接连接符 64529"/>
            <p:cNvSpPr/>
            <p:nvPr/>
          </p:nvSpPr>
          <p:spPr>
            <a:xfrm flipH="1">
              <a:off x="3061" y="2205"/>
              <a:ext cx="0" cy="5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1" name="直接连接符 64530"/>
            <p:cNvSpPr/>
            <p:nvPr/>
          </p:nvSpPr>
          <p:spPr>
            <a:xfrm>
              <a:off x="1429" y="2478"/>
              <a:ext cx="4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2" name="直接连接符 64531"/>
            <p:cNvSpPr/>
            <p:nvPr/>
          </p:nvSpPr>
          <p:spPr>
            <a:xfrm flipH="1">
              <a:off x="1429" y="2478"/>
              <a:ext cx="0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3" name="直接连接符 64532"/>
            <p:cNvSpPr/>
            <p:nvPr/>
          </p:nvSpPr>
          <p:spPr>
            <a:xfrm>
              <a:off x="1429" y="3430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4" name="直接连接符 64533"/>
            <p:cNvSpPr/>
            <p:nvPr/>
          </p:nvSpPr>
          <p:spPr>
            <a:xfrm flipH="1">
              <a:off x="2109" y="3339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5" name="直接连接符 64534"/>
            <p:cNvSpPr/>
            <p:nvPr/>
          </p:nvSpPr>
          <p:spPr>
            <a:xfrm flipH="1">
              <a:off x="2154" y="3294"/>
              <a:ext cx="0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6" name="椭圆 64535"/>
            <p:cNvSpPr/>
            <p:nvPr/>
          </p:nvSpPr>
          <p:spPr>
            <a:xfrm>
              <a:off x="2517" y="3385"/>
              <a:ext cx="68" cy="8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37" name="直接连接符 64536"/>
            <p:cNvSpPr/>
            <p:nvPr/>
          </p:nvSpPr>
          <p:spPr>
            <a:xfrm>
              <a:off x="2154" y="3430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8" name="直接连接符 64537"/>
            <p:cNvSpPr/>
            <p:nvPr/>
          </p:nvSpPr>
          <p:spPr>
            <a:xfrm flipV="1">
              <a:off x="2562" y="3339"/>
              <a:ext cx="136" cy="4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39" name="直接连接符 64538"/>
            <p:cNvSpPr/>
            <p:nvPr/>
          </p:nvSpPr>
          <p:spPr>
            <a:xfrm>
              <a:off x="2699" y="3430"/>
              <a:ext cx="99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40" name="直接连接符 64539"/>
            <p:cNvSpPr/>
            <p:nvPr/>
          </p:nvSpPr>
          <p:spPr>
            <a:xfrm>
              <a:off x="3061" y="2478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41" name="直接连接符 64540"/>
            <p:cNvSpPr/>
            <p:nvPr/>
          </p:nvSpPr>
          <p:spPr>
            <a:xfrm flipH="1">
              <a:off x="3696" y="2478"/>
              <a:ext cx="0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4542" name="椭圆 64541"/>
            <p:cNvSpPr/>
            <p:nvPr/>
          </p:nvSpPr>
          <p:spPr>
            <a:xfrm>
              <a:off x="1837" y="2432"/>
              <a:ext cx="90" cy="9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4543" name="椭圆 64542"/>
            <p:cNvSpPr/>
            <p:nvPr/>
          </p:nvSpPr>
          <p:spPr>
            <a:xfrm>
              <a:off x="3016" y="2432"/>
              <a:ext cx="90" cy="9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文本框 66561"/>
          <p:cNvSpPr txBox="1"/>
          <p:nvPr/>
        </p:nvSpPr>
        <p:spPr>
          <a:xfrm>
            <a:off x="1709738" y="2787253"/>
            <a:ext cx="1889522" cy="46037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0066"/>
                </a:solidFill>
                <a:latin typeface="Arial" pitchFamily="34" charset="0"/>
              </a:rPr>
              <a:t>  </a:t>
            </a:r>
            <a:r>
              <a:rPr lang="zh-CN" altLang="en-US" sz="2400" b="1">
                <a:latin typeface="Arial" pitchFamily="34" charset="0"/>
              </a:rPr>
              <a:t>分析与论证</a:t>
            </a:r>
          </a:p>
        </p:txBody>
      </p:sp>
      <p:sp>
        <p:nvSpPr>
          <p:cNvPr id="66563" name="文本框 66562"/>
          <p:cNvSpPr txBox="1"/>
          <p:nvPr/>
        </p:nvSpPr>
        <p:spPr>
          <a:xfrm>
            <a:off x="3815953" y="2787253"/>
            <a:ext cx="2862263" cy="41402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latin typeface="Arial" pitchFamily="34" charset="0"/>
                <a:ea typeface="黑体" panose="02010609060101010101" pitchFamily="49" charset="-122"/>
              </a:rPr>
              <a:t>由数据我们可以看出：</a:t>
            </a:r>
            <a:endParaRPr lang="zh-CN" altLang="en-US" sz="2100" b="1">
              <a:solidFill>
                <a:srgbClr val="FF0066"/>
              </a:solidFill>
              <a:latin typeface="Arial" pitchFamily="34" charset="0"/>
              <a:ea typeface="黑体" panose="02010609060101010101" pitchFamily="49" charset="-122"/>
            </a:endParaRPr>
          </a:p>
        </p:txBody>
      </p:sp>
      <p:sp>
        <p:nvSpPr>
          <p:cNvPr id="66564" name="文本框 66563"/>
          <p:cNvSpPr txBox="1"/>
          <p:nvPr/>
        </p:nvSpPr>
        <p:spPr>
          <a:xfrm>
            <a:off x="1925241" y="3274219"/>
            <a:ext cx="5293519" cy="41402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latin typeface="Arial" pitchFamily="34" charset="0"/>
                <a:ea typeface="黑体" panose="02010609060101010101" pitchFamily="49" charset="-122"/>
              </a:rPr>
              <a:t>并联电路两端总电压等于各支路两端的电压</a:t>
            </a:r>
          </a:p>
        </p:txBody>
      </p:sp>
      <p:graphicFrame>
        <p:nvGraphicFramePr>
          <p:cNvPr id="66566" name="表格 66565"/>
          <p:cNvGraphicFramePr>
            <a:graphicFrameLocks noGrp="1"/>
          </p:cNvGraphicFramePr>
          <p:nvPr/>
        </p:nvGraphicFramePr>
        <p:xfrm>
          <a:off x="1601391" y="195263"/>
          <a:ext cx="6156325" cy="2483485"/>
        </p:xfrm>
        <a:graphic>
          <a:graphicData uri="http://schemas.openxmlformats.org/drawingml/2006/table">
            <a:tbl>
              <a:tblPr/>
              <a:tblGrid>
                <a:gridCol w="547370"/>
                <a:gridCol w="964565"/>
                <a:gridCol w="1403985"/>
                <a:gridCol w="1550670"/>
                <a:gridCol w="1689735"/>
              </a:tblGrid>
              <a:tr h="1134745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100" b="1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观测对象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灯泡</a:t>
                      </a:r>
                      <a:r>
                        <a:rPr lang="en-US" altLang="zh-CN" sz="2100" b="1"/>
                        <a:t>L1</a:t>
                      </a:r>
                      <a:r>
                        <a:rPr lang="zh-CN" altLang="en-US" sz="2100" b="1"/>
                        <a:t>两端的电压 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灯泡</a:t>
                      </a:r>
                      <a:r>
                        <a:rPr lang="en-US" altLang="zh-CN" sz="2100" b="1"/>
                        <a:t>L2</a:t>
                      </a:r>
                      <a:r>
                        <a:rPr lang="zh-CN" altLang="en-US" sz="2100" b="1"/>
                        <a:t>两端的电压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/>
                        <a:t>L1</a:t>
                      </a:r>
                      <a:r>
                        <a:rPr lang="zh-CN" altLang="en-US" sz="2100" b="1"/>
                        <a:t>和</a:t>
                      </a:r>
                      <a:r>
                        <a:rPr lang="en-US" altLang="zh-CN" sz="2100" b="1"/>
                        <a:t>L2</a:t>
                      </a:r>
                      <a:r>
                        <a:rPr lang="zh-CN" altLang="en-US" sz="2100" b="1"/>
                        <a:t>两端的总电压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测量结果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第一次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 vMerge="1">
                  <a:txBody>
                    <a:bodyPr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/>
                        <a:t>第二次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100" b="1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99" name="文本框 66598"/>
          <p:cNvSpPr txBox="1"/>
          <p:nvPr/>
        </p:nvSpPr>
        <p:spPr>
          <a:xfrm>
            <a:off x="3712369" y="848916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>
                <a:latin typeface="Times New Roman" pitchFamily="18" charset="0"/>
              </a:rPr>
              <a:t>/V</a:t>
            </a:r>
          </a:p>
        </p:txBody>
      </p:sp>
      <p:sp>
        <p:nvSpPr>
          <p:cNvPr id="66600" name="文本框 66599"/>
          <p:cNvSpPr txBox="1"/>
          <p:nvPr/>
        </p:nvSpPr>
        <p:spPr>
          <a:xfrm>
            <a:off x="5274469" y="844154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>
                <a:latin typeface="Times New Roman" pitchFamily="18" charset="0"/>
              </a:rPr>
              <a:t>/V</a:t>
            </a:r>
          </a:p>
        </p:txBody>
      </p:sp>
      <p:sp>
        <p:nvSpPr>
          <p:cNvPr id="66601" name="文本框 66600"/>
          <p:cNvSpPr txBox="1"/>
          <p:nvPr/>
        </p:nvSpPr>
        <p:spPr>
          <a:xfrm>
            <a:off x="6786563" y="844154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>
                <a:latin typeface="Times New Roman" pitchFamily="18" charset="0"/>
              </a:rPr>
              <a:t>/V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75100" y="3943985"/>
            <a:ext cx="642465" cy="659130"/>
            <a:chOff x="4223" y="2294"/>
            <a:chExt cx="423" cy="377"/>
          </a:xfrm>
        </p:grpSpPr>
        <p:graphicFrame>
          <p:nvGraphicFramePr>
            <p:cNvPr id="3" name="内容占位符 2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4223" y="2294"/>
            <a:ext cx="393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r:id="rId2" progId="Equation.3">
                    <p:embed/>
                  </p:oleObj>
                </mc:Choice>
                <mc:Fallback>
                  <p:oleObj r:id="rId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23" y="2294"/>
                          <a:ext cx="393" cy="377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4449" y="2428"/>
              <a:ext cx="197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90850" y="3936048"/>
            <a:ext cx="719138" cy="647700"/>
            <a:chOff x="4258" y="2795"/>
            <a:chExt cx="378" cy="408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258" y="2795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r:id="rId4" progId="Equation.3">
                    <p:embed/>
                  </p:oleObj>
                </mc:Choice>
                <mc:Fallback>
                  <p:oleObj r:id="rId4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58" y="2795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4422" y="2921"/>
              <a:ext cx="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76825" y="3937635"/>
            <a:ext cx="719138" cy="647700"/>
            <a:chOff x="4213" y="3339"/>
            <a:chExt cx="378" cy="408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4213" y="3339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r:id="rId5" progId="Equation.3">
                    <p:embed/>
                  </p:oleObj>
                </mc:Choice>
                <mc:Fallback>
                  <p:oleObj r:id="rId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13" y="3339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4377" y="3475"/>
              <a:ext cx="15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494088" y="3943985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>
                <a:latin typeface="黑体" pitchFamily="49" charset="-122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73588" y="3936048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>
                <a:latin typeface="黑体" pitchFamily="49" charset="-122"/>
                <a:ea typeface="黑体" panose="02010609060101010101" pitchFamily="49" charset="-122"/>
              </a:rPr>
              <a:t>=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74378" y="839788"/>
            <a:ext cx="574675" cy="576262"/>
            <a:chOff x="4238" y="2251"/>
            <a:chExt cx="378" cy="408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4238" y="2251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r:id="rId6" progId="Equation.3">
                    <p:embed/>
                  </p:oleObj>
                </mc:Choice>
                <mc:Fallback>
                  <p:oleObj r:id="rId6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38" y="2251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4402" y="2387"/>
              <a:ext cx="197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5083" y="768350"/>
            <a:ext cx="719137" cy="647700"/>
            <a:chOff x="4258" y="2795"/>
            <a:chExt cx="378" cy="408"/>
          </a:xfrm>
        </p:grpSpPr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4258" y="2795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r:id="rId7" progId="Equation.3">
                    <p:embed/>
                  </p:oleObj>
                </mc:Choice>
                <mc:Fallback>
                  <p:oleObj r:id="rId7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58" y="2795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文本框 22"/>
            <p:cNvSpPr txBox="1"/>
            <p:nvPr/>
          </p:nvSpPr>
          <p:spPr>
            <a:xfrm>
              <a:off x="4422" y="2921"/>
              <a:ext cx="9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6780" y="768350"/>
            <a:ext cx="719138" cy="647700"/>
            <a:chOff x="4213" y="3339"/>
            <a:chExt cx="378" cy="408"/>
          </a:xfrm>
        </p:grpSpPr>
        <p:graphicFrame>
          <p:nvGraphicFramePr>
            <p:cNvPr id="25" name="对象 24"/>
            <p:cNvGraphicFramePr>
              <a:graphicFrameLocks noChangeAspect="1"/>
            </p:cNvGraphicFramePr>
            <p:nvPr/>
          </p:nvGraphicFramePr>
          <p:xfrm>
            <a:off x="4213" y="3339"/>
            <a:ext cx="37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r:id="rId8" progId="Equation.3">
                    <p:embed/>
                  </p:oleObj>
                </mc:Choice>
                <mc:Fallback>
                  <p:oleObj r:id="rId8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13" y="3339"/>
                          <a:ext cx="378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>
              <a:off x="4377" y="3475"/>
              <a:ext cx="15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14" grpId="1"/>
      <p:bldP spid="15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1970" name="Rectangle 2"/>
          <p:cNvSpPr>
            <a:spLocks noGrp="1" noChangeArrowheads="1"/>
          </p:cNvSpPr>
          <p:nvPr/>
        </p:nvSpPr>
        <p:spPr>
          <a:xfrm>
            <a:off x="145415" y="-280035"/>
            <a:ext cx="80772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zh-CN" altLang="en-US" sz="3600" b="1" smtClean="0">
                <a:solidFill>
                  <a:srgbClr val="C00000"/>
                </a:solidFill>
                <a:effectLst/>
                <a:ea typeface="黑体" panose="02010609060101010101" pitchFamily="49" charset="-122"/>
              </a:rPr>
              <a:t>总结：串、并联电路中电压的关系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/>
        </p:nvSpPr>
        <p:spPr>
          <a:xfrm>
            <a:off x="313690" y="1293495"/>
            <a:ext cx="5638800" cy="29127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．串联电路：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z="24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总电压等于各个用电器两端电压之和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b="1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．并联电路：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z="2400" b="1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总电压等于各支路两端电压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1972" name="Rectangle 5"/>
          <p:cNvSpPr>
            <a:spLocks noChangeArrowheads="1"/>
          </p:cNvSpPr>
          <p:nvPr/>
        </p:nvSpPr>
        <p:spPr bwMode="auto">
          <a:xfrm>
            <a:off x="6136958" y="1220153"/>
            <a:ext cx="2514600" cy="10350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Group 6"/>
          <p:cNvGrpSpPr/>
          <p:nvPr/>
        </p:nvGrpSpPr>
        <p:grpSpPr>
          <a:xfrm>
            <a:off x="7070408" y="2086928"/>
            <a:ext cx="144462" cy="368300"/>
            <a:chOff x="1148" y="1138"/>
            <a:chExt cx="103" cy="262"/>
          </a:xfrm>
        </p:grpSpPr>
        <p:sp>
          <p:nvSpPr>
            <p:cNvPr id="212025" name="Rectangle 7"/>
            <p:cNvSpPr>
              <a:spLocks noChangeArrowheads="1"/>
            </p:cNvSpPr>
            <p:nvPr/>
          </p:nvSpPr>
          <p:spPr bwMode="auto">
            <a:xfrm>
              <a:off x="1149" y="1138"/>
              <a:ext cx="92" cy="262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3" name="Group 8"/>
            <p:cNvGrpSpPr/>
            <p:nvPr/>
          </p:nvGrpSpPr>
          <p:grpSpPr>
            <a:xfrm>
              <a:off x="1148" y="1138"/>
              <a:ext cx="103" cy="232"/>
              <a:chOff x="1148" y="1138"/>
              <a:chExt cx="103" cy="232"/>
            </a:xfrm>
          </p:grpSpPr>
          <p:sp>
            <p:nvSpPr>
              <p:cNvPr id="212027" name="Line 9"/>
              <p:cNvSpPr>
                <a:spLocks noChangeShapeType="1"/>
              </p:cNvSpPr>
              <p:nvPr/>
            </p:nvSpPr>
            <p:spPr bwMode="auto">
              <a:xfrm>
                <a:off x="1148" y="1138"/>
                <a:ext cx="1" cy="2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28" name="Line 10"/>
              <p:cNvSpPr>
                <a:spLocks noChangeShapeType="1"/>
              </p:cNvSpPr>
              <p:nvPr/>
            </p:nvSpPr>
            <p:spPr bwMode="auto">
              <a:xfrm>
                <a:off x="1251" y="1184"/>
                <a:ext cx="1" cy="1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1974" name="Line 17"/>
          <p:cNvSpPr>
            <a:spLocks noChangeShapeType="1"/>
          </p:cNvSpPr>
          <p:nvPr/>
        </p:nvSpPr>
        <p:spPr bwMode="auto">
          <a:xfrm flipH="1">
            <a:off x="6136958" y="497840"/>
            <a:ext cx="0" cy="73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75" name="Line 18"/>
          <p:cNvSpPr>
            <a:spLocks noChangeShapeType="1"/>
          </p:cNvSpPr>
          <p:nvPr/>
        </p:nvSpPr>
        <p:spPr bwMode="auto">
          <a:xfrm flipH="1">
            <a:off x="8654733" y="497840"/>
            <a:ext cx="0" cy="73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76" name="Line 19"/>
          <p:cNvSpPr>
            <a:spLocks noChangeShapeType="1"/>
          </p:cNvSpPr>
          <p:nvPr/>
        </p:nvSpPr>
        <p:spPr bwMode="auto">
          <a:xfrm flipH="1">
            <a:off x="7391083" y="483553"/>
            <a:ext cx="0" cy="73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77" name="Line 20"/>
          <p:cNvSpPr>
            <a:spLocks noChangeShapeType="1"/>
          </p:cNvSpPr>
          <p:nvPr/>
        </p:nvSpPr>
        <p:spPr bwMode="auto">
          <a:xfrm>
            <a:off x="6098859" y="720090"/>
            <a:ext cx="13477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78" name="Line 21"/>
          <p:cNvSpPr>
            <a:spLocks noChangeShapeType="1"/>
          </p:cNvSpPr>
          <p:nvPr/>
        </p:nvSpPr>
        <p:spPr bwMode="auto">
          <a:xfrm>
            <a:off x="7354571" y="720090"/>
            <a:ext cx="1349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79" name="Rectangle 22"/>
          <p:cNvSpPr>
            <a:spLocks noChangeArrowheads="1"/>
          </p:cNvSpPr>
          <p:nvPr/>
        </p:nvSpPr>
        <p:spPr bwMode="auto">
          <a:xfrm>
            <a:off x="6651309" y="532766"/>
            <a:ext cx="428625" cy="436563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en-US" altLang="zh-CN" sz="2400" i="1">
                <a:latin typeface="Times New Roman" pitchFamily="18" charset="0"/>
              </a:rPr>
              <a:t>U</a:t>
            </a:r>
            <a:r>
              <a:rPr lang="en-US" altLang="zh-CN" sz="2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1980" name="Rectangle 29"/>
          <p:cNvSpPr>
            <a:spLocks noChangeArrowheads="1"/>
          </p:cNvSpPr>
          <p:nvPr/>
        </p:nvSpPr>
        <p:spPr bwMode="auto">
          <a:xfrm>
            <a:off x="7862571" y="521654"/>
            <a:ext cx="428625" cy="44132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en-US" altLang="zh-CN" sz="2400" i="1">
                <a:latin typeface="Times New Roman" pitchFamily="18" charset="0"/>
              </a:rPr>
              <a:t>U</a:t>
            </a:r>
            <a:r>
              <a:rPr lang="en-US" altLang="zh-CN" sz="240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11981" name="Rectangle 36"/>
          <p:cNvSpPr>
            <a:spLocks noChangeArrowheads="1"/>
          </p:cNvSpPr>
          <p:nvPr/>
        </p:nvSpPr>
        <p:spPr bwMode="auto">
          <a:xfrm>
            <a:off x="7038659" y="2379029"/>
            <a:ext cx="428625" cy="43973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en-US" altLang="zh-CN" sz="2400" i="1">
                <a:latin typeface="Times New Roman" pitchFamily="18" charset="0"/>
              </a:rPr>
              <a:t>U</a:t>
            </a:r>
          </a:p>
        </p:txBody>
      </p:sp>
      <p:sp>
        <p:nvSpPr>
          <p:cNvPr id="211982" name="Rectangle 38"/>
          <p:cNvSpPr>
            <a:spLocks noChangeArrowheads="1"/>
          </p:cNvSpPr>
          <p:nvPr/>
        </p:nvSpPr>
        <p:spPr bwMode="auto">
          <a:xfrm>
            <a:off x="6268721" y="3234691"/>
            <a:ext cx="2182813" cy="154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4" name="Group 39"/>
          <p:cNvGrpSpPr/>
          <p:nvPr/>
        </p:nvGrpSpPr>
        <p:grpSpPr>
          <a:xfrm>
            <a:off x="7108508" y="4647565"/>
            <a:ext cx="125412" cy="319088"/>
            <a:chOff x="2106" y="1622"/>
            <a:chExt cx="103" cy="261"/>
          </a:xfrm>
        </p:grpSpPr>
        <p:sp>
          <p:nvSpPr>
            <p:cNvPr id="212021" name="Rectangle 40"/>
            <p:cNvSpPr>
              <a:spLocks noChangeArrowheads="1"/>
            </p:cNvSpPr>
            <p:nvPr/>
          </p:nvSpPr>
          <p:spPr bwMode="auto">
            <a:xfrm>
              <a:off x="2106" y="1622"/>
              <a:ext cx="92" cy="26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5" name="Group 41"/>
            <p:cNvGrpSpPr/>
            <p:nvPr/>
          </p:nvGrpSpPr>
          <p:grpSpPr>
            <a:xfrm>
              <a:off x="2106" y="1622"/>
              <a:ext cx="103" cy="232"/>
              <a:chOff x="2106" y="1622"/>
              <a:chExt cx="103" cy="232"/>
            </a:xfrm>
          </p:grpSpPr>
          <p:sp>
            <p:nvSpPr>
              <p:cNvPr id="212023" name="Line 42"/>
              <p:cNvSpPr>
                <a:spLocks noChangeShapeType="1"/>
              </p:cNvSpPr>
              <p:nvPr/>
            </p:nvSpPr>
            <p:spPr bwMode="auto">
              <a:xfrm flipH="1">
                <a:off x="2106" y="1622"/>
                <a:ext cx="0" cy="2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24" name="Line 43"/>
              <p:cNvSpPr>
                <a:spLocks noChangeShapeType="1"/>
              </p:cNvSpPr>
              <p:nvPr/>
            </p:nvSpPr>
            <p:spPr bwMode="auto">
              <a:xfrm flipH="1">
                <a:off x="2209" y="1668"/>
                <a:ext cx="0" cy="14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44"/>
          <p:cNvGrpSpPr/>
          <p:nvPr/>
        </p:nvGrpSpPr>
        <p:grpSpPr>
          <a:xfrm>
            <a:off x="7660958" y="4396740"/>
            <a:ext cx="438150" cy="452438"/>
            <a:chOff x="2559" y="1416"/>
            <a:chExt cx="358" cy="371"/>
          </a:xfrm>
        </p:grpSpPr>
        <p:grpSp>
          <p:nvGrpSpPr>
            <p:cNvPr id="7" name="Group 45"/>
            <p:cNvGrpSpPr/>
            <p:nvPr/>
          </p:nvGrpSpPr>
          <p:grpSpPr>
            <a:xfrm>
              <a:off x="2559" y="1635"/>
              <a:ext cx="246" cy="152"/>
              <a:chOff x="2559" y="1635"/>
              <a:chExt cx="246" cy="152"/>
            </a:xfrm>
          </p:grpSpPr>
          <p:sp>
            <p:nvSpPr>
              <p:cNvPr id="212018" name="Rectangle 46"/>
              <p:cNvSpPr>
                <a:spLocks noChangeArrowheads="1"/>
              </p:cNvSpPr>
              <p:nvPr/>
            </p:nvSpPr>
            <p:spPr bwMode="auto">
              <a:xfrm>
                <a:off x="2559" y="1635"/>
                <a:ext cx="245" cy="15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2019" name="Oval 47"/>
              <p:cNvSpPr>
                <a:spLocks noChangeArrowheads="1"/>
              </p:cNvSpPr>
              <p:nvPr/>
            </p:nvSpPr>
            <p:spPr bwMode="auto">
              <a:xfrm>
                <a:off x="2560" y="1701"/>
                <a:ext cx="59" cy="5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2020" name="Line 48"/>
              <p:cNvSpPr>
                <a:spLocks noChangeShapeType="1"/>
              </p:cNvSpPr>
              <p:nvPr/>
            </p:nvSpPr>
            <p:spPr bwMode="auto">
              <a:xfrm flipV="1">
                <a:off x="2613" y="1655"/>
                <a:ext cx="193" cy="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2017" name="Text Box 49"/>
            <p:cNvSpPr txBox="1">
              <a:spLocks noChangeArrowheads="1"/>
            </p:cNvSpPr>
            <p:nvPr/>
          </p:nvSpPr>
          <p:spPr bwMode="auto">
            <a:xfrm>
              <a:off x="2575" y="1416"/>
              <a:ext cx="341" cy="341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211985" name="Line 50"/>
          <p:cNvSpPr>
            <a:spLocks noChangeShapeType="1"/>
          </p:cNvSpPr>
          <p:nvPr/>
        </p:nvSpPr>
        <p:spPr bwMode="auto">
          <a:xfrm>
            <a:off x="6268720" y="4172903"/>
            <a:ext cx="21986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86" name="Oval 51"/>
          <p:cNvSpPr>
            <a:spLocks noChangeArrowheads="1"/>
          </p:cNvSpPr>
          <p:nvPr/>
        </p:nvSpPr>
        <p:spPr bwMode="auto">
          <a:xfrm>
            <a:off x="6240145" y="4144328"/>
            <a:ext cx="57150" cy="57150"/>
          </a:xfrm>
          <a:prstGeom prst="ellipse">
            <a:avLst/>
          </a:prstGeom>
          <a:solidFill>
            <a:srgbClr val="333333"/>
          </a:solidFill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11987" name="Oval 52"/>
          <p:cNvSpPr>
            <a:spLocks noChangeArrowheads="1"/>
          </p:cNvSpPr>
          <p:nvPr/>
        </p:nvSpPr>
        <p:spPr bwMode="auto">
          <a:xfrm>
            <a:off x="8418195" y="4145915"/>
            <a:ext cx="58738" cy="57150"/>
          </a:xfrm>
          <a:prstGeom prst="ellipse">
            <a:avLst/>
          </a:prstGeom>
          <a:solidFill>
            <a:srgbClr val="333333"/>
          </a:solidFill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11988" name="Rectangle 69"/>
          <p:cNvSpPr>
            <a:spLocks noChangeArrowheads="1"/>
          </p:cNvSpPr>
          <p:nvPr/>
        </p:nvSpPr>
        <p:spPr bwMode="auto">
          <a:xfrm>
            <a:off x="7062471" y="4880610"/>
            <a:ext cx="373063" cy="3810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en-US" altLang="zh-CN" sz="2400" i="1">
                <a:latin typeface="Times New Roman" pitchFamily="18" charset="0"/>
              </a:rPr>
              <a:t>U</a:t>
            </a:r>
          </a:p>
        </p:txBody>
      </p:sp>
      <p:sp>
        <p:nvSpPr>
          <p:cNvPr id="211989" name="Line 70"/>
          <p:cNvSpPr>
            <a:spLocks noChangeShapeType="1"/>
          </p:cNvSpPr>
          <p:nvPr/>
        </p:nvSpPr>
        <p:spPr bwMode="auto">
          <a:xfrm flipH="1">
            <a:off x="6271895" y="2809240"/>
            <a:ext cx="0" cy="636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990" name="Line 71"/>
          <p:cNvSpPr>
            <a:spLocks noChangeShapeType="1"/>
          </p:cNvSpPr>
          <p:nvPr/>
        </p:nvSpPr>
        <p:spPr bwMode="auto">
          <a:xfrm flipH="1">
            <a:off x="8453120" y="2809240"/>
            <a:ext cx="0" cy="636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2"/>
          <p:cNvGrpSpPr/>
          <p:nvPr/>
        </p:nvGrpSpPr>
        <p:grpSpPr>
          <a:xfrm>
            <a:off x="6252845" y="2666366"/>
            <a:ext cx="2216150" cy="379413"/>
            <a:chOff x="1406" y="63"/>
            <a:chExt cx="1814" cy="311"/>
          </a:xfrm>
        </p:grpSpPr>
        <p:sp>
          <p:nvSpPr>
            <p:cNvPr id="212014" name="Line 73"/>
            <p:cNvSpPr>
              <a:spLocks noChangeShapeType="1"/>
            </p:cNvSpPr>
            <p:nvPr/>
          </p:nvSpPr>
          <p:spPr bwMode="auto">
            <a:xfrm>
              <a:off x="1406" y="222"/>
              <a:ext cx="18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15" name="Rectangle 74"/>
            <p:cNvSpPr>
              <a:spLocks noChangeArrowheads="1"/>
            </p:cNvSpPr>
            <p:nvPr/>
          </p:nvSpPr>
          <p:spPr bwMode="auto">
            <a:xfrm>
              <a:off x="2199" y="63"/>
              <a:ext cx="305" cy="31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i="1">
                  <a:latin typeface="Times New Roman" pitchFamily="18" charset="0"/>
                </a:rPr>
                <a:t>U</a:t>
              </a:r>
              <a:r>
                <a:rPr lang="en-US" altLang="zh-CN" sz="2400" i="1" baseline="-2500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75"/>
          <p:cNvGrpSpPr/>
          <p:nvPr/>
        </p:nvGrpSpPr>
        <p:grpSpPr>
          <a:xfrm>
            <a:off x="6249670" y="3580766"/>
            <a:ext cx="2217738" cy="379413"/>
            <a:chOff x="1404" y="802"/>
            <a:chExt cx="1814" cy="311"/>
          </a:xfrm>
        </p:grpSpPr>
        <p:sp>
          <p:nvSpPr>
            <p:cNvPr id="212012" name="Line 76"/>
            <p:cNvSpPr>
              <a:spLocks noChangeShapeType="1"/>
            </p:cNvSpPr>
            <p:nvPr/>
          </p:nvSpPr>
          <p:spPr bwMode="auto">
            <a:xfrm>
              <a:off x="1404" y="960"/>
              <a:ext cx="18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13" name="Rectangle 77"/>
            <p:cNvSpPr>
              <a:spLocks noChangeArrowheads="1"/>
            </p:cNvSpPr>
            <p:nvPr/>
          </p:nvSpPr>
          <p:spPr bwMode="auto">
            <a:xfrm>
              <a:off x="2197" y="802"/>
              <a:ext cx="305" cy="31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i="1">
                  <a:latin typeface="Times New Roman" pitchFamily="18" charset="0"/>
                </a:rPr>
                <a:t>U</a:t>
              </a:r>
              <a:r>
                <a:rPr lang="en-US" altLang="zh-CN" sz="2400" i="1" baseline="-2500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2" name="Text Box 96"/>
          <p:cNvSpPr txBox="1">
            <a:spLocks noChangeArrowheads="1"/>
          </p:cNvSpPr>
          <p:nvPr/>
        </p:nvSpPr>
        <p:spPr bwMode="auto">
          <a:xfrm>
            <a:off x="2429510" y="1045210"/>
            <a:ext cx="1751330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anose="02010609060101010101" pitchFamily="49" charset="-122"/>
              </a:rPr>
              <a:t>串联分压</a:t>
            </a:r>
          </a:p>
        </p:txBody>
      </p:sp>
      <p:grpSp>
        <p:nvGrpSpPr>
          <p:cNvPr id="10" name="组合 78"/>
          <p:cNvGrpSpPr/>
          <p:nvPr/>
        </p:nvGrpSpPr>
        <p:grpSpPr>
          <a:xfrm>
            <a:off x="6635434" y="1001079"/>
            <a:ext cx="517525" cy="795337"/>
            <a:chOff x="7924800" y="341173"/>
            <a:chExt cx="609600" cy="936961"/>
          </a:xfrm>
        </p:grpSpPr>
        <p:sp>
          <p:nvSpPr>
            <p:cNvPr id="212010" name="AutoShape 67"/>
            <p:cNvSpPr>
              <a:spLocks noChangeAspect="1" noChangeArrowheads="1"/>
            </p:cNvSpPr>
            <p:nvPr/>
          </p:nvSpPr>
          <p:spPr bwMode="auto">
            <a:xfrm>
              <a:off x="7924800" y="341173"/>
              <a:ext cx="482600" cy="482600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011" name="Text Box 68"/>
            <p:cNvSpPr txBox="1">
              <a:spLocks noChangeAspect="1" noChangeArrowheads="1"/>
            </p:cNvSpPr>
            <p:nvPr/>
          </p:nvSpPr>
          <p:spPr bwMode="auto">
            <a:xfrm>
              <a:off x="8019724" y="762000"/>
              <a:ext cx="514676" cy="516134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2400" baseline="-2500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组合 79"/>
          <p:cNvGrpSpPr/>
          <p:nvPr/>
        </p:nvGrpSpPr>
        <p:grpSpPr>
          <a:xfrm>
            <a:off x="7832409" y="1012190"/>
            <a:ext cx="517525" cy="795338"/>
            <a:chOff x="7924800" y="341173"/>
            <a:chExt cx="609600" cy="936961"/>
          </a:xfrm>
        </p:grpSpPr>
        <p:sp>
          <p:nvSpPr>
            <p:cNvPr id="212008" name="AutoShape 67"/>
            <p:cNvSpPr>
              <a:spLocks noChangeAspect="1" noChangeArrowheads="1"/>
            </p:cNvSpPr>
            <p:nvPr/>
          </p:nvSpPr>
          <p:spPr bwMode="auto">
            <a:xfrm>
              <a:off x="7924800" y="341173"/>
              <a:ext cx="482600" cy="482600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009" name="Text Box 68"/>
            <p:cNvSpPr txBox="1">
              <a:spLocks noChangeAspect="1" noChangeArrowheads="1"/>
            </p:cNvSpPr>
            <p:nvPr/>
          </p:nvSpPr>
          <p:spPr bwMode="auto">
            <a:xfrm>
              <a:off x="8019724" y="762000"/>
              <a:ext cx="514676" cy="516134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2400" baseline="-2500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7702233" y="1861504"/>
            <a:ext cx="438150" cy="452437"/>
            <a:chOff x="2559" y="1416"/>
            <a:chExt cx="358" cy="371"/>
          </a:xfrm>
        </p:grpSpPr>
        <p:grpSp>
          <p:nvGrpSpPr>
            <p:cNvPr id="13" name="Group 45"/>
            <p:cNvGrpSpPr/>
            <p:nvPr/>
          </p:nvGrpSpPr>
          <p:grpSpPr>
            <a:xfrm>
              <a:off x="2559" y="1635"/>
              <a:ext cx="247" cy="152"/>
              <a:chOff x="2559" y="1635"/>
              <a:chExt cx="247" cy="152"/>
            </a:xfrm>
          </p:grpSpPr>
          <p:sp>
            <p:nvSpPr>
              <p:cNvPr id="212005" name="Rectangle 46"/>
              <p:cNvSpPr>
                <a:spLocks noChangeArrowheads="1"/>
              </p:cNvSpPr>
              <p:nvPr/>
            </p:nvSpPr>
            <p:spPr bwMode="auto">
              <a:xfrm>
                <a:off x="2559" y="1635"/>
                <a:ext cx="245" cy="15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2006" name="Oval 47"/>
              <p:cNvSpPr>
                <a:spLocks noChangeArrowheads="1"/>
              </p:cNvSpPr>
              <p:nvPr/>
            </p:nvSpPr>
            <p:spPr bwMode="auto">
              <a:xfrm>
                <a:off x="2560" y="1701"/>
                <a:ext cx="59" cy="5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2007" name="Line 48"/>
              <p:cNvSpPr>
                <a:spLocks noChangeShapeType="1"/>
              </p:cNvSpPr>
              <p:nvPr/>
            </p:nvSpPr>
            <p:spPr bwMode="auto">
              <a:xfrm flipV="1">
                <a:off x="2613" y="1655"/>
                <a:ext cx="193" cy="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2004" name="Text Box 49"/>
            <p:cNvSpPr txBox="1">
              <a:spLocks noChangeArrowheads="1"/>
            </p:cNvSpPr>
            <p:nvPr/>
          </p:nvSpPr>
          <p:spPr bwMode="auto">
            <a:xfrm>
              <a:off x="2575" y="1416"/>
              <a:ext cx="341" cy="341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 pitchFamily="18" charset="0"/>
                </a:rPr>
                <a:t>S</a:t>
              </a:r>
            </a:p>
          </p:txBody>
        </p:sp>
      </p:grpSp>
      <p:grpSp>
        <p:nvGrpSpPr>
          <p:cNvPr id="14" name="组合 94"/>
          <p:cNvGrpSpPr/>
          <p:nvPr/>
        </p:nvGrpSpPr>
        <p:grpSpPr>
          <a:xfrm>
            <a:off x="7179945" y="3025141"/>
            <a:ext cx="914400" cy="612775"/>
            <a:chOff x="7162800" y="4245428"/>
            <a:chExt cx="914400" cy="612352"/>
          </a:xfrm>
        </p:grpSpPr>
        <p:sp>
          <p:nvSpPr>
            <p:cNvPr id="212001" name="AutoShape 67"/>
            <p:cNvSpPr>
              <a:spLocks noChangeAspect="1" noChangeArrowheads="1"/>
            </p:cNvSpPr>
            <p:nvPr/>
          </p:nvSpPr>
          <p:spPr bwMode="auto">
            <a:xfrm>
              <a:off x="7162800" y="4245428"/>
              <a:ext cx="409710" cy="409710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002" name="Text Box 68"/>
            <p:cNvSpPr txBox="1">
              <a:spLocks noChangeAspect="1" noChangeArrowheads="1"/>
            </p:cNvSpPr>
            <p:nvPr/>
          </p:nvSpPr>
          <p:spPr bwMode="auto">
            <a:xfrm>
              <a:off x="7640258" y="4419600"/>
              <a:ext cx="436942" cy="438180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2400" baseline="-2500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组合 95"/>
          <p:cNvGrpSpPr/>
          <p:nvPr/>
        </p:nvGrpSpPr>
        <p:grpSpPr>
          <a:xfrm>
            <a:off x="7179945" y="3958591"/>
            <a:ext cx="914400" cy="612775"/>
            <a:chOff x="7162800" y="4245428"/>
            <a:chExt cx="914400" cy="612352"/>
          </a:xfrm>
        </p:grpSpPr>
        <p:sp>
          <p:nvSpPr>
            <p:cNvPr id="211999" name="AutoShape 67"/>
            <p:cNvSpPr>
              <a:spLocks noChangeAspect="1" noChangeArrowheads="1"/>
            </p:cNvSpPr>
            <p:nvPr/>
          </p:nvSpPr>
          <p:spPr bwMode="auto">
            <a:xfrm>
              <a:off x="7162800" y="4245428"/>
              <a:ext cx="409710" cy="409710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000" name="Text Box 68"/>
            <p:cNvSpPr txBox="1">
              <a:spLocks noChangeAspect="1" noChangeArrowheads="1"/>
            </p:cNvSpPr>
            <p:nvPr/>
          </p:nvSpPr>
          <p:spPr bwMode="auto">
            <a:xfrm>
              <a:off x="7640258" y="4419600"/>
              <a:ext cx="436942" cy="438180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>
                  <a:latin typeface="Times New Roman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2400" baseline="-2500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uiExpand="1" build="p"/>
      <p:bldP spid="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42" name="Rectangle 242"/>
          <p:cNvSpPr>
            <a:spLocks noGrp="1" noChangeArrowheads="1"/>
          </p:cNvSpPr>
          <p:nvPr/>
        </p:nvSpPr>
        <p:spPr>
          <a:xfrm>
            <a:off x="-36830" y="0"/>
            <a:ext cx="7558405" cy="4972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2800" b="1">
                <a:ea typeface="黑体" panose="02010609060101010101" pitchFamily="49" charset="-122"/>
              </a:rPr>
              <a:t>下列各图中电压表分别测量的是哪两端电压？</a:t>
            </a:r>
          </a:p>
        </p:txBody>
      </p:sp>
      <p:grpSp>
        <p:nvGrpSpPr>
          <p:cNvPr id="2" name="Group 250"/>
          <p:cNvGrpSpPr/>
          <p:nvPr/>
        </p:nvGrpSpPr>
        <p:grpSpPr>
          <a:xfrm>
            <a:off x="267970" y="404495"/>
            <a:ext cx="1906270" cy="1525270"/>
            <a:chOff x="384" y="624"/>
            <a:chExt cx="1368" cy="1547"/>
          </a:xfrm>
        </p:grpSpPr>
        <p:grpSp>
          <p:nvGrpSpPr>
            <p:cNvPr id="3" name="Group 139"/>
            <p:cNvGrpSpPr/>
            <p:nvPr/>
          </p:nvGrpSpPr>
          <p:grpSpPr>
            <a:xfrm>
              <a:off x="384" y="624"/>
              <a:ext cx="1368" cy="1370"/>
              <a:chOff x="336" y="87"/>
              <a:chExt cx="1687" cy="1689"/>
            </a:xfrm>
          </p:grpSpPr>
          <p:sp>
            <p:nvSpPr>
              <p:cNvPr id="215188" name="Rectangle 117"/>
              <p:cNvSpPr>
                <a:spLocks noChangeArrowheads="1"/>
              </p:cNvSpPr>
              <p:nvPr/>
            </p:nvSpPr>
            <p:spPr bwMode="auto">
              <a:xfrm>
                <a:off x="364" y="1149"/>
                <a:ext cx="740" cy="4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215189" name="Rectangle 118"/>
              <p:cNvSpPr>
                <a:spLocks noChangeArrowheads="1"/>
              </p:cNvSpPr>
              <p:nvPr/>
            </p:nvSpPr>
            <p:spPr bwMode="auto">
              <a:xfrm>
                <a:off x="357" y="474"/>
                <a:ext cx="1666" cy="7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4" name="Group 119"/>
              <p:cNvGrpSpPr/>
              <p:nvPr/>
            </p:nvGrpSpPr>
            <p:grpSpPr>
              <a:xfrm>
                <a:off x="860" y="304"/>
                <a:ext cx="135" cy="348"/>
                <a:chOff x="4310" y="5256"/>
                <a:chExt cx="202" cy="807"/>
              </a:xfrm>
            </p:grpSpPr>
            <p:sp>
              <p:nvSpPr>
                <p:cNvPr id="215207" name="Rectangle 120"/>
                <p:cNvSpPr>
                  <a:spLocks noChangeArrowheads="1"/>
                </p:cNvSpPr>
                <p:nvPr/>
              </p:nvSpPr>
              <p:spPr bwMode="auto">
                <a:xfrm>
                  <a:off x="4310" y="5256"/>
                  <a:ext cx="202" cy="807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208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4310" y="5265"/>
                  <a:ext cx="0" cy="79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09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4512" y="5466"/>
                  <a:ext cx="0" cy="38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23"/>
              <p:cNvGrpSpPr/>
              <p:nvPr/>
            </p:nvGrpSpPr>
            <p:grpSpPr>
              <a:xfrm>
                <a:off x="656" y="722"/>
                <a:ext cx="396" cy="593"/>
                <a:chOff x="3360" y="2776"/>
                <a:chExt cx="445" cy="667"/>
              </a:xfrm>
            </p:grpSpPr>
            <p:sp>
              <p:nvSpPr>
                <p:cNvPr id="215205" name="AutoShap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206" name="Text Box 1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6" name="Group 126"/>
              <p:cNvGrpSpPr/>
              <p:nvPr/>
            </p:nvGrpSpPr>
            <p:grpSpPr>
              <a:xfrm>
                <a:off x="1498" y="722"/>
                <a:ext cx="396" cy="593"/>
                <a:chOff x="3360" y="2776"/>
                <a:chExt cx="445" cy="667"/>
              </a:xfrm>
            </p:grpSpPr>
            <p:sp>
              <p:nvSpPr>
                <p:cNvPr id="215203" name="AutoShap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204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7" name="Group 129"/>
              <p:cNvGrpSpPr/>
              <p:nvPr/>
            </p:nvGrpSpPr>
            <p:grpSpPr>
              <a:xfrm>
                <a:off x="1405" y="87"/>
                <a:ext cx="304" cy="442"/>
                <a:chOff x="4698" y="1220"/>
                <a:chExt cx="342" cy="497"/>
              </a:xfrm>
            </p:grpSpPr>
            <p:sp>
              <p:nvSpPr>
                <p:cNvPr id="215199" name="Rectangle 130"/>
                <p:cNvSpPr>
                  <a:spLocks noChangeArrowheads="1"/>
                </p:cNvSpPr>
                <p:nvPr/>
              </p:nvSpPr>
              <p:spPr bwMode="auto">
                <a:xfrm>
                  <a:off x="4724" y="1535"/>
                  <a:ext cx="293" cy="182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200" name="Line 1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9" y="1528"/>
                  <a:ext cx="247" cy="11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01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4698" y="1220"/>
                  <a:ext cx="342" cy="38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S</a:t>
                  </a:r>
                  <a:endParaRPr lang="en-US" altLang="zh-CN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202" name="Oval 133"/>
                <p:cNvSpPr>
                  <a:spLocks noChangeArrowheads="1"/>
                </p:cNvSpPr>
                <p:nvPr/>
              </p:nvSpPr>
              <p:spPr bwMode="auto">
                <a:xfrm>
                  <a:off x="4720" y="1614"/>
                  <a:ext cx="71" cy="7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215194" name="Oval 134"/>
              <p:cNvSpPr>
                <a:spLocks noChangeAspect="1" noChangeArrowheads="1"/>
              </p:cNvSpPr>
              <p:nvPr/>
            </p:nvSpPr>
            <p:spPr bwMode="auto">
              <a:xfrm>
                <a:off x="336" y="114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215195" name="Oval 135"/>
              <p:cNvSpPr>
                <a:spLocks noChangeAspect="1" noChangeArrowheads="1"/>
              </p:cNvSpPr>
              <p:nvPr/>
            </p:nvSpPr>
            <p:spPr bwMode="auto">
              <a:xfrm>
                <a:off x="1077" y="114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8" name="Group 136"/>
              <p:cNvGrpSpPr/>
              <p:nvPr/>
            </p:nvGrpSpPr>
            <p:grpSpPr>
              <a:xfrm>
                <a:off x="578" y="1440"/>
                <a:ext cx="328" cy="336"/>
                <a:chOff x="3312" y="931"/>
                <a:chExt cx="356" cy="365"/>
              </a:xfrm>
            </p:grpSpPr>
            <p:sp>
              <p:nvSpPr>
                <p:cNvPr id="215197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931"/>
                  <a:ext cx="356" cy="3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zh-CN" sz="3600">
                    <a:latin typeface="Times New Roman" pitchFamily="18" charset="0"/>
                  </a:endParaRPr>
                </a:p>
              </p:txBody>
            </p:sp>
            <p:sp>
              <p:nvSpPr>
                <p:cNvPr id="215198" name="Text Box 1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7" y="970"/>
                  <a:ext cx="2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 sz="1600">
                      <a:latin typeface="Times New Roman" pitchFamily="18" charset="0"/>
                    </a:rPr>
                    <a:t>V</a:t>
                  </a:r>
                </a:p>
              </p:txBody>
            </p:sp>
          </p:grpSp>
        </p:grpSp>
        <p:sp>
          <p:nvSpPr>
            <p:cNvPr id="215187" name="Text Box 243"/>
            <p:cNvSpPr txBox="1">
              <a:spLocks noChangeArrowheads="1"/>
            </p:cNvSpPr>
            <p:nvPr/>
          </p:nvSpPr>
          <p:spPr bwMode="auto">
            <a:xfrm>
              <a:off x="1008" y="1920"/>
              <a:ext cx="200" cy="251"/>
            </a:xfrm>
            <a:prstGeom prst="rect">
              <a:avLst/>
            </a:prstGeom>
            <a:noFill/>
            <a:ln w="349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1600">
                  <a:latin typeface="Times New Roman" pitchFamily="18" charset="0"/>
                </a:rPr>
                <a:t>A</a:t>
              </a:r>
              <a:endParaRPr lang="en-US" altLang="zh-CN" sz="1600" baseline="-25000">
                <a:latin typeface="Times New Roman" pitchFamily="18" charset="0"/>
              </a:endParaRPr>
            </a:p>
          </p:txBody>
        </p:sp>
      </p:grpSp>
      <p:grpSp>
        <p:nvGrpSpPr>
          <p:cNvPr id="9" name="Group 251"/>
          <p:cNvGrpSpPr/>
          <p:nvPr/>
        </p:nvGrpSpPr>
        <p:grpSpPr>
          <a:xfrm>
            <a:off x="3239770" y="404495"/>
            <a:ext cx="1915160" cy="1525270"/>
            <a:chOff x="2256" y="624"/>
            <a:chExt cx="1374" cy="1548"/>
          </a:xfrm>
        </p:grpSpPr>
        <p:grpSp>
          <p:nvGrpSpPr>
            <p:cNvPr id="10" name="Group 115"/>
            <p:cNvGrpSpPr/>
            <p:nvPr/>
          </p:nvGrpSpPr>
          <p:grpSpPr>
            <a:xfrm>
              <a:off x="2256" y="624"/>
              <a:ext cx="1374" cy="1370"/>
              <a:chOff x="466" y="45"/>
              <a:chExt cx="1694" cy="1689"/>
            </a:xfrm>
          </p:grpSpPr>
          <p:sp>
            <p:nvSpPr>
              <p:cNvPr id="215164" name="Rectangle 88"/>
              <p:cNvSpPr>
                <a:spLocks noChangeArrowheads="1"/>
              </p:cNvSpPr>
              <p:nvPr/>
            </p:nvSpPr>
            <p:spPr bwMode="auto">
              <a:xfrm>
                <a:off x="1391" y="1107"/>
                <a:ext cx="740" cy="4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215165" name="Rectangle 89"/>
              <p:cNvSpPr>
                <a:spLocks noChangeArrowheads="1"/>
              </p:cNvSpPr>
              <p:nvPr/>
            </p:nvSpPr>
            <p:spPr bwMode="auto">
              <a:xfrm>
                <a:off x="466" y="432"/>
                <a:ext cx="1666" cy="7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11" name="Group 90"/>
              <p:cNvGrpSpPr/>
              <p:nvPr/>
            </p:nvGrpSpPr>
            <p:grpSpPr>
              <a:xfrm>
                <a:off x="969" y="262"/>
                <a:ext cx="135" cy="348"/>
                <a:chOff x="4310" y="5256"/>
                <a:chExt cx="202" cy="807"/>
              </a:xfrm>
            </p:grpSpPr>
            <p:sp>
              <p:nvSpPr>
                <p:cNvPr id="215183" name="Rectangle 91"/>
                <p:cNvSpPr>
                  <a:spLocks noChangeArrowheads="1"/>
                </p:cNvSpPr>
                <p:nvPr/>
              </p:nvSpPr>
              <p:spPr bwMode="auto">
                <a:xfrm>
                  <a:off x="4310" y="5256"/>
                  <a:ext cx="202" cy="807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8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310" y="5265"/>
                  <a:ext cx="0" cy="79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85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4512" y="5466"/>
                  <a:ext cx="0" cy="38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99"/>
              <p:cNvGrpSpPr/>
              <p:nvPr/>
            </p:nvGrpSpPr>
            <p:grpSpPr>
              <a:xfrm>
                <a:off x="765" y="680"/>
                <a:ext cx="396" cy="593"/>
                <a:chOff x="3360" y="2776"/>
                <a:chExt cx="445" cy="667"/>
              </a:xfrm>
            </p:grpSpPr>
            <p:sp>
              <p:nvSpPr>
                <p:cNvPr id="215181" name="AutoShap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82" name="Text Box 10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02"/>
              <p:cNvGrpSpPr/>
              <p:nvPr/>
            </p:nvGrpSpPr>
            <p:grpSpPr>
              <a:xfrm>
                <a:off x="1607" y="680"/>
                <a:ext cx="396" cy="593"/>
                <a:chOff x="3360" y="2776"/>
                <a:chExt cx="445" cy="667"/>
              </a:xfrm>
            </p:grpSpPr>
            <p:sp>
              <p:nvSpPr>
                <p:cNvPr id="215179" name="AutoShap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80" name="Text Box 10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14" name="Group 105"/>
              <p:cNvGrpSpPr/>
              <p:nvPr/>
            </p:nvGrpSpPr>
            <p:grpSpPr>
              <a:xfrm>
                <a:off x="1514" y="45"/>
                <a:ext cx="304" cy="442"/>
                <a:chOff x="4698" y="1220"/>
                <a:chExt cx="342" cy="497"/>
              </a:xfrm>
            </p:grpSpPr>
            <p:sp>
              <p:nvSpPr>
                <p:cNvPr id="215175" name="Rectangle 106"/>
                <p:cNvSpPr>
                  <a:spLocks noChangeArrowheads="1"/>
                </p:cNvSpPr>
                <p:nvPr/>
              </p:nvSpPr>
              <p:spPr bwMode="auto">
                <a:xfrm>
                  <a:off x="4724" y="1535"/>
                  <a:ext cx="293" cy="182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76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9" y="1528"/>
                  <a:ext cx="247" cy="11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7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698" y="1220"/>
                  <a:ext cx="342" cy="38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S</a:t>
                  </a:r>
                  <a:endParaRPr lang="en-US" altLang="zh-CN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178" name="Oval 109"/>
                <p:cNvSpPr>
                  <a:spLocks noChangeArrowheads="1"/>
                </p:cNvSpPr>
                <p:nvPr/>
              </p:nvSpPr>
              <p:spPr bwMode="auto">
                <a:xfrm>
                  <a:off x="4720" y="1614"/>
                  <a:ext cx="71" cy="7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215170" name="Oval 110"/>
              <p:cNvSpPr>
                <a:spLocks noChangeAspect="1" noChangeArrowheads="1"/>
              </p:cNvSpPr>
              <p:nvPr/>
            </p:nvSpPr>
            <p:spPr bwMode="auto">
              <a:xfrm>
                <a:off x="1363" y="110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215171" name="Oval 111"/>
              <p:cNvSpPr>
                <a:spLocks noChangeAspect="1" noChangeArrowheads="1"/>
              </p:cNvSpPr>
              <p:nvPr/>
            </p:nvSpPr>
            <p:spPr bwMode="auto">
              <a:xfrm>
                <a:off x="2104" y="1100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15" name="Group 112"/>
              <p:cNvGrpSpPr/>
              <p:nvPr/>
            </p:nvGrpSpPr>
            <p:grpSpPr>
              <a:xfrm>
                <a:off x="1605" y="1398"/>
                <a:ext cx="328" cy="336"/>
                <a:chOff x="3312" y="931"/>
                <a:chExt cx="356" cy="365"/>
              </a:xfrm>
            </p:grpSpPr>
            <p:sp>
              <p:nvSpPr>
                <p:cNvPr id="215173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931"/>
                  <a:ext cx="356" cy="3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zh-CN" sz="3600">
                    <a:latin typeface="Times New Roman" pitchFamily="18" charset="0"/>
                  </a:endParaRPr>
                </a:p>
              </p:txBody>
            </p:sp>
            <p:sp>
              <p:nvSpPr>
                <p:cNvPr id="215174" name="Text Box 1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7" y="970"/>
                  <a:ext cx="2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 sz="1600">
                      <a:latin typeface="Times New Roman" pitchFamily="18" charset="0"/>
                    </a:rPr>
                    <a:t>V</a:t>
                  </a:r>
                </a:p>
              </p:txBody>
            </p:sp>
          </p:grpSp>
        </p:grpSp>
        <p:sp>
          <p:nvSpPr>
            <p:cNvPr id="215163" name="Text Box 244"/>
            <p:cNvSpPr txBox="1">
              <a:spLocks noChangeArrowheads="1"/>
            </p:cNvSpPr>
            <p:nvPr/>
          </p:nvSpPr>
          <p:spPr bwMode="auto">
            <a:xfrm>
              <a:off x="2832" y="1921"/>
              <a:ext cx="200" cy="251"/>
            </a:xfrm>
            <a:prstGeom prst="rect">
              <a:avLst/>
            </a:prstGeom>
            <a:noFill/>
            <a:ln w="349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1600">
                  <a:latin typeface="Times New Roman" pitchFamily="18" charset="0"/>
                </a:rPr>
                <a:t>B</a:t>
              </a:r>
              <a:endParaRPr lang="en-US" altLang="zh-CN" sz="1600" baseline="-25000">
                <a:latin typeface="Times New Roman" pitchFamily="18" charset="0"/>
              </a:endParaRPr>
            </a:p>
          </p:txBody>
        </p:sp>
      </p:grpSp>
      <p:grpSp>
        <p:nvGrpSpPr>
          <p:cNvPr id="16" name="Group 252"/>
          <p:cNvGrpSpPr/>
          <p:nvPr/>
        </p:nvGrpSpPr>
        <p:grpSpPr>
          <a:xfrm>
            <a:off x="6306820" y="328295"/>
            <a:ext cx="1939925" cy="1598930"/>
            <a:chOff x="4188" y="576"/>
            <a:chExt cx="1392" cy="1623"/>
          </a:xfrm>
        </p:grpSpPr>
        <p:grpSp>
          <p:nvGrpSpPr>
            <p:cNvPr id="17" name="Group 163"/>
            <p:cNvGrpSpPr/>
            <p:nvPr/>
          </p:nvGrpSpPr>
          <p:grpSpPr>
            <a:xfrm>
              <a:off x="4188" y="576"/>
              <a:ext cx="1392" cy="1370"/>
              <a:chOff x="3900" y="96"/>
              <a:chExt cx="1716" cy="1689"/>
            </a:xfrm>
          </p:grpSpPr>
          <p:sp>
            <p:nvSpPr>
              <p:cNvPr id="215140" name="Rectangle 141"/>
              <p:cNvSpPr>
                <a:spLocks noChangeArrowheads="1"/>
              </p:cNvSpPr>
              <p:nvPr/>
            </p:nvSpPr>
            <p:spPr bwMode="auto">
              <a:xfrm>
                <a:off x="3924" y="1158"/>
                <a:ext cx="1666" cy="4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215141" name="Rectangle 142"/>
              <p:cNvSpPr>
                <a:spLocks noChangeArrowheads="1"/>
              </p:cNvSpPr>
              <p:nvPr/>
            </p:nvSpPr>
            <p:spPr bwMode="auto">
              <a:xfrm>
                <a:off x="3922" y="483"/>
                <a:ext cx="1666" cy="7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18" name="Group 143"/>
              <p:cNvGrpSpPr/>
              <p:nvPr/>
            </p:nvGrpSpPr>
            <p:grpSpPr>
              <a:xfrm>
                <a:off x="4425" y="313"/>
                <a:ext cx="135" cy="348"/>
                <a:chOff x="4310" y="5256"/>
                <a:chExt cx="202" cy="807"/>
              </a:xfrm>
            </p:grpSpPr>
            <p:sp>
              <p:nvSpPr>
                <p:cNvPr id="215159" name="Rectangle 144"/>
                <p:cNvSpPr>
                  <a:spLocks noChangeArrowheads="1"/>
                </p:cNvSpPr>
                <p:nvPr/>
              </p:nvSpPr>
              <p:spPr bwMode="auto">
                <a:xfrm>
                  <a:off x="4310" y="5256"/>
                  <a:ext cx="202" cy="807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60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310" y="5265"/>
                  <a:ext cx="0" cy="79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61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4512" y="5466"/>
                  <a:ext cx="0" cy="38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" name="Group 147"/>
              <p:cNvGrpSpPr/>
              <p:nvPr/>
            </p:nvGrpSpPr>
            <p:grpSpPr>
              <a:xfrm>
                <a:off x="4221" y="731"/>
                <a:ext cx="396" cy="593"/>
                <a:chOff x="3360" y="2776"/>
                <a:chExt cx="445" cy="667"/>
              </a:xfrm>
            </p:grpSpPr>
            <p:sp>
              <p:nvSpPr>
                <p:cNvPr id="215157" name="AutoShap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58" name="Text Box 1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0" name="Group 150"/>
              <p:cNvGrpSpPr/>
              <p:nvPr/>
            </p:nvGrpSpPr>
            <p:grpSpPr>
              <a:xfrm>
                <a:off x="5063" y="731"/>
                <a:ext cx="396" cy="593"/>
                <a:chOff x="3360" y="2776"/>
                <a:chExt cx="445" cy="667"/>
              </a:xfrm>
            </p:grpSpPr>
            <p:sp>
              <p:nvSpPr>
                <p:cNvPr id="215155" name="AutoShap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56" name="Text Box 15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21" name="Group 153"/>
              <p:cNvGrpSpPr/>
              <p:nvPr/>
            </p:nvGrpSpPr>
            <p:grpSpPr>
              <a:xfrm>
                <a:off x="4970" y="96"/>
                <a:ext cx="304" cy="442"/>
                <a:chOff x="4698" y="1220"/>
                <a:chExt cx="342" cy="497"/>
              </a:xfrm>
            </p:grpSpPr>
            <p:sp>
              <p:nvSpPr>
                <p:cNvPr id="215151" name="Rectangle 154"/>
                <p:cNvSpPr>
                  <a:spLocks noChangeArrowheads="1"/>
                </p:cNvSpPr>
                <p:nvPr/>
              </p:nvSpPr>
              <p:spPr bwMode="auto">
                <a:xfrm>
                  <a:off x="4724" y="1535"/>
                  <a:ext cx="293" cy="182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52" name="Line 1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9" y="1528"/>
                  <a:ext cx="247" cy="11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53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4698" y="1220"/>
                  <a:ext cx="342" cy="38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S</a:t>
                  </a:r>
                  <a:endParaRPr lang="en-US" altLang="zh-CN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154" name="Oval 157"/>
                <p:cNvSpPr>
                  <a:spLocks noChangeArrowheads="1"/>
                </p:cNvSpPr>
                <p:nvPr/>
              </p:nvSpPr>
              <p:spPr bwMode="auto">
                <a:xfrm>
                  <a:off x="4720" y="1614"/>
                  <a:ext cx="71" cy="7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215146" name="Oval 158"/>
              <p:cNvSpPr>
                <a:spLocks noChangeAspect="1" noChangeArrowheads="1"/>
              </p:cNvSpPr>
              <p:nvPr/>
            </p:nvSpPr>
            <p:spPr bwMode="auto">
              <a:xfrm>
                <a:off x="3900" y="115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215147" name="Oval 159"/>
              <p:cNvSpPr>
                <a:spLocks noChangeAspect="1" noChangeArrowheads="1"/>
              </p:cNvSpPr>
              <p:nvPr/>
            </p:nvSpPr>
            <p:spPr bwMode="auto">
              <a:xfrm>
                <a:off x="5560" y="115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2" name="Group 160"/>
              <p:cNvGrpSpPr/>
              <p:nvPr/>
            </p:nvGrpSpPr>
            <p:grpSpPr>
              <a:xfrm>
                <a:off x="4656" y="1449"/>
                <a:ext cx="328" cy="336"/>
                <a:chOff x="3312" y="931"/>
                <a:chExt cx="356" cy="365"/>
              </a:xfrm>
            </p:grpSpPr>
            <p:sp>
              <p:nvSpPr>
                <p:cNvPr id="215149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931"/>
                  <a:ext cx="356" cy="3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zh-CN" sz="3600">
                    <a:latin typeface="Times New Roman" pitchFamily="18" charset="0"/>
                  </a:endParaRPr>
                </a:p>
              </p:txBody>
            </p:sp>
            <p:sp>
              <p:nvSpPr>
                <p:cNvPr id="215150" name="Text Box 16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7" y="970"/>
                  <a:ext cx="2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 sz="1600">
                      <a:latin typeface="Times New Roman" pitchFamily="18" charset="0"/>
                    </a:rPr>
                    <a:t>V</a:t>
                  </a:r>
                </a:p>
              </p:txBody>
            </p:sp>
          </p:grpSp>
        </p:grpSp>
        <p:sp>
          <p:nvSpPr>
            <p:cNvPr id="215139" name="Text Box 245"/>
            <p:cNvSpPr txBox="1">
              <a:spLocks noChangeArrowheads="1"/>
            </p:cNvSpPr>
            <p:nvPr/>
          </p:nvSpPr>
          <p:spPr bwMode="auto">
            <a:xfrm>
              <a:off x="4888" y="1948"/>
              <a:ext cx="200" cy="251"/>
            </a:xfrm>
            <a:prstGeom prst="rect">
              <a:avLst/>
            </a:prstGeom>
            <a:noFill/>
            <a:ln w="349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1600">
                  <a:latin typeface="Times New Roman" pitchFamily="18" charset="0"/>
                </a:rPr>
                <a:t>C</a:t>
              </a:r>
              <a:endParaRPr lang="en-US" altLang="zh-CN" sz="1600" baseline="-25000">
                <a:latin typeface="Times New Roman" pitchFamily="18" charset="0"/>
              </a:endParaRPr>
            </a:p>
          </p:txBody>
        </p:sp>
      </p:grpSp>
      <p:grpSp>
        <p:nvGrpSpPr>
          <p:cNvPr id="23" name="Group 249"/>
          <p:cNvGrpSpPr/>
          <p:nvPr/>
        </p:nvGrpSpPr>
        <p:grpSpPr>
          <a:xfrm>
            <a:off x="210820" y="2724150"/>
            <a:ext cx="1939925" cy="1405890"/>
            <a:chOff x="444" y="2633"/>
            <a:chExt cx="1392" cy="1494"/>
          </a:xfrm>
        </p:grpSpPr>
        <p:grpSp>
          <p:nvGrpSpPr>
            <p:cNvPr id="24" name="Group 187"/>
            <p:cNvGrpSpPr/>
            <p:nvPr/>
          </p:nvGrpSpPr>
          <p:grpSpPr>
            <a:xfrm>
              <a:off x="444" y="2633"/>
              <a:ext cx="1392" cy="1220"/>
              <a:chOff x="156" y="2192"/>
              <a:chExt cx="1716" cy="1504"/>
            </a:xfrm>
          </p:grpSpPr>
          <p:sp>
            <p:nvSpPr>
              <p:cNvPr id="215116" name="Rectangle 165"/>
              <p:cNvSpPr>
                <a:spLocks noChangeArrowheads="1"/>
              </p:cNvSpPr>
              <p:nvPr/>
            </p:nvSpPr>
            <p:spPr bwMode="auto">
              <a:xfrm>
                <a:off x="180" y="2378"/>
                <a:ext cx="1666" cy="4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215117" name="Rectangle 166"/>
              <p:cNvSpPr>
                <a:spLocks noChangeArrowheads="1"/>
              </p:cNvSpPr>
              <p:nvPr/>
            </p:nvSpPr>
            <p:spPr bwMode="auto">
              <a:xfrm>
                <a:off x="178" y="2855"/>
                <a:ext cx="1666" cy="7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681" y="2685"/>
                <a:ext cx="135" cy="348"/>
                <a:chOff x="4310" y="5256"/>
                <a:chExt cx="202" cy="807"/>
              </a:xfrm>
            </p:grpSpPr>
            <p:sp>
              <p:nvSpPr>
                <p:cNvPr id="215135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10" y="5256"/>
                  <a:ext cx="202" cy="807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36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4310" y="5265"/>
                  <a:ext cx="0" cy="79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37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512" y="5466"/>
                  <a:ext cx="0" cy="38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" name="Group 171"/>
              <p:cNvGrpSpPr/>
              <p:nvPr/>
            </p:nvGrpSpPr>
            <p:grpSpPr>
              <a:xfrm>
                <a:off x="477" y="3103"/>
                <a:ext cx="396" cy="593"/>
                <a:chOff x="3360" y="2776"/>
                <a:chExt cx="445" cy="667"/>
              </a:xfrm>
            </p:grpSpPr>
            <p:sp>
              <p:nvSpPr>
                <p:cNvPr id="215133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34" name="Text Box 1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174"/>
              <p:cNvGrpSpPr/>
              <p:nvPr/>
            </p:nvGrpSpPr>
            <p:grpSpPr>
              <a:xfrm>
                <a:off x="1319" y="3103"/>
                <a:ext cx="396" cy="593"/>
                <a:chOff x="3360" y="2776"/>
                <a:chExt cx="445" cy="667"/>
              </a:xfrm>
            </p:grpSpPr>
            <p:sp>
              <p:nvSpPr>
                <p:cNvPr id="215131" name="AutoShap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32" name="Text Box 1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28" name="Group 177"/>
              <p:cNvGrpSpPr/>
              <p:nvPr/>
            </p:nvGrpSpPr>
            <p:grpSpPr>
              <a:xfrm>
                <a:off x="1226" y="2468"/>
                <a:ext cx="304" cy="442"/>
                <a:chOff x="4698" y="1220"/>
                <a:chExt cx="342" cy="497"/>
              </a:xfrm>
            </p:grpSpPr>
            <p:sp>
              <p:nvSpPr>
                <p:cNvPr id="215127" name="Rectangle 178"/>
                <p:cNvSpPr>
                  <a:spLocks noChangeArrowheads="1"/>
                </p:cNvSpPr>
                <p:nvPr/>
              </p:nvSpPr>
              <p:spPr bwMode="auto">
                <a:xfrm>
                  <a:off x="4724" y="1535"/>
                  <a:ext cx="293" cy="182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28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9" y="1528"/>
                  <a:ext cx="247" cy="11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29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4698" y="1220"/>
                  <a:ext cx="342" cy="38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S</a:t>
                  </a:r>
                  <a:endParaRPr lang="en-US" altLang="zh-CN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130" name="Oval 181"/>
                <p:cNvSpPr>
                  <a:spLocks noChangeArrowheads="1"/>
                </p:cNvSpPr>
                <p:nvPr/>
              </p:nvSpPr>
              <p:spPr bwMode="auto">
                <a:xfrm>
                  <a:off x="4720" y="1614"/>
                  <a:ext cx="71" cy="7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215122" name="Oval 182"/>
              <p:cNvSpPr>
                <a:spLocks noChangeAspect="1" noChangeArrowheads="1"/>
              </p:cNvSpPr>
              <p:nvPr/>
            </p:nvSpPr>
            <p:spPr bwMode="auto">
              <a:xfrm>
                <a:off x="156" y="282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215123" name="Oval 183"/>
              <p:cNvSpPr>
                <a:spLocks noChangeAspect="1" noChangeArrowheads="1"/>
              </p:cNvSpPr>
              <p:nvPr/>
            </p:nvSpPr>
            <p:spPr bwMode="auto">
              <a:xfrm>
                <a:off x="1816" y="282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9" name="Group 184"/>
              <p:cNvGrpSpPr/>
              <p:nvPr/>
            </p:nvGrpSpPr>
            <p:grpSpPr>
              <a:xfrm>
                <a:off x="876" y="2192"/>
                <a:ext cx="328" cy="336"/>
                <a:chOff x="3312" y="931"/>
                <a:chExt cx="356" cy="365"/>
              </a:xfrm>
            </p:grpSpPr>
            <p:sp>
              <p:nvSpPr>
                <p:cNvPr id="215125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931"/>
                  <a:ext cx="356" cy="3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zh-CN" sz="3600">
                    <a:latin typeface="Times New Roman" pitchFamily="18" charset="0"/>
                  </a:endParaRPr>
                </a:p>
              </p:txBody>
            </p:sp>
            <p:sp>
              <p:nvSpPr>
                <p:cNvPr id="215126" name="Text Box 18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7" y="970"/>
                  <a:ext cx="2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 sz="1600">
                      <a:latin typeface="Times New Roman" pitchFamily="18" charset="0"/>
                    </a:rPr>
                    <a:t>V</a:t>
                  </a:r>
                </a:p>
              </p:txBody>
            </p:sp>
          </p:grpSp>
        </p:grpSp>
        <p:sp>
          <p:nvSpPr>
            <p:cNvPr id="215115" name="Text Box 246"/>
            <p:cNvSpPr txBox="1">
              <a:spLocks noChangeArrowheads="1"/>
            </p:cNvSpPr>
            <p:nvPr/>
          </p:nvSpPr>
          <p:spPr bwMode="auto">
            <a:xfrm>
              <a:off x="1048" y="3876"/>
              <a:ext cx="200" cy="251"/>
            </a:xfrm>
            <a:prstGeom prst="rect">
              <a:avLst/>
            </a:prstGeom>
            <a:noFill/>
            <a:ln w="349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1600">
                  <a:latin typeface="Times New Roman" pitchFamily="18" charset="0"/>
                </a:rPr>
                <a:t>D</a:t>
              </a:r>
              <a:endParaRPr lang="en-US" altLang="zh-CN" sz="1600" baseline="-25000">
                <a:latin typeface="Times New Roman" pitchFamily="18" charset="0"/>
              </a:endParaRPr>
            </a:p>
          </p:txBody>
        </p:sp>
      </p:grpSp>
      <p:grpSp>
        <p:nvGrpSpPr>
          <p:cNvPr id="30" name="Group 253"/>
          <p:cNvGrpSpPr/>
          <p:nvPr/>
        </p:nvGrpSpPr>
        <p:grpSpPr>
          <a:xfrm>
            <a:off x="3192145" y="2395855"/>
            <a:ext cx="1939290" cy="1645920"/>
            <a:chOff x="2322" y="2379"/>
            <a:chExt cx="1391" cy="1749"/>
          </a:xfrm>
        </p:grpSpPr>
        <p:grpSp>
          <p:nvGrpSpPr>
            <p:cNvPr id="31" name="Group 241"/>
            <p:cNvGrpSpPr/>
            <p:nvPr/>
          </p:nvGrpSpPr>
          <p:grpSpPr>
            <a:xfrm>
              <a:off x="2322" y="2379"/>
              <a:ext cx="1391" cy="1457"/>
              <a:chOff x="2034" y="2541"/>
              <a:chExt cx="1716" cy="1797"/>
            </a:xfrm>
          </p:grpSpPr>
          <p:sp>
            <p:nvSpPr>
              <p:cNvPr id="215089" name="Rectangle 216"/>
              <p:cNvSpPr>
                <a:spLocks noChangeArrowheads="1"/>
              </p:cNvSpPr>
              <p:nvPr/>
            </p:nvSpPr>
            <p:spPr bwMode="auto">
              <a:xfrm>
                <a:off x="2058" y="3696"/>
                <a:ext cx="1666" cy="4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215090" name="Rectangle 217"/>
              <p:cNvSpPr>
                <a:spLocks noChangeArrowheads="1"/>
              </p:cNvSpPr>
              <p:nvPr/>
            </p:nvSpPr>
            <p:spPr bwMode="auto">
              <a:xfrm>
                <a:off x="2056" y="2994"/>
                <a:ext cx="1666" cy="7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15040" name="Group 218"/>
              <p:cNvGrpSpPr/>
              <p:nvPr/>
            </p:nvGrpSpPr>
            <p:grpSpPr>
              <a:xfrm>
                <a:off x="2358" y="2824"/>
                <a:ext cx="135" cy="348"/>
                <a:chOff x="4310" y="5256"/>
                <a:chExt cx="202" cy="807"/>
              </a:xfrm>
            </p:grpSpPr>
            <p:sp>
              <p:nvSpPr>
                <p:cNvPr id="215111" name="Rectangle 219"/>
                <p:cNvSpPr>
                  <a:spLocks noChangeArrowheads="1"/>
                </p:cNvSpPr>
                <p:nvPr/>
              </p:nvSpPr>
              <p:spPr bwMode="auto">
                <a:xfrm>
                  <a:off x="4310" y="5256"/>
                  <a:ext cx="202" cy="807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12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4310" y="5265"/>
                  <a:ext cx="0" cy="79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13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4512" y="5466"/>
                  <a:ext cx="0" cy="38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41" name="Group 222"/>
              <p:cNvGrpSpPr/>
              <p:nvPr/>
            </p:nvGrpSpPr>
            <p:grpSpPr>
              <a:xfrm>
                <a:off x="2418" y="3242"/>
                <a:ext cx="396" cy="593"/>
                <a:chOff x="3360" y="2776"/>
                <a:chExt cx="445" cy="667"/>
              </a:xfrm>
            </p:grpSpPr>
            <p:sp>
              <p:nvSpPr>
                <p:cNvPr id="215109" name="AutoShap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10" name="Text Box 2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15043" name="Group 225"/>
              <p:cNvGrpSpPr/>
              <p:nvPr/>
            </p:nvGrpSpPr>
            <p:grpSpPr>
              <a:xfrm>
                <a:off x="3258" y="2541"/>
                <a:ext cx="396" cy="593"/>
                <a:chOff x="3360" y="2776"/>
                <a:chExt cx="445" cy="667"/>
              </a:xfrm>
            </p:grpSpPr>
            <p:sp>
              <p:nvSpPr>
                <p:cNvPr id="215107" name="AutoShape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08" name="Text Box 22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215044" name="Group 228"/>
              <p:cNvGrpSpPr/>
              <p:nvPr/>
            </p:nvGrpSpPr>
            <p:grpSpPr>
              <a:xfrm>
                <a:off x="2790" y="2607"/>
                <a:ext cx="304" cy="442"/>
                <a:chOff x="4698" y="1220"/>
                <a:chExt cx="342" cy="497"/>
              </a:xfrm>
            </p:grpSpPr>
            <p:sp>
              <p:nvSpPr>
                <p:cNvPr id="215103" name="Rectangle 229"/>
                <p:cNvSpPr>
                  <a:spLocks noChangeArrowheads="1"/>
                </p:cNvSpPr>
                <p:nvPr/>
              </p:nvSpPr>
              <p:spPr bwMode="auto">
                <a:xfrm>
                  <a:off x="4724" y="1535"/>
                  <a:ext cx="293" cy="182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04" name="Line 2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9" y="1528"/>
                  <a:ext cx="247" cy="11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05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4698" y="1220"/>
                  <a:ext cx="342" cy="38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S</a:t>
                  </a:r>
                  <a:endParaRPr lang="en-US" altLang="zh-CN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106" name="Oval 232"/>
                <p:cNvSpPr>
                  <a:spLocks noChangeArrowheads="1"/>
                </p:cNvSpPr>
                <p:nvPr/>
              </p:nvSpPr>
              <p:spPr bwMode="auto">
                <a:xfrm>
                  <a:off x="4720" y="1614"/>
                  <a:ext cx="71" cy="7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215095" name="Oval 233"/>
              <p:cNvSpPr>
                <a:spLocks noChangeAspect="1" noChangeArrowheads="1"/>
              </p:cNvSpPr>
              <p:nvPr/>
            </p:nvSpPr>
            <p:spPr bwMode="auto">
              <a:xfrm>
                <a:off x="2034" y="36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215096" name="Oval 234"/>
              <p:cNvSpPr>
                <a:spLocks noChangeAspect="1" noChangeArrowheads="1"/>
              </p:cNvSpPr>
              <p:nvPr/>
            </p:nvSpPr>
            <p:spPr bwMode="auto">
              <a:xfrm>
                <a:off x="3694" y="367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15045" name="Group 235"/>
              <p:cNvGrpSpPr/>
              <p:nvPr/>
            </p:nvGrpSpPr>
            <p:grpSpPr>
              <a:xfrm>
                <a:off x="2754" y="4002"/>
                <a:ext cx="328" cy="336"/>
                <a:chOff x="3312" y="931"/>
                <a:chExt cx="356" cy="365"/>
              </a:xfrm>
            </p:grpSpPr>
            <p:sp>
              <p:nvSpPr>
                <p:cNvPr id="215101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931"/>
                  <a:ext cx="356" cy="3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zh-CN" sz="3600">
                    <a:latin typeface="Times New Roman" pitchFamily="18" charset="0"/>
                  </a:endParaRPr>
                </a:p>
              </p:txBody>
            </p:sp>
            <p:sp>
              <p:nvSpPr>
                <p:cNvPr id="215102" name="Text Box 2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7" y="970"/>
                  <a:ext cx="2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 sz="1600">
                      <a:latin typeface="Times New Roman" pitchFamily="18" charset="0"/>
                    </a:rPr>
                    <a:t>V</a:t>
                  </a:r>
                </a:p>
              </p:txBody>
            </p:sp>
          </p:grpSp>
          <p:grpSp>
            <p:nvGrpSpPr>
              <p:cNvPr id="215046" name="Group 238"/>
              <p:cNvGrpSpPr/>
              <p:nvPr/>
            </p:nvGrpSpPr>
            <p:grpSpPr>
              <a:xfrm>
                <a:off x="3126" y="3240"/>
                <a:ext cx="396" cy="593"/>
                <a:chOff x="3360" y="2776"/>
                <a:chExt cx="445" cy="667"/>
              </a:xfrm>
            </p:grpSpPr>
            <p:sp>
              <p:nvSpPr>
                <p:cNvPr id="215099" name="AutoShape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100" name="Text Box 2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215088" name="Text Box 247"/>
            <p:cNvSpPr txBox="1">
              <a:spLocks noChangeArrowheads="1"/>
            </p:cNvSpPr>
            <p:nvPr/>
          </p:nvSpPr>
          <p:spPr bwMode="auto">
            <a:xfrm>
              <a:off x="2968" y="3877"/>
              <a:ext cx="200" cy="251"/>
            </a:xfrm>
            <a:prstGeom prst="rect">
              <a:avLst/>
            </a:prstGeom>
            <a:noFill/>
            <a:ln w="349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1600">
                  <a:latin typeface="Times New Roman" pitchFamily="18" charset="0"/>
                </a:rPr>
                <a:t>E</a:t>
              </a:r>
              <a:endParaRPr lang="en-US" altLang="zh-CN" sz="1600" baseline="-25000">
                <a:latin typeface="Times New Roman" pitchFamily="18" charset="0"/>
              </a:endParaRPr>
            </a:p>
          </p:txBody>
        </p:sp>
      </p:grpSp>
      <p:grpSp>
        <p:nvGrpSpPr>
          <p:cNvPr id="215047" name="Group 254"/>
          <p:cNvGrpSpPr/>
          <p:nvPr/>
        </p:nvGrpSpPr>
        <p:grpSpPr>
          <a:xfrm>
            <a:off x="6059170" y="2720975"/>
            <a:ext cx="1939925" cy="1408430"/>
            <a:chOff x="4224" y="2631"/>
            <a:chExt cx="1392" cy="1496"/>
          </a:xfrm>
        </p:grpSpPr>
        <p:grpSp>
          <p:nvGrpSpPr>
            <p:cNvPr id="215048" name="Group 214"/>
            <p:cNvGrpSpPr/>
            <p:nvPr/>
          </p:nvGrpSpPr>
          <p:grpSpPr>
            <a:xfrm>
              <a:off x="4224" y="2631"/>
              <a:ext cx="1392" cy="1220"/>
              <a:chOff x="2124" y="2334"/>
              <a:chExt cx="1716" cy="1504"/>
            </a:xfrm>
          </p:grpSpPr>
          <p:sp>
            <p:nvSpPr>
              <p:cNvPr id="215062" name="Rectangle 189"/>
              <p:cNvSpPr>
                <a:spLocks noChangeArrowheads="1"/>
              </p:cNvSpPr>
              <p:nvPr/>
            </p:nvSpPr>
            <p:spPr bwMode="auto">
              <a:xfrm>
                <a:off x="2148" y="2520"/>
                <a:ext cx="1666" cy="4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215063" name="Rectangle 190"/>
              <p:cNvSpPr>
                <a:spLocks noChangeArrowheads="1"/>
              </p:cNvSpPr>
              <p:nvPr/>
            </p:nvSpPr>
            <p:spPr bwMode="auto">
              <a:xfrm>
                <a:off x="2146" y="2997"/>
                <a:ext cx="1666" cy="7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15049" name="Group 191"/>
              <p:cNvGrpSpPr/>
              <p:nvPr/>
            </p:nvGrpSpPr>
            <p:grpSpPr>
              <a:xfrm>
                <a:off x="2448" y="2827"/>
                <a:ext cx="135" cy="348"/>
                <a:chOff x="4310" y="5256"/>
                <a:chExt cx="202" cy="807"/>
              </a:xfrm>
            </p:grpSpPr>
            <p:sp>
              <p:nvSpPr>
                <p:cNvPr id="215084" name="Rectangle 192"/>
                <p:cNvSpPr>
                  <a:spLocks noChangeArrowheads="1"/>
                </p:cNvSpPr>
                <p:nvPr/>
              </p:nvSpPr>
              <p:spPr bwMode="auto">
                <a:xfrm>
                  <a:off x="4310" y="5256"/>
                  <a:ext cx="202" cy="807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085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4310" y="5265"/>
                  <a:ext cx="0" cy="798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8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512" y="5466"/>
                  <a:ext cx="0" cy="38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50" name="Group 195"/>
              <p:cNvGrpSpPr/>
              <p:nvPr/>
            </p:nvGrpSpPr>
            <p:grpSpPr>
              <a:xfrm>
                <a:off x="2508" y="3245"/>
                <a:ext cx="396" cy="593"/>
                <a:chOff x="3360" y="2776"/>
                <a:chExt cx="445" cy="667"/>
              </a:xfrm>
            </p:grpSpPr>
            <p:sp>
              <p:nvSpPr>
                <p:cNvPr id="215082" name="AutoShap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083" name="Text Box 1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15051" name="Group 198"/>
              <p:cNvGrpSpPr/>
              <p:nvPr/>
            </p:nvGrpSpPr>
            <p:grpSpPr>
              <a:xfrm>
                <a:off x="3348" y="2544"/>
                <a:ext cx="396" cy="593"/>
                <a:chOff x="3360" y="2776"/>
                <a:chExt cx="445" cy="667"/>
              </a:xfrm>
            </p:grpSpPr>
            <p:sp>
              <p:nvSpPr>
                <p:cNvPr id="215080" name="AutoShape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081" name="Text Box 2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215052" name="Group 201"/>
              <p:cNvGrpSpPr/>
              <p:nvPr/>
            </p:nvGrpSpPr>
            <p:grpSpPr>
              <a:xfrm>
                <a:off x="2880" y="2610"/>
                <a:ext cx="304" cy="442"/>
                <a:chOff x="4698" y="1220"/>
                <a:chExt cx="342" cy="497"/>
              </a:xfrm>
            </p:grpSpPr>
            <p:sp>
              <p:nvSpPr>
                <p:cNvPr id="215076" name="Rectangle 202"/>
                <p:cNvSpPr>
                  <a:spLocks noChangeArrowheads="1"/>
                </p:cNvSpPr>
                <p:nvPr/>
              </p:nvSpPr>
              <p:spPr bwMode="auto">
                <a:xfrm>
                  <a:off x="4724" y="1535"/>
                  <a:ext cx="293" cy="182"/>
                </a:xfrm>
                <a:prstGeom prst="rect">
                  <a:avLst/>
                </a:prstGeom>
                <a:solidFill>
                  <a:srgbClr val="FFFFFF"/>
                </a:solidFill>
                <a:ln w="31750">
                  <a:solidFill>
                    <a:srgbClr val="FFFF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077" name="Line 2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69" y="1528"/>
                  <a:ext cx="247" cy="11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78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4698" y="1220"/>
                  <a:ext cx="342" cy="38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S</a:t>
                  </a:r>
                  <a:endParaRPr lang="en-US" altLang="zh-CN" sz="16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15079" name="Oval 205"/>
                <p:cNvSpPr>
                  <a:spLocks noChangeArrowheads="1"/>
                </p:cNvSpPr>
                <p:nvPr/>
              </p:nvSpPr>
              <p:spPr bwMode="auto">
                <a:xfrm>
                  <a:off x="4720" y="1614"/>
                  <a:ext cx="71" cy="7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215068" name="Oval 206"/>
              <p:cNvSpPr>
                <a:spLocks noChangeAspect="1" noChangeArrowheads="1"/>
              </p:cNvSpPr>
              <p:nvPr/>
            </p:nvSpPr>
            <p:spPr bwMode="auto">
              <a:xfrm>
                <a:off x="2124" y="297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215069" name="Oval 207"/>
              <p:cNvSpPr>
                <a:spLocks noChangeAspect="1" noChangeArrowheads="1"/>
              </p:cNvSpPr>
              <p:nvPr/>
            </p:nvSpPr>
            <p:spPr bwMode="auto">
              <a:xfrm>
                <a:off x="3784" y="296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grpSp>
            <p:nvGrpSpPr>
              <p:cNvPr id="215053" name="Group 208"/>
              <p:cNvGrpSpPr/>
              <p:nvPr/>
            </p:nvGrpSpPr>
            <p:grpSpPr>
              <a:xfrm>
                <a:off x="2844" y="2334"/>
                <a:ext cx="328" cy="336"/>
                <a:chOff x="3312" y="931"/>
                <a:chExt cx="356" cy="365"/>
              </a:xfrm>
            </p:grpSpPr>
            <p:sp>
              <p:nvSpPr>
                <p:cNvPr id="215074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931"/>
                  <a:ext cx="356" cy="365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zh-CN" sz="3600">
                    <a:latin typeface="Times New Roman" pitchFamily="18" charset="0"/>
                  </a:endParaRPr>
                </a:p>
              </p:txBody>
            </p:sp>
            <p:sp>
              <p:nvSpPr>
                <p:cNvPr id="215075" name="Text Box 2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7" y="970"/>
                  <a:ext cx="2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 sz="1600">
                      <a:latin typeface="Times New Roman" pitchFamily="18" charset="0"/>
                    </a:rPr>
                    <a:t>V</a:t>
                  </a:r>
                </a:p>
              </p:txBody>
            </p:sp>
          </p:grpSp>
          <p:grpSp>
            <p:nvGrpSpPr>
              <p:cNvPr id="215054" name="Group 211"/>
              <p:cNvGrpSpPr/>
              <p:nvPr/>
            </p:nvGrpSpPr>
            <p:grpSpPr>
              <a:xfrm>
                <a:off x="3216" y="3243"/>
                <a:ext cx="396" cy="593"/>
                <a:chOff x="3360" y="2776"/>
                <a:chExt cx="445" cy="667"/>
              </a:xfrm>
            </p:grpSpPr>
            <p:sp>
              <p:nvSpPr>
                <p:cNvPr id="215072" name="AutoShap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3112"/>
                  <a:ext cx="331" cy="33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215073" name="Text Box 2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52" y="2776"/>
                  <a:ext cx="353" cy="354"/>
                </a:xfrm>
                <a:prstGeom prst="rect">
                  <a:avLst/>
                </a:prstGeom>
                <a:noFill/>
                <a:ln w="31750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1600">
                      <a:latin typeface="Times New Roman" pitchFamily="18" charset="0"/>
                    </a:rPr>
                    <a:t>L</a:t>
                  </a:r>
                  <a:r>
                    <a:rPr lang="en-US" altLang="zh-CN" sz="1600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215061" name="Text Box 248"/>
            <p:cNvSpPr txBox="1">
              <a:spLocks noChangeArrowheads="1"/>
            </p:cNvSpPr>
            <p:nvPr/>
          </p:nvSpPr>
          <p:spPr bwMode="auto">
            <a:xfrm>
              <a:off x="4840" y="3876"/>
              <a:ext cx="200" cy="251"/>
            </a:xfrm>
            <a:prstGeom prst="rect">
              <a:avLst/>
            </a:prstGeom>
            <a:noFill/>
            <a:ln w="349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sz="1600">
                  <a:latin typeface="Times New Roman" pitchFamily="18" charset="0"/>
                </a:rPr>
                <a:t>F</a:t>
              </a:r>
              <a:endParaRPr lang="en-US" altLang="zh-CN" sz="1600" baseline="-25000">
                <a:latin typeface="Times New Roman" pitchFamily="18" charset="0"/>
              </a:endParaRPr>
            </a:p>
          </p:txBody>
        </p:sp>
      </p:grpSp>
      <p:sp>
        <p:nvSpPr>
          <p:cNvPr id="201983" name="Rectangle 255"/>
          <p:cNvSpPr>
            <a:spLocks noChangeArrowheads="1"/>
          </p:cNvSpPr>
          <p:nvPr/>
        </p:nvSpPr>
        <p:spPr bwMode="auto">
          <a:xfrm>
            <a:off x="568325" y="2043430"/>
            <a:ext cx="160528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800" b="1">
                <a:latin typeface="Verdana" pitchFamily="34" charset="0"/>
              </a:rPr>
              <a:t> </a:t>
            </a:r>
            <a:r>
              <a:rPr lang="zh-CN" altLang="en-US" sz="1800" b="1">
                <a:latin typeface="Verdana" pitchFamily="34" charset="0"/>
              </a:rPr>
              <a:t>两端电压</a:t>
            </a:r>
          </a:p>
        </p:txBody>
      </p:sp>
      <p:sp>
        <p:nvSpPr>
          <p:cNvPr id="201984" name="Rectangle 256"/>
          <p:cNvSpPr>
            <a:spLocks noChangeArrowheads="1"/>
          </p:cNvSpPr>
          <p:nvPr/>
        </p:nvSpPr>
        <p:spPr bwMode="auto">
          <a:xfrm>
            <a:off x="3387725" y="2043430"/>
            <a:ext cx="160528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Verdana" pitchFamily="34" charset="0"/>
              </a:rPr>
              <a:t> </a:t>
            </a:r>
            <a:r>
              <a:rPr lang="zh-CN" altLang="en-US" sz="1800" b="1">
                <a:latin typeface="Verdana" pitchFamily="34" charset="0"/>
              </a:rPr>
              <a:t>两端电压</a:t>
            </a:r>
          </a:p>
        </p:txBody>
      </p:sp>
      <p:sp>
        <p:nvSpPr>
          <p:cNvPr id="201985" name="Rectangle 257"/>
          <p:cNvSpPr>
            <a:spLocks noChangeArrowheads="1"/>
          </p:cNvSpPr>
          <p:nvPr/>
        </p:nvSpPr>
        <p:spPr bwMode="auto">
          <a:xfrm>
            <a:off x="5978525" y="2043430"/>
            <a:ext cx="247523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1800" b="1">
                <a:latin typeface="Verdana" pitchFamily="34" charset="0"/>
              </a:rPr>
              <a:t>、</a:t>
            </a:r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latin typeface="Verdana" pitchFamily="34" charset="0"/>
              </a:rPr>
              <a:t>两端总电压</a:t>
            </a:r>
          </a:p>
        </p:txBody>
      </p:sp>
      <p:sp>
        <p:nvSpPr>
          <p:cNvPr id="201986" name="Rectangle 258"/>
          <p:cNvSpPr>
            <a:spLocks noChangeArrowheads="1"/>
          </p:cNvSpPr>
          <p:nvPr/>
        </p:nvSpPr>
        <p:spPr bwMode="auto">
          <a:xfrm>
            <a:off x="245745" y="4598035"/>
            <a:ext cx="247523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1800" b="1">
                <a:latin typeface="Verdana" pitchFamily="34" charset="0"/>
              </a:rPr>
              <a:t>、</a:t>
            </a:r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latin typeface="Verdana" pitchFamily="34" charset="0"/>
              </a:rPr>
              <a:t>两端总电压</a:t>
            </a:r>
          </a:p>
        </p:txBody>
      </p:sp>
      <p:sp>
        <p:nvSpPr>
          <p:cNvPr id="201987" name="Rectangle 259"/>
          <p:cNvSpPr>
            <a:spLocks noChangeArrowheads="1"/>
          </p:cNvSpPr>
          <p:nvPr/>
        </p:nvSpPr>
        <p:spPr bwMode="auto">
          <a:xfrm>
            <a:off x="3293745" y="4598035"/>
            <a:ext cx="247523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1800" b="1">
                <a:latin typeface="Verdana" pitchFamily="34" charset="0"/>
              </a:rPr>
              <a:t>、</a:t>
            </a:r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latin typeface="Verdana" pitchFamily="34" charset="0"/>
              </a:rPr>
              <a:t>两端总电压</a:t>
            </a:r>
          </a:p>
        </p:txBody>
      </p:sp>
      <p:sp>
        <p:nvSpPr>
          <p:cNvPr id="201988" name="Rectangle 260"/>
          <p:cNvSpPr>
            <a:spLocks noChangeArrowheads="1"/>
          </p:cNvSpPr>
          <p:nvPr/>
        </p:nvSpPr>
        <p:spPr bwMode="auto">
          <a:xfrm>
            <a:off x="6189345" y="4598035"/>
            <a:ext cx="247523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1800" b="1">
                <a:latin typeface="Verdana" pitchFamily="34" charset="0"/>
              </a:rPr>
              <a:t>、</a:t>
            </a:r>
            <a:r>
              <a:rPr lang="en-US" altLang="zh-CN" sz="1800" b="1">
                <a:latin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latin typeface="Verdana" pitchFamily="34" charset="0"/>
              </a:rPr>
              <a:t>两端总电压</a:t>
            </a:r>
          </a:p>
        </p:txBody>
      </p:sp>
      <p:sp>
        <p:nvSpPr>
          <p:cNvPr id="201990" name="AutoShape 262"/>
          <p:cNvSpPr>
            <a:spLocks noChangeArrowheads="1"/>
          </p:cNvSpPr>
          <p:nvPr/>
        </p:nvSpPr>
        <p:spPr bwMode="auto">
          <a:xfrm>
            <a:off x="2706370" y="2654935"/>
            <a:ext cx="2407920" cy="1657985"/>
          </a:xfrm>
          <a:prstGeom prst="wedgeRoundRectCallout">
            <a:avLst>
              <a:gd name="adj1" fmla="val 69042"/>
              <a:gd name="adj2" fmla="val -26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2000" b="1">
                <a:ea typeface="黑体" panose="02010609060101010101" pitchFamily="49" charset="-122"/>
              </a:rPr>
              <a:t>如果电压表两节点间既有电源又有用电器，则电压表所测为</a:t>
            </a:r>
            <a:r>
              <a:rPr lang="zh-CN" altLang="en-US" sz="2000" b="1">
                <a:solidFill>
                  <a:srgbClr val="FF3300"/>
                </a:solidFill>
                <a:ea typeface="黑体" panose="02010609060101010101" pitchFamily="49" charset="-122"/>
              </a:rPr>
              <a:t>该部分以外</a:t>
            </a:r>
            <a:r>
              <a:rPr lang="zh-CN" altLang="en-US" sz="2000" b="1">
                <a:ea typeface="黑体" panose="02010609060101010101" pitchFamily="49" charset="-122"/>
              </a:rPr>
              <a:t>的电压</a:t>
            </a:r>
          </a:p>
        </p:txBody>
      </p:sp>
      <p:sp>
        <p:nvSpPr>
          <p:cNvPr id="201991" name="Rectangle 263"/>
          <p:cNvSpPr>
            <a:spLocks noChangeArrowheads="1"/>
          </p:cNvSpPr>
          <p:nvPr/>
        </p:nvSpPr>
        <p:spPr bwMode="auto">
          <a:xfrm>
            <a:off x="5997575" y="3267075"/>
            <a:ext cx="2085975" cy="361950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01992" name="Rectangle 264"/>
          <p:cNvSpPr>
            <a:spLocks noChangeArrowheads="1"/>
          </p:cNvSpPr>
          <p:nvPr/>
        </p:nvSpPr>
        <p:spPr bwMode="auto">
          <a:xfrm>
            <a:off x="5982970" y="4181475"/>
            <a:ext cx="2086610" cy="361950"/>
          </a:xfrm>
          <a:prstGeom prst="rect">
            <a:avLst/>
          </a:prstGeom>
          <a:solidFill>
            <a:srgbClr val="00FF00">
              <a:alpha val="32156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01993" name="Text Box 265"/>
          <p:cNvSpPr txBox="1">
            <a:spLocks noChangeArrowheads="1"/>
          </p:cNvSpPr>
          <p:nvPr/>
        </p:nvSpPr>
        <p:spPr bwMode="auto">
          <a:xfrm>
            <a:off x="6668770" y="2870200"/>
            <a:ext cx="9366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FF3300"/>
                </a:solidFill>
              </a:rPr>
              <a:t>×</a:t>
            </a:r>
          </a:p>
        </p:txBody>
      </p:sp>
      <p:sp>
        <p:nvSpPr>
          <p:cNvPr id="201994" name="Text Box 266"/>
          <p:cNvSpPr txBox="1">
            <a:spLocks noChangeArrowheads="1"/>
          </p:cNvSpPr>
          <p:nvPr/>
        </p:nvSpPr>
        <p:spPr bwMode="auto">
          <a:xfrm>
            <a:off x="6516370" y="4089400"/>
            <a:ext cx="9366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FF3300"/>
                </a:solidFill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983" grpId="0"/>
      <p:bldP spid="201984" grpId="1"/>
      <p:bldP spid="201985" grpId="2"/>
      <p:bldP spid="201986" grpId="3"/>
      <p:bldP spid="201987" grpId="4"/>
      <p:bldP spid="201988" grpId="5"/>
      <p:bldP spid="201990" grpId="6"/>
      <p:bldP spid="201991" grpId="7"/>
      <p:bldP spid="201992" grpId="8"/>
      <p:bldP spid="201993" grpId="9"/>
      <p:bldP spid="201994" grpId="1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3502660" y="391795"/>
            <a:ext cx="22834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课堂小结</a:t>
            </a:r>
            <a:endParaRPr lang="zh-CN" altLang="en-US" sz="32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0229" y="1275660"/>
            <a:ext cx="626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0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电压</a:t>
            </a:r>
            <a:r>
              <a:rPr lang="zh-CN" altLang="en-US" sz="2400" b="0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：是电路中形成电流的原因。</a:t>
            </a:r>
            <a:endParaRPr lang="zh-CN" altLang="en-US" sz="2400" b="0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0229" y="1725548"/>
            <a:ext cx="7672187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zh-CN" sz="2400" b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0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电压表</a:t>
            </a:r>
            <a:endParaRPr lang="zh-CN" altLang="en-US" sz="2400" b="0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0229" y="2251782"/>
            <a:ext cx="7489825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ct val="0"/>
              </a:spcBef>
            </a:pPr>
            <a:r>
              <a:rPr lang="en-US" altLang="zh-CN" sz="2400" b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0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0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探究串、并联电路电压的关系：</a:t>
            </a:r>
            <a:endParaRPr lang="en-US" altLang="zh-CN" sz="2400" b="0" smtClean="0"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705" y="2788185"/>
            <a:ext cx="86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在</a:t>
            </a:r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串联电路中，电路的总电压等于各个用电器电压之和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2400" b="1" smtClean="0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altLang="zh-CN" sz="2400" b="1" i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b="1" i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+</a:t>
            </a:r>
            <a:r>
              <a:rPr lang="en-US" altLang="zh-CN" sz="2400" b="1" i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smtClean="0">
                <a:latin typeface="Times New Roman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…</a:t>
            </a:r>
            <a:endParaRPr lang="zh-CN" altLang="zh-CN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700" y="3619182"/>
            <a:ext cx="9000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在</a:t>
            </a:r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并联电路中，各用电器两端的电压都相等，都等于电源电压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b="1" i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= </a:t>
            </a:r>
            <a:r>
              <a:rPr lang="en-US" altLang="zh-CN" sz="2400" b="1" i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n-US" altLang="zh-CN" sz="2400" b="1" i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smtClean="0">
                <a:latin typeface="Times New Roman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smtClean="0">
                <a:latin typeface="Times New Roman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…</a:t>
            </a:r>
            <a:endParaRPr lang="zh-CN" altLang="zh-CN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80900" y="119380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6" grpId="2"/>
      <p:bldP spid="7" grpId="3"/>
      <p:bldP spid="8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178435" y="184785"/>
            <a:ext cx="26676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观察与思考：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449582" name="Picture 46" descr="电压"/>
          <p:cNvPicPr>
            <a:picLocks noChangeAspect="1" noChangeArrowheads="1"/>
          </p:cNvPicPr>
          <p:nvPr/>
        </p:nvPicPr>
        <p:blipFill>
          <a:blip r:embed="rId2">
            <a:lum bright="24000" contrast="84000"/>
          </a:blip>
          <a:srcRect l="57813" t="12500" r="18750" b="26666"/>
          <a:stretch>
            <a:fillRect/>
          </a:stretch>
        </p:blipFill>
        <p:spPr bwMode="auto">
          <a:xfrm>
            <a:off x="6203315" y="893445"/>
            <a:ext cx="2357120" cy="325501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1731" name="Picture 47" descr="电压"/>
          <p:cNvPicPr>
            <a:picLocks noChangeAspect="1" noChangeArrowheads="1"/>
          </p:cNvPicPr>
          <p:nvPr/>
        </p:nvPicPr>
        <p:blipFill>
          <a:blip r:embed="rId2">
            <a:lum bright="24000" contrast="84000"/>
          </a:blip>
          <a:srcRect t="29170" r="74219" b="26666"/>
          <a:stretch>
            <a:fillRect/>
          </a:stretch>
        </p:blipFill>
        <p:spPr bwMode="auto">
          <a:xfrm>
            <a:off x="331470" y="1123951"/>
            <a:ext cx="2514600" cy="2422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49584" name="Picture 48" descr="电压"/>
          <p:cNvPicPr>
            <a:picLocks noChangeAspect="1" noChangeArrowheads="1"/>
          </p:cNvPicPr>
          <p:nvPr/>
        </p:nvPicPr>
        <p:blipFill>
          <a:blip r:embed="rId2">
            <a:lum bright="24000" contrast="84000"/>
          </a:blip>
          <a:srcRect l="29688" t="18057" r="46094" b="26666"/>
          <a:stretch>
            <a:fillRect/>
          </a:stretch>
        </p:blipFill>
        <p:spPr bwMode="auto">
          <a:xfrm>
            <a:off x="3378835" y="1056006"/>
            <a:ext cx="2362200" cy="30321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49585" name="Text Box 49"/>
          <p:cNvSpPr txBox="1">
            <a:spLocks noChangeArrowheads="1"/>
          </p:cNvSpPr>
          <p:nvPr/>
        </p:nvSpPr>
        <p:spPr bwMode="auto">
          <a:xfrm>
            <a:off x="483870" y="3779521"/>
            <a:ext cx="22098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打开阀门后，管内的水是否流动？</a:t>
            </a:r>
          </a:p>
        </p:txBody>
      </p:sp>
      <p:sp>
        <p:nvSpPr>
          <p:cNvPr id="449586" name="Text Box 50"/>
          <p:cNvSpPr txBox="1">
            <a:spLocks noChangeArrowheads="1"/>
          </p:cNvSpPr>
          <p:nvPr/>
        </p:nvSpPr>
        <p:spPr bwMode="auto">
          <a:xfrm>
            <a:off x="3374390" y="4132581"/>
            <a:ext cx="2209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怎样才能让水流动？</a:t>
            </a:r>
          </a:p>
        </p:txBody>
      </p:sp>
      <p:sp>
        <p:nvSpPr>
          <p:cNvPr id="449587" name="Text Box 51"/>
          <p:cNvSpPr txBox="1">
            <a:spLocks noChangeArrowheads="1"/>
          </p:cNvSpPr>
          <p:nvPr/>
        </p:nvSpPr>
        <p:spPr bwMode="auto">
          <a:xfrm>
            <a:off x="3145790" y="221616"/>
            <a:ext cx="2667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水压（水位差）是形成水流的原因</a:t>
            </a:r>
          </a:p>
        </p:txBody>
      </p:sp>
      <p:sp>
        <p:nvSpPr>
          <p:cNvPr id="449588" name="Text Box 52"/>
          <p:cNvSpPr txBox="1">
            <a:spLocks noChangeArrowheads="1"/>
          </p:cNvSpPr>
          <p:nvPr/>
        </p:nvSpPr>
        <p:spPr bwMode="auto">
          <a:xfrm>
            <a:off x="6431280" y="4220211"/>
            <a:ext cx="2209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怎样才能让水流持续？</a:t>
            </a:r>
          </a:p>
        </p:txBody>
      </p:sp>
      <p:sp>
        <p:nvSpPr>
          <p:cNvPr id="449589" name="Text Box 53"/>
          <p:cNvSpPr txBox="1">
            <a:spLocks noChangeArrowheads="1"/>
          </p:cNvSpPr>
          <p:nvPr/>
        </p:nvSpPr>
        <p:spPr bwMode="auto">
          <a:xfrm>
            <a:off x="6426835" y="62231"/>
            <a:ext cx="2133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抽水机：提供水压的装置</a:t>
            </a:r>
          </a:p>
        </p:txBody>
      </p:sp>
      <p:sp>
        <p:nvSpPr>
          <p:cNvPr id="449590" name="Line 54"/>
          <p:cNvSpPr>
            <a:spLocks noChangeShapeType="1"/>
          </p:cNvSpPr>
          <p:nvPr/>
        </p:nvSpPr>
        <p:spPr bwMode="auto">
          <a:xfrm>
            <a:off x="1241425" y="153797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85" grpId="0"/>
      <p:bldP spid="449586" grpId="1"/>
      <p:bldP spid="449587" grpId="2"/>
      <p:bldP spid="449588" grpId="3"/>
      <p:bldP spid="449589" grpId="4"/>
      <p:bldP spid="449590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8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9370" y="35560"/>
            <a:ext cx="15938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itchFamily="49" charset="-122"/>
                <a:ea typeface="黑体" panose="02010609060101010101" pitchFamily="49" charset="-122"/>
              </a:rPr>
              <a:t>类比：</a:t>
            </a:r>
            <a:r>
              <a:rPr kumimoji="1"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8356" y="-34925"/>
            <a:ext cx="3870325" cy="3530600"/>
            <a:chOff x="336" y="467"/>
            <a:chExt cx="2438" cy="2224"/>
          </a:xfrm>
        </p:grpSpPr>
        <p:graphicFrame>
          <p:nvGraphicFramePr>
            <p:cNvPr id="31746" name="Object 19"/>
            <p:cNvGraphicFramePr>
              <a:graphicFrameLocks noChangeAspect="1"/>
            </p:cNvGraphicFramePr>
            <p:nvPr/>
          </p:nvGraphicFramePr>
          <p:xfrm>
            <a:off x="336" y="833"/>
            <a:ext cx="2352" cy="1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 FlashMovie " r:id="rId4" progId="">
                    <p:embed/>
                  </p:oleObj>
                </mc:Choice>
                <mc:Fallback>
                  <p:oleObj name=" FlashMovie " r:id="rId4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6" y="833"/>
                          <a:ext cx="2352" cy="18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03" name="Rectangle 20"/>
            <p:cNvSpPr>
              <a:spLocks noChangeArrowheads="1"/>
            </p:cNvSpPr>
            <p:nvPr/>
          </p:nvSpPr>
          <p:spPr bwMode="auto">
            <a:xfrm>
              <a:off x="1248" y="2027"/>
              <a:ext cx="79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anose="02010609060101010101" pitchFamily="49" charset="-122"/>
                </a:rPr>
                <a:t>小涡轮</a:t>
              </a:r>
            </a:p>
          </p:txBody>
        </p:sp>
        <p:sp>
          <p:nvSpPr>
            <p:cNvPr id="31904" name="Rectangle 21"/>
            <p:cNvSpPr>
              <a:spLocks noChangeArrowheads="1"/>
            </p:cNvSpPr>
            <p:nvPr/>
          </p:nvSpPr>
          <p:spPr bwMode="auto">
            <a:xfrm>
              <a:off x="1136" y="467"/>
              <a:ext cx="79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anose="02010609060101010101" pitchFamily="49" charset="-122"/>
                </a:rPr>
                <a:t>抽水机</a:t>
              </a:r>
            </a:p>
          </p:txBody>
        </p:sp>
        <p:graphicFrame>
          <p:nvGraphicFramePr>
            <p:cNvPr id="31747" name="Object 22"/>
            <p:cNvGraphicFramePr>
              <a:graphicFrameLocks noChangeAspect="1"/>
            </p:cNvGraphicFramePr>
            <p:nvPr/>
          </p:nvGraphicFramePr>
          <p:xfrm>
            <a:off x="2208" y="2081"/>
            <a:ext cx="417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 FlashMovie " r:id="rId6" progId="">
                    <p:embed/>
                  </p:oleObj>
                </mc:Choice>
                <mc:Fallback>
                  <p:oleObj name=" FlashMovie " r:id="rId6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08" y="2081"/>
                          <a:ext cx="417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05" name="Rectangle 23"/>
            <p:cNvSpPr>
              <a:spLocks noChangeArrowheads="1"/>
            </p:cNvSpPr>
            <p:nvPr/>
          </p:nvSpPr>
          <p:spPr bwMode="auto">
            <a:xfrm>
              <a:off x="2208" y="2267"/>
              <a:ext cx="56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anose="02010609060101010101" pitchFamily="49" charset="-122"/>
                </a:rPr>
                <a:t>阀门</a:t>
              </a:r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5227955" y="-90486"/>
            <a:ext cx="3695700" cy="3279775"/>
            <a:chOff x="5248729" y="914398"/>
            <a:chExt cx="3695700" cy="3279996"/>
          </a:xfrm>
        </p:grpSpPr>
        <p:grpSp>
          <p:nvGrpSpPr>
            <p:cNvPr id="6" name="Group 396"/>
            <p:cNvGrpSpPr/>
            <p:nvPr/>
          </p:nvGrpSpPr>
          <p:grpSpPr>
            <a:xfrm>
              <a:off x="5562600" y="914398"/>
              <a:ext cx="2694653" cy="1319257"/>
              <a:chOff x="1392" y="3256"/>
              <a:chExt cx="1344" cy="658"/>
            </a:xfrm>
          </p:grpSpPr>
          <p:grpSp>
            <p:nvGrpSpPr>
              <p:cNvPr id="7" name="Group 397"/>
              <p:cNvGrpSpPr/>
              <p:nvPr/>
            </p:nvGrpSpPr>
            <p:grpSpPr>
              <a:xfrm>
                <a:off x="1392" y="3547"/>
                <a:ext cx="1344" cy="367"/>
                <a:chOff x="3548" y="5576"/>
                <a:chExt cx="4158" cy="1135"/>
              </a:xfrm>
            </p:grpSpPr>
            <p:sp>
              <p:nvSpPr>
                <p:cNvPr id="31874" name="AutoShape 398"/>
                <p:cNvSpPr>
                  <a:spLocks noChangeArrowheads="1"/>
                </p:cNvSpPr>
                <p:nvPr/>
              </p:nvSpPr>
              <p:spPr bwMode="auto">
                <a:xfrm>
                  <a:off x="3548" y="5886"/>
                  <a:ext cx="4158" cy="825"/>
                </a:xfrm>
                <a:prstGeom prst="cube">
                  <a:avLst>
                    <a:gd name="adj" fmla="val 6764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" name="Group 399"/>
                <p:cNvGrpSpPr/>
                <p:nvPr/>
              </p:nvGrpSpPr>
              <p:grpSpPr>
                <a:xfrm>
                  <a:off x="4006" y="5583"/>
                  <a:ext cx="566" cy="624"/>
                  <a:chOff x="4006" y="5583"/>
                  <a:chExt cx="566" cy="624"/>
                </a:xfrm>
              </p:grpSpPr>
              <p:sp>
                <p:nvSpPr>
                  <p:cNvPr id="31897" name="AutoShape 400"/>
                  <p:cNvSpPr>
                    <a:spLocks noChangeArrowheads="1"/>
                  </p:cNvSpPr>
                  <p:nvPr/>
                </p:nvSpPr>
                <p:spPr bwMode="auto">
                  <a:xfrm>
                    <a:off x="4006" y="6078"/>
                    <a:ext cx="562" cy="129"/>
                  </a:xfrm>
                  <a:prstGeom prst="cube">
                    <a:avLst>
                      <a:gd name="adj" fmla="val 78986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" name="Group 401"/>
                  <p:cNvGrpSpPr/>
                  <p:nvPr/>
                </p:nvGrpSpPr>
                <p:grpSpPr>
                  <a:xfrm>
                    <a:off x="4116" y="5769"/>
                    <a:ext cx="276" cy="378"/>
                    <a:chOff x="4336" y="5163"/>
                    <a:chExt cx="276" cy="378"/>
                  </a:xfrm>
                </p:grpSpPr>
                <p:sp>
                  <p:nvSpPr>
                    <p:cNvPr id="31900" name="AutoShap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0" y="5421"/>
                      <a:ext cx="146" cy="120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901" name="AutoShap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4" y="5358"/>
                      <a:ext cx="146" cy="120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902" name="AutoShape 404" descr="窄竖线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6" y="5163"/>
                      <a:ext cx="276" cy="240"/>
                    </a:xfrm>
                    <a:prstGeom prst="can">
                      <a:avLst>
                        <a:gd name="adj" fmla="val 25000"/>
                      </a:avLst>
                    </a:prstGeom>
                    <a:pattFill prst="nar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1899" name="AutoShape 40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4211" y="5844"/>
                    <a:ext cx="622" cy="100"/>
                  </a:xfrm>
                  <a:prstGeom prst="parallelogram">
                    <a:avLst>
                      <a:gd name="adj" fmla="val 100989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876" name="AutoShape 406" descr="窄横线"/>
                <p:cNvSpPr>
                  <a:spLocks noChangeArrowheads="1"/>
                </p:cNvSpPr>
                <p:nvPr/>
              </p:nvSpPr>
              <p:spPr bwMode="auto">
                <a:xfrm rot="-5400000">
                  <a:off x="4488" y="5886"/>
                  <a:ext cx="138" cy="95"/>
                </a:xfrm>
                <a:prstGeom prst="can">
                  <a:avLst>
                    <a:gd name="adj" fmla="val 25000"/>
                  </a:avLst>
                </a:prstGeom>
                <a:pattFill prst="narHorz">
                  <a:fgClr>
                    <a:srgbClr val="333333">
                      <a:alpha val="89803"/>
                    </a:srgbClr>
                  </a:fgClr>
                  <a:bgClr>
                    <a:srgbClr val="FFFFFF">
                      <a:alpha val="89803"/>
                    </a:srgbClr>
                  </a:bgClr>
                </a:patt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" name="Group 407"/>
                <p:cNvGrpSpPr/>
                <p:nvPr/>
              </p:nvGrpSpPr>
              <p:grpSpPr>
                <a:xfrm>
                  <a:off x="4528" y="5676"/>
                  <a:ext cx="1138" cy="525"/>
                  <a:chOff x="8122" y="6483"/>
                  <a:chExt cx="1138" cy="525"/>
                </a:xfrm>
              </p:grpSpPr>
              <p:sp>
                <p:nvSpPr>
                  <p:cNvPr id="31895" name="AutoShape 408" descr="窄横线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430" y="6175"/>
                    <a:ext cx="522" cy="1138"/>
                  </a:xfrm>
                  <a:prstGeom prst="can">
                    <a:avLst>
                      <a:gd name="adj" fmla="val 35820"/>
                    </a:avLst>
                  </a:prstGeom>
                  <a:pattFill prst="nar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96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9080" y="6495"/>
                    <a:ext cx="174" cy="51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878" name="AutoShape 410" descr="窄横线"/>
                <p:cNvSpPr>
                  <a:spLocks noChangeArrowheads="1"/>
                </p:cNvSpPr>
                <p:nvPr/>
              </p:nvSpPr>
              <p:spPr bwMode="auto">
                <a:xfrm rot="-5400000">
                  <a:off x="5516" y="5895"/>
                  <a:ext cx="138" cy="95"/>
                </a:xfrm>
                <a:prstGeom prst="can">
                  <a:avLst>
                    <a:gd name="adj" fmla="val 25000"/>
                  </a:avLst>
                </a:prstGeom>
                <a:pattFill prst="narHorz">
                  <a:fgClr>
                    <a:srgbClr val="333333">
                      <a:alpha val="89803"/>
                    </a:srgbClr>
                  </a:fgClr>
                  <a:bgClr>
                    <a:srgbClr val="FFFFFF">
                      <a:alpha val="89803"/>
                    </a:srgbClr>
                  </a:bgClr>
                </a:patt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" name="Group 411"/>
                <p:cNvGrpSpPr/>
                <p:nvPr/>
              </p:nvGrpSpPr>
              <p:grpSpPr>
                <a:xfrm>
                  <a:off x="5564" y="5676"/>
                  <a:ext cx="1138" cy="525"/>
                  <a:chOff x="8122" y="6483"/>
                  <a:chExt cx="1138" cy="525"/>
                </a:xfrm>
              </p:grpSpPr>
              <p:sp>
                <p:nvSpPr>
                  <p:cNvPr id="31893" name="AutoShape 412" descr="窄横线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430" y="6175"/>
                    <a:ext cx="522" cy="1138"/>
                  </a:xfrm>
                  <a:prstGeom prst="can">
                    <a:avLst>
                      <a:gd name="adj" fmla="val 35820"/>
                    </a:avLst>
                  </a:prstGeom>
                  <a:pattFill prst="nar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94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9080" y="6495"/>
                    <a:ext cx="174" cy="51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880" name="AutoShape 414"/>
                <p:cNvSpPr>
                  <a:spLocks noChangeArrowheads="1"/>
                </p:cNvSpPr>
                <p:nvPr/>
              </p:nvSpPr>
              <p:spPr bwMode="auto">
                <a:xfrm>
                  <a:off x="6666" y="6078"/>
                  <a:ext cx="562" cy="129"/>
                </a:xfrm>
                <a:prstGeom prst="cube">
                  <a:avLst>
                    <a:gd name="adj" fmla="val 78986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415"/>
                <p:cNvGrpSpPr/>
                <p:nvPr/>
              </p:nvGrpSpPr>
              <p:grpSpPr>
                <a:xfrm>
                  <a:off x="6776" y="5769"/>
                  <a:ext cx="276" cy="378"/>
                  <a:chOff x="4336" y="5163"/>
                  <a:chExt cx="276" cy="378"/>
                </a:xfrm>
              </p:grpSpPr>
              <p:sp>
                <p:nvSpPr>
                  <p:cNvPr id="31890" name="AutoShape 416"/>
                  <p:cNvSpPr>
                    <a:spLocks noChangeArrowheads="1"/>
                  </p:cNvSpPr>
                  <p:nvPr/>
                </p:nvSpPr>
                <p:spPr bwMode="auto">
                  <a:xfrm>
                    <a:off x="4390" y="5421"/>
                    <a:ext cx="146" cy="120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91" name="AutoShape 417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5358"/>
                    <a:ext cx="146" cy="120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92" name="AutoShape 418" descr="窄竖线"/>
                  <p:cNvSpPr>
                    <a:spLocks noChangeArrowheads="1"/>
                  </p:cNvSpPr>
                  <p:nvPr/>
                </p:nvSpPr>
                <p:spPr bwMode="auto">
                  <a:xfrm>
                    <a:off x="4336" y="5163"/>
                    <a:ext cx="276" cy="240"/>
                  </a:xfrm>
                  <a:prstGeom prst="can">
                    <a:avLst>
                      <a:gd name="adj" fmla="val 25000"/>
                    </a:avLst>
                  </a:prstGeom>
                  <a:pattFill prst="nar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419"/>
                <p:cNvGrpSpPr/>
                <p:nvPr/>
              </p:nvGrpSpPr>
              <p:grpSpPr>
                <a:xfrm rot="-5400000">
                  <a:off x="6450" y="5852"/>
                  <a:ext cx="324" cy="137"/>
                  <a:chOff x="8792" y="7328"/>
                  <a:chExt cx="552" cy="265"/>
                </a:xfrm>
              </p:grpSpPr>
              <p:sp>
                <p:nvSpPr>
                  <p:cNvPr id="31884" name="Arc 420"/>
                  <p:cNvSpPr/>
                  <p:nvPr/>
                </p:nvSpPr>
                <p:spPr bwMode="auto">
                  <a:xfrm>
                    <a:off x="8800" y="7473"/>
                    <a:ext cx="544" cy="120"/>
                  </a:xfrm>
                  <a:custGeom>
                    <a:gdLst>
                      <a:gd name="T0" fmla="*/ 0 w 42904"/>
                      <a:gd name="T1" fmla="*/ 0 h 36392"/>
                      <a:gd name="T2" fmla="*/ 0 w 42904"/>
                      <a:gd name="T3" fmla="*/ 0 h 36392"/>
                      <a:gd name="T4" fmla="*/ 0 w 42904"/>
                      <a:gd name="T5" fmla="*/ 0 h 36392"/>
                      <a:gd name="T6" fmla="*/ 0 60000 65536"/>
                      <a:gd name="T7" fmla="*/ 0 60000 65536"/>
                      <a:gd name="T8" fmla="*/ 0 60000 65536"/>
                      <a:gd name="T9" fmla="*/ 0 w 42904"/>
                      <a:gd name="T10" fmla="*/ 0 h 36392"/>
                      <a:gd name="T11" fmla="*/ 42904 w 42904"/>
                      <a:gd name="T12" fmla="*/ 36392 h 36392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904" h="36392" fill="none" extrusionOk="0">
                        <a:moveTo>
                          <a:pt x="37044" y="0"/>
                        </a:moveTo>
                        <a:cubicBezTo>
                          <a:pt x="40808" y="4005"/>
                          <a:pt x="42904" y="9295"/>
                          <a:pt x="42904" y="14792"/>
                        </a:cubicBezTo>
                        <a:cubicBezTo>
                          <a:pt x="42904" y="26721"/>
                          <a:pt x="33233" y="36392"/>
                          <a:pt x="21304" y="36392"/>
                        </a:cubicBezTo>
                        <a:cubicBezTo>
                          <a:pt x="10750" y="36392"/>
                          <a:pt x="1742" y="28765"/>
                          <a:pt x="0" y="18356"/>
                        </a:cubicBezTo>
                      </a:path>
                      <a:path w="42904" h="36392" stroke="0" extrusionOk="0">
                        <a:moveTo>
                          <a:pt x="37044" y="0"/>
                        </a:moveTo>
                        <a:cubicBezTo>
                          <a:pt x="40808" y="4005"/>
                          <a:pt x="42904" y="9295"/>
                          <a:pt x="42904" y="14792"/>
                        </a:cubicBezTo>
                        <a:cubicBezTo>
                          <a:pt x="42904" y="26721"/>
                          <a:pt x="33233" y="36392"/>
                          <a:pt x="21304" y="36392"/>
                        </a:cubicBezTo>
                        <a:cubicBezTo>
                          <a:pt x="10750" y="36392"/>
                          <a:pt x="1742" y="28765"/>
                          <a:pt x="0" y="18356"/>
                        </a:cubicBezTo>
                        <a:lnTo>
                          <a:pt x="21304" y="1479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85" name="Arc 421"/>
                  <p:cNvSpPr/>
                  <p:nvPr/>
                </p:nvSpPr>
                <p:spPr bwMode="auto">
                  <a:xfrm rot="-348404" flipH="1" flipV="1">
                    <a:off x="8792" y="7440"/>
                    <a:ext cx="434" cy="81"/>
                  </a:xfrm>
                  <a:custGeom>
                    <a:gdLst>
                      <a:gd name="T0" fmla="*/ 0 w 42904"/>
                      <a:gd name="T1" fmla="*/ 0 h 30562"/>
                      <a:gd name="T2" fmla="*/ 0 w 42904"/>
                      <a:gd name="T3" fmla="*/ 0 h 30562"/>
                      <a:gd name="T4" fmla="*/ 0 w 42904"/>
                      <a:gd name="T5" fmla="*/ 0 h 30562"/>
                      <a:gd name="T6" fmla="*/ 0 60000 65536"/>
                      <a:gd name="T7" fmla="*/ 0 60000 65536"/>
                      <a:gd name="T8" fmla="*/ 0 60000 65536"/>
                      <a:gd name="T9" fmla="*/ 0 w 42904"/>
                      <a:gd name="T10" fmla="*/ 0 h 30562"/>
                      <a:gd name="T11" fmla="*/ 42904 w 42904"/>
                      <a:gd name="T12" fmla="*/ 30562 h 30562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904" h="30562" fill="none" extrusionOk="0">
                        <a:moveTo>
                          <a:pt x="40957" y="-1"/>
                        </a:moveTo>
                        <a:cubicBezTo>
                          <a:pt x="42240" y="2813"/>
                          <a:pt x="42904" y="5869"/>
                          <a:pt x="42904" y="8962"/>
                        </a:cubicBezTo>
                        <a:cubicBezTo>
                          <a:pt x="42904" y="20891"/>
                          <a:pt x="33233" y="30562"/>
                          <a:pt x="21304" y="30562"/>
                        </a:cubicBezTo>
                        <a:cubicBezTo>
                          <a:pt x="10750" y="30562"/>
                          <a:pt x="1742" y="22935"/>
                          <a:pt x="0" y="12526"/>
                        </a:cubicBezTo>
                      </a:path>
                      <a:path w="42904" h="30562" stroke="0" extrusionOk="0">
                        <a:moveTo>
                          <a:pt x="40957" y="-1"/>
                        </a:moveTo>
                        <a:cubicBezTo>
                          <a:pt x="42240" y="2813"/>
                          <a:pt x="42904" y="5869"/>
                          <a:pt x="42904" y="8962"/>
                        </a:cubicBezTo>
                        <a:cubicBezTo>
                          <a:pt x="42904" y="20891"/>
                          <a:pt x="33233" y="30562"/>
                          <a:pt x="21304" y="30562"/>
                        </a:cubicBezTo>
                        <a:cubicBezTo>
                          <a:pt x="10750" y="30562"/>
                          <a:pt x="1742" y="22935"/>
                          <a:pt x="0" y="12526"/>
                        </a:cubicBezTo>
                        <a:lnTo>
                          <a:pt x="21304" y="896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86" name="Arc 422"/>
                  <p:cNvSpPr/>
                  <p:nvPr/>
                </p:nvSpPr>
                <p:spPr bwMode="auto">
                  <a:xfrm rot="228844">
                    <a:off x="8860" y="7434"/>
                    <a:ext cx="382" cy="84"/>
                  </a:xfrm>
                  <a:custGeom>
                    <a:gdLst>
                      <a:gd name="T0" fmla="*/ 0 w 42904"/>
                      <a:gd name="T1" fmla="*/ 0 h 36392"/>
                      <a:gd name="T2" fmla="*/ 0 w 42904"/>
                      <a:gd name="T3" fmla="*/ 0 h 36392"/>
                      <a:gd name="T4" fmla="*/ 0 w 42904"/>
                      <a:gd name="T5" fmla="*/ 0 h 36392"/>
                      <a:gd name="T6" fmla="*/ 0 60000 65536"/>
                      <a:gd name="T7" fmla="*/ 0 60000 65536"/>
                      <a:gd name="T8" fmla="*/ 0 60000 65536"/>
                      <a:gd name="T9" fmla="*/ 0 w 42904"/>
                      <a:gd name="T10" fmla="*/ 0 h 36392"/>
                      <a:gd name="T11" fmla="*/ 42904 w 42904"/>
                      <a:gd name="T12" fmla="*/ 36392 h 36392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904" h="36392" fill="none" extrusionOk="0">
                        <a:moveTo>
                          <a:pt x="37044" y="0"/>
                        </a:moveTo>
                        <a:cubicBezTo>
                          <a:pt x="40808" y="4005"/>
                          <a:pt x="42904" y="9295"/>
                          <a:pt x="42904" y="14792"/>
                        </a:cubicBezTo>
                        <a:cubicBezTo>
                          <a:pt x="42904" y="26721"/>
                          <a:pt x="33233" y="36392"/>
                          <a:pt x="21304" y="36392"/>
                        </a:cubicBezTo>
                        <a:cubicBezTo>
                          <a:pt x="10750" y="36392"/>
                          <a:pt x="1742" y="28765"/>
                          <a:pt x="0" y="18356"/>
                        </a:cubicBezTo>
                      </a:path>
                      <a:path w="42904" h="36392" stroke="0" extrusionOk="0">
                        <a:moveTo>
                          <a:pt x="37044" y="0"/>
                        </a:moveTo>
                        <a:cubicBezTo>
                          <a:pt x="40808" y="4005"/>
                          <a:pt x="42904" y="9295"/>
                          <a:pt x="42904" y="14792"/>
                        </a:cubicBezTo>
                        <a:cubicBezTo>
                          <a:pt x="42904" y="26721"/>
                          <a:pt x="33233" y="36392"/>
                          <a:pt x="21304" y="36392"/>
                        </a:cubicBezTo>
                        <a:cubicBezTo>
                          <a:pt x="10750" y="36392"/>
                          <a:pt x="1742" y="28765"/>
                          <a:pt x="0" y="18356"/>
                        </a:cubicBezTo>
                        <a:lnTo>
                          <a:pt x="21304" y="1479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87" name="Arc 423"/>
                  <p:cNvSpPr/>
                  <p:nvPr/>
                </p:nvSpPr>
                <p:spPr bwMode="auto">
                  <a:xfrm rot="-348404" flipH="1" flipV="1">
                    <a:off x="8843" y="7357"/>
                    <a:ext cx="318" cy="82"/>
                  </a:xfrm>
                  <a:custGeom>
                    <a:gdLst>
                      <a:gd name="T0" fmla="*/ 0 w 42904"/>
                      <a:gd name="T1" fmla="*/ 0 h 30562"/>
                      <a:gd name="T2" fmla="*/ 0 w 42904"/>
                      <a:gd name="T3" fmla="*/ 0 h 30562"/>
                      <a:gd name="T4" fmla="*/ 0 w 42904"/>
                      <a:gd name="T5" fmla="*/ 0 h 30562"/>
                      <a:gd name="T6" fmla="*/ 0 60000 65536"/>
                      <a:gd name="T7" fmla="*/ 0 60000 65536"/>
                      <a:gd name="T8" fmla="*/ 0 60000 65536"/>
                      <a:gd name="T9" fmla="*/ 0 w 42904"/>
                      <a:gd name="T10" fmla="*/ 0 h 30562"/>
                      <a:gd name="T11" fmla="*/ 42904 w 42904"/>
                      <a:gd name="T12" fmla="*/ 30562 h 30562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904" h="30562" fill="none" extrusionOk="0">
                        <a:moveTo>
                          <a:pt x="40957" y="-1"/>
                        </a:moveTo>
                        <a:cubicBezTo>
                          <a:pt x="42240" y="2813"/>
                          <a:pt x="42904" y="5869"/>
                          <a:pt x="42904" y="8962"/>
                        </a:cubicBezTo>
                        <a:cubicBezTo>
                          <a:pt x="42904" y="20891"/>
                          <a:pt x="33233" y="30562"/>
                          <a:pt x="21304" y="30562"/>
                        </a:cubicBezTo>
                        <a:cubicBezTo>
                          <a:pt x="10750" y="30562"/>
                          <a:pt x="1742" y="22935"/>
                          <a:pt x="0" y="12526"/>
                        </a:cubicBezTo>
                      </a:path>
                      <a:path w="42904" h="30562" stroke="0" extrusionOk="0">
                        <a:moveTo>
                          <a:pt x="40957" y="-1"/>
                        </a:moveTo>
                        <a:cubicBezTo>
                          <a:pt x="42240" y="2813"/>
                          <a:pt x="42904" y="5869"/>
                          <a:pt x="42904" y="8962"/>
                        </a:cubicBezTo>
                        <a:cubicBezTo>
                          <a:pt x="42904" y="20891"/>
                          <a:pt x="33233" y="30562"/>
                          <a:pt x="21304" y="30562"/>
                        </a:cubicBezTo>
                        <a:cubicBezTo>
                          <a:pt x="10750" y="30562"/>
                          <a:pt x="1742" y="22935"/>
                          <a:pt x="0" y="12526"/>
                        </a:cubicBezTo>
                        <a:lnTo>
                          <a:pt x="21304" y="896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88" name="Arc 424"/>
                  <p:cNvSpPr/>
                  <p:nvPr/>
                </p:nvSpPr>
                <p:spPr bwMode="auto">
                  <a:xfrm rot="228844">
                    <a:off x="8924" y="7365"/>
                    <a:ext cx="258" cy="57"/>
                  </a:xfrm>
                  <a:custGeom>
                    <a:gdLst>
                      <a:gd name="T0" fmla="*/ 0 w 42904"/>
                      <a:gd name="T1" fmla="*/ 0 h 36392"/>
                      <a:gd name="T2" fmla="*/ 0 w 42904"/>
                      <a:gd name="T3" fmla="*/ 0 h 36392"/>
                      <a:gd name="T4" fmla="*/ 0 w 42904"/>
                      <a:gd name="T5" fmla="*/ 0 h 36392"/>
                      <a:gd name="T6" fmla="*/ 0 60000 65536"/>
                      <a:gd name="T7" fmla="*/ 0 60000 65536"/>
                      <a:gd name="T8" fmla="*/ 0 60000 65536"/>
                      <a:gd name="T9" fmla="*/ 0 w 42904"/>
                      <a:gd name="T10" fmla="*/ 0 h 36392"/>
                      <a:gd name="T11" fmla="*/ 42904 w 42904"/>
                      <a:gd name="T12" fmla="*/ 36392 h 36392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904" h="36392" fill="none" extrusionOk="0">
                        <a:moveTo>
                          <a:pt x="37044" y="0"/>
                        </a:moveTo>
                        <a:cubicBezTo>
                          <a:pt x="40808" y="4005"/>
                          <a:pt x="42904" y="9295"/>
                          <a:pt x="42904" y="14792"/>
                        </a:cubicBezTo>
                        <a:cubicBezTo>
                          <a:pt x="42904" y="26721"/>
                          <a:pt x="33233" y="36392"/>
                          <a:pt x="21304" y="36392"/>
                        </a:cubicBezTo>
                        <a:cubicBezTo>
                          <a:pt x="10750" y="36392"/>
                          <a:pt x="1742" y="28765"/>
                          <a:pt x="0" y="18356"/>
                        </a:cubicBezTo>
                      </a:path>
                      <a:path w="42904" h="36392" stroke="0" extrusionOk="0">
                        <a:moveTo>
                          <a:pt x="37044" y="0"/>
                        </a:moveTo>
                        <a:cubicBezTo>
                          <a:pt x="40808" y="4005"/>
                          <a:pt x="42904" y="9295"/>
                          <a:pt x="42904" y="14792"/>
                        </a:cubicBezTo>
                        <a:cubicBezTo>
                          <a:pt x="42904" y="26721"/>
                          <a:pt x="33233" y="36392"/>
                          <a:pt x="21304" y="36392"/>
                        </a:cubicBezTo>
                        <a:cubicBezTo>
                          <a:pt x="10750" y="36392"/>
                          <a:pt x="1742" y="28765"/>
                          <a:pt x="0" y="18356"/>
                        </a:cubicBezTo>
                        <a:lnTo>
                          <a:pt x="21304" y="1479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89" name="Arc 425"/>
                  <p:cNvSpPr/>
                  <p:nvPr/>
                </p:nvSpPr>
                <p:spPr bwMode="auto">
                  <a:xfrm rot="-348404" flipH="1" flipV="1">
                    <a:off x="8920" y="7328"/>
                    <a:ext cx="144" cy="37"/>
                  </a:xfrm>
                  <a:custGeom>
                    <a:gdLst>
                      <a:gd name="T0" fmla="*/ 0 w 42904"/>
                      <a:gd name="T1" fmla="*/ 0 h 30562"/>
                      <a:gd name="T2" fmla="*/ 0 w 42904"/>
                      <a:gd name="T3" fmla="*/ 0 h 30562"/>
                      <a:gd name="T4" fmla="*/ 0 w 42904"/>
                      <a:gd name="T5" fmla="*/ 0 h 30562"/>
                      <a:gd name="T6" fmla="*/ 0 60000 65536"/>
                      <a:gd name="T7" fmla="*/ 0 60000 65536"/>
                      <a:gd name="T8" fmla="*/ 0 60000 65536"/>
                      <a:gd name="T9" fmla="*/ 0 w 42904"/>
                      <a:gd name="T10" fmla="*/ 0 h 30562"/>
                      <a:gd name="T11" fmla="*/ 42904 w 42904"/>
                      <a:gd name="T12" fmla="*/ 30562 h 30562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904" h="30562" fill="none" extrusionOk="0">
                        <a:moveTo>
                          <a:pt x="40957" y="-1"/>
                        </a:moveTo>
                        <a:cubicBezTo>
                          <a:pt x="42240" y="2813"/>
                          <a:pt x="42904" y="5869"/>
                          <a:pt x="42904" y="8962"/>
                        </a:cubicBezTo>
                        <a:cubicBezTo>
                          <a:pt x="42904" y="20891"/>
                          <a:pt x="33233" y="30562"/>
                          <a:pt x="21304" y="30562"/>
                        </a:cubicBezTo>
                        <a:cubicBezTo>
                          <a:pt x="10750" y="30562"/>
                          <a:pt x="1742" y="22935"/>
                          <a:pt x="0" y="12526"/>
                        </a:cubicBezTo>
                      </a:path>
                      <a:path w="42904" h="30562" stroke="0" extrusionOk="0">
                        <a:moveTo>
                          <a:pt x="40957" y="-1"/>
                        </a:moveTo>
                        <a:cubicBezTo>
                          <a:pt x="42240" y="2813"/>
                          <a:pt x="42904" y="5869"/>
                          <a:pt x="42904" y="8962"/>
                        </a:cubicBezTo>
                        <a:cubicBezTo>
                          <a:pt x="42904" y="20891"/>
                          <a:pt x="33233" y="30562"/>
                          <a:pt x="21304" y="30562"/>
                        </a:cubicBezTo>
                        <a:cubicBezTo>
                          <a:pt x="10750" y="30562"/>
                          <a:pt x="1742" y="22935"/>
                          <a:pt x="0" y="12526"/>
                        </a:cubicBezTo>
                        <a:lnTo>
                          <a:pt x="21304" y="896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883" name="AutoShape 426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6395" y="5837"/>
                  <a:ext cx="622" cy="100"/>
                </a:xfrm>
                <a:prstGeom prst="parallelogram">
                  <a:avLst>
                    <a:gd name="adj" fmla="val 100989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872" name="Text Box 427"/>
              <p:cNvSpPr txBox="1">
                <a:spLocks noChangeArrowheads="1"/>
              </p:cNvSpPr>
              <p:nvPr/>
            </p:nvSpPr>
            <p:spPr bwMode="auto">
              <a:xfrm>
                <a:off x="1496" y="3368"/>
                <a:ext cx="188" cy="2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3200">
                    <a:latin typeface="Times New Roman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31873" name="Text Box 428"/>
              <p:cNvSpPr txBox="1">
                <a:spLocks noChangeArrowheads="1"/>
              </p:cNvSpPr>
              <p:nvPr/>
            </p:nvSpPr>
            <p:spPr bwMode="auto">
              <a:xfrm>
                <a:off x="2480" y="3256"/>
                <a:ext cx="194" cy="3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800">
                    <a:latin typeface="Times New Roman" pitchFamily="18" charset="0"/>
                    <a:cs typeface="Times New Roman" panose="02020603050405020304" pitchFamily="18" charset="0"/>
                  </a:rPr>
                  <a:t>_</a:t>
                </a:r>
              </a:p>
            </p:txBody>
          </p:sp>
        </p:grpSp>
        <p:grpSp>
          <p:nvGrpSpPr>
            <p:cNvPr id="14" name="Group 101"/>
            <p:cNvGrpSpPr/>
            <p:nvPr/>
          </p:nvGrpSpPr>
          <p:grpSpPr>
            <a:xfrm>
              <a:off x="5791200" y="3379170"/>
              <a:ext cx="1208985" cy="815224"/>
              <a:chOff x="5287" y="3138"/>
              <a:chExt cx="712" cy="480"/>
            </a:xfrm>
          </p:grpSpPr>
          <p:grpSp>
            <p:nvGrpSpPr>
              <p:cNvPr id="15" name="Group 102"/>
              <p:cNvGrpSpPr>
                <a:grpSpLocks noChangeAspect="1"/>
              </p:cNvGrpSpPr>
              <p:nvPr/>
            </p:nvGrpSpPr>
            <p:grpSpPr>
              <a:xfrm>
                <a:off x="5287" y="3179"/>
                <a:ext cx="712" cy="439"/>
                <a:chExt cx="1095" cy="675"/>
              </a:xfrm>
            </p:grpSpPr>
            <p:sp>
              <p:nvSpPr>
                <p:cNvPr id="31830" name="AutoShap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362"/>
                  <a:ext cx="1095" cy="313"/>
                </a:xfrm>
                <a:prstGeom prst="cube">
                  <a:avLst>
                    <a:gd name="adj" fmla="val 7706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31" name="Line 1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6" y="443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2" name="Line 1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5" y="443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3" name="AutoShap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05" y="354"/>
                  <a:ext cx="299" cy="176"/>
                </a:xfrm>
                <a:prstGeom prst="can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6" name="Group 107"/>
                <p:cNvGrpSpPr>
                  <a:grpSpLocks noChangeAspect="1"/>
                </p:cNvGrpSpPr>
                <p:nvPr/>
              </p:nvGrpSpPr>
              <p:grpSpPr>
                <a:xfrm>
                  <a:off x="434" y="0"/>
                  <a:ext cx="241" cy="402"/>
                  <a:chExt cx="577" cy="966"/>
                </a:xfrm>
              </p:grpSpPr>
              <p:grpSp>
                <p:nvGrpSpPr>
                  <p:cNvPr id="17" name="Group 108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77" cy="938"/>
                    <a:chExt cx="1440" cy="2348"/>
                  </a:xfrm>
                </p:grpSpPr>
                <p:sp>
                  <p:nvSpPr>
                    <p:cNvPr id="31866" name="Oval 1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440" cy="14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867" name="Rectangle 1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" y="1068"/>
                      <a:ext cx="134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8" name="Group 11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" y="1028"/>
                      <a:ext cx="1313" cy="1320"/>
                      <a:chExt cx="1313" cy="1320"/>
                    </a:xfrm>
                  </p:grpSpPr>
                  <p:sp>
                    <p:nvSpPr>
                      <p:cNvPr id="31869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80" y="20"/>
                        <a:ext cx="333" cy="1300"/>
                      </a:xfrm>
                      <a:custGeom>
                        <a:gdLst>
                          <a:gd name="T0" fmla="*/ 333 w 333"/>
                          <a:gd name="T1" fmla="*/ 0 h 1300"/>
                          <a:gd name="T2" fmla="*/ 53 w 333"/>
                          <a:gd name="T3" fmla="*/ 540 h 1300"/>
                          <a:gd name="T4" fmla="*/ 13 w 333"/>
                          <a:gd name="T5" fmla="*/ 1300 h 1300"/>
                          <a:gd name="T6" fmla="*/ 0 60000 65536"/>
                          <a:gd name="T7" fmla="*/ 0 60000 65536"/>
                          <a:gd name="T8" fmla="*/ 0 60000 65536"/>
                          <a:gd name="T9" fmla="*/ 0 w 333"/>
                          <a:gd name="T10" fmla="*/ 0 h 1300"/>
                          <a:gd name="T11" fmla="*/ 333 w 333"/>
                          <a:gd name="T12" fmla="*/ 1300 h 13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3" h="1300">
                            <a:moveTo>
                              <a:pt x="333" y="0"/>
                            </a:moveTo>
                            <a:cubicBezTo>
                              <a:pt x="219" y="161"/>
                              <a:pt x="106" y="323"/>
                              <a:pt x="53" y="540"/>
                            </a:cubicBezTo>
                            <a:cubicBezTo>
                              <a:pt x="0" y="757"/>
                              <a:pt x="6" y="1028"/>
                              <a:pt x="13" y="130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70" name="未知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0" y="0"/>
                        <a:ext cx="380" cy="1300"/>
                      </a:xfrm>
                      <a:custGeom>
                        <a:gdLst>
                          <a:gd name="T0" fmla="*/ 15339 w 333"/>
                          <a:gd name="T1" fmla="*/ 0 h 1300"/>
                          <a:gd name="T2" fmla="*/ 2415 w 333"/>
                          <a:gd name="T3" fmla="*/ 540 h 1300"/>
                          <a:gd name="T4" fmla="*/ 600 w 333"/>
                          <a:gd name="T5" fmla="*/ 1300 h 1300"/>
                          <a:gd name="T6" fmla="*/ 0 60000 65536"/>
                          <a:gd name="T7" fmla="*/ 0 60000 65536"/>
                          <a:gd name="T8" fmla="*/ 0 60000 65536"/>
                          <a:gd name="T9" fmla="*/ 0 w 333"/>
                          <a:gd name="T10" fmla="*/ 0 h 1300"/>
                          <a:gd name="T11" fmla="*/ 333 w 333"/>
                          <a:gd name="T12" fmla="*/ 1300 h 13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3" h="1300">
                            <a:moveTo>
                              <a:pt x="333" y="0"/>
                            </a:moveTo>
                            <a:cubicBezTo>
                              <a:pt x="219" y="161"/>
                              <a:pt x="106" y="323"/>
                              <a:pt x="53" y="540"/>
                            </a:cubicBezTo>
                            <a:cubicBezTo>
                              <a:pt x="0" y="757"/>
                              <a:pt x="6" y="1028"/>
                              <a:pt x="13" y="130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9" name="Group 114"/>
                  <p:cNvGrpSpPr>
                    <a:grpSpLocks noChangeAspect="1"/>
                  </p:cNvGrpSpPr>
                  <p:nvPr/>
                </p:nvGrpSpPr>
                <p:grpSpPr>
                  <a:xfrm>
                    <a:off x="120" y="647"/>
                    <a:ext cx="337" cy="319"/>
                    <a:chExt cx="337" cy="319"/>
                  </a:xfrm>
                </p:grpSpPr>
                <p:grpSp>
                  <p:nvGrpSpPr>
                    <p:cNvPr id="20" name="Group 1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0" y="0"/>
                      <a:ext cx="337" cy="319"/>
                      <a:chExt cx="840" cy="800"/>
                    </a:xfrm>
                  </p:grpSpPr>
                  <p:sp>
                    <p:nvSpPr>
                      <p:cNvPr id="31862" name="AutoShape 1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100"/>
                        <a:ext cx="840" cy="700"/>
                      </a:xfrm>
                      <a:prstGeom prst="can">
                        <a:avLst>
                          <a:gd name="adj" fmla="val 41431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63" name="Oval 1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00" y="0"/>
                        <a:ext cx="640" cy="28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64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0" y="120"/>
                        <a:ext cx="0" cy="2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65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760" y="120"/>
                        <a:ext cx="0" cy="2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1860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2" y="144"/>
                      <a:ext cx="0" cy="1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861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9" y="152"/>
                      <a:ext cx="0" cy="1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1835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488" y="122"/>
                  <a:ext cx="36" cy="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6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524" y="169"/>
                  <a:ext cx="11" cy="1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7" name="Line 1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68" y="173"/>
                  <a:ext cx="10" cy="1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8" name="Line 1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8" y="122"/>
                  <a:ext cx="36" cy="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9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8" y="100"/>
                  <a:ext cx="30" cy="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0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518" y="100"/>
                  <a:ext cx="20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1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8" y="89"/>
                  <a:ext cx="13" cy="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2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551" y="89"/>
                  <a:ext cx="17" cy="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3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8" y="96"/>
                  <a:ext cx="24" cy="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4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588" y="96"/>
                  <a:ext cx="30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5" name="Line 1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76" y="443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6" name="Line 1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84" y="443"/>
                  <a:ext cx="0" cy="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7" name="Line 1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4" y="242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48" name="Line 1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67" y="242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" name="Group 136"/>
                <p:cNvGrpSpPr>
                  <a:grpSpLocks noChangeAspect="1"/>
                </p:cNvGrpSpPr>
                <p:nvPr/>
              </p:nvGrpSpPr>
              <p:grpSpPr>
                <a:xfrm>
                  <a:off x="784" y="309"/>
                  <a:ext cx="106" cy="188"/>
                  <a:chExt cx="896" cy="888"/>
                </a:xfrm>
              </p:grpSpPr>
              <p:sp>
                <p:nvSpPr>
                  <p:cNvPr id="31854" name="AutoShap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" y="0"/>
                    <a:ext cx="679" cy="702"/>
                  </a:xfrm>
                  <a:prstGeom prst="can">
                    <a:avLst>
                      <a:gd name="adj" fmla="val 25847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55" name="Line 1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6" y="195"/>
                    <a:ext cx="0" cy="4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56" name="AutoShap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44"/>
                    <a:ext cx="896" cy="2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2" name="Group 140"/>
                <p:cNvGrpSpPr>
                  <a:grpSpLocks noChangeAspect="1"/>
                </p:cNvGrpSpPr>
                <p:nvPr/>
              </p:nvGrpSpPr>
              <p:grpSpPr>
                <a:xfrm>
                  <a:off x="214" y="309"/>
                  <a:ext cx="106" cy="188"/>
                  <a:chExt cx="896" cy="888"/>
                </a:xfrm>
              </p:grpSpPr>
              <p:sp>
                <p:nvSpPr>
                  <p:cNvPr id="31851" name="AutoShap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" y="0"/>
                    <a:ext cx="679" cy="702"/>
                  </a:xfrm>
                  <a:prstGeom prst="can">
                    <a:avLst>
                      <a:gd name="adj" fmla="val 25847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52" name="Line 14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6" y="195"/>
                    <a:ext cx="0" cy="4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53" name="AutoShap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44"/>
                    <a:ext cx="896" cy="2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1829" name="Text Box 144"/>
              <p:cNvSpPr txBox="1">
                <a:spLocks noChangeAspect="1" noChangeArrowheads="1"/>
              </p:cNvSpPr>
              <p:nvPr/>
            </p:nvSpPr>
            <p:spPr bwMode="auto">
              <a:xfrm>
                <a:off x="5767" y="3138"/>
                <a:ext cx="202" cy="2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000">
                    <a:latin typeface="Times New Roman" pitchFamily="18" charset="0"/>
                    <a:cs typeface="Times New Roman" panose="02020603050405020304" pitchFamily="18" charset="0"/>
                  </a:rPr>
                  <a:t>L</a:t>
                </a:r>
                <a:endParaRPr lang="en-US" altLang="zh-CN" sz="40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14"/>
            <p:cNvGrpSpPr/>
            <p:nvPr/>
          </p:nvGrpSpPr>
          <p:grpSpPr>
            <a:xfrm>
              <a:off x="7696210" y="2590799"/>
              <a:ext cx="1096709" cy="840010"/>
              <a:chOff x="6480" y="12956"/>
              <a:chExt cx="646" cy="496"/>
            </a:xfrm>
          </p:grpSpPr>
          <p:grpSp>
            <p:nvGrpSpPr>
              <p:cNvPr id="24" name="Group 215"/>
              <p:cNvGrpSpPr>
                <a:grpSpLocks noChangeAspect="1"/>
              </p:cNvGrpSpPr>
              <p:nvPr/>
            </p:nvGrpSpPr>
            <p:grpSpPr>
              <a:xfrm>
                <a:off x="6480" y="13035"/>
                <a:ext cx="646" cy="417"/>
                <a:chOff x="4229" y="14347"/>
                <a:chExt cx="580" cy="374"/>
              </a:xfrm>
            </p:grpSpPr>
            <p:sp>
              <p:nvSpPr>
                <p:cNvPr id="31762" name="Freeform 216"/>
                <p:cNvSpPr>
                  <a:spLocks noChangeAspect="1"/>
                </p:cNvSpPr>
                <p:nvPr/>
              </p:nvSpPr>
              <p:spPr bwMode="auto">
                <a:xfrm>
                  <a:off x="4606" y="14347"/>
                  <a:ext cx="88" cy="79"/>
                </a:xfrm>
                <a:custGeom>
                  <a:gdLst>
                    <a:gd name="T0" fmla="*/ 0 w 326"/>
                    <a:gd name="T1" fmla="*/ 0 h 243"/>
                    <a:gd name="T2" fmla="*/ 0 w 326"/>
                    <a:gd name="T3" fmla="*/ 0 h 243"/>
                    <a:gd name="T4" fmla="*/ 0 w 326"/>
                    <a:gd name="T5" fmla="*/ 0 h 243"/>
                    <a:gd name="T6" fmla="*/ 0 w 326"/>
                    <a:gd name="T7" fmla="*/ 0 h 243"/>
                    <a:gd name="T8" fmla="*/ 0 w 326"/>
                    <a:gd name="T9" fmla="*/ 0 h 243"/>
                    <a:gd name="T10" fmla="*/ 0 w 326"/>
                    <a:gd name="T11" fmla="*/ 0 h 2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6"/>
                    <a:gd name="T19" fmla="*/ 0 h 243"/>
                    <a:gd name="T20" fmla="*/ 326 w 326"/>
                    <a:gd name="T21" fmla="*/ 243 h 243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6" h="243">
                      <a:moveTo>
                        <a:pt x="48" y="99"/>
                      </a:moveTo>
                      <a:lnTo>
                        <a:pt x="266" y="0"/>
                      </a:lnTo>
                      <a:lnTo>
                        <a:pt x="326" y="138"/>
                      </a:lnTo>
                      <a:lnTo>
                        <a:pt x="98" y="243"/>
                      </a:lnTo>
                      <a:lnTo>
                        <a:pt x="0" y="213"/>
                      </a:lnTo>
                      <a:lnTo>
                        <a:pt x="48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3" name="AutoShape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9" y="14574"/>
                  <a:ext cx="580" cy="147"/>
                </a:xfrm>
                <a:prstGeom prst="cube">
                  <a:avLst>
                    <a:gd name="adj" fmla="val 7614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5" name="Group 218"/>
                <p:cNvGrpSpPr>
                  <a:grpSpLocks noChangeAspect="1"/>
                </p:cNvGrpSpPr>
                <p:nvPr/>
              </p:nvGrpSpPr>
              <p:grpSpPr>
                <a:xfrm>
                  <a:off x="4666" y="14532"/>
                  <a:ext cx="72" cy="91"/>
                  <a:chOff x="4868" y="5481"/>
                  <a:chExt cx="288" cy="358"/>
                </a:xfrm>
              </p:grpSpPr>
              <p:grpSp>
                <p:nvGrpSpPr>
                  <p:cNvPr id="26" name="Group 219"/>
                  <p:cNvGrpSpPr>
                    <a:grpSpLocks noChangeAspect="1"/>
                  </p:cNvGrpSpPr>
                  <p:nvPr/>
                </p:nvGrpSpPr>
                <p:grpSpPr>
                  <a:xfrm>
                    <a:off x="4868" y="5721"/>
                    <a:ext cx="288" cy="118"/>
                    <a:chOff x="1484" y="4302"/>
                    <a:chExt cx="1594" cy="655"/>
                  </a:xfrm>
                </p:grpSpPr>
                <p:grpSp>
                  <p:nvGrpSpPr>
                    <p:cNvPr id="27" name="Group 2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6" y="4302"/>
                      <a:ext cx="1592" cy="652"/>
                      <a:chOff x="1484" y="4305"/>
                      <a:chExt cx="1592" cy="652"/>
                    </a:xfrm>
                  </p:grpSpPr>
                  <p:sp>
                    <p:nvSpPr>
                      <p:cNvPr id="31824" name="Oval 2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84" y="4305"/>
                        <a:ext cx="1584" cy="45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25" name="Arc 222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1485" y="4660"/>
                        <a:ext cx="1588" cy="297"/>
                      </a:xfrm>
                      <a:custGeom>
                        <a:gdLst>
                          <a:gd name="T0" fmla="*/ 0 w 41130"/>
                          <a:gd name="T1" fmla="*/ 0 h 21600"/>
                          <a:gd name="T2" fmla="*/ 0 w 41130"/>
                          <a:gd name="T3" fmla="*/ 0 h 21600"/>
                          <a:gd name="T4" fmla="*/ 0 w 4113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41130"/>
                          <a:gd name="T10" fmla="*/ 0 h 21600"/>
                          <a:gd name="T11" fmla="*/ 41130 w 41130"/>
                          <a:gd name="T12" fmla="*/ 21600 h 216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1130" h="21600" fill="none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</a:path>
                          <a:path w="41130" h="21600" stroke="0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  <a:lnTo>
                              <a:pt x="20745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26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486" y="4563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27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068" y="4554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" name="Group 2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4" y="4305"/>
                      <a:ext cx="1592" cy="652"/>
                      <a:chOff x="1484" y="4305"/>
                      <a:chExt cx="1592" cy="652"/>
                    </a:xfrm>
                  </p:grpSpPr>
                  <p:sp>
                    <p:nvSpPr>
                      <p:cNvPr id="31820" name="Oval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84" y="4305"/>
                        <a:ext cx="1584" cy="45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21" name="Arc 227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1485" y="4660"/>
                        <a:ext cx="1588" cy="297"/>
                      </a:xfrm>
                      <a:custGeom>
                        <a:gdLst>
                          <a:gd name="T0" fmla="*/ 0 w 41130"/>
                          <a:gd name="T1" fmla="*/ 0 h 21600"/>
                          <a:gd name="T2" fmla="*/ 0 w 41130"/>
                          <a:gd name="T3" fmla="*/ 0 h 21600"/>
                          <a:gd name="T4" fmla="*/ 0 w 4113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41130"/>
                          <a:gd name="T10" fmla="*/ 0 h 21600"/>
                          <a:gd name="T11" fmla="*/ 41130 w 41130"/>
                          <a:gd name="T12" fmla="*/ 21600 h 216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1130" h="21600" fill="none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</a:path>
                          <a:path w="41130" h="21600" stroke="0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  <a:lnTo>
                              <a:pt x="20745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22" name="Line 2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486" y="4563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23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068" y="4554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9" name="Group 230"/>
                  <p:cNvGrpSpPr>
                    <a:grpSpLocks noChangeAspect="1"/>
                  </p:cNvGrpSpPr>
                  <p:nvPr/>
                </p:nvGrpSpPr>
                <p:grpSpPr>
                  <a:xfrm>
                    <a:off x="4922" y="5481"/>
                    <a:ext cx="189" cy="318"/>
                    <a:chOff x="2778" y="2502"/>
                    <a:chExt cx="117" cy="189"/>
                  </a:xfrm>
                </p:grpSpPr>
                <p:sp>
                  <p:nvSpPr>
                    <p:cNvPr id="31809" name="Freeform 2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78" y="2502"/>
                      <a:ext cx="117" cy="188"/>
                    </a:xfrm>
                    <a:custGeom>
                      <a:gdLst>
                        <a:gd name="T0" fmla="*/ 0 w 480"/>
                        <a:gd name="T1" fmla="*/ 0 h 768"/>
                        <a:gd name="T2" fmla="*/ 0 w 480"/>
                        <a:gd name="T3" fmla="*/ 0 h 768"/>
                        <a:gd name="T4" fmla="*/ 0 w 480"/>
                        <a:gd name="T5" fmla="*/ 0 h 768"/>
                        <a:gd name="T6" fmla="*/ 0 w 480"/>
                        <a:gd name="T7" fmla="*/ 0 h 768"/>
                        <a:gd name="T8" fmla="*/ 0 w 480"/>
                        <a:gd name="T9" fmla="*/ 0 h 768"/>
                        <a:gd name="T10" fmla="*/ 0 w 480"/>
                        <a:gd name="T11" fmla="*/ 0 h 768"/>
                        <a:gd name="T12" fmla="*/ 0 w 480"/>
                        <a:gd name="T13" fmla="*/ 0 h 768"/>
                        <a:gd name="T14" fmla="*/ 0 w 480"/>
                        <a:gd name="T15" fmla="*/ 0 h 768"/>
                        <a:gd name="T16" fmla="*/ 0 w 480"/>
                        <a:gd name="T17" fmla="*/ 0 h 768"/>
                        <a:gd name="T18" fmla="*/ 0 w 480"/>
                        <a:gd name="T19" fmla="*/ 0 h 768"/>
                        <a:gd name="T20" fmla="*/ 0 w 480"/>
                        <a:gd name="T21" fmla="*/ 0 h 768"/>
                        <a:gd name="T22" fmla="*/ 0 w 480"/>
                        <a:gd name="T23" fmla="*/ 0 h 768"/>
                        <a:gd name="T24" fmla="*/ 0 w 480"/>
                        <a:gd name="T25" fmla="*/ 0 h 768"/>
                        <a:gd name="T26" fmla="*/ 0 w 480"/>
                        <a:gd name="T27" fmla="*/ 0 h 768"/>
                        <a:gd name="T28" fmla="*/ 0 w 480"/>
                        <a:gd name="T29" fmla="*/ 0 h 768"/>
                        <a:gd name="T30" fmla="*/ 0 w 480"/>
                        <a:gd name="T31" fmla="*/ 0 h 768"/>
                        <a:gd name="T32" fmla="*/ 0 w 480"/>
                        <a:gd name="T33" fmla="*/ 0 h 768"/>
                        <a:gd name="T34" fmla="*/ 0 w 480"/>
                        <a:gd name="T35" fmla="*/ 0 h 768"/>
                        <a:gd name="T36" fmla="*/ 0 w 480"/>
                        <a:gd name="T37" fmla="*/ 0 h 76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80"/>
                        <a:gd name="T58" fmla="*/ 0 h 768"/>
                        <a:gd name="T59" fmla="*/ 480 w 480"/>
                        <a:gd name="T60" fmla="*/ 768 h 768"/>
                      </a:gdLst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80" h="768">
                          <a:moveTo>
                            <a:pt x="62" y="99"/>
                          </a:moveTo>
                          <a:lnTo>
                            <a:pt x="78" y="57"/>
                          </a:lnTo>
                          <a:lnTo>
                            <a:pt x="120" y="24"/>
                          </a:lnTo>
                          <a:lnTo>
                            <a:pt x="174" y="6"/>
                          </a:lnTo>
                          <a:lnTo>
                            <a:pt x="242" y="0"/>
                          </a:lnTo>
                          <a:lnTo>
                            <a:pt x="302" y="9"/>
                          </a:lnTo>
                          <a:lnTo>
                            <a:pt x="362" y="21"/>
                          </a:lnTo>
                          <a:lnTo>
                            <a:pt x="408" y="57"/>
                          </a:lnTo>
                          <a:lnTo>
                            <a:pt x="428" y="108"/>
                          </a:lnTo>
                          <a:lnTo>
                            <a:pt x="480" y="636"/>
                          </a:lnTo>
                          <a:lnTo>
                            <a:pt x="432" y="693"/>
                          </a:lnTo>
                          <a:lnTo>
                            <a:pt x="384" y="726"/>
                          </a:lnTo>
                          <a:lnTo>
                            <a:pt x="326" y="750"/>
                          </a:lnTo>
                          <a:lnTo>
                            <a:pt x="252" y="768"/>
                          </a:lnTo>
                          <a:lnTo>
                            <a:pt x="144" y="756"/>
                          </a:lnTo>
                          <a:lnTo>
                            <a:pt x="78" y="720"/>
                          </a:lnTo>
                          <a:lnTo>
                            <a:pt x="26" y="669"/>
                          </a:lnTo>
                          <a:lnTo>
                            <a:pt x="0" y="651"/>
                          </a:lnTo>
                          <a:lnTo>
                            <a:pt x="62" y="9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0" name="Group 2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778" y="2504"/>
                      <a:ext cx="116" cy="187"/>
                      <a:chOff x="2778" y="2504"/>
                      <a:chExt cx="116" cy="187"/>
                    </a:xfrm>
                  </p:grpSpPr>
                  <p:sp>
                    <p:nvSpPr>
                      <p:cNvPr id="31811" name="Line 2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837" y="2560"/>
                        <a:ext cx="0" cy="12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12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93" y="2504"/>
                        <a:ext cx="86" cy="4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13" name="Arc 235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2779" y="2634"/>
                        <a:ext cx="113" cy="57"/>
                      </a:xfrm>
                      <a:custGeom>
                        <a:gdLst>
                          <a:gd name="T0" fmla="*/ 0 w 38205"/>
                          <a:gd name="T1" fmla="*/ 0 h 21600"/>
                          <a:gd name="T2" fmla="*/ 0 w 38205"/>
                          <a:gd name="T3" fmla="*/ 0 h 21600"/>
                          <a:gd name="T4" fmla="*/ 0 w 3820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8205"/>
                          <a:gd name="T10" fmla="*/ 0 h 21600"/>
                          <a:gd name="T11" fmla="*/ 38205 w 38205"/>
                          <a:gd name="T12" fmla="*/ 21600 h 216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8205" h="21600" fill="none" extrusionOk="0">
                            <a:moveTo>
                              <a:pt x="0" y="11137"/>
                            </a:moveTo>
                            <a:cubicBezTo>
                              <a:pt x="3805" y="4264"/>
                              <a:pt x="11041" y="-1"/>
                              <a:pt x="18897" y="0"/>
                            </a:cubicBezTo>
                            <a:cubicBezTo>
                              <a:pt x="27069" y="0"/>
                              <a:pt x="34542" y="4612"/>
                              <a:pt x="38205" y="11917"/>
                            </a:cubicBezTo>
                          </a:path>
                          <a:path w="38205" h="21600" stroke="0" extrusionOk="0">
                            <a:moveTo>
                              <a:pt x="0" y="11137"/>
                            </a:moveTo>
                            <a:cubicBezTo>
                              <a:pt x="3805" y="4264"/>
                              <a:pt x="11041" y="-1"/>
                              <a:pt x="18897" y="0"/>
                            </a:cubicBezTo>
                            <a:cubicBezTo>
                              <a:pt x="27069" y="0"/>
                              <a:pt x="34542" y="4612"/>
                              <a:pt x="38205" y="11917"/>
                            </a:cubicBezTo>
                            <a:lnTo>
                              <a:pt x="1889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14" name="Line 2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778" y="2530"/>
                        <a:ext cx="13" cy="13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15" name="Line 2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881" y="2530"/>
                        <a:ext cx="13" cy="13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16" name="Line 2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805" y="2554"/>
                        <a:ext cx="7" cy="1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17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859" y="2549"/>
                        <a:ext cx="10" cy="12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31" name="Group 240"/>
                <p:cNvGrpSpPr>
                  <a:grpSpLocks noChangeAspect="1"/>
                </p:cNvGrpSpPr>
                <p:nvPr/>
              </p:nvGrpSpPr>
              <p:grpSpPr>
                <a:xfrm>
                  <a:off x="4279" y="14542"/>
                  <a:ext cx="76" cy="91"/>
                  <a:chOff x="4868" y="5481"/>
                  <a:chExt cx="288" cy="358"/>
                </a:xfrm>
              </p:grpSpPr>
              <p:grpSp>
                <p:nvGrpSpPr>
                  <p:cNvPr id="32" name="Group 241"/>
                  <p:cNvGrpSpPr>
                    <a:grpSpLocks noChangeAspect="1"/>
                  </p:cNvGrpSpPr>
                  <p:nvPr/>
                </p:nvGrpSpPr>
                <p:grpSpPr>
                  <a:xfrm>
                    <a:off x="4868" y="5721"/>
                    <a:ext cx="288" cy="118"/>
                    <a:chOff x="1484" y="4302"/>
                    <a:chExt cx="1594" cy="655"/>
                  </a:xfrm>
                </p:grpSpPr>
                <p:grpSp>
                  <p:nvGrpSpPr>
                    <p:cNvPr id="33" name="Group 2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6" y="4302"/>
                      <a:ext cx="1592" cy="652"/>
                      <a:chOff x="1484" y="4305"/>
                      <a:chExt cx="1592" cy="652"/>
                    </a:xfrm>
                  </p:grpSpPr>
                  <p:sp>
                    <p:nvSpPr>
                      <p:cNvPr id="31803" name="Oval 2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84" y="4305"/>
                        <a:ext cx="1584" cy="45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04" name="Arc 244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1485" y="4660"/>
                        <a:ext cx="1588" cy="297"/>
                      </a:xfrm>
                      <a:custGeom>
                        <a:gdLst>
                          <a:gd name="T0" fmla="*/ 0 w 41130"/>
                          <a:gd name="T1" fmla="*/ 0 h 21600"/>
                          <a:gd name="T2" fmla="*/ 0 w 41130"/>
                          <a:gd name="T3" fmla="*/ 0 h 21600"/>
                          <a:gd name="T4" fmla="*/ 0 w 4113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41130"/>
                          <a:gd name="T10" fmla="*/ 0 h 21600"/>
                          <a:gd name="T11" fmla="*/ 41130 w 41130"/>
                          <a:gd name="T12" fmla="*/ 21600 h 216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1130" h="21600" fill="none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</a:path>
                          <a:path w="41130" h="21600" stroke="0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  <a:lnTo>
                              <a:pt x="20745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05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486" y="4563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06" name="Line 2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068" y="4554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1744" name="Group 24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484" y="4305"/>
                      <a:ext cx="1592" cy="652"/>
                      <a:chOff x="1484" y="4305"/>
                      <a:chExt cx="1592" cy="652"/>
                    </a:xfrm>
                  </p:grpSpPr>
                  <p:sp>
                    <p:nvSpPr>
                      <p:cNvPr id="31799" name="Oval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84" y="4305"/>
                        <a:ext cx="1584" cy="45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00" name="Arc 249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1485" y="4660"/>
                        <a:ext cx="1588" cy="297"/>
                      </a:xfrm>
                      <a:custGeom>
                        <a:gdLst>
                          <a:gd name="T0" fmla="*/ 0 w 41130"/>
                          <a:gd name="T1" fmla="*/ 0 h 21600"/>
                          <a:gd name="T2" fmla="*/ 0 w 41130"/>
                          <a:gd name="T3" fmla="*/ 0 h 21600"/>
                          <a:gd name="T4" fmla="*/ 0 w 4113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41130"/>
                          <a:gd name="T10" fmla="*/ 0 h 21600"/>
                          <a:gd name="T11" fmla="*/ 41130 w 41130"/>
                          <a:gd name="T12" fmla="*/ 21600 h 216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1130" h="21600" fill="none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</a:path>
                          <a:path w="41130" h="21600" stroke="0" extrusionOk="0">
                            <a:moveTo>
                              <a:pt x="-1" y="15582"/>
                            </a:moveTo>
                            <a:cubicBezTo>
                              <a:pt x="2677" y="6351"/>
                              <a:pt x="11133" y="-1"/>
                              <a:pt x="20745" y="0"/>
                            </a:cubicBezTo>
                            <a:cubicBezTo>
                              <a:pt x="29920" y="0"/>
                              <a:pt x="38095" y="5797"/>
                              <a:pt x="41129" y="14457"/>
                            </a:cubicBezTo>
                            <a:lnTo>
                              <a:pt x="20745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801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486" y="4563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02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068" y="4554"/>
                        <a:ext cx="8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31745" name="Group 252"/>
                  <p:cNvGrpSpPr>
                    <a:grpSpLocks noChangeAspect="1"/>
                  </p:cNvGrpSpPr>
                  <p:nvPr/>
                </p:nvGrpSpPr>
                <p:grpSpPr>
                  <a:xfrm>
                    <a:off x="4922" y="5481"/>
                    <a:ext cx="189" cy="318"/>
                    <a:chOff x="2778" y="2502"/>
                    <a:chExt cx="117" cy="189"/>
                  </a:xfrm>
                </p:grpSpPr>
                <p:sp>
                  <p:nvSpPr>
                    <p:cNvPr id="31788" name="Freeform 2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78" y="2502"/>
                      <a:ext cx="117" cy="188"/>
                    </a:xfrm>
                    <a:custGeom>
                      <a:gdLst>
                        <a:gd name="T0" fmla="*/ 0 w 480"/>
                        <a:gd name="T1" fmla="*/ 0 h 768"/>
                        <a:gd name="T2" fmla="*/ 0 w 480"/>
                        <a:gd name="T3" fmla="*/ 0 h 768"/>
                        <a:gd name="T4" fmla="*/ 0 w 480"/>
                        <a:gd name="T5" fmla="*/ 0 h 768"/>
                        <a:gd name="T6" fmla="*/ 0 w 480"/>
                        <a:gd name="T7" fmla="*/ 0 h 768"/>
                        <a:gd name="T8" fmla="*/ 0 w 480"/>
                        <a:gd name="T9" fmla="*/ 0 h 768"/>
                        <a:gd name="T10" fmla="*/ 0 w 480"/>
                        <a:gd name="T11" fmla="*/ 0 h 768"/>
                        <a:gd name="T12" fmla="*/ 0 w 480"/>
                        <a:gd name="T13" fmla="*/ 0 h 768"/>
                        <a:gd name="T14" fmla="*/ 0 w 480"/>
                        <a:gd name="T15" fmla="*/ 0 h 768"/>
                        <a:gd name="T16" fmla="*/ 0 w 480"/>
                        <a:gd name="T17" fmla="*/ 0 h 768"/>
                        <a:gd name="T18" fmla="*/ 0 w 480"/>
                        <a:gd name="T19" fmla="*/ 0 h 768"/>
                        <a:gd name="T20" fmla="*/ 0 w 480"/>
                        <a:gd name="T21" fmla="*/ 0 h 768"/>
                        <a:gd name="T22" fmla="*/ 0 w 480"/>
                        <a:gd name="T23" fmla="*/ 0 h 768"/>
                        <a:gd name="T24" fmla="*/ 0 w 480"/>
                        <a:gd name="T25" fmla="*/ 0 h 768"/>
                        <a:gd name="T26" fmla="*/ 0 w 480"/>
                        <a:gd name="T27" fmla="*/ 0 h 768"/>
                        <a:gd name="T28" fmla="*/ 0 w 480"/>
                        <a:gd name="T29" fmla="*/ 0 h 768"/>
                        <a:gd name="T30" fmla="*/ 0 w 480"/>
                        <a:gd name="T31" fmla="*/ 0 h 768"/>
                        <a:gd name="T32" fmla="*/ 0 w 480"/>
                        <a:gd name="T33" fmla="*/ 0 h 768"/>
                        <a:gd name="T34" fmla="*/ 0 w 480"/>
                        <a:gd name="T35" fmla="*/ 0 h 768"/>
                        <a:gd name="T36" fmla="*/ 0 w 480"/>
                        <a:gd name="T37" fmla="*/ 0 h 76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80"/>
                        <a:gd name="T58" fmla="*/ 0 h 768"/>
                        <a:gd name="T59" fmla="*/ 480 w 480"/>
                        <a:gd name="T60" fmla="*/ 768 h 768"/>
                      </a:gdLst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80" h="768">
                          <a:moveTo>
                            <a:pt x="62" y="99"/>
                          </a:moveTo>
                          <a:lnTo>
                            <a:pt x="78" y="57"/>
                          </a:lnTo>
                          <a:lnTo>
                            <a:pt x="120" y="24"/>
                          </a:lnTo>
                          <a:lnTo>
                            <a:pt x="174" y="6"/>
                          </a:lnTo>
                          <a:lnTo>
                            <a:pt x="242" y="0"/>
                          </a:lnTo>
                          <a:lnTo>
                            <a:pt x="302" y="9"/>
                          </a:lnTo>
                          <a:lnTo>
                            <a:pt x="362" y="21"/>
                          </a:lnTo>
                          <a:lnTo>
                            <a:pt x="408" y="57"/>
                          </a:lnTo>
                          <a:lnTo>
                            <a:pt x="428" y="108"/>
                          </a:lnTo>
                          <a:lnTo>
                            <a:pt x="480" y="636"/>
                          </a:lnTo>
                          <a:lnTo>
                            <a:pt x="432" y="693"/>
                          </a:lnTo>
                          <a:lnTo>
                            <a:pt x="384" y="726"/>
                          </a:lnTo>
                          <a:lnTo>
                            <a:pt x="326" y="750"/>
                          </a:lnTo>
                          <a:lnTo>
                            <a:pt x="252" y="768"/>
                          </a:lnTo>
                          <a:lnTo>
                            <a:pt x="144" y="756"/>
                          </a:lnTo>
                          <a:lnTo>
                            <a:pt x="78" y="720"/>
                          </a:lnTo>
                          <a:lnTo>
                            <a:pt x="26" y="669"/>
                          </a:lnTo>
                          <a:lnTo>
                            <a:pt x="0" y="651"/>
                          </a:lnTo>
                          <a:lnTo>
                            <a:pt x="62" y="9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1749" name="Group 25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778" y="2504"/>
                      <a:ext cx="116" cy="187"/>
                      <a:chOff x="2778" y="2504"/>
                      <a:chExt cx="116" cy="187"/>
                    </a:xfrm>
                  </p:grpSpPr>
                  <p:sp>
                    <p:nvSpPr>
                      <p:cNvPr id="31790" name="Line 2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837" y="2560"/>
                        <a:ext cx="0" cy="123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791" name="Oval 2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93" y="2504"/>
                        <a:ext cx="86" cy="4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92" name="Arc 257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2779" y="2634"/>
                        <a:ext cx="113" cy="57"/>
                      </a:xfrm>
                      <a:custGeom>
                        <a:gdLst>
                          <a:gd name="T0" fmla="*/ 0 w 38205"/>
                          <a:gd name="T1" fmla="*/ 0 h 21600"/>
                          <a:gd name="T2" fmla="*/ 0 w 38205"/>
                          <a:gd name="T3" fmla="*/ 0 h 21600"/>
                          <a:gd name="T4" fmla="*/ 0 w 3820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8205"/>
                          <a:gd name="T10" fmla="*/ 0 h 21600"/>
                          <a:gd name="T11" fmla="*/ 38205 w 38205"/>
                          <a:gd name="T12" fmla="*/ 21600 h 21600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8205" h="21600" fill="none" extrusionOk="0">
                            <a:moveTo>
                              <a:pt x="0" y="11137"/>
                            </a:moveTo>
                            <a:cubicBezTo>
                              <a:pt x="3805" y="4264"/>
                              <a:pt x="11041" y="-1"/>
                              <a:pt x="18897" y="0"/>
                            </a:cubicBezTo>
                            <a:cubicBezTo>
                              <a:pt x="27069" y="0"/>
                              <a:pt x="34542" y="4612"/>
                              <a:pt x="38205" y="11917"/>
                            </a:cubicBezTo>
                          </a:path>
                          <a:path w="38205" h="21600" stroke="0" extrusionOk="0">
                            <a:moveTo>
                              <a:pt x="0" y="11137"/>
                            </a:moveTo>
                            <a:cubicBezTo>
                              <a:pt x="3805" y="4264"/>
                              <a:pt x="11041" y="-1"/>
                              <a:pt x="18897" y="0"/>
                            </a:cubicBezTo>
                            <a:cubicBezTo>
                              <a:pt x="27069" y="0"/>
                              <a:pt x="34542" y="4612"/>
                              <a:pt x="38205" y="11917"/>
                            </a:cubicBezTo>
                            <a:lnTo>
                              <a:pt x="1889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93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778" y="2530"/>
                        <a:ext cx="13" cy="13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794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881" y="2530"/>
                        <a:ext cx="13" cy="13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795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805" y="2554"/>
                        <a:ext cx="7" cy="1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796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859" y="2549"/>
                        <a:ext cx="10" cy="12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31766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6" y="14532"/>
                  <a:ext cx="12" cy="1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7" name="Freeform 263"/>
                <p:cNvSpPr>
                  <a:spLocks noChangeAspect="1"/>
                </p:cNvSpPr>
                <p:nvPr/>
              </p:nvSpPr>
              <p:spPr bwMode="auto">
                <a:xfrm>
                  <a:off x="4348" y="14479"/>
                  <a:ext cx="109" cy="190"/>
                </a:xfrm>
                <a:custGeom>
                  <a:gdLst>
                    <a:gd name="T0" fmla="*/ 0 w 440"/>
                    <a:gd name="T1" fmla="*/ 0 h 765"/>
                    <a:gd name="T2" fmla="*/ 0 w 440"/>
                    <a:gd name="T3" fmla="*/ 0 h 765"/>
                    <a:gd name="T4" fmla="*/ 0 w 440"/>
                    <a:gd name="T5" fmla="*/ 0 h 765"/>
                    <a:gd name="T6" fmla="*/ 0 w 440"/>
                    <a:gd name="T7" fmla="*/ 0 h 765"/>
                    <a:gd name="T8" fmla="*/ 0 w 440"/>
                    <a:gd name="T9" fmla="*/ 0 h 765"/>
                    <a:gd name="T10" fmla="*/ 0 w 440"/>
                    <a:gd name="T11" fmla="*/ 0 h 765"/>
                    <a:gd name="T12" fmla="*/ 0 w 440"/>
                    <a:gd name="T13" fmla="*/ 0 h 765"/>
                    <a:gd name="T14" fmla="*/ 0 w 440"/>
                    <a:gd name="T15" fmla="*/ 0 h 765"/>
                    <a:gd name="T16" fmla="*/ 0 w 440"/>
                    <a:gd name="T17" fmla="*/ 0 h 765"/>
                    <a:gd name="T18" fmla="*/ 0 w 440"/>
                    <a:gd name="T19" fmla="*/ 0 h 765"/>
                    <a:gd name="T20" fmla="*/ 0 w 440"/>
                    <a:gd name="T21" fmla="*/ 0 h 765"/>
                    <a:gd name="T22" fmla="*/ 0 w 440"/>
                    <a:gd name="T23" fmla="*/ 0 h 765"/>
                    <a:gd name="T24" fmla="*/ 0 w 440"/>
                    <a:gd name="T25" fmla="*/ 0 h 765"/>
                    <a:gd name="T26" fmla="*/ 0 w 440"/>
                    <a:gd name="T27" fmla="*/ 0 h 76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0"/>
                    <a:gd name="T43" fmla="*/ 0 h 765"/>
                    <a:gd name="T44" fmla="*/ 440 w 440"/>
                    <a:gd name="T45" fmla="*/ 765 h 76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0" h="765">
                      <a:moveTo>
                        <a:pt x="110" y="69"/>
                      </a:moveTo>
                      <a:lnTo>
                        <a:pt x="108" y="609"/>
                      </a:lnTo>
                      <a:lnTo>
                        <a:pt x="0" y="720"/>
                      </a:lnTo>
                      <a:lnTo>
                        <a:pt x="36" y="765"/>
                      </a:lnTo>
                      <a:lnTo>
                        <a:pt x="158" y="765"/>
                      </a:lnTo>
                      <a:lnTo>
                        <a:pt x="216" y="750"/>
                      </a:lnTo>
                      <a:lnTo>
                        <a:pt x="440" y="513"/>
                      </a:lnTo>
                      <a:lnTo>
                        <a:pt x="432" y="480"/>
                      </a:lnTo>
                      <a:lnTo>
                        <a:pt x="348" y="480"/>
                      </a:lnTo>
                      <a:lnTo>
                        <a:pt x="348" y="60"/>
                      </a:lnTo>
                      <a:lnTo>
                        <a:pt x="314" y="27"/>
                      </a:lnTo>
                      <a:lnTo>
                        <a:pt x="144" y="0"/>
                      </a:lnTo>
                      <a:lnTo>
                        <a:pt x="116" y="27"/>
                      </a:lnTo>
                      <a:lnTo>
                        <a:pt x="110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8" name="Line 264"/>
                <p:cNvSpPr>
                  <a:spLocks noChangeAspect="1" noChangeShapeType="1"/>
                </p:cNvSpPr>
                <p:nvPr/>
              </p:nvSpPr>
              <p:spPr bwMode="auto">
                <a:xfrm>
                  <a:off x="4376" y="14629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9" name="Line 2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33" y="14594"/>
                  <a:ext cx="0" cy="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0" name="Freeform 266"/>
                <p:cNvSpPr>
                  <a:spLocks noChangeAspect="1"/>
                </p:cNvSpPr>
                <p:nvPr/>
              </p:nvSpPr>
              <p:spPr bwMode="auto">
                <a:xfrm>
                  <a:off x="4547" y="14479"/>
                  <a:ext cx="109" cy="189"/>
                </a:xfrm>
                <a:custGeom>
                  <a:gdLst>
                    <a:gd name="T0" fmla="*/ 0 w 440"/>
                    <a:gd name="T1" fmla="*/ 0 h 765"/>
                    <a:gd name="T2" fmla="*/ 0 w 440"/>
                    <a:gd name="T3" fmla="*/ 0 h 765"/>
                    <a:gd name="T4" fmla="*/ 0 w 440"/>
                    <a:gd name="T5" fmla="*/ 0 h 765"/>
                    <a:gd name="T6" fmla="*/ 0 w 440"/>
                    <a:gd name="T7" fmla="*/ 0 h 765"/>
                    <a:gd name="T8" fmla="*/ 0 w 440"/>
                    <a:gd name="T9" fmla="*/ 0 h 765"/>
                    <a:gd name="T10" fmla="*/ 0 w 440"/>
                    <a:gd name="T11" fmla="*/ 0 h 765"/>
                    <a:gd name="T12" fmla="*/ 0 w 440"/>
                    <a:gd name="T13" fmla="*/ 0 h 765"/>
                    <a:gd name="T14" fmla="*/ 0 w 440"/>
                    <a:gd name="T15" fmla="*/ 0 h 765"/>
                    <a:gd name="T16" fmla="*/ 0 w 440"/>
                    <a:gd name="T17" fmla="*/ 0 h 765"/>
                    <a:gd name="T18" fmla="*/ 0 w 440"/>
                    <a:gd name="T19" fmla="*/ 0 h 765"/>
                    <a:gd name="T20" fmla="*/ 0 w 440"/>
                    <a:gd name="T21" fmla="*/ 0 h 765"/>
                    <a:gd name="T22" fmla="*/ 0 w 440"/>
                    <a:gd name="T23" fmla="*/ 0 h 765"/>
                    <a:gd name="T24" fmla="*/ 0 w 440"/>
                    <a:gd name="T25" fmla="*/ 0 h 765"/>
                    <a:gd name="T26" fmla="*/ 0 w 440"/>
                    <a:gd name="T27" fmla="*/ 0 h 76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0"/>
                    <a:gd name="T43" fmla="*/ 0 h 765"/>
                    <a:gd name="T44" fmla="*/ 440 w 440"/>
                    <a:gd name="T45" fmla="*/ 765 h 76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0" h="765">
                      <a:moveTo>
                        <a:pt x="110" y="69"/>
                      </a:moveTo>
                      <a:lnTo>
                        <a:pt x="108" y="609"/>
                      </a:lnTo>
                      <a:lnTo>
                        <a:pt x="0" y="720"/>
                      </a:lnTo>
                      <a:lnTo>
                        <a:pt x="36" y="765"/>
                      </a:lnTo>
                      <a:lnTo>
                        <a:pt x="158" y="765"/>
                      </a:lnTo>
                      <a:lnTo>
                        <a:pt x="216" y="750"/>
                      </a:lnTo>
                      <a:lnTo>
                        <a:pt x="440" y="513"/>
                      </a:lnTo>
                      <a:lnTo>
                        <a:pt x="432" y="480"/>
                      </a:lnTo>
                      <a:lnTo>
                        <a:pt x="348" y="480"/>
                      </a:lnTo>
                      <a:lnTo>
                        <a:pt x="348" y="60"/>
                      </a:lnTo>
                      <a:lnTo>
                        <a:pt x="314" y="27"/>
                      </a:lnTo>
                      <a:lnTo>
                        <a:pt x="144" y="0"/>
                      </a:lnTo>
                      <a:lnTo>
                        <a:pt x="116" y="27"/>
                      </a:lnTo>
                      <a:lnTo>
                        <a:pt x="110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71" name="Rectangle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4565" y="14471"/>
                  <a:ext cx="78" cy="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72" name="Line 2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33" y="14595"/>
                  <a:ext cx="0" cy="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3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4578" y="14626"/>
                  <a:ext cx="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4" name="Line 2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37" y="14494"/>
                  <a:ext cx="0" cy="1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5" name="Rectangle 271"/>
                <p:cNvSpPr>
                  <a:spLocks noChangeAspect="1" noChangeArrowheads="1"/>
                </p:cNvSpPr>
                <p:nvPr/>
              </p:nvSpPr>
              <p:spPr bwMode="auto">
                <a:xfrm rot="-1505015">
                  <a:off x="4373" y="14443"/>
                  <a:ext cx="256" cy="3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76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4576" y="14502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7" name="Line 273"/>
                <p:cNvSpPr>
                  <a:spLocks noChangeAspect="1" noChangeShapeType="1"/>
                </p:cNvSpPr>
                <p:nvPr/>
              </p:nvSpPr>
              <p:spPr bwMode="auto">
                <a:xfrm>
                  <a:off x="4575" y="14495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8" name="Line 2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73" y="14496"/>
                  <a:ext cx="2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9" name="AutoShape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4374" y="14479"/>
                  <a:ext cx="58" cy="15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80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4398" y="14499"/>
                  <a:ext cx="13" cy="1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81" name="Line 2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18" y="14354"/>
                  <a:ext cx="64" cy="3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82" name="Line 2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16" y="14364"/>
                  <a:ext cx="63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83" name="Line 2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18" y="14373"/>
                  <a:ext cx="64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84" name="Line 2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23" y="14378"/>
                  <a:ext cx="63" cy="3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85" name="Line 2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27" y="14384"/>
                  <a:ext cx="63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1761" name="Text Box 282"/>
              <p:cNvSpPr txBox="1">
                <a:spLocks noChangeAspect="1" noChangeArrowheads="1"/>
              </p:cNvSpPr>
              <p:nvPr/>
            </p:nvSpPr>
            <p:spPr bwMode="auto">
              <a:xfrm>
                <a:off x="6724" y="12956"/>
                <a:ext cx="244" cy="3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000">
                    <a:latin typeface="Times New Roman" pitchFamily="18" charset="0"/>
                    <a:cs typeface="Times New Roman" panose="02020603050405020304" pitchFamily="18" charset="0"/>
                  </a:rPr>
                  <a:t>S</a:t>
                </a:r>
                <a:endParaRPr lang="en-US" altLang="zh-CN" sz="40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757" name="任意多边形 43"/>
            <p:cNvSpPr>
              <a:spLocks noChangeArrowheads="1"/>
            </p:cNvSpPr>
            <p:nvPr/>
          </p:nvSpPr>
          <p:spPr bwMode="auto">
            <a:xfrm>
              <a:off x="5248729" y="1783443"/>
              <a:ext cx="803729" cy="2135414"/>
            </a:xfrm>
            <a:custGeom>
              <a:gdLst>
                <a:gd name="T0" fmla="*/ 749300 w 803729"/>
                <a:gd name="T1" fmla="*/ 23586 h 2135414"/>
                <a:gd name="T2" fmla="*/ 226786 w 803729"/>
                <a:gd name="T3" fmla="*/ 121557 h 2135414"/>
                <a:gd name="T4" fmla="*/ 96157 w 803729"/>
                <a:gd name="T5" fmla="*/ 752928 h 2135414"/>
                <a:gd name="T6" fmla="*/ 803729 w 803729"/>
                <a:gd name="T7" fmla="*/ 2135414 h 2135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3729"/>
                <a:gd name="T13" fmla="*/ 0 h 2135414"/>
                <a:gd name="T14" fmla="*/ 803729 w 803729"/>
                <a:gd name="T15" fmla="*/ 2135414 h 2135414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3729" h="2135414">
                  <a:moveTo>
                    <a:pt x="749300" y="23586"/>
                  </a:moveTo>
                  <a:cubicBezTo>
                    <a:pt x="466271" y="11793"/>
                    <a:pt x="335643" y="0"/>
                    <a:pt x="226786" y="121557"/>
                  </a:cubicBezTo>
                  <a:cubicBezTo>
                    <a:pt x="117929" y="243114"/>
                    <a:pt x="0" y="417285"/>
                    <a:pt x="96157" y="752928"/>
                  </a:cubicBezTo>
                  <a:cubicBezTo>
                    <a:pt x="192314" y="1088571"/>
                    <a:pt x="518886" y="2002971"/>
                    <a:pt x="803729" y="2135414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8" name="任意多边形 44"/>
            <p:cNvSpPr>
              <a:spLocks noChangeArrowheads="1"/>
            </p:cNvSpPr>
            <p:nvPr/>
          </p:nvSpPr>
          <p:spPr bwMode="auto">
            <a:xfrm>
              <a:off x="6716486" y="3254829"/>
              <a:ext cx="1143000" cy="801914"/>
            </a:xfrm>
            <a:custGeom>
              <a:gdLst>
                <a:gd name="T0" fmla="*/ 0 w 1143000"/>
                <a:gd name="T1" fmla="*/ 696685 h 801914"/>
                <a:gd name="T2" fmla="*/ 598714 w 1143000"/>
                <a:gd name="T3" fmla="*/ 685800 h 801914"/>
                <a:gd name="T4" fmla="*/ 1143000 w 1143000"/>
                <a:gd name="T5" fmla="*/ 0 h 801914"/>
                <a:gd name="T6" fmla="*/ 0 60000 65536"/>
                <a:gd name="T7" fmla="*/ 0 60000 65536"/>
                <a:gd name="T8" fmla="*/ 0 60000 65536"/>
                <a:gd name="T9" fmla="*/ 0 w 1143000"/>
                <a:gd name="T10" fmla="*/ 0 h 801914"/>
                <a:gd name="T11" fmla="*/ 1143000 w 1143000"/>
                <a:gd name="T12" fmla="*/ 801914 h 801914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3000" h="801914">
                  <a:moveTo>
                    <a:pt x="0" y="696685"/>
                  </a:moveTo>
                  <a:cubicBezTo>
                    <a:pt x="204107" y="749299"/>
                    <a:pt x="408214" y="801914"/>
                    <a:pt x="598714" y="685800"/>
                  </a:cubicBezTo>
                  <a:cubicBezTo>
                    <a:pt x="789214" y="569686"/>
                    <a:pt x="966107" y="284843"/>
                    <a:pt x="1143000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9" name="任意多边形 45"/>
            <p:cNvSpPr>
              <a:spLocks noChangeArrowheads="1"/>
            </p:cNvSpPr>
            <p:nvPr/>
          </p:nvSpPr>
          <p:spPr bwMode="auto">
            <a:xfrm>
              <a:off x="7717971" y="1828800"/>
              <a:ext cx="1226458" cy="1371600"/>
            </a:xfrm>
            <a:custGeom>
              <a:gdLst>
                <a:gd name="T0" fmla="*/ 870858 w 1226458"/>
                <a:gd name="T1" fmla="*/ 1371600 h 1371600"/>
                <a:gd name="T2" fmla="*/ 1175658 w 1226458"/>
                <a:gd name="T3" fmla="*/ 1164771 h 1371600"/>
                <a:gd name="T4" fmla="*/ 566058 w 1226458"/>
                <a:gd name="T5" fmla="*/ 391886 h 1371600"/>
                <a:gd name="T6" fmla="*/ 0 w 1226458"/>
                <a:gd name="T7" fmla="*/ 0 h 137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6458"/>
                <a:gd name="T13" fmla="*/ 0 h 1371600"/>
                <a:gd name="T14" fmla="*/ 1226458 w 1226458"/>
                <a:gd name="T15" fmla="*/ 1371600 h 137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6458" h="1371600">
                  <a:moveTo>
                    <a:pt x="870858" y="1371600"/>
                  </a:moveTo>
                  <a:cubicBezTo>
                    <a:pt x="1048658" y="1349828"/>
                    <a:pt x="1226458" y="1328057"/>
                    <a:pt x="1175658" y="1164771"/>
                  </a:cubicBezTo>
                  <a:cubicBezTo>
                    <a:pt x="1124858" y="1001485"/>
                    <a:pt x="762001" y="586015"/>
                    <a:pt x="566058" y="391886"/>
                  </a:cubicBezTo>
                  <a:cubicBezTo>
                    <a:pt x="370115" y="197758"/>
                    <a:pt x="185057" y="98879"/>
                    <a:pt x="0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0" name="左右箭头 189"/>
          <p:cNvSpPr>
            <a:spLocks noChangeArrowheads="1"/>
          </p:cNvSpPr>
          <p:nvPr/>
        </p:nvSpPr>
        <p:spPr bwMode="auto">
          <a:xfrm rot="-458575">
            <a:off x="4235768" y="2197100"/>
            <a:ext cx="3511550" cy="381000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1" name="左右箭头 190"/>
          <p:cNvSpPr>
            <a:spLocks noChangeArrowheads="1"/>
          </p:cNvSpPr>
          <p:nvPr/>
        </p:nvSpPr>
        <p:spPr bwMode="auto">
          <a:xfrm>
            <a:off x="3041968" y="595313"/>
            <a:ext cx="2844800" cy="381000"/>
          </a:xfrm>
          <a:prstGeom prst="leftRightArrow">
            <a:avLst>
              <a:gd name="adj1" fmla="val 50000"/>
              <a:gd name="adj2" fmla="val 50020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2" name="左右箭头 191"/>
          <p:cNvSpPr>
            <a:spLocks noChangeArrowheads="1"/>
          </p:cNvSpPr>
          <p:nvPr/>
        </p:nvSpPr>
        <p:spPr bwMode="auto">
          <a:xfrm>
            <a:off x="2941956" y="3033713"/>
            <a:ext cx="2843213" cy="38100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843" name="组合 35842"/>
          <p:cNvGrpSpPr/>
          <p:nvPr/>
        </p:nvGrpSpPr>
        <p:grpSpPr>
          <a:xfrm>
            <a:off x="1906588" y="4234180"/>
            <a:ext cx="6840537" cy="673100"/>
            <a:chOff x="567" y="845"/>
            <a:chExt cx="4309" cy="424"/>
          </a:xfrm>
        </p:grpSpPr>
        <p:sp>
          <p:nvSpPr>
            <p:cNvPr id="35844" name="直接连接符 35843"/>
            <p:cNvSpPr/>
            <p:nvPr/>
          </p:nvSpPr>
          <p:spPr>
            <a:xfrm>
              <a:off x="1247" y="1117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35845" name="直接连接符 35844"/>
            <p:cNvSpPr/>
            <p:nvPr/>
          </p:nvSpPr>
          <p:spPr>
            <a:xfrm>
              <a:off x="2517" y="1117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pSp>
          <p:nvGrpSpPr>
            <p:cNvPr id="35846" name="组合 35845"/>
            <p:cNvGrpSpPr/>
            <p:nvPr/>
          </p:nvGrpSpPr>
          <p:grpSpPr>
            <a:xfrm>
              <a:off x="567" y="845"/>
              <a:ext cx="4309" cy="424"/>
              <a:chOff x="612" y="391"/>
              <a:chExt cx="4309" cy="424"/>
            </a:xfrm>
          </p:grpSpPr>
          <p:sp>
            <p:nvSpPr>
              <p:cNvPr id="35847" name="文本框 35846"/>
              <p:cNvSpPr txBox="1"/>
              <p:nvPr/>
            </p:nvSpPr>
            <p:spPr>
              <a:xfrm>
                <a:off x="612" y="527"/>
                <a:ext cx="430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itchFamily="18" charset="0"/>
                    <a:ea typeface="黑体" panose="02010609060101010101" pitchFamily="49" charset="-122"/>
                  </a:rPr>
                  <a:t>电    源                  电压                电流</a:t>
                </a:r>
              </a:p>
            </p:txBody>
          </p:sp>
          <p:sp>
            <p:nvSpPr>
              <p:cNvPr id="35848" name="文本框 35847"/>
              <p:cNvSpPr txBox="1"/>
              <p:nvPr/>
            </p:nvSpPr>
            <p:spPr>
              <a:xfrm>
                <a:off x="1338" y="391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itchFamily="18" charset="0"/>
                    <a:ea typeface="黑体" panose="02010609060101010101" pitchFamily="49" charset="-122"/>
                  </a:rPr>
                  <a:t>提供</a:t>
                </a:r>
              </a:p>
            </p:txBody>
          </p:sp>
          <p:sp>
            <p:nvSpPr>
              <p:cNvPr id="35849" name="文本框 35848"/>
              <p:cNvSpPr txBox="1"/>
              <p:nvPr/>
            </p:nvSpPr>
            <p:spPr>
              <a:xfrm>
                <a:off x="2517" y="391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itchFamily="18" charset="0"/>
                    <a:ea typeface="黑体" panose="02010609060101010101" pitchFamily="49" charset="-122"/>
                  </a:rPr>
                  <a:t>形成</a:t>
                </a:r>
              </a:p>
            </p:txBody>
          </p:sp>
        </p:grpSp>
      </p:grpSp>
      <p:grpSp>
        <p:nvGrpSpPr>
          <p:cNvPr id="35850" name="组合 35849"/>
          <p:cNvGrpSpPr/>
          <p:nvPr/>
        </p:nvGrpSpPr>
        <p:grpSpPr>
          <a:xfrm>
            <a:off x="1921828" y="3587750"/>
            <a:ext cx="6840537" cy="646113"/>
            <a:chOff x="612" y="0"/>
            <a:chExt cx="4309" cy="407"/>
          </a:xfrm>
        </p:grpSpPr>
        <p:sp>
          <p:nvSpPr>
            <p:cNvPr id="35851" name="直接连接符 35850"/>
            <p:cNvSpPr/>
            <p:nvPr/>
          </p:nvSpPr>
          <p:spPr>
            <a:xfrm>
              <a:off x="1293" y="255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35852" name="直接连接符 35851"/>
            <p:cNvSpPr/>
            <p:nvPr/>
          </p:nvSpPr>
          <p:spPr>
            <a:xfrm>
              <a:off x="2517" y="255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pSp>
          <p:nvGrpSpPr>
            <p:cNvPr id="35853" name="组合 35852"/>
            <p:cNvGrpSpPr/>
            <p:nvPr/>
          </p:nvGrpSpPr>
          <p:grpSpPr>
            <a:xfrm>
              <a:off x="612" y="0"/>
              <a:ext cx="4309" cy="407"/>
              <a:chOff x="612" y="0"/>
              <a:chExt cx="4309" cy="407"/>
            </a:xfrm>
          </p:grpSpPr>
          <p:sp>
            <p:nvSpPr>
              <p:cNvPr id="35854" name="文本框 35853"/>
              <p:cNvSpPr txBox="1"/>
              <p:nvPr/>
            </p:nvSpPr>
            <p:spPr>
              <a:xfrm>
                <a:off x="612" y="119"/>
                <a:ext cx="430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itchFamily="18" charset="0"/>
                    <a:ea typeface="黑体" panose="02010609060101010101" pitchFamily="49" charset="-122"/>
                  </a:rPr>
                  <a:t>抽水机                  水压                水流</a:t>
                </a:r>
              </a:p>
            </p:txBody>
          </p:sp>
          <p:sp>
            <p:nvSpPr>
              <p:cNvPr id="35855" name="文本框 35854"/>
              <p:cNvSpPr txBox="1"/>
              <p:nvPr/>
            </p:nvSpPr>
            <p:spPr>
              <a:xfrm>
                <a:off x="1338" y="0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itchFamily="18" charset="0"/>
                    <a:ea typeface="黑体" panose="02010609060101010101" pitchFamily="49" charset="-122"/>
                  </a:rPr>
                  <a:t>提供</a:t>
                </a:r>
              </a:p>
            </p:txBody>
          </p:sp>
        </p:grpSp>
        <p:sp>
          <p:nvSpPr>
            <p:cNvPr id="35856" name="文本框 35855"/>
            <p:cNvSpPr txBox="1"/>
            <p:nvPr/>
          </p:nvSpPr>
          <p:spPr>
            <a:xfrm>
              <a:off x="2517" y="0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黑体" panose="02010609060101010101" pitchFamily="49" charset="-122"/>
                </a:rPr>
                <a:t>形成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1"/>
      <p:bldP spid="19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01495" y="917385"/>
            <a:ext cx="72212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  <a:sym typeface="+mn-ea"/>
              </a:rPr>
              <a:t>电压是产生电流的原因</a:t>
            </a:r>
            <a:r>
              <a:rPr lang="zh-CN" altLang="en-US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电源</a:t>
            </a:r>
            <a:r>
              <a:rPr lang="zh-CN" altLang="en-US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是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提供</a:t>
            </a:r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电压的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装置。</a:t>
            </a:r>
            <a:endParaRPr lang="zh-CN" altLang="en-US" sz="2400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1078" y="3009958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．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单位</a:t>
            </a:r>
            <a:r>
              <a:rPr lang="zh-CN" altLang="en-US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：</a:t>
            </a:r>
            <a:endParaRPr lang="zh-CN" altLang="en-US" sz="2400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9845" y="3050518"/>
            <a:ext cx="3882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①国际单位：伏特（伏</a:t>
            </a:r>
            <a:r>
              <a:rPr lang="zh-CN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400" b="1" smtClean="0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V</a:t>
            </a:r>
            <a:endParaRPr lang="zh-CN" altLang="zh-CN" sz="2400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6664" y="3536987"/>
            <a:ext cx="4035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②常用单位：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kV </a:t>
            </a:r>
            <a:r>
              <a:rPr lang="zh-CN" altLang="en-US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mV</a:t>
            </a:r>
            <a:r>
              <a:rPr lang="zh-CN" altLang="en-US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μ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V</a:t>
            </a:r>
            <a:endParaRPr lang="zh-CN" altLang="zh-CN" sz="2400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7432" y="4012542"/>
            <a:ext cx="562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1kV=1000V   1V=1000mV   1mV=1000</a:t>
            </a:r>
            <a:r>
              <a:rPr lang="zh-CN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μ</a:t>
            </a: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V</a:t>
            </a:r>
            <a:endParaRPr lang="zh-CN" altLang="zh-CN" sz="2400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/>
        </p:nvSpPr>
        <p:spPr>
          <a:xfrm>
            <a:off x="141605" y="259080"/>
            <a:ext cx="3610610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zh-CN" altLang="en-US" sz="4000" b="1">
                <a:latin typeface="黑体" pitchFamily="49" charset="-122"/>
                <a:ea typeface="黑体" panose="02010609060101010101" pitchFamily="49" charset="-122"/>
              </a:rPr>
              <a:t>一、电压（</a:t>
            </a:r>
            <a:r>
              <a:rPr lang="en-US" altLang="zh-CN" sz="4000" b="1" i="1">
                <a:latin typeface="Times New Roman" pitchFamily="18" charset="0"/>
                <a:ea typeface="黑体" panose="02010609060101010101" pitchFamily="49" charset="-122"/>
              </a:rPr>
              <a:t>U</a:t>
            </a:r>
            <a:r>
              <a:rPr lang="zh-CN" altLang="en-US" sz="4000" b="1">
                <a:latin typeface="黑体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50035" y="1470660"/>
            <a:ext cx="60540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电压使</a:t>
            </a:r>
            <a:r>
              <a:rPr lang="zh-CN" altLang="en-US" sz="2000" b="1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闭合电路中的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自由电荷定向移动</a:t>
            </a:r>
            <a:r>
              <a:rPr lang="zh-CN" altLang="en-US" sz="2000" b="1" smtClean="0"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形成电流）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7700" y="2088515"/>
            <a:ext cx="7224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辨析：电路中有电压就一定有电流？</a:t>
            </a:r>
            <a:endParaRPr lang="en-US" altLang="zh-CN" sz="3200">
              <a:solidFill>
                <a:srgbClr val="FF0000"/>
              </a:solidFill>
              <a:latin typeface="黑体" pitchFamily="49" charset="-122"/>
              <a:ea typeface="黑体" panose="02010609060101010101" pitchFamily="49" charset="-122"/>
            </a:endParaRPr>
          </a:p>
        </p:txBody>
      </p:sp>
      <p:pic>
        <p:nvPicPr>
          <p:cNvPr id="204804" name="Picture 5" descr="伏特"/>
          <p:cNvPicPr>
            <a:picLocks noChangeAspect="1" noChangeArrowheads="1"/>
          </p:cNvPicPr>
          <p:nvPr/>
        </p:nvPicPr>
        <p:blipFill>
          <a:blip r:embed="rId2">
            <a:lum bright="18000" contrast="6000"/>
          </a:blip>
          <a:stretch>
            <a:fillRect/>
          </a:stretch>
        </p:blipFill>
        <p:spPr bwMode="auto">
          <a:xfrm>
            <a:off x="7605395" y="3152775"/>
            <a:ext cx="1306830" cy="15525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9" grpId="2"/>
      <p:bldP spid="10" grpId="3"/>
      <p:bldP spid="11" grpId="4"/>
      <p:bldP spid="6" grpId="5"/>
      <p:bldP spid="5" grpId="6"/>
      <p:bldP spid="5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文本框 37889"/>
          <p:cNvSpPr txBox="1"/>
          <p:nvPr/>
        </p:nvSpPr>
        <p:spPr>
          <a:xfrm>
            <a:off x="2484438" y="404813"/>
            <a:ext cx="42481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rgbClr val="FF0000"/>
                </a:solidFill>
                <a:latin typeface="Times New Roman" pitchFamily="18" charset="0"/>
                <a:ea typeface="文鼎中特广告体" pitchFamily="33" charset="-122"/>
              </a:rPr>
              <a:t>比一比</a:t>
            </a:r>
            <a:r>
              <a:rPr lang="en-US" altLang="zh-CN" sz="4800">
                <a:solidFill>
                  <a:srgbClr val="FF0000"/>
                </a:solidFill>
                <a:latin typeface="Times New Roman" pitchFamily="18" charset="0"/>
                <a:ea typeface="文鼎中特广告体" pitchFamily="33" charset="-122"/>
              </a:rPr>
              <a:t>,</a:t>
            </a:r>
            <a:r>
              <a:rPr lang="zh-CN" altLang="en-US" sz="4800">
                <a:solidFill>
                  <a:srgbClr val="FF0000"/>
                </a:solidFill>
                <a:latin typeface="Times New Roman" pitchFamily="18" charset="0"/>
                <a:ea typeface="文鼎中特广告体" pitchFamily="33" charset="-122"/>
              </a:rPr>
              <a:t>赛一赛</a:t>
            </a:r>
          </a:p>
        </p:txBody>
      </p:sp>
      <p:sp>
        <p:nvSpPr>
          <p:cNvPr id="37891" name="文本框 37890"/>
          <p:cNvSpPr txBox="1"/>
          <p:nvPr/>
        </p:nvSpPr>
        <p:spPr>
          <a:xfrm>
            <a:off x="1042988" y="1844675"/>
            <a:ext cx="7489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1</a:t>
            </a:r>
            <a:r>
              <a:rPr lang="zh-CN" altLang="en-US" sz="4400" b="1">
                <a:latin typeface="Times New Roman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256</a:t>
            </a:r>
            <a:r>
              <a:rPr lang="en-US" altLang="zh-CN" sz="4400" b="1" i="1">
                <a:latin typeface="Times New Roman" pitchFamily="18" charset="0"/>
                <a:ea typeface="黑体" panose="02010609060101010101" pitchFamily="49" charset="-122"/>
              </a:rPr>
              <a:t>kV</a:t>
            </a: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=</a:t>
            </a:r>
            <a:r>
              <a:rPr lang="en-US" altLang="zh-CN" sz="4400" b="1" u="sng">
                <a:latin typeface="Times New Roman" pitchFamily="18" charset="0"/>
                <a:ea typeface="黑体" panose="02010609060101010101" pitchFamily="49" charset="-122"/>
              </a:rPr>
              <a:t>                         </a:t>
            </a:r>
            <a:r>
              <a:rPr lang="en-US" altLang="zh-CN" sz="4400" b="1" i="1">
                <a:latin typeface="Times New Roman" pitchFamily="18" charset="0"/>
                <a:ea typeface="黑体" panose="02010609060101010101" pitchFamily="49" charset="-122"/>
              </a:rPr>
              <a:t>V</a:t>
            </a:r>
          </a:p>
        </p:txBody>
      </p:sp>
      <p:sp>
        <p:nvSpPr>
          <p:cNvPr id="37892" name="文本框 37891"/>
          <p:cNvSpPr txBox="1"/>
          <p:nvPr/>
        </p:nvSpPr>
        <p:spPr>
          <a:xfrm>
            <a:off x="1042988" y="2781300"/>
            <a:ext cx="55451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2</a:t>
            </a:r>
            <a:r>
              <a:rPr lang="zh-CN" altLang="en-US" sz="4400" b="1">
                <a:latin typeface="Times New Roman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220</a:t>
            </a:r>
            <a:r>
              <a:rPr lang="en-US" altLang="zh-CN" sz="4400" b="1" i="1">
                <a:latin typeface="Times New Roman" pitchFamily="18" charset="0"/>
                <a:ea typeface="黑体" panose="02010609060101010101" pitchFamily="49" charset="-122"/>
              </a:rPr>
              <a:t>mV</a:t>
            </a: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=</a:t>
            </a:r>
            <a:r>
              <a:rPr lang="en-US" altLang="zh-CN" sz="4400" b="1" u="sng">
                <a:latin typeface="Times New Roman" pitchFamily="18" charset="0"/>
                <a:ea typeface="黑体" panose="02010609060101010101" pitchFamily="49" charset="-122"/>
              </a:rPr>
              <a:t>             </a:t>
            </a:r>
            <a:r>
              <a:rPr lang="en-US" altLang="zh-CN" sz="4400" b="1" i="1">
                <a:latin typeface="Times New Roman" pitchFamily="18" charset="0"/>
                <a:ea typeface="黑体" panose="02010609060101010101" pitchFamily="49" charset="-122"/>
              </a:rPr>
              <a:t>V</a:t>
            </a:r>
          </a:p>
        </p:txBody>
      </p:sp>
      <p:sp>
        <p:nvSpPr>
          <p:cNvPr id="37893" name="文本框 37892"/>
          <p:cNvSpPr txBox="1"/>
          <p:nvPr/>
        </p:nvSpPr>
        <p:spPr>
          <a:xfrm>
            <a:off x="1042988" y="3716338"/>
            <a:ext cx="81010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3</a:t>
            </a:r>
            <a:r>
              <a:rPr lang="zh-CN" altLang="en-US" sz="4400" b="1">
                <a:latin typeface="Times New Roman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2.8×10</a:t>
            </a:r>
            <a:r>
              <a:rPr lang="en-US" altLang="zh-CN" sz="4400" b="1" baseline="30000">
                <a:latin typeface="Times New Roman" pitchFamily="18" charset="0"/>
                <a:ea typeface="黑体" panose="02010609060101010101" pitchFamily="49" charset="-122"/>
              </a:rPr>
              <a:t>4</a:t>
            </a:r>
            <a:r>
              <a:rPr lang="en-US" altLang="zh-CN" sz="4400" b="1" i="1">
                <a:latin typeface="Times New Roman" pitchFamily="18" charset="0"/>
                <a:ea typeface="黑体" panose="02010609060101010101" pitchFamily="49" charset="-122"/>
              </a:rPr>
              <a:t>μV</a:t>
            </a:r>
            <a:r>
              <a:rPr lang="en-US" altLang="zh-CN" sz="4400" b="1">
                <a:latin typeface="Times New Roman" pitchFamily="18" charset="0"/>
                <a:ea typeface="黑体" panose="02010609060101010101" pitchFamily="49" charset="-122"/>
              </a:rPr>
              <a:t>=</a:t>
            </a:r>
            <a:r>
              <a:rPr lang="en-US" altLang="zh-CN" sz="4400" b="1" u="sng">
                <a:latin typeface="Times New Roman" pitchFamily="18" charset="0"/>
                <a:ea typeface="黑体" panose="02010609060101010101" pitchFamily="49" charset="-122"/>
              </a:rPr>
              <a:t>           </a:t>
            </a:r>
            <a:r>
              <a:rPr lang="en-US" altLang="zh-CN" sz="4400" b="1" i="1">
                <a:latin typeface="Times New Roman" pitchFamily="18" charset="0"/>
                <a:ea typeface="黑体" panose="02010609060101010101" pitchFamily="49" charset="-122"/>
              </a:rPr>
              <a:t>mV</a:t>
            </a:r>
          </a:p>
        </p:txBody>
      </p:sp>
      <p:sp>
        <p:nvSpPr>
          <p:cNvPr id="37894" name="文本框 37893"/>
          <p:cNvSpPr txBox="1"/>
          <p:nvPr/>
        </p:nvSpPr>
        <p:spPr>
          <a:xfrm>
            <a:off x="4284663" y="1851025"/>
            <a:ext cx="29511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2.56×10</a:t>
            </a:r>
            <a:r>
              <a:rPr lang="en-US" altLang="zh-CN" sz="4400" b="1" baseline="300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5</a:t>
            </a:r>
            <a:endParaRPr lang="en-US" altLang="zh-CN" sz="4400" b="1">
              <a:solidFill>
                <a:srgbClr val="FF0000"/>
              </a:solidFill>
              <a:latin typeface="Times New Roman" pitchFamily="18" charset="0"/>
              <a:ea typeface="黑体" panose="02010609060101010101" pitchFamily="49" charset="-122"/>
            </a:endParaRPr>
          </a:p>
        </p:txBody>
      </p:sp>
      <p:sp>
        <p:nvSpPr>
          <p:cNvPr id="37895" name="文本框 37894"/>
          <p:cNvSpPr txBox="1"/>
          <p:nvPr/>
        </p:nvSpPr>
        <p:spPr>
          <a:xfrm>
            <a:off x="4213225" y="2781300"/>
            <a:ext cx="1295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0.22</a:t>
            </a:r>
          </a:p>
        </p:txBody>
      </p:sp>
      <p:sp>
        <p:nvSpPr>
          <p:cNvPr id="37896" name="文本框 37895"/>
          <p:cNvSpPr txBox="1"/>
          <p:nvPr/>
        </p:nvSpPr>
        <p:spPr>
          <a:xfrm>
            <a:off x="5724525" y="3716338"/>
            <a:ext cx="9350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28</a:t>
            </a:r>
            <a:endParaRPr lang="en-US" altLang="zh-CN" sz="4400" b="1" baseline="30000">
              <a:solidFill>
                <a:srgbClr val="FF0000"/>
              </a:solidFill>
              <a:latin typeface="Times New Roman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770" decel="100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70" decel="100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" dur="77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1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grpId="2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grpId="3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allAtOnce"/>
      <p:bldP spid="37891" grpId="1"/>
      <p:bldP spid="37892" grpId="2"/>
      <p:bldP spid="37893" grpId="3"/>
      <p:bldP spid="37894" grpId="4"/>
      <p:bldP spid="37895" grpId="5"/>
      <p:bldP spid="37896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9924" name="Group 132"/>
          <p:cNvGraphicFramePr>
            <a:graphicFrameLocks noGrp="1"/>
          </p:cNvGraphicFramePr>
          <p:nvPr/>
        </p:nvGraphicFramePr>
        <p:xfrm>
          <a:off x="139700" y="628016"/>
          <a:ext cx="8864600" cy="4434841"/>
        </p:xfrm>
        <a:graphic>
          <a:graphicData uri="http://schemas.openxmlformats.org/drawingml/2006/table">
            <a:tbl>
              <a:tblPr/>
              <a:tblGrid>
                <a:gridCol w="2642870"/>
                <a:gridCol w="1506855"/>
                <a:gridCol w="2670175"/>
                <a:gridCol w="20447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电视信号在天线上感应的电压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0.1mV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对人体安全的电压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不高于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36V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维持人体生物电流的电压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1mV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家庭电路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220V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五号充电电池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1.2V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无轨电车的电源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350V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电子手表用氧化银电池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电视机显像管的工作电压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10kV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以上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干电池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发生闪电的云层间电压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可达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实验室用铅蓄电池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2.0V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工厂动力用电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380V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手机电池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3.6~3.7V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高压输电线路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万伏即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500kV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868" name="Rectangle 127"/>
          <p:cNvSpPr>
            <a:spLocks noChangeArrowheads="1"/>
          </p:cNvSpPr>
          <p:nvPr/>
        </p:nvSpPr>
        <p:spPr bwMode="auto">
          <a:xfrm>
            <a:off x="346075" y="-203835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  <a:ea typeface="黑体" panose="02010609060101010101" pitchFamily="49" charset="-122"/>
              </a:rPr>
              <a:t>日常生活中常见的电压值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Grp="1" noChangeArrowheads="1"/>
          </p:cNvSpPr>
          <p:nvPr/>
        </p:nvSpPr>
        <p:spPr>
          <a:xfrm>
            <a:off x="445771" y="1068705"/>
            <a:ext cx="8469313" cy="3043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4100" b="1">
                <a:latin typeface="隶书" pitchFamily="49" charset="-122"/>
                <a:ea typeface="隶书" pitchFamily="49" charset="-122"/>
              </a:rPr>
              <a:t>  一节干电池：</a:t>
            </a:r>
            <a:r>
              <a:rPr lang="en-US" altLang="zh-CN" sz="4100" b="1">
                <a:latin typeface="隶书" pitchFamily="49" charset="-122"/>
                <a:ea typeface="隶书" pitchFamily="49" charset="-122"/>
              </a:rPr>
              <a:t>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100" b="1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4100" b="1">
                <a:latin typeface="隶书" pitchFamily="49" charset="-122"/>
                <a:ea typeface="隶书" pitchFamily="49" charset="-122"/>
              </a:rPr>
              <a:t>一个蓄电池：</a:t>
            </a:r>
            <a:r>
              <a:rPr lang="en-US" altLang="zh-CN" sz="4100" b="1">
                <a:latin typeface="隶书" pitchFamily="49" charset="-122"/>
                <a:ea typeface="隶书" pitchFamily="49" charset="-122"/>
              </a:rPr>
              <a:t>                                   </a:t>
            </a:r>
            <a:r>
              <a:rPr lang="zh-CN" altLang="en-US" sz="4100" b="1">
                <a:latin typeface="隶书" pitchFamily="49" charset="-122"/>
                <a:ea typeface="隶书" pitchFamily="49" charset="-122"/>
              </a:rPr>
              <a:t>家庭电路：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100" b="1">
                <a:latin typeface="隶书" pitchFamily="49" charset="-122"/>
                <a:ea typeface="隶书" pitchFamily="49" charset="-122"/>
              </a:rPr>
              <a:t>工厂动力用电：</a:t>
            </a:r>
            <a:endParaRPr lang="en-US" altLang="zh-CN" sz="4100" b="1">
              <a:latin typeface="隶书" pitchFamily="49" charset="-122"/>
              <a:ea typeface="隶书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100" b="1">
                <a:latin typeface="隶书" pitchFamily="49" charset="-122"/>
                <a:ea typeface="隶书" pitchFamily="49" charset="-122"/>
              </a:rPr>
              <a:t>对人体的安全电压：</a:t>
            </a:r>
            <a:endParaRPr lang="zh-CN" altLang="en-US" sz="4100" b="1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58340" y="234950"/>
            <a:ext cx="522763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几种常见的电压值：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70350" y="996950"/>
            <a:ext cx="131064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b="1">
                <a:latin typeface="隶书" pitchFamily="49" charset="-122"/>
                <a:ea typeface="隶书" pitchFamily="49" charset="-122"/>
                <a:sym typeface="+mn-ea"/>
              </a:rPr>
              <a:t>1.5V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24020" y="1621790"/>
            <a:ext cx="695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>
                <a:latin typeface="隶书" pitchFamily="49" charset="-122"/>
                <a:ea typeface="隶书" pitchFamily="49" charset="-122"/>
                <a:sym typeface="+mn-ea"/>
              </a:rPr>
              <a:t>2V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75965" y="2103755"/>
            <a:ext cx="131064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b="1">
                <a:latin typeface="隶书" pitchFamily="49" charset="-122"/>
                <a:ea typeface="隶书" pitchFamily="49" charset="-122"/>
                <a:sym typeface="+mn-ea"/>
              </a:rPr>
              <a:t>220V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53965" y="3340100"/>
            <a:ext cx="36455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000" b="1">
                <a:latin typeface="隶书" pitchFamily="49" charset="-122"/>
                <a:ea typeface="隶书" pitchFamily="49" charset="-122"/>
                <a:sym typeface="+mn-ea"/>
              </a:rPr>
              <a:t>一般</a:t>
            </a:r>
            <a:r>
              <a:rPr lang="zh-CN" altLang="en-US" sz="40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不高于</a:t>
            </a:r>
            <a:r>
              <a:rPr lang="en-US" altLang="zh-CN" sz="40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36V</a:t>
            </a:r>
            <a:endParaRPr lang="en-US" altLang="zh-CN" sz="4000" b="1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70350" y="2665730"/>
            <a:ext cx="131064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b="1">
                <a:latin typeface="隶书" pitchFamily="49" charset="-122"/>
                <a:ea typeface="隶书" pitchFamily="49" charset="-122"/>
                <a:sym typeface="+mn-ea"/>
              </a:rPr>
              <a:t>380V 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  <p:bldP spid="13" grpId="2"/>
      <p:bldP spid="14" grpId="3"/>
      <p:bldP spid="15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8" descr="电压表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4260"/>
          <a:stretch>
            <a:fillRect/>
          </a:stretch>
        </p:blipFill>
        <p:spPr bwMode="auto">
          <a:xfrm>
            <a:off x="6037580" y="1289685"/>
            <a:ext cx="3018155" cy="32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8" name="Rectangle 2"/>
          <p:cNvSpPr>
            <a:spLocks noGrp="1" noChangeArrowheads="1"/>
          </p:cNvSpPr>
          <p:nvPr/>
        </p:nvSpPr>
        <p:spPr>
          <a:xfrm>
            <a:off x="141605" y="165100"/>
            <a:ext cx="3053715" cy="672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zh-CN" altLang="en-US" sz="4000" b="1">
                <a:latin typeface="黑体" pitchFamily="49" charset="-122"/>
                <a:ea typeface="黑体" panose="02010609060101010101" pitchFamily="49" charset="-122"/>
              </a:rPr>
              <a:t>二、电压表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>
          <a:xfrm>
            <a:off x="2592705" y="90170"/>
            <a:ext cx="2623820" cy="672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zh-CN" altLang="en-US" sz="4000" b="1">
                <a:latin typeface="黑体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4000" b="1" i="1">
                <a:latin typeface="Times New Roman" pitchFamily="18" charset="0"/>
                <a:ea typeface="黑体" panose="02010609060101010101" pitchFamily="49" charset="-122"/>
              </a:rPr>
              <a:t>伏特表</a:t>
            </a:r>
            <a:r>
              <a:rPr lang="zh-CN" altLang="en-US" sz="4000" b="1">
                <a:latin typeface="黑体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3316" name="Text Box 4"/>
          <p:cNvSpPr txBox="1"/>
          <p:nvPr/>
        </p:nvSpPr>
        <p:spPr>
          <a:xfrm>
            <a:off x="71755" y="694055"/>
            <a:ext cx="7480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1、作用：</a:t>
            </a:r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测量电路中两点间电压大小的仪表</a:t>
            </a:r>
          </a:p>
        </p:txBody>
      </p:sp>
      <p:sp>
        <p:nvSpPr>
          <p:cNvPr id="13317" name="Text Box 5"/>
          <p:cNvSpPr txBox="1"/>
          <p:nvPr/>
        </p:nvSpPr>
        <p:spPr>
          <a:xfrm>
            <a:off x="32385" y="1290320"/>
            <a:ext cx="2635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2、元件符号：</a:t>
            </a:r>
          </a:p>
        </p:txBody>
      </p:sp>
      <p:graphicFrame>
        <p:nvGraphicFramePr>
          <p:cNvPr id="13318" name="Object 6"/>
          <p:cNvGraphicFramePr>
            <a:graphicFrameLocks noGrp="1" noChangeAspect="1"/>
          </p:cNvGraphicFramePr>
          <p:nvPr/>
        </p:nvGraphicFramePr>
        <p:xfrm>
          <a:off x="2740025" y="1139825"/>
          <a:ext cx="2329180" cy="100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progId="Paint.Picture">
                  <p:embed/>
                </p:oleObj>
              </mc:Choice>
              <mc:Fallback>
                <p:oleObj r:id="rId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025" y="1139825"/>
                        <a:ext cx="2329180" cy="100266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7"/>
          <p:cNvSpPr txBox="1"/>
          <p:nvPr/>
        </p:nvSpPr>
        <p:spPr>
          <a:xfrm>
            <a:off x="32385" y="1855470"/>
            <a:ext cx="28416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3、外部结构：</a:t>
            </a:r>
          </a:p>
        </p:txBody>
      </p:sp>
      <p:sp>
        <p:nvSpPr>
          <p:cNvPr id="13320" name="Text Box 8"/>
          <p:cNvSpPr txBox="1"/>
          <p:nvPr/>
        </p:nvSpPr>
        <p:spPr>
          <a:xfrm>
            <a:off x="-67945" y="2357120"/>
            <a:ext cx="65728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（1）V——此表为电压表，单位为伏特</a:t>
            </a:r>
          </a:p>
        </p:txBody>
      </p:sp>
      <p:sp>
        <p:nvSpPr>
          <p:cNvPr id="13321" name="Text Box 9"/>
          <p:cNvSpPr txBox="1"/>
          <p:nvPr/>
        </p:nvSpPr>
        <p:spPr>
          <a:xfrm>
            <a:off x="2619375" y="2886075"/>
            <a:ext cx="37604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0～15V 分度值0.5V</a:t>
            </a:r>
          </a:p>
        </p:txBody>
      </p:sp>
      <p:grpSp>
        <p:nvGrpSpPr>
          <p:cNvPr id="6" name="Group 10"/>
          <p:cNvGrpSpPr/>
          <p:nvPr/>
        </p:nvGrpSpPr>
        <p:grpSpPr>
          <a:xfrm>
            <a:off x="0" y="2818765"/>
            <a:ext cx="2775728" cy="1219200"/>
            <a:chExt cx="2954" cy="1920"/>
          </a:xfrm>
        </p:grpSpPr>
        <p:sp>
          <p:nvSpPr>
            <p:cNvPr id="12298" name="Text Box 11"/>
            <p:cNvSpPr txBox="1"/>
            <p:nvPr/>
          </p:nvSpPr>
          <p:spPr>
            <a:xfrm>
              <a:off x="0" y="480"/>
              <a:ext cx="295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latin typeface="黑体" pitchFamily="49" charset="-122"/>
                  <a:ea typeface="黑体" panose="02010609060101010101" pitchFamily="49" charset="-122"/>
                </a:rPr>
                <a:t>（2）两量程</a:t>
              </a:r>
            </a:p>
          </p:txBody>
        </p:sp>
        <p:sp>
          <p:nvSpPr>
            <p:cNvPr id="12299" name="AutoShape 12"/>
            <p:cNvSpPr/>
            <p:nvPr/>
          </p:nvSpPr>
          <p:spPr>
            <a:xfrm flipH="1">
              <a:off x="2564" y="0"/>
              <a:ext cx="120" cy="1920"/>
            </a:xfrm>
            <a:prstGeom prst="rightBrace">
              <a:avLst>
                <a:gd name="adj1" fmla="val 133259"/>
                <a:gd name="adj2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3325" name="Text Box 13"/>
          <p:cNvSpPr txBox="1"/>
          <p:nvPr/>
        </p:nvSpPr>
        <p:spPr>
          <a:xfrm>
            <a:off x="2625725" y="3504565"/>
            <a:ext cx="3849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itchFamily="49" charset="-122"/>
                <a:ea typeface="黑体" panose="02010609060101010101" pitchFamily="49" charset="-122"/>
              </a:rPr>
              <a:t>0～3V  分度值0.1V</a:t>
            </a:r>
          </a:p>
        </p:txBody>
      </p:sp>
      <p:sp>
        <p:nvSpPr>
          <p:cNvPr id="13326" name="Text Box 14"/>
          <p:cNvSpPr txBox="1"/>
          <p:nvPr/>
        </p:nvSpPr>
        <p:spPr>
          <a:xfrm>
            <a:off x="-33020" y="4512310"/>
            <a:ext cx="47580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黑体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）调零旋钮：调零</a:t>
            </a:r>
          </a:p>
        </p:txBody>
      </p:sp>
      <p:sp>
        <p:nvSpPr>
          <p:cNvPr id="13327" name="Text Box 15"/>
          <p:cNvSpPr txBox="1"/>
          <p:nvPr/>
        </p:nvSpPr>
        <p:spPr>
          <a:xfrm>
            <a:off x="-67945" y="4037965"/>
            <a:ext cx="7897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黑体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黑体" pitchFamily="49" charset="-122"/>
                <a:ea typeface="黑体" panose="02010609060101010101" pitchFamily="49" charset="-122"/>
              </a:rPr>
              <a:t>）三个接线柱：“－”“3”“15”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1"/>
      <p:bldP spid="13319" grpId="2"/>
      <p:bldP spid="13320" grpId="3"/>
      <p:bldP spid="13321" grpId="4"/>
      <p:bldP spid="13325" grpId="5"/>
      <p:bldP spid="13326" grpId="6"/>
      <p:bldP spid="13327" grpId="7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269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2020-10-21T08:49:50Z</cp:lastPrinted>
  <dcterms:created xsi:type="dcterms:W3CDTF">2020-10-21T08:49:50Z</dcterms:created>
  <dcterms:modified xsi:type="dcterms:W3CDTF">2020-10-21T00:49:53Z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