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4"/>
  </p:notesMasterIdLst>
  <p:sldIdLst>
    <p:sldId id="376" r:id="rId4"/>
    <p:sldId id="337" r:id="rId5"/>
    <p:sldId id="362" r:id="rId6"/>
    <p:sldId id="393" r:id="rId7"/>
    <p:sldId id="394" r:id="rId8"/>
    <p:sldId id="363" r:id="rId9"/>
    <p:sldId id="364" r:id="rId10"/>
    <p:sldId id="412" r:id="rId11"/>
    <p:sldId id="365" r:id="rId12"/>
    <p:sldId id="431" r:id="rId13"/>
    <p:sldId id="411" r:id="rId15"/>
    <p:sldId id="414" r:id="rId16"/>
    <p:sldId id="416" r:id="rId17"/>
    <p:sldId id="417" r:id="rId18"/>
    <p:sldId id="418" r:id="rId19"/>
    <p:sldId id="366" r:id="rId20"/>
    <p:sldId id="430" r:id="rId21"/>
    <p:sldId id="423" r:id="rId22"/>
    <p:sldId id="428" r:id="rId23"/>
    <p:sldId id="378" r:id="rId24"/>
    <p:sldId id="380" r:id="rId25"/>
    <p:sldId id="369" r:id="rId26"/>
    <p:sldId id="379" r:id="rId27"/>
    <p:sldId id="370" r:id="rId28"/>
    <p:sldId id="432" r:id="rId29"/>
    <p:sldId id="433" r:id="rId30"/>
    <p:sldId id="375" r:id="rId31"/>
    <p:sldId id="372" r:id="rId32"/>
    <p:sldId id="373" r:id="rId33"/>
    <p:sldId id="374" r:id="rId34"/>
    <p:sldId id="429" r:id="rId35"/>
    <p:sldId id="435" r:id="rId3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69A"/>
    <a:srgbClr val="DD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0" autoAdjust="0"/>
  </p:normalViewPr>
  <p:slideViewPr>
    <p:cSldViewPr>
      <p:cViewPr>
        <p:scale>
          <a:sx n="100" d="100"/>
          <a:sy n="100" d="100"/>
        </p:scale>
        <p:origin x="-468" y="-78"/>
      </p:cViewPr>
      <p:guideLst>
        <p:guide orient="horz" pos="1600"/>
        <p:guide pos="2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7143749B-C5AD-4203-9586-15CF9DD0D4E4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单击此处编辑母版文本样式</a:t>
            </a:r>
            <a:endParaRPr lang="zh-CN" altLang="en-US" sz="120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第二级</a:t>
            </a:r>
            <a:endParaRPr lang="zh-CN" altLang="en-US" sz="120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第三级</a:t>
            </a:r>
            <a:endParaRPr lang="zh-CN" altLang="en-US" sz="120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第四级</a:t>
            </a:r>
            <a:endParaRPr lang="zh-CN" altLang="en-US" sz="120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F6338C2F-D625-4B9C-9D29-9371CEE99C19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>
              <a:spcBef>
                <a:spcPct val="0"/>
              </a:spcBef>
            </a:pPr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5"/>
          <p:cNvSpPr>
            <a:spLocks noChangeShapeType="1"/>
          </p:cNvSpPr>
          <p:nvPr userDrawn="1"/>
        </p:nvSpPr>
        <p:spPr bwMode="auto">
          <a:xfrm flipH="1">
            <a:off x="571500" y="1143000"/>
            <a:ext cx="8143875" cy="0"/>
          </a:xfrm>
          <a:prstGeom prst="line">
            <a:avLst/>
          </a:prstGeom>
          <a:noFill/>
          <a:ln w="50800" cap="rnd">
            <a:solidFill>
              <a:srgbClr val="969696"/>
            </a:solidFill>
            <a:prstDash val="sysDot"/>
            <a:bevel/>
          </a:ln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</p:spPr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</p:spPr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</p:spPr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hyperlink" Target="http://bba.hefei.cc/viewthread.php?tid=1354078" TargetMode="Externa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5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5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14.jpeg"/><Relationship Id="rId1" Type="http://schemas.openxmlformats.org/officeDocument/2006/relationships/hyperlink" Target="..\..\..\..\Desktop\cooco.swf" TargetMode="Externa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5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5.wmf"/><Relationship Id="rId1" Type="http://schemas.openxmlformats.org/officeDocument/2006/relationships/control" Target="../activeX/activeX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microsoft.com/office/2007/relationships/media" Target="file:///F:\&#35838;&#20214;\&#33487;&#31185;&#29256;\13.3&#30005;&#27969;&#21644;&#30005;&#27969;&#34920;&#30340;&#20351;&#29992;\13-&#35270;&#39057;-6&#25506;&#31350;&#20018;&#32852;&#30005;&#36335;&#30340;&#30005;&#27969;.mpg" TargetMode="External"/><Relationship Id="rId1" Type="http://schemas.openxmlformats.org/officeDocument/2006/relationships/video" Target="file:///F:\&#35838;&#20214;\&#33487;&#31185;&#29256;\13.3&#30005;&#27969;&#21644;&#30005;&#27969;&#34920;&#30340;&#20351;&#29992;\13-&#35270;&#39057;-6&#25506;&#31350;&#20018;&#32852;&#30005;&#36335;&#30340;&#30005;&#27969;.m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microsoft.com/office/2007/relationships/media" Target="file:///F:\&#35838;&#20214;\&#33487;&#31185;&#29256;\13.3&#30005;&#27969;&#21644;&#30005;&#27969;&#34920;&#30340;&#20351;&#29992;\13-&#35270;&#39057;-15%20&#24182;&#32852;&#20013;&#30340;&#30005;&#27969;.mpg" TargetMode="External"/><Relationship Id="rId1" Type="http://schemas.openxmlformats.org/officeDocument/2006/relationships/video" Target="file:///F:\&#35838;&#20214;\&#33487;&#31185;&#29256;\13.3&#30005;&#27969;&#21644;&#30005;&#27969;&#34920;&#30340;&#20351;&#29992;\13-&#35270;&#39057;-15%20&#24182;&#32852;&#20013;&#30340;&#30005;&#27969;.m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2.e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4"/>
          <p:cNvSpPr>
            <a:spLocks noChangeArrowheads="1"/>
          </p:cNvSpPr>
          <p:nvPr/>
        </p:nvSpPr>
        <p:spPr bwMode="auto">
          <a:xfrm>
            <a:off x="532779" y="500062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观察与思考：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665480" y="3616325"/>
            <a:ext cx="28543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取两个相同的验电器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，使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带电、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不带电。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4149090" y="3616325"/>
            <a:ext cx="4800600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用带绝缘柄的金属棒把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连接起来，可以看到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的金属箔张开的角度减小，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的金属箔张开，最后两个验电器金属箔张开的角度相同。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71684" name="Picture 4" descr="http://pic1.daydaytest.com/upload/papers/c04/20111111/201111111449587188056.gi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380" y="1238250"/>
            <a:ext cx="6902450" cy="2209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组合 18"/>
          <p:cNvGrpSpPr/>
          <p:nvPr/>
        </p:nvGrpSpPr>
        <p:grpSpPr>
          <a:xfrm>
            <a:off x="3780155" y="86360"/>
            <a:ext cx="4271645" cy="1079500"/>
            <a:chOff x="5952" y="421"/>
            <a:chExt cx="6727" cy="1700"/>
          </a:xfrm>
        </p:grpSpPr>
        <p:sp>
          <p:nvSpPr>
            <p:cNvPr id="18" name="椭圆形标注 17"/>
            <p:cNvSpPr/>
            <p:nvPr/>
          </p:nvSpPr>
          <p:spPr>
            <a:xfrm>
              <a:off x="5952" y="421"/>
              <a:ext cx="6505" cy="1701"/>
            </a:xfrm>
            <a:prstGeom prst="wedgeEllipseCallou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4"/>
            <p:cNvSpPr>
              <a:spLocks noChangeArrowheads="1"/>
            </p:cNvSpPr>
            <p:nvPr/>
          </p:nvSpPr>
          <p:spPr bwMode="auto">
            <a:xfrm>
              <a:off x="6647" y="900"/>
              <a:ext cx="6032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Aft>
                  <a:spcPts val="600"/>
                </a:spcAft>
              </a:pPr>
              <a:r>
                <a:rPr lang="zh-CN" altLang="en-US" sz="2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为什么会发生这种现象？</a:t>
              </a:r>
              <a:endPara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7" name="Rectangle 5"/>
          <p:cNvSpPr/>
          <p:nvPr/>
        </p:nvSpPr>
        <p:spPr>
          <a:xfrm>
            <a:off x="2514600" y="4286250"/>
            <a:ext cx="2457450" cy="3683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手机：待机</a:t>
            </a:r>
            <a:r>
              <a:rPr lang="en-US" altLang="zh-CN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15~50mA</a:t>
            </a:r>
            <a:endParaRPr lang="zh-CN" altLang="en-US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40" name="Picture 8" descr="电饭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2019300"/>
            <a:ext cx="1200150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3" name="Text Box 11"/>
          <p:cNvSpPr txBox="1"/>
          <p:nvPr/>
        </p:nvSpPr>
        <p:spPr>
          <a:xfrm>
            <a:off x="3912831" y="3593306"/>
            <a:ext cx="1433830" cy="368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电冰箱     </a:t>
            </a:r>
            <a:r>
              <a:rPr lang="en-US" altLang="zh-CN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1A</a:t>
            </a:r>
            <a:endParaRPr lang="en-US" altLang="zh-CN" sz="1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4" name="Text Box 12"/>
          <p:cNvSpPr txBox="1"/>
          <p:nvPr/>
        </p:nvSpPr>
        <p:spPr>
          <a:xfrm>
            <a:off x="2670572" y="985838"/>
            <a:ext cx="1901428" cy="3683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电子表   </a:t>
            </a:r>
            <a:r>
              <a:rPr lang="en-US" altLang="zh-CN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1.5~2 </a:t>
            </a:r>
            <a:r>
              <a:rPr lang="en-US" altLang="zh-CN" sz="150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μA</a:t>
            </a:r>
            <a:r>
              <a:rPr lang="en-US" altLang="zh-CN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1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360194" y="4419600"/>
            <a:ext cx="1754981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rtl="0" eaLnBrk="0" hangingPunct="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1800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立式空调</a:t>
            </a:r>
            <a:r>
              <a:rPr kumimoji="1" lang="zh-CN" altLang="en-US" sz="1800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1800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5A</a:t>
            </a:r>
            <a:endParaRPr kumimoji="1" lang="en-US" altLang="zh-CN" sz="1800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446" name="Text Box 14"/>
          <p:cNvSpPr txBox="1"/>
          <p:nvPr/>
        </p:nvSpPr>
        <p:spPr>
          <a:xfrm>
            <a:off x="1550630" y="3143250"/>
            <a:ext cx="1900555" cy="3683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电饭煲   </a:t>
            </a:r>
            <a:r>
              <a:rPr lang="en-US" altLang="zh-CN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3.2~4.5A</a:t>
            </a:r>
            <a:endParaRPr lang="en-US" altLang="zh-CN" sz="1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8" name="Text Box 16"/>
          <p:cNvSpPr txBox="1"/>
          <p:nvPr/>
        </p:nvSpPr>
        <p:spPr>
          <a:xfrm>
            <a:off x="5244704" y="2399110"/>
            <a:ext cx="1870472" cy="3683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高压输电    </a:t>
            </a:r>
            <a:r>
              <a:rPr lang="en-US" altLang="zh-CN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200A</a:t>
            </a:r>
            <a:endParaRPr lang="en-US" altLang="zh-CN" sz="1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50" name="Picture 18" descr="1171240349911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272" y="3586163"/>
            <a:ext cx="720328" cy="117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2" name="Picture 20" descr="http://img01.bjx.com.cn/news/UploadFile/201402/20140208105815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088" y="872729"/>
            <a:ext cx="1843088" cy="13835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4" name="Picture 22" descr="http://pic18.nipic.com/20111127/3970232_071923666000_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84" r="6882" b="7780"/>
          <a:stretch>
            <a:fillRect/>
          </a:stretch>
        </p:blipFill>
        <p:spPr>
          <a:xfrm>
            <a:off x="1699022" y="638175"/>
            <a:ext cx="941784" cy="13025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8" name="Picture 26" descr="http://mmmh.cn/images/201105/goods_img/391_G_1304238583520.jpg"/>
          <p:cNvPicPr>
            <a:picLocks noChangeAspect="1"/>
          </p:cNvPicPr>
          <p:nvPr/>
        </p:nvPicPr>
        <p:blipFill>
          <a:blip r:embed="rId6"/>
          <a:srcRect l="25262" r="22105"/>
          <a:stretch>
            <a:fillRect/>
          </a:stretch>
        </p:blipFill>
        <p:spPr>
          <a:xfrm>
            <a:off x="4129088" y="1590675"/>
            <a:ext cx="1028700" cy="19550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0" name="Picture 28" descr="http://shop.114chn.com/m/mall/370400/3704000905040002/upload/product/200905061239108798.jpg"/>
          <p:cNvPicPr>
            <a:picLocks noChangeAspect="1"/>
          </p:cNvPicPr>
          <p:nvPr/>
        </p:nvPicPr>
        <p:blipFill>
          <a:blip r:embed="rId7"/>
          <a:srcRect l="24934" r="31429"/>
          <a:stretch>
            <a:fillRect/>
          </a:stretch>
        </p:blipFill>
        <p:spPr>
          <a:xfrm>
            <a:off x="5903119" y="2845594"/>
            <a:ext cx="742950" cy="1494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nimBg="1"/>
      <p:bldP spid="18443" grpId="0" bldLvl="0" animBg="1"/>
      <p:bldP spid="18444" grpId="0" bldLvl="0" animBg="1"/>
      <p:bldP spid="18445" grpId="0" bldLvl="0" animBg="1"/>
      <p:bldP spid="18446" grpId="0" bldLvl="0" animBg="1"/>
      <p:bldP spid="184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3031151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观察与思考：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1550" y="1400215"/>
            <a:ext cx="3744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ea"/>
                <a:ea typeface="+mn-ea"/>
              </a:rPr>
              <a:t>增加电池数灯泡会变亮，说明电流有强弱之分。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5" descr="未标题-321 拷贝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" y="1707515"/>
            <a:ext cx="353568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350385" y="2599055"/>
            <a:ext cx="4391660" cy="1944370"/>
            <a:chOff x="6851" y="4093"/>
            <a:chExt cx="6916" cy="3062"/>
          </a:xfrm>
        </p:grpSpPr>
        <p:sp>
          <p:nvSpPr>
            <p:cNvPr id="4" name="云形标注 3"/>
            <p:cNvSpPr/>
            <p:nvPr/>
          </p:nvSpPr>
          <p:spPr>
            <a:xfrm>
              <a:off x="6851" y="4093"/>
              <a:ext cx="6917" cy="3062"/>
            </a:xfrm>
            <a:prstGeom prst="cloudCallou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801" y="4680"/>
              <a:ext cx="526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那如何测量通过灯泡的电流大小呢？</a:t>
              </a:r>
              <a:endPara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Title 1"/>
          <p:cNvSpPr txBox="1"/>
          <p:nvPr/>
        </p:nvSpPr>
        <p:spPr>
          <a:xfrm>
            <a:off x="224790" y="172720"/>
            <a:ext cx="3528060" cy="6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l" fontAlgn="auto"/>
            <a:r>
              <a:rPr lang="zh-CN" altLang="en-US" sz="3200" b="1" strike="noStrike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二、电流表</a:t>
            </a:r>
            <a:endParaRPr lang="zh-CN" altLang="en-US" sz="3200" b="1" strike="noStrike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  <a:sym typeface="+mn-ea"/>
            </a:endParaRPr>
          </a:p>
        </p:txBody>
      </p:sp>
      <p:pic>
        <p:nvPicPr>
          <p:cNvPr id="8194" name="Picture 13"/>
          <p:cNvPicPr>
            <a:picLocks noChangeAspect="1"/>
          </p:cNvPicPr>
          <p:nvPr/>
        </p:nvPicPr>
        <p:blipFill>
          <a:blip r:embed="rId1"/>
          <a:srcRect l="21001" t="2000" r="21001" b="22000"/>
          <a:stretch>
            <a:fillRect/>
          </a:stretch>
        </p:blipFill>
        <p:spPr>
          <a:xfrm>
            <a:off x="4792663" y="954088"/>
            <a:ext cx="4010025" cy="4081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/>
          <p:nvPr/>
        </p:nvSpPr>
        <p:spPr>
          <a:xfrm>
            <a:off x="224790" y="1177925"/>
            <a:ext cx="4500245" cy="1599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>
            <a:spAutoFit/>
          </a:bodyPr>
          <a:p>
            <a:pPr algn="l" fontAlgn="auto">
              <a:buClrTx/>
            </a:pPr>
            <a:r>
              <a:rPr lang="zh-CN" altLang="en-US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lang="en-US" altLang="zh-CN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.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用途：测量电流大小的仪表。</a:t>
            </a:r>
            <a:endParaRPr lang="zh-CN" altLang="en-US" sz="2800" b="1" strike="noStrike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fontAlgn="auto">
              <a:spcBef>
                <a:spcPct val="50000"/>
              </a:spcBef>
              <a:buClrTx/>
            </a:pPr>
            <a:r>
              <a:rPr lang="zh-CN" altLang="en-US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2.电流表在电路中的符号：</a:t>
            </a:r>
            <a:endParaRPr lang="zh-CN" altLang="en-US" sz="2800" b="1" strike="noStrike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15340" y="3078480"/>
            <a:ext cx="2819400" cy="1230313"/>
            <a:chOff x="1397" y="5912"/>
            <a:chExt cx="4440" cy="1937"/>
          </a:xfrm>
        </p:grpSpPr>
        <p:grpSp>
          <p:nvGrpSpPr>
            <p:cNvPr id="8197" name="组合 2"/>
            <p:cNvGrpSpPr/>
            <p:nvPr/>
          </p:nvGrpSpPr>
          <p:grpSpPr>
            <a:xfrm>
              <a:off x="1397" y="6351"/>
              <a:ext cx="4440" cy="1320"/>
              <a:chOff x="1397" y="6351"/>
              <a:chExt cx="4440" cy="1320"/>
            </a:xfrm>
          </p:grpSpPr>
          <p:sp>
            <p:nvSpPr>
              <p:cNvPr id="8198" name="Oval 7"/>
              <p:cNvSpPr/>
              <p:nvPr/>
            </p:nvSpPr>
            <p:spPr>
              <a:xfrm>
                <a:off x="2959" y="6351"/>
                <a:ext cx="1318" cy="1320"/>
              </a:xfrm>
              <a:prstGeom prst="ellipse">
                <a:avLst/>
              </a:prstGeom>
              <a:solidFill>
                <a:schemeClr val="bg1"/>
              </a:solidFill>
              <a:ln w="57150" cap="flat" cmpd="sng">
                <a:solidFill>
                  <a:srgbClr val="2292A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en-US" altLang="zh-CN" sz="7200">
                  <a:solidFill>
                    <a:srgbClr val="0033CC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99" name="Line 10"/>
              <p:cNvSpPr/>
              <p:nvPr/>
            </p:nvSpPr>
            <p:spPr>
              <a:xfrm>
                <a:off x="1397" y="7011"/>
                <a:ext cx="1560" cy="0"/>
              </a:xfrm>
              <a:prstGeom prst="line">
                <a:avLst/>
              </a:prstGeom>
              <a:ln w="73025" cap="flat" cmpd="sng">
                <a:solidFill>
                  <a:srgbClr val="2292A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00" name="Line 11"/>
              <p:cNvSpPr/>
              <p:nvPr/>
            </p:nvSpPr>
            <p:spPr>
              <a:xfrm>
                <a:off x="4277" y="7011"/>
                <a:ext cx="1560" cy="0"/>
              </a:xfrm>
              <a:prstGeom prst="line">
                <a:avLst/>
              </a:prstGeom>
              <a:ln w="66675" cap="flat" cmpd="sng">
                <a:solidFill>
                  <a:srgbClr val="2292A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" name="矩形 3"/>
            <p:cNvSpPr/>
            <p:nvPr/>
          </p:nvSpPr>
          <p:spPr>
            <a:xfrm>
              <a:off x="3038" y="5912"/>
              <a:ext cx="1161" cy="19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 fontAlgn="auto"/>
              <a:r>
                <a:rPr lang="en-US" altLang="zh-CN" sz="7400" b="1" strike="noStrike" noProof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A</a:t>
              </a:r>
              <a:endParaRPr lang="en-US" altLang="zh-CN" sz="7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0" y="800100"/>
            <a:ext cx="913257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/>
          <p:nvPr/>
        </p:nvSpPr>
        <p:spPr>
          <a:xfrm>
            <a:off x="2486025" y="172720"/>
            <a:ext cx="1792605" cy="6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l" fontAlgn="auto"/>
            <a:r>
              <a:rPr lang="en-US" altLang="zh-CN" sz="3200" b="1" strike="noStrike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(</a:t>
            </a:r>
            <a:r>
              <a:rPr lang="zh-CN" altLang="en-US" sz="3200" b="1" strike="noStrike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安培表</a:t>
            </a:r>
            <a:r>
              <a:rPr lang="en-US" altLang="zh-CN" sz="3200" b="1" strike="noStrike" noProof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)</a:t>
            </a:r>
            <a:endParaRPr lang="en-US" altLang="zh-CN" sz="3200" b="1" strike="noStrike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charRg st="16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4"/>
          <p:cNvSpPr/>
          <p:nvPr/>
        </p:nvSpPr>
        <p:spPr>
          <a:xfrm>
            <a:off x="282575" y="232410"/>
            <a:ext cx="4378960" cy="52197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>
            <a:spAutoFit/>
          </a:bodyPr>
          <a:p>
            <a:pPr algn="l" fontAlgn="auto">
              <a:buClrTx/>
            </a:pPr>
            <a:r>
              <a:rPr lang="en-US" altLang="zh-CN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3.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电流表的外部结构：</a:t>
            </a:r>
            <a:endParaRPr lang="zh-CN" altLang="en-US" sz="2800" b="1" strike="noStrike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155673" name="组合 155672"/>
          <p:cNvGrpSpPr/>
          <p:nvPr/>
        </p:nvGrpSpPr>
        <p:grpSpPr>
          <a:xfrm>
            <a:off x="654050" y="874713"/>
            <a:ext cx="3630613" cy="2557462"/>
            <a:chOff x="454" y="1032"/>
            <a:chExt cx="2287" cy="1574"/>
          </a:xfrm>
        </p:grpSpPr>
        <p:pic>
          <p:nvPicPr>
            <p:cNvPr id="10243" name="图片 155658" descr="电流表表盘模板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4" y="1032"/>
              <a:ext cx="2287" cy="1488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244" name="任意多边形 155664"/>
            <p:cNvSpPr/>
            <p:nvPr/>
          </p:nvSpPr>
          <p:spPr>
            <a:xfrm>
              <a:off x="839" y="2341"/>
              <a:ext cx="249" cy="265"/>
            </a:xfrm>
            <a:custGeom>
              <a:avLst/>
              <a:gdLst/>
              <a:ahLst/>
              <a:cxnLst/>
              <a:pathLst>
                <a:path w="249" h="265">
                  <a:moveTo>
                    <a:pt x="249" y="0"/>
                  </a:moveTo>
                  <a:cubicBezTo>
                    <a:pt x="234" y="3"/>
                    <a:pt x="218" y="4"/>
                    <a:pt x="203" y="9"/>
                  </a:cubicBezTo>
                  <a:cubicBezTo>
                    <a:pt x="160" y="25"/>
                    <a:pt x="139" y="68"/>
                    <a:pt x="112" y="100"/>
                  </a:cubicBezTo>
                  <a:cubicBezTo>
                    <a:pt x="78" y="140"/>
                    <a:pt x="49" y="183"/>
                    <a:pt x="11" y="219"/>
                  </a:cubicBezTo>
                  <a:cubicBezTo>
                    <a:pt x="0" y="252"/>
                    <a:pt x="2" y="237"/>
                    <a:pt x="2" y="265"/>
                  </a:cubicBez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45" name="任意多边形 155665"/>
            <p:cNvSpPr/>
            <p:nvPr/>
          </p:nvSpPr>
          <p:spPr>
            <a:xfrm>
              <a:off x="1600" y="2322"/>
              <a:ext cx="280" cy="284"/>
            </a:xfrm>
            <a:custGeom>
              <a:avLst/>
              <a:gdLst/>
              <a:ahLst/>
              <a:cxnLst/>
              <a:pathLst>
                <a:path w="280" h="284">
                  <a:moveTo>
                    <a:pt x="0" y="0"/>
                  </a:moveTo>
                  <a:cubicBezTo>
                    <a:pt x="21" y="7"/>
                    <a:pt x="44" y="10"/>
                    <a:pt x="64" y="19"/>
                  </a:cubicBezTo>
                  <a:cubicBezTo>
                    <a:pt x="98" y="34"/>
                    <a:pt x="104" y="59"/>
                    <a:pt x="128" y="83"/>
                  </a:cubicBezTo>
                  <a:cubicBezTo>
                    <a:pt x="142" y="97"/>
                    <a:pt x="159" y="107"/>
                    <a:pt x="174" y="119"/>
                  </a:cubicBezTo>
                  <a:cubicBezTo>
                    <a:pt x="235" y="166"/>
                    <a:pt x="172" y="109"/>
                    <a:pt x="219" y="156"/>
                  </a:cubicBezTo>
                  <a:cubicBezTo>
                    <a:pt x="234" y="171"/>
                    <a:pt x="265" y="201"/>
                    <a:pt x="265" y="201"/>
                  </a:cubicBezTo>
                  <a:cubicBezTo>
                    <a:pt x="280" y="246"/>
                    <a:pt x="274" y="219"/>
                    <a:pt x="274" y="284"/>
                  </a:cubicBez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55674" name="组合 155673"/>
          <p:cNvGrpSpPr/>
          <p:nvPr/>
        </p:nvGrpSpPr>
        <p:grpSpPr>
          <a:xfrm>
            <a:off x="4873625" y="874713"/>
            <a:ext cx="3630613" cy="2468562"/>
            <a:chOff x="3070" y="1032"/>
            <a:chExt cx="2287" cy="1519"/>
          </a:xfrm>
        </p:grpSpPr>
        <p:pic>
          <p:nvPicPr>
            <p:cNvPr id="10247" name="图片 155659" descr="电流表表盘模板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70" y="1032"/>
              <a:ext cx="2287" cy="1488"/>
            </a:xfrm>
            <a:prstGeom prst="rect">
              <a:avLst/>
            </a:prstGeom>
            <a:solidFill>
              <a:srgbClr val="99CCFF"/>
            </a:solidFill>
            <a:ln w="9525">
              <a:noFill/>
            </a:ln>
          </p:spPr>
        </p:pic>
        <p:sp>
          <p:nvSpPr>
            <p:cNvPr id="10248" name="任意多边形 155666"/>
            <p:cNvSpPr/>
            <p:nvPr/>
          </p:nvSpPr>
          <p:spPr>
            <a:xfrm>
              <a:off x="3491" y="2267"/>
              <a:ext cx="249" cy="265"/>
            </a:xfrm>
            <a:custGeom>
              <a:avLst/>
              <a:gdLst/>
              <a:ahLst/>
              <a:cxnLst/>
              <a:pathLst>
                <a:path w="249" h="265">
                  <a:moveTo>
                    <a:pt x="249" y="0"/>
                  </a:moveTo>
                  <a:cubicBezTo>
                    <a:pt x="234" y="3"/>
                    <a:pt x="218" y="4"/>
                    <a:pt x="203" y="9"/>
                  </a:cubicBezTo>
                  <a:cubicBezTo>
                    <a:pt x="160" y="25"/>
                    <a:pt x="139" y="68"/>
                    <a:pt x="112" y="100"/>
                  </a:cubicBezTo>
                  <a:cubicBezTo>
                    <a:pt x="78" y="140"/>
                    <a:pt x="49" y="183"/>
                    <a:pt x="11" y="219"/>
                  </a:cubicBezTo>
                  <a:cubicBezTo>
                    <a:pt x="0" y="252"/>
                    <a:pt x="2" y="237"/>
                    <a:pt x="2" y="265"/>
                  </a:cubicBez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49" name="任意多边形 155667"/>
            <p:cNvSpPr/>
            <p:nvPr/>
          </p:nvSpPr>
          <p:spPr>
            <a:xfrm>
              <a:off x="4709" y="2267"/>
              <a:ext cx="280" cy="284"/>
            </a:xfrm>
            <a:custGeom>
              <a:avLst/>
              <a:gdLst/>
              <a:ahLst/>
              <a:cxnLst/>
              <a:pathLst>
                <a:path w="280" h="284">
                  <a:moveTo>
                    <a:pt x="0" y="0"/>
                  </a:moveTo>
                  <a:cubicBezTo>
                    <a:pt x="21" y="7"/>
                    <a:pt x="44" y="10"/>
                    <a:pt x="64" y="19"/>
                  </a:cubicBezTo>
                  <a:cubicBezTo>
                    <a:pt x="98" y="34"/>
                    <a:pt x="104" y="59"/>
                    <a:pt x="128" y="83"/>
                  </a:cubicBezTo>
                  <a:cubicBezTo>
                    <a:pt x="142" y="97"/>
                    <a:pt x="159" y="107"/>
                    <a:pt x="174" y="119"/>
                  </a:cubicBezTo>
                  <a:cubicBezTo>
                    <a:pt x="235" y="166"/>
                    <a:pt x="172" y="109"/>
                    <a:pt x="219" y="156"/>
                  </a:cubicBezTo>
                  <a:cubicBezTo>
                    <a:pt x="234" y="171"/>
                    <a:pt x="265" y="201"/>
                    <a:pt x="265" y="201"/>
                  </a:cubicBezTo>
                  <a:cubicBezTo>
                    <a:pt x="280" y="246"/>
                    <a:pt x="274" y="219"/>
                    <a:pt x="274" y="284"/>
                  </a:cubicBez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/>
        </p:nvGraphicFramePr>
        <p:xfrm>
          <a:off x="654050" y="3644900"/>
          <a:ext cx="363220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740"/>
                <a:gridCol w="2155190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量程</a:t>
                      </a:r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0</a:t>
                      </a:r>
                      <a:r>
                        <a:rPr lang="en-US" alt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∽</a:t>
                      </a: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0.6A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每一大格</a:t>
                      </a:r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0.2A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每一小格</a:t>
                      </a:r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0.02A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表格 51"/>
          <p:cNvGraphicFramePr/>
          <p:nvPr/>
        </p:nvGraphicFramePr>
        <p:xfrm>
          <a:off x="4873625" y="3644900"/>
          <a:ext cx="363093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740"/>
                <a:gridCol w="2155190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量程</a:t>
                      </a:r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0</a:t>
                      </a: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∽</a:t>
                      </a:r>
                      <a:r>
                        <a:rPr lang="en-US" altLang="zh-CN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3A</a:t>
                      </a:r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每一大格</a:t>
                      </a:r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1A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每一小格</a:t>
                      </a:r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0.1A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0" y="800100"/>
            <a:ext cx="913257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/>
          <p:nvPr/>
        </p:nvSpPr>
        <p:spPr>
          <a:xfrm>
            <a:off x="4068445" y="198755"/>
            <a:ext cx="1007110" cy="6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lIns="0" rIns="0" anchor="ctr">
            <a:no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l" fontAlgn="auto"/>
            <a:r>
              <a:rPr lang="en-US" altLang="zh-CN" sz="32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5</a:t>
            </a:r>
            <a:r>
              <a:rPr lang="zh-CN" altLang="en-US" sz="32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倍</a:t>
            </a:r>
            <a:endParaRPr lang="zh-CN" altLang="en-US" sz="3200" b="1" strike="noStrike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47" name="Rectangle 2"/>
          <p:cNvSpPr/>
          <p:nvPr/>
        </p:nvSpPr>
        <p:spPr>
          <a:xfrm>
            <a:off x="253365" y="878840"/>
            <a:ext cx="4939030" cy="4184650"/>
          </a:xfrm>
          <a:prstGeom prst="rect">
            <a:avLst/>
          </a:prstGeom>
          <a:noFill/>
          <a:ln w="38100" cap="flat" cmpd="dbl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>
            <a:spAutoFit/>
          </a:bodyPr>
          <a:p>
            <a:pPr algn="l" fontAlgn="auto">
              <a:spcBef>
                <a:spcPct val="50000"/>
              </a:spcBef>
              <a:buClrTx/>
            </a:pPr>
            <a:r>
              <a:rPr lang="zh-CN" altLang="en-US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（1）首先，观察电流表所选用的接线柱，确认所使用的量程。</a:t>
            </a:r>
            <a:endParaRPr lang="zh-CN" altLang="en-US" sz="2800" b="1" strike="noStrike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fontAlgn="auto">
              <a:spcBef>
                <a:spcPct val="50000"/>
              </a:spcBef>
              <a:buClrTx/>
            </a:pPr>
            <a:r>
              <a:rPr lang="zh-CN" altLang="en-US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（2）其次，确认分度值。</a:t>
            </a:r>
            <a:endParaRPr lang="zh-CN" altLang="en-US" sz="2800" b="1" strike="noStrike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fontAlgn="auto">
              <a:spcBef>
                <a:spcPct val="50000"/>
              </a:spcBef>
              <a:buClrTx/>
            </a:pP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）读数时，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视线应与表盘垂直。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algn="l" fontAlgn="auto">
              <a:spcBef>
                <a:spcPct val="50000"/>
              </a:spcBef>
              <a:buClrTx/>
            </a:pPr>
            <a:r>
              <a:rPr lang="zh-CN" altLang="en-US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lang="en-US" altLang="zh-CN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）最后读出电流值，带单位。</a:t>
            </a:r>
            <a:endParaRPr lang="zh-CN" altLang="en-US" sz="2800" b="1" strike="noStrike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1" name="图片 3" descr="200812155647314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rcRect l="3992" r="4579"/>
          <a:stretch>
            <a:fillRect/>
          </a:stretch>
        </p:blipFill>
        <p:spPr>
          <a:xfrm>
            <a:off x="5335588" y="1022033"/>
            <a:ext cx="3363912" cy="36464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>
            <a:off x="0" y="800100"/>
            <a:ext cx="913257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/>
          <p:nvPr/>
        </p:nvSpPr>
        <p:spPr>
          <a:xfrm>
            <a:off x="253048" y="172720"/>
            <a:ext cx="4322763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l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U.S. 101" pitchFamily="2" charset="0"/>
                <a:ea typeface="Roboto" pitchFamily="2" charset="0"/>
                <a:cs typeface="Open Sans Light" pitchFamily="34" charset="0"/>
                <a:sym typeface="+mn-ea"/>
              </a:rPr>
              <a:t>4.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U.S. 101" pitchFamily="2" charset="0"/>
                <a:ea typeface="Roboto" pitchFamily="2" charset="0"/>
                <a:cs typeface="Open Sans Light" pitchFamily="34" charset="0"/>
                <a:sym typeface="+mn-ea"/>
              </a:rPr>
              <a:t>电流表的读数</a:t>
            </a:r>
            <a:endParaRPr lang="zh-CN" altLang="en-US" sz="2800" b="1" strike="noStrike" noProof="1" dirty="0">
              <a:solidFill>
                <a:schemeClr val="tx1"/>
              </a:solidFill>
              <a:latin typeface="U.S. 101" pitchFamily="2" charset="0"/>
              <a:ea typeface="Roboto" pitchFamily="2" charset="0"/>
              <a:cs typeface="Open Sans Light" pitchFamily="34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>
            <a:off x="0" y="800100"/>
            <a:ext cx="913257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/>
          <p:nvPr/>
        </p:nvSpPr>
        <p:spPr>
          <a:xfrm>
            <a:off x="253048" y="172720"/>
            <a:ext cx="4322763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l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U.S. 101" pitchFamily="2" charset="0"/>
                <a:ea typeface="Roboto" pitchFamily="2" charset="0"/>
                <a:cs typeface="Open Sans Light" pitchFamily="34" charset="0"/>
                <a:sym typeface="+mn-ea"/>
              </a:rPr>
              <a:t>4.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U.S. 101" pitchFamily="2" charset="0"/>
                <a:ea typeface="Roboto" pitchFamily="2" charset="0"/>
                <a:cs typeface="Open Sans Light" pitchFamily="34" charset="0"/>
                <a:sym typeface="+mn-ea"/>
              </a:rPr>
              <a:t>电流表的读数</a:t>
            </a:r>
            <a:endParaRPr lang="zh-CN" altLang="en-US" sz="2800" b="1" strike="noStrike" noProof="1" dirty="0">
              <a:solidFill>
                <a:schemeClr val="tx1"/>
              </a:solidFill>
              <a:latin typeface="U.S. 101" pitchFamily="2" charset="0"/>
              <a:ea typeface="Roboto" pitchFamily="2" charset="0"/>
              <a:cs typeface="Open Sans Light" pitchFamily="34" charset="0"/>
              <a:sym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" r:id="rId1" imgW="7720330" imgH="4032250"/>
        </mc:Choice>
        <mc:Fallback>
          <p:control name="" r:id="rId1" imgW="7720330" imgH="4032250">
            <p:pic>
              <p:nvPicPr>
                <p:cNvPr id="0" name="Host Control  1026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68350" y="900113"/>
                  <a:ext cx="7720330" cy="4032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690" y="1147445"/>
            <a:ext cx="49987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使用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前要调零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电流“正入负出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电流表必须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串联接入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电路，电流表不允许不经过用电器直接接在电源两端</a:t>
            </a:r>
            <a:endParaRPr lang="zh-CN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选择合适量程，被测电流大小不能超过电流表的量程。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（可采用“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试触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”的方法选择合适的量程）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图片 2" descr="T1e.h4XwdgXXXXXXXX_!!0-item_pic"/>
          <p:cNvPicPr>
            <a:picLocks noChangeAspect="1"/>
          </p:cNvPicPr>
          <p:nvPr/>
        </p:nvPicPr>
        <p:blipFill>
          <a:blip r:embed="rId1"/>
          <a:srcRect l="20636" t="10815" r="20119"/>
          <a:stretch>
            <a:fillRect/>
          </a:stretch>
        </p:blipFill>
        <p:spPr>
          <a:xfrm>
            <a:off x="5495925" y="167640"/>
            <a:ext cx="3472180" cy="3951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1316" name="文本框 141315"/>
          <p:cNvSpPr txBox="1"/>
          <p:nvPr/>
        </p:nvSpPr>
        <p:spPr>
          <a:xfrm>
            <a:off x="5495608" y="4412933"/>
            <a:ext cx="293751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charset="-122"/>
              </a:rPr>
              <a:t>旋转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调零旋钮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1317" name="直接连接符 141316"/>
          <p:cNvSpPr/>
          <p:nvPr/>
        </p:nvSpPr>
        <p:spPr>
          <a:xfrm rot="19171241" flipV="1">
            <a:off x="5764530" y="2540000"/>
            <a:ext cx="2168525" cy="1327785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" name="Title 1"/>
          <p:cNvSpPr txBox="1"/>
          <p:nvPr/>
        </p:nvSpPr>
        <p:spPr>
          <a:xfrm>
            <a:off x="187008" y="405130"/>
            <a:ext cx="4322763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l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U.S. 101" pitchFamily="2" charset="0"/>
                <a:ea typeface="Roboto" pitchFamily="2" charset="0"/>
                <a:cs typeface="Open Sans Light" pitchFamily="34" charset="0"/>
                <a:sym typeface="+mn-ea"/>
              </a:rPr>
              <a:t>5.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U.S. 101" pitchFamily="2" charset="0"/>
                <a:ea typeface="Roboto" pitchFamily="2" charset="0"/>
                <a:cs typeface="Open Sans Light" pitchFamily="34" charset="0"/>
                <a:sym typeface="+mn-ea"/>
              </a:rPr>
              <a:t>电流表的使用：</a:t>
            </a:r>
            <a:endParaRPr lang="zh-CN" altLang="en-US" sz="2800" b="1" strike="noStrike" noProof="1" dirty="0">
              <a:solidFill>
                <a:schemeClr val="tx1"/>
              </a:solidFill>
              <a:latin typeface="U.S. 101" pitchFamily="2" charset="0"/>
              <a:ea typeface="Roboto" pitchFamily="2" charset="0"/>
              <a:cs typeface="Open Sans Light" pitchFamily="34" charset="0"/>
              <a:sym typeface="+mn-ea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313373" y="3027045"/>
            <a:ext cx="4322763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l" fontAlgn="auto"/>
            <a:r>
              <a:rPr lang="zh-CN" sz="2000" b="1" strike="noStrike" noProof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注：电流表电阻很小，可当作导线。</a:t>
            </a:r>
            <a:endParaRPr lang="zh-CN" sz="2000" b="1" strike="noStrike" noProof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  <a:sym typeface="+mn-ea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648970" y="807720"/>
            <a:ext cx="8115935" cy="3996055"/>
          </a:xfrm>
        </p:spPr>
        <p:txBody>
          <a:bodyPr vert="horz" wrap="square" lIns="68580" tIns="34290" rIns="68580" bIns="34290" anchor="t"/>
          <a:p>
            <a:pPr eaLnBrk="1" hangingPunct="1"/>
            <a:r>
              <a:rPr lang="en-US" altLang="zh-CN" sz="2700" b="1" dirty="0"/>
              <a:t>1</a:t>
            </a:r>
            <a:r>
              <a:rPr lang="zh-CN" altLang="en-US" sz="2700" b="1" dirty="0"/>
              <a:t>、电流表指针左偏：</a:t>
            </a:r>
            <a:endParaRPr lang="zh-CN" altLang="en-US" sz="2700" b="1" dirty="0"/>
          </a:p>
          <a:p>
            <a:pPr eaLnBrk="1" hangingPunct="1"/>
            <a:r>
              <a:rPr lang="zh-CN" altLang="en-US" sz="2700" b="1" dirty="0">
                <a:solidFill>
                  <a:srgbClr val="FF0000"/>
                </a:solidFill>
              </a:rPr>
              <a:t>电流表正负接线柱接反。</a:t>
            </a:r>
            <a:endParaRPr lang="zh-CN" altLang="en-US" sz="27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700" b="1" dirty="0"/>
              <a:t>2</a:t>
            </a:r>
            <a:r>
              <a:rPr lang="zh-CN" altLang="en-US" sz="2700" b="1" dirty="0"/>
              <a:t>、电流表指针偏到最右端：</a:t>
            </a:r>
            <a:endParaRPr lang="zh-CN" altLang="en-US" sz="2700" b="1" dirty="0"/>
          </a:p>
          <a:p>
            <a:pPr eaLnBrk="1" hangingPunct="1"/>
            <a:r>
              <a:rPr lang="zh-CN" altLang="en-US" sz="2700" b="1" dirty="0">
                <a:solidFill>
                  <a:srgbClr val="FF0000"/>
                </a:solidFill>
              </a:rPr>
              <a:t>电流表量程选小了。</a:t>
            </a:r>
            <a:endParaRPr lang="zh-CN" altLang="en-US" sz="27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700" b="1" dirty="0"/>
              <a:t>3</a:t>
            </a:r>
            <a:r>
              <a:rPr lang="zh-CN" altLang="en-US" sz="2700" b="1" dirty="0"/>
              <a:t>、电流表指针右偏很小：</a:t>
            </a:r>
            <a:endParaRPr lang="zh-CN" altLang="en-US" sz="2700" b="1" dirty="0"/>
          </a:p>
          <a:p>
            <a:pPr eaLnBrk="1" hangingPunct="1"/>
            <a:r>
              <a:rPr lang="zh-CN" altLang="en-US" sz="2700" b="1" dirty="0">
                <a:solidFill>
                  <a:srgbClr val="FF0000"/>
                </a:solidFill>
              </a:rPr>
              <a:t>电流表量程选大了，为了测量准确应换用小量程。</a:t>
            </a:r>
            <a:endParaRPr lang="zh-CN" altLang="en-US" sz="27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700" b="1" dirty="0"/>
              <a:t>4</a:t>
            </a:r>
            <a:r>
              <a:rPr lang="zh-CN" altLang="en-US" sz="2700" b="1" dirty="0"/>
              <a:t>、电流表读数相差</a:t>
            </a:r>
            <a:r>
              <a:rPr lang="en-US" altLang="zh-CN" sz="2700" b="1" dirty="0"/>
              <a:t>5</a:t>
            </a:r>
            <a:r>
              <a:rPr lang="zh-CN" altLang="en-US" sz="2700" b="1" dirty="0"/>
              <a:t>倍：</a:t>
            </a:r>
            <a:endParaRPr lang="zh-CN" altLang="en-US" sz="2700" b="1" dirty="0"/>
          </a:p>
          <a:p>
            <a:pPr eaLnBrk="1" hangingPunct="1"/>
            <a:r>
              <a:rPr lang="zh-CN" altLang="en-US" sz="2700" b="1" dirty="0">
                <a:solidFill>
                  <a:srgbClr val="FF0000"/>
                </a:solidFill>
              </a:rPr>
              <a:t>错将小量程电流读成大量程。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53048" y="205740"/>
            <a:ext cx="4322763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l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U.S. 101" pitchFamily="2" charset="0"/>
                <a:ea typeface="Roboto" pitchFamily="2" charset="0"/>
                <a:cs typeface="Open Sans Light" pitchFamily="34" charset="0"/>
                <a:sym typeface="+mn-ea"/>
              </a:rPr>
              <a:t>6.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U.S. 101" pitchFamily="2" charset="0"/>
                <a:ea typeface="Roboto" pitchFamily="2" charset="0"/>
                <a:cs typeface="Open Sans Light" pitchFamily="34" charset="0"/>
                <a:sym typeface="+mn-ea"/>
              </a:rPr>
              <a:t>电流表的常见故障：</a:t>
            </a:r>
            <a:endParaRPr lang="zh-CN" altLang="en-US" sz="2800" b="1" strike="noStrike" noProof="1" dirty="0">
              <a:solidFill>
                <a:schemeClr val="tx1"/>
              </a:solidFill>
              <a:latin typeface="U.S. 101" pitchFamily="2" charset="0"/>
              <a:ea typeface="Roboto" pitchFamily="2" charset="0"/>
              <a:cs typeface="Open Sans Light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>
            <a:off x="0" y="800100"/>
            <a:ext cx="913257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/>
          <p:nvPr/>
        </p:nvSpPr>
        <p:spPr>
          <a:xfrm>
            <a:off x="0" y="156210"/>
            <a:ext cx="3214370" cy="6273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ctr" fontAlgn="auto"/>
            <a:r>
              <a:rPr lang="zh-CN" altLang="en-US" sz="4000" b="1" strike="noStrike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练一练</a:t>
            </a:r>
            <a:endParaRPr lang="zh-CN" altLang="en-US" sz="4000" b="1" strike="noStrike" noProof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505" y="887730"/>
            <a:ext cx="8793480" cy="1383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用电流表测量通过灯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的电流，下图所示的电路中正确的是（    ）</a:t>
            </a:r>
            <a:endParaRPr lang="zh-CN" altLang="en-US" sz="2800" b="1"/>
          </a:p>
        </p:txBody>
      </p:sp>
      <p:pic>
        <p:nvPicPr>
          <p:cNvPr id="2" name="图片 -2147482620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tretch>
            <a:fillRect/>
          </a:stretch>
        </p:blipFill>
        <p:spPr>
          <a:xfrm>
            <a:off x="518795" y="2646045"/>
            <a:ext cx="7848600" cy="1788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781810" y="1697355"/>
            <a:ext cx="4127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C</a:t>
            </a:r>
            <a:endParaRPr lang="en-US" altLang="zh-CN" sz="3000" b="1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>
            <a:off x="0" y="800100"/>
            <a:ext cx="913257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71120" y="758825"/>
            <a:ext cx="8947150" cy="2399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ts val="3000"/>
              </a:lnSpc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甲、乙、丙三位同学在做“用电流表测电流”的实验中，闭合开关前，电流表指针均指在零刻度处，当闭合开关试触时，发现电流表指针摆动分别出现了如图甲、乙、丙所示的三种情况。请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在下面的横线上写出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他们在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使用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电流表时存在问题：甲同学：</a:t>
            </a:r>
            <a:r>
              <a:rPr lang="en-US" altLang="zh-CN" sz="20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；乙同学：</a:t>
            </a:r>
            <a:r>
              <a:rPr lang="en-US" altLang="zh-CN" sz="2000" b="1" u="sng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丙同学：</a:t>
            </a:r>
            <a:r>
              <a:rPr lang="en-US" altLang="zh-CN" sz="20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</a:t>
            </a:r>
            <a:endParaRPr lang="zh-CN" altLang="en-US" sz="2000" b="1"/>
          </a:p>
        </p:txBody>
      </p:sp>
      <p:pic>
        <p:nvPicPr>
          <p:cNvPr id="4" name="图片 3"/>
          <p:cNvPicPr/>
          <p:nvPr/>
        </p:nvPicPr>
        <p:blipFill>
          <a:blip r:embed="rId1">
            <a:lum bright="-24000" contrast="36000"/>
          </a:blip>
          <a:srcRect b="15421"/>
          <a:stretch>
            <a:fillRect/>
          </a:stretch>
        </p:blipFill>
        <p:spPr>
          <a:xfrm>
            <a:off x="1537335" y="3295015"/>
            <a:ext cx="6444615" cy="1757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0" y="156210"/>
            <a:ext cx="3214370" cy="6273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ctr" fontAlgn="auto"/>
            <a:r>
              <a:rPr lang="zh-CN" altLang="en-US" sz="4000" b="1" strike="noStrike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练一练</a:t>
            </a:r>
            <a:endParaRPr lang="zh-CN" altLang="en-US" sz="4000" b="1" strike="noStrike" noProof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7290" y="2169160"/>
            <a:ext cx="305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正负接线柱接反了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0050" y="2163445"/>
            <a:ext cx="305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选择的量程太大了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7290" y="2636520"/>
            <a:ext cx="305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选择的量程太小了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1457325" y="1609090"/>
            <a:ext cx="5603875" cy="1013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11.4     </a:t>
            </a:r>
            <a:r>
              <a:rPr lang="zh-CN" altLang="en-US" sz="6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电流</a:t>
            </a:r>
            <a:endParaRPr lang="zh-CN" altLang="en-US" sz="6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3"/>
          <p:cNvSpPr txBox="1">
            <a:spLocks noChangeArrowheads="1"/>
          </p:cNvSpPr>
          <p:nvPr/>
        </p:nvSpPr>
        <p:spPr bwMode="auto">
          <a:xfrm>
            <a:off x="971550" y="2636838"/>
            <a:ext cx="611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①</a:t>
            </a:r>
            <a:endParaRPr lang="zh-CN" altLang="en-US" sz="28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54"/>
          <p:cNvSpPr txBox="1">
            <a:spLocks noChangeArrowheads="1"/>
          </p:cNvSpPr>
          <p:nvPr/>
        </p:nvSpPr>
        <p:spPr bwMode="auto">
          <a:xfrm>
            <a:off x="4859338" y="2600325"/>
            <a:ext cx="611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②</a:t>
            </a:r>
            <a:endParaRPr lang="zh-CN" altLang="en-US" sz="28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467715" y="1295452"/>
            <a:ext cx="8172450" cy="107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/>
              <a:t>电流表</a:t>
            </a:r>
            <a:r>
              <a:rPr lang="zh-CN" altLang="en-US" sz="2800" b="1" dirty="0"/>
              <a:t>接在</a:t>
            </a:r>
            <a:r>
              <a:rPr lang="zh-CN" altLang="en-US" sz="2800" b="1" dirty="0" smtClean="0"/>
              <a:t>这个电路</a:t>
            </a:r>
            <a:r>
              <a:rPr lang="zh-CN" altLang="en-US" sz="2800" b="1" dirty="0"/>
              <a:t>的不同位置，两次电流表的示数有什么关系？</a:t>
            </a:r>
            <a:endParaRPr lang="zh-CN" altLang="en-US" sz="2800" b="1" dirty="0"/>
          </a:p>
        </p:txBody>
      </p:sp>
      <p:sp>
        <p:nvSpPr>
          <p:cNvPr id="39" name="矩形 14"/>
          <p:cNvSpPr>
            <a:spLocks noChangeArrowheads="1"/>
          </p:cNvSpPr>
          <p:nvPr/>
        </p:nvSpPr>
        <p:spPr bwMode="auto">
          <a:xfrm>
            <a:off x="532779" y="500062"/>
            <a:ext cx="670340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三、探究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串联电路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中电流的关系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474788" y="2563813"/>
            <a:ext cx="2627092" cy="2143125"/>
            <a:chOff x="1474788" y="2563813"/>
            <a:chExt cx="2627092" cy="2143125"/>
          </a:xfrm>
        </p:grpSpPr>
        <p:cxnSp>
          <p:nvCxnSpPr>
            <p:cNvPr id="43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237880" y="4477785"/>
              <a:ext cx="864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" name="组合 46"/>
            <p:cNvGrpSpPr/>
            <p:nvPr/>
          </p:nvGrpSpPr>
          <p:grpSpPr>
            <a:xfrm>
              <a:off x="1474788" y="2563813"/>
              <a:ext cx="2627082" cy="2143125"/>
              <a:chOff x="1474788" y="2563813"/>
              <a:chExt cx="2627082" cy="2143125"/>
            </a:xfrm>
          </p:grpSpPr>
          <p:grpSp>
            <p:nvGrpSpPr>
              <p:cNvPr id="2" name="Group 19"/>
              <p:cNvGrpSpPr/>
              <p:nvPr/>
            </p:nvGrpSpPr>
            <p:grpSpPr bwMode="auto">
              <a:xfrm>
                <a:off x="1474788" y="2563813"/>
                <a:ext cx="2327275" cy="2143125"/>
                <a:chOff x="0" y="0"/>
                <a:chExt cx="1466" cy="1350"/>
              </a:xfrm>
            </p:grpSpPr>
            <p:sp>
              <p:nvSpPr>
                <p:cNvPr id="4" name="AutoShape 21"/>
                <p:cNvSpPr>
                  <a:spLocks noChangeArrowheads="1"/>
                </p:cNvSpPr>
                <p:nvPr/>
              </p:nvSpPr>
              <p:spPr bwMode="auto">
                <a:xfrm>
                  <a:off x="794" y="1044"/>
                  <a:ext cx="309" cy="306"/>
                </a:xfrm>
                <a:prstGeom prst="flowChartSummingJunction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5" name="直接连接符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3" y="473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225" y="0"/>
                  <a:ext cx="24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endParaRPr kumimoji="0" lang="en-US" altLang="zh-CN" sz="28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134" y="862"/>
                  <a:ext cx="26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</a:t>
                  </a:r>
                  <a:endParaRPr kumimoji="0" lang="en-US" altLang="zh-CN" sz="28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8" name="Group 25"/>
                <p:cNvGrpSpPr/>
                <p:nvPr/>
              </p:nvGrpSpPr>
              <p:grpSpPr bwMode="auto">
                <a:xfrm>
                  <a:off x="0" y="600"/>
                  <a:ext cx="340" cy="353"/>
                  <a:chOff x="0" y="0"/>
                  <a:chExt cx="340" cy="353"/>
                </a:xfrm>
              </p:grpSpPr>
              <p:sp>
                <p:nvSpPr>
                  <p:cNvPr id="17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"/>
                    <a:ext cx="340" cy="34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" y="0"/>
                    <a:ext cx="28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  <a:endParaRPr kumimoji="0" lang="en-US" altLang="zh-CN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9" name="Group 28"/>
                <p:cNvGrpSpPr/>
                <p:nvPr/>
              </p:nvGrpSpPr>
              <p:grpSpPr bwMode="auto">
                <a:xfrm>
                  <a:off x="1135" y="238"/>
                  <a:ext cx="299" cy="182"/>
                  <a:chOff x="0" y="-10"/>
                  <a:chExt cx="270" cy="152"/>
                </a:xfrm>
              </p:grpSpPr>
              <p:sp>
                <p:nvSpPr>
                  <p:cNvPr id="1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5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" y="-10"/>
                    <a:ext cx="227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0" name="Group 32"/>
                <p:cNvGrpSpPr/>
                <p:nvPr/>
              </p:nvGrpSpPr>
              <p:grpSpPr bwMode="auto">
                <a:xfrm flipH="1">
                  <a:off x="794" y="182"/>
                  <a:ext cx="85" cy="340"/>
                  <a:chOff x="0" y="0"/>
                  <a:chExt cx="85" cy="340"/>
                </a:xfrm>
              </p:grpSpPr>
              <p:sp>
                <p:nvSpPr>
                  <p:cNvPr id="1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cxnSp>
            <p:nvCxnSpPr>
              <p:cNvPr id="40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522375" y="4281885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394539" y="3792640"/>
                <a:ext cx="140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1725705" y="4477785"/>
                <a:ext cx="100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1725705" y="3109690"/>
                <a:ext cx="100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2868320" y="3109690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3705870" y="3104360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2" name="组合 71"/>
          <p:cNvGrpSpPr/>
          <p:nvPr/>
        </p:nvGrpSpPr>
        <p:grpSpPr>
          <a:xfrm>
            <a:off x="5902992" y="2571750"/>
            <a:ext cx="2592297" cy="2143125"/>
            <a:chOff x="1725705" y="2563813"/>
            <a:chExt cx="2592297" cy="2143125"/>
          </a:xfrm>
        </p:grpSpPr>
        <p:cxnSp>
          <p:nvCxnSpPr>
            <p:cNvPr id="73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237880" y="4477785"/>
              <a:ext cx="864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4" name="组合 46"/>
            <p:cNvGrpSpPr/>
            <p:nvPr/>
          </p:nvGrpSpPr>
          <p:grpSpPr>
            <a:xfrm>
              <a:off x="1725705" y="2563813"/>
              <a:ext cx="2592297" cy="2143125"/>
              <a:chOff x="1725705" y="2563813"/>
              <a:chExt cx="2592297" cy="2143125"/>
            </a:xfrm>
          </p:grpSpPr>
          <p:grpSp>
            <p:nvGrpSpPr>
              <p:cNvPr id="75" name="Group 19"/>
              <p:cNvGrpSpPr/>
              <p:nvPr/>
            </p:nvGrpSpPr>
            <p:grpSpPr bwMode="auto">
              <a:xfrm>
                <a:off x="2735264" y="2563813"/>
                <a:ext cx="1582738" cy="2143125"/>
                <a:chOff x="794" y="0"/>
                <a:chExt cx="997" cy="1350"/>
              </a:xfrm>
            </p:grpSpPr>
            <p:sp>
              <p:nvSpPr>
                <p:cNvPr id="82" name="AutoShape 21"/>
                <p:cNvSpPr>
                  <a:spLocks noChangeArrowheads="1"/>
                </p:cNvSpPr>
                <p:nvPr/>
              </p:nvSpPr>
              <p:spPr bwMode="auto">
                <a:xfrm>
                  <a:off x="794" y="1044"/>
                  <a:ext cx="309" cy="306"/>
                </a:xfrm>
                <a:prstGeom prst="flowChartSummingJunction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83" name="直接连接符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524" y="466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225" y="0"/>
                  <a:ext cx="24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endParaRPr kumimoji="0" lang="en-US" altLang="zh-CN" sz="28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134" y="862"/>
                  <a:ext cx="26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</a:t>
                  </a:r>
                  <a:endParaRPr kumimoji="0" lang="en-US" altLang="zh-CN" sz="28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86" name="Group 25"/>
                <p:cNvGrpSpPr/>
                <p:nvPr/>
              </p:nvGrpSpPr>
              <p:grpSpPr bwMode="auto">
                <a:xfrm>
                  <a:off x="1451" y="596"/>
                  <a:ext cx="340" cy="352"/>
                  <a:chOff x="1451" y="-4"/>
                  <a:chExt cx="340" cy="352"/>
                </a:xfrm>
              </p:grpSpPr>
              <p:sp>
                <p:nvSpPr>
                  <p:cNvPr id="95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451" y="8"/>
                    <a:ext cx="340" cy="34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6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1" y="-4"/>
                    <a:ext cx="28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  <a:endParaRPr kumimoji="0" lang="en-US" altLang="zh-CN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87" name="Group 28"/>
                <p:cNvGrpSpPr/>
                <p:nvPr/>
              </p:nvGrpSpPr>
              <p:grpSpPr bwMode="auto">
                <a:xfrm>
                  <a:off x="1135" y="238"/>
                  <a:ext cx="299" cy="182"/>
                  <a:chOff x="0" y="-10"/>
                  <a:chExt cx="270" cy="152"/>
                </a:xfrm>
              </p:grpSpPr>
              <p:sp>
                <p:nvSpPr>
                  <p:cNvPr id="9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3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" y="-10"/>
                    <a:ext cx="227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4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88" name="Group 32"/>
                <p:cNvGrpSpPr/>
                <p:nvPr/>
              </p:nvGrpSpPr>
              <p:grpSpPr bwMode="auto">
                <a:xfrm flipH="1">
                  <a:off x="794" y="182"/>
                  <a:ext cx="85" cy="340"/>
                  <a:chOff x="0" y="0"/>
                  <a:chExt cx="85" cy="340"/>
                </a:xfrm>
              </p:grpSpPr>
              <p:sp>
                <p:nvSpPr>
                  <p:cNvPr id="9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cxnSp>
            <p:nvCxnSpPr>
              <p:cNvPr id="76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78493" y="4273918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055563" y="3789948"/>
                <a:ext cx="136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1725705" y="4477785"/>
                <a:ext cx="100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1725705" y="3109690"/>
                <a:ext cx="100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2868320" y="3109690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3705870" y="3104360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532778" y="500062"/>
            <a:ext cx="663140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三、探究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串联电路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中电流的关系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4708724" y="1718339"/>
            <a:ext cx="3740761" cy="1815882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猜想：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　　流过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各点的电流大小可能存在什么关系？</a:t>
            </a:r>
            <a:endParaRPr lang="zh-CN" altLang="en-US" sz="2800" b="1" dirty="0">
              <a:solidFill>
                <a:srgbClr val="0066CC"/>
              </a:solidFill>
              <a:latin typeface="楷体_GB2312" pitchFamily="1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46790" y="1419670"/>
            <a:ext cx="3365185" cy="2339975"/>
            <a:chOff x="846790" y="1419670"/>
            <a:chExt cx="3365185" cy="2339975"/>
          </a:xfrm>
        </p:grpSpPr>
        <p:cxnSp>
          <p:nvCxnSpPr>
            <p:cNvPr id="30" name="直接连接符 29"/>
            <p:cNvCxnSpPr/>
            <p:nvPr/>
          </p:nvCxnSpPr>
          <p:spPr bwMode="auto">
            <a:xfrm>
              <a:off x="2123900" y="2086765"/>
              <a:ext cx="79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直接连接符 30"/>
            <p:cNvCxnSpPr/>
            <p:nvPr/>
          </p:nvCxnSpPr>
          <p:spPr bwMode="auto">
            <a:xfrm>
              <a:off x="3419975" y="2086765"/>
              <a:ext cx="79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 bwMode="auto">
            <a:xfrm>
              <a:off x="846790" y="2086765"/>
              <a:ext cx="79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7"/>
            <p:cNvGrpSpPr/>
            <p:nvPr/>
          </p:nvGrpSpPr>
          <p:grpSpPr bwMode="auto">
            <a:xfrm>
              <a:off x="1152725" y="1419670"/>
              <a:ext cx="2816225" cy="2339975"/>
              <a:chOff x="114" y="0"/>
              <a:chExt cx="1774" cy="1474"/>
            </a:xfrm>
          </p:grpSpPr>
          <p:sp>
            <p:nvSpPr>
              <p:cNvPr id="4" name="Text Box 8"/>
              <p:cNvSpPr txBox="1">
                <a:spLocks noChangeArrowheads="1"/>
              </p:cNvSpPr>
              <p:nvPr/>
            </p:nvSpPr>
            <p:spPr bwMode="auto">
              <a:xfrm>
                <a:off x="1225" y="920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latin typeface="Times New Roman" panose="02020603050405020304" pitchFamily="18" charset="0"/>
                  </a:rPr>
                  <a:t>S</a:t>
                </a:r>
                <a:endParaRPr lang="en-US" altLang="zh-CN" sz="2800" b="1" baseline="-250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" name="Group 9"/>
              <p:cNvGrpSpPr/>
              <p:nvPr/>
            </p:nvGrpSpPr>
            <p:grpSpPr bwMode="auto">
              <a:xfrm>
                <a:off x="114" y="0"/>
                <a:ext cx="1774" cy="1474"/>
                <a:chOff x="114" y="0"/>
                <a:chExt cx="1774" cy="1474"/>
              </a:xfrm>
            </p:grpSpPr>
            <p:sp>
              <p:nvSpPr>
                <p:cNvPr id="7" name="AutoShape 21"/>
                <p:cNvSpPr>
                  <a:spLocks noChangeArrowheads="1"/>
                </p:cNvSpPr>
                <p:nvPr/>
              </p:nvSpPr>
              <p:spPr bwMode="auto">
                <a:xfrm>
                  <a:off x="417" y="272"/>
                  <a:ext cx="309" cy="306"/>
                </a:xfrm>
                <a:prstGeom prst="flowChartSummingJunction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48" y="0"/>
                  <a:ext cx="34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>
                      <a:latin typeface="Times New Roman" panose="02020603050405020304" pitchFamily="18" charset="0"/>
                    </a:rPr>
                    <a:t>L</a:t>
                  </a:r>
                  <a:r>
                    <a:rPr lang="en-US" altLang="zh-CN" sz="2800" b="1" baseline="-25000">
                      <a:latin typeface="Times New Roman" panose="02020603050405020304" pitchFamily="18" charset="0"/>
                    </a:rPr>
                    <a:t>2</a:t>
                  </a:r>
                  <a:endParaRPr lang="en-US" altLang="zh-CN" sz="2800" b="1" baseline="-250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9" name="Group 13"/>
                <p:cNvGrpSpPr/>
                <p:nvPr/>
              </p:nvGrpSpPr>
              <p:grpSpPr bwMode="auto">
                <a:xfrm>
                  <a:off x="1214" y="1172"/>
                  <a:ext cx="301" cy="188"/>
                  <a:chOff x="0" y="-15"/>
                  <a:chExt cx="272" cy="157"/>
                </a:xfrm>
              </p:grpSpPr>
              <p:sp>
                <p:nvSpPr>
                  <p:cNvPr id="2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" y="-15"/>
                    <a:ext cx="227" cy="8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" name="Group 17"/>
                <p:cNvGrpSpPr/>
                <p:nvPr/>
              </p:nvGrpSpPr>
              <p:grpSpPr bwMode="auto">
                <a:xfrm flipH="1">
                  <a:off x="477" y="1134"/>
                  <a:ext cx="85" cy="340"/>
                  <a:chOff x="0" y="0"/>
                  <a:chExt cx="85" cy="340"/>
                </a:xfrm>
              </p:grpSpPr>
              <p:sp>
                <p:nvSpPr>
                  <p:cNvPr id="2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" name="AutoShape 21"/>
                <p:cNvSpPr>
                  <a:spLocks noChangeArrowheads="1"/>
                </p:cNvSpPr>
                <p:nvPr/>
              </p:nvSpPr>
              <p:spPr bwMode="auto">
                <a:xfrm>
                  <a:off x="1225" y="272"/>
                  <a:ext cx="309" cy="306"/>
                </a:xfrm>
                <a:prstGeom prst="flowChartSummingJunction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Oval 22"/>
                <p:cNvSpPr>
                  <a:spLocks noChangeArrowheads="1"/>
                </p:cNvSpPr>
                <p:nvPr/>
              </p:nvSpPr>
              <p:spPr bwMode="auto">
                <a:xfrm>
                  <a:off x="183" y="394"/>
                  <a:ext cx="68" cy="68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14" y="453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i="1" dirty="0">
                      <a:latin typeface="Times New Roman" panose="02020603050405020304" pitchFamily="18" charset="0"/>
                    </a:rPr>
                    <a:t>A</a:t>
                  </a:r>
                  <a:endParaRPr lang="en-US" altLang="zh-CN" sz="2400" b="1" i="1" baseline="-25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Oval 24"/>
                <p:cNvSpPr>
                  <a:spLocks noChangeArrowheads="1"/>
                </p:cNvSpPr>
                <p:nvPr/>
              </p:nvSpPr>
              <p:spPr bwMode="auto">
                <a:xfrm>
                  <a:off x="953" y="385"/>
                  <a:ext cx="68" cy="68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85" y="431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i="1" dirty="0">
                      <a:latin typeface="Times New Roman" panose="02020603050405020304" pitchFamily="18" charset="0"/>
                    </a:rPr>
                    <a:t>B</a:t>
                  </a:r>
                  <a:endParaRPr lang="en-US" altLang="zh-CN" sz="2400" b="1" i="1" baseline="-25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Oval 26"/>
                <p:cNvSpPr>
                  <a:spLocks noChangeArrowheads="1"/>
                </p:cNvSpPr>
                <p:nvPr/>
              </p:nvSpPr>
              <p:spPr bwMode="auto">
                <a:xfrm>
                  <a:off x="1709" y="394"/>
                  <a:ext cx="68" cy="68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33" y="43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i="1" dirty="0">
                      <a:latin typeface="Times New Roman" panose="02020603050405020304" pitchFamily="18" charset="0"/>
                    </a:rPr>
                    <a:t>C</a:t>
                  </a:r>
                  <a:endParaRPr lang="en-US" altLang="zh-CN" sz="2400" b="1" i="1" baseline="-25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9" y="0"/>
                  <a:ext cx="34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>
                      <a:latin typeface="Times New Roman" panose="02020603050405020304" pitchFamily="18" charset="0"/>
                    </a:rPr>
                    <a:t>L</a:t>
                  </a:r>
                  <a:r>
                    <a:rPr lang="en-US" altLang="zh-CN" sz="2800" b="1" baseline="-25000">
                      <a:latin typeface="Times New Roman" panose="02020603050405020304" pitchFamily="18" charset="0"/>
                    </a:rPr>
                    <a:t>1</a:t>
                  </a:r>
                  <a:endParaRPr lang="en-US" altLang="zh-CN" sz="2800" b="1" baseline="-25000">
                    <a:latin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27" name="直接连接符 26"/>
            <p:cNvCxnSpPr/>
            <p:nvPr/>
          </p:nvCxnSpPr>
          <p:spPr bwMode="auto">
            <a:xfrm>
              <a:off x="852120" y="3479240"/>
              <a:ext cx="9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直接连接符 27"/>
            <p:cNvCxnSpPr/>
            <p:nvPr/>
          </p:nvCxnSpPr>
          <p:spPr bwMode="auto">
            <a:xfrm>
              <a:off x="1873910" y="3479240"/>
              <a:ext cx="1008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 bwMode="auto">
            <a:xfrm>
              <a:off x="3347915" y="3473910"/>
              <a:ext cx="86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接连接符 32"/>
            <p:cNvCxnSpPr/>
            <p:nvPr/>
          </p:nvCxnSpPr>
          <p:spPr bwMode="auto">
            <a:xfrm rot="16200000">
              <a:off x="3518449" y="2785714"/>
              <a:ext cx="1368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 bwMode="auto">
            <a:xfrm rot="16200000">
              <a:off x="177645" y="2776095"/>
              <a:ext cx="1368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670340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三、探究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串联电路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中电流的关系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5" name="13-视频-6探究串联电路的电流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0" y="1275660"/>
            <a:ext cx="3927129" cy="321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501826" y="3795835"/>
            <a:ext cx="4830445" cy="860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800" b="1" dirty="0" smtClean="0">
                <a:latin typeface="+mn-ea"/>
                <a:ea typeface="+mn-ea"/>
              </a:rPr>
              <a:t>结论</a:t>
            </a:r>
            <a:r>
              <a:rPr lang="zh-CN" altLang="en-US" sz="2800" b="1" dirty="0" smtClean="0">
                <a:latin typeface="+mn-ea"/>
                <a:ea typeface="+mn-ea"/>
              </a:rPr>
              <a:t>：</a:t>
            </a:r>
            <a:endParaRPr lang="en-US" altLang="zh-CN" sz="2800" b="1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CN" altLang="zh-CN" sz="2800" b="1" dirty="0">
                <a:latin typeface="+mn-ea"/>
                <a:ea typeface="+mn-ea"/>
              </a:rPr>
              <a:t>串联电路中的电流</a:t>
            </a:r>
            <a:r>
              <a:rPr lang="zh-CN" altLang="zh-CN" sz="2800" b="1" dirty="0" smtClean="0">
                <a:solidFill>
                  <a:srgbClr val="C00000"/>
                </a:solidFill>
                <a:latin typeface="+mn-ea"/>
                <a:ea typeface="+mn-ea"/>
              </a:rPr>
              <a:t>处处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  <a:ea typeface="+mn-ea"/>
              </a:rPr>
              <a:t>相等。</a:t>
            </a:r>
            <a:endParaRPr lang="en-US" altLang="zh-CN" sz="2800" b="1" dirty="0" smtClean="0">
              <a:solidFill>
                <a:srgbClr val="C00000"/>
              </a:solidFill>
              <a:latin typeface="+mn-ea"/>
              <a:ea typeface="+mn-ea"/>
            </a:endParaRPr>
          </a:p>
        </p:txBody>
      </p:sp>
      <p:graphicFrame>
        <p:nvGraphicFramePr>
          <p:cNvPr id="6" name="Group 156"/>
          <p:cNvGraphicFramePr>
            <a:graphicFrameLocks noGrp="1"/>
          </p:cNvGraphicFramePr>
          <p:nvPr/>
        </p:nvGraphicFramePr>
        <p:xfrm>
          <a:off x="4839613" y="1275660"/>
          <a:ext cx="3753034" cy="2255520"/>
        </p:xfrm>
        <a:graphic>
          <a:graphicData uri="http://schemas.openxmlformats.org/drawingml/2006/table">
            <a:tbl>
              <a:tblPr/>
              <a:tblGrid>
                <a:gridCol w="937646"/>
                <a:gridCol w="939279"/>
                <a:gridCol w="937646"/>
                <a:gridCol w="938463"/>
              </a:tblGrid>
              <a:tr h="626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次数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532779" y="500062"/>
            <a:ext cx="641538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四、探究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并联电路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中电流的关系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4760350" y="1901304"/>
            <a:ext cx="3740761" cy="1815882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猜想：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　　流过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各点的电流大小可能存在什么关系？</a:t>
            </a:r>
            <a:endParaRPr lang="zh-CN" altLang="en-US" sz="2800" b="1" dirty="0">
              <a:solidFill>
                <a:srgbClr val="0066CC"/>
              </a:solidFill>
              <a:latin typeface="楷体_GB2312" pitchFamily="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11725" y="1275660"/>
            <a:ext cx="3437189" cy="3052961"/>
            <a:chOff x="611725" y="1275660"/>
            <a:chExt cx="3437189" cy="3052961"/>
          </a:xfrm>
        </p:grpSpPr>
        <p:cxnSp>
          <p:nvCxnSpPr>
            <p:cNvPr id="36" name="直接连接符 35"/>
            <p:cNvCxnSpPr/>
            <p:nvPr/>
          </p:nvCxnSpPr>
          <p:spPr bwMode="auto">
            <a:xfrm rot="5400000" flipV="1">
              <a:off x="-186650" y="3230310"/>
              <a:ext cx="169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4"/>
            <p:cNvGrpSpPr/>
            <p:nvPr/>
          </p:nvGrpSpPr>
          <p:grpSpPr bwMode="auto">
            <a:xfrm>
              <a:off x="611725" y="1275660"/>
              <a:ext cx="2900643" cy="3052961"/>
              <a:chOff x="0" y="0"/>
              <a:chExt cx="1864" cy="2069"/>
            </a:xfrm>
          </p:grpSpPr>
          <p:sp>
            <p:nvSpPr>
              <p:cNvPr id="5" name="Text Box 104"/>
              <p:cNvSpPr txBox="1">
                <a:spLocks noChangeArrowheads="1"/>
              </p:cNvSpPr>
              <p:nvPr/>
            </p:nvSpPr>
            <p:spPr bwMode="auto">
              <a:xfrm>
                <a:off x="1259" y="725"/>
                <a:ext cx="36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kumimoji="0" lang="en-US" altLang="zh-CN" sz="28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0" lang="en-US" altLang="zh-CN" sz="2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Rectangle 102"/>
              <p:cNvSpPr>
                <a:spLocks noChangeArrowheads="1"/>
              </p:cNvSpPr>
              <p:nvPr/>
            </p:nvSpPr>
            <p:spPr bwMode="auto">
              <a:xfrm>
                <a:off x="453" y="402"/>
                <a:ext cx="1384" cy="74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AutoShape 44"/>
              <p:cNvSpPr>
                <a:spLocks noChangeArrowheads="1"/>
              </p:cNvSpPr>
              <p:nvPr/>
            </p:nvSpPr>
            <p:spPr bwMode="auto">
              <a:xfrm>
                <a:off x="1242" y="975"/>
                <a:ext cx="317" cy="317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AutoShape 44"/>
              <p:cNvSpPr>
                <a:spLocks noChangeArrowheads="1"/>
              </p:cNvSpPr>
              <p:nvPr/>
            </p:nvSpPr>
            <p:spPr bwMode="auto">
              <a:xfrm>
                <a:off x="1264" y="249"/>
                <a:ext cx="317" cy="317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9" name="Group 10"/>
              <p:cNvGrpSpPr/>
              <p:nvPr/>
            </p:nvGrpSpPr>
            <p:grpSpPr bwMode="auto">
              <a:xfrm>
                <a:off x="1559" y="1776"/>
                <a:ext cx="295" cy="185"/>
                <a:chOff x="0" y="-13"/>
                <a:chExt cx="266" cy="155"/>
              </a:xfrm>
            </p:grpSpPr>
            <p:sp>
              <p:nvSpPr>
                <p:cNvPr id="24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0" y="-13"/>
                  <a:ext cx="226" cy="8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" name="Text Box 109"/>
              <p:cNvSpPr txBox="1">
                <a:spLocks noChangeArrowheads="1"/>
              </p:cNvSpPr>
              <p:nvPr/>
            </p:nvSpPr>
            <p:spPr bwMode="auto">
              <a:xfrm>
                <a:off x="1331" y="740"/>
                <a:ext cx="34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kumimoji="0" lang="en-US" altLang="zh-CN" sz="2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kumimoji="0" lang="en-US" altLang="zh-CN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758" y="1114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730" y="367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418" y="735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1807" y="735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0" y="1160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Text Box 104"/>
              <p:cNvSpPr txBox="1">
                <a:spLocks noChangeArrowheads="1"/>
              </p:cNvSpPr>
              <p:nvPr/>
            </p:nvSpPr>
            <p:spPr bwMode="auto">
              <a:xfrm>
                <a:off x="1361" y="0"/>
                <a:ext cx="3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kumimoji="0" lang="en-US" altLang="zh-CN" sz="2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0" lang="en-US" altLang="zh-CN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7" name="Group 21"/>
              <p:cNvGrpSpPr/>
              <p:nvPr/>
            </p:nvGrpSpPr>
            <p:grpSpPr bwMode="auto">
              <a:xfrm flipH="1">
                <a:off x="623" y="1729"/>
                <a:ext cx="85" cy="340"/>
                <a:chOff x="0" y="0"/>
                <a:chExt cx="85" cy="340"/>
              </a:xfrm>
            </p:grpSpPr>
            <p:sp>
              <p:nvSpPr>
                <p:cNvPr id="22" name="Line 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Line 25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Text Box 116"/>
              <p:cNvSpPr txBox="1">
                <a:spLocks noChangeArrowheads="1"/>
              </p:cNvSpPr>
              <p:nvPr/>
            </p:nvSpPr>
            <p:spPr bwMode="auto">
              <a:xfrm>
                <a:off x="681" y="442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kumimoji="0" lang="en-US" altLang="zh-CN" sz="24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Text Box 116"/>
              <p:cNvSpPr txBox="1">
                <a:spLocks noChangeArrowheads="1"/>
              </p:cNvSpPr>
              <p:nvPr/>
            </p:nvSpPr>
            <p:spPr bwMode="auto">
              <a:xfrm>
                <a:off x="737" y="116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endParaRPr kumimoji="0" lang="en-US" altLang="zh-CN" sz="24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Text Box 116"/>
              <p:cNvSpPr txBox="1">
                <a:spLocks noChangeArrowheads="1"/>
              </p:cNvSpPr>
              <p:nvPr/>
            </p:nvSpPr>
            <p:spPr bwMode="auto">
              <a:xfrm>
                <a:off x="113" y="1094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endParaRPr kumimoji="0" lang="en-US" altLang="zh-CN" sz="24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 bwMode="auto">
            <a:xfrm flipV="1">
              <a:off x="1720375" y="4068567"/>
              <a:ext cx="133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直接连接符 30"/>
            <p:cNvCxnSpPr/>
            <p:nvPr/>
          </p:nvCxnSpPr>
          <p:spPr bwMode="auto">
            <a:xfrm flipV="1">
              <a:off x="3456015" y="4064805"/>
              <a:ext cx="576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 bwMode="auto">
            <a:xfrm flipV="1">
              <a:off x="3472875" y="2399165"/>
              <a:ext cx="576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接连接符 32"/>
            <p:cNvCxnSpPr/>
            <p:nvPr/>
          </p:nvCxnSpPr>
          <p:spPr bwMode="auto">
            <a:xfrm flipV="1">
              <a:off x="659350" y="4064805"/>
              <a:ext cx="9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 bwMode="auto">
            <a:xfrm flipV="1">
              <a:off x="664680" y="2403360"/>
              <a:ext cx="61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接连接符 34"/>
            <p:cNvCxnSpPr/>
            <p:nvPr/>
          </p:nvCxnSpPr>
          <p:spPr bwMode="auto">
            <a:xfrm rot="5400000" flipV="1">
              <a:off x="3202914" y="3235640"/>
              <a:ext cx="169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8" y="500062"/>
            <a:ext cx="605536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四、探究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并联电路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中电流的关系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30725" y="3663950"/>
            <a:ext cx="4591685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800" b="1" dirty="0" smtClean="0"/>
              <a:t>结论</a:t>
            </a:r>
            <a:r>
              <a:rPr lang="zh-CN" altLang="en-US" sz="2800" b="1" dirty="0" smtClean="0"/>
              <a:t>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并联电路中，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干路上的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电流等于各</a:t>
            </a:r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条支路的电流之和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13-视频-15 并联中的电流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4097" r="5403" b="3634"/>
          <a:stretch>
            <a:fillRect/>
          </a:stretch>
        </p:blipFill>
        <p:spPr bwMode="auto">
          <a:xfrm>
            <a:off x="191990" y="1275410"/>
            <a:ext cx="4139370" cy="33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156"/>
          <p:cNvGraphicFramePr>
            <a:graphicFrameLocks noGrp="1"/>
          </p:cNvGraphicFramePr>
          <p:nvPr/>
        </p:nvGraphicFramePr>
        <p:xfrm>
          <a:off x="4839613" y="1275660"/>
          <a:ext cx="3753034" cy="2255520"/>
        </p:xfrm>
        <a:graphic>
          <a:graphicData uri="http://schemas.openxmlformats.org/drawingml/2006/table">
            <a:tbl>
              <a:tblPr/>
              <a:tblGrid>
                <a:gridCol w="937646"/>
                <a:gridCol w="939279"/>
                <a:gridCol w="937646"/>
                <a:gridCol w="938463"/>
              </a:tblGrid>
              <a:tr h="626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次数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84" name="文本占位符 565285"/>
          <p:cNvSpPr/>
          <p:nvPr>
            <p:ph idx="1"/>
          </p:nvPr>
        </p:nvSpPr>
        <p:spPr>
          <a:xfrm>
            <a:off x="181610" y="598170"/>
            <a:ext cx="8475980" cy="4684395"/>
          </a:xfrm>
        </p:spPr>
        <p:txBody>
          <a:bodyPr anchor="t"/>
          <a:p>
            <a:pPr defTabSz="914400">
              <a:buClr>
                <a:schemeClr val="accent1"/>
              </a:buClr>
              <a:buSzPct val="100000"/>
              <a:tabLst>
                <a:tab pos="5561330" algn="l"/>
                <a:tab pos="7799705" algn="l"/>
              </a:tabLst>
            </a:pPr>
            <a:r>
              <a:rPr lang="en-US" altLang="zh-CN" sz="2800">
                <a:ea typeface="黑体" panose="02010609060101010101" charset="-122"/>
              </a:rPr>
              <a:t>1</a:t>
            </a:r>
            <a:r>
              <a:rPr lang="zh-CN" altLang="en-US" sz="2800"/>
              <a:t>．</a:t>
            </a:r>
            <a:r>
              <a:rPr lang="zh-CN" altLang="en-US" sz="2800">
                <a:ea typeface="黑体" panose="02010609060101010101" charset="-122"/>
              </a:rPr>
              <a:t>串联电路电流的特点</a:t>
            </a:r>
            <a:endParaRPr lang="zh-CN" altLang="en-US" sz="2800"/>
          </a:p>
          <a:p>
            <a:pPr defTabSz="914400">
              <a:buClr>
                <a:schemeClr val="accent1"/>
              </a:buClr>
              <a:buSzPct val="100000"/>
              <a:tabLst>
                <a:tab pos="5561330" algn="l"/>
                <a:tab pos="7799705" algn="l"/>
              </a:tabLst>
            </a:pPr>
            <a:r>
              <a:rPr lang="zh-CN" altLang="en-US" sz="2800"/>
              <a:t>串联电路中各处的电流相等．</a:t>
            </a:r>
            <a:r>
              <a:rPr lang="zh-CN" altLang="en-US" sz="2800" b="1">
                <a:solidFill>
                  <a:srgbClr val="C00000"/>
                </a:solidFill>
              </a:rPr>
              <a:t>即：</a:t>
            </a:r>
            <a:r>
              <a:rPr lang="en-US" altLang="zh-CN" sz="2800" b="1" i="1">
                <a:solidFill>
                  <a:srgbClr val="C00000"/>
                </a:solidFill>
              </a:rPr>
              <a:t>I</a:t>
            </a:r>
            <a:r>
              <a:rPr lang="zh-CN" altLang="en-US" sz="2800" b="1">
                <a:solidFill>
                  <a:srgbClr val="C00000"/>
                </a:solidFill>
              </a:rPr>
              <a:t>＝</a:t>
            </a:r>
            <a:r>
              <a:rPr lang="en-US" altLang="zh-CN" sz="2800" b="1" i="1">
                <a:solidFill>
                  <a:srgbClr val="C00000"/>
                </a:solidFill>
              </a:rPr>
              <a:t>I</a:t>
            </a:r>
            <a:r>
              <a:rPr lang="en-US" altLang="zh-CN" sz="2800" b="1" baseline="-30000">
                <a:solidFill>
                  <a:srgbClr val="C00000"/>
                </a:solidFill>
              </a:rPr>
              <a:t>1</a:t>
            </a:r>
            <a:r>
              <a:rPr lang="zh-CN" altLang="en-US" sz="2800" b="1">
                <a:solidFill>
                  <a:srgbClr val="C00000"/>
                </a:solidFill>
              </a:rPr>
              <a:t>＝</a:t>
            </a:r>
            <a:r>
              <a:rPr lang="en-US" altLang="zh-CN" sz="2800" b="1" i="1">
                <a:solidFill>
                  <a:srgbClr val="C00000"/>
                </a:solidFill>
              </a:rPr>
              <a:t>I</a:t>
            </a:r>
            <a:r>
              <a:rPr lang="en-US" altLang="zh-CN" sz="2800" b="1" baseline="-30000">
                <a:solidFill>
                  <a:srgbClr val="C00000"/>
                </a:solidFill>
              </a:rPr>
              <a:t>2</a:t>
            </a:r>
            <a:r>
              <a:rPr lang="zh-CN" altLang="en-US" sz="2800" b="1">
                <a:solidFill>
                  <a:srgbClr val="C00000"/>
                </a:solidFill>
              </a:rPr>
              <a:t>＝</a:t>
            </a: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…</a:t>
            </a:r>
            <a:r>
              <a:rPr lang="zh-CN" altLang="en-US" sz="2800" b="1">
                <a:solidFill>
                  <a:srgbClr val="C00000"/>
                </a:solidFill>
              </a:rPr>
              <a:t>＝</a:t>
            </a:r>
            <a:r>
              <a:rPr lang="en-US" altLang="zh-CN" sz="2800" b="1" i="1">
                <a:solidFill>
                  <a:srgbClr val="C00000"/>
                </a:solidFill>
              </a:rPr>
              <a:t>I</a:t>
            </a:r>
            <a:r>
              <a:rPr lang="en-US" altLang="zh-CN" sz="2800" b="1" i="1" baseline="-30000">
                <a:solidFill>
                  <a:srgbClr val="C00000"/>
                </a:solidFill>
              </a:rPr>
              <a:t>n</a:t>
            </a:r>
            <a:r>
              <a:rPr lang="en-US" altLang="zh-CN" sz="2800" b="1">
                <a:solidFill>
                  <a:srgbClr val="C00000"/>
                </a:solidFill>
              </a:rPr>
              <a:t>.</a:t>
            </a:r>
            <a:endParaRPr lang="en-US" altLang="zh-CN" sz="2800" b="1">
              <a:solidFill>
                <a:srgbClr val="C00000"/>
              </a:solidFill>
              <a:ea typeface="黑体" panose="02010609060101010101" charset="-122"/>
            </a:endParaRPr>
          </a:p>
          <a:p>
            <a:pPr defTabSz="914400">
              <a:buClr>
                <a:schemeClr val="accent1"/>
              </a:buClr>
              <a:buSzPct val="100000"/>
              <a:tabLst>
                <a:tab pos="5561330" algn="l"/>
                <a:tab pos="7799705" algn="l"/>
              </a:tabLst>
            </a:pPr>
            <a:r>
              <a:rPr lang="en-US" altLang="zh-CN" sz="2800">
                <a:ea typeface="黑体" panose="02010609060101010101" charset="-122"/>
              </a:rPr>
              <a:t>2</a:t>
            </a:r>
            <a:r>
              <a:rPr lang="zh-CN" altLang="en-US" sz="2800"/>
              <a:t>．</a:t>
            </a:r>
            <a:r>
              <a:rPr lang="zh-CN" altLang="en-US" sz="2800">
                <a:ea typeface="黑体" panose="02010609060101010101" charset="-122"/>
              </a:rPr>
              <a:t>并联电路电流的特点</a:t>
            </a:r>
            <a:endParaRPr lang="zh-CN" altLang="en-US" sz="2800"/>
          </a:p>
          <a:p>
            <a:pPr defTabSz="914400">
              <a:buClr>
                <a:schemeClr val="accent1"/>
              </a:buClr>
              <a:buSzPct val="100000"/>
              <a:tabLst>
                <a:tab pos="5561330" algn="l"/>
                <a:tab pos="7799705" algn="l"/>
              </a:tabLst>
            </a:pPr>
            <a:r>
              <a:rPr lang="zh-CN" altLang="en-US" sz="2800"/>
              <a:t>并联电路干路中的电流等于各支路的电流之和．</a:t>
            </a:r>
            <a:endParaRPr lang="zh-CN" altLang="en-US" sz="2800"/>
          </a:p>
          <a:p>
            <a:pPr marL="0" indent="0" defTabSz="914400">
              <a:buClr>
                <a:schemeClr val="accent1"/>
              </a:buClr>
              <a:buSzPct val="100000"/>
              <a:buNone/>
              <a:tabLst>
                <a:tab pos="5561330" algn="l"/>
                <a:tab pos="7799705" algn="l"/>
              </a:tabLst>
            </a:pPr>
            <a:r>
              <a:rPr lang="zh-CN" altLang="en-US" sz="2800"/>
              <a:t>     </a:t>
            </a:r>
            <a:r>
              <a:rPr lang="zh-CN" altLang="en-US" sz="2800" b="1">
                <a:solidFill>
                  <a:srgbClr val="C00000"/>
                </a:solidFill>
              </a:rPr>
              <a:t>即：</a:t>
            </a:r>
            <a:r>
              <a:rPr lang="en-US" altLang="zh-CN" sz="2800" b="1" i="1">
                <a:solidFill>
                  <a:srgbClr val="C00000"/>
                </a:solidFill>
              </a:rPr>
              <a:t>I</a:t>
            </a:r>
            <a:r>
              <a:rPr lang="zh-CN" altLang="en-US" sz="2800" b="1">
                <a:solidFill>
                  <a:srgbClr val="C00000"/>
                </a:solidFill>
              </a:rPr>
              <a:t>＝</a:t>
            </a:r>
            <a:r>
              <a:rPr lang="en-US" altLang="zh-CN" sz="2800" b="1" i="1">
                <a:solidFill>
                  <a:srgbClr val="C00000"/>
                </a:solidFill>
              </a:rPr>
              <a:t>I</a:t>
            </a:r>
            <a:r>
              <a:rPr lang="en-US" altLang="zh-CN" sz="2800" b="1" baseline="-30000">
                <a:solidFill>
                  <a:srgbClr val="C00000"/>
                </a:solidFill>
              </a:rPr>
              <a:t>1</a:t>
            </a:r>
            <a:r>
              <a:rPr lang="zh-CN" altLang="en-US" sz="2800" b="1">
                <a:solidFill>
                  <a:srgbClr val="C00000"/>
                </a:solidFill>
              </a:rPr>
              <a:t>＋</a:t>
            </a:r>
            <a:r>
              <a:rPr lang="en-US" altLang="zh-CN" sz="2800" b="1" i="1">
                <a:solidFill>
                  <a:srgbClr val="C00000"/>
                </a:solidFill>
              </a:rPr>
              <a:t>I</a:t>
            </a:r>
            <a:r>
              <a:rPr lang="en-US" altLang="zh-CN" sz="2800" b="1" baseline="-30000">
                <a:solidFill>
                  <a:srgbClr val="C00000"/>
                </a:solidFill>
              </a:rPr>
              <a:t>2</a:t>
            </a:r>
            <a:r>
              <a:rPr lang="zh-CN" altLang="en-US" sz="2800" b="1">
                <a:solidFill>
                  <a:srgbClr val="C00000"/>
                </a:solidFill>
              </a:rPr>
              <a:t>＋</a:t>
            </a: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</a:rPr>
              <a:t>…</a:t>
            </a:r>
            <a:r>
              <a:rPr lang="zh-CN" altLang="en-US" sz="2800" b="1">
                <a:solidFill>
                  <a:srgbClr val="C00000"/>
                </a:solidFill>
              </a:rPr>
              <a:t>＋</a:t>
            </a:r>
            <a:r>
              <a:rPr lang="en-US" altLang="zh-CN" sz="2800" b="1" i="1">
                <a:solidFill>
                  <a:srgbClr val="C00000"/>
                </a:solidFill>
              </a:rPr>
              <a:t>I</a:t>
            </a:r>
            <a:r>
              <a:rPr lang="en-US" altLang="zh-CN" sz="2800" b="1" i="1" baseline="-30000">
                <a:solidFill>
                  <a:srgbClr val="C00000"/>
                </a:solidFill>
              </a:rPr>
              <a:t>n</a:t>
            </a:r>
            <a:r>
              <a:rPr lang="en-US" altLang="zh-CN" sz="2800" b="1">
                <a:solidFill>
                  <a:srgbClr val="C00000"/>
                </a:solidFill>
              </a:rPr>
              <a:t>.</a:t>
            </a:r>
            <a:endParaRPr lang="en-US" altLang="zh-CN" sz="2800" b="1">
              <a:solidFill>
                <a:srgbClr val="C00000"/>
              </a:solidFill>
              <a:ea typeface="黑体" panose="02010609060101010101" charset="-122"/>
            </a:endParaRPr>
          </a:p>
          <a:p>
            <a:pPr defTabSz="914400">
              <a:buClr>
                <a:schemeClr val="accent1"/>
              </a:buClr>
              <a:buSzPct val="100000"/>
              <a:tabLst>
                <a:tab pos="5561330" algn="l"/>
                <a:tab pos="7799705" algn="l"/>
              </a:tabLst>
            </a:pPr>
            <a:r>
              <a:rPr lang="en-US" altLang="zh-CN" sz="2800">
                <a:ea typeface="黑体" panose="02010609060101010101" charset="-122"/>
              </a:rPr>
              <a:t>3</a:t>
            </a:r>
            <a:r>
              <a:rPr lang="zh-CN" altLang="en-US" sz="2800"/>
              <a:t>．</a:t>
            </a:r>
            <a:r>
              <a:rPr lang="zh-CN" altLang="en-US" sz="2800">
                <a:ea typeface="黑体" panose="02010609060101010101" charset="-122"/>
              </a:rPr>
              <a:t>在探究串、并联电路的电流规律的实验中的注意事项</a:t>
            </a:r>
            <a:endParaRPr lang="zh-CN" altLang="en-US" sz="2800"/>
          </a:p>
          <a:p>
            <a:pPr defTabSz="914400">
              <a:buClr>
                <a:schemeClr val="accent1"/>
              </a:buClr>
              <a:buSzPct val="100000"/>
              <a:tabLst>
                <a:tab pos="5561330" algn="l"/>
                <a:tab pos="7799705" algn="l"/>
              </a:tabLst>
            </a:pPr>
            <a:r>
              <a:rPr lang="en-US" altLang="zh-CN" sz="2800"/>
              <a:t>(1)</a:t>
            </a:r>
            <a:r>
              <a:rPr lang="zh-CN" altLang="en-US" sz="2800"/>
              <a:t>连接电路时，</a:t>
            </a:r>
            <a:r>
              <a:rPr lang="zh-CN" altLang="en-US" sz="2800" b="1"/>
              <a:t>开关应</a:t>
            </a:r>
            <a:r>
              <a:rPr lang="zh-CN" altLang="en-US" sz="2800" b="1">
                <a:solidFill>
                  <a:srgbClr val="C00000"/>
                </a:solidFill>
              </a:rPr>
              <a:t>断开</a:t>
            </a:r>
            <a:r>
              <a:rPr lang="zh-CN" altLang="en-US" sz="2800"/>
              <a:t>．</a:t>
            </a:r>
            <a:endParaRPr lang="zh-CN" altLang="en-US" sz="2800"/>
          </a:p>
          <a:p>
            <a:pPr defTabSz="914400">
              <a:buClr>
                <a:schemeClr val="accent1"/>
              </a:buClr>
              <a:buSzPct val="100000"/>
              <a:tabLst>
                <a:tab pos="5561330" algn="l"/>
                <a:tab pos="7799705" algn="l"/>
              </a:tabLst>
            </a:pPr>
            <a:r>
              <a:rPr lang="en-US" altLang="zh-CN" sz="2800"/>
              <a:t>(2)</a:t>
            </a:r>
            <a:r>
              <a:rPr lang="zh-CN" altLang="en-US" sz="2800" b="1"/>
              <a:t>电流表应</a:t>
            </a:r>
            <a:r>
              <a:rPr lang="zh-CN" altLang="en-US" sz="2800" b="1">
                <a:solidFill>
                  <a:srgbClr val="C00000"/>
                </a:solidFill>
              </a:rPr>
              <a:t>串联</a:t>
            </a:r>
            <a:r>
              <a:rPr lang="zh-CN" altLang="en-US" sz="2800"/>
              <a:t>在被测电路中．</a:t>
            </a:r>
            <a:endParaRPr lang="zh-CN" altLang="en-US" sz="2800"/>
          </a:p>
        </p:txBody>
      </p:sp>
      <p:grpSp>
        <p:nvGrpSpPr>
          <p:cNvPr id="15385" name="组合 565286"/>
          <p:cNvGrpSpPr/>
          <p:nvPr/>
        </p:nvGrpSpPr>
        <p:grpSpPr>
          <a:xfrm>
            <a:off x="1709024" y="-159"/>
            <a:ext cx="6156722" cy="481013"/>
            <a:chOff x="1889" y="1271"/>
            <a:chExt cx="5171" cy="404"/>
          </a:xfrm>
        </p:grpSpPr>
        <p:cxnSp>
          <p:nvCxnSpPr>
            <p:cNvPr id="15386" name="直接连接符 565287"/>
            <p:cNvCxnSpPr/>
            <p:nvPr/>
          </p:nvCxnSpPr>
          <p:spPr>
            <a:xfrm>
              <a:off x="1889" y="1661"/>
              <a:ext cx="5171" cy="0"/>
            </a:xfrm>
            <a:prstGeom prst="line">
              <a:avLst/>
            </a:prstGeom>
            <a:ln w="38100" cap="flat" cmpd="sng">
              <a:solidFill>
                <a:srgbClr val="0D7FA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387" name="矩形 565288"/>
            <p:cNvSpPr/>
            <p:nvPr/>
          </p:nvSpPr>
          <p:spPr>
            <a:xfrm>
              <a:off x="3090" y="1298"/>
              <a:ext cx="1348" cy="351"/>
            </a:xfrm>
            <a:prstGeom prst="rect">
              <a:avLst/>
            </a:prstGeom>
            <a:solidFill>
              <a:srgbClr val="38BEEF"/>
            </a:solidFill>
            <a:ln w="9525">
              <a:noFill/>
            </a:ln>
          </p:spPr>
          <p:txBody>
            <a:bodyPr anchor="t"/>
            <a:p>
              <a:pPr eaLnBrk="0" hangingPunct="0"/>
              <a:endParaRPr lang="zh-CN" altLang="en-US" sz="100"/>
            </a:p>
          </p:txBody>
        </p:sp>
        <p:sp>
          <p:nvSpPr>
            <p:cNvPr id="15388" name="文本框 565289"/>
            <p:cNvSpPr/>
            <p:nvPr/>
          </p:nvSpPr>
          <p:spPr>
            <a:xfrm>
              <a:off x="4486" y="1271"/>
              <a:ext cx="134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/>
            <a:p>
              <a:pPr eaLnBrk="0" hangingPunct="0"/>
              <a:r>
                <a:rPr lang="zh-CN" altLang="en-US" sz="2700">
                  <a:solidFill>
                    <a:schemeClr val="tx1"/>
                  </a:solidFill>
                  <a:ea typeface="黑体" panose="02010609060101010101" charset="-122"/>
                </a:rPr>
                <a:t>及时巩固 </a:t>
              </a:r>
              <a:endParaRPr lang="zh-CN" altLang="en-US" sz="270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15389" name="矩形 565290"/>
            <p:cNvSpPr/>
            <p:nvPr/>
          </p:nvSpPr>
          <p:spPr>
            <a:xfrm>
              <a:off x="3114" y="1325"/>
              <a:ext cx="1278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60000"/>
            </a:bodyPr>
            <a:lstStyle/>
            <a:p>
              <a:pPr lvl="0" algn="ctr"/>
              <a:r>
                <a:rPr sz="2700" b="1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</a:rPr>
                <a:t>夯实基础</a:t>
              </a:r>
              <a:endParaRPr sz="27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占位符 1013761"/>
          <p:cNvSpPr/>
          <p:nvPr>
            <p:ph idx="1"/>
          </p:nvPr>
        </p:nvSpPr>
        <p:spPr>
          <a:xfrm>
            <a:off x="334010" y="471170"/>
            <a:ext cx="8475980" cy="3221990"/>
          </a:xfrm>
        </p:spPr>
        <p:txBody>
          <a:bodyPr anchor="t"/>
          <a:p>
            <a:pPr defTabSz="914400">
              <a:buClr>
                <a:schemeClr val="accent1"/>
              </a:buClr>
              <a:buSzPct val="100000"/>
              <a:tabLst>
                <a:tab pos="5561330" algn="l"/>
                <a:tab pos="7799705" algn="l"/>
              </a:tabLst>
            </a:pPr>
            <a:r>
              <a:rPr lang="en-US" altLang="zh-CN"/>
              <a:t>4</a:t>
            </a:r>
            <a:r>
              <a:rPr lang="zh-CN" altLang="en-US"/>
              <a:t>．在“探究串联电路中各处电流的关系”实验中，某同学用电流表分别测出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三处的电流大小，如图所示．为了进一步探究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、</a:t>
            </a:r>
            <a:r>
              <a:rPr lang="en-US" altLang="zh-CN" i="1"/>
              <a:t>C</a:t>
            </a:r>
            <a:r>
              <a:rPr lang="zh-CN" altLang="en-US"/>
              <a:t>三处的电流大小关系，他下一步的操作应该是</a:t>
            </a:r>
            <a:r>
              <a:rPr lang="en-US" altLang="zh-CN"/>
              <a:t>__</a:t>
            </a:r>
            <a:r>
              <a:rPr lang="en-US" altLang="zh-CN">
                <a:ea typeface="楷体_GB2312" pitchFamily="1" charset="-122"/>
              </a:rPr>
              <a:t>________________________</a:t>
            </a:r>
            <a:r>
              <a:rPr lang="en-US" altLang="zh-CN"/>
              <a:t>__</a:t>
            </a:r>
            <a:r>
              <a:rPr lang="zh-CN" altLang="en-US"/>
              <a:t>，这样做的目的是</a:t>
            </a:r>
            <a:r>
              <a:rPr lang="en-US" altLang="zh-CN"/>
              <a:t>__</a:t>
            </a:r>
            <a:r>
              <a:rPr lang="en-US" altLang="zh-CN">
                <a:ea typeface="楷体_GB2312" pitchFamily="1" charset="-122"/>
              </a:rPr>
              <a:t>______________</a:t>
            </a:r>
            <a:r>
              <a:rPr lang="en-US" altLang="zh-CN"/>
              <a:t>__.</a:t>
            </a:r>
            <a:endParaRPr lang="en-US" altLang="zh-CN"/>
          </a:p>
        </p:txBody>
      </p:sp>
      <p:sp>
        <p:nvSpPr>
          <p:cNvPr id="19459" name="矩形 1013762"/>
          <p:cNvSpPr/>
          <p:nvPr/>
        </p:nvSpPr>
        <p:spPr>
          <a:xfrm>
            <a:off x="3631883" y="1695450"/>
            <a:ext cx="2952750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 eaLnBrk="0" hangingPunct="0"/>
            <a:r>
              <a:rPr lang="zh-CN" altLang="en-US" sz="100"/>
              <a:t>换用不同规格灯泡多次测量 </a:t>
            </a:r>
            <a:endParaRPr lang="zh-CN" altLang="en-US" sz="100"/>
          </a:p>
        </p:txBody>
      </p:sp>
      <p:pic>
        <p:nvPicPr>
          <p:cNvPr id="19460" name="图片 1013763" descr="E:/任秀焕/天府/2020/课时达标/9年级北师物理/CD186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8465" y="3602990"/>
            <a:ext cx="2411095" cy="1300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矩形 1013765"/>
          <p:cNvSpPr/>
          <p:nvPr/>
        </p:nvSpPr>
        <p:spPr>
          <a:xfrm>
            <a:off x="488633" y="2074069"/>
            <a:ext cx="1803797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 eaLnBrk="0" hangingPunct="0"/>
            <a:r>
              <a:rPr lang="zh-CN" altLang="en-US" sz="100"/>
              <a:t>得出普遍性结论 </a:t>
            </a:r>
            <a:endParaRPr lang="zh-CN" altLang="en-US" sz="100"/>
          </a:p>
        </p:txBody>
      </p:sp>
      <p:sp>
        <p:nvSpPr>
          <p:cNvPr id="2" name="矩形 1013762"/>
          <p:cNvSpPr/>
          <p:nvPr/>
        </p:nvSpPr>
        <p:spPr>
          <a:xfrm>
            <a:off x="3484245" y="2488565"/>
            <a:ext cx="3937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 eaLnBrk="0" hangingPunct="0"/>
            <a:r>
              <a: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换用不同规格灯泡多次测量 </a:t>
            </a:r>
            <a:endParaRPr lang="zh-CN" altLang="en-US" sz="2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1013765"/>
          <p:cNvSpPr/>
          <p:nvPr/>
        </p:nvSpPr>
        <p:spPr>
          <a:xfrm>
            <a:off x="4179570" y="2945765"/>
            <a:ext cx="24050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 eaLnBrk="0" hangingPunct="0"/>
            <a:r>
              <a: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得出普遍性结论 </a:t>
            </a:r>
            <a:endParaRPr lang="zh-CN" altLang="en-US" sz="2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3341370" y="521335"/>
            <a:ext cx="16935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小结：</a:t>
            </a:r>
            <a:endParaRPr lang="zh-CN" altLang="en-US" sz="3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6565" y="988695"/>
            <a:ext cx="857948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电流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）自由电荷的定向移动形成电流。</a:t>
            </a:r>
            <a:endParaRPr lang="zh-CN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atinLnBrk="0"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）电流的方向：正电荷定向移动的方向为电流的方向。</a:t>
            </a:r>
            <a:endParaRPr lang="zh-CN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atinLnBrk="0"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）电流的单位：国际单位：安培，符号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CN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atinLnBrk="0"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常用单位：毫安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，微安μ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CN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atinLnBrk="0"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）常见的电流值</a:t>
            </a:r>
            <a:endParaRPr lang="zh-CN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电流的测量：电流表</a:t>
            </a:r>
            <a:endParaRPr lang="zh-CN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atinLnBrk="0"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）会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选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）会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接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——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串联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）会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读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CN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串、并联电路中电流的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关系</a:t>
            </a:r>
            <a:endParaRPr lang="en-US" altLang="zh-CN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0485" name="Group 6"/>
          <p:cNvGrpSpPr/>
          <p:nvPr/>
        </p:nvGrpSpPr>
        <p:grpSpPr>
          <a:xfrm>
            <a:off x="6240145" y="3209925"/>
            <a:ext cx="2044700" cy="609600"/>
            <a:chOff x="3624" y="232"/>
            <a:chExt cx="1288" cy="384"/>
          </a:xfrm>
        </p:grpSpPr>
        <p:sp>
          <p:nvSpPr>
            <p:cNvPr id="20486" name="Line 7"/>
            <p:cNvSpPr/>
            <p:nvPr/>
          </p:nvSpPr>
          <p:spPr>
            <a:xfrm>
              <a:off x="3624" y="424"/>
              <a:ext cx="12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487" name="Oval 8"/>
            <p:cNvSpPr/>
            <p:nvPr/>
          </p:nvSpPr>
          <p:spPr>
            <a:xfrm>
              <a:off x="4120" y="240"/>
              <a:ext cx="376" cy="376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488" name="Text Box 9"/>
            <p:cNvSpPr txBox="1"/>
            <p:nvPr/>
          </p:nvSpPr>
          <p:spPr>
            <a:xfrm>
              <a:off x="4160" y="232"/>
              <a:ext cx="3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Arial" panose="020B0604020202020204" pitchFamily="34" charset="0"/>
                </a:rPr>
                <a:t>A</a:t>
              </a:r>
              <a:endParaRPr lang="en-US" altLang="zh-CN" sz="32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Tm="7648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569533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2779" y="1419670"/>
            <a:ext cx="835952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电灯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并联接入电路，通过它们的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电流分别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，干路中的电流为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则（    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zh-CN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B．</a:t>
            </a:r>
            <a:r>
              <a:rPr lang="zh-CN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zh-CN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zh-CN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zh-CN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zh-CN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zh-CN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4615" y="2040255"/>
            <a:ext cx="4127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endParaRPr lang="en-US" altLang="zh-CN" sz="3000" b="1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569533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课堂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练习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2779" y="1419670"/>
            <a:ext cx="84315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在下图所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示的几种电路中，电流表只测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电流的是（    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67715" y="2211725"/>
            <a:ext cx="2181444" cy="1970159"/>
            <a:chOff x="946261" y="2211725"/>
            <a:chExt cx="2181444" cy="1970159"/>
          </a:xfrm>
        </p:grpSpPr>
        <p:cxnSp>
          <p:nvCxnSpPr>
            <p:cNvPr id="32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1153860" y="2475365"/>
              <a:ext cx="3040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7" name="组合 56"/>
            <p:cNvGrpSpPr/>
            <p:nvPr/>
          </p:nvGrpSpPr>
          <p:grpSpPr>
            <a:xfrm>
              <a:off x="946261" y="2211725"/>
              <a:ext cx="2181444" cy="1970159"/>
              <a:chOff x="946261" y="2211725"/>
              <a:chExt cx="2181444" cy="1970159"/>
            </a:xfrm>
          </p:grpSpPr>
          <p:grpSp>
            <p:nvGrpSpPr>
              <p:cNvPr id="35" name="组合 34"/>
              <p:cNvGrpSpPr/>
              <p:nvPr/>
            </p:nvGrpSpPr>
            <p:grpSpPr>
              <a:xfrm rot="5400000">
                <a:off x="1108929" y="2787765"/>
                <a:ext cx="103608" cy="428943"/>
                <a:chOff x="7060314" y="2787765"/>
                <a:chExt cx="103608" cy="428943"/>
              </a:xfrm>
            </p:grpSpPr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7163922" y="2787765"/>
                  <a:ext cx="0" cy="42894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7060314" y="2895001"/>
                  <a:ext cx="0" cy="21447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1153860" y="2211725"/>
                <a:ext cx="1973845" cy="1970159"/>
                <a:chOff x="1153860" y="2211725"/>
                <a:chExt cx="1973845" cy="1970159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1475785" y="2211725"/>
                  <a:ext cx="414431" cy="486785"/>
                  <a:chOff x="5220045" y="4308260"/>
                  <a:chExt cx="414431" cy="486785"/>
                </a:xfrm>
              </p:grpSpPr>
              <p:sp>
                <p:nvSpPr>
                  <p:cNvPr id="29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5220045" y="4366102"/>
                    <a:ext cx="414431" cy="428943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20045" y="4308260"/>
                    <a:ext cx="34861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  <a:endParaRPr kumimoji="0" lang="en-US" altLang="zh-CN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cxnSp>
              <p:nvCxnSpPr>
                <p:cNvPr id="36" name="直接连接符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28276" y="2724220"/>
                  <a:ext cx="468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9" name="组合 38"/>
                <p:cNvGrpSpPr/>
                <p:nvPr/>
              </p:nvGrpSpPr>
              <p:grpSpPr>
                <a:xfrm>
                  <a:off x="1547790" y="3435810"/>
                  <a:ext cx="441146" cy="746074"/>
                  <a:chOff x="1835810" y="3291800"/>
                  <a:chExt cx="441146" cy="746074"/>
                </a:xfrm>
              </p:grpSpPr>
              <p:sp>
                <p:nvSpPr>
                  <p:cNvPr id="37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835810" y="3651825"/>
                    <a:ext cx="376645" cy="386049"/>
                  </a:xfrm>
                  <a:prstGeom prst="flowChartSummingJunction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5810" y="3291800"/>
                    <a:ext cx="44114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L</a:t>
                    </a:r>
                    <a:r>
                      <a:rPr kumimoji="0" lang="en-US" altLang="zh-CN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1</a:t>
                    </a:r>
                    <a:endParaRPr kumimoji="0" lang="en-US" altLang="zh-CN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cxnSp>
              <p:nvCxnSpPr>
                <p:cNvPr id="40" name="直接连接符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73190" y="3540945"/>
                  <a:ext cx="97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直接连接符 2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153860" y="3291800"/>
                  <a:ext cx="133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2" name="组合 41"/>
                <p:cNvGrpSpPr/>
                <p:nvPr/>
              </p:nvGrpSpPr>
              <p:grpSpPr>
                <a:xfrm>
                  <a:off x="2483855" y="2772910"/>
                  <a:ext cx="441146" cy="746074"/>
                  <a:chOff x="1835810" y="3291800"/>
                  <a:chExt cx="441146" cy="746074"/>
                </a:xfrm>
              </p:grpSpPr>
              <p:sp>
                <p:nvSpPr>
                  <p:cNvPr id="43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835810" y="3651825"/>
                    <a:ext cx="376645" cy="386049"/>
                  </a:xfrm>
                  <a:prstGeom prst="flowChartSummingJunction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5810" y="3291800"/>
                    <a:ext cx="44114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L</a:t>
                    </a:r>
                    <a:r>
                      <a:rPr kumimoji="0" lang="en-US" altLang="zh-CN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2</a:t>
                    </a:r>
                    <a:endParaRPr kumimoji="0" lang="en-US" altLang="zh-CN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cxnSp>
              <p:nvCxnSpPr>
                <p:cNvPr id="45" name="直接连接符 2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862432" y="3295050"/>
                  <a:ext cx="25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" name="直接连接符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695705" y="2891605"/>
                  <a:ext cx="864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直接连接符 2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891777" y="2480695"/>
                  <a:ext cx="1224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直接连接符 2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43840" y="3998455"/>
                  <a:ext cx="324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直接连接符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171092" y="2579170"/>
                  <a:ext cx="216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" name="直接连接符 2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168715" y="4011850"/>
                  <a:ext cx="360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53" name="组合 52"/>
                <p:cNvGrpSpPr/>
                <p:nvPr/>
              </p:nvGrpSpPr>
              <p:grpSpPr>
                <a:xfrm rot="5400000">
                  <a:off x="2136720" y="2787765"/>
                  <a:ext cx="364456" cy="185804"/>
                  <a:chOff x="4283980" y="3893002"/>
                  <a:chExt cx="364456" cy="185804"/>
                </a:xfrm>
              </p:grpSpPr>
              <p:sp>
                <p:nvSpPr>
                  <p:cNvPr id="51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2023" y="3893002"/>
                    <a:ext cx="306413" cy="12991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80" y="3994212"/>
                    <a:ext cx="76941" cy="84594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cxnSp>
              <p:nvCxnSpPr>
                <p:cNvPr id="54" name="直接连接符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99840" y="3543870"/>
                  <a:ext cx="936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55" name="TextBox 54"/>
          <p:cNvSpPr txBox="1"/>
          <p:nvPr/>
        </p:nvSpPr>
        <p:spPr>
          <a:xfrm>
            <a:off x="1356321" y="41558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3617994" y="4126145"/>
            <a:ext cx="348610" cy="46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71" name="Group 28"/>
          <p:cNvGrpSpPr/>
          <p:nvPr/>
        </p:nvGrpSpPr>
        <p:grpSpPr bwMode="auto">
          <a:xfrm>
            <a:off x="3181533" y="2340880"/>
            <a:ext cx="364456" cy="229611"/>
            <a:chOff x="0" y="-10"/>
            <a:chExt cx="270" cy="152"/>
          </a:xfrm>
        </p:grpSpPr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29" y="0"/>
              <a:ext cx="22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43" y="-10"/>
              <a:ext cx="227" cy="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17"/>
            <p:cNvSpPr>
              <a:spLocks noChangeArrowheads="1"/>
            </p:cNvSpPr>
            <p:nvPr/>
          </p:nvSpPr>
          <p:spPr bwMode="auto">
            <a:xfrm>
              <a:off x="0" y="57"/>
              <a:ext cx="57" cy="56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771875" y="2463770"/>
            <a:ext cx="2168047" cy="1620085"/>
            <a:chOff x="3005831" y="2463770"/>
            <a:chExt cx="2168047" cy="1620085"/>
          </a:xfrm>
        </p:grpSpPr>
        <p:cxnSp>
          <p:nvCxnSpPr>
            <p:cNvPr id="6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232480" y="3867840"/>
              <a:ext cx="111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3051567" y="2637418"/>
              <a:ext cx="3431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9" name="组合 58"/>
            <p:cNvGrpSpPr/>
            <p:nvPr/>
          </p:nvGrpSpPr>
          <p:grpSpPr>
            <a:xfrm>
              <a:off x="3554712" y="2859770"/>
              <a:ext cx="745888" cy="399927"/>
              <a:chOff x="3554712" y="2859770"/>
              <a:chExt cx="745888" cy="399927"/>
            </a:xfrm>
          </p:grpSpPr>
          <p:sp>
            <p:nvSpPr>
              <p:cNvPr id="15" name="AutoShape 21"/>
              <p:cNvSpPr>
                <a:spLocks noChangeArrowheads="1"/>
              </p:cNvSpPr>
              <p:nvPr/>
            </p:nvSpPr>
            <p:spPr bwMode="auto">
              <a:xfrm>
                <a:off x="3923955" y="2859770"/>
                <a:ext cx="376645" cy="386049"/>
              </a:xfrm>
              <a:prstGeom prst="flowChartSummingJunction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>
                <a:off x="3554712" y="2859770"/>
                <a:ext cx="441248" cy="3999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kumimoji="0" lang="en-US" altLang="zh-CN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0" lang="en-US" altLang="zh-CN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10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4693929" y="3561840"/>
              <a:ext cx="612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221996" y="2474495"/>
              <a:ext cx="21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779945" y="2480695"/>
              <a:ext cx="1224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0" name="组合 59"/>
            <p:cNvGrpSpPr/>
            <p:nvPr/>
          </p:nvGrpSpPr>
          <p:grpSpPr>
            <a:xfrm>
              <a:off x="4427990" y="2859770"/>
              <a:ext cx="745888" cy="399927"/>
              <a:chOff x="3554712" y="2859770"/>
              <a:chExt cx="745888" cy="399927"/>
            </a:xfrm>
          </p:grpSpPr>
          <p:sp>
            <p:nvSpPr>
              <p:cNvPr id="61" name="AutoShape 21"/>
              <p:cNvSpPr>
                <a:spLocks noChangeArrowheads="1"/>
              </p:cNvSpPr>
              <p:nvPr/>
            </p:nvSpPr>
            <p:spPr bwMode="auto">
              <a:xfrm>
                <a:off x="3923955" y="2859770"/>
                <a:ext cx="376645" cy="386049"/>
              </a:xfrm>
              <a:prstGeom prst="flowChartSummingJunction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Text Box 24"/>
              <p:cNvSpPr txBox="1">
                <a:spLocks noChangeArrowheads="1"/>
              </p:cNvSpPr>
              <p:nvPr/>
            </p:nvSpPr>
            <p:spPr bwMode="auto">
              <a:xfrm>
                <a:off x="3554712" y="2859770"/>
                <a:ext cx="441248" cy="3999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kumimoji="0" lang="en-US" altLang="zh-CN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kumimoji="0" lang="en-US" altLang="zh-CN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63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4806030" y="2661770"/>
              <a:ext cx="39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3931394" y="2668165"/>
              <a:ext cx="36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3805394" y="3561840"/>
              <a:ext cx="612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7" name="Group 25"/>
            <p:cNvGrpSpPr/>
            <p:nvPr/>
          </p:nvGrpSpPr>
          <p:grpSpPr bwMode="auto">
            <a:xfrm>
              <a:off x="4355985" y="3596878"/>
              <a:ext cx="414431" cy="486977"/>
              <a:chOff x="0" y="-33"/>
              <a:chExt cx="340" cy="386"/>
            </a:xfrm>
          </p:grpSpPr>
          <p:sp>
            <p:nvSpPr>
              <p:cNvPr id="68" name="Oval 26"/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Text Box 27"/>
              <p:cNvSpPr txBox="1">
                <a:spLocks noChangeArrowheads="1"/>
              </p:cNvSpPr>
              <p:nvPr/>
            </p:nvSpPr>
            <p:spPr bwMode="auto">
              <a:xfrm>
                <a:off x="0" y="-33"/>
                <a:ext cx="286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70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4788040" y="3867840"/>
              <a:ext cx="21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5" name="Group 32"/>
            <p:cNvGrpSpPr/>
            <p:nvPr/>
          </p:nvGrpSpPr>
          <p:grpSpPr bwMode="auto">
            <a:xfrm rot="16200000" flipH="1">
              <a:off x="3168499" y="2652145"/>
              <a:ext cx="103608" cy="428943"/>
              <a:chOff x="0" y="0"/>
              <a:chExt cx="85" cy="340"/>
            </a:xfrm>
          </p:grpSpPr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78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2732760" y="3391091"/>
              <a:ext cx="972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" name="组合 91"/>
          <p:cNvGrpSpPr/>
          <p:nvPr/>
        </p:nvGrpSpPr>
        <p:grpSpPr>
          <a:xfrm>
            <a:off x="5220045" y="1923705"/>
            <a:ext cx="1533230" cy="2160150"/>
            <a:chOff x="5496465" y="2067715"/>
            <a:chExt cx="1533230" cy="2160150"/>
          </a:xfrm>
        </p:grpSpPr>
        <p:grpSp>
          <p:nvGrpSpPr>
            <p:cNvPr id="21" name="Group 32"/>
            <p:cNvGrpSpPr/>
            <p:nvPr/>
          </p:nvGrpSpPr>
          <p:grpSpPr bwMode="auto">
            <a:xfrm flipH="1">
              <a:off x="5868090" y="3075785"/>
              <a:ext cx="103608" cy="428943"/>
              <a:chOff x="0" y="0"/>
              <a:chExt cx="85" cy="340"/>
            </a:xfrm>
          </p:grpSpPr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5496465" y="2067715"/>
              <a:ext cx="1533230" cy="2160150"/>
              <a:chOff x="5508065" y="2067715"/>
              <a:chExt cx="1533230" cy="2160150"/>
            </a:xfrm>
          </p:grpSpPr>
          <p:grpSp>
            <p:nvGrpSpPr>
              <p:cNvPr id="19" name="Group 25"/>
              <p:cNvGrpSpPr/>
              <p:nvPr/>
            </p:nvGrpSpPr>
            <p:grpSpPr bwMode="auto">
              <a:xfrm>
                <a:off x="6300120" y="3014035"/>
                <a:ext cx="414431" cy="486977"/>
                <a:chOff x="0" y="-33"/>
                <a:chExt cx="340" cy="386"/>
              </a:xfrm>
            </p:grpSpPr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0" y="13"/>
                  <a:ext cx="340" cy="340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0" y="-33"/>
                  <a:ext cx="286" cy="3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endPara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cxnSp>
            <p:nvCxnSpPr>
              <p:cNvPr id="9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33590" y="3327755"/>
                <a:ext cx="136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5978195" y="3291800"/>
                <a:ext cx="32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6717295" y="3291800"/>
                <a:ext cx="32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5527115" y="3291800"/>
                <a:ext cx="32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" name="AutoShape 21"/>
              <p:cNvSpPr>
                <a:spLocks noChangeArrowheads="1"/>
              </p:cNvSpPr>
              <p:nvPr/>
            </p:nvSpPr>
            <p:spPr bwMode="auto">
              <a:xfrm>
                <a:off x="6084105" y="3841816"/>
                <a:ext cx="376645" cy="386049"/>
              </a:xfrm>
              <a:prstGeom prst="flowChartSummingJunction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" name="Text Box 24"/>
              <p:cNvSpPr txBox="1">
                <a:spLocks noChangeArrowheads="1"/>
              </p:cNvSpPr>
              <p:nvPr/>
            </p:nvSpPr>
            <p:spPr bwMode="auto">
              <a:xfrm>
                <a:off x="6084105" y="3481791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kumimoji="0" lang="en-US" altLang="zh-CN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kumimoji="0" lang="en-US" altLang="zh-CN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" name="AutoShape 21"/>
              <p:cNvSpPr>
                <a:spLocks noChangeArrowheads="1"/>
              </p:cNvSpPr>
              <p:nvPr/>
            </p:nvSpPr>
            <p:spPr bwMode="auto">
              <a:xfrm>
                <a:off x="6074989" y="2427740"/>
                <a:ext cx="376645" cy="386049"/>
              </a:xfrm>
              <a:prstGeom prst="flowChartSummingJunction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" name="Text Box 24"/>
              <p:cNvSpPr txBox="1">
                <a:spLocks noChangeArrowheads="1"/>
              </p:cNvSpPr>
              <p:nvPr/>
            </p:nvSpPr>
            <p:spPr bwMode="auto">
              <a:xfrm>
                <a:off x="6074989" y="206771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kumimoji="0" lang="en-US" altLang="zh-CN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0" lang="en-US" altLang="zh-CN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86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7695" y="3326705"/>
                <a:ext cx="140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5508065" y="4011850"/>
                <a:ext cx="57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6463220" y="4011850"/>
                <a:ext cx="57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6463180" y="2624705"/>
                <a:ext cx="57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5508065" y="2624705"/>
                <a:ext cx="57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5796085" y="4083855"/>
            <a:ext cx="348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7092175" y="2067715"/>
            <a:ext cx="1550772" cy="2006615"/>
            <a:chOff x="7370103" y="2067715"/>
            <a:chExt cx="1550772" cy="2006615"/>
          </a:xfrm>
        </p:grpSpPr>
        <p:cxnSp>
          <p:nvCxnSpPr>
            <p:cNvPr id="102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7389760" y="2476500"/>
              <a:ext cx="57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Oval 26"/>
            <p:cNvSpPr>
              <a:spLocks noChangeArrowheads="1"/>
            </p:cNvSpPr>
            <p:nvPr/>
          </p:nvSpPr>
          <p:spPr bwMode="auto">
            <a:xfrm>
              <a:off x="8172250" y="2715760"/>
              <a:ext cx="414431" cy="42894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7370103" y="2067715"/>
              <a:ext cx="1550772" cy="2006615"/>
              <a:chOff x="7370103" y="2067715"/>
              <a:chExt cx="1550772" cy="2006615"/>
            </a:xfrm>
          </p:grpSpPr>
          <p:grpSp>
            <p:nvGrpSpPr>
              <p:cNvPr id="20" name="Group 28"/>
              <p:cNvGrpSpPr/>
              <p:nvPr/>
            </p:nvGrpSpPr>
            <p:grpSpPr bwMode="auto">
              <a:xfrm>
                <a:off x="7683589" y="3710234"/>
                <a:ext cx="364456" cy="229611"/>
                <a:chOff x="0" y="-10"/>
                <a:chExt cx="270" cy="152"/>
              </a:xfrm>
            </p:grpSpPr>
            <p:sp>
              <p:nvSpPr>
                <p:cNvPr id="24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3" y="-1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cxnSp>
            <p:nvCxnSpPr>
              <p:cNvPr id="13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7370103" y="3843786"/>
                <a:ext cx="30405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4" name="AutoShape 21"/>
              <p:cNvSpPr>
                <a:spLocks noChangeArrowheads="1"/>
              </p:cNvSpPr>
              <p:nvPr/>
            </p:nvSpPr>
            <p:spPr bwMode="auto">
              <a:xfrm>
                <a:off x="8263305" y="3688281"/>
                <a:ext cx="376645" cy="386049"/>
              </a:xfrm>
              <a:prstGeom prst="flowChartSummingJunction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5" name="Text Box 24"/>
              <p:cNvSpPr txBox="1">
                <a:spLocks noChangeArrowheads="1"/>
              </p:cNvSpPr>
              <p:nvPr/>
            </p:nvSpPr>
            <p:spPr bwMode="auto">
              <a:xfrm>
                <a:off x="8451154" y="339572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kumimoji="0" lang="en-US" altLang="zh-CN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kumimoji="0" lang="en-US" altLang="zh-CN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96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78195" y="3163645"/>
                <a:ext cx="140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7956235" y="3858315"/>
                <a:ext cx="32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8657235" y="3858315"/>
                <a:ext cx="252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667825" y="2705170"/>
                <a:ext cx="46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AutoShape 21"/>
              <p:cNvSpPr>
                <a:spLocks noChangeArrowheads="1"/>
              </p:cNvSpPr>
              <p:nvPr/>
            </p:nvSpPr>
            <p:spPr bwMode="auto">
              <a:xfrm>
                <a:off x="7956684" y="2279535"/>
                <a:ext cx="376645" cy="386049"/>
              </a:xfrm>
              <a:prstGeom prst="flowChartSummingJunction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01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8344875" y="2476500"/>
                <a:ext cx="57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7850325" y="2935491"/>
                <a:ext cx="32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8589425" y="2935491"/>
                <a:ext cx="32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27"/>
              <p:cNvSpPr txBox="1">
                <a:spLocks noChangeArrowheads="1"/>
              </p:cNvSpPr>
              <p:nvPr/>
            </p:nvSpPr>
            <p:spPr bwMode="auto">
              <a:xfrm>
                <a:off x="8172250" y="2672330"/>
                <a:ext cx="348610" cy="4617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07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649825" y="3623265"/>
                <a:ext cx="50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643850" y="3147775"/>
                <a:ext cx="432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11" name="组合 110"/>
              <p:cNvGrpSpPr/>
              <p:nvPr/>
            </p:nvGrpSpPr>
            <p:grpSpPr>
              <a:xfrm>
                <a:off x="8154367" y="3150877"/>
                <a:ext cx="103608" cy="428943"/>
                <a:chOff x="8068642" y="3084175"/>
                <a:chExt cx="103608" cy="428943"/>
              </a:xfrm>
            </p:grpSpPr>
            <p:sp>
              <p:nvSpPr>
                <p:cNvPr id="10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8172250" y="3084175"/>
                  <a:ext cx="0" cy="42894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068642" y="3191411"/>
                  <a:ext cx="0" cy="21447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112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7865180" y="3363805"/>
                <a:ext cx="28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8272830" y="3363805"/>
                <a:ext cx="64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4" name="Text Box 24"/>
              <p:cNvSpPr txBox="1">
                <a:spLocks noChangeArrowheads="1"/>
              </p:cNvSpPr>
              <p:nvPr/>
            </p:nvSpPr>
            <p:spPr bwMode="auto">
              <a:xfrm>
                <a:off x="8244255" y="206771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kumimoji="0" lang="en-US" altLang="zh-CN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0" lang="en-US" altLang="zh-CN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7" name="Text Box 27"/>
          <p:cNvSpPr txBox="1">
            <a:spLocks noChangeArrowheads="1"/>
          </p:cNvSpPr>
          <p:nvPr/>
        </p:nvSpPr>
        <p:spPr bwMode="auto">
          <a:xfrm>
            <a:off x="7711645" y="4059475"/>
            <a:ext cx="348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6075" y="1419860"/>
            <a:ext cx="4127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endParaRPr lang="en-US" altLang="zh-CN" sz="3000" b="1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一、电流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6" name="Picture 2" descr="13-图片-1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7" y="1945334"/>
            <a:ext cx="4825217" cy="24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500" y="1422114"/>
            <a:ext cx="351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电流类比水流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2075" y="1910343"/>
            <a:ext cx="312495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>
                <a:latin typeface="+mn-ea"/>
                <a:ea typeface="+mn-ea"/>
              </a:rPr>
              <a:t>水流通过水轮机，能使水轮机转动起来，与此类似，灯泡为什么会发光？就是因为</a:t>
            </a:r>
            <a:r>
              <a:rPr lang="zh-CN" altLang="en-US" sz="2400" b="1" dirty="0" smtClean="0">
                <a:latin typeface="+mn-ea"/>
                <a:ea typeface="+mn-ea"/>
              </a:rPr>
              <a:t>有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电流</a:t>
            </a:r>
            <a:r>
              <a:rPr lang="zh-CN" altLang="en-US" sz="2400" b="1" dirty="0" smtClean="0">
                <a:latin typeface="+mn-ea"/>
                <a:ea typeface="+mn-ea"/>
              </a:rPr>
              <a:t>流过</a:t>
            </a:r>
            <a:r>
              <a:rPr lang="zh-CN" altLang="en-US" sz="2400" b="1" dirty="0">
                <a:latin typeface="+mn-ea"/>
                <a:ea typeface="+mn-ea"/>
              </a:rPr>
              <a:t>灯丝。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39750" y="4732020"/>
            <a:ext cx="2088515" cy="280670"/>
          </a:xfrm>
          <a:prstGeom prst="rect">
            <a:avLst/>
          </a:prstGeom>
          <a:solidFill>
            <a:srgbClr val="CC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569533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课堂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练习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730" y="1419670"/>
            <a:ext cx="799255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所示，当开关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闭合时，将发生的现象是 （    ）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．灯可能被烧坏                </a:t>
            </a:r>
            <a:endParaRPr lang="en-US" altLang="zh-CN" sz="24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．电流表可能被烧坏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．灯和电流表都可能被烧坏      </a:t>
            </a:r>
            <a:endParaRPr lang="en-US" altLang="zh-CN" sz="24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．不发生任何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事故</a:t>
            </a:r>
            <a:endParaRPr lang="en-US" altLang="zh-CN" sz="24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292050" y="2355735"/>
            <a:ext cx="2664185" cy="1945945"/>
            <a:chOff x="5292050" y="2355735"/>
            <a:chExt cx="2664185" cy="1945945"/>
          </a:xfrm>
        </p:grpSpPr>
        <p:cxnSp>
          <p:nvCxnSpPr>
            <p:cNvPr id="12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5292050" y="4021375"/>
              <a:ext cx="165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3" name="组合 32"/>
            <p:cNvGrpSpPr/>
            <p:nvPr/>
          </p:nvGrpSpPr>
          <p:grpSpPr>
            <a:xfrm>
              <a:off x="5292050" y="2355735"/>
              <a:ext cx="2664185" cy="1945945"/>
              <a:chOff x="2699870" y="3435810"/>
              <a:chExt cx="2664185" cy="1945945"/>
            </a:xfrm>
          </p:grpSpPr>
          <p:cxnSp>
            <p:nvCxnSpPr>
              <p:cNvPr id="6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2699870" y="3723830"/>
                <a:ext cx="21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" name="AutoShape 21"/>
              <p:cNvSpPr>
                <a:spLocks noChangeArrowheads="1"/>
              </p:cNvSpPr>
              <p:nvPr/>
            </p:nvSpPr>
            <p:spPr bwMode="auto">
              <a:xfrm>
                <a:off x="2915885" y="3507815"/>
                <a:ext cx="490538" cy="485775"/>
              </a:xfrm>
              <a:prstGeom prst="flowChartSummingJunction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6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64430" y="4173830"/>
                <a:ext cx="900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3251026" y="4065150"/>
                <a:ext cx="3825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  <a:endParaRPr kumimoji="0" lang="en-US" altLang="zh-CN" sz="2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9" name="Group 25"/>
              <p:cNvGrpSpPr/>
              <p:nvPr/>
            </p:nvGrpSpPr>
            <p:grpSpPr bwMode="auto">
              <a:xfrm>
                <a:off x="4435705" y="3435810"/>
                <a:ext cx="539750" cy="560388"/>
                <a:chOff x="0" y="0"/>
                <a:chExt cx="340" cy="353"/>
              </a:xfrm>
            </p:grpSpPr>
            <p:sp>
              <p:nvSpPr>
                <p:cNvPr id="28" name="Oval 26"/>
                <p:cNvSpPr>
                  <a:spLocks noChangeArrowheads="1"/>
                </p:cNvSpPr>
                <p:nvPr/>
              </p:nvSpPr>
              <p:spPr bwMode="auto">
                <a:xfrm>
                  <a:off x="0" y="13"/>
                  <a:ext cx="340" cy="340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2" y="0"/>
                  <a:ext cx="28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endPara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0" name="Group 28"/>
              <p:cNvGrpSpPr/>
              <p:nvPr/>
            </p:nvGrpSpPr>
            <p:grpSpPr bwMode="auto">
              <a:xfrm>
                <a:off x="3108151" y="4442975"/>
                <a:ext cx="474663" cy="288925"/>
                <a:chOff x="0" y="-10"/>
                <a:chExt cx="270" cy="152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3" y="-1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" name="Group 32"/>
              <p:cNvGrpSpPr/>
              <p:nvPr/>
            </p:nvGrpSpPr>
            <p:grpSpPr bwMode="auto">
              <a:xfrm>
                <a:off x="4355985" y="4842005"/>
                <a:ext cx="134938" cy="539750"/>
                <a:chOff x="0" y="0"/>
                <a:chExt cx="85" cy="340"/>
              </a:xfrm>
            </p:grpSpPr>
            <p:sp>
              <p:nvSpPr>
                <p:cNvPr id="23" name="Line 2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9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015870" y="4407830"/>
                <a:ext cx="136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3419920" y="3723830"/>
                <a:ext cx="100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2699870" y="4611027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3537420" y="4605697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4500055" y="5101450"/>
                <a:ext cx="86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直接连接符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56714" y="4416305"/>
                <a:ext cx="1404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直接连接符 24"/>
              <p:cNvCxnSpPr>
                <a:cxnSpLocks noChangeShapeType="1"/>
              </p:cNvCxnSpPr>
              <p:nvPr/>
            </p:nvCxnSpPr>
            <p:spPr bwMode="auto">
              <a:xfrm flipH="1" flipV="1">
                <a:off x="4968045" y="3728025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" name="文本框 3"/>
          <p:cNvSpPr txBox="1"/>
          <p:nvPr/>
        </p:nvSpPr>
        <p:spPr>
          <a:xfrm>
            <a:off x="7318375" y="1419860"/>
            <a:ext cx="4127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endParaRPr lang="en-US" altLang="zh-CN" sz="3000" b="1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>
            <a:off x="0" y="800100"/>
            <a:ext cx="913257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2" name="文本框 110601"/>
          <p:cNvSpPr txBox="1"/>
          <p:nvPr/>
        </p:nvSpPr>
        <p:spPr>
          <a:xfrm>
            <a:off x="238760" y="861060"/>
            <a:ext cx="4316730" cy="4184650"/>
          </a:xfrm>
          <a:prstGeom prst="rect">
            <a:avLst/>
          </a:prstGeom>
          <a:solidFill>
            <a:schemeClr val="accent6">
              <a:lumMod val="40000"/>
              <a:lumOff val="60000"/>
              <a:alpha val="69000"/>
            </a:schemeClr>
          </a:solidFill>
          <a:ln w="38100" cap="flat" cmpd="dbl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sz="2800" b="1">
                <a:latin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</a:rPr>
              <a:t>将下列元件按要求连接起来，并画出电路图。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Tx/>
            </a:pPr>
            <a:r>
              <a:rPr lang="zh-CN" altLang="en-US" sz="2800" b="1" dirty="0">
                <a:latin typeface="宋体" panose="02010600030101010101" pitchFamily="2" charset="-122"/>
              </a:rPr>
              <a:t>要求：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Tx/>
            </a:pP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en-US" altLang="zh-CN" sz="2800" b="1" dirty="0">
                <a:latin typeface="宋体" panose="02010600030101010101" pitchFamily="2" charset="-122"/>
              </a:rPr>
              <a:t>)</a:t>
            </a:r>
            <a:r>
              <a:rPr lang="en-US" altLang="zh-CN" sz="2800" b="1">
                <a:latin typeface="宋体" panose="02010600030101010101" pitchFamily="2" charset="-122"/>
              </a:rPr>
              <a:t>L</a:t>
            </a:r>
            <a:r>
              <a:rPr lang="en-US" altLang="zh-CN" sz="2800" b="1" baseline="-2500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和</a:t>
            </a:r>
            <a:r>
              <a:rPr lang="en-US" altLang="zh-CN" sz="2800" b="1">
                <a:latin typeface="宋体" panose="02010600030101010101" pitchFamily="2" charset="-122"/>
              </a:rPr>
              <a:t>L</a:t>
            </a:r>
            <a:r>
              <a:rPr lang="en-US" altLang="zh-CN" sz="2800" b="1" baseline="-2500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并联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Tx/>
            </a:pPr>
            <a:r>
              <a:rPr lang="en-US" altLang="zh-CN" sz="2800" b="1">
                <a:latin typeface="宋体" panose="02010600030101010101" pitchFamily="2" charset="-122"/>
              </a:rPr>
              <a:t>2</a:t>
            </a:r>
            <a:r>
              <a:rPr lang="en-US" altLang="zh-CN" sz="2800" b="1" dirty="0">
                <a:latin typeface="宋体" panose="02010600030101010101" pitchFamily="2" charset="-122"/>
                <a:sym typeface="+mn-ea"/>
              </a:rPr>
              <a:t>)</a:t>
            </a:r>
            <a:r>
              <a:rPr lang="zh-CN" altLang="en-US" sz="2800" b="1" dirty="0">
                <a:latin typeface="宋体" panose="02010600030101010101" pitchFamily="2" charset="-122"/>
              </a:rPr>
              <a:t>开关</a:t>
            </a:r>
            <a:r>
              <a:rPr lang="en-US" altLang="zh-CN" sz="2800" b="1">
                <a:latin typeface="宋体" panose="02010600030101010101" pitchFamily="2" charset="-122"/>
              </a:rPr>
              <a:t>S</a:t>
            </a:r>
            <a:r>
              <a:rPr lang="zh-CN" altLang="en-US" sz="2800" b="1" dirty="0">
                <a:latin typeface="宋体" panose="02010600030101010101" pitchFamily="2" charset="-122"/>
              </a:rPr>
              <a:t>控制整个电路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Tx/>
            </a:pPr>
            <a:r>
              <a:rPr lang="en-US" altLang="zh-CN" sz="2800" b="1">
                <a:latin typeface="宋体" panose="02010600030101010101" pitchFamily="2" charset="-122"/>
              </a:rPr>
              <a:t>3</a:t>
            </a:r>
            <a:r>
              <a:rPr lang="en-US" altLang="zh-CN" sz="2800" b="1" dirty="0">
                <a:latin typeface="宋体" panose="02010600030101010101" pitchFamily="2" charset="-122"/>
                <a:sym typeface="+mn-ea"/>
              </a:rPr>
              <a:t>)</a:t>
            </a:r>
            <a:r>
              <a:rPr lang="zh-CN" altLang="en-US" sz="2800" b="1" dirty="0">
                <a:latin typeface="宋体" panose="02010600030101010101" pitchFamily="2" charset="-122"/>
              </a:rPr>
              <a:t>电流表</a:t>
            </a:r>
            <a:r>
              <a:rPr lang="en-US" altLang="zh-CN" sz="2800" b="1">
                <a:latin typeface="宋体" panose="02010600030101010101" pitchFamily="2" charset="-122"/>
              </a:rPr>
              <a:t>A</a:t>
            </a:r>
            <a:r>
              <a:rPr lang="en-US" altLang="zh-CN" sz="2800" b="1" baseline="-2500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测干路电流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Tx/>
            </a:pPr>
            <a:r>
              <a:rPr lang="en-US" altLang="zh-CN" sz="2800" b="1">
                <a:latin typeface="宋体" panose="02010600030101010101" pitchFamily="2" charset="-122"/>
              </a:rPr>
              <a:t>4</a:t>
            </a:r>
            <a:r>
              <a:rPr lang="en-US" altLang="zh-CN" sz="2800" b="1" dirty="0">
                <a:latin typeface="宋体" panose="02010600030101010101" pitchFamily="2" charset="-122"/>
                <a:sym typeface="+mn-ea"/>
              </a:rPr>
              <a:t>)</a:t>
            </a:r>
            <a:r>
              <a:rPr lang="zh-CN" altLang="en-US" sz="2800" b="1" dirty="0">
                <a:latin typeface="宋体" panose="02010600030101010101" pitchFamily="2" charset="-122"/>
              </a:rPr>
              <a:t>电流表</a:t>
            </a:r>
            <a:r>
              <a:rPr lang="en-US" altLang="zh-CN" sz="2800" b="1">
                <a:latin typeface="宋体" panose="02010600030101010101" pitchFamily="2" charset="-122"/>
              </a:rPr>
              <a:t>A</a:t>
            </a:r>
            <a:r>
              <a:rPr lang="en-US" altLang="zh-CN" sz="2800" b="1" baseline="-2500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测灯</a:t>
            </a:r>
            <a:r>
              <a:rPr lang="en-US" altLang="zh-CN" sz="2800" b="1">
                <a:latin typeface="宋体" panose="02010600030101010101" pitchFamily="2" charset="-122"/>
              </a:rPr>
              <a:t>L</a:t>
            </a:r>
            <a:r>
              <a:rPr lang="en-US" altLang="zh-CN" sz="2800" b="1" baseline="-2500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的电流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0653" name="组合 110652"/>
          <p:cNvGrpSpPr/>
          <p:nvPr/>
        </p:nvGrpSpPr>
        <p:grpSpPr>
          <a:xfrm>
            <a:off x="5126355" y="937260"/>
            <a:ext cx="3422015" cy="3849370"/>
            <a:chOff x="3265" y="931"/>
            <a:chExt cx="1875" cy="2540"/>
          </a:xfrm>
        </p:grpSpPr>
        <p:sp>
          <p:nvSpPr>
            <p:cNvPr id="110607" name="矩形 110606"/>
            <p:cNvSpPr/>
            <p:nvPr/>
          </p:nvSpPr>
          <p:spPr>
            <a:xfrm>
              <a:off x="3653" y="1230"/>
              <a:ext cx="453" cy="29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08" name="矩形 110607"/>
            <p:cNvSpPr/>
            <p:nvPr/>
          </p:nvSpPr>
          <p:spPr>
            <a:xfrm>
              <a:off x="3688" y="1158"/>
              <a:ext cx="70" cy="72"/>
            </a:xfrm>
            <a:prstGeom prst="rect">
              <a:avLst/>
            </a:prstGeom>
            <a:noFill/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09" name="矩形 110608"/>
            <p:cNvSpPr/>
            <p:nvPr/>
          </p:nvSpPr>
          <p:spPr>
            <a:xfrm>
              <a:off x="4001" y="1158"/>
              <a:ext cx="70" cy="72"/>
            </a:xfrm>
            <a:prstGeom prst="rect">
              <a:avLst/>
            </a:prstGeom>
            <a:noFill/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11" name="矩形 110610"/>
            <p:cNvSpPr/>
            <p:nvPr/>
          </p:nvSpPr>
          <p:spPr>
            <a:xfrm>
              <a:off x="3336" y="2131"/>
              <a:ext cx="454" cy="4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12" name="矩形 110611"/>
            <p:cNvSpPr/>
            <p:nvPr/>
          </p:nvSpPr>
          <p:spPr>
            <a:xfrm>
              <a:off x="3377" y="2041"/>
              <a:ext cx="42" cy="9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13" name="矩形 110612"/>
            <p:cNvSpPr/>
            <p:nvPr/>
          </p:nvSpPr>
          <p:spPr>
            <a:xfrm>
              <a:off x="3707" y="2041"/>
              <a:ext cx="42" cy="9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14" name="直接连接符 110613"/>
            <p:cNvSpPr/>
            <p:nvPr/>
          </p:nvSpPr>
          <p:spPr>
            <a:xfrm flipV="1">
              <a:off x="3502" y="2041"/>
              <a:ext cx="0" cy="9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15" name="直接连接符 110614"/>
            <p:cNvSpPr/>
            <p:nvPr/>
          </p:nvSpPr>
          <p:spPr>
            <a:xfrm flipV="1">
              <a:off x="3625" y="2041"/>
              <a:ext cx="0" cy="9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16" name="流程图: 汇总连接 110615"/>
            <p:cNvSpPr/>
            <p:nvPr/>
          </p:nvSpPr>
          <p:spPr>
            <a:xfrm>
              <a:off x="3455" y="1838"/>
              <a:ext cx="207" cy="227"/>
            </a:xfrm>
            <a:prstGeom prst="flowChartSummingJunction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18" name="矩形 110617"/>
            <p:cNvSpPr/>
            <p:nvPr/>
          </p:nvSpPr>
          <p:spPr>
            <a:xfrm>
              <a:off x="4324" y="1884"/>
              <a:ext cx="590" cy="59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19" name="椭圆 110618"/>
            <p:cNvSpPr/>
            <p:nvPr/>
          </p:nvSpPr>
          <p:spPr>
            <a:xfrm>
              <a:off x="4459" y="2338"/>
              <a:ext cx="46" cy="46"/>
            </a:xfrm>
            <a:prstGeom prst="ellipse">
              <a:avLst/>
            </a:prstGeom>
            <a:noFill/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20" name="椭圆 110619"/>
            <p:cNvSpPr/>
            <p:nvPr/>
          </p:nvSpPr>
          <p:spPr>
            <a:xfrm>
              <a:off x="4731" y="2338"/>
              <a:ext cx="46" cy="46"/>
            </a:xfrm>
            <a:prstGeom prst="ellipse">
              <a:avLst/>
            </a:prstGeom>
            <a:noFill/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21" name="直接连接符 110620"/>
            <p:cNvSpPr/>
            <p:nvPr/>
          </p:nvSpPr>
          <p:spPr>
            <a:xfrm>
              <a:off x="4324" y="2157"/>
              <a:ext cx="59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22" name="文本框 110621"/>
            <p:cNvSpPr txBox="1"/>
            <p:nvPr/>
          </p:nvSpPr>
          <p:spPr>
            <a:xfrm>
              <a:off x="4369" y="2156"/>
              <a:ext cx="182" cy="182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ClrTx/>
              </a:pPr>
              <a:r>
                <a: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－</a:t>
              </a:r>
              <a:endPara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23" name="文本框 110622"/>
            <p:cNvSpPr txBox="1"/>
            <p:nvPr/>
          </p:nvSpPr>
          <p:spPr>
            <a:xfrm>
              <a:off x="4630" y="2130"/>
              <a:ext cx="182" cy="243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ClrTx/>
              </a:pPr>
              <a:r>
                <a:rPr lang="zh-CN" altLang="en-US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endPara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0624" name="文本框 110623"/>
            <p:cNvSpPr txBox="1"/>
            <p:nvPr/>
          </p:nvSpPr>
          <p:spPr>
            <a:xfrm>
              <a:off x="4506" y="1884"/>
              <a:ext cx="317" cy="263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ClrTx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r>
                <a:rPr lang="en-US" altLang="zh-CN" sz="2200" baseline="-250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2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25" name="文本框 110624"/>
            <p:cNvSpPr txBox="1"/>
            <p:nvPr/>
          </p:nvSpPr>
          <p:spPr>
            <a:xfrm>
              <a:off x="3427" y="2201"/>
              <a:ext cx="498" cy="243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ClrTx/>
              </a:pPr>
              <a:r>
                <a:rPr lang="en-US" altLang="zh-CN" sz="1800">
                  <a:latin typeface="Arial" panose="020B0604020202020204" pitchFamily="34" charset="0"/>
                  <a:ea typeface="宋体" panose="02010600030101010101" pitchFamily="2" charset="-122"/>
                </a:rPr>
                <a:t>L</a:t>
              </a:r>
              <a:r>
                <a:rPr lang="en-US" altLang="zh-CN" sz="2200" baseline="-250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2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28" name="矩形 110627"/>
            <p:cNvSpPr/>
            <p:nvPr/>
          </p:nvSpPr>
          <p:spPr>
            <a:xfrm>
              <a:off x="3265" y="3094"/>
              <a:ext cx="408" cy="4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29" name="矩形 110628"/>
            <p:cNvSpPr/>
            <p:nvPr/>
          </p:nvSpPr>
          <p:spPr>
            <a:xfrm>
              <a:off x="3302" y="3010"/>
              <a:ext cx="37" cy="84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0" name="矩形 110629"/>
            <p:cNvSpPr/>
            <p:nvPr/>
          </p:nvSpPr>
          <p:spPr>
            <a:xfrm>
              <a:off x="3599" y="3010"/>
              <a:ext cx="37" cy="84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1" name="直接连接符 110630"/>
            <p:cNvSpPr/>
            <p:nvPr/>
          </p:nvSpPr>
          <p:spPr>
            <a:xfrm flipV="1">
              <a:off x="3414" y="3010"/>
              <a:ext cx="0" cy="84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32" name="直接连接符 110631"/>
            <p:cNvSpPr/>
            <p:nvPr/>
          </p:nvSpPr>
          <p:spPr>
            <a:xfrm flipV="1">
              <a:off x="3525" y="3010"/>
              <a:ext cx="0" cy="84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33" name="流程图: 汇总连接 110632"/>
            <p:cNvSpPr/>
            <p:nvPr/>
          </p:nvSpPr>
          <p:spPr>
            <a:xfrm>
              <a:off x="3372" y="2820"/>
              <a:ext cx="186" cy="212"/>
            </a:xfrm>
            <a:prstGeom prst="flowChartSummingJunction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4" name="文本框 110633"/>
            <p:cNvSpPr txBox="1"/>
            <p:nvPr/>
          </p:nvSpPr>
          <p:spPr>
            <a:xfrm>
              <a:off x="3283" y="3206"/>
              <a:ext cx="498" cy="243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ClrTx/>
              </a:pPr>
              <a:r>
                <a:rPr lang="en-US" altLang="zh-CN" sz="1800">
                  <a:latin typeface="Arial" panose="020B0604020202020204" pitchFamily="34" charset="0"/>
                  <a:ea typeface="宋体" panose="02010600030101010101" pitchFamily="2" charset="-122"/>
                </a:rPr>
                <a:t>L</a:t>
              </a:r>
              <a:r>
                <a:rPr lang="en-US" altLang="zh-CN" sz="2200" baseline="-25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2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36" name="矩形 110635"/>
            <p:cNvSpPr/>
            <p:nvPr/>
          </p:nvSpPr>
          <p:spPr>
            <a:xfrm>
              <a:off x="4299" y="2881"/>
              <a:ext cx="590" cy="59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7" name="椭圆 110636"/>
            <p:cNvSpPr/>
            <p:nvPr/>
          </p:nvSpPr>
          <p:spPr>
            <a:xfrm>
              <a:off x="4434" y="3335"/>
              <a:ext cx="46" cy="46"/>
            </a:xfrm>
            <a:prstGeom prst="ellipse">
              <a:avLst/>
            </a:prstGeom>
            <a:noFill/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8" name="椭圆 110637"/>
            <p:cNvSpPr/>
            <p:nvPr/>
          </p:nvSpPr>
          <p:spPr>
            <a:xfrm>
              <a:off x="4706" y="3335"/>
              <a:ext cx="46" cy="46"/>
            </a:xfrm>
            <a:prstGeom prst="ellipse">
              <a:avLst/>
            </a:prstGeom>
            <a:noFill/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39" name="直接连接符 110638"/>
            <p:cNvSpPr/>
            <p:nvPr/>
          </p:nvSpPr>
          <p:spPr>
            <a:xfrm>
              <a:off x="4299" y="3154"/>
              <a:ext cx="59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40" name="文本框 110639"/>
            <p:cNvSpPr txBox="1"/>
            <p:nvPr/>
          </p:nvSpPr>
          <p:spPr>
            <a:xfrm>
              <a:off x="4344" y="3153"/>
              <a:ext cx="182" cy="182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ClrTx/>
              </a:pPr>
              <a:r>
                <a: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－</a:t>
              </a:r>
              <a:endPara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41" name="文本框 110640"/>
            <p:cNvSpPr txBox="1"/>
            <p:nvPr/>
          </p:nvSpPr>
          <p:spPr>
            <a:xfrm>
              <a:off x="4605" y="3127"/>
              <a:ext cx="182" cy="243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ClrTx/>
              </a:pPr>
              <a:r>
                <a:rPr lang="zh-CN" altLang="en-US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endPara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0642" name="文本框 110641"/>
            <p:cNvSpPr txBox="1"/>
            <p:nvPr/>
          </p:nvSpPr>
          <p:spPr>
            <a:xfrm>
              <a:off x="4481" y="2881"/>
              <a:ext cx="317" cy="263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ClrTx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r>
                <a:rPr lang="en-US" altLang="zh-CN" sz="2200" baseline="-25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2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44" name="矩形 110643"/>
            <p:cNvSpPr/>
            <p:nvPr/>
          </p:nvSpPr>
          <p:spPr>
            <a:xfrm>
              <a:off x="4505" y="1557"/>
              <a:ext cx="590" cy="45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45" name="矩形 110644"/>
            <p:cNvSpPr/>
            <p:nvPr/>
          </p:nvSpPr>
          <p:spPr>
            <a:xfrm>
              <a:off x="4550" y="1466"/>
              <a:ext cx="46" cy="91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46" name="矩形 110645"/>
            <p:cNvSpPr/>
            <p:nvPr/>
          </p:nvSpPr>
          <p:spPr>
            <a:xfrm>
              <a:off x="4983" y="1466"/>
              <a:ext cx="46" cy="91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47" name="矩形 110646"/>
            <p:cNvSpPr/>
            <p:nvPr/>
          </p:nvSpPr>
          <p:spPr>
            <a:xfrm>
              <a:off x="4662" y="1466"/>
              <a:ext cx="46" cy="91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48" name="矩形 110647"/>
            <p:cNvSpPr/>
            <p:nvPr/>
          </p:nvSpPr>
          <p:spPr>
            <a:xfrm>
              <a:off x="4892" y="1466"/>
              <a:ext cx="46" cy="91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49" name="矩形 110648"/>
            <p:cNvSpPr/>
            <p:nvPr/>
          </p:nvSpPr>
          <p:spPr>
            <a:xfrm rot="-1345176">
              <a:off x="4653" y="1402"/>
              <a:ext cx="273" cy="4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50" name="文本框 110649"/>
            <p:cNvSpPr txBox="1"/>
            <p:nvPr/>
          </p:nvSpPr>
          <p:spPr>
            <a:xfrm>
              <a:off x="4641" y="1148"/>
              <a:ext cx="499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ClrTx/>
              </a:pPr>
              <a:r>
                <a:rPr lang="en-US" altLang="zh-CN" sz="1800">
                  <a:latin typeface="Verdana" panose="020B0604030504040204" pitchFamily="34" charset="0"/>
                  <a:ea typeface="宋体" panose="02010600030101010101" pitchFamily="2" charset="-122"/>
                </a:rPr>
                <a:t>S</a:t>
              </a:r>
              <a:endParaRPr lang="en-US" altLang="zh-CN" sz="180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51" name="文本框 110650"/>
            <p:cNvSpPr txBox="1"/>
            <p:nvPr/>
          </p:nvSpPr>
          <p:spPr>
            <a:xfrm>
              <a:off x="3890" y="931"/>
              <a:ext cx="363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1800" dirty="0">
                  <a:latin typeface="Verdana" panose="020B0604030504040204" pitchFamily="34" charset="0"/>
                  <a:ea typeface="宋体" panose="02010600030101010101" pitchFamily="2" charset="-122"/>
                </a:rPr>
                <a:t>＋</a:t>
              </a: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52" name="文本框 110651"/>
            <p:cNvSpPr txBox="1"/>
            <p:nvPr/>
          </p:nvSpPr>
          <p:spPr>
            <a:xfrm>
              <a:off x="3573" y="976"/>
              <a:ext cx="363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1800" dirty="0">
                  <a:latin typeface="Verdana" panose="020B0604030504040204" pitchFamily="34" charset="0"/>
                  <a:ea typeface="宋体" panose="02010600030101010101" pitchFamily="2" charset="-122"/>
                </a:rPr>
                <a:t>－</a:t>
              </a: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Title 1"/>
          <p:cNvSpPr txBox="1"/>
          <p:nvPr/>
        </p:nvSpPr>
        <p:spPr>
          <a:xfrm>
            <a:off x="0" y="156210"/>
            <a:ext cx="3214370" cy="6273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ctr" fontAlgn="auto"/>
            <a:r>
              <a:rPr lang="zh-CN" altLang="en-US" sz="4000" b="1" strike="noStrike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练一练</a:t>
            </a:r>
            <a:endParaRPr lang="zh-CN" altLang="en-US" sz="4000" b="1" strike="noStrike" noProof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>
            <a:off x="0" y="800100"/>
            <a:ext cx="913257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/>
          <p:nvPr/>
        </p:nvSpPr>
        <p:spPr>
          <a:xfrm>
            <a:off x="0" y="156210"/>
            <a:ext cx="3214370" cy="6273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algn="ctr" fontAlgn="auto"/>
            <a:r>
              <a:rPr lang="zh-CN" altLang="en-US" sz="4000" b="1" strike="noStrike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练一练</a:t>
            </a:r>
            <a:endParaRPr lang="zh-CN" altLang="en-US" sz="4000" b="1" strike="noStrike" noProof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82" name="矩形 1014786"/>
          <p:cNvSpPr/>
          <p:nvPr/>
        </p:nvSpPr>
        <p:spPr>
          <a:xfrm>
            <a:off x="4942840" y="1713865"/>
            <a:ext cx="121221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 eaLnBrk="0" hangingPunct="0"/>
            <a:r>
              <a:rPr lang="en-US" altLang="zh-CN" sz="1600" i="1"/>
              <a:t>I</a:t>
            </a:r>
            <a:r>
              <a:rPr lang="en-US" altLang="zh-CN" sz="1600" baseline="-30000"/>
              <a:t>1</a:t>
            </a:r>
            <a:r>
              <a:rPr lang="zh-CN" altLang="en-US" sz="1600"/>
              <a:t>＝</a:t>
            </a:r>
            <a:r>
              <a:rPr lang="en-US" altLang="zh-CN" sz="1600" i="1"/>
              <a:t>I</a:t>
            </a:r>
            <a:r>
              <a:rPr lang="en-US" altLang="zh-CN" sz="1600" baseline="-30000"/>
              <a:t>2</a:t>
            </a:r>
            <a:r>
              <a:rPr lang="zh-CN" altLang="en-US" sz="1600"/>
              <a:t>＝</a:t>
            </a:r>
            <a:r>
              <a:rPr lang="en-US" altLang="zh-CN" sz="1600" i="1"/>
              <a:t>I</a:t>
            </a:r>
            <a:r>
              <a:rPr lang="en-US" altLang="zh-CN" sz="1600" baseline="-30000"/>
              <a:t>3</a:t>
            </a:r>
            <a:r>
              <a:rPr lang="en-US" altLang="zh-CN" sz="1600"/>
              <a:t> </a:t>
            </a:r>
            <a:endParaRPr lang="en-US" altLang="zh-CN" sz="1600"/>
          </a:p>
        </p:txBody>
      </p:sp>
      <p:graphicFrame>
        <p:nvGraphicFramePr>
          <p:cNvPr id="20483" name="对象 1014787"/>
          <p:cNvGraphicFramePr/>
          <p:nvPr/>
        </p:nvGraphicFramePr>
        <p:xfrm>
          <a:off x="235585" y="1181100"/>
          <a:ext cx="881634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1164570" imgH="3620770" progId="Word.Document.8">
                  <p:embed/>
                </p:oleObj>
              </mc:Choice>
              <mc:Fallback>
                <p:oleObj name="" r:id="rId1" imgW="11164570" imgH="362077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5585" y="1181100"/>
                        <a:ext cx="8816340" cy="361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矩形 1014788"/>
          <p:cNvSpPr/>
          <p:nvPr/>
        </p:nvSpPr>
        <p:spPr>
          <a:xfrm>
            <a:off x="1774190" y="2267585"/>
            <a:ext cx="121221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 eaLnBrk="0" hangingPunct="0"/>
            <a:r>
              <a:rPr lang="en-US" altLang="zh-CN" sz="1600" i="1"/>
              <a:t>I</a:t>
            </a:r>
            <a:r>
              <a:rPr lang="en-US" altLang="zh-CN" sz="1600" baseline="-30000"/>
              <a:t>1</a:t>
            </a:r>
            <a:r>
              <a:rPr lang="zh-CN" altLang="en-US" sz="1600"/>
              <a:t>＝</a:t>
            </a:r>
            <a:r>
              <a:rPr lang="en-US" altLang="zh-CN" sz="1600" i="1"/>
              <a:t>I</a:t>
            </a:r>
            <a:r>
              <a:rPr lang="en-US" altLang="zh-CN" sz="1600" baseline="-30000"/>
              <a:t>2</a:t>
            </a:r>
            <a:r>
              <a:rPr lang="zh-CN" altLang="en-US" sz="1600"/>
              <a:t>＋</a:t>
            </a:r>
            <a:r>
              <a:rPr lang="en-US" altLang="zh-CN" sz="1600" i="1"/>
              <a:t>I</a:t>
            </a:r>
            <a:r>
              <a:rPr lang="en-US" altLang="zh-CN" sz="1600" baseline="-30000"/>
              <a:t>3</a:t>
            </a:r>
            <a:r>
              <a:rPr lang="en-US" altLang="zh-CN" sz="1600" i="1"/>
              <a:t> </a:t>
            </a:r>
            <a:endParaRPr lang="en-US" altLang="zh-CN" sz="16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一、电流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360680" y="1464945"/>
            <a:ext cx="25565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自由电子：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532765" y="2040255"/>
            <a:ext cx="5279390" cy="1291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原子中离原子核最远的一些电子可以摆脱原子核的束缚，在整个金属中自由移动，这类电子叫作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自由电子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313055" y="3811905"/>
            <a:ext cx="2449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自由电荷：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2174875" y="3763010"/>
            <a:ext cx="353758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可以自由运动的电荷。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51d5c1bcb300c"/>
          <p:cNvPicPr>
            <a:picLocks noChangeAspect="1"/>
          </p:cNvPicPr>
          <p:nvPr/>
        </p:nvPicPr>
        <p:blipFill>
          <a:blip r:embed="rId1"/>
          <a:srcRect r="54802"/>
          <a:stretch>
            <a:fillRect/>
          </a:stretch>
        </p:blipFill>
        <p:spPr>
          <a:xfrm>
            <a:off x="6098540" y="1178560"/>
            <a:ext cx="2760345" cy="38373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7930" y="4344670"/>
            <a:ext cx="4297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（金属导体中的自由电荷就是自由电子）</a:t>
            </a:r>
            <a:endParaRPr lang="zh-CN" altLang="en-US"/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一、电流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134620" y="1360805"/>
            <a:ext cx="1467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电流：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1151890" y="1283970"/>
            <a:ext cx="4795520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在电源的作用下可使自由电荷定向移动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，自由电荷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的定向移动就形成了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134620" y="2369820"/>
            <a:ext cx="24536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电流的方向：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1151890" y="2783840"/>
            <a:ext cx="666178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人们规定：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正电荷定向移动的方向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电流的方向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715328" y="4098608"/>
            <a:ext cx="71977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在一个闭合电路中，电流从电源的正极流出，经过用电器，流向电源的负极。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8045" y="133350"/>
            <a:ext cx="3041015" cy="2236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Text Box 12"/>
          <p:cNvSpPr txBox="1"/>
          <p:nvPr/>
        </p:nvSpPr>
        <p:spPr>
          <a:xfrm>
            <a:off x="134620" y="3580130"/>
            <a:ext cx="48006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电路中有持续电流条件：</a:t>
            </a:r>
            <a:endParaRPr lang="zh-CN" altLang="en-US" sz="2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81" name="Text Box 13"/>
          <p:cNvSpPr txBox="1"/>
          <p:nvPr/>
        </p:nvSpPr>
        <p:spPr>
          <a:xfrm>
            <a:off x="3456940" y="3580130"/>
            <a:ext cx="17145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电源、通路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7180" grpId="0"/>
      <p:bldP spid="7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3031151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一、电流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35" y="1851700"/>
            <a:ext cx="3744260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ea"/>
                <a:ea typeface="+mn-ea"/>
              </a:rPr>
              <a:t>增加电池数灯泡会变亮，说明电流有强弱之分。</a:t>
            </a:r>
            <a:endParaRPr lang="zh-CN" altLang="en-US" sz="2400" b="1" dirty="0">
              <a:latin typeface="+mn-ea"/>
              <a:ea typeface="+mn-ea"/>
            </a:endParaRPr>
          </a:p>
        </p:txBody>
      </p:sp>
      <p:pic>
        <p:nvPicPr>
          <p:cNvPr id="5" name="Picture 5" descr="未标题-321 拷贝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9" y="1707690"/>
            <a:ext cx="41767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648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3031151" cy="1153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一、电流  </a:t>
            </a:r>
            <a:r>
              <a:rPr lang="en-US" altLang="zh-CN" sz="3200" b="1" i="1" dirty="0">
                <a:solidFill>
                  <a:srgbClr val="FF0000"/>
                </a:solidFill>
                <a:latin typeface="+mn-ea"/>
                <a:ea typeface="+mn-ea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3200" b="1" i="1" dirty="0">
              <a:solidFill>
                <a:srgbClr val="FF0000"/>
              </a:solidFill>
              <a:latin typeface="+mn-ea"/>
              <a:ea typeface="+mn-ea"/>
              <a:cs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013" y="1203655"/>
            <a:ext cx="7391836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000"/>
              </a:lnSpc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：表示电流强弱的物理量，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符号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  <a:cs typeface="微软雅黑" panose="020B0503020204020204" pitchFamily="34" charset="-122"/>
              </a:rPr>
              <a:t>I</a:t>
            </a:r>
            <a:endParaRPr lang="en-US" altLang="zh-CN" sz="2400" b="1" i="1" dirty="0">
              <a:solidFill>
                <a:srgbClr val="FF0000"/>
              </a:solidFill>
              <a:latin typeface="+mn-ea"/>
              <a:ea typeface="+mn-ea"/>
              <a:cs typeface="微软雅黑" panose="020B0503020204020204" pitchFamily="34" charset="-122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安培，简称安；符号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毫安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(mA)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、微安（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µA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单位换算关系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1A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1000mA     1mA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1000µA 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</a:pP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3"/>
          <p:cNvSpPr>
            <a:spLocks noGrp="1"/>
          </p:cNvSpPr>
          <p:nvPr>
            <p:ph idx="1"/>
          </p:nvPr>
        </p:nvSpPr>
        <p:spPr>
          <a:xfrm>
            <a:off x="1259205" y="1463675"/>
            <a:ext cx="6543675" cy="2353945"/>
          </a:xfrm>
        </p:spPr>
        <p:txBody>
          <a:bodyPr vert="horz" wrap="square" lIns="68580" tIns="34290" rIns="68580" bIns="34290" anchor="t"/>
          <a:p>
            <a:pPr eaLnBrk="1" hangingPunct="1"/>
            <a:r>
              <a:rPr lang="en-US" altLang="zh-CN" b="1" dirty="0"/>
              <a:t> </a:t>
            </a:r>
            <a:r>
              <a:rPr lang="en-US" altLang="zh-CN" sz="2700" b="1" dirty="0"/>
              <a:t>1.2   A=   </a:t>
            </a:r>
            <a:r>
              <a:rPr lang="en-US" altLang="zh-CN" sz="2700" b="1" u="sng" dirty="0"/>
              <a:t>                </a:t>
            </a:r>
            <a:r>
              <a:rPr lang="en-US" altLang="zh-CN" sz="2700" b="1" dirty="0"/>
              <a:t>mA=</a:t>
            </a:r>
            <a:r>
              <a:rPr lang="en-US" altLang="zh-CN" sz="2700" b="1" u="sng" dirty="0"/>
              <a:t>                     </a:t>
            </a:r>
            <a:r>
              <a:rPr lang="en-US" altLang="zh-CN" sz="2700" b="1" dirty="0"/>
              <a:t>μ</a:t>
            </a:r>
            <a:r>
              <a:rPr lang="en-US" altLang="zh-CN" sz="2700" b="1" dirty="0">
                <a:latin typeface="New Century Schoolbook" pitchFamily="18" charset="0"/>
                <a:ea typeface="MingLiU" pitchFamily="49" charset="-120"/>
              </a:rPr>
              <a:t> </a:t>
            </a:r>
            <a:r>
              <a:rPr lang="en-US" altLang="zh-CN" sz="2700" b="1" dirty="0"/>
              <a:t>A</a:t>
            </a:r>
            <a:endParaRPr lang="en-US" altLang="zh-CN" sz="2700" b="1" dirty="0"/>
          </a:p>
          <a:p>
            <a:pPr eaLnBrk="1" hangingPunct="1"/>
            <a:r>
              <a:rPr lang="en-US" altLang="zh-CN" sz="2700" b="1" dirty="0"/>
              <a:t> 0.06 A=</a:t>
            </a:r>
            <a:r>
              <a:rPr lang="en-US" altLang="zh-CN" sz="2700" b="1" u="sng" dirty="0"/>
              <a:t>                 </a:t>
            </a:r>
            <a:r>
              <a:rPr lang="en-US" altLang="zh-CN" sz="2700" b="1" dirty="0"/>
              <a:t>μ</a:t>
            </a:r>
            <a:r>
              <a:rPr lang="en-US" altLang="zh-CN" dirty="0"/>
              <a:t> </a:t>
            </a:r>
            <a:r>
              <a:rPr lang="en-US" altLang="zh-CN" sz="2700" b="1" dirty="0"/>
              <a:t>A</a:t>
            </a:r>
            <a:endParaRPr lang="en-US" altLang="zh-CN" sz="2700" b="1" dirty="0"/>
          </a:p>
          <a:p>
            <a:pPr eaLnBrk="1" hangingPunct="1"/>
            <a:r>
              <a:rPr lang="en-US" altLang="zh-CN" sz="2700" b="1" dirty="0"/>
              <a:t> 500  mA=</a:t>
            </a:r>
            <a:r>
              <a:rPr lang="en-US" altLang="zh-CN" sz="2700" b="1" u="sng" dirty="0"/>
              <a:t>               </a:t>
            </a:r>
            <a:r>
              <a:rPr lang="en-US" altLang="zh-CN" sz="2700" b="1" dirty="0"/>
              <a:t>A </a:t>
            </a:r>
            <a:endParaRPr lang="en-US" altLang="zh-CN" sz="2700" b="1" dirty="0"/>
          </a:p>
          <a:p>
            <a:pPr eaLnBrk="1" hangingPunct="1"/>
            <a:r>
              <a:rPr lang="en-US" altLang="zh-CN" sz="2700" b="1" dirty="0"/>
              <a:t> 1.5x10</a:t>
            </a:r>
            <a:r>
              <a:rPr lang="en-US" altLang="zh-CN" sz="2700" b="1" baseline="30000" dirty="0"/>
              <a:t>3</a:t>
            </a:r>
            <a:r>
              <a:rPr lang="en-US" altLang="zh-CN" sz="2700" b="1" dirty="0"/>
              <a:t> μ</a:t>
            </a:r>
            <a:r>
              <a:rPr lang="en-US" altLang="zh-CN" sz="2700" b="1" dirty="0">
                <a:latin typeface="New Century Schoolbook" pitchFamily="18" charset="0"/>
                <a:ea typeface="MingLiU" pitchFamily="49" charset="-120"/>
              </a:rPr>
              <a:t> </a:t>
            </a:r>
            <a:r>
              <a:rPr lang="en-US" altLang="zh-CN" sz="2700" b="1" dirty="0"/>
              <a:t>A = </a:t>
            </a:r>
            <a:r>
              <a:rPr lang="en-US" altLang="zh-CN" sz="2700" b="1" u="sng" dirty="0"/>
              <a:t>                    </a:t>
            </a:r>
            <a:r>
              <a:rPr lang="en-US" altLang="zh-CN" sz="2700" b="1" dirty="0"/>
              <a:t>A=   </a:t>
            </a:r>
            <a:r>
              <a:rPr lang="en-US" altLang="zh-CN" sz="2700" b="1" u="sng" dirty="0"/>
              <a:t>      </a:t>
            </a:r>
            <a:r>
              <a:rPr lang="en-US" altLang="zh-CN" sz="2700" b="1" dirty="0"/>
              <a:t>mA</a:t>
            </a:r>
            <a:endParaRPr lang="en-US" altLang="zh-CN" sz="2700" b="1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143000" y="239395"/>
            <a:ext cx="2766695" cy="857250"/>
          </a:xfrm>
        </p:spPr>
        <p:txBody>
          <a:bodyPr vert="horz" wrap="square" lIns="68580" tIns="34290" rIns="68580" bIns="34290" anchor="ctr"/>
          <a:p>
            <a:pPr algn="l" eaLnBrk="1" hangingPunct="1"/>
            <a:r>
              <a:rPr lang="zh-CN" altLang="en-US" sz="3200" b="1" dirty="0">
                <a:solidFill>
                  <a:srgbClr val="FF0066"/>
                </a:solidFill>
              </a:rPr>
              <a:t>练习单位换算：</a:t>
            </a:r>
            <a:endParaRPr lang="zh-CN" altLang="en-US" sz="3200" b="1" dirty="0">
              <a:solidFill>
                <a:srgbClr val="FF0066"/>
              </a:solidFill>
            </a:endParaRPr>
          </a:p>
        </p:txBody>
      </p:sp>
      <p:sp>
        <p:nvSpPr>
          <p:cNvPr id="52228" name="Text Box 4"/>
          <p:cNvSpPr txBox="1"/>
          <p:nvPr/>
        </p:nvSpPr>
        <p:spPr>
          <a:xfrm>
            <a:off x="2938066" y="1497886"/>
            <a:ext cx="1864519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Arial" panose="020B0604020202020204" pitchFamily="34" charset="0"/>
              </a:rPr>
              <a:t>1.2x10</a:t>
            </a:r>
            <a:r>
              <a:rPr lang="en-US" altLang="zh-CN" sz="27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   </a:t>
            </a:r>
            <a:endParaRPr lang="en-US" altLang="zh-CN" sz="2700" b="1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229" name="Text Box 5"/>
          <p:cNvSpPr txBox="1"/>
          <p:nvPr/>
        </p:nvSpPr>
        <p:spPr>
          <a:xfrm>
            <a:off x="5006340" y="1461135"/>
            <a:ext cx="168211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Arial" panose="020B0604020202020204" pitchFamily="34" charset="0"/>
              </a:rPr>
              <a:t>1.2x10</a:t>
            </a:r>
            <a:r>
              <a:rPr lang="en-US" altLang="zh-CN" sz="27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zh-CN" sz="2700" b="1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230" name="Text Box 6"/>
          <p:cNvSpPr txBox="1"/>
          <p:nvPr/>
        </p:nvSpPr>
        <p:spPr>
          <a:xfrm>
            <a:off x="2772569" y="1981280"/>
            <a:ext cx="1241822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Arial" panose="020B0604020202020204" pitchFamily="34" charset="0"/>
              </a:rPr>
              <a:t>6x10</a:t>
            </a:r>
            <a:r>
              <a:rPr lang="en-US" altLang="zh-CN" sz="27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zh-CN" sz="2700" b="1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231" name="Text Box 7"/>
          <p:cNvSpPr txBox="1"/>
          <p:nvPr/>
        </p:nvSpPr>
        <p:spPr>
          <a:xfrm>
            <a:off x="3189288" y="2529285"/>
            <a:ext cx="701279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Arial" panose="020B0604020202020204" pitchFamily="34" charset="0"/>
              </a:rPr>
              <a:t>0.5</a:t>
            </a:r>
            <a:endParaRPr lang="en-US" altLang="zh-CN" sz="2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232" name="Text Box 8"/>
          <p:cNvSpPr txBox="1"/>
          <p:nvPr/>
        </p:nvSpPr>
        <p:spPr>
          <a:xfrm>
            <a:off x="5694284" y="3104674"/>
            <a:ext cx="756047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Arial" panose="020B0604020202020204" pitchFamily="34" charset="0"/>
              </a:rPr>
              <a:t>1.5</a:t>
            </a:r>
            <a:endParaRPr lang="en-US" altLang="zh-CN" sz="2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233" name="Text Box 9"/>
          <p:cNvSpPr txBox="1"/>
          <p:nvPr/>
        </p:nvSpPr>
        <p:spPr>
          <a:xfrm>
            <a:off x="3748246" y="3032919"/>
            <a:ext cx="1604963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Arial" panose="020B0604020202020204" pitchFamily="34" charset="0"/>
              </a:rPr>
              <a:t>1.5 x10</a:t>
            </a:r>
            <a:r>
              <a:rPr lang="en-US" altLang="zh-CN" sz="27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-3</a:t>
            </a:r>
            <a:endParaRPr lang="en-US" altLang="zh-CN" sz="2700" b="1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  <p:bldP spid="52231" grpId="0"/>
      <p:bldP spid="52232" grpId="0"/>
      <p:bldP spid="522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/>
        </p:nvSpPr>
        <p:spPr bwMode="auto">
          <a:xfrm>
            <a:off x="532779" y="500062"/>
            <a:ext cx="303115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一、电流</a:t>
            </a:r>
            <a:endParaRPr lang="zh-CN" altLang="en-US" sz="32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657549" y="1144246"/>
            <a:ext cx="62906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一些用电器或电路中的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5785" y="1779694"/>
          <a:ext cx="6336440" cy="288019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40225"/>
                <a:gridCol w="984069"/>
                <a:gridCol w="2112146"/>
              </a:tblGrid>
              <a:tr h="41145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计算器中的电流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约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µA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5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半导体收音机电源的电流</a:t>
                      </a:r>
                      <a:r>
                        <a:rPr lang="zh-CN" altLang="en-US" sz="1800" b="1" dirty="0" smtClean="0">
                          <a:ea typeface="楷体_GB2312" pitchFamily="1" charset="-122"/>
                        </a:rPr>
                        <a:t> 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约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50mA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5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手电筒中的电流</a:t>
                      </a:r>
                      <a:r>
                        <a:rPr lang="zh-CN" altLang="en-US" sz="1800" b="1" dirty="0" smtClean="0">
                          <a:ea typeface="楷体_GB2312" pitchFamily="1" charset="-122"/>
                        </a:rPr>
                        <a:t> 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约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200mA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5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房间灯泡中的电流</a:t>
                      </a:r>
                      <a:r>
                        <a:rPr lang="zh-CN" altLang="en-US" sz="1800" b="1" dirty="0" smtClean="0">
                          <a:ea typeface="楷体_GB2312" pitchFamily="1" charset="-122"/>
                        </a:rPr>
                        <a:t> 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约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0.2A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5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家用电冰箱的电流</a:t>
                      </a:r>
                      <a:r>
                        <a:rPr lang="zh-CN" altLang="en-US" sz="1800" b="1" dirty="0" smtClean="0">
                          <a:ea typeface="楷体_GB2312" pitchFamily="1" charset="-122"/>
                        </a:rPr>
                        <a:t> 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约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5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家用空调的电流</a:t>
                      </a:r>
                      <a:r>
                        <a:rPr lang="zh-CN" altLang="en-US" sz="1800" b="1" dirty="0" smtClean="0">
                          <a:ea typeface="楷体_GB2312" pitchFamily="1" charset="-122"/>
                        </a:rPr>
                        <a:t> 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约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5A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5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雷电电流</a:t>
                      </a:r>
                      <a:r>
                        <a:rPr lang="zh-CN" altLang="en-US" sz="1800" b="1" dirty="0" smtClean="0">
                          <a:ea typeface="楷体_GB2312" pitchFamily="1" charset="-122"/>
                        </a:rPr>
                        <a:t> 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可达</a:t>
                      </a:r>
                      <a:endParaRPr lang="zh-CN" altLang="en-US" sz="1800" b="1" kern="1200" dirty="0" smtClean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200000A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7648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34241"/>
      </a:accent1>
      <a:accent2>
        <a:srgbClr val="026761"/>
      </a:accent2>
      <a:accent3>
        <a:srgbClr val="1DA69A"/>
      </a:accent3>
      <a:accent4>
        <a:srgbClr val="034241"/>
      </a:accent4>
      <a:accent5>
        <a:srgbClr val="026761"/>
      </a:accent5>
      <a:accent6>
        <a:srgbClr val="1DA69A"/>
      </a:accent6>
      <a:hlink>
        <a:srgbClr val="2292A4"/>
      </a:hlink>
      <a:folHlink>
        <a:srgbClr val="24CC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34241"/>
    </a:accent1>
    <a:accent2>
      <a:srgbClr val="026761"/>
    </a:accent2>
    <a:accent3>
      <a:srgbClr val="1DA69A"/>
    </a:accent3>
    <a:accent4>
      <a:srgbClr val="034241"/>
    </a:accent4>
    <a:accent5>
      <a:srgbClr val="026761"/>
    </a:accent5>
    <a:accent6>
      <a:srgbClr val="1DA69A"/>
    </a:accent6>
    <a:hlink>
      <a:srgbClr val="2292A4"/>
    </a:hlink>
    <a:folHlink>
      <a:srgbClr val="24CCDD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34241"/>
    </a:accent1>
    <a:accent2>
      <a:srgbClr val="026761"/>
    </a:accent2>
    <a:accent3>
      <a:srgbClr val="1DA69A"/>
    </a:accent3>
    <a:accent4>
      <a:srgbClr val="034241"/>
    </a:accent4>
    <a:accent5>
      <a:srgbClr val="026761"/>
    </a:accent5>
    <a:accent6>
      <a:srgbClr val="1DA69A"/>
    </a:accent6>
    <a:hlink>
      <a:srgbClr val="2292A4"/>
    </a:hlink>
    <a:folHlink>
      <a:srgbClr val="24CCDD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34241"/>
    </a:accent1>
    <a:accent2>
      <a:srgbClr val="026761"/>
    </a:accent2>
    <a:accent3>
      <a:srgbClr val="1DA69A"/>
    </a:accent3>
    <a:accent4>
      <a:srgbClr val="034241"/>
    </a:accent4>
    <a:accent5>
      <a:srgbClr val="026761"/>
    </a:accent5>
    <a:accent6>
      <a:srgbClr val="1DA69A"/>
    </a:accent6>
    <a:hlink>
      <a:srgbClr val="2292A4"/>
    </a:hlink>
    <a:folHlink>
      <a:srgbClr val="24CCDD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34241"/>
    </a:accent1>
    <a:accent2>
      <a:srgbClr val="026761"/>
    </a:accent2>
    <a:accent3>
      <a:srgbClr val="1DA69A"/>
    </a:accent3>
    <a:accent4>
      <a:srgbClr val="034241"/>
    </a:accent4>
    <a:accent5>
      <a:srgbClr val="026761"/>
    </a:accent5>
    <a:accent6>
      <a:srgbClr val="1DA69A"/>
    </a:accent6>
    <a:hlink>
      <a:srgbClr val="2292A4"/>
    </a:hlink>
    <a:folHlink>
      <a:srgbClr val="24CC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2904</Words>
  <Application>WPS 演示</Application>
  <PresentationFormat>全屏显示(16:9)</PresentationFormat>
  <Paragraphs>458</Paragraphs>
  <Slides>32</Slides>
  <Notes>1</Notes>
  <HiddenSlides>0</HiddenSlides>
  <MMClips>2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微软雅黑</vt:lpstr>
      <vt:lpstr>Times New Roman</vt:lpstr>
      <vt:lpstr>黑体</vt:lpstr>
      <vt:lpstr>New Century Schoolbook</vt:lpstr>
      <vt:lpstr>Century</vt:lpstr>
      <vt:lpstr>MingLiU</vt:lpstr>
      <vt:lpstr>楷体</vt:lpstr>
      <vt:lpstr>楷体_GB2312</vt:lpstr>
      <vt:lpstr>新宋体</vt:lpstr>
      <vt:lpstr>Arial Unicode MS</vt:lpstr>
      <vt:lpstr>U.S. 101</vt:lpstr>
      <vt:lpstr>Roboto</vt:lpstr>
      <vt:lpstr>Open Sans Light</vt:lpstr>
      <vt:lpstr>Segoe Print</vt:lpstr>
      <vt:lpstr>Verdana</vt:lpstr>
      <vt:lpstr>Courier New</vt:lpstr>
      <vt:lpstr>MingLiU-ExtB</vt:lpstr>
      <vt:lpstr>Office 主题</vt:lpstr>
      <vt:lpstr>www.33ppt.com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练习单位换算：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terms:created xsi:type="dcterms:W3CDTF">2019-06-19T05:56:00Z</dcterms:created>
  <dcterms:modified xsi:type="dcterms:W3CDTF">2020-10-11T02:38:10Z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