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1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activeX/activeX1.xml" ContentType="application/vnd.ms-office.activeX+xml"/>
  <Override PartName="/ppt/activeX/activeX1.bin" ContentType="application/vnd.ms-office.activeX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2" r:id="rId2"/>
  </p:sldMasterIdLst>
  <p:notesMasterIdLst>
    <p:notesMasterId r:id="rId37"/>
  </p:notesMasterIdLst>
  <p:sldIdLst>
    <p:sldId id="260" r:id="rId3"/>
    <p:sldId id="311" r:id="rId4"/>
    <p:sldId id="646" r:id="rId5"/>
    <p:sldId id="554" r:id="rId6"/>
    <p:sldId id="555" r:id="rId7"/>
    <p:sldId id="711" r:id="rId8"/>
    <p:sldId id="556" r:id="rId9"/>
    <p:sldId id="651" r:id="rId10"/>
    <p:sldId id="649" r:id="rId11"/>
    <p:sldId id="650" r:id="rId12"/>
    <p:sldId id="557" r:id="rId13"/>
    <p:sldId id="652" r:id="rId14"/>
    <p:sldId id="709" r:id="rId15"/>
    <p:sldId id="624" r:id="rId16"/>
    <p:sldId id="408" r:id="rId17"/>
    <p:sldId id="679" r:id="rId18"/>
    <p:sldId id="744" r:id="rId19"/>
    <p:sldId id="712" r:id="rId20"/>
    <p:sldId id="623" r:id="rId21"/>
    <p:sldId id="680" r:id="rId22"/>
    <p:sldId id="605" r:id="rId23"/>
    <p:sldId id="707" r:id="rId24"/>
    <p:sldId id="696" r:id="rId25"/>
    <p:sldId id="606" r:id="rId26"/>
    <p:sldId id="766" r:id="rId27"/>
    <p:sldId id="780" r:id="rId28"/>
    <p:sldId id="781" r:id="rId29"/>
    <p:sldId id="713" r:id="rId30"/>
    <p:sldId id="714" r:id="rId31"/>
    <p:sldId id="715" r:id="rId32"/>
    <p:sldId id="717" r:id="rId33"/>
    <p:sldId id="304" r:id="rId34"/>
    <p:sldId id="718" r:id="rId35"/>
    <p:sldId id="603" r:id="rId36"/>
  </p:sldIdLst>
  <p:sldSz cx="9144000" cy="5143500" type="screen16x9"/>
  <p:notesSz cx="6858000" cy="9144000"/>
  <p:embeddedFontLst>
    <p:embeddedFont>
      <p:font typeface="微软雅黑" pitchFamily="34" charset="-122"/>
      <p:regular r:id="rId38"/>
      <p:bold r:id="rId39"/>
    </p:embeddedFont>
    <p:embeddedFont>
      <p:font typeface="华文琥珀" pitchFamily="2" charset="-122"/>
      <p:regular r:id="rId40"/>
    </p:embeddedFont>
    <p:embeddedFont>
      <p:font typeface="隶书" pitchFamily="49" charset="-122"/>
      <p:regular r:id="rId41"/>
    </p:embeddedFont>
    <p:embeddedFont>
      <p:font typeface="楷体_GB2312" charset="-122"/>
      <p:regular r:id="rId42"/>
    </p:embeddedFont>
    <p:embeddedFont>
      <p:font typeface="Calibri" pitchFamily="34" charset="0"/>
      <p:regular r:id="rId43"/>
      <p:bold r:id="rId44"/>
      <p:italic r:id="rId45"/>
      <p:boldItalic r:id="rId46"/>
    </p:embeddedFont>
    <p:embeddedFont>
      <p:font typeface="黑体" pitchFamily="49" charset="-122"/>
      <p:regular r:id="rId47"/>
    </p:embeddedFont>
  </p:embeddedFontLst>
  <p:custDataLst>
    <p:tags r:id="rId4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5"/>
    <p:restoredTop sz="95154"/>
  </p:normalViewPr>
  <p:slideViewPr>
    <p:cSldViewPr snapToGrid="0" showGuides="1">
      <p:cViewPr varScale="1">
        <p:scale>
          <a:sx n="145" d="100"/>
          <a:sy n="145" d="100"/>
        </p:scale>
        <p:origin x="-654" y="-96"/>
      </p:cViewPr>
      <p:guideLst>
        <p:guide orient="horz" pos="1872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2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7.fntdata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6.fntdata"/><Relationship Id="rId48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10" Type="http://schemas.openxmlformats.org/officeDocument/2006/relationships/image" Target="../media/image27.wmf"/><Relationship Id="rId4" Type="http://schemas.openxmlformats.org/officeDocument/2006/relationships/image" Target="../media/image21.wmf"/><Relationship Id="rId9" Type="http://schemas.openxmlformats.org/officeDocument/2006/relationships/image" Target="../media/image2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" Type="http://schemas.openxmlformats.org/officeDocument/2006/relationships/theme" Target="../theme/theme3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16175089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4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5842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1079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lvl="0">
              <a:buSzTx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" name="矩形 3"/>
          <p:cNvSpPr/>
          <p:nvPr userDrawn="1">
            <p:custDataLst>
              <p:tags r:id="rId6"/>
            </p:custDataLst>
          </p:nvPr>
        </p:nvSpPr>
        <p:spPr>
          <a:xfrm>
            <a:off x="0" y="5037138"/>
            <a:ext cx="9144000" cy="10795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lvl="0">
              <a:buSzTx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1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1079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lvl="0">
              <a:buSzTx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" name="矩形 3"/>
          <p:cNvSpPr/>
          <p:nvPr userDrawn="1">
            <p:custDataLst>
              <p:tags r:id="rId6"/>
            </p:custDataLst>
          </p:nvPr>
        </p:nvSpPr>
        <p:spPr>
          <a:xfrm>
            <a:off x="0" y="5037138"/>
            <a:ext cx="9144000" cy="10795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lvl="0">
              <a:buSzTx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iff"/><Relationship Id="rId3" Type="http://schemas.openxmlformats.org/officeDocument/2006/relationships/tags" Target="../tags/tag75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5" Type="http://schemas.openxmlformats.org/officeDocument/2006/relationships/image" Target="../media/image15.jpeg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13" Type="http://schemas.openxmlformats.org/officeDocument/2006/relationships/image" Target="../media/image16.wmf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12" Type="http://schemas.openxmlformats.org/officeDocument/2006/relationships/oleObject" Target="../embeddings/oleObject1.bin"/><Relationship Id="rId2" Type="http://schemas.openxmlformats.org/officeDocument/2006/relationships/tags" Target="../tags/tag90.xml"/><Relationship Id="rId16" Type="http://schemas.openxmlformats.org/officeDocument/2006/relationships/image" Target="../media/image15.jpeg"/><Relationship Id="rId1" Type="http://schemas.openxmlformats.org/officeDocument/2006/relationships/vmlDrawing" Target="../drawings/vmlDrawing1.vml"/><Relationship Id="rId6" Type="http://schemas.openxmlformats.org/officeDocument/2006/relationships/tags" Target="../tags/tag94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93.xml"/><Relationship Id="rId15" Type="http://schemas.openxmlformats.org/officeDocument/2006/relationships/image" Target="../media/image17.wmf"/><Relationship Id="rId10" Type="http://schemas.openxmlformats.org/officeDocument/2006/relationships/tags" Target="../tags/tag98.xml"/><Relationship Id="rId4" Type="http://schemas.openxmlformats.org/officeDocument/2006/relationships/tags" Target="../tags/tag92.xml"/><Relationship Id="rId9" Type="http://schemas.openxmlformats.org/officeDocument/2006/relationships/tags" Target="../tags/tag97.xml"/><Relationship Id="rId14" Type="http://schemas.openxmlformats.org/officeDocument/2006/relationships/oleObject" Target="../embeddings/oleObject2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05.xml"/><Relationship Id="rId13" Type="http://schemas.openxmlformats.org/officeDocument/2006/relationships/tags" Target="../tags/tag110.xml"/><Relationship Id="rId18" Type="http://schemas.openxmlformats.org/officeDocument/2006/relationships/slideLayout" Target="../slideLayouts/slideLayout2.xml"/><Relationship Id="rId26" Type="http://schemas.openxmlformats.org/officeDocument/2006/relationships/image" Target="../media/image21.wmf"/><Relationship Id="rId39" Type="http://schemas.openxmlformats.org/officeDocument/2006/relationships/image" Target="../media/image28.jpeg"/><Relationship Id="rId3" Type="http://schemas.openxmlformats.org/officeDocument/2006/relationships/tags" Target="../tags/tag100.xml"/><Relationship Id="rId21" Type="http://schemas.openxmlformats.org/officeDocument/2006/relationships/oleObject" Target="../embeddings/oleObject4.bin"/><Relationship Id="rId34" Type="http://schemas.openxmlformats.org/officeDocument/2006/relationships/image" Target="../media/image25.wmf"/><Relationship Id="rId7" Type="http://schemas.openxmlformats.org/officeDocument/2006/relationships/tags" Target="../tags/tag104.xml"/><Relationship Id="rId12" Type="http://schemas.openxmlformats.org/officeDocument/2006/relationships/tags" Target="../tags/tag109.xml"/><Relationship Id="rId17" Type="http://schemas.openxmlformats.org/officeDocument/2006/relationships/tags" Target="../tags/tag114.xml"/><Relationship Id="rId25" Type="http://schemas.openxmlformats.org/officeDocument/2006/relationships/oleObject" Target="../embeddings/oleObject6.bin"/><Relationship Id="rId33" Type="http://schemas.openxmlformats.org/officeDocument/2006/relationships/oleObject" Target="../embeddings/oleObject10.bin"/><Relationship Id="rId38" Type="http://schemas.openxmlformats.org/officeDocument/2006/relationships/image" Target="../media/image27.wmf"/><Relationship Id="rId2" Type="http://schemas.openxmlformats.org/officeDocument/2006/relationships/tags" Target="../tags/tag99.xml"/><Relationship Id="rId16" Type="http://schemas.openxmlformats.org/officeDocument/2006/relationships/tags" Target="../tags/tag113.xml"/><Relationship Id="rId20" Type="http://schemas.openxmlformats.org/officeDocument/2006/relationships/image" Target="../media/image18.wmf"/><Relationship Id="rId29" Type="http://schemas.openxmlformats.org/officeDocument/2006/relationships/oleObject" Target="../embeddings/oleObject8.bin"/><Relationship Id="rId1" Type="http://schemas.openxmlformats.org/officeDocument/2006/relationships/vmlDrawing" Target="../drawings/vmlDrawing2.vml"/><Relationship Id="rId6" Type="http://schemas.openxmlformats.org/officeDocument/2006/relationships/tags" Target="../tags/tag103.xml"/><Relationship Id="rId11" Type="http://schemas.openxmlformats.org/officeDocument/2006/relationships/tags" Target="../tags/tag108.xml"/><Relationship Id="rId24" Type="http://schemas.openxmlformats.org/officeDocument/2006/relationships/image" Target="../media/image20.wmf"/><Relationship Id="rId32" Type="http://schemas.openxmlformats.org/officeDocument/2006/relationships/image" Target="../media/image24.wmf"/><Relationship Id="rId37" Type="http://schemas.openxmlformats.org/officeDocument/2006/relationships/oleObject" Target="../embeddings/oleObject12.bin"/><Relationship Id="rId5" Type="http://schemas.openxmlformats.org/officeDocument/2006/relationships/tags" Target="../tags/tag102.xml"/><Relationship Id="rId15" Type="http://schemas.openxmlformats.org/officeDocument/2006/relationships/tags" Target="../tags/tag112.xml"/><Relationship Id="rId23" Type="http://schemas.openxmlformats.org/officeDocument/2006/relationships/oleObject" Target="../embeddings/oleObject5.bin"/><Relationship Id="rId28" Type="http://schemas.openxmlformats.org/officeDocument/2006/relationships/image" Target="../media/image22.wmf"/><Relationship Id="rId36" Type="http://schemas.openxmlformats.org/officeDocument/2006/relationships/image" Target="../media/image26.wmf"/><Relationship Id="rId10" Type="http://schemas.openxmlformats.org/officeDocument/2006/relationships/tags" Target="../tags/tag107.xml"/><Relationship Id="rId19" Type="http://schemas.openxmlformats.org/officeDocument/2006/relationships/oleObject" Target="../embeddings/oleObject3.bin"/><Relationship Id="rId31" Type="http://schemas.openxmlformats.org/officeDocument/2006/relationships/oleObject" Target="../embeddings/oleObject9.bin"/><Relationship Id="rId4" Type="http://schemas.openxmlformats.org/officeDocument/2006/relationships/tags" Target="../tags/tag101.xml"/><Relationship Id="rId9" Type="http://schemas.openxmlformats.org/officeDocument/2006/relationships/tags" Target="../tags/tag106.xml"/><Relationship Id="rId14" Type="http://schemas.openxmlformats.org/officeDocument/2006/relationships/tags" Target="../tags/tag111.xml"/><Relationship Id="rId22" Type="http://schemas.openxmlformats.org/officeDocument/2006/relationships/image" Target="../media/image19.wmf"/><Relationship Id="rId27" Type="http://schemas.openxmlformats.org/officeDocument/2006/relationships/oleObject" Target="../embeddings/oleObject7.bin"/><Relationship Id="rId30" Type="http://schemas.openxmlformats.org/officeDocument/2006/relationships/image" Target="../media/image23.wmf"/><Relationship Id="rId35" Type="http://schemas.openxmlformats.org/officeDocument/2006/relationships/oleObject" Target="../embeddings/oleObject11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16.xml"/><Relationship Id="rId7" Type="http://schemas.openxmlformats.org/officeDocument/2006/relationships/tags" Target="../tags/tag120.xml"/><Relationship Id="rId12" Type="http://schemas.openxmlformats.org/officeDocument/2006/relationships/image" Target="../media/image30.wmf"/><Relationship Id="rId2" Type="http://schemas.openxmlformats.org/officeDocument/2006/relationships/tags" Target="../tags/tag115.xml"/><Relationship Id="rId1" Type="http://schemas.openxmlformats.org/officeDocument/2006/relationships/vmlDrawing" Target="../drawings/vmlDrawing3.vml"/><Relationship Id="rId6" Type="http://schemas.openxmlformats.org/officeDocument/2006/relationships/tags" Target="../tags/tag119.xml"/><Relationship Id="rId11" Type="http://schemas.openxmlformats.org/officeDocument/2006/relationships/oleObject" Target="../embeddings/oleObject14.bin"/><Relationship Id="rId5" Type="http://schemas.openxmlformats.org/officeDocument/2006/relationships/tags" Target="../tags/tag118.xml"/><Relationship Id="rId10" Type="http://schemas.openxmlformats.org/officeDocument/2006/relationships/image" Target="../media/image29.wmf"/><Relationship Id="rId4" Type="http://schemas.openxmlformats.org/officeDocument/2006/relationships/tags" Target="../tags/tag117.xml"/><Relationship Id="rId9" Type="http://schemas.openxmlformats.org/officeDocument/2006/relationships/oleObject" Target="../embeddings/oleObject13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5" Type="http://schemas.openxmlformats.org/officeDocument/2006/relationships/image" Target="../media/image31.png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5" Type="http://schemas.openxmlformats.org/officeDocument/2006/relationships/image" Target="../media/image32.png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15.bin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5" Type="http://schemas.openxmlformats.org/officeDocument/2006/relationships/image" Target="../media/image34.png"/><Relationship Id="rId4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6.xml"/><Relationship Id="rId1" Type="http://schemas.openxmlformats.org/officeDocument/2006/relationships/tags" Target="../tags/tag13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38.xml"/><Relationship Id="rId7" Type="http://schemas.openxmlformats.org/officeDocument/2006/relationships/image" Target="../media/image35.wmf"/><Relationship Id="rId2" Type="http://schemas.openxmlformats.org/officeDocument/2006/relationships/tags" Target="../tags/tag13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6.bin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42.xml"/><Relationship Id="rId7" Type="http://schemas.openxmlformats.org/officeDocument/2006/relationships/image" Target="../media/image36.jpeg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4.xml"/><Relationship Id="rId4" Type="http://schemas.openxmlformats.org/officeDocument/2006/relationships/tags" Target="../tags/tag14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tags" Target="../tags/tag147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58.xml"/><Relationship Id="rId13" Type="http://schemas.openxmlformats.org/officeDocument/2006/relationships/tags" Target="../tags/tag163.xml"/><Relationship Id="rId18" Type="http://schemas.openxmlformats.org/officeDocument/2006/relationships/image" Target="../media/image40.jpeg"/><Relationship Id="rId3" Type="http://schemas.openxmlformats.org/officeDocument/2006/relationships/tags" Target="../tags/tag153.xml"/><Relationship Id="rId7" Type="http://schemas.openxmlformats.org/officeDocument/2006/relationships/tags" Target="../tags/tag157.xml"/><Relationship Id="rId12" Type="http://schemas.openxmlformats.org/officeDocument/2006/relationships/tags" Target="../tags/tag162.xml"/><Relationship Id="rId17" Type="http://schemas.openxmlformats.org/officeDocument/2006/relationships/image" Target="../media/image39.jpeg"/><Relationship Id="rId2" Type="http://schemas.openxmlformats.org/officeDocument/2006/relationships/tags" Target="../tags/tag152.xml"/><Relationship Id="rId16" Type="http://schemas.openxmlformats.org/officeDocument/2006/relationships/image" Target="../media/image38.jpeg"/><Relationship Id="rId1" Type="http://schemas.openxmlformats.org/officeDocument/2006/relationships/tags" Target="../tags/tag151.xml"/><Relationship Id="rId6" Type="http://schemas.openxmlformats.org/officeDocument/2006/relationships/tags" Target="../tags/tag156.xml"/><Relationship Id="rId11" Type="http://schemas.openxmlformats.org/officeDocument/2006/relationships/tags" Target="../tags/tag161.xml"/><Relationship Id="rId5" Type="http://schemas.openxmlformats.org/officeDocument/2006/relationships/tags" Target="../tags/tag155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60.xml"/><Relationship Id="rId19" Type="http://schemas.openxmlformats.org/officeDocument/2006/relationships/image" Target="../media/image41.png"/><Relationship Id="rId4" Type="http://schemas.openxmlformats.org/officeDocument/2006/relationships/tags" Target="../tags/tag154.xml"/><Relationship Id="rId9" Type="http://schemas.openxmlformats.org/officeDocument/2006/relationships/tags" Target="../tags/tag159.xml"/><Relationship Id="rId14" Type="http://schemas.openxmlformats.org/officeDocument/2006/relationships/tags" Target="../tags/tag16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5" Type="http://schemas.openxmlformats.org/officeDocument/2006/relationships/image" Target="../media/image36.jpeg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5" Type="http://schemas.openxmlformats.org/officeDocument/2006/relationships/image" Target="../media/image42.png"/><Relationship Id="rId4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image" Target="../media/image5.jpeg"/><Relationship Id="rId5" Type="http://schemas.openxmlformats.org/officeDocument/2006/relationships/tags" Target="../tags/tag28.xml"/><Relationship Id="rId10" Type="http://schemas.openxmlformats.org/officeDocument/2006/relationships/image" Target="../media/image4.jpeg"/><Relationship Id="rId4" Type="http://schemas.openxmlformats.org/officeDocument/2006/relationships/tags" Target="../tags/tag27.xml"/><Relationship Id="rId9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image" Target="../media/image43.tiff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1.xml"/><Relationship Id="rId2" Type="http://schemas.openxmlformats.org/officeDocument/2006/relationships/tags" Target="../tags/tag17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45.png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image" Target="../media/image46.tiff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6" Type="http://schemas.openxmlformats.org/officeDocument/2006/relationships/image" Target="../media/image47.tiff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6.xml"/><Relationship Id="rId1" Type="http://schemas.openxmlformats.org/officeDocument/2006/relationships/tags" Target="../tags/tag18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1.xml"/><Relationship Id="rId7" Type="http://schemas.openxmlformats.org/officeDocument/2006/relationships/slideLayout" Target="../slideLayouts/slideLayout2.xml"/><Relationship Id="rId2" Type="http://schemas.openxmlformats.org/officeDocument/2006/relationships/video" Target="file:///E:\2018&#26149;&#19979;\&#37073;&#27915;\&#29702;&#31185;\&#20154;&#20843;&#29289;&#19979;-&#25945;&#23398;&#36164;&#28304;\&#31532;&#20061;&#31456;%20&#21387;&#24378;\&#19978;&#35838;&#35838;&#20214;\&#31532;2&#33410;%20&#28082;&#20307;&#30340;&#21387;&#24378;\&#31532;1&#35838;&#26102;%20&#21021;&#27493;&#35748;&#35782;&#28082;&#20307;&#21387;&#24378;\&#19981;&#21516;&#30340;&#39640;&#24230;&#28082;&#20307;&#30340;&#21387;&#24378;&#19981;&#21516;.asf" TargetMode="External"/><Relationship Id="rId1" Type="http://schemas.microsoft.com/office/2007/relationships/media" Target="file:///E:\2018&#26149;&#19979;\&#37073;&#27915;\&#29702;&#31185;\&#20154;&#20843;&#29289;&#19979;-&#25945;&#23398;&#36164;&#28304;\&#31532;&#20061;&#31456;%20&#21387;&#24378;\&#19978;&#35838;&#35838;&#20214;\&#31532;2&#33410;%20&#28082;&#20307;&#30340;&#21387;&#24378;\&#31532;1&#35838;&#26102;%20&#21021;&#27493;&#35748;&#35782;&#28082;&#20307;&#21387;&#24378;\&#19981;&#21516;&#30340;&#39640;&#24230;&#28082;&#20307;&#30340;&#21387;&#24378;&#19981;&#21516;.asf" TargetMode="Externa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image" Target="../media/image8.png"/><Relationship Id="rId5" Type="http://schemas.openxmlformats.org/officeDocument/2006/relationships/tags" Target="../tags/tag39.xml"/><Relationship Id="rId10" Type="http://schemas.openxmlformats.org/officeDocument/2006/relationships/hyperlink" Target="09-2%20&#24494;&#23567;&#21387;&#24378;&#35745;&#30340;&#20351;&#29992;-_&#26631;&#28165;.mp4" TargetMode="External"/><Relationship Id="rId4" Type="http://schemas.openxmlformats.org/officeDocument/2006/relationships/tags" Target="../tags/tag38.xml"/><Relationship Id="rId9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hyperlink" Target="&#34920;&#26684;.png" TargetMode="External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tags" Target="../tags/tag54.xml"/><Relationship Id="rId5" Type="http://schemas.openxmlformats.org/officeDocument/2006/relationships/tags" Target="../tags/tag48.xml"/><Relationship Id="rId10" Type="http://schemas.openxmlformats.org/officeDocument/2006/relationships/tags" Target="../tags/tag53.xml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13" Type="http://schemas.openxmlformats.org/officeDocument/2006/relationships/hyperlink" Target="18.&#25506;&#31350;&#20915;&#23450;&#28082;&#20307;&#21387;&#24378;&#30340;&#22240;&#32032;_&#26631;&#28165;.mp4" TargetMode="External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12" Type="http://schemas.openxmlformats.org/officeDocument/2006/relationships/slideLayout" Target="../slideLayouts/slideLayout6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tags" Target="../tags/tag65.xml"/><Relationship Id="rId5" Type="http://schemas.openxmlformats.org/officeDocument/2006/relationships/tags" Target="../tags/tag59.xml"/><Relationship Id="rId10" Type="http://schemas.openxmlformats.org/officeDocument/2006/relationships/tags" Target="../tags/tag64.xml"/><Relationship Id="rId4" Type="http://schemas.openxmlformats.org/officeDocument/2006/relationships/tags" Target="../tags/tag58.xml"/><Relationship Id="rId9" Type="http://schemas.openxmlformats.org/officeDocument/2006/relationships/tags" Target="../tags/tag63.xml"/><Relationship Id="rId14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9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2459324" y="2389541"/>
            <a:ext cx="4699000" cy="990600"/>
          </a:xfrm>
          <a:prstGeom prst="roundRect">
            <a:avLst/>
          </a:prstGeom>
          <a:solidFill>
            <a:schemeClr val="accent5">
              <a:alpha val="84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标题 1"/>
          <p:cNvSpPr>
            <a:spLocks noGrp="1"/>
          </p:cNvSpPr>
          <p:nvPr>
            <p:ph type="ctrTitle" idx="4294967295"/>
            <p:custDataLst>
              <p:tags r:id="rId3"/>
            </p:custDataLst>
          </p:nvPr>
        </p:nvSpPr>
        <p:spPr>
          <a:xfrm>
            <a:off x="865016" y="2179991"/>
            <a:ext cx="7772400" cy="1409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>
              <a:lnSpc>
                <a:spcPct val="120000"/>
              </a:lnSpc>
              <a:buClrTx/>
              <a:buSzTx/>
              <a:buFontTx/>
            </a:pPr>
            <a:r>
              <a:rPr lang="en-US" altLang="zh-CN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9.2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液体的压强</a:t>
            </a:r>
            <a:endParaRPr lang="zh-CN" altLang="en-US" sz="4000" b="1" u="sng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6150" name="矩形 4"/>
          <p:cNvSpPr/>
          <p:nvPr>
            <p:custDataLst>
              <p:tags r:id="rId4"/>
            </p:custDataLst>
          </p:nvPr>
        </p:nvSpPr>
        <p:spPr>
          <a:xfrm>
            <a:off x="0" y="5033963"/>
            <a:ext cx="9144000" cy="23812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>
              <a:buSzTx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620483" y="270035"/>
            <a:ext cx="6835775" cy="52228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noProof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人教版初中物理八年级下册第九章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"/>
          <p:cNvSpPr txBox="1"/>
          <p:nvPr>
            <p:custDataLst>
              <p:tags r:id="rId1"/>
            </p:custDataLst>
          </p:nvPr>
        </p:nvSpPr>
        <p:spPr>
          <a:xfrm>
            <a:off x="82550" y="15875"/>
            <a:ext cx="829945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：探究液体内部压强大小与液体密度的关系</a:t>
            </a:r>
          </a:p>
          <a:p>
            <a:pPr>
              <a:lnSpc>
                <a:spcPct val="150000"/>
              </a:lnSpc>
              <a:buSzTx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实验步骤：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控制探头的方向、深度相同，改变液体的密度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，观察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U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形管左右液面高度差。</a:t>
            </a: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82550" y="2911475"/>
            <a:ext cx="8559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现 象：液体密度越大，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sym typeface="黑体" panose="02010609060101010101" pitchFamily="49" charset="-122"/>
              </a:rPr>
              <a:t>U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型管两边液面的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高度差越大</a:t>
            </a: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511175" y="3494088"/>
          <a:ext cx="7988300" cy="1005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9525"/>
                <a:gridCol w="1279525"/>
                <a:gridCol w="1279525"/>
                <a:gridCol w="1279525"/>
                <a:gridCol w="2870200"/>
              </a:tblGrid>
              <a:tr h="3352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次数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液体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深度（</a:t>
                      </a:r>
                      <a:r>
                        <a:rPr lang="en-US" altLang="zh-CN" sz="1600"/>
                        <a:t>cm</a:t>
                      </a:r>
                      <a:r>
                        <a:rPr lang="zh-CN" altLang="en-US" sz="160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探头方向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/>
                        <a:t>U</a:t>
                      </a:r>
                      <a:r>
                        <a:rPr lang="zh-CN" altLang="en-US" sz="1600"/>
                        <a:t>形管左右液面高度差（格）</a:t>
                      </a:r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水平向上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/>
                        <a:t>1</a:t>
                      </a:r>
                      <a:r>
                        <a:rPr lang="en-US" sz="1600"/>
                        <a:t>0</a:t>
                      </a:r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盐水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>
                          <a:sym typeface="+mn-ea"/>
                        </a:rPr>
                        <a:t>水平向上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/>
                        <a:t>18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图片 1" descr="HZX35c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781300" y="1177925"/>
            <a:ext cx="3030538" cy="1617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20" name="矩形 11"/>
          <p:cNvSpPr/>
          <p:nvPr>
            <p:custDataLst>
              <p:tags r:id="rId5"/>
            </p:custDataLst>
          </p:nvPr>
        </p:nvSpPr>
        <p:spPr>
          <a:xfrm>
            <a:off x="-20637" y="3773488"/>
            <a:ext cx="9153525" cy="123666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lstStyle/>
          <a:p>
            <a:pPr>
              <a:lnSpc>
                <a:spcPct val="150000"/>
              </a:lnSpc>
              <a:buSzTx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液体内部压强特点三：在深度相同时，液体内部压强大小随密度的增大而增大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>
            <a:off x="2635250" y="2401888"/>
            <a:ext cx="3414713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4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77813" y="198438"/>
            <a:ext cx="856932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实验结论：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在液体内部同一深度，向各个方向压强都相等；深度越深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压强越大；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液体的压强与液体的密度有关，在深度相同时，液体的密度越大，压强越大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交流与评估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（1）实验前应该确保U形管液面相平；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（2）实验如何检查装置的气密性？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（3）实验前要保证U形管两边液面相平，若液面不相平，怎么办？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（4）通过U形管中液面高度差反映液体内部压强大小，应用了什么实验方法？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（5）实验中，若往烧杯中倒入密度较大的浓盐水以增大液体的密度，从而探究液体内部压强大小与液体密度的关系，这种方法是否可行？</a:t>
            </a:r>
          </a:p>
        </p:txBody>
      </p:sp>
      <p:pic>
        <p:nvPicPr>
          <p:cNvPr id="3" name="New picture"/>
          <p:cNvPicPr/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268200" y="115570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1"/>
          <p:cNvSpPr txBox="1"/>
          <p:nvPr>
            <p:custDataLst>
              <p:tags r:id="rId1"/>
            </p:custDataLst>
          </p:nvPr>
        </p:nvSpPr>
        <p:spPr>
          <a:xfrm>
            <a:off x="277813" y="198438"/>
            <a:ext cx="8569325" cy="2400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【例题1】1648年帕斯卡做了著名的“裂桶实验”，如图所示，他在一个密闭的、装满水的木桶桶盖上插入一根细长的管子，然后在楼房的阳台上往管子里灌水。结果，只灌了几杯水，桶竟裂开了。该实验现象说明了决定水内部压强大小的因素是（    ）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Ａ.水的密度      Ｂ.水的深度	Ｃ.水的体积     Ｄ.水的重力</a:t>
            </a:r>
          </a:p>
        </p:txBody>
      </p:sp>
      <p:pic>
        <p:nvPicPr>
          <p:cNvPr id="19458" name="图片 -2147482593" descr="C:\Users\Administrator\Desktop\60d2f4fe0275d790-60de8deab87e73ea-630cd0c5dba26bf02fc8b4d0509d98f5.jpg60d2f4fe0275d790-60de8deab87e73ea-630cd0c5dba26bf02fc8b4d0509d98f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129463" y="1670050"/>
            <a:ext cx="1865312" cy="3162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106420" y="1659255"/>
            <a:ext cx="638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1"/>
          <p:cNvSpPr txBox="1"/>
          <p:nvPr>
            <p:custDataLst>
              <p:tags r:id="rId1"/>
            </p:custDataLst>
          </p:nvPr>
        </p:nvSpPr>
        <p:spPr>
          <a:xfrm>
            <a:off x="277813" y="198438"/>
            <a:ext cx="85693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【例题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】如图所示，小明将压强计的探头放入水中的某一深度处，记下U型管中两液面的高度差h，下列操作中能使高度差h增大的是（   ）</a:t>
            </a:r>
          </a:p>
          <a:p>
            <a:pPr>
              <a:lnSpc>
                <a:spcPct val="150000"/>
              </a:lnSpc>
            </a:pP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A.将探头向下移动一段距离</a:t>
            </a:r>
          </a:p>
          <a:p>
            <a:pPr>
              <a:lnSpc>
                <a:spcPct val="150000"/>
              </a:lnSpc>
            </a:pP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B.探头水头水平向左转动一段距离</a:t>
            </a:r>
          </a:p>
          <a:p>
            <a:pPr>
              <a:lnSpc>
                <a:spcPct val="150000"/>
              </a:lnSpc>
            </a:pP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C.将探头放在酒精中的同样深度处</a:t>
            </a:r>
          </a:p>
          <a:p>
            <a:pPr>
              <a:lnSpc>
                <a:spcPct val="150000"/>
              </a:lnSpc>
            </a:pP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D.将探头在原深度处向其他方向任意转动一个角度</a:t>
            </a:r>
          </a:p>
        </p:txBody>
      </p:sp>
      <p:pic>
        <p:nvPicPr>
          <p:cNvPr id="21506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rcRect l="6471"/>
          <a:stretch>
            <a:fillRect/>
          </a:stretch>
        </p:blipFill>
        <p:spPr>
          <a:xfrm>
            <a:off x="6092825" y="1773238"/>
            <a:ext cx="2890838" cy="2382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205980" y="735330"/>
            <a:ext cx="495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A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99"/>
          <p:cNvSpPr txBox="1"/>
          <p:nvPr>
            <p:custDataLst>
              <p:tags r:id="rId1"/>
            </p:custDataLst>
          </p:nvPr>
        </p:nvSpPr>
        <p:spPr>
          <a:xfrm>
            <a:off x="0" y="119380"/>
            <a:ext cx="877252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液体内部压强特点：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①在液体内部同一深度，向各个方向压强都相等；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②深度越深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压强越大；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③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液体的压强与液体的密度有关，在深度相同时，液体的密度越大，压强越大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。</a:t>
            </a:r>
            <a:endParaRPr lang="zh-CN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【思考与讨论】如图所示，液面下的h米深，液体的压强是否能计算出来？具体的值是多大呢？</a:t>
            </a:r>
          </a:p>
        </p:txBody>
      </p:sp>
      <p:pic>
        <p:nvPicPr>
          <p:cNvPr id="22530" name="图片 -2147482520" descr="W02014042449490313929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032625" y="119380"/>
            <a:ext cx="1821815" cy="2402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3"/>
          <p:cNvSpPr txBox="1"/>
          <p:nvPr>
            <p:custDataLst>
              <p:tags r:id="rId3"/>
            </p:custDataLst>
          </p:nvPr>
        </p:nvSpPr>
        <p:spPr>
          <a:xfrm>
            <a:off x="179388" y="3548063"/>
            <a:ext cx="7969250" cy="1476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同种液体，同一深度，压强向各个方向都相等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设想在液面下深度为h处有一个水平面，计算这个平面上的液柱对这个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“平面”的压强即可。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/>
          <p:cNvSpPr txBox="1"/>
          <p:nvPr>
            <p:custDataLst>
              <p:tags r:id="rId2"/>
            </p:custDataLst>
          </p:nvPr>
        </p:nvSpPr>
        <p:spPr>
          <a:xfrm>
            <a:off x="1042988" y="1173163"/>
            <a:ext cx="502761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平面上方的液柱对平面的压力</a:t>
            </a:r>
          </a:p>
        </p:txBody>
      </p:sp>
      <p:graphicFrame>
        <p:nvGraphicFramePr>
          <p:cNvPr id="7" name="Object 1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022350" y="1866900"/>
          <a:ext cx="4987925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r:id="rId12" imgW="1751330" imgH="203200" progId="Equation.DSMT4">
                  <p:embed/>
                </p:oleObj>
              </mc:Choice>
              <mc:Fallback>
                <p:oleObj r:id="rId12" imgW="1751330" imgH="2032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22350" y="1866900"/>
                        <a:ext cx="4987925" cy="5603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5"/>
          <p:cNvSpPr txBox="1"/>
          <p:nvPr>
            <p:custDataLst>
              <p:tags r:id="rId4"/>
            </p:custDataLst>
          </p:nvPr>
        </p:nvSpPr>
        <p:spPr>
          <a:xfrm>
            <a:off x="1001713" y="2552700"/>
            <a:ext cx="26860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平面受到的压强</a:t>
            </a: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1003300" y="3071813"/>
          <a:ext cx="2174875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r:id="rId14" imgW="875665" imgH="405765" progId="Equation.DSMT4">
                  <p:embed/>
                </p:oleObj>
              </mc:Choice>
              <mc:Fallback>
                <p:oleObj r:id="rId14" imgW="875665" imgH="405765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03300" y="3071813"/>
                        <a:ext cx="2174875" cy="1008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7"/>
          <p:cNvSpPr txBox="1"/>
          <p:nvPr>
            <p:custDataLst>
              <p:tags r:id="rId6"/>
            </p:custDataLst>
          </p:nvPr>
        </p:nvSpPr>
        <p:spPr>
          <a:xfrm>
            <a:off x="987425" y="4143375"/>
            <a:ext cx="5743575" cy="522288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因此，液面下深度为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处液体的压强</a:t>
            </a: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6769100" y="3867150"/>
            <a:ext cx="1525588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ρ</a:t>
            </a:r>
            <a:r>
              <a:rPr lang="en-US" altLang="zh-CN" sz="4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gh</a:t>
            </a:r>
            <a:endParaRPr lang="en-US" altLang="en-US" sz="4000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3561" name="图片 -2147482520" descr="W02014042449490313929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6769100" y="672783"/>
            <a:ext cx="2005013" cy="264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208213" y="211138"/>
            <a:ext cx="4408488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液体压强计算</a:t>
            </a:r>
          </a:p>
        </p:txBody>
      </p:sp>
      <p:sp>
        <p:nvSpPr>
          <p:cNvPr id="17" name="矩形 4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17488" y="182563"/>
            <a:ext cx="1727200" cy="510179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知识点二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  <p:bldP spid="13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99"/>
          <p:cNvSpPr txBox="1"/>
          <p:nvPr>
            <p:custDataLst>
              <p:tags r:id="rId2"/>
            </p:custDataLst>
          </p:nvPr>
        </p:nvSpPr>
        <p:spPr>
          <a:xfrm>
            <a:off x="111125" y="95250"/>
            <a:ext cx="885825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000">
                <a:latin typeface="Arial" panose="020B0604020202020204" pitchFamily="34" charset="0"/>
                <a:ea typeface="宋体" panose="02010600030101010101" pitchFamily="2" charset="-122"/>
              </a:rPr>
              <a:t>计算公式：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zh-CN" altLang="en-US" sz="2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ρ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gh    </a:t>
            </a:r>
            <a:r>
              <a:rPr lang="zh-CN" altLang="en-US" sz="2000">
                <a:latin typeface="Arial" panose="020B0604020202020204" pitchFamily="34" charset="0"/>
                <a:ea typeface="宋体" panose="02010600030101010101" pitchFamily="2" charset="-122"/>
              </a:rPr>
              <a:t>变形式：</a:t>
            </a:r>
          </a:p>
          <a:p>
            <a:pPr>
              <a:lnSpc>
                <a:spcPct val="200000"/>
              </a:lnSpc>
            </a:pPr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000">
                <a:latin typeface="Arial" panose="020B0604020202020204" pitchFamily="34" charset="0"/>
                <a:ea typeface="宋体" panose="02010600030101010101" pitchFamily="2" charset="-122"/>
              </a:rPr>
              <a:t>单位：</a:t>
            </a:r>
          </a:p>
          <a:p>
            <a:pPr>
              <a:lnSpc>
                <a:spcPct val="200000"/>
              </a:lnSpc>
            </a:pPr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Arial" panose="020B0604020202020204" pitchFamily="34" charset="0"/>
                <a:ea typeface="宋体" panose="02010600030101010101" pitchFamily="2" charset="-122"/>
              </a:rPr>
              <a:t>注意：h代表的是深度，是从自由液面到待求点的竖直距离</a:t>
            </a:r>
          </a:p>
        </p:txBody>
      </p:sp>
      <p:grpSp>
        <p:nvGrpSpPr>
          <p:cNvPr id="23554" name="组合 2"/>
          <p:cNvGrpSpPr/>
          <p:nvPr>
            <p:custDataLst>
              <p:tags r:id="rId3"/>
            </p:custDataLst>
          </p:nvPr>
        </p:nvGrpSpPr>
        <p:grpSpPr>
          <a:xfrm>
            <a:off x="1228725" y="901700"/>
            <a:ext cx="3105150" cy="798513"/>
            <a:chOff x="2015" y="2060"/>
            <a:chExt cx="4890" cy="1258"/>
          </a:xfrm>
        </p:grpSpPr>
        <p:graphicFrame>
          <p:nvGraphicFramePr>
            <p:cNvPr id="24579" name="对象 4">
              <a:hlinkClick r:id="" action="ppaction://ole?verb=0"/>
            </p:cNvPr>
            <p:cNvGraphicFramePr>
              <a:graphicFrameLocks noChangeAspect="1"/>
            </p:cNvGraphicFramePr>
            <p:nvPr>
              <p:custDataLst>
                <p:tags r:id="rId7"/>
              </p:custDataLst>
            </p:nvPr>
          </p:nvGraphicFramePr>
          <p:xfrm>
            <a:off x="2145" y="2060"/>
            <a:ext cx="630" cy="6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9" r:id="rId19" imgW="152400" imgH="165100" progId="Equation.KSEE3">
                    <p:embed/>
                  </p:oleObj>
                </mc:Choice>
                <mc:Fallback>
                  <p:oleObj r:id="rId19" imgW="152400" imgH="165100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2145" y="2060"/>
                          <a:ext cx="630" cy="68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580" name="对象 5">
              <a:hlinkClick r:id="" action="ppaction://ole?verb=0"/>
            </p:cNvPr>
            <p:cNvGraphicFramePr>
              <a:graphicFrameLocks noChangeAspect="1"/>
            </p:cNvGraphicFramePr>
            <p:nvPr>
              <p:custDataLst>
                <p:tags r:id="rId8"/>
              </p:custDataLst>
            </p:nvPr>
          </p:nvGraphicFramePr>
          <p:xfrm>
            <a:off x="3555" y="2060"/>
            <a:ext cx="580" cy="6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0" r:id="rId21" imgW="139700" imgH="165100" progId="Equation.KSEE3">
                    <p:embed/>
                  </p:oleObj>
                </mc:Choice>
                <mc:Fallback>
                  <p:oleObj r:id="rId21" imgW="139700" imgH="165100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3555" y="2060"/>
                          <a:ext cx="580" cy="68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581" name="对象 6">
              <a:hlinkClick r:id="" action="ppaction://ole?verb=0"/>
            </p:cNvPr>
            <p:cNvGraphicFramePr>
              <a:graphicFrameLocks noChangeAspect="1"/>
            </p:cNvGraphicFramePr>
            <p:nvPr>
              <p:custDataLst>
                <p:tags r:id="rId9"/>
              </p:custDataLst>
            </p:nvPr>
          </p:nvGraphicFramePr>
          <p:xfrm>
            <a:off x="4850" y="2060"/>
            <a:ext cx="525" cy="7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1" r:id="rId23" imgW="127000" imgH="177165" progId="Equation.KSEE3">
                    <p:embed/>
                  </p:oleObj>
                </mc:Choice>
                <mc:Fallback>
                  <p:oleObj r:id="rId23" imgW="127000" imgH="177165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4850" y="2060"/>
                          <a:ext cx="525" cy="73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582" name="对象 8">
              <a:hlinkClick r:id="" action="ppaction://ole?verb=0"/>
            </p:cNvPr>
            <p:cNvGraphicFramePr>
              <a:graphicFrameLocks noChangeAspect="1"/>
            </p:cNvGraphicFramePr>
            <p:nvPr>
              <p:custDataLst>
                <p:tags r:id="rId10"/>
              </p:custDataLst>
            </p:nvPr>
          </p:nvGraphicFramePr>
          <p:xfrm>
            <a:off x="6182" y="2060"/>
            <a:ext cx="632" cy="6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2" r:id="rId25" imgW="152400" imgH="165100" progId="Equation.KSEE3">
                    <p:embed/>
                  </p:oleObj>
                </mc:Choice>
                <mc:Fallback>
                  <p:oleObj r:id="rId25" imgW="152400" imgH="165100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26"/>
                        <a:stretch>
                          <a:fillRect/>
                        </a:stretch>
                      </p:blipFill>
                      <p:spPr>
                        <a:xfrm>
                          <a:off x="6182" y="2060"/>
                          <a:ext cx="632" cy="68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583" name="对象 10">
              <a:hlinkClick r:id="" action="ppaction://ole?verb=0"/>
            </p:cNvPr>
            <p:cNvGraphicFramePr>
              <a:graphicFrameLocks noChangeAspect="1"/>
            </p:cNvGraphicFramePr>
            <p:nvPr>
              <p:custDataLst>
                <p:tags r:id="rId11"/>
              </p:custDataLst>
            </p:nvPr>
          </p:nvGraphicFramePr>
          <p:xfrm>
            <a:off x="2015" y="2762"/>
            <a:ext cx="1065" cy="5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3" r:id="rId27" imgW="457200" imgH="228600" progId="Equation.KSEE3">
                    <p:embed/>
                  </p:oleObj>
                </mc:Choice>
                <mc:Fallback>
                  <p:oleObj r:id="rId27" imgW="457200" imgH="228600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2015" y="2762"/>
                          <a:ext cx="1065" cy="53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584" name="对象 11">
              <a:hlinkClick r:id="" action="ppaction://ole?verb=0"/>
            </p:cNvPr>
            <p:cNvGraphicFramePr>
              <a:graphicFrameLocks noChangeAspect="1"/>
            </p:cNvGraphicFramePr>
            <p:nvPr>
              <p:custDataLst>
                <p:tags r:id="rId12"/>
              </p:custDataLst>
            </p:nvPr>
          </p:nvGraphicFramePr>
          <p:xfrm>
            <a:off x="3435" y="2822"/>
            <a:ext cx="975" cy="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4" r:id="rId29" imgW="419100" imgH="203200" progId="Equation.KSEE3">
                    <p:embed/>
                  </p:oleObj>
                </mc:Choice>
                <mc:Fallback>
                  <p:oleObj r:id="rId29" imgW="419100" imgH="203200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0"/>
                        <a:stretch>
                          <a:fillRect/>
                        </a:stretch>
                      </p:blipFill>
                      <p:spPr>
                        <a:xfrm>
                          <a:off x="3435" y="2822"/>
                          <a:ext cx="975" cy="4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585" name="对象 12">
              <a:hlinkClick r:id="" action="ppaction://ole?verb=0"/>
            </p:cNvPr>
            <p:cNvGraphicFramePr>
              <a:graphicFrameLocks noChangeAspect="1"/>
            </p:cNvGraphicFramePr>
            <p:nvPr>
              <p:custDataLst>
                <p:tags r:id="rId13"/>
              </p:custDataLst>
            </p:nvPr>
          </p:nvGraphicFramePr>
          <p:xfrm>
            <a:off x="4890" y="2890"/>
            <a:ext cx="505" cy="4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5" r:id="rId31" imgW="165100" imgH="139700" progId="Equation.KSEE3">
                    <p:embed/>
                  </p:oleObj>
                </mc:Choice>
                <mc:Fallback>
                  <p:oleObj r:id="rId31" imgW="165100" imgH="139700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2"/>
                        <a:stretch>
                          <a:fillRect/>
                        </a:stretch>
                      </p:blipFill>
                      <p:spPr>
                        <a:xfrm>
                          <a:off x="4890" y="2890"/>
                          <a:ext cx="505" cy="42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586" name="对象 14">
              <a:hlinkClick r:id="" action="ppaction://ole?verb=0"/>
            </p:cNvPr>
            <p:cNvGraphicFramePr>
              <a:graphicFrameLocks noChangeAspect="1"/>
            </p:cNvGraphicFramePr>
            <p:nvPr>
              <p:custDataLst>
                <p:tags r:id="rId14"/>
              </p:custDataLst>
            </p:nvPr>
          </p:nvGraphicFramePr>
          <p:xfrm>
            <a:off x="6232" y="2810"/>
            <a:ext cx="672" cy="4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6" r:id="rId33" imgW="228600" imgH="165100" progId="Equation.KSEE3">
                    <p:embed/>
                  </p:oleObj>
                </mc:Choice>
                <mc:Fallback>
                  <p:oleObj r:id="rId33" imgW="228600" imgH="165100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4"/>
                        <a:stretch>
                          <a:fillRect/>
                        </a:stretch>
                      </p:blipFill>
                      <p:spPr>
                        <a:xfrm>
                          <a:off x="6232" y="2810"/>
                          <a:ext cx="672" cy="49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24587" name="直接连接符 20"/>
            <p:cNvCxnSpPr/>
            <p:nvPr>
              <p:custDataLst>
                <p:tags r:id="rId15"/>
              </p:custDataLst>
            </p:nvPr>
          </p:nvCxnSpPr>
          <p:spPr>
            <a:xfrm>
              <a:off x="2965" y="3060"/>
              <a:ext cx="51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88" name="直接连接符 21"/>
            <p:cNvCxnSpPr/>
            <p:nvPr>
              <p:custDataLst>
                <p:tags r:id="rId16"/>
              </p:custDataLst>
            </p:nvPr>
          </p:nvCxnSpPr>
          <p:spPr>
            <a:xfrm>
              <a:off x="4412" y="3060"/>
              <a:ext cx="51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89" name="直接连接符 22"/>
            <p:cNvCxnSpPr/>
            <p:nvPr>
              <p:custDataLst>
                <p:tags r:id="rId17"/>
              </p:custDataLst>
            </p:nvPr>
          </p:nvCxnSpPr>
          <p:spPr>
            <a:xfrm>
              <a:off x="5427" y="3060"/>
              <a:ext cx="86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aphicFrame>
        <p:nvGraphicFramePr>
          <p:cNvPr id="23567" name="对象 5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3671888" y="315913"/>
          <a:ext cx="661987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r:id="rId35" imgW="495300" imgH="419100" progId="Equation.KSEE3">
                  <p:embed/>
                </p:oleObj>
              </mc:Choice>
              <mc:Fallback>
                <p:oleObj r:id="rId35" imgW="495300" imgH="4191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671888" y="315913"/>
                        <a:ext cx="661987" cy="5603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8" name="对象 6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4979988" y="315913"/>
          <a:ext cx="64770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r:id="rId37" imgW="482600" imgH="419100" progId="Equation.KSEE3">
                  <p:embed/>
                </p:oleObj>
              </mc:Choice>
              <mc:Fallback>
                <p:oleObj r:id="rId37" imgW="482600" imgH="4191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979988" y="315913"/>
                        <a:ext cx="647700" cy="5603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569" name="图片 -2147482558" descr="IMG_20180320_20450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9"/>
          <a:srcRect b="28789"/>
          <a:stretch>
            <a:fillRect/>
          </a:stretch>
        </p:blipFill>
        <p:spPr>
          <a:xfrm>
            <a:off x="1711325" y="2598738"/>
            <a:ext cx="6781800" cy="126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charRg st="51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3">
                                            <p:txEl>
                                              <p:charRg st="51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charRg st="5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553">
                                            <p:txEl>
                                              <p:charRg st="55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charRg st="5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553">
                                            <p:txEl>
                                              <p:charRg st="55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667385" y="1885950"/>
          <a:ext cx="1186815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r:id="rId9" imgW="545465" imgH="431800" progId="Equation.KSEE3">
                  <p:embed/>
                </p:oleObj>
              </mc:Choice>
              <mc:Fallback>
                <p:oleObj r:id="rId9" imgW="545465" imgH="4318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7385" y="1885950"/>
                        <a:ext cx="1186815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667068" y="2511425"/>
          <a:ext cx="96774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r:id="rId11" imgW="444500" imgH="393700" progId="Equation.KSEE3">
                  <p:embed/>
                </p:oleObj>
              </mc:Choice>
              <mc:Fallback>
                <p:oleObj r:id="rId11" imgW="4445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7068" y="2511425"/>
                        <a:ext cx="967740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71450" y="1484630"/>
            <a:ext cx="5562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4.</a:t>
            </a:r>
            <a:r>
              <a:rPr lang="zh-CN" altLang="en-US"/>
              <a:t>两个公式使用范围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898650" y="1979930"/>
            <a:ext cx="4826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适用于静止液体压强求解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854200" y="2755900"/>
            <a:ext cx="4826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适用于固体、液体、气体等压强求解</a:t>
            </a: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172085" y="191770"/>
            <a:ext cx="864997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>
                <a:sym typeface="+mn-ea"/>
              </a:rPr>
              <a:t>3.</a:t>
            </a:r>
            <a:r>
              <a:rPr lang="zh-CN" altLang="zh-CN">
                <a:sym typeface="+mn-ea"/>
              </a:rPr>
              <a:t>液体内部的压强大小跟</a:t>
            </a:r>
            <a:r>
              <a:rPr lang="zh-CN" altLang="zh-CN" u="sng">
                <a:sym typeface="+mn-ea"/>
              </a:rPr>
              <a:t>　液体密度　</a:t>
            </a:r>
            <a:r>
              <a:rPr lang="zh-CN" altLang="zh-CN">
                <a:sym typeface="+mn-ea"/>
              </a:rPr>
              <a:t>和</a:t>
            </a:r>
            <a:r>
              <a:rPr lang="zh-CN" altLang="zh-CN" u="sng">
                <a:sym typeface="+mn-ea"/>
              </a:rPr>
              <a:t>　所处液体深度　</a:t>
            </a:r>
            <a:r>
              <a:rPr lang="zh-CN" altLang="zh-CN">
                <a:sym typeface="+mn-ea"/>
              </a:rPr>
              <a:t>有关。与液体质量体积、容器形状、底面积等无关。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1"/>
          <p:cNvSpPr txBox="1"/>
          <p:nvPr>
            <p:custDataLst>
              <p:tags r:id="rId1"/>
            </p:custDataLst>
          </p:nvPr>
        </p:nvSpPr>
        <p:spPr>
          <a:xfrm>
            <a:off x="363538" y="325438"/>
            <a:ext cx="7731125" cy="1938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【例题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】如图所示的容器中装有水，则水对A点的压强为（     ）</a:t>
            </a: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A. 980 Pa</a:t>
            </a: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B. 2940 Pa</a:t>
            </a: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C. 5880 Pa </a:t>
            </a: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D. 条件不足，无法判断</a:t>
            </a:r>
          </a:p>
        </p:txBody>
      </p:sp>
      <p:pic>
        <p:nvPicPr>
          <p:cNvPr id="25602" name="图片 2" descr="HZX31-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879975" y="1128713"/>
            <a:ext cx="2819400" cy="2236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143750" y="316230"/>
            <a:ext cx="666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102"/>
          <p:cNvSpPr txBox="1"/>
          <p:nvPr>
            <p:custDataLst>
              <p:tags r:id="rId1"/>
            </p:custDataLst>
          </p:nvPr>
        </p:nvSpPr>
        <p:spPr>
          <a:xfrm>
            <a:off x="482600" y="184150"/>
            <a:ext cx="848360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【例题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】一只木桶能装多少水，并不取决于桶壁上最长的那块木板，而恰恰取决于桶壁上最短的那块。已知桶壁上最长的木板长为5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0c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m，最短的木板长为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20c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m，桶底内部底面积为4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00c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zh-CN" altLang="zh-CN" sz="2000" baseline="30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。当桶装足够多的水时，桶底受到水的压强为</a:t>
            </a:r>
            <a:r>
              <a:rPr lang="zh-CN" altLang="zh-CN" sz="2000" u="sng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Pa（g取10N/kg）。</a:t>
            </a:r>
          </a:p>
          <a:p>
            <a:pPr>
              <a:lnSpc>
                <a:spcPct val="150000"/>
              </a:lnSpc>
            </a:pPr>
            <a:endParaRPr lang="zh-CN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【例题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】某地水库堤坝坝底能够承受的最大水压为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en-US" altLang="zh-CN" sz="2000" baseline="3000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pa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，防止堤坝不被损坏，则堤坝最高能够建设为</a:t>
            </a:r>
            <a:r>
              <a:rPr lang="zh-CN" altLang="zh-CN" sz="2000" u="sng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790700" y="1615440"/>
            <a:ext cx="1247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2000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253230" y="3008630"/>
            <a:ext cx="1247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30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08213" y="211138"/>
            <a:ext cx="4408488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液体压强的产生及特点</a:t>
            </a:r>
          </a:p>
        </p:txBody>
      </p:sp>
      <p:sp>
        <p:nvSpPr>
          <p:cNvPr id="17" name="矩形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7488" y="182563"/>
            <a:ext cx="1727200" cy="509588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知识点一</a:t>
            </a: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 bwMode="auto">
          <a:xfrm>
            <a:off x="493713" y="833438"/>
            <a:ext cx="3649663" cy="46037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1.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液体压强的产生</a:t>
            </a:r>
          </a:p>
        </p:txBody>
      </p:sp>
      <p:pic>
        <p:nvPicPr>
          <p:cNvPr id="9220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351088" y="2268538"/>
            <a:ext cx="3830637" cy="2630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95275" y="1254125"/>
            <a:ext cx="8667750" cy="1014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Arial" panose="020B0604020202020204" pitchFamily="34" charset="0"/>
                <a:ea typeface="宋体" panose="02010600030101010101" pitchFamily="2" charset="-122"/>
              </a:rPr>
              <a:t>洗菜池中没有水时，要提起池底出水口的塞子很容易；洗菜池装满水时，要提起池底出水口的塞子就比较费力，这说明什么？</a:t>
            </a:r>
          </a:p>
        </p:txBody>
      </p:sp>
      <p:sp>
        <p:nvSpPr>
          <p:cNvPr id="18" name="矩形 17"/>
          <p:cNvSpPr/>
          <p:nvPr>
            <p:custDataLst>
              <p:tags r:id="rId7"/>
            </p:custDataLst>
          </p:nvPr>
        </p:nvSpPr>
        <p:spPr>
          <a:xfrm>
            <a:off x="571500" y="2349500"/>
            <a:ext cx="8029575" cy="12477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lstStyle/>
          <a:p>
            <a:pPr>
              <a:lnSpc>
                <a:spcPct val="200000"/>
              </a:lnSpc>
              <a:buSzTx/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液体内部向下有压强，那么液体内部向其他方向有压强吗？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  <p:bldP spid="5" grpId="0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102"/>
          <p:cNvSpPr txBox="1"/>
          <p:nvPr>
            <p:custDataLst>
              <p:tags r:id="rId1"/>
            </p:custDataLst>
          </p:nvPr>
        </p:nvSpPr>
        <p:spPr>
          <a:xfrm>
            <a:off x="0" y="184150"/>
            <a:ext cx="90424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【例题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】如图所示，水平桌面的中央放着一个圆形鱼缸，重为30N，其底面积为1200cm</a:t>
            </a:r>
            <a:r>
              <a:rPr lang="zh-CN" altLang="zh-CN" sz="2000" baseline="30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，鱼缸内装有0.2m深的水，水的质量是27kg(g=10N/kg)，请计算：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①鱼缸底部受到的水的压强；②鱼缸底部受到水的压力；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③鱼缸对桌面产生的压力；④鱼缸对桌面产生的压强。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519545" y="1279525"/>
            <a:ext cx="2272030" cy="17843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06375" y="2697480"/>
            <a:ext cx="583882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答：①鱼缸底部受到的水的压强为2×10</a:t>
            </a:r>
            <a:r>
              <a:rPr lang="zh-CN" altLang="en-US" sz="200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Pa；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②鱼缸底部受到水的压力为240N；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③鱼缸对桌面产生的压强为2.5×10</a:t>
            </a:r>
            <a:r>
              <a:rPr lang="zh-CN" altLang="en-US" sz="200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Pa。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1"/>
          <p:cNvSpPr txBox="1"/>
          <p:nvPr>
            <p:custDataLst>
              <p:tags r:id="rId2"/>
            </p:custDataLst>
          </p:nvPr>
        </p:nvSpPr>
        <p:spPr>
          <a:xfrm>
            <a:off x="830263" y="454025"/>
            <a:ext cx="7540625" cy="28613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容器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液体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类型题中压力压强的求解顺序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对于装有液体的容器中，先计算液体对容器底的压力、压强，再计算液体对容器底的压力。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装有液体的容器对水瓶桌面的压力、压强，一般先根据容器对桌面的压力的大小等于容器及液体总重的大小，即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F=G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总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+G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容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，算出压力后，再根据              ，算出对水平桌面的压强。</a:t>
            </a:r>
          </a:p>
        </p:txBody>
      </p:sp>
      <p:graphicFrame>
        <p:nvGraphicFramePr>
          <p:cNvPr id="28674" name="对象 1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2495550" y="2751138"/>
          <a:ext cx="173831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r:id="rId5" imgW="1168400" imgH="405765" progId="Equation.KSEE3">
                  <p:embed/>
                </p:oleObj>
              </mc:Choice>
              <mc:Fallback>
                <p:oleObj r:id="rId5" imgW="1168400" imgH="405765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95550" y="2751138"/>
                        <a:ext cx="1738313" cy="603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02"/>
          <p:cNvSpPr txBox="1"/>
          <p:nvPr>
            <p:custDataLst>
              <p:tags r:id="rId1"/>
            </p:custDataLst>
          </p:nvPr>
        </p:nvSpPr>
        <p:spPr>
          <a:xfrm>
            <a:off x="0" y="184150"/>
            <a:ext cx="9042400" cy="2400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【例题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】将一未装满水密闭的矿泉水瓶，先正立放置在水平桌面上，再倒立放置，如图所示，瓶盖的面积是8cm</a:t>
            </a:r>
            <a:r>
              <a:rPr lang="zh-CN" altLang="zh-CN" sz="2000" baseline="30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，瓶底的面积是28cm</a:t>
            </a:r>
            <a:r>
              <a:rPr lang="zh-CN" altLang="zh-CN" sz="2000" baseline="30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，瓶重和厚度忽略不计（g取10N/kg）．求：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（1）倒立放置时瓶盖所受水的压力和压强；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（2）倒立放置时矿泉水瓶对桌面的压强。</a:t>
            </a:r>
          </a:p>
        </p:txBody>
      </p:sp>
      <p:pic>
        <p:nvPicPr>
          <p:cNvPr id="29698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176963" y="1301750"/>
            <a:ext cx="2382837" cy="1966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92075" y="2735580"/>
            <a:ext cx="76860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答：（1）倒立放置时瓶盖所受水的压强为1300Pa；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（2）倒立放置时矿泉水瓶对桌面的压力为2.8N，压强为3500Pa。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"/>
          <p:cNvSpPr txBox="1"/>
          <p:nvPr>
            <p:custDataLst>
              <p:tags r:id="rId1"/>
            </p:custDataLst>
          </p:nvPr>
        </p:nvSpPr>
        <p:spPr>
          <a:xfrm>
            <a:off x="830263" y="454025"/>
            <a:ext cx="7540625" cy="1476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【例题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】有人说，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设想你在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7km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深的蛟龙号潜水器中把一只脚伸到外面的水里，海水对你脚背压力的大小相当于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1 500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个人所受的重力！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海水压力真有这么大吗？请通过估算加以说明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25604" name="文本框 2"/>
          <p:cNvSpPr txBox="1"/>
          <p:nvPr>
            <p:custDataLst>
              <p:tags r:id="rId2"/>
            </p:custDataLst>
          </p:nvPr>
        </p:nvSpPr>
        <p:spPr>
          <a:xfrm>
            <a:off x="850900" y="2030413"/>
            <a:ext cx="7783513" cy="1476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解:因为是估算，海水的密度可以取</a:t>
            </a:r>
            <a:r>
              <a:rPr lang="zh-CN" altLang="en-US" sz="2000" b="1" i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ρ</a:t>
            </a:r>
            <a:r>
              <a:rPr lang="en-US" altLang="zh-CN" sz="2000" b="1" i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en-US" altLang="zh-CN" sz="20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km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取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10N/kg.</a:t>
            </a:r>
          </a:p>
          <a:p>
            <a:pPr>
              <a:lnSpc>
                <a:spcPct val="150000"/>
              </a:lnSpc>
            </a:pPr>
            <a:r>
              <a:rPr lang="en-US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脚背宽度取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8-10cm</a:t>
            </a:r>
            <a:r>
              <a:rPr lang="en-US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，脚背长度取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12-15cm</a:t>
            </a:r>
            <a:r>
              <a:rPr lang="en-US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，则脚背面积为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96-150m</a:t>
            </a:r>
            <a:r>
              <a:rPr lang="en-US" altLang="zh-CN" sz="20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，近似取</a:t>
            </a:r>
            <a:r>
              <a:rPr lang="en-US" altLang="zh-CN" sz="2000" b="1" i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=130cm</a:t>
            </a:r>
            <a:r>
              <a:rPr lang="en-US" altLang="zh-CN" sz="20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=1.3</a:t>
            </a:r>
            <a:r>
              <a:rPr lang="en-US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en-US" altLang="zh-CN" sz="20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-2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en-US" altLang="zh-CN" sz="20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组合 2"/>
          <p:cNvGrpSpPr/>
          <p:nvPr>
            <p:custDataLst>
              <p:tags r:id="rId2"/>
            </p:custDataLst>
          </p:nvPr>
        </p:nvGrpSpPr>
        <p:grpSpPr>
          <a:xfrm>
            <a:off x="1058863" y="141288"/>
            <a:ext cx="7513637" cy="4192587"/>
            <a:chOff x="1316" y="127"/>
            <a:chExt cx="11832" cy="6602"/>
          </a:xfrm>
        </p:grpSpPr>
        <p:sp>
          <p:nvSpPr>
            <p:cNvPr id="31746" name="文本框 1"/>
            <p:cNvSpPr txBox="1"/>
            <p:nvPr>
              <p:custDataLst>
                <p:tags r:id="rId3"/>
              </p:custDataLst>
            </p:nvPr>
          </p:nvSpPr>
          <p:spPr>
            <a:xfrm>
              <a:off x="1316" y="127"/>
              <a:ext cx="11832" cy="64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7km</a:t>
              </a:r>
              <a:r>
                <a:rPr lang="en-US" altLang="en-US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深处海水的压强为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i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p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=</a:t>
              </a:r>
              <a:r>
                <a:rPr lang="zh-CN" altLang="en-US" sz="2000" i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ρ</a:t>
              </a:r>
              <a:r>
                <a:rPr lang="en-US" altLang="zh-CN" sz="2000" i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gh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=1</a:t>
              </a:r>
              <a:r>
                <a:rPr lang="zh-CN" altLang="en-US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×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r>
                <a:rPr lang="en-US" altLang="zh-CN" sz="2000" baseline="30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kg/m</a:t>
              </a:r>
              <a:r>
                <a:rPr lang="en-US" altLang="zh-CN" sz="2000" baseline="30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r>
                <a:rPr lang="zh-CN" altLang="en-US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×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10N/kg</a:t>
              </a:r>
              <a:r>
                <a:rPr lang="zh-CN" altLang="en-US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×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r>
                <a:rPr lang="zh-CN" altLang="en-US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×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r>
                <a:rPr lang="en-US" altLang="zh-CN" sz="2000" baseline="30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m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=7</a:t>
              </a:r>
              <a:r>
                <a:rPr lang="zh-CN" altLang="en-US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×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r>
                <a:rPr lang="en-US" altLang="zh-CN" sz="2000" baseline="30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Pa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脚背受的压力为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i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F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=</a:t>
              </a:r>
              <a:r>
                <a:rPr lang="en-US" altLang="zh-CN" sz="2000" i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pS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=7</a:t>
              </a:r>
              <a:r>
                <a:rPr lang="zh-CN" altLang="en-US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×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r>
                <a:rPr lang="en-US" altLang="zh-CN" sz="2000" baseline="30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N/m</a:t>
              </a:r>
              <a:r>
                <a:rPr lang="en-US" altLang="zh-CN" sz="2000" baseline="30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×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1.3</a:t>
              </a:r>
              <a:r>
                <a:rPr lang="en-US" altLang="en-US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×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r>
                <a:rPr lang="en-US" altLang="zh-CN" sz="2000" baseline="30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-2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m</a:t>
              </a:r>
              <a:r>
                <a:rPr lang="en-US" altLang="zh-CN" sz="2000" baseline="30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=9</a:t>
              </a:r>
              <a:r>
                <a:rPr lang="zh-CN" altLang="en-US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×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r>
                <a:rPr lang="en-US" altLang="zh-CN" sz="2000" baseline="30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N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一个成年人的体重约为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60kg</a:t>
              </a:r>
              <a:r>
                <a:rPr lang="zh-CN" altLang="en-US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，所受的重力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i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G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=</a:t>
              </a:r>
              <a:r>
                <a:rPr lang="en-US" altLang="zh-CN" sz="2000" i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mg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=60kg</a:t>
              </a:r>
              <a:r>
                <a:rPr lang="zh-CN" altLang="en-US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×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10N/kg=6</a:t>
              </a:r>
              <a:r>
                <a:rPr lang="zh-CN" altLang="en-US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×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r>
                <a:rPr lang="en-US" altLang="zh-CN" sz="2000" baseline="30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N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假设脚背所受压力的大小相当于</a:t>
              </a:r>
              <a:r>
                <a:rPr lang="en-US" altLang="zh-CN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n</a:t>
              </a:r>
              <a:r>
                <a:rPr lang="zh-CN" altLang="en-US" sz="2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个成年人所受的重力，则</a:t>
              </a:r>
            </a:p>
            <a:p>
              <a:endPara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aphicFrame>
          <p:nvGraphicFramePr>
            <p:cNvPr id="31747" name="Object 36"/>
            <p:cNvGraphicFramePr>
              <a:graphicFrameLocks noChangeAspect="1"/>
            </p:cNvGraphicFramePr>
            <p:nvPr>
              <p:custDataLst>
                <p:tags r:id="rId4"/>
              </p:custDataLst>
            </p:nvPr>
          </p:nvGraphicFramePr>
          <p:xfrm>
            <a:off x="5193" y="5914"/>
            <a:ext cx="2797" cy="8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2" r:id="rId6" imgW="3136900" imgH="914400" progId="Equation.DSMT4">
                    <p:embed/>
                  </p:oleObj>
                </mc:Choice>
                <mc:Fallback>
                  <p:oleObj r:id="rId6" imgW="3136900" imgH="9144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5193" y="5914"/>
                          <a:ext cx="2797" cy="81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90713" y="241300"/>
            <a:ext cx="34099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连通器</a:t>
            </a:r>
          </a:p>
        </p:txBody>
      </p:sp>
      <p:sp>
        <p:nvSpPr>
          <p:cNvPr id="17" name="矩形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6213" y="207963"/>
            <a:ext cx="1727200" cy="577850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知识点三</a:t>
            </a:r>
          </a:p>
        </p:txBody>
      </p:sp>
      <p:pic>
        <p:nvPicPr>
          <p:cNvPr id="32771" name="Picture 2" descr="D:\我的文档\My Pictures\人八物\9\9.2\W020140424495727353460.jp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576888" y="958850"/>
            <a:ext cx="2717800" cy="283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>
            <p:custDataLst>
              <p:tags r:id="rId5"/>
            </p:custDataLst>
          </p:nvPr>
        </p:nvSpPr>
        <p:spPr>
          <a:xfrm>
            <a:off x="661988" y="1089025"/>
            <a:ext cx="4797425" cy="1123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上端开口、下端连通的容器叫做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连通器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:\课件素材库1\课件1gp\第八章 压强与浮力\第三节 连通器\8-3 图片\T8-14.jpg"/>
          <p:cNvPicPr>
            <a:picLocks noGrp="1" noChangeAspect="1" noChangeArrowheads="1"/>
          </p:cNvPicPr>
          <p:nvPr>
            <p:ph idx="1"/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549718" y="874871"/>
            <a:ext cx="6250781" cy="2397443"/>
          </a:xfrm>
        </p:spPr>
      </p:pic>
      <p:sp>
        <p:nvSpPr>
          <p:cNvPr id="14340" name="Text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03922" y="3411855"/>
            <a:ext cx="196215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00" b="1">
                <a:solidFill>
                  <a:schemeClr val="bg1"/>
                </a:solidFill>
                <a:latin typeface="Calibri" panose="020F0502020204030204" pitchFamily="34" charset="0"/>
              </a:rPr>
              <a:t>甲</a:t>
            </a:r>
          </a:p>
        </p:txBody>
      </p:sp>
      <p:sp>
        <p:nvSpPr>
          <p:cNvPr id="14341" name="Text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446044" y="3411855"/>
            <a:ext cx="375047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00" b="1">
                <a:solidFill>
                  <a:schemeClr val="bg1"/>
                </a:solidFill>
                <a:latin typeface="Calibri" panose="020F0502020204030204" pitchFamily="34" charset="0"/>
              </a:rPr>
              <a:t>乙</a:t>
            </a:r>
          </a:p>
        </p:txBody>
      </p:sp>
      <p:sp>
        <p:nvSpPr>
          <p:cNvPr id="3" name="横卷形 2"/>
          <p:cNvSpPr/>
          <p:nvPr>
            <p:custDataLst>
              <p:tags r:id="rId4"/>
            </p:custDataLst>
          </p:nvPr>
        </p:nvSpPr>
        <p:spPr>
          <a:xfrm>
            <a:off x="1294924" y="310039"/>
            <a:ext cx="2160270" cy="564833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700" b="1">
                <a:solidFill>
                  <a:srgbClr val="0070C0"/>
                </a:solidFill>
                <a:latin typeface="+mj-ea"/>
                <a:ea typeface="+mj-ea"/>
                <a:cs typeface="华文琥珀" panose="02010800040101010101" charset="-122"/>
                <a:sym typeface="+mn-ea"/>
              </a:rPr>
              <a:t>观察与思考</a:t>
            </a:r>
          </a:p>
        </p:txBody>
      </p:sp>
      <p:sp>
        <p:nvSpPr>
          <p:cNvPr id="2" name="Text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50144" y="3906203"/>
            <a:ext cx="6734175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endParaRPr lang="zh-CN" altLang="en-US" sz="2700" b="1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r>
              <a:rPr lang="zh-CN" altLang="en-US" sz="2700" b="1" smtClean="0">
                <a:solidFill>
                  <a:schemeClr val="bg1"/>
                </a:solidFill>
                <a:latin typeface="Calibri" panose="020F0502020204030204" pitchFamily="34" charset="0"/>
              </a:rPr>
              <a:t>乙茶壶</a:t>
            </a:r>
            <a:r>
              <a:rPr lang="zh-CN" altLang="en-US" sz="2700" b="1">
                <a:solidFill>
                  <a:schemeClr val="bg1"/>
                </a:solidFill>
                <a:latin typeface="Calibri" panose="020F0502020204030204" pitchFamily="34" charset="0"/>
              </a:rPr>
              <a:t>在设计上有问题吗？水可以装满吗？</a:t>
            </a:r>
          </a:p>
        </p:txBody>
      </p:sp>
      <p:cxnSp>
        <p:nvCxnSpPr>
          <p:cNvPr id="4" name="直接连接符 3"/>
          <p:cNvCxnSpPr/>
          <p:nvPr>
            <p:custDataLst>
              <p:tags r:id="rId6"/>
            </p:custDataLst>
          </p:nvPr>
        </p:nvCxnSpPr>
        <p:spPr>
          <a:xfrm>
            <a:off x="4842034" y="1577340"/>
            <a:ext cx="2646521" cy="0"/>
          </a:xfrm>
          <a:prstGeom prst="line">
            <a:avLst/>
          </a:prstGeom>
          <a:ln w="28575" cmpd="sng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横卷形 3"/>
          <p:cNvSpPr/>
          <p:nvPr>
            <p:custDataLst>
              <p:tags r:id="rId1"/>
            </p:custDataLst>
          </p:nvPr>
        </p:nvSpPr>
        <p:spPr>
          <a:xfrm>
            <a:off x="649129" y="196374"/>
            <a:ext cx="2381250" cy="564833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700" b="1">
                <a:solidFill>
                  <a:srgbClr val="0070C0"/>
                </a:solidFill>
                <a:latin typeface="+mj-ea"/>
                <a:ea typeface="+mj-ea"/>
                <a:cs typeface="华文琥珀" panose="02010800040101010101" charset="-122"/>
                <a:sym typeface="+mn-ea"/>
              </a:rPr>
              <a:t>连通器的应用</a:t>
            </a:r>
          </a:p>
        </p:txBody>
      </p:sp>
      <p:pic>
        <p:nvPicPr>
          <p:cNvPr id="5" name="图片 4" descr="T8-16-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787366" y="761048"/>
            <a:ext cx="2602706" cy="2055971"/>
          </a:xfrm>
          <a:prstGeom prst="rect">
            <a:avLst/>
          </a:prstGeom>
        </p:spPr>
      </p:pic>
      <p:pic>
        <p:nvPicPr>
          <p:cNvPr id="27653" name="Picture 2" descr="H:\课件素材库1\课件1gp\第八章 压强与浮力\第三节 连通器\8-3 图片\T8-16-3.jpg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4962525" y="761524"/>
            <a:ext cx="2751773" cy="2055495"/>
          </a:xfrm>
        </p:spPr>
      </p:pic>
      <p:pic>
        <p:nvPicPr>
          <p:cNvPr id="28676" name="Picture 2" descr="H:\课件素材库1\课件1gp\第八章 压强与浮力\第三节 连通器\8-3 图片\T8-16-2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8"/>
          <a:stretch>
            <a:fillRect/>
          </a:stretch>
        </p:blipFill>
        <p:spPr bwMode="auto">
          <a:xfrm>
            <a:off x="1787366" y="2974026"/>
            <a:ext cx="2602706" cy="203692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9463" name="Text Box 7"/>
          <p:cNvSpPr txBox="1"/>
          <p:nvPr>
            <p:custDataLst>
              <p:tags r:id="rId5"/>
            </p:custDataLst>
          </p:nvPr>
        </p:nvSpPr>
        <p:spPr>
          <a:xfrm>
            <a:off x="1787366" y="761524"/>
            <a:ext cx="621030" cy="321945"/>
          </a:xfrm>
          <a:prstGeom prst="rect">
            <a:avLst/>
          </a:prstGeom>
          <a:gradFill rotWithShape="0">
            <a:gsLst>
              <a:gs pos="0">
                <a:srgbClr val="009999"/>
              </a:gs>
              <a:gs pos="50000">
                <a:schemeClr val="bg1"/>
              </a:gs>
              <a:gs pos="100000">
                <a:srgbClr val="009999"/>
              </a:gs>
            </a:gsLst>
            <a:lin ang="5400000" scaled="1"/>
          </a:gradFill>
          <a:ln w="9525">
            <a:noFill/>
          </a:ln>
          <a:effectLst>
            <a:outerShdw dist="107763" dir="2699999" algn="ctr" rotWithShape="0">
              <a:schemeClr val="bg2"/>
            </a:outerShdw>
          </a:effectLst>
        </p:spPr>
        <p:txBody>
          <a:bodyPr wrap="square" anchor="t">
            <a:spAutoFit/>
          </a:bodyPr>
          <a:lstStyle/>
          <a:p>
            <a:pPr defTabSz="914400"/>
            <a:r>
              <a:rPr lang="zh-CN" altLang="en-US" sz="1500" b="0" u="none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水塔</a:t>
            </a:r>
          </a:p>
        </p:txBody>
      </p:sp>
      <p:sp>
        <p:nvSpPr>
          <p:cNvPr id="19464" name="Text Box 8"/>
          <p:cNvSpPr txBox="1"/>
          <p:nvPr>
            <p:custDataLst>
              <p:tags r:id="rId6"/>
            </p:custDataLst>
          </p:nvPr>
        </p:nvSpPr>
        <p:spPr>
          <a:xfrm>
            <a:off x="4962525" y="761048"/>
            <a:ext cx="712946" cy="553085"/>
          </a:xfrm>
          <a:prstGeom prst="rect">
            <a:avLst/>
          </a:prstGeom>
          <a:gradFill rotWithShape="0">
            <a:gsLst>
              <a:gs pos="0">
                <a:srgbClr val="009999"/>
              </a:gs>
              <a:gs pos="50000">
                <a:schemeClr val="bg1"/>
              </a:gs>
              <a:gs pos="100000">
                <a:srgbClr val="009999"/>
              </a:gs>
            </a:gsLst>
            <a:lin ang="5400000" scaled="1"/>
          </a:gradFill>
          <a:ln w="9525">
            <a:noFill/>
          </a:ln>
          <a:effectLst>
            <a:outerShdw dist="107763" dir="2699999" algn="ctr" rotWithShape="0">
              <a:schemeClr val="bg2"/>
            </a:outerShdw>
          </a:effectLst>
        </p:spPr>
        <p:txBody>
          <a:bodyPr wrap="square" anchor="t">
            <a:spAutoFit/>
          </a:bodyPr>
          <a:lstStyle/>
          <a:p>
            <a:pPr defTabSz="914400"/>
            <a:r>
              <a:rPr lang="zh-CN" altLang="en-US" sz="1500" b="0" u="none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水位计</a:t>
            </a:r>
          </a:p>
        </p:txBody>
      </p:sp>
      <p:sp>
        <p:nvSpPr>
          <p:cNvPr id="16" name="矩形 15"/>
          <p:cNvSpPr/>
          <p:nvPr>
            <p:custDataLst>
              <p:tags r:id="rId7"/>
            </p:custDataLst>
          </p:nvPr>
        </p:nvSpPr>
        <p:spPr bwMode="auto">
          <a:xfrm>
            <a:off x="3145937" y="910590"/>
            <a:ext cx="1134126" cy="1822703"/>
          </a:xfrm>
          <a:prstGeom prst="rect">
            <a:avLst/>
          </a:prstGeom>
          <a:noFill/>
          <a:ln w="28575" cap="flat" cmpd="sng" algn="ctr">
            <a:solidFill>
              <a:srgbClr val="C32E05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3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5675471" y="1080266"/>
            <a:ext cx="162018" cy="74167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3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3" name="直接箭头连接符 12"/>
          <p:cNvCxnSpPr/>
          <p:nvPr>
            <p:custDataLst>
              <p:tags r:id="rId9"/>
            </p:custDataLst>
          </p:nvPr>
        </p:nvCxnSpPr>
        <p:spPr bwMode="auto">
          <a:xfrm flipH="1">
            <a:off x="5756480" y="1821941"/>
            <a:ext cx="0" cy="74736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" name="文本框 6"/>
          <p:cNvSpPr txBox="1"/>
          <p:nvPr>
            <p:custDataLst>
              <p:tags r:id="rId10"/>
            </p:custDataLst>
          </p:nvPr>
        </p:nvSpPr>
        <p:spPr>
          <a:xfrm>
            <a:off x="5450639" y="2569306"/>
            <a:ext cx="737939" cy="55308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" b="1" smtClean="0"/>
              <a:t>水位计</a:t>
            </a:r>
            <a:endParaRPr lang="zh-CN" altLang="en-US" sz="1500" b="1"/>
          </a:p>
        </p:txBody>
      </p:sp>
      <p:pic>
        <p:nvPicPr>
          <p:cNvPr id="15" name="Picture 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4962525" y="2997994"/>
            <a:ext cx="2741823" cy="20369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Text Box 14"/>
          <p:cNvSpPr txBox="1"/>
          <p:nvPr>
            <p:custDataLst>
              <p:tags r:id="rId12"/>
            </p:custDataLst>
          </p:nvPr>
        </p:nvSpPr>
        <p:spPr>
          <a:xfrm>
            <a:off x="5675471" y="3039256"/>
            <a:ext cx="1162450" cy="321945"/>
          </a:xfrm>
          <a:prstGeom prst="rect">
            <a:avLst/>
          </a:prstGeom>
          <a:gradFill rotWithShape="0">
            <a:gsLst>
              <a:gs pos="0">
                <a:srgbClr val="009999"/>
              </a:gs>
              <a:gs pos="50000">
                <a:schemeClr val="bg1"/>
              </a:gs>
              <a:gs pos="100000">
                <a:srgbClr val="009999"/>
              </a:gs>
            </a:gsLst>
            <a:lin ang="5400000" scaled="1"/>
          </a:gradFill>
          <a:ln w="9525">
            <a:noFill/>
          </a:ln>
          <a:effectLst>
            <a:outerShdw dist="107763" dir="2699999" algn="ctr" rotWithShape="0">
              <a:schemeClr val="bg2"/>
            </a:outerShdw>
          </a:effectLst>
        </p:spPr>
        <p:txBody>
          <a:bodyPr wrap="square" anchor="t">
            <a:spAutoFit/>
          </a:bodyPr>
          <a:lstStyle/>
          <a:p>
            <a:pPr defTabSz="914400"/>
            <a:r>
              <a:rPr lang="zh-CN" altLang="en-US" sz="150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自动</a:t>
            </a:r>
            <a:r>
              <a:rPr lang="zh-CN" altLang="en-US" sz="1500" b="0" u="none" smtClean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饮水器</a:t>
            </a:r>
            <a:endParaRPr lang="zh-CN" altLang="en-US" sz="1500" b="0" u="none">
              <a:solidFill>
                <a:srgbClr val="C0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8" name="矩形 17"/>
          <p:cNvSpPr/>
          <p:nvPr>
            <p:custDataLst>
              <p:tags r:id="rId13"/>
            </p:custDataLst>
          </p:nvPr>
        </p:nvSpPr>
        <p:spPr bwMode="auto">
          <a:xfrm>
            <a:off x="2816576" y="3820971"/>
            <a:ext cx="733104" cy="840564"/>
          </a:xfrm>
          <a:prstGeom prst="rect">
            <a:avLst/>
          </a:prstGeom>
          <a:noFill/>
          <a:ln w="28575" cap="flat" cmpd="sng" algn="ctr">
            <a:solidFill>
              <a:srgbClr val="C32E05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3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>
            <p:custDataLst>
              <p:tags r:id="rId14"/>
            </p:custDataLst>
          </p:nvPr>
        </p:nvSpPr>
        <p:spPr bwMode="auto">
          <a:xfrm>
            <a:off x="5058054" y="4137924"/>
            <a:ext cx="2052228" cy="523611"/>
          </a:xfrm>
          <a:prstGeom prst="rect">
            <a:avLst/>
          </a:prstGeom>
          <a:noFill/>
          <a:ln w="28575" cap="flat" cmpd="sng" algn="ctr">
            <a:solidFill>
              <a:srgbClr val="C32E05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3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2" descr="D:\我的文档\My Pictures\人八物\9\9.2\W020140424495727353460.jp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237288" y="908050"/>
            <a:ext cx="2717800" cy="283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14300" y="725805"/>
            <a:ext cx="61233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>
                <a:latin typeface="Calibri" panose="020F0502020204030204" pitchFamily="34" charset="0"/>
                <a:ea typeface="宋体" panose="02010600030101010101" pitchFamily="2" charset="-122"/>
              </a:rPr>
              <a:t>用两根空心玻璃管和一根橡皮管，组成如图所示的连通器，首先使玻璃管的位置一样高，观察两根玻璃管中液面高度情况，然后使一根玻璃管的位置高一些，另一根玻璃管位置低一些，观察两根玻璃管中液面的高度情况。</a:t>
            </a:r>
            <a:endParaRPr lang="zh-CN" altLang="en-US" sz="2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文本框 3"/>
          <p:cNvSpPr txBox="1"/>
          <p:nvPr>
            <p:custDataLst>
              <p:tags r:id="rId1"/>
            </p:custDataLst>
          </p:nvPr>
        </p:nvSpPr>
        <p:spPr>
          <a:xfrm>
            <a:off x="254000" y="595313"/>
            <a:ext cx="6121400" cy="21583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连通器的原理可用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来解释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连通器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特点：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装的是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同种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液体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，当液体不流动时，连通器各部分中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液面总是相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的。</a:t>
            </a: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184525" y="595313"/>
            <a:ext cx="161290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液体压强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3795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rcRect l="30203" r="30403" b="14815"/>
          <a:stretch>
            <a:fillRect/>
          </a:stretch>
        </p:blipFill>
        <p:spPr>
          <a:xfrm>
            <a:off x="6261100" y="595313"/>
            <a:ext cx="2517775" cy="2847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41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7">
                                            <p:txEl>
                                              <p:charRg st="41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>
            <p:custDataLst>
              <p:tags r:id="rId2"/>
            </p:custDataLst>
          </p:nvPr>
        </p:nvGrpSpPr>
        <p:grpSpPr>
          <a:xfrm>
            <a:off x="3727450" y="1365250"/>
            <a:ext cx="3257550" cy="2551113"/>
            <a:chOff x="5870" y="2150"/>
            <a:chExt cx="5130" cy="4017"/>
          </a:xfrm>
        </p:grpSpPr>
        <p:pic>
          <p:nvPicPr>
            <p:cNvPr id="10242" name="Picture 10" descr="Snap1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5870" y="2151"/>
              <a:ext cx="1370" cy="40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43" name="Picture 11" descr="Snap17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8704" y="2150"/>
              <a:ext cx="2296" cy="38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244" name="Picture 7" descr="Snap2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016125" y="1365250"/>
            <a:ext cx="919163" cy="2578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文本框 11"/>
          <p:cNvSpPr txBox="1"/>
          <p:nvPr>
            <p:custDataLst>
              <p:tags r:id="rId4"/>
            </p:custDataLst>
          </p:nvPr>
        </p:nvSpPr>
        <p:spPr>
          <a:xfrm>
            <a:off x="63500" y="157163"/>
            <a:ext cx="8864600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Arial" panose="020B0604020202020204" pitchFamily="34" charset="0"/>
                <a:ea typeface="宋体" panose="02010600030101010101" pitchFamily="2" charset="-122"/>
              </a:rPr>
              <a:t>【演示实验</a:t>
            </a:r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000">
                <a:latin typeface="Arial" panose="020B0604020202020204" pitchFamily="34" charset="0"/>
                <a:ea typeface="宋体" panose="02010600030101010101" pitchFamily="2" charset="-122"/>
              </a:rPr>
              <a:t>】将水倒入上端开口、下端和侧壁包有橡皮膜的玻璃筒内，会观察到什么现象？说明了什么？</a:t>
            </a:r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266700" y="3938588"/>
            <a:ext cx="8661400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液体受到重力，对支撑它的物体有压强。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液体具有流动性，对阻碍它散开的容器壁有压强。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图片 4" descr="HZX3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33475" y="1016000"/>
            <a:ext cx="6877050" cy="2257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22250" y="220980"/>
            <a:ext cx="3009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连通器的应用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2"/>
          <p:cNvSpPr txBox="1"/>
          <p:nvPr>
            <p:custDataLst>
              <p:tags r:id="rId2"/>
            </p:custDataLst>
          </p:nvPr>
        </p:nvSpPr>
        <p:spPr>
          <a:xfrm>
            <a:off x="804863" y="438150"/>
            <a:ext cx="2751137" cy="612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三峡船闸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原理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6146" name="ShockwaveFlash1" r:id="rId3" imgW="6383655" imgH="3336925"/>
        </mc:Choice>
        <mc:Fallback>
          <p:control name="ShockwaveFlash1" r:id="rId3" imgW="6383655" imgH="3336925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71600" y="1214438"/>
                  <a:ext cx="6383338" cy="33369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1"/>
          <p:cNvSpPr txBox="1"/>
          <p:nvPr>
            <p:custDataLst>
              <p:tags r:id="rId2"/>
            </p:custDataLst>
          </p:nvPr>
        </p:nvSpPr>
        <p:spPr>
          <a:xfrm>
            <a:off x="403225" y="192088"/>
            <a:ext cx="8305800" cy="24612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【例题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r>
              <a:rPr 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】如右图所示，容器E、F内各盛液面在同一水平面的水，其间用一带阀门的斜管将两容器相连，当将管中央的阀门打开时，将发生的现象是(         )</a:t>
            </a:r>
          </a:p>
          <a:p>
            <a:pPr>
              <a:lnSpc>
                <a:spcPct val="110000"/>
              </a:lnSpc>
            </a:pPr>
            <a:r>
              <a:rPr 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A.水由E流向F，因为斜管左端比右端高</a:t>
            </a:r>
          </a:p>
          <a:p>
            <a:pPr>
              <a:lnSpc>
                <a:spcPct val="110000"/>
              </a:lnSpc>
            </a:pPr>
            <a:r>
              <a:rPr 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B.水由F流向E，因为F中的水比E中多</a:t>
            </a:r>
          </a:p>
          <a:p>
            <a:pPr>
              <a:lnSpc>
                <a:spcPct val="110000"/>
              </a:lnSpc>
            </a:pPr>
            <a:r>
              <a:rPr 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C.水不流动，因为两容器水面一样高</a:t>
            </a:r>
          </a:p>
          <a:p>
            <a:pPr>
              <a:lnSpc>
                <a:spcPct val="110000"/>
              </a:lnSpc>
            </a:pPr>
            <a:r>
              <a:rPr 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D.缺少条件，无法判断</a:t>
            </a:r>
          </a:p>
        </p:txBody>
      </p:sp>
      <p:pic>
        <p:nvPicPr>
          <p:cNvPr id="38914" name="图片 -2147482520" descr="km7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348288" y="1263650"/>
            <a:ext cx="3157537" cy="181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163320" y="857250"/>
            <a:ext cx="514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文本框 1"/>
          <p:cNvSpPr txBox="1"/>
          <p:nvPr>
            <p:custDataLst>
              <p:tags r:id="rId2"/>
            </p:custDataLst>
          </p:nvPr>
        </p:nvSpPr>
        <p:spPr>
          <a:xfrm>
            <a:off x="260350" y="296863"/>
            <a:ext cx="8305800" cy="435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【例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】如图所示，两个盛有等高液体的圆柱形容器</a:t>
            </a:r>
            <a:r>
              <a:rPr lang="zh-CN" altLang="en-US" sz="2800" b="1" i="1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和</a:t>
            </a:r>
            <a:r>
              <a:rPr lang="zh-CN" altLang="en-US" sz="2800" b="1" i="1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，底面积不同（</a:t>
            </a:r>
            <a:r>
              <a:rPr lang="zh-CN" altLang="en-US" sz="2800" b="1" i="1">
                <a:latin typeface="Times New Roman" panose="02020603050405020304" pitchFamily="18" charset="0"/>
                <a:ea typeface="黑体" panose="02010609060101010101" pitchFamily="49" charset="-122"/>
              </a:rPr>
              <a:t>S</a:t>
            </a:r>
            <a:r>
              <a:rPr lang="zh-CN" altLang="en-US" sz="2800" b="1" i="1" baseline="-2500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＜</a:t>
            </a:r>
            <a:r>
              <a:rPr lang="zh-CN" altLang="en-US" sz="2800" b="1" i="1">
                <a:latin typeface="Times New Roman" panose="02020603050405020304" pitchFamily="18" charset="0"/>
                <a:ea typeface="黑体" panose="02010609060101010101" pitchFamily="49" charset="-122"/>
              </a:rPr>
              <a:t>S</a:t>
            </a:r>
            <a:r>
              <a:rPr lang="zh-CN" altLang="en-US" sz="2800" b="1" i="1" baseline="-2500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），液体对容器底部的压强相等.现将甲球浸没在</a:t>
            </a:r>
            <a:r>
              <a:rPr lang="zh-CN" altLang="en-US" sz="2800" b="1" i="1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容器的液体中，乙球浸没在</a:t>
            </a:r>
            <a:r>
              <a:rPr lang="zh-CN" altLang="en-US" sz="2800" b="1" i="1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容器的液体中，两容器均无液体溢出，若此时液体对各自容器底部的压力相等，则一定是（     ）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A.甲球的质量小于乙球的质量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B.甲球的质量大于乙球的质量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C.甲球的体积小于乙球的体积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D.甲球的体积大于乙球的体积</a:t>
            </a:r>
          </a:p>
        </p:txBody>
      </p:sp>
      <p:pic>
        <p:nvPicPr>
          <p:cNvPr id="39941" name="图片 2" descr="AA2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992813" y="2857500"/>
            <a:ext cx="2687637" cy="1352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550150" y="2196783"/>
            <a:ext cx="4381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文本框 1"/>
          <p:cNvSpPr txBox="1"/>
          <p:nvPr>
            <p:custDataLst>
              <p:tags r:id="rId1"/>
            </p:custDataLst>
          </p:nvPr>
        </p:nvSpPr>
        <p:spPr>
          <a:xfrm>
            <a:off x="450215" y="498475"/>
            <a:ext cx="824484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sym typeface="黑体" panose="02010609060101010101" pitchFamily="49" charset="-122"/>
              </a:rPr>
              <a:t>【例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sym typeface="黑体" panose="02010609060101010101" pitchFamily="49" charset="-122"/>
              </a:rPr>
              <a:t>9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sym typeface="黑体" panose="02010609060101010101" pitchFamily="49" charset="-122"/>
              </a:rPr>
              <a:t>】工程师为什么要把拦河坝设计成下宽上窄的形状？三峡水电站的水库大坝高185m，当水库水位为125m时，坝底受到的水的压强是多大？</a:t>
            </a: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594360" y="2208530"/>
            <a:ext cx="8187055" cy="26511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indent="-342900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解答：</a:t>
            </a: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液体压强随深度增加而增大，堤坝下端离水面深度深，受到压强大，所以要把拦河坝设计成下宽上窄的形状.</a:t>
            </a:r>
          </a:p>
          <a:p>
            <a:pPr indent="-342900"/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坝底受到水的压强：</a:t>
            </a:r>
          </a:p>
          <a:p>
            <a:pPr indent="-342900"/>
            <a:r>
              <a:rPr lang="zh-CN" altLang="en-US" sz="2800" b="1" i="1">
                <a:latin typeface="Times New Roman" panose="02020603050405020304" pitchFamily="18" charset="0"/>
                <a:ea typeface="楷体_GB2312" panose="02010609030101010101" pitchFamily="49" charset="-122"/>
              </a:rPr>
              <a:t>p</a:t>
            </a: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=</a:t>
            </a:r>
            <a:r>
              <a:rPr lang="zh-CN" altLang="en-US" sz="2800" b="1" i="1">
                <a:latin typeface="Times New Roman" panose="02020603050405020304" pitchFamily="18" charset="0"/>
                <a:ea typeface="楷体_GB2312" panose="02010609030101010101" pitchFamily="49" charset="-122"/>
              </a:rPr>
              <a:t>ρ</a:t>
            </a:r>
            <a:r>
              <a:rPr lang="zh-CN" altLang="en-US" sz="2800" b="1" baseline="-25000">
                <a:latin typeface="Times New Roman" panose="02020603050405020304" pitchFamily="18" charset="0"/>
                <a:ea typeface="楷体_GB2312" panose="02010609030101010101" pitchFamily="49" charset="-122"/>
              </a:rPr>
              <a:t>液</a:t>
            </a:r>
            <a:r>
              <a:rPr lang="en-US" altLang="zh-CN" sz="2800" b="1" i="1">
                <a:latin typeface="Times New Roman" panose="02020603050405020304" pitchFamily="18" charset="0"/>
                <a:ea typeface="楷体_GB2312" panose="02010609030101010101" pitchFamily="49" charset="-122"/>
              </a:rPr>
              <a:t>g</a:t>
            </a:r>
            <a:r>
              <a:rPr lang="zh-CN" altLang="en-US" sz="2800" b="1" i="1">
                <a:latin typeface="Times New Roman" panose="02020603050405020304" pitchFamily="18" charset="0"/>
                <a:ea typeface="楷体_GB2312" panose="02010609030101010101" pitchFamily="49" charset="-122"/>
              </a:rPr>
              <a:t>h</a:t>
            </a: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=1.0×10</a:t>
            </a:r>
            <a:r>
              <a:rPr lang="zh-CN" altLang="en-US" sz="2800" b="1" baseline="30000">
                <a:latin typeface="Times New Roman" panose="02020603050405020304" pitchFamily="18" charset="0"/>
                <a:ea typeface="楷体_GB2312" panose="02010609030101010101" pitchFamily="49" charset="-122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kg/m</a:t>
            </a:r>
            <a:r>
              <a:rPr lang="zh-CN" altLang="en-US" sz="2800" b="1" baseline="30000">
                <a:latin typeface="Times New Roman" panose="02020603050405020304" pitchFamily="18" charset="0"/>
                <a:ea typeface="楷体_GB2312" panose="02010609030101010101" pitchFamily="49" charset="-122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×9.8N/kg×125m=1.225×10</a:t>
            </a:r>
            <a:r>
              <a:rPr lang="zh-CN" altLang="en-US" sz="2800" b="1" baseline="30000">
                <a:latin typeface="Times New Roman" panose="02020603050405020304" pitchFamily="18" charset="0"/>
                <a:ea typeface="楷体_GB2312" panose="02010609030101010101" pitchFamily="49" charset="-122"/>
              </a:rPr>
              <a:t>6</a:t>
            </a: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Pa.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不同的高度液体的压强不同.asf">
            <a:hlinkClick r:id="" action="ppaction://media"/>
          </p:cNvPr>
          <p:cNvPicPr/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03238" y="1222375"/>
            <a:ext cx="3640137" cy="2881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文本框 1"/>
          <p:cNvSpPr txBox="1"/>
          <p:nvPr>
            <p:custDataLst>
              <p:tags r:id="rId4"/>
            </p:custDataLst>
          </p:nvPr>
        </p:nvSpPr>
        <p:spPr>
          <a:xfrm>
            <a:off x="195263" y="207963"/>
            <a:ext cx="8712200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Arial" panose="020B0604020202020204" pitchFamily="34" charset="0"/>
                <a:ea typeface="宋体" panose="02010600030101010101" pitchFamily="2" charset="-122"/>
              </a:rPr>
              <a:t>【演示实验二】将液体倒入侧壁有两个开口的塑料饮料瓶中，会观察到哪些现象？说明了什么？</a:t>
            </a:r>
          </a:p>
        </p:txBody>
      </p:sp>
      <p:pic>
        <p:nvPicPr>
          <p:cNvPr id="11267" name="图片 -2147482524" descr="图9.2-1 液体从容器侧壁的孔中喷出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660900" y="1222375"/>
            <a:ext cx="3365500" cy="2882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矩形 17"/>
          <p:cNvSpPr/>
          <p:nvPr>
            <p:custDataLst>
              <p:tags r:id="rId6"/>
            </p:custDataLst>
          </p:nvPr>
        </p:nvSpPr>
        <p:spPr>
          <a:xfrm>
            <a:off x="571500" y="4191000"/>
            <a:ext cx="8029575" cy="785813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lstStyle/>
          <a:p>
            <a:pPr algn="ctr">
              <a:lnSpc>
                <a:spcPct val="150000"/>
              </a:lnSpc>
              <a:buSzTx/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现象解释：液体压强随深度的增加而增大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 bwMode="auto">
          <a:xfrm>
            <a:off x="666750" y="311150"/>
            <a:ext cx="5033963" cy="522288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  <a:hlinkClick r:id="rId10" action="ppaction://hlinkfile"/>
              </a:rPr>
              <a:t>压强计结构及使用方法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33413" y="1077913"/>
            <a:ext cx="4619625" cy="51911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 smtClean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作用：</a:t>
            </a:r>
            <a:r>
              <a:rPr kumimoji="0" lang="zh-CN" altLang="en-US" sz="28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测量液体内部的压强.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33413" y="1809750"/>
            <a:ext cx="1076325" cy="5175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 smtClean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构造</a:t>
            </a:r>
          </a:p>
        </p:txBody>
      </p:sp>
      <p:pic>
        <p:nvPicPr>
          <p:cNvPr id="12293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370513" y="247650"/>
            <a:ext cx="3697287" cy="4678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椭圆形标注 13"/>
          <p:cNvSpPr/>
          <p:nvPr>
            <p:custDataLst>
              <p:tags r:id="rId5"/>
            </p:custDataLst>
          </p:nvPr>
        </p:nvSpPr>
        <p:spPr>
          <a:xfrm>
            <a:off x="5167313" y="4267200"/>
            <a:ext cx="1724025" cy="658813"/>
          </a:xfrm>
          <a:prstGeom prst="wedgeEllipseCallout">
            <a:avLst>
              <a:gd name="adj1" fmla="val -778"/>
              <a:gd name="adj2" fmla="val -104000"/>
            </a:avLst>
          </a:prstGeom>
          <a:solidFill>
            <a:schemeClr val="bg1"/>
          </a:solidFill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sym typeface="黑体" panose="02010609060101010101" pitchFamily="49" charset="-122"/>
              </a:rPr>
              <a:t>U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型管</a:t>
            </a:r>
          </a:p>
        </p:txBody>
      </p:sp>
      <p:sp>
        <p:nvSpPr>
          <p:cNvPr id="16" name="椭圆形标注 15"/>
          <p:cNvSpPr/>
          <p:nvPr>
            <p:custDataLst>
              <p:tags r:id="rId6"/>
            </p:custDataLst>
          </p:nvPr>
        </p:nvSpPr>
        <p:spPr>
          <a:xfrm>
            <a:off x="6326188" y="1597025"/>
            <a:ext cx="1939925" cy="658813"/>
          </a:xfrm>
          <a:prstGeom prst="wedgeEllipseCallout">
            <a:avLst>
              <a:gd name="adj1" fmla="val -43778"/>
              <a:gd name="adj2" fmla="val -58968"/>
            </a:avLst>
          </a:prstGeom>
          <a:solidFill>
            <a:schemeClr val="bg1"/>
          </a:solidFill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刻度板</a:t>
            </a:r>
          </a:p>
        </p:txBody>
      </p:sp>
      <p:sp>
        <p:nvSpPr>
          <p:cNvPr id="15" name="椭圆形标注 14"/>
          <p:cNvSpPr/>
          <p:nvPr>
            <p:custDataLst>
              <p:tags r:id="rId7"/>
            </p:custDataLst>
          </p:nvPr>
        </p:nvSpPr>
        <p:spPr>
          <a:xfrm>
            <a:off x="5253038" y="419100"/>
            <a:ext cx="1939925" cy="658813"/>
          </a:xfrm>
          <a:prstGeom prst="wedgeEllipseCallout">
            <a:avLst>
              <a:gd name="adj1" fmla="val 25120"/>
              <a:gd name="adj2" fmla="val 81241"/>
            </a:avLst>
          </a:prstGeom>
          <a:solidFill>
            <a:schemeClr val="bg1"/>
          </a:solidFill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橡皮管</a:t>
            </a:r>
          </a:p>
        </p:txBody>
      </p:sp>
      <p:sp>
        <p:nvSpPr>
          <p:cNvPr id="9" name="椭圆形标注 8"/>
          <p:cNvSpPr/>
          <p:nvPr>
            <p:custDataLst>
              <p:tags r:id="rId8"/>
            </p:custDataLst>
          </p:nvPr>
        </p:nvSpPr>
        <p:spPr>
          <a:xfrm>
            <a:off x="6643688" y="2989263"/>
            <a:ext cx="1304925" cy="658812"/>
          </a:xfrm>
          <a:prstGeom prst="wedgeEllipseCallout">
            <a:avLst>
              <a:gd name="adj1" fmla="val 13046"/>
              <a:gd name="adj2" fmla="val -83074"/>
            </a:avLst>
          </a:prstGeom>
          <a:solidFill>
            <a:schemeClr val="bg1"/>
          </a:solidFill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探头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4" grpId="0" animBg="1"/>
      <p:bldP spid="16" grpId="0" animBg="1"/>
      <p:bldP spid="15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>
            <p:custDataLst>
              <p:tags r:id="rId1"/>
            </p:custDataLst>
          </p:nvPr>
        </p:nvSpPr>
        <p:spPr>
          <a:xfrm>
            <a:off x="529590" y="337185"/>
            <a:ext cx="8171180" cy="105029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 smtClean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原理：</a:t>
            </a:r>
            <a:r>
              <a:rPr kumimoji="0" lang="zh-CN" sz="24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当探头上的橡皮膜受到压强时，</a:t>
            </a:r>
            <a:r>
              <a:rPr kumimoji="0" lang="en-US" altLang="zh-CN" sz="24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U</a:t>
            </a:r>
            <a:r>
              <a:rPr kumimoji="0" lang="zh-CN" sz="24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形管两端的液面出现</a:t>
            </a:r>
            <a:r>
              <a:rPr kumimoji="0" lang="zh-CN" sz="2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高度差。挤压橡皮膜产生的压强越大，则液面高度差越大。</a:t>
            </a:r>
            <a:endParaRPr kumimoji="0" lang="zh-CN" altLang="zh-CN" sz="24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209550" y="222250"/>
            <a:ext cx="2778125" cy="742950"/>
            <a:chOff x="945" y="1201"/>
            <a:chExt cx="4374" cy="1169"/>
          </a:xfrm>
        </p:grpSpPr>
        <p:sp>
          <p:nvSpPr>
            <p:cNvPr id="19459" name="显微镜"/>
            <p:cNvSpPr/>
            <p:nvPr>
              <p:custDataLst>
                <p:tags r:id="rId10"/>
              </p:custDataLst>
            </p:nvPr>
          </p:nvSpPr>
          <p:spPr>
            <a:xfrm>
              <a:off x="945" y="1201"/>
              <a:ext cx="1152" cy="1169"/>
            </a:xfrm>
            <a:custGeom>
              <a:avLst/>
              <a:gdLst/>
              <a:ahLst/>
              <a:cxnLst>
                <a:cxn ang="0">
                  <a:pos x="313616" y="313217"/>
                </a:cxn>
                <a:cxn ang="0">
                  <a:pos x="326540" y="290716"/>
                </a:cxn>
                <a:cxn ang="0">
                  <a:pos x="228800" y="234461"/>
                </a:cxn>
                <a:cxn ang="0">
                  <a:pos x="215674" y="256963"/>
                </a:cxn>
                <a:cxn ang="0">
                  <a:pos x="174881" y="233456"/>
                </a:cxn>
                <a:cxn ang="0">
                  <a:pos x="149639" y="322459"/>
                </a:cxn>
                <a:cxn ang="0">
                  <a:pos x="321895" y="493835"/>
                </a:cxn>
                <a:cxn ang="0">
                  <a:pos x="458610" y="426530"/>
                </a:cxn>
                <a:cxn ang="0">
                  <a:pos x="416000" y="426530"/>
                </a:cxn>
                <a:cxn ang="0">
                  <a:pos x="349763" y="360632"/>
                </a:cxn>
                <a:cxn ang="0">
                  <a:pos x="641166" y="360632"/>
                </a:cxn>
                <a:cxn ang="0">
                  <a:pos x="574929" y="426530"/>
                </a:cxn>
                <a:cxn ang="0">
                  <a:pos x="531309" y="426530"/>
                </a:cxn>
                <a:cxn ang="0">
                  <a:pos x="376217" y="549286"/>
                </a:cxn>
                <a:cxn ang="0">
                  <a:pos x="376217" y="597906"/>
                </a:cxn>
                <a:cxn ang="0">
                  <a:pos x="426703" y="597906"/>
                </a:cxn>
                <a:cxn ang="0">
                  <a:pos x="455783" y="650544"/>
                </a:cxn>
                <a:cxn ang="0">
                  <a:pos x="189623" y="650544"/>
                </a:cxn>
                <a:cxn ang="0">
                  <a:pos x="217289" y="597906"/>
                </a:cxn>
                <a:cxn ang="0">
                  <a:pos x="270198" y="597906"/>
                </a:cxn>
                <a:cxn ang="0">
                  <a:pos x="270198" y="549889"/>
                </a:cxn>
                <a:cxn ang="0">
                  <a:pos x="87440" y="322459"/>
                </a:cxn>
                <a:cxn ang="0">
                  <a:pos x="120963" y="202516"/>
                </a:cxn>
                <a:cxn ang="0">
                  <a:pos x="104605" y="193073"/>
                </a:cxn>
                <a:cxn ang="0">
                  <a:pos x="117530" y="170572"/>
                </a:cxn>
                <a:cxn ang="0">
                  <a:pos x="71891" y="144453"/>
                </a:cxn>
                <a:cxn ang="0">
                  <a:pos x="71891" y="144654"/>
                </a:cxn>
                <a:cxn ang="0">
                  <a:pos x="0" y="133002"/>
                </a:cxn>
                <a:cxn ang="0">
                  <a:pos x="77343" y="0"/>
                </a:cxn>
                <a:cxn ang="0">
                  <a:pos x="124194" y="54245"/>
                </a:cxn>
                <a:cxn ang="0">
                  <a:pos x="123588" y="55451"/>
                </a:cxn>
                <a:cxn ang="0">
                  <a:pos x="169227" y="81569"/>
                </a:cxn>
                <a:cxn ang="0">
                  <a:pos x="181748" y="60071"/>
                </a:cxn>
                <a:cxn ang="0">
                  <a:pos x="292815" y="123961"/>
                </a:cxn>
                <a:cxn ang="0">
                  <a:pos x="280497" y="145458"/>
                </a:cxn>
                <a:cxn ang="0">
                  <a:pos x="378237" y="201712"/>
                </a:cxn>
                <a:cxn ang="0">
                  <a:pos x="390758" y="180215"/>
                </a:cxn>
                <a:cxn ang="0">
                  <a:pos x="449724" y="213968"/>
                </a:cxn>
                <a:cxn ang="0">
                  <a:pos x="372381" y="346970"/>
                </a:cxn>
                <a:cxn ang="0">
                  <a:pos x="313616" y="313217"/>
                </a:cxn>
              </a:cxnLst>
              <a:rect l="0" t="0" r="0" b="0"/>
              <a:pathLst>
                <a:path w="3175" h="3238">
                  <a:moveTo>
                    <a:pt x="1553" y="1559"/>
                  </a:moveTo>
                  <a:cubicBezTo>
                    <a:pt x="1617" y="1447"/>
                    <a:pt x="1617" y="1447"/>
                    <a:pt x="1617" y="1447"/>
                  </a:cubicBezTo>
                  <a:cubicBezTo>
                    <a:pt x="1133" y="1167"/>
                    <a:pt x="1133" y="1167"/>
                    <a:pt x="1133" y="1167"/>
                  </a:cubicBezTo>
                  <a:cubicBezTo>
                    <a:pt x="1068" y="1279"/>
                    <a:pt x="1068" y="1279"/>
                    <a:pt x="1068" y="1279"/>
                  </a:cubicBezTo>
                  <a:cubicBezTo>
                    <a:pt x="866" y="1162"/>
                    <a:pt x="866" y="1162"/>
                    <a:pt x="866" y="1162"/>
                  </a:cubicBezTo>
                  <a:cubicBezTo>
                    <a:pt x="787" y="1291"/>
                    <a:pt x="741" y="1443"/>
                    <a:pt x="741" y="1605"/>
                  </a:cubicBezTo>
                  <a:cubicBezTo>
                    <a:pt x="741" y="2076"/>
                    <a:pt x="1123" y="2458"/>
                    <a:pt x="1594" y="2458"/>
                  </a:cubicBezTo>
                  <a:cubicBezTo>
                    <a:pt x="1870" y="2458"/>
                    <a:pt x="2115" y="2326"/>
                    <a:pt x="2271" y="2123"/>
                  </a:cubicBezTo>
                  <a:cubicBezTo>
                    <a:pt x="2060" y="2123"/>
                    <a:pt x="2060" y="2123"/>
                    <a:pt x="2060" y="2123"/>
                  </a:cubicBezTo>
                  <a:cubicBezTo>
                    <a:pt x="1879" y="2123"/>
                    <a:pt x="1732" y="1976"/>
                    <a:pt x="1732" y="1795"/>
                  </a:cubicBezTo>
                  <a:cubicBezTo>
                    <a:pt x="2332" y="1795"/>
                    <a:pt x="2650" y="1795"/>
                    <a:pt x="3175" y="1795"/>
                  </a:cubicBezTo>
                  <a:cubicBezTo>
                    <a:pt x="3175" y="1976"/>
                    <a:pt x="3028" y="2123"/>
                    <a:pt x="2847" y="2123"/>
                  </a:cubicBezTo>
                  <a:cubicBezTo>
                    <a:pt x="2631" y="2123"/>
                    <a:pt x="2631" y="2123"/>
                    <a:pt x="2631" y="2123"/>
                  </a:cubicBezTo>
                  <a:cubicBezTo>
                    <a:pt x="2480" y="2426"/>
                    <a:pt x="2200" y="2654"/>
                    <a:pt x="1863" y="2734"/>
                  </a:cubicBezTo>
                  <a:cubicBezTo>
                    <a:pt x="1863" y="2976"/>
                    <a:pt x="1863" y="2976"/>
                    <a:pt x="1863" y="2976"/>
                  </a:cubicBezTo>
                  <a:cubicBezTo>
                    <a:pt x="1863" y="2976"/>
                    <a:pt x="1988" y="2976"/>
                    <a:pt x="2113" y="2976"/>
                  </a:cubicBezTo>
                  <a:cubicBezTo>
                    <a:pt x="2239" y="2976"/>
                    <a:pt x="2257" y="3238"/>
                    <a:pt x="2257" y="3238"/>
                  </a:cubicBezTo>
                  <a:cubicBezTo>
                    <a:pt x="939" y="3238"/>
                    <a:pt x="939" y="3238"/>
                    <a:pt x="939" y="3238"/>
                  </a:cubicBezTo>
                  <a:cubicBezTo>
                    <a:pt x="939" y="3238"/>
                    <a:pt x="918" y="2976"/>
                    <a:pt x="1076" y="2976"/>
                  </a:cubicBezTo>
                  <a:cubicBezTo>
                    <a:pt x="1235" y="2976"/>
                    <a:pt x="1338" y="2976"/>
                    <a:pt x="1338" y="2976"/>
                  </a:cubicBezTo>
                  <a:cubicBezTo>
                    <a:pt x="1338" y="2737"/>
                    <a:pt x="1338" y="2737"/>
                    <a:pt x="1338" y="2737"/>
                  </a:cubicBezTo>
                  <a:cubicBezTo>
                    <a:pt x="821" y="2620"/>
                    <a:pt x="433" y="2158"/>
                    <a:pt x="433" y="1605"/>
                  </a:cubicBezTo>
                  <a:cubicBezTo>
                    <a:pt x="433" y="1386"/>
                    <a:pt x="494" y="1183"/>
                    <a:pt x="599" y="1008"/>
                  </a:cubicBezTo>
                  <a:cubicBezTo>
                    <a:pt x="518" y="961"/>
                    <a:pt x="518" y="961"/>
                    <a:pt x="518" y="961"/>
                  </a:cubicBezTo>
                  <a:cubicBezTo>
                    <a:pt x="582" y="849"/>
                    <a:pt x="582" y="849"/>
                    <a:pt x="582" y="849"/>
                  </a:cubicBezTo>
                  <a:cubicBezTo>
                    <a:pt x="356" y="719"/>
                    <a:pt x="356" y="719"/>
                    <a:pt x="356" y="719"/>
                  </a:cubicBezTo>
                  <a:cubicBezTo>
                    <a:pt x="356" y="720"/>
                    <a:pt x="356" y="720"/>
                    <a:pt x="356" y="720"/>
                  </a:cubicBezTo>
                  <a:cubicBezTo>
                    <a:pt x="0" y="662"/>
                    <a:pt x="0" y="662"/>
                    <a:pt x="0" y="662"/>
                  </a:cubicBezTo>
                  <a:cubicBezTo>
                    <a:pt x="383" y="0"/>
                    <a:pt x="383" y="0"/>
                    <a:pt x="383" y="0"/>
                  </a:cubicBezTo>
                  <a:cubicBezTo>
                    <a:pt x="615" y="270"/>
                    <a:pt x="615" y="270"/>
                    <a:pt x="615" y="270"/>
                  </a:cubicBezTo>
                  <a:cubicBezTo>
                    <a:pt x="612" y="276"/>
                    <a:pt x="612" y="276"/>
                    <a:pt x="612" y="276"/>
                  </a:cubicBezTo>
                  <a:cubicBezTo>
                    <a:pt x="838" y="406"/>
                    <a:pt x="838" y="406"/>
                    <a:pt x="838" y="406"/>
                  </a:cubicBezTo>
                  <a:cubicBezTo>
                    <a:pt x="900" y="299"/>
                    <a:pt x="900" y="299"/>
                    <a:pt x="900" y="299"/>
                  </a:cubicBezTo>
                  <a:cubicBezTo>
                    <a:pt x="1450" y="617"/>
                    <a:pt x="1450" y="617"/>
                    <a:pt x="1450" y="617"/>
                  </a:cubicBezTo>
                  <a:cubicBezTo>
                    <a:pt x="1389" y="724"/>
                    <a:pt x="1389" y="724"/>
                    <a:pt x="1389" y="724"/>
                  </a:cubicBezTo>
                  <a:cubicBezTo>
                    <a:pt x="1873" y="1004"/>
                    <a:pt x="1873" y="1004"/>
                    <a:pt x="1873" y="1004"/>
                  </a:cubicBezTo>
                  <a:cubicBezTo>
                    <a:pt x="1935" y="897"/>
                    <a:pt x="1935" y="897"/>
                    <a:pt x="1935" y="897"/>
                  </a:cubicBezTo>
                  <a:cubicBezTo>
                    <a:pt x="2227" y="1065"/>
                    <a:pt x="2227" y="1065"/>
                    <a:pt x="2227" y="1065"/>
                  </a:cubicBezTo>
                  <a:cubicBezTo>
                    <a:pt x="1844" y="1727"/>
                    <a:pt x="1844" y="1727"/>
                    <a:pt x="1844" y="1727"/>
                  </a:cubicBezTo>
                  <a:lnTo>
                    <a:pt x="1553" y="155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39" name="矩形 4"/>
            <p:cNvSpPr/>
            <p:nvPr>
              <p:custDataLst>
                <p:tags r:id="rId11"/>
              </p:custDataLst>
            </p:nvPr>
          </p:nvSpPr>
          <p:spPr>
            <a:xfrm>
              <a:off x="2198" y="1459"/>
              <a:ext cx="3121" cy="72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实验探究</a:t>
              </a:r>
            </a:p>
          </p:txBody>
        </p:sp>
      </p:grp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478088" y="390525"/>
            <a:ext cx="51816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研究液体内部的压强</a:t>
            </a:r>
          </a:p>
        </p:txBody>
      </p:sp>
      <p:sp>
        <p:nvSpPr>
          <p:cNvPr id="2" name="Rectangle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39763" y="1089025"/>
            <a:ext cx="7745413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+mj-ea"/>
                <a:cs typeface="+mj-cs"/>
                <a:sym typeface="+mn-ea"/>
              </a:rPr>
              <a:t>【提出问题】</a:t>
            </a:r>
            <a:r>
              <a:rPr kumimoji="0" lang="zh-CN" altLang="en-US" sz="2000" b="1" i="0" u="none" strike="noStrike" kern="1200" cap="none" spc="0" normalizeH="0" baseline="0" noProof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j-cs"/>
                <a:sym typeface="+mn-ea"/>
              </a:rPr>
              <a:t>影响液体内部压强大小的因素有哪些呢？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39763" y="1547813"/>
            <a:ext cx="654843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000" b="1" kern="1200" cap="none" spc="0" normalizeH="0" baseline="0" noProof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【猜想】</a:t>
            </a:r>
            <a:r>
              <a:rPr kumimoji="0" lang="en-US" altLang="zh-CN" sz="2000" b="1" kern="1200" cap="none" spc="0" normalizeH="0" baseline="0" noProof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j-cs"/>
                <a:sym typeface="+mn-ea"/>
              </a:rPr>
              <a:t>1.</a:t>
            </a:r>
            <a:r>
              <a:rPr kumimoji="0" lang="zh-CN" altLang="en-US" sz="2000" b="1" kern="1200" cap="none" spc="0" normalizeH="0" baseline="0" noProof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j-cs"/>
                <a:sym typeface="+mn-ea"/>
              </a:rPr>
              <a:t>液体的深度；</a:t>
            </a:r>
            <a:r>
              <a:rPr kumimoji="0" lang="en-US" altLang="zh-CN" sz="2000" b="1" kern="1200" cap="none" spc="0" normalizeH="0" baseline="0" noProof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j-cs"/>
                <a:sym typeface="+mn-ea"/>
              </a:rPr>
              <a:t>2.</a:t>
            </a:r>
            <a:r>
              <a:rPr kumimoji="0" lang="zh-CN" altLang="en-US" sz="2000" b="1" kern="1200" cap="none" spc="0" normalizeH="0" baseline="0" noProof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j-cs"/>
                <a:sym typeface="+mn-ea"/>
              </a:rPr>
              <a:t>液体的密度；</a:t>
            </a:r>
            <a:r>
              <a:rPr kumimoji="0" lang="en-US" altLang="zh-CN" sz="2000" b="1" kern="1200" cap="none" spc="0" normalizeH="0" baseline="0" noProof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j-cs"/>
                <a:sym typeface="+mn-ea"/>
              </a:rPr>
              <a:t>3.</a:t>
            </a:r>
            <a:r>
              <a:rPr kumimoji="0" lang="zh-CN" altLang="en-US" sz="2000" b="1" kern="1200" cap="none" spc="0" normalizeH="0" baseline="0" noProof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j-cs"/>
                <a:sym typeface="+mn-ea"/>
              </a:rPr>
              <a:t>方向                                                                                                                                                                                                                   </a:t>
            </a:r>
            <a:endParaRPr kumimoji="0" lang="zh-CN" altLang="en-US" sz="2000" b="1" kern="1200" cap="none" spc="0" normalizeH="0" baseline="0" noProof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639763" y="2055813"/>
            <a:ext cx="1582738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000" b="1" kern="1200" cap="none" spc="0" normalizeH="0" baseline="0" noProof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anose="02010609060101010101" pitchFamily="49" charset="-122"/>
                <a:cs typeface="+mj-cs"/>
                <a:sym typeface="+mn-ea"/>
              </a:rPr>
              <a:t>【实验方法】</a:t>
            </a:r>
            <a:endParaRPr kumimoji="0" lang="zh-CN" altLang="en-US" sz="2000" b="1" kern="1200" cap="none" spc="0" normalizeH="0" baseline="0" noProof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314575" y="2097088"/>
            <a:ext cx="133191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控制变量法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639763" y="2544763"/>
            <a:ext cx="7859713" cy="22453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000" b="1" kern="1200" cap="none" spc="0" normalizeH="0" baseline="0" noProof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anose="02010609060101010101" pitchFamily="49" charset="-122"/>
                <a:cs typeface="+mj-cs"/>
                <a:sym typeface="+mn-ea"/>
              </a:rPr>
              <a:t>【实验器材】</a:t>
            </a:r>
            <a:r>
              <a:rPr kumimoji="0" lang="zh-CN" altLang="en-US" sz="2000" b="1" kern="1200" cap="none" spc="0" normalizeH="0" baseline="0" noProof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j-cs"/>
                <a:sym typeface="+mn-ea"/>
              </a:rPr>
              <a:t>U形管压强计、烧杯、水、盐水溶液</a:t>
            </a:r>
            <a:endParaRPr kumimoji="0" lang="zh-CN" altLang="en-US" sz="2000" kern="1200" cap="none" spc="0" normalizeH="0" baseline="0" noProof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R="0" defTabSz="91440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0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根据提供的实验器材思考：</a:t>
            </a:r>
          </a:p>
          <a:p>
            <a:pPr marR="0" defTabSz="91440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0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</a:t>
            </a:r>
            <a:r>
              <a:rPr kumimoji="0" lang="en-US" altLang="zh-CN" sz="20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kumimoji="0" lang="zh-CN" altLang="en-US" sz="20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）实验中，如何反映压强的大小？</a:t>
            </a:r>
          </a:p>
          <a:p>
            <a:pPr marR="0" defTabSz="91440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0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</a:t>
            </a:r>
            <a:r>
              <a:rPr kumimoji="0" lang="en-US" altLang="zh-CN" sz="20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kumimoji="0" lang="zh-CN" altLang="en-US" sz="20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）如何改变深度？</a:t>
            </a:r>
          </a:p>
          <a:p>
            <a:pPr marR="0" defTabSz="91440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0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</a:t>
            </a:r>
            <a:r>
              <a:rPr kumimoji="0" lang="en-US" altLang="zh-CN" sz="20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kumimoji="0" lang="zh-CN" altLang="en-US" sz="20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）如何探究液体内部压强大小与液体的密度关系？</a:t>
            </a:r>
          </a:p>
          <a:p>
            <a:pPr marR="0" defTabSz="91440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0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</a:t>
            </a:r>
            <a:r>
              <a:rPr kumimoji="0" lang="en-US" altLang="zh-CN" sz="20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4</a:t>
            </a:r>
            <a:r>
              <a:rPr kumimoji="0" lang="zh-CN" altLang="en-US" sz="20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）如何探究液体内部压强大小与方向的关系？</a:t>
            </a:r>
          </a:p>
          <a:p>
            <a:pPr marR="0" defTabSz="91440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0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  <a:hlinkClick r:id="rId13" action="ppaction://hlinkfile"/>
              </a:rPr>
              <a:t>（</a:t>
            </a:r>
            <a:r>
              <a:rPr kumimoji="0" lang="en-US" altLang="zh-CN" sz="20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  <a:hlinkClick r:id="rId13" action="ppaction://hlinkfile"/>
              </a:rPr>
              <a:t>5</a:t>
            </a:r>
            <a:r>
              <a:rPr kumimoji="0" lang="zh-CN" altLang="en-US" sz="20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  <a:hlinkClick r:id="rId13" action="ppaction://hlinkfile"/>
              </a:rPr>
              <a:t>）如何设计实验表格？</a:t>
            </a:r>
            <a:endParaRPr kumimoji="0" lang="zh-CN" altLang="en-US" sz="2000" kern="1200" cap="none" spc="0" normalizeH="0" baseline="0" noProof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2293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434138" y="1503363"/>
            <a:ext cx="2551112" cy="3228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3846513" y="2097088"/>
            <a:ext cx="8683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SzTx/>
            </a:pP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转换法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15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2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44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70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9"/>
          <p:cNvSpPr txBox="1"/>
          <p:nvPr>
            <p:custDataLst>
              <p:tags r:id="rId1"/>
            </p:custDataLst>
          </p:nvPr>
        </p:nvSpPr>
        <p:spPr>
          <a:xfrm>
            <a:off x="82550" y="-6350"/>
            <a:ext cx="8659813" cy="552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 action="ppaction://hlinkfile"/>
              </a:rPr>
              <a:t>探究液体内部压强大小与方向的关系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82550" y="2881313"/>
            <a:ext cx="48926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现 象：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U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型管两边液面的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高度差不变</a:t>
            </a:r>
          </a:p>
        </p:txBody>
      </p:sp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>
            <a:off x="2724150" y="1268413"/>
            <a:ext cx="4965700" cy="1657350"/>
            <a:chOff x="4282" y="1978"/>
            <a:chExt cx="7821" cy="2609"/>
          </a:xfrm>
        </p:grpSpPr>
        <p:pic>
          <p:nvPicPr>
            <p:cNvPr id="15364" name="图片 7" descr="HZX35A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4"/>
            <a:srcRect b="50188"/>
            <a:stretch>
              <a:fillRect/>
            </a:stretch>
          </p:blipFill>
          <p:spPr>
            <a:xfrm>
              <a:off x="4282" y="1982"/>
              <a:ext cx="4927" cy="26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5" name="图片 1" descr="HZX35A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4"/>
            <a:srcRect t="51714" r="43849" b="-267"/>
            <a:stretch>
              <a:fillRect/>
            </a:stretch>
          </p:blipFill>
          <p:spPr>
            <a:xfrm>
              <a:off x="9338" y="1978"/>
              <a:ext cx="2765" cy="2540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511175" y="3422650"/>
          <a:ext cx="6978650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7600"/>
                <a:gridCol w="1118235"/>
                <a:gridCol w="1117600"/>
                <a:gridCol w="1117600"/>
                <a:gridCol w="2507615"/>
              </a:tblGrid>
              <a:tr h="3352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次数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液体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深度（</a:t>
                      </a:r>
                      <a:r>
                        <a:rPr lang="en-US" altLang="zh-CN" sz="1600"/>
                        <a:t>cm</a:t>
                      </a:r>
                      <a:r>
                        <a:rPr lang="zh-CN" altLang="en-US" sz="160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探头方向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/>
                        <a:t>U</a:t>
                      </a:r>
                      <a:r>
                        <a:rPr lang="zh-CN" altLang="en-US" sz="1600"/>
                        <a:t>形管左右液面高度差</a:t>
                      </a:r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水平向上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60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相同</a:t>
                      </a:r>
                    </a:p>
                    <a:p>
                      <a:pPr algn="ctr">
                        <a:buNone/>
                      </a:pPr>
                      <a:endParaRPr lang="zh-CN" altLang="en-US" sz="1600"/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水平向下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竖直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77800" y="487363"/>
            <a:ext cx="8890000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实验步骤：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控制探头深度、液体密度相同、改变U形管中探头的方向，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观察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U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形管左右液面高度差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73" name="矩形 5"/>
          <p:cNvSpPr/>
          <p:nvPr>
            <p:custDataLst>
              <p:tags r:id="rId6"/>
            </p:custDataLst>
          </p:nvPr>
        </p:nvSpPr>
        <p:spPr>
          <a:xfrm>
            <a:off x="-31750" y="3871913"/>
            <a:ext cx="9153525" cy="113506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lstStyle/>
          <a:p>
            <a:pPr>
              <a:lnSpc>
                <a:spcPct val="150000"/>
              </a:lnSpc>
              <a:buSzTx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液体内部压强特点一：同种液体中，在同一深度处，液体内部向各个方向压强大小相等</a:t>
            </a:r>
          </a:p>
        </p:txBody>
      </p:sp>
      <p:cxnSp>
        <p:nvCxnSpPr>
          <p:cNvPr id="7" name="直接连接符 6"/>
          <p:cNvCxnSpPr/>
          <p:nvPr>
            <p:custDataLst>
              <p:tags r:id="rId7"/>
            </p:custDataLst>
          </p:nvPr>
        </p:nvCxnSpPr>
        <p:spPr>
          <a:xfrm>
            <a:off x="2644775" y="2224088"/>
            <a:ext cx="5267325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" name="直接连接符 7"/>
          <p:cNvCxnSpPr/>
          <p:nvPr>
            <p:custDataLst>
              <p:tags r:id="rId8"/>
            </p:custDataLst>
          </p:nvPr>
        </p:nvCxnSpPr>
        <p:spPr>
          <a:xfrm>
            <a:off x="2644775" y="2015173"/>
            <a:ext cx="5267325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" name="直接连接符 8"/>
          <p:cNvCxnSpPr/>
          <p:nvPr>
            <p:custDataLst>
              <p:tags r:id="rId9"/>
            </p:custDataLst>
          </p:nvPr>
        </p:nvCxnSpPr>
        <p:spPr>
          <a:xfrm>
            <a:off x="2788285" y="1923098"/>
            <a:ext cx="5267325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  <p:bldP spid="1437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9"/>
          <p:cNvSpPr txBox="1"/>
          <p:nvPr>
            <p:custDataLst>
              <p:tags r:id="rId1"/>
            </p:custDataLst>
          </p:nvPr>
        </p:nvSpPr>
        <p:spPr>
          <a:xfrm>
            <a:off x="82550" y="-4762"/>
            <a:ext cx="829945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：探究液体内部压强大小与深度的关系</a:t>
            </a:r>
          </a:p>
          <a:p>
            <a:pPr>
              <a:lnSpc>
                <a:spcPct val="150000"/>
              </a:lnSpc>
              <a:buSzTx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实验步骤：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控制液体的密度、探头的方向相同，改变深度，观察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U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形管左右液面高度差</a:t>
            </a: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82550" y="3063875"/>
            <a:ext cx="8559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现 象：随着探头深度增大，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sym typeface="黑体" panose="02010609060101010101" pitchFamily="49" charset="-122"/>
              </a:rPr>
              <a:t>U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型管两边液面的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高度差变大</a:t>
            </a: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511175" y="3565525"/>
          <a:ext cx="7988300" cy="1402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9525"/>
                <a:gridCol w="1279525"/>
                <a:gridCol w="1279525"/>
                <a:gridCol w="1279525"/>
                <a:gridCol w="2870200"/>
              </a:tblGrid>
              <a:tr h="3352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次数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液体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深度（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cm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探头方向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形管左右液面高度差</a:t>
                      </a:r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水平向上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深度越深，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U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形管液面高度差越大</a:t>
                      </a:r>
                    </a:p>
                    <a:p>
                      <a:pPr algn="ctr">
                        <a:buNone/>
                      </a:pPr>
                      <a:endParaRPr lang="zh-CN" altLang="en-US" sz="16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水平向上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水平向上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5395" name="组合 4"/>
          <p:cNvGrpSpPr/>
          <p:nvPr>
            <p:custDataLst>
              <p:tags r:id="rId4"/>
            </p:custDataLst>
          </p:nvPr>
        </p:nvGrpSpPr>
        <p:grpSpPr>
          <a:xfrm>
            <a:off x="2154238" y="1347788"/>
            <a:ext cx="4494212" cy="1743075"/>
            <a:chOff x="1855" y="505"/>
            <a:chExt cx="8983" cy="3483"/>
          </a:xfrm>
        </p:grpSpPr>
        <p:pic>
          <p:nvPicPr>
            <p:cNvPr id="16418" name="图片 5" descr="HZX35B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9"/>
            <a:srcRect b="51807"/>
            <a:stretch>
              <a:fillRect/>
            </a:stretch>
          </p:blipFill>
          <p:spPr>
            <a:xfrm>
              <a:off x="1855" y="640"/>
              <a:ext cx="5887" cy="334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19" name="图片 8" descr="HZX35B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9"/>
            <a:srcRect t="50137" r="48055"/>
            <a:stretch>
              <a:fillRect/>
            </a:stretch>
          </p:blipFill>
          <p:spPr>
            <a:xfrm>
              <a:off x="7780" y="505"/>
              <a:ext cx="3058" cy="346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5398" name="矩形 11"/>
          <p:cNvSpPr/>
          <p:nvPr>
            <p:custDataLst>
              <p:tags r:id="rId5"/>
            </p:custDataLst>
          </p:nvPr>
        </p:nvSpPr>
        <p:spPr>
          <a:xfrm>
            <a:off x="0" y="3878263"/>
            <a:ext cx="9153525" cy="113347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lstStyle/>
          <a:p>
            <a:pPr>
              <a:lnSpc>
                <a:spcPct val="150000"/>
              </a:lnSpc>
              <a:buSzTx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液体内部压强特点二：同种液体中，液体内部压强大小随深度的增加而增大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39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  <p:tag name="KSO_WM_UNIT_PLACING_PICTURE_USER_VIEWPORT" val="{&quot;height&quot;:5265,&quot;width&quot;:10065}"/>
  <p:tag name="REFSHAPE" val="61588389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  <p:tag name="KSO_WM_UNIT_TABLE_BEAUTIFY" val="smartTable{8253fb01-5e37-401a-a8ca-0c38236b867e}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  <p:tag name="KSO_WM_UNIT_TABLE_BEAUTIFY" val="smartTable{d44bfa7b-860a-4a8d-b696-3ff03280495a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  <p:tag name="KSO_WM_UNIT_TABLE_BEAUTIFY" val="smartTable{3b8eaee6-fb23-4e1c-b1ec-4021bb9c9341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  <p:tag name="KSO_WM_UNIT_PLACING_PICTURE_USER_VIEWPORT" val="{&quot;height&quot;:3234,&quot;width&quot;:1906}"/>
  <p:tag name="REFSHAPE" val="35560922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  <p:tag name="KSO_WM_UNIT_PLACING_PICTURE_USER_VIEWPORT" val="{&quot;height&quot;:4095,&quot;width&quot;:6045}"/>
  <p:tag name="REFSHAPE" val="35773528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heme/theme1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宋-黑-T">
      <a:majorFont>
        <a:latin typeface="Times New Roman"/>
        <a:ea typeface="黑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宋-黑-T">
      <a:majorFont>
        <a:latin typeface="Times New Roman"/>
        <a:ea typeface="黑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3280</Words>
  <Application>Microsoft Office PowerPoint</Application>
  <PresentationFormat>全屏显示(16:9)</PresentationFormat>
  <Paragraphs>209</Paragraphs>
  <Slides>34</Slides>
  <Notes>1</Notes>
  <HiddenSlides>2</HiddenSlides>
  <MMClips>1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7" baseType="lpstr">
      <vt:lpstr>Arial</vt:lpstr>
      <vt:lpstr>宋体</vt:lpstr>
      <vt:lpstr>微软雅黑</vt:lpstr>
      <vt:lpstr>Times New Roman</vt:lpstr>
      <vt:lpstr>华文琥珀</vt:lpstr>
      <vt:lpstr>隶书</vt:lpstr>
      <vt:lpstr>楷体_GB2312</vt:lpstr>
      <vt:lpstr>Calibri</vt:lpstr>
      <vt:lpstr>黑体</vt:lpstr>
      <vt:lpstr>2_默认设计模板</vt:lpstr>
      <vt:lpstr>1_默认设计模板</vt:lpstr>
      <vt:lpstr>Equation.DSMT4</vt:lpstr>
      <vt:lpstr>Equation.KSEE3</vt:lpstr>
      <vt:lpstr>9.2  液体的压强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9.2  液体的压强</dc:title>
  <dc:creator>rbm.xkw.com</dc:creator>
  <cp:lastModifiedBy>User</cp:lastModifiedBy>
  <cp:revision>2</cp:revision>
  <cp:lastPrinted>2021-02-01T11:51:59Z</cp:lastPrinted>
  <dcterms:created xsi:type="dcterms:W3CDTF">2021-02-01T11:51:59Z</dcterms:created>
  <dcterms:modified xsi:type="dcterms:W3CDTF">2021-06-12T23:52:37Z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