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57" r:id="rId4"/>
    <p:sldId id="256" r:id="rId5"/>
    <p:sldId id="258" r:id="rId6"/>
    <p:sldId id="289" r:id="rId7"/>
    <p:sldId id="314" r:id="rId8"/>
    <p:sldId id="313" r:id="rId9"/>
    <p:sldId id="298" r:id="rId10"/>
    <p:sldId id="355" r:id="rId11"/>
    <p:sldId id="357" r:id="rId12"/>
    <p:sldId id="358" r:id="rId13"/>
    <p:sldId id="359" r:id="rId14"/>
    <p:sldId id="294" r:id="rId15"/>
    <p:sldId id="263" r:id="rId16"/>
    <p:sldId id="276" r:id="rId17"/>
    <p:sldId id="275" r:id="rId18"/>
    <p:sldId id="264" r:id="rId19"/>
    <p:sldId id="311"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0" name="xkb1.com" initial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6.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8.wmf" /><Relationship Id="rId2" Type="http://schemas.openxmlformats.org/officeDocument/2006/relationships/image" Target="../media/image16.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20.wmf" /><Relationship Id="rId2" Type="http://schemas.openxmlformats.org/officeDocument/2006/relationships/image" Target="../media/image21.wmf" /><Relationship Id="rId3" Type="http://schemas.openxmlformats.org/officeDocument/2006/relationships/image" Target="../media/image22.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4338" name="Rectangle 2"/>
          <p:cNvSpPr>
            <a:spLocks noGrp="1" noRot="1" noChangeAspect="1" noTextEdit="1"/>
          </p:cNvSpPr>
          <p:nvPr>
            <p:ph type="sldImg"/>
          </p:nvPr>
        </p:nvSpPr>
        <p:spPr>
          <a:ln>
            <a:solidFill>
              <a:srgbClr val="000000">
                <a:alpha val="100000"/>
              </a:srgbClr>
            </a:solidFill>
            <a:miter lim="800000"/>
          </a:ln>
        </p:spPr>
      </p:sp>
      <p:sp>
        <p:nvSpPr>
          <p:cNvPr id="14339"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r>
              <a:rPr lang="zh-CN" altLang="en-US"/>
              <a:t>学生回答</a:t>
            </a:r>
            <a:r>
              <a:rPr lang="en-US" altLang="zh-CN"/>
              <a:t>F</a:t>
            </a:r>
            <a:r>
              <a:rPr lang="zh-CN" altLang="en-US"/>
              <a:t>与</a:t>
            </a:r>
            <a:r>
              <a:rPr lang="en-US" altLang="zh-CN"/>
              <a:t>F1</a:t>
            </a:r>
            <a:r>
              <a:rPr lang="zh-CN" altLang="en-US"/>
              <a:t>、</a:t>
            </a:r>
            <a:r>
              <a:rPr lang="en-US" altLang="zh-CN"/>
              <a:t>F2</a:t>
            </a:r>
            <a:r>
              <a:rPr lang="zh-CN" altLang="en-US"/>
              <a:t>共同的作用效果是否等效，然后再询问原因。</a:t>
            </a:r>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标题，文本与两项内容">
    <p:spTree>
      <p:nvGrpSpPr>
        <p:cNvPr id="1" name=""/>
        <p:cNvGrpSpPr/>
        <p:nvPr/>
      </p:nvGrpSpPr>
      <p:grpSpPr>
        <a:xfrm>
          <a:off x="0" y="0"/>
          <a:ext cx="0" cy="0"/>
        </a:xfrm>
      </p:grpSpPr>
      <p:sp>
        <p:nvSpPr>
          <p:cNvPr id="2" name="标题 1"/>
          <p:cNvSpPr>
            <a:spLocks noGrp="1"/>
          </p:cNvSpPr>
          <p:nvPr>
            <p:ph type="title"/>
          </p:nvPr>
        </p:nvSpPr>
        <p:spPr>
          <a:xfrm>
            <a:off x="304800" y="152400"/>
            <a:ext cx="11582400" cy="1219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4800" y="1676400"/>
            <a:ext cx="5689600" cy="5029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676400"/>
            <a:ext cx="568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97600" y="4267200"/>
            <a:ext cx="568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7" name="页脚占位符 6"/>
          <p:cNvSpPr>
            <a:spLocks noGrp="1"/>
          </p:cNvSpPr>
          <p:nvPr>
            <p:ph type="ftr" sz="quarter" idx="11"/>
          </p:nvPr>
        </p:nvSpPr>
        <p:spPr>
          <a:xfrm>
            <a:off x="4165600" y="6245225"/>
            <a:ext cx="3860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8" name="灯片编号占位符 7"/>
          <p:cNvSpPr>
            <a:spLocks noGrp="1"/>
          </p:cNvSpPr>
          <p:nvPr>
            <p:ph type="sldNum" sz="quarter" idx="12"/>
          </p:nvPr>
        </p:nvSpPr>
        <p:spPr>
          <a:xfrm>
            <a:off x="8737600" y="6245225"/>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42A0598-B5FD-43FE-A4B0-D8335018B7CA}" type="slidenum">
              <a:rPr kumimoji="0" lang="zh-CN" altLang="en-US"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rPr>
              <a:t/>
            </a:fld>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图片 8"/>
          <p:cNvPicPr>
            <a:picLocks noChangeAspect="1"/>
          </p:cNvPicPr>
          <p:nvPr userDrawn="1"/>
        </p:nvPicPr>
        <p:blipFill>
          <a:blip r:embed="rId13"/>
          <a:stretch>
            <a:fillRect/>
          </a:stretch>
        </p:blipFill>
        <p:spPr>
          <a:xfrm>
            <a:off x="-635" y="6985"/>
            <a:ext cx="12193270" cy="68446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wmf"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hyperlink" Target="&#26012;&#38754;&#23567;&#36710;.swf"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hyperlink" Target="&#26012;&#38754;&#23567;&#36710;.swf" TargetMode="External" /><Relationship Id="rId4" Type="http://schemas.openxmlformats.org/officeDocument/2006/relationships/oleObject" Target="../embeddings/oleObject1.bin" TargetMode="Internal" /><Relationship Id="rId5" Type="http://schemas.openxmlformats.org/officeDocument/2006/relationships/image" Target="../media/image16.wmf" /><Relationship Id="rId6" Type="http://schemas.openxmlformats.org/officeDocument/2006/relationships/vmlDrawing" Target="../drawings/vmlDrawing1.v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oleObject" Target="../embeddings/oleObject2.bin" TargetMode="Internal" /><Relationship Id="rId3" Type="http://schemas.openxmlformats.org/officeDocument/2006/relationships/image" Target="../media/image18.wmf" /><Relationship Id="rId4" Type="http://schemas.openxmlformats.org/officeDocument/2006/relationships/oleObject" Target="../embeddings/oleObject3.bin" TargetMode="Internal" /><Relationship Id="rId5" Type="http://schemas.openxmlformats.org/officeDocument/2006/relationships/image" Target="../media/image16.wmf" /><Relationship Id="rId6" Type="http://schemas.openxmlformats.org/officeDocument/2006/relationships/vmlDrawing" Target="../drawings/vmlDrawing2.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wmf" /><Relationship Id="rId3" Type="http://schemas.openxmlformats.org/officeDocument/2006/relationships/oleObject" Target="../embeddings/oleObject4.bin" TargetMode="Internal" /><Relationship Id="rId4" Type="http://schemas.openxmlformats.org/officeDocument/2006/relationships/image" Target="../media/image20.wmf" /><Relationship Id="rId5" Type="http://schemas.openxmlformats.org/officeDocument/2006/relationships/oleObject" Target="../embeddings/oleObject5.bin" TargetMode="Internal" /><Relationship Id="rId6" Type="http://schemas.openxmlformats.org/officeDocument/2006/relationships/image" Target="../media/image21.wmf" /><Relationship Id="rId7" Type="http://schemas.openxmlformats.org/officeDocument/2006/relationships/oleObject" Target="../embeddings/oleObject6.bin" TargetMode="Internal" /><Relationship Id="rId8" Type="http://schemas.openxmlformats.org/officeDocument/2006/relationships/image" Target="../media/image22.wmf" /><Relationship Id="rId9" Type="http://schemas.openxmlformats.org/officeDocument/2006/relationships/vmlDrawing" Target="../drawings/vmlDrawing3.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wmf" /><Relationship Id="rId3" Type="http://schemas.openxmlformats.org/officeDocument/2006/relationships/image" Target="../media/image24.gi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5.png" /><Relationship Id="rId3" Type="http://schemas.openxmlformats.org/officeDocument/2006/relationships/image" Target="../media/image2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7.pn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 Id="rId3" Type="http://schemas.openxmlformats.org/officeDocument/2006/relationships/image" Target="../media/image10.png" /><Relationship Id="rId4"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26012;&#38754;&#23567;&#36710;.swf" TargetMode="External" /><Relationship Id="rId3"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8415" y="-59690"/>
            <a:ext cx="3855720" cy="1198880"/>
          </a:xfrm>
          <a:prstGeom prst="rect">
            <a:avLst/>
          </a:prstGeom>
          <a:noFill/>
          <a:ln>
            <a:noFill/>
          </a:ln>
        </p:spPr>
        <p:txBody>
          <a:bodyPr wrap="none" rtlCol="0" anchor="t">
            <a:spAutoFit/>
          </a:bodyPr>
          <a:lstStyle/>
          <a:p>
            <a:pPr algn="ctr"/>
            <a:r>
              <a:rPr lang="zh-CN" altLang="en-US"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温故知新</a:t>
            </a:r>
            <a:endParaRPr lang="zh-CN" altLang="en-US"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文本框 1"/>
          <p:cNvSpPr txBox="1"/>
          <p:nvPr/>
        </p:nvSpPr>
        <p:spPr>
          <a:xfrm>
            <a:off x="400685" y="3136900"/>
            <a:ext cx="4329430" cy="583565"/>
          </a:xfrm>
          <a:prstGeom prst="rect">
            <a:avLst/>
          </a:prstGeom>
          <a:noFill/>
        </p:spPr>
        <p:txBody>
          <a:bodyPr wrap="square" rtlCol="0">
            <a:spAutoFit/>
          </a:bodyPr>
          <a:lstStyle/>
          <a:p>
            <a:r>
              <a:rPr lang="en-US" altLang="zh-CN" sz="3200" b="1">
                <a:latin typeface="宋体" panose="02010600030101010101" pitchFamily="2" charset="-122"/>
                <a:ea typeface="宋体" panose="02010600030101010101" pitchFamily="2" charset="-122"/>
              </a:rPr>
              <a:t>2</a:t>
            </a:r>
            <a:r>
              <a:rPr lang="zh-CN" altLang="en-US" sz="3200" b="1">
                <a:latin typeface="宋体" panose="02010600030101010101" pitchFamily="2" charset="-122"/>
                <a:ea typeface="宋体" panose="02010600030101010101" pitchFamily="2" charset="-122"/>
              </a:rPr>
              <a:t>、牛顿第一定律：</a:t>
            </a:r>
            <a:endParaRPr lang="zh-CN" altLang="en-US" sz="3200" b="1">
              <a:latin typeface="宋体" panose="02010600030101010101" pitchFamily="2" charset="-122"/>
              <a:ea typeface="宋体" panose="02010600030101010101" pitchFamily="2" charset="-122"/>
            </a:endParaRPr>
          </a:p>
        </p:txBody>
      </p:sp>
      <p:sp>
        <p:nvSpPr>
          <p:cNvPr id="19459" name="文本框 19458"/>
          <p:cNvSpPr txBox="1"/>
          <p:nvPr/>
        </p:nvSpPr>
        <p:spPr>
          <a:xfrm>
            <a:off x="318770" y="3720465"/>
            <a:ext cx="11269345" cy="1383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zh-CN" altLang="en-US" sz="3200" b="1">
                <a:latin typeface="黑体" panose="02010609060101010101" pitchFamily="2" charset="-122"/>
                <a:ea typeface="黑体" panose="02010609060101010101" pitchFamily="2" charset="-122"/>
              </a:rPr>
              <a:t>    </a:t>
            </a:r>
            <a:r>
              <a:rPr lang="zh-CN" altLang="en-US" sz="3600" b="1">
                <a:solidFill>
                  <a:srgbClr val="CE0619"/>
                </a:solidFill>
                <a:latin typeface="黑体" panose="02010609060101010101" pitchFamily="2" charset="-122"/>
                <a:ea typeface="黑体" panose="02010609060101010101" pitchFamily="2" charset="-122"/>
              </a:rPr>
              <a:t>一切物体</a:t>
            </a:r>
            <a:r>
              <a:rPr lang="zh-CN" altLang="en-US" sz="3600" b="1">
                <a:latin typeface="黑体" panose="02010609060101010101" pitchFamily="2" charset="-122"/>
                <a:ea typeface="黑体" panose="02010609060101010101" pitchFamily="2" charset="-122"/>
              </a:rPr>
              <a:t>在</a:t>
            </a:r>
            <a:r>
              <a:rPr lang="zh-CN" altLang="en-US" sz="3600" b="1">
                <a:solidFill>
                  <a:srgbClr val="CE0619"/>
                </a:solidFill>
                <a:latin typeface="黑体" panose="02010609060101010101" pitchFamily="2" charset="-122"/>
                <a:ea typeface="黑体" panose="02010609060101010101" pitchFamily="2" charset="-122"/>
              </a:rPr>
              <a:t>没有受到外力作用</a:t>
            </a:r>
            <a:r>
              <a:rPr lang="zh-CN" altLang="en-US" sz="3600" b="1">
                <a:latin typeface="黑体" panose="02010609060101010101" pitchFamily="2" charset="-122"/>
                <a:ea typeface="黑体" panose="02010609060101010101" pitchFamily="2" charset="-122"/>
              </a:rPr>
              <a:t>的时候，总保持</a:t>
            </a:r>
            <a:r>
              <a:rPr lang="zh-CN" altLang="en-US" sz="3600" b="1">
                <a:solidFill>
                  <a:srgbClr val="CE0619"/>
                </a:solidFill>
                <a:latin typeface="黑体" panose="02010609060101010101" pitchFamily="2" charset="-122"/>
                <a:ea typeface="黑体" panose="02010609060101010101" pitchFamily="2" charset="-122"/>
              </a:rPr>
              <a:t>匀速直线运动状态</a:t>
            </a:r>
            <a:r>
              <a:rPr lang="zh-CN" altLang="en-US" sz="4800" b="1">
                <a:ln>
                  <a:solidFill>
                    <a:schemeClr val="tx2">
                      <a:lumMod val="50000"/>
                    </a:schemeClr>
                  </a:solidFill>
                </a:ln>
                <a:solidFill>
                  <a:srgbClr val="1903BD"/>
                </a:solidFill>
                <a:latin typeface="黑体" panose="02010609060101010101" pitchFamily="2" charset="-122"/>
                <a:ea typeface="黑体" panose="02010609060101010101" pitchFamily="2" charset="-122"/>
              </a:rPr>
              <a:t>或</a:t>
            </a:r>
            <a:r>
              <a:rPr lang="zh-CN" altLang="en-US" sz="3600" b="1">
                <a:solidFill>
                  <a:srgbClr val="CE0619"/>
                </a:solidFill>
                <a:latin typeface="黑体" panose="02010609060101010101" pitchFamily="2" charset="-122"/>
                <a:ea typeface="黑体" panose="02010609060101010101" pitchFamily="2" charset="-122"/>
              </a:rPr>
              <a:t>静止状态</a:t>
            </a:r>
            <a:r>
              <a:rPr lang="zh-CN" altLang="en-US" sz="3600" b="1">
                <a:latin typeface="黑体" panose="02010609060101010101" pitchFamily="2" charset="-122"/>
                <a:ea typeface="黑体" panose="02010609060101010101" pitchFamily="2" charset="-122"/>
              </a:rPr>
              <a:t>。</a:t>
            </a:r>
            <a:endParaRPr lang="zh-CN" altLang="en-US" sz="3600" b="1">
              <a:latin typeface="黑体" panose="02010609060101010101" pitchFamily="2" charset="-122"/>
              <a:ea typeface="黑体" panose="02010609060101010101" pitchFamily="2" charset="-122"/>
            </a:endParaRPr>
          </a:p>
        </p:txBody>
      </p:sp>
      <p:sp>
        <p:nvSpPr>
          <p:cNvPr id="3" name="文本框 2"/>
          <p:cNvSpPr txBox="1"/>
          <p:nvPr/>
        </p:nvSpPr>
        <p:spPr>
          <a:xfrm>
            <a:off x="1102995" y="1614170"/>
            <a:ext cx="8587105" cy="1445260"/>
          </a:xfrm>
          <a:prstGeom prst="rect">
            <a:avLst/>
          </a:prstGeom>
          <a:solidFill>
            <a:srgbClr val="FFFF00"/>
          </a:solidFill>
        </p:spPr>
        <p:txBody>
          <a:bodyPr wrap="square" rtlCol="0">
            <a:spAutoFit/>
          </a:bodyPr>
          <a:lstStyle/>
          <a:p>
            <a:r>
              <a:rPr lang="en-US" altLang="zh-CN" sz="4400" b="1">
                <a:latin typeface="宋体" panose="02010600030101010101" pitchFamily="2" charset="-122"/>
                <a:ea typeface="宋体" panose="02010600030101010101" pitchFamily="2" charset="-122"/>
              </a:rPr>
              <a:t>1.</a:t>
            </a:r>
            <a:r>
              <a:rPr lang="zh-CN" altLang="en-US" sz="4400" b="1">
                <a:latin typeface="宋体" panose="02010600030101010101" pitchFamily="2" charset="-122"/>
                <a:ea typeface="宋体" panose="02010600030101010101" pitchFamily="2" charset="-122"/>
              </a:rPr>
              <a:t>力不是维持物体运动的原因</a:t>
            </a:r>
            <a:endParaRPr lang="zh-CN" altLang="en-US" sz="4400" b="1">
              <a:latin typeface="宋体" panose="02010600030101010101" pitchFamily="2" charset="-122"/>
              <a:ea typeface="宋体" panose="02010600030101010101" pitchFamily="2" charset="-122"/>
            </a:endParaRPr>
          </a:p>
          <a:p>
            <a:r>
              <a:rPr lang="en-US" altLang="zh-CN" sz="4400" b="1">
                <a:latin typeface="宋体" panose="02010600030101010101" pitchFamily="2" charset="-122"/>
                <a:ea typeface="宋体" panose="02010600030101010101" pitchFamily="2" charset="-122"/>
              </a:rPr>
              <a:t>2.</a:t>
            </a:r>
            <a:r>
              <a:rPr lang="zh-CN" altLang="en-US" sz="4400" b="1">
                <a:latin typeface="宋体" panose="02010600030101010101" pitchFamily="2" charset="-122"/>
                <a:ea typeface="宋体" panose="02010600030101010101" pitchFamily="2" charset="-122"/>
              </a:rPr>
              <a:t>力是改变物体运动状态的原因</a:t>
            </a:r>
            <a:endParaRPr lang="zh-CN" altLang="en-US" sz="4400" b="1">
              <a:latin typeface="宋体" panose="02010600030101010101" pitchFamily="2" charset="-122"/>
              <a:ea typeface="宋体" panose="02010600030101010101" pitchFamily="2" charset="-122"/>
            </a:endParaRPr>
          </a:p>
        </p:txBody>
      </p:sp>
      <p:sp>
        <p:nvSpPr>
          <p:cNvPr id="5" name="文本框 4"/>
          <p:cNvSpPr txBox="1"/>
          <p:nvPr/>
        </p:nvSpPr>
        <p:spPr>
          <a:xfrm>
            <a:off x="400685" y="1030605"/>
            <a:ext cx="4329430" cy="583565"/>
          </a:xfrm>
          <a:prstGeom prst="rect">
            <a:avLst/>
          </a:prstGeom>
          <a:noFill/>
        </p:spPr>
        <p:txBody>
          <a:bodyPr wrap="square" rtlCol="0">
            <a:spAutoFit/>
          </a:bodyPr>
          <a:lstStyle/>
          <a:p>
            <a:r>
              <a:rPr lang="en-US" altLang="zh-CN" sz="3200" b="1">
                <a:latin typeface="宋体" panose="02010600030101010101" pitchFamily="2" charset="-122"/>
                <a:ea typeface="宋体" panose="02010600030101010101" pitchFamily="2" charset="-122"/>
              </a:rPr>
              <a:t>1</a:t>
            </a:r>
            <a:r>
              <a:rPr lang="zh-CN" altLang="en-US" sz="3200" b="1">
                <a:latin typeface="宋体" panose="02010600030101010101" pitchFamily="2" charset="-122"/>
                <a:ea typeface="宋体" panose="02010600030101010101" pitchFamily="2" charset="-122"/>
              </a:rPr>
              <a:t>、力与运动的关系：</a:t>
            </a:r>
            <a:endParaRPr lang="zh-CN" altLang="en-US" sz="3200" b="1">
              <a:latin typeface="宋体" panose="02010600030101010101" pitchFamily="2" charset="-122"/>
              <a:ea typeface="宋体" panose="02010600030101010101" pitchFamily="2" charset="-122"/>
            </a:endParaRPr>
          </a:p>
        </p:txBody>
      </p:sp>
      <p:sp>
        <p:nvSpPr>
          <p:cNvPr id="9" name="矩形 8"/>
          <p:cNvSpPr/>
          <p:nvPr/>
        </p:nvSpPr>
        <p:spPr>
          <a:xfrm>
            <a:off x="9568815" y="5341620"/>
            <a:ext cx="2019300" cy="1198880"/>
          </a:xfrm>
          <a:prstGeom prst="rect">
            <a:avLst/>
          </a:prstGeom>
          <a:noFill/>
          <a:ln>
            <a:noFill/>
          </a:ln>
        </p:spPr>
        <p:txBody>
          <a:bodyPr wrap="none" rtlCol="0" anchor="t">
            <a:spAutoFit/>
          </a:bodyPr>
          <a:lstStyle/>
          <a:p>
            <a:pPr algn="ctr"/>
            <a:r>
              <a:rPr lang="zh-CN" altLang="en-US"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惯性</a:t>
            </a:r>
            <a:endParaRPr lang="zh-CN" altLang="en-US"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
        <p:nvSpPr>
          <p:cNvPr id="6" name="文本框 5"/>
          <p:cNvSpPr txBox="1"/>
          <p:nvPr/>
        </p:nvSpPr>
        <p:spPr>
          <a:xfrm>
            <a:off x="247650" y="5341620"/>
            <a:ext cx="9041130" cy="1322070"/>
          </a:xfrm>
          <a:prstGeom prst="rect">
            <a:avLst/>
          </a:prstGeom>
          <a:noFill/>
          <a:ln w="9525">
            <a:noFill/>
            <a:miter lim="800000"/>
          </a:ln>
        </p:spPr>
        <p:txBody>
          <a:bodyPr vert="horz" wrap="square" rtlCol="0" anchor="t">
            <a:spAutoFit/>
          </a:bodyPr>
          <a:lstStyle/>
          <a:p>
            <a:pPr eaLnBrk="1" hangingPunct="1">
              <a:spcBef>
                <a:spcPct val="50000"/>
              </a:spcBef>
            </a:pPr>
            <a:r>
              <a:rPr lang="en-US" altLang="zh-CN" sz="4000" b="1">
                <a:latin typeface="黑体" panose="02010609060101010101" pitchFamily="2" charset="-122"/>
                <a:ea typeface="黑体" panose="02010609060101010101" pitchFamily="2" charset="-122"/>
                <a:sym typeface="+mn-ea"/>
              </a:rPr>
              <a:t>    </a:t>
            </a:r>
            <a:r>
              <a:rPr lang="zh-CN" altLang="en-US" sz="4000" b="1">
                <a:latin typeface="黑体" panose="02010609060101010101" pitchFamily="2" charset="-122"/>
                <a:ea typeface="黑体" panose="02010609060101010101" pitchFamily="2" charset="-122"/>
                <a:sym typeface="+mn-ea"/>
              </a:rPr>
              <a:t>惯性是一切物体所</a:t>
            </a:r>
            <a:r>
              <a:rPr lang="zh-CN" altLang="en-US" sz="4000" b="1">
                <a:solidFill>
                  <a:srgbClr val="C00000"/>
                </a:solidFill>
                <a:latin typeface="黑体" panose="02010609060101010101" pitchFamily="2" charset="-122"/>
                <a:ea typeface="黑体" panose="02010609060101010101" pitchFamily="2" charset="-122"/>
                <a:sym typeface="+mn-ea"/>
              </a:rPr>
              <a:t>固有的一种属性</a:t>
            </a:r>
            <a:r>
              <a:rPr lang="zh-CN" altLang="en-US" sz="4000" b="1">
                <a:latin typeface="黑体" panose="02010609060101010101" pitchFamily="2" charset="-122"/>
                <a:ea typeface="黑体" panose="02010609060101010101" pitchFamily="2" charset="-122"/>
                <a:sym typeface="+mn-ea"/>
              </a:rPr>
              <a:t>。惯性大小只与物体的</a:t>
            </a:r>
            <a:r>
              <a:rPr lang="zh-CN" altLang="en-US" sz="4000" b="1">
                <a:solidFill>
                  <a:srgbClr val="C00000"/>
                </a:solidFill>
                <a:latin typeface="黑体" panose="02010609060101010101" pitchFamily="2" charset="-122"/>
                <a:ea typeface="黑体" panose="02010609060101010101" pitchFamily="2" charset="-122"/>
                <a:sym typeface="+mn-ea"/>
              </a:rPr>
              <a:t>质量</a:t>
            </a:r>
            <a:r>
              <a:rPr lang="zh-CN" altLang="en-US" sz="4000" b="1">
                <a:latin typeface="黑体" panose="02010609060101010101" pitchFamily="2" charset="-122"/>
                <a:ea typeface="黑体" panose="02010609060101010101" pitchFamily="2" charset="-122"/>
                <a:sym typeface="+mn-ea"/>
              </a:rPr>
              <a:t>有关</a:t>
            </a:r>
            <a:endParaRPr lang="zh-CN" altLang="en-US" sz="4000" b="1" smtClean="0">
              <a:latin typeface="黑体" panose="02010609060101010101" pitchFamily="2" charset="-122"/>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nodeType="afterGroup">
                            <p:stCondLst>
                              <p:cond delay="2000"/>
                            </p:stCondLst>
                            <p:childTnLst>
                              <p:par>
                                <p:cTn id="14" presetID="14" presetClass="entr" presetSubtype="1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par>
                          <p:cTn id="17" fill="hold" nodeType="afterGroup">
                            <p:stCondLst>
                              <p:cond delay="2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500"/>
                                        <p:tgtEl>
                                          <p:spTgt spid="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9459"/>
                                        </p:tgtEl>
                                        <p:attrNameLst>
                                          <p:attrName>style.visibility</p:attrName>
                                        </p:attrNameLst>
                                      </p:cBhvr>
                                      <p:to>
                                        <p:strVal val="visible"/>
                                      </p:to>
                                    </p:set>
                                    <p:anim calcmode="discrete" valueType="clr">
                                      <p:cBhvr override="childStyle">
                                        <p:cTn id="32" dur="80"/>
                                        <p:tgtEl>
                                          <p:spTgt spid="1945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9459"/>
                                        </p:tgtEl>
                                        <p:attrNameLst>
                                          <p:attrName>fillcolor</p:attrName>
                                        </p:attrNameLst>
                                      </p:cBhvr>
                                      <p:tavLst>
                                        <p:tav tm="0">
                                          <p:val>
                                            <p:clrVal>
                                              <a:schemeClr val="accent2"/>
                                            </p:clrVal>
                                          </p:val>
                                        </p:tav>
                                        <p:tav tm="50000">
                                          <p:val>
                                            <p:clrVal>
                                              <a:schemeClr val="hlink"/>
                                            </p:clrVal>
                                          </p:val>
                                        </p:tav>
                                      </p:tavLst>
                                    </p:anim>
                                    <p:set>
                                      <p:cBhvr>
                                        <p:cTn id="34" dur="80"/>
                                        <p:tgtEl>
                                          <p:spTgt spid="19459"/>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nodeType="clickPar">
                      <p:stCondLst>
                        <p:cond delay="indefinite"/>
                      </p:stCondLst>
                      <p:childTnLst>
                        <p:par>
                          <p:cTn id="54" fill="hold" nodeType="after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2" grpId="0"/>
      <p:bldP spid="3" grpId="0" build="allAtOnce"/>
      <p:bldP spid="5"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 name="图片 10"/>
          <p:cNvPicPr>
            <a:picLocks noChangeAspect="1"/>
          </p:cNvPicPr>
          <p:nvPr/>
        </p:nvPicPr>
        <p:blipFill>
          <a:blip r:embed="rId2"/>
          <a:stretch>
            <a:fillRect/>
          </a:stretch>
        </p:blipFill>
        <p:spPr>
          <a:xfrm>
            <a:off x="35560" y="323850"/>
            <a:ext cx="5577840" cy="5902960"/>
          </a:xfrm>
          <a:prstGeom prst="rect">
            <a:avLst/>
          </a:prstGeom>
        </p:spPr>
      </p:pic>
      <p:pic>
        <p:nvPicPr>
          <p:cNvPr id="12" name="图片 11"/>
          <p:cNvPicPr>
            <a:picLocks noChangeAspect="1"/>
          </p:cNvPicPr>
          <p:nvPr/>
        </p:nvPicPr>
        <p:blipFill>
          <a:blip r:embed="rId3"/>
          <a:stretch>
            <a:fillRect/>
          </a:stretch>
        </p:blipFill>
        <p:spPr>
          <a:xfrm>
            <a:off x="5429250" y="1431290"/>
            <a:ext cx="6592570" cy="3250565"/>
          </a:xfrm>
          <a:prstGeom prst="rect">
            <a:avLst/>
          </a:prstGeom>
        </p:spPr>
      </p:pic>
      <p:pic>
        <p:nvPicPr>
          <p:cNvPr id="13" name="图片 12"/>
          <p:cNvPicPr>
            <a:picLocks noChangeAspect="1"/>
          </p:cNvPicPr>
          <p:nvPr/>
        </p:nvPicPr>
        <p:blipFill>
          <a:blip r:embed="rId4"/>
          <a:stretch>
            <a:fillRect/>
          </a:stretch>
        </p:blipFill>
        <p:spPr>
          <a:xfrm>
            <a:off x="6041390" y="619760"/>
            <a:ext cx="5703570" cy="583565"/>
          </a:xfrm>
          <a:prstGeom prst="rect">
            <a:avLst/>
          </a:prstGeom>
        </p:spPr>
      </p:pic>
      <p:sp>
        <p:nvSpPr>
          <p:cNvPr id="14" name="文本框 13"/>
          <p:cNvSpPr txBox="1"/>
          <p:nvPr/>
        </p:nvSpPr>
        <p:spPr>
          <a:xfrm>
            <a:off x="7547610" y="2260600"/>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2</a:t>
            </a:r>
            <a:endParaRPr lang="en-US" altLang="zh-CN" sz="3200" b="1">
              <a:solidFill>
                <a:srgbClr val="C00000"/>
              </a:solidFill>
              <a:latin typeface="微软雅黑" panose="020b0503020204020204" charset="-122"/>
              <a:ea typeface="微软雅黑" panose="020b0503020204020204" charset="-122"/>
            </a:endParaRPr>
          </a:p>
        </p:txBody>
      </p:sp>
      <p:sp>
        <p:nvSpPr>
          <p:cNvPr id="16" name="文本框 15"/>
          <p:cNvSpPr txBox="1"/>
          <p:nvPr/>
        </p:nvSpPr>
        <p:spPr>
          <a:xfrm>
            <a:off x="7388225" y="284416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17" name="文本框 16"/>
          <p:cNvSpPr txBox="1"/>
          <p:nvPr/>
        </p:nvSpPr>
        <p:spPr>
          <a:xfrm>
            <a:off x="9389745" y="2260600"/>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1</a:t>
            </a:r>
            <a:endParaRPr lang="en-US" altLang="zh-CN" sz="3200" b="1">
              <a:solidFill>
                <a:srgbClr val="C00000"/>
              </a:solidFill>
              <a:latin typeface="微软雅黑" panose="020b0503020204020204" charset="-122"/>
              <a:ea typeface="微软雅黑" panose="020b0503020204020204" charset="-122"/>
            </a:endParaRPr>
          </a:p>
        </p:txBody>
      </p:sp>
      <p:sp>
        <p:nvSpPr>
          <p:cNvPr id="18" name="文本框 17"/>
          <p:cNvSpPr txBox="1"/>
          <p:nvPr/>
        </p:nvSpPr>
        <p:spPr>
          <a:xfrm>
            <a:off x="9229725" y="279336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19" name="文本框 18"/>
          <p:cNvSpPr txBox="1"/>
          <p:nvPr/>
        </p:nvSpPr>
        <p:spPr>
          <a:xfrm>
            <a:off x="11228070" y="2260600"/>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3</a:t>
            </a:r>
            <a:endParaRPr lang="en-US" altLang="zh-CN" sz="3200" b="1">
              <a:solidFill>
                <a:srgbClr val="C00000"/>
              </a:solidFill>
              <a:latin typeface="微软雅黑" panose="020b0503020204020204" charset="-122"/>
              <a:ea typeface="微软雅黑" panose="020b0503020204020204" charset="-122"/>
            </a:endParaRPr>
          </a:p>
        </p:txBody>
      </p:sp>
      <p:sp>
        <p:nvSpPr>
          <p:cNvPr id="20" name="文本框 19"/>
          <p:cNvSpPr txBox="1"/>
          <p:nvPr/>
        </p:nvSpPr>
        <p:spPr>
          <a:xfrm>
            <a:off x="10972800" y="279336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21" name="文本框 20"/>
          <p:cNvSpPr txBox="1"/>
          <p:nvPr/>
        </p:nvSpPr>
        <p:spPr>
          <a:xfrm>
            <a:off x="7469505" y="3427730"/>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4</a:t>
            </a:r>
            <a:endParaRPr lang="en-US" altLang="zh-CN" sz="3200" b="1">
              <a:solidFill>
                <a:srgbClr val="C00000"/>
              </a:solidFill>
              <a:latin typeface="微软雅黑" panose="020b0503020204020204" charset="-122"/>
              <a:ea typeface="微软雅黑" panose="020b0503020204020204" charset="-122"/>
            </a:endParaRPr>
          </a:p>
        </p:txBody>
      </p:sp>
      <p:sp>
        <p:nvSpPr>
          <p:cNvPr id="22" name="文本框 21"/>
          <p:cNvSpPr txBox="1"/>
          <p:nvPr/>
        </p:nvSpPr>
        <p:spPr>
          <a:xfrm>
            <a:off x="7439025" y="395033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23" name="文本框 22"/>
          <p:cNvSpPr txBox="1"/>
          <p:nvPr/>
        </p:nvSpPr>
        <p:spPr>
          <a:xfrm>
            <a:off x="9384030" y="3430905"/>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1</a:t>
            </a:r>
            <a:endParaRPr lang="en-US" altLang="zh-CN" sz="3200" b="1">
              <a:solidFill>
                <a:srgbClr val="C00000"/>
              </a:solidFill>
              <a:latin typeface="微软雅黑" panose="020b0503020204020204" charset="-122"/>
              <a:ea typeface="微软雅黑" panose="020b0503020204020204" charset="-122"/>
            </a:endParaRPr>
          </a:p>
        </p:txBody>
      </p:sp>
      <p:sp>
        <p:nvSpPr>
          <p:cNvPr id="24" name="文本框 23"/>
          <p:cNvSpPr txBox="1"/>
          <p:nvPr/>
        </p:nvSpPr>
        <p:spPr>
          <a:xfrm>
            <a:off x="9291955" y="398716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向左</a:t>
            </a:r>
            <a:endParaRPr lang="zh-CN" altLang="en-US" sz="3200" b="1">
              <a:solidFill>
                <a:srgbClr val="C00000"/>
              </a:solidFill>
              <a:latin typeface="微软雅黑" panose="020b0503020204020204" charset="-122"/>
              <a:ea typeface="微软雅黑" panose="020b0503020204020204" charset="-122"/>
            </a:endParaRPr>
          </a:p>
        </p:txBody>
      </p:sp>
      <p:sp>
        <p:nvSpPr>
          <p:cNvPr id="25" name="文本框 24"/>
          <p:cNvSpPr txBox="1"/>
          <p:nvPr/>
        </p:nvSpPr>
        <p:spPr>
          <a:xfrm>
            <a:off x="11207750" y="3410585"/>
            <a:ext cx="603250"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3</a:t>
            </a:r>
            <a:endParaRPr lang="en-US" altLang="zh-CN" sz="3200" b="1">
              <a:solidFill>
                <a:srgbClr val="C00000"/>
              </a:solidFill>
              <a:latin typeface="微软雅黑" panose="020b0503020204020204" charset="-122"/>
              <a:ea typeface="微软雅黑" panose="020b0503020204020204" charset="-122"/>
            </a:endParaRPr>
          </a:p>
        </p:txBody>
      </p:sp>
      <p:sp>
        <p:nvSpPr>
          <p:cNvPr id="26" name="文本框 25"/>
          <p:cNvSpPr txBox="1"/>
          <p:nvPr/>
        </p:nvSpPr>
        <p:spPr>
          <a:xfrm>
            <a:off x="10972800" y="3950335"/>
            <a:ext cx="12363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27" name="Text Box 2">
            <a:hlinkClick r:id="rId5"/>
          </p:cNvPr>
          <p:cNvSpPr txBox="1">
            <a:spLocks noChangeArrowheads="1"/>
          </p:cNvSpPr>
          <p:nvPr/>
        </p:nvSpPr>
        <p:spPr bwMode="auto">
          <a:xfrm>
            <a:off x="35560" y="36195"/>
            <a:ext cx="4827905" cy="583565"/>
          </a:xfrm>
          <a:prstGeom prst="rect">
            <a:avLst/>
          </a:prstGeom>
          <a:solidFill>
            <a:schemeClr val="accent5"/>
          </a:solidFill>
          <a:ln w="9525">
            <a:noFill/>
            <a:miter lim="800000"/>
          </a:ln>
          <a:effectLst/>
        </p:spPr>
        <p:txBody>
          <a:bodyPr wrap="square">
            <a:spAutoFit/>
          </a:bodyPr>
          <a:lstStyle/>
          <a:p>
            <a:pPr marR="0" defTabSz="914400">
              <a:buClrTx/>
              <a:buSzTx/>
              <a:buFontTx/>
              <a:buNone/>
              <a:defRPr/>
            </a:pPr>
            <a:r>
              <a:rPr kumimoji="1" lang="en-US" altLang="zh-CN" sz="3200" b="1" kern="1200" cap="none" spc="0" normalizeH="0" baseline="0" noProof="0">
                <a:latin typeface="+mn-ea"/>
                <a:ea typeface="+mn-ea"/>
                <a:cs typeface="+mn-cs"/>
              </a:rPr>
              <a:t>4.</a:t>
            </a:r>
            <a:r>
              <a:rPr kumimoji="1" lang="zh-CN" altLang="en-US" sz="3200" b="1" kern="1200" cap="none" spc="0" normalizeH="0" baseline="0" noProof="0">
                <a:latin typeface="+mn-ea"/>
                <a:ea typeface="+mn-ea"/>
                <a:cs typeface="+mn-cs"/>
              </a:rPr>
              <a:t>进行实验与收集证据：</a:t>
            </a:r>
            <a:endParaRPr kumimoji="1" lang="zh-CN" altLang="en-US" sz="3200" b="1" kern="1200" cap="none" spc="0" normalizeH="0" baseline="0" noProof="0">
              <a:latin typeface="+mn-ea"/>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组合 1"/>
          <p:cNvGrpSpPr/>
          <p:nvPr/>
        </p:nvGrpSpPr>
        <p:grpSpPr>
          <a:xfrm>
            <a:off x="2023110" y="484505"/>
            <a:ext cx="6734175" cy="3249930"/>
            <a:chOff x="8688" y="873"/>
            <a:chExt cx="10605" cy="5118"/>
          </a:xfrm>
        </p:grpSpPr>
        <p:pic>
          <p:nvPicPr>
            <p:cNvPr id="12" name="图片 11"/>
            <p:cNvPicPr>
              <a:picLocks noChangeAspect="1"/>
            </p:cNvPicPr>
            <p:nvPr/>
          </p:nvPicPr>
          <p:blipFill>
            <a:blip r:embed="rId2"/>
            <a:stretch>
              <a:fillRect/>
            </a:stretch>
          </p:blipFill>
          <p:spPr>
            <a:xfrm>
              <a:off x="8688" y="873"/>
              <a:ext cx="10382" cy="5119"/>
            </a:xfrm>
            <a:prstGeom prst="rect">
              <a:avLst/>
            </a:prstGeom>
          </p:spPr>
        </p:pic>
        <p:sp>
          <p:nvSpPr>
            <p:cNvPr id="14" name="文本框 13"/>
            <p:cNvSpPr txBox="1"/>
            <p:nvPr/>
          </p:nvSpPr>
          <p:spPr>
            <a:xfrm>
              <a:off x="12024" y="2179"/>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2</a:t>
              </a:r>
              <a:endParaRPr lang="en-US" altLang="zh-CN" sz="3200" b="1">
                <a:solidFill>
                  <a:srgbClr val="C00000"/>
                </a:solidFill>
                <a:latin typeface="微软雅黑" panose="020b0503020204020204" charset="-122"/>
                <a:ea typeface="微软雅黑" panose="020b0503020204020204" charset="-122"/>
              </a:endParaRPr>
            </a:p>
          </p:txBody>
        </p:sp>
        <p:sp>
          <p:nvSpPr>
            <p:cNvPr id="16" name="文本框 15"/>
            <p:cNvSpPr txBox="1"/>
            <p:nvPr/>
          </p:nvSpPr>
          <p:spPr>
            <a:xfrm>
              <a:off x="11773" y="3098"/>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17" name="文本框 16"/>
            <p:cNvSpPr txBox="1"/>
            <p:nvPr/>
          </p:nvSpPr>
          <p:spPr>
            <a:xfrm>
              <a:off x="14925" y="2179"/>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1</a:t>
              </a:r>
              <a:endParaRPr lang="en-US" altLang="zh-CN" sz="3200" b="1">
                <a:solidFill>
                  <a:srgbClr val="C00000"/>
                </a:solidFill>
                <a:latin typeface="微软雅黑" panose="020b0503020204020204" charset="-122"/>
                <a:ea typeface="微软雅黑" panose="020b0503020204020204" charset="-122"/>
              </a:endParaRPr>
            </a:p>
          </p:txBody>
        </p:sp>
        <p:sp>
          <p:nvSpPr>
            <p:cNvPr id="18" name="文本框 17"/>
            <p:cNvSpPr txBox="1"/>
            <p:nvPr/>
          </p:nvSpPr>
          <p:spPr>
            <a:xfrm>
              <a:off x="14673" y="3018"/>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19" name="文本框 18"/>
            <p:cNvSpPr txBox="1"/>
            <p:nvPr/>
          </p:nvSpPr>
          <p:spPr>
            <a:xfrm>
              <a:off x="17820" y="2179"/>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3</a:t>
              </a:r>
              <a:endParaRPr lang="en-US" altLang="zh-CN" sz="3200" b="1">
                <a:solidFill>
                  <a:srgbClr val="C00000"/>
                </a:solidFill>
                <a:latin typeface="微软雅黑" panose="020b0503020204020204" charset="-122"/>
                <a:ea typeface="微软雅黑" panose="020b0503020204020204" charset="-122"/>
              </a:endParaRPr>
            </a:p>
          </p:txBody>
        </p:sp>
        <p:sp>
          <p:nvSpPr>
            <p:cNvPr id="20" name="文本框 19"/>
            <p:cNvSpPr txBox="1"/>
            <p:nvPr/>
          </p:nvSpPr>
          <p:spPr>
            <a:xfrm>
              <a:off x="17347" y="3041"/>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21" name="文本框 20"/>
            <p:cNvSpPr txBox="1"/>
            <p:nvPr/>
          </p:nvSpPr>
          <p:spPr>
            <a:xfrm>
              <a:off x="11901" y="4017"/>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4</a:t>
              </a:r>
              <a:endParaRPr lang="en-US" altLang="zh-CN" sz="3200" b="1">
                <a:solidFill>
                  <a:srgbClr val="C00000"/>
                </a:solidFill>
                <a:latin typeface="微软雅黑" panose="020b0503020204020204" charset="-122"/>
                <a:ea typeface="微软雅黑" panose="020b0503020204020204" charset="-122"/>
              </a:endParaRPr>
            </a:p>
          </p:txBody>
        </p:sp>
        <p:sp>
          <p:nvSpPr>
            <p:cNvPr id="22" name="文本框 21"/>
            <p:cNvSpPr txBox="1"/>
            <p:nvPr/>
          </p:nvSpPr>
          <p:spPr>
            <a:xfrm>
              <a:off x="11853" y="4840"/>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sp>
          <p:nvSpPr>
            <p:cNvPr id="23" name="文本框 22"/>
            <p:cNvSpPr txBox="1"/>
            <p:nvPr/>
          </p:nvSpPr>
          <p:spPr>
            <a:xfrm>
              <a:off x="14916" y="4022"/>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1</a:t>
              </a:r>
              <a:endParaRPr lang="en-US" altLang="zh-CN" sz="3200" b="1">
                <a:solidFill>
                  <a:srgbClr val="C00000"/>
                </a:solidFill>
                <a:latin typeface="微软雅黑" panose="020b0503020204020204" charset="-122"/>
                <a:ea typeface="微软雅黑" panose="020b0503020204020204" charset="-122"/>
              </a:endParaRPr>
            </a:p>
          </p:txBody>
        </p:sp>
        <p:sp>
          <p:nvSpPr>
            <p:cNvPr id="24" name="文本框 23"/>
            <p:cNvSpPr txBox="1"/>
            <p:nvPr/>
          </p:nvSpPr>
          <p:spPr>
            <a:xfrm>
              <a:off x="14771" y="4898"/>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向左</a:t>
              </a:r>
              <a:endParaRPr lang="zh-CN" altLang="en-US" sz="3200" b="1">
                <a:solidFill>
                  <a:srgbClr val="C00000"/>
                </a:solidFill>
                <a:latin typeface="微软雅黑" panose="020b0503020204020204" charset="-122"/>
                <a:ea typeface="微软雅黑" panose="020b0503020204020204" charset="-122"/>
              </a:endParaRPr>
            </a:p>
          </p:txBody>
        </p:sp>
        <p:sp>
          <p:nvSpPr>
            <p:cNvPr id="25" name="文本框 24"/>
            <p:cNvSpPr txBox="1"/>
            <p:nvPr/>
          </p:nvSpPr>
          <p:spPr>
            <a:xfrm>
              <a:off x="17788" y="3990"/>
              <a:ext cx="950" cy="919"/>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3</a:t>
              </a:r>
              <a:endParaRPr lang="en-US" altLang="zh-CN" sz="3200" b="1">
                <a:solidFill>
                  <a:srgbClr val="C00000"/>
                </a:solidFill>
                <a:latin typeface="微软雅黑" panose="020b0503020204020204" charset="-122"/>
                <a:ea typeface="微软雅黑" panose="020b0503020204020204" charset="-122"/>
              </a:endParaRPr>
            </a:p>
          </p:txBody>
        </p:sp>
        <p:sp>
          <p:nvSpPr>
            <p:cNvPr id="26" name="文本框 25"/>
            <p:cNvSpPr txBox="1"/>
            <p:nvPr/>
          </p:nvSpPr>
          <p:spPr>
            <a:xfrm>
              <a:off x="17331" y="4866"/>
              <a:ext cx="1947" cy="919"/>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grpSp>
      <p:sp>
        <p:nvSpPr>
          <p:cNvPr id="28" name="Text Box 2">
            <a:hlinkClick r:id="rId3"/>
          </p:cNvPr>
          <p:cNvSpPr txBox="1">
            <a:spLocks noChangeArrowheads="1"/>
          </p:cNvSpPr>
          <p:nvPr/>
        </p:nvSpPr>
        <p:spPr bwMode="auto">
          <a:xfrm>
            <a:off x="41275" y="4445"/>
            <a:ext cx="2959735" cy="583565"/>
          </a:xfrm>
          <a:prstGeom prst="rect">
            <a:avLst/>
          </a:prstGeom>
          <a:solidFill>
            <a:schemeClr val="accent5"/>
          </a:solidFill>
          <a:ln w="9525">
            <a:noFill/>
            <a:miter lim="800000"/>
          </a:ln>
          <a:effectLst/>
        </p:spPr>
        <p:txBody>
          <a:bodyPr wrap="square">
            <a:spAutoFit/>
          </a:bodyPr>
          <a:lstStyle/>
          <a:p>
            <a:pPr marR="0" defTabSz="914400">
              <a:buClrTx/>
              <a:buSzTx/>
              <a:buFontTx/>
              <a:buNone/>
              <a:defRPr/>
            </a:pPr>
            <a:r>
              <a:rPr kumimoji="1" lang="en-US" altLang="zh-CN" sz="3200" b="1" kern="1200" cap="none" spc="0" normalizeH="0" baseline="0" noProof="0">
                <a:latin typeface="+mn-ea"/>
                <a:ea typeface="+mn-ea"/>
                <a:cs typeface="+mn-cs"/>
              </a:rPr>
              <a:t>5.</a:t>
            </a:r>
            <a:r>
              <a:rPr kumimoji="1" lang="zh-CN" altLang="en-US" sz="3200" b="1" kern="1200" cap="none" spc="0" normalizeH="0" baseline="0" noProof="0">
                <a:latin typeface="+mn-ea"/>
                <a:ea typeface="+mn-ea"/>
                <a:cs typeface="+mn-cs"/>
              </a:rPr>
              <a:t>分析与论证：</a:t>
            </a:r>
            <a:endParaRPr kumimoji="1" lang="zh-CN" altLang="en-US" sz="3200" b="1" kern="1200" cap="none" spc="0" normalizeH="0" baseline="0" noProof="0">
              <a:latin typeface="+mn-ea"/>
              <a:ea typeface="+mn-ea"/>
              <a:cs typeface="+mn-cs"/>
            </a:endParaRPr>
          </a:p>
        </p:txBody>
      </p:sp>
      <p:sp>
        <p:nvSpPr>
          <p:cNvPr id="100" name="文本框 99"/>
          <p:cNvSpPr txBox="1"/>
          <p:nvPr/>
        </p:nvSpPr>
        <p:spPr>
          <a:xfrm>
            <a:off x="102235" y="3990340"/>
            <a:ext cx="11995150" cy="2061210"/>
          </a:xfrm>
          <a:prstGeom prst="rect">
            <a:avLst/>
          </a:prstGeom>
          <a:solidFill>
            <a:srgbClr val="FFFF00"/>
          </a:solidFill>
          <a:ln w="9525">
            <a:noFill/>
          </a:ln>
        </p:spPr>
        <p:txBody>
          <a:bodyPr wrap="square">
            <a:spAutoFit/>
          </a:bodyPr>
          <a:lstStyle/>
          <a:p>
            <a:pPr indent="294640"/>
            <a:r>
              <a:rPr lang="zh-CN" altLang="en-US" sz="3200" b="1">
                <a:latin typeface="宋体" panose="02010600030101010101" pitchFamily="2" charset="-122"/>
                <a:ea typeface="宋体" panose="02010600030101010101" pitchFamily="2" charset="-122"/>
                <a:cs typeface="宋体" panose="02010600030101010101" pitchFamily="2" charset="-122"/>
              </a:rPr>
              <a:t>（</a:t>
            </a:r>
            <a:r>
              <a:rPr lang="en-US" altLang="zh-CN" sz="3200" b="1">
                <a:latin typeface="宋体" panose="02010600030101010101" pitchFamily="2" charset="-122"/>
                <a:ea typeface="宋体" panose="02010600030101010101" pitchFamily="2" charset="-122"/>
                <a:cs typeface="宋体" panose="02010600030101010101" pitchFamily="2" charset="-122"/>
              </a:rPr>
              <a:t>1</a:t>
            </a:r>
            <a:r>
              <a:rPr lang="zh-CN" altLang="en-US" sz="3200" b="1">
                <a:latin typeface="宋体" panose="02010600030101010101" pitchFamily="2" charset="-122"/>
                <a:ea typeface="宋体" panose="02010600030101010101" pitchFamily="2" charset="-122"/>
                <a:cs typeface="宋体" panose="02010600030101010101" pitchFamily="2" charset="-122"/>
              </a:rPr>
              <a:t>）同一直线上，方向相同的两个力的合力，大小等于这两个力的大小</a:t>
            </a:r>
            <a:r>
              <a:rPr lang="en-US" altLang="zh-CN" sz="3200" b="1">
                <a:latin typeface="宋体" panose="02010600030101010101" pitchFamily="2" charset="-122"/>
                <a:ea typeface="宋体" panose="02010600030101010101" pitchFamily="2" charset="-122"/>
                <a:cs typeface="Times New Roman" panose="02020603050405020304" charset="0"/>
              </a:rPr>
              <a:t>_____</a:t>
            </a:r>
            <a:r>
              <a:rPr lang="zh-CN" altLang="en-US" sz="3200" b="1">
                <a:latin typeface="宋体" panose="02010600030101010101" pitchFamily="2" charset="-122"/>
                <a:ea typeface="宋体" panose="02010600030101010101" pitchFamily="2" charset="-122"/>
                <a:cs typeface="宋体" panose="02010600030101010101" pitchFamily="2" charset="-122"/>
              </a:rPr>
              <a:t>，方向与这两个力的方向</a:t>
            </a:r>
            <a:r>
              <a:rPr lang="en-US" altLang="zh-CN" sz="3200" b="1">
                <a:latin typeface="宋体" panose="02010600030101010101" pitchFamily="2" charset="-122"/>
                <a:ea typeface="宋体" panose="02010600030101010101" pitchFamily="2" charset="-122"/>
                <a:cs typeface="Times New Roman" panose="02020603050405020304" charset="0"/>
              </a:rPr>
              <a:t>_______</a:t>
            </a:r>
            <a:r>
              <a:rPr lang="zh-CN" altLang="en-US" sz="3200" b="1">
                <a:latin typeface="宋体" panose="02010600030101010101" pitchFamily="2" charset="-122"/>
                <a:ea typeface="宋体" panose="02010600030101010101" pitchFamily="2" charset="-122"/>
                <a:cs typeface="宋体" panose="02010600030101010101" pitchFamily="2" charset="-122"/>
              </a:rPr>
              <a:t>，即</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___________</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）同一直线上，方向相反的两个力的合力，大小等于这两个力的大小</a:t>
            </a:r>
            <a:r>
              <a:rPr lang="en-US" altLang="zh-CN" sz="3200" b="1">
                <a:latin typeface="宋体" panose="02010600030101010101" pitchFamily="2" charset="-122"/>
                <a:ea typeface="宋体" panose="02010600030101010101" pitchFamily="2" charset="-122"/>
                <a:cs typeface="Times New Roman" panose="02020603050405020304" charset="0"/>
                <a:sym typeface="+mn-ea"/>
              </a:rPr>
              <a:t>_____</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，方向与</a:t>
            </a:r>
            <a:r>
              <a:rPr lang="en-US" altLang="zh-CN" sz="3200" b="1">
                <a:latin typeface="宋体" panose="02010600030101010101" pitchFamily="2" charset="-122"/>
                <a:ea typeface="宋体" panose="02010600030101010101" pitchFamily="2" charset="-122"/>
                <a:cs typeface="Times New Roman" panose="02020603050405020304" charset="0"/>
                <a:sym typeface="+mn-ea"/>
              </a:rPr>
              <a:t>______</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的那个力方向相同，即</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__________</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1764665" y="4412615"/>
            <a:ext cx="1654175"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之和</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4" name="文本框 3"/>
          <p:cNvSpPr txBox="1"/>
          <p:nvPr/>
        </p:nvSpPr>
        <p:spPr>
          <a:xfrm>
            <a:off x="7419340" y="4412615"/>
            <a:ext cx="1788160"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相同</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5" name="文本框 4"/>
          <p:cNvSpPr txBox="1"/>
          <p:nvPr/>
        </p:nvSpPr>
        <p:spPr>
          <a:xfrm>
            <a:off x="9818370" y="4432935"/>
            <a:ext cx="2441575" cy="645160"/>
          </a:xfrm>
          <a:prstGeom prst="rect">
            <a:avLst/>
          </a:prstGeom>
          <a:noFill/>
        </p:spPr>
        <p:txBody>
          <a:bodyPr wrap="square" rtlCol="0">
            <a:spAutoFit/>
          </a:bodyPr>
          <a:lstStyle/>
          <a:p>
            <a:r>
              <a:rPr lang="en-US" altLang="zh-CN" sz="3600" b="1">
                <a:solidFill>
                  <a:srgbClr val="C00000"/>
                </a:solidFill>
                <a:latin typeface="黑体" panose="02010609060101010101" pitchFamily="2" charset="-122"/>
                <a:ea typeface="黑体" panose="02010609060101010101" pitchFamily="2" charset="-122"/>
              </a:rPr>
              <a:t>F=F</a:t>
            </a:r>
            <a:r>
              <a:rPr lang="en-US" altLang="zh-CN" sz="3600" b="1" baseline="-25000">
                <a:solidFill>
                  <a:srgbClr val="C00000"/>
                </a:solidFill>
                <a:latin typeface="黑体" panose="02010609060101010101" pitchFamily="2" charset="-122"/>
                <a:ea typeface="黑体" panose="02010609060101010101" pitchFamily="2" charset="-122"/>
              </a:rPr>
              <a:t>1</a:t>
            </a:r>
            <a:r>
              <a:rPr lang="en-US" altLang="zh-CN" sz="3600" b="1">
                <a:solidFill>
                  <a:srgbClr val="C00000"/>
                </a:solidFill>
                <a:latin typeface="黑体" panose="02010609060101010101" pitchFamily="2" charset="-122"/>
                <a:ea typeface="黑体" panose="02010609060101010101" pitchFamily="2" charset="-122"/>
              </a:rPr>
              <a:t>+F</a:t>
            </a:r>
            <a:r>
              <a:rPr lang="en-US" altLang="zh-CN" sz="3600" b="1" baseline="-25000">
                <a:solidFill>
                  <a:srgbClr val="C00000"/>
                </a:solidFill>
                <a:latin typeface="黑体" panose="02010609060101010101" pitchFamily="2" charset="-122"/>
                <a:ea typeface="黑体" panose="02010609060101010101" pitchFamily="2" charset="-122"/>
              </a:rPr>
              <a:t>2</a:t>
            </a:r>
            <a:endParaRPr lang="en-US" altLang="zh-CN" sz="3600" b="1" baseline="-25000">
              <a:solidFill>
                <a:srgbClr val="C00000"/>
              </a:solidFill>
              <a:latin typeface="黑体" panose="02010609060101010101" pitchFamily="2" charset="-122"/>
              <a:ea typeface="黑体" panose="02010609060101010101" pitchFamily="2" charset="-122"/>
            </a:endParaRPr>
          </a:p>
        </p:txBody>
      </p:sp>
      <p:sp>
        <p:nvSpPr>
          <p:cNvPr id="6" name="文本框 5"/>
          <p:cNvSpPr txBox="1"/>
          <p:nvPr/>
        </p:nvSpPr>
        <p:spPr>
          <a:xfrm>
            <a:off x="1779905" y="5384800"/>
            <a:ext cx="1608455"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之差</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7" name="文本框 6"/>
          <p:cNvSpPr txBox="1"/>
          <p:nvPr/>
        </p:nvSpPr>
        <p:spPr>
          <a:xfrm>
            <a:off x="4561840" y="5384800"/>
            <a:ext cx="1531620"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较大</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8" name="文本框 7"/>
          <p:cNvSpPr txBox="1"/>
          <p:nvPr/>
        </p:nvSpPr>
        <p:spPr>
          <a:xfrm>
            <a:off x="9838690" y="5384800"/>
            <a:ext cx="3262630" cy="645160"/>
          </a:xfrm>
          <a:prstGeom prst="rect">
            <a:avLst/>
          </a:prstGeom>
          <a:noFill/>
        </p:spPr>
        <p:txBody>
          <a:bodyPr wrap="square" rtlCol="0">
            <a:spAutoFit/>
          </a:bodyPr>
          <a:lstStyle/>
          <a:p>
            <a:r>
              <a:rPr lang="en-US" altLang="zh-CN" sz="3600" b="1">
                <a:solidFill>
                  <a:srgbClr val="C00000"/>
                </a:solidFill>
                <a:latin typeface="黑体" panose="02010609060101010101" pitchFamily="2" charset="-122"/>
                <a:ea typeface="黑体" panose="02010609060101010101" pitchFamily="2" charset="-122"/>
              </a:rPr>
              <a:t>F=F</a:t>
            </a:r>
            <a:r>
              <a:rPr lang="en-US" altLang="zh-CN" sz="3600" b="1" baseline="-25000">
                <a:solidFill>
                  <a:srgbClr val="C00000"/>
                </a:solidFill>
                <a:latin typeface="黑体" panose="02010609060101010101" pitchFamily="2" charset="-122"/>
                <a:ea typeface="黑体" panose="02010609060101010101" pitchFamily="2" charset="-122"/>
              </a:rPr>
              <a:t>1</a:t>
            </a:r>
            <a:r>
              <a:rPr lang="en-US" altLang="zh-CN" sz="3600" b="1">
                <a:solidFill>
                  <a:srgbClr val="C00000"/>
                </a:solidFill>
                <a:latin typeface="黑体" panose="02010609060101010101" pitchFamily="2" charset="-122"/>
                <a:ea typeface="黑体" panose="02010609060101010101" pitchFamily="2" charset="-122"/>
              </a:rPr>
              <a:t>-F</a:t>
            </a:r>
            <a:r>
              <a:rPr lang="en-US" altLang="zh-CN" sz="3600" b="1" baseline="-25000">
                <a:solidFill>
                  <a:srgbClr val="C00000"/>
                </a:solidFill>
                <a:latin typeface="黑体" panose="02010609060101010101" pitchFamily="2" charset="-122"/>
                <a:ea typeface="黑体" panose="02010609060101010101" pitchFamily="2" charset="-122"/>
              </a:rPr>
              <a:t>2</a:t>
            </a:r>
            <a:endParaRPr lang="en-US" altLang="zh-CN" sz="3600" b="1" baseline="-25000">
              <a:solidFill>
                <a:srgbClr val="C00000"/>
              </a:solidFill>
              <a:latin typeface="黑体" panose="02010609060101010101" pitchFamily="2" charset="-122"/>
              <a:ea typeface="黑体" panose="02010609060101010101" pitchFamily="2" charset="-122"/>
            </a:endParaRPr>
          </a:p>
        </p:txBody>
      </p:sp>
      <p:graphicFrame>
        <p:nvGraphicFramePr>
          <p:cNvPr id="30" name="对象 29">
            <a:hlinkClick action="ppaction://ole?verb="/>
          </p:cNvPr>
          <p:cNvGraphicFramePr>
            <a:graphicFrameLocks noChangeAspect="1"/>
          </p:cNvGraphicFramePr>
          <p:nvPr/>
        </p:nvGraphicFramePr>
        <p:xfrm>
          <a:off x="393700" y="4042410"/>
          <a:ext cx="10860405" cy="1957070"/>
        </p:xfrm>
        <a:graphic>
          <a:graphicData uri="http://schemas.openxmlformats.org/presentationml/2006/ole">
            <mc:AlternateContent>
              <mc:Choice xmlns:v="urn:schemas-microsoft-com:vml" Requires="v">
                <p:oleObj spid="_x0000_s1038" r:id="rId4" imgW="1409700" imgH="254000" progId="Equation.KSEE3">
                  <p:embed/>
                </p:oleObj>
              </mc:Choice>
              <mc:Fallback>
                <p:oleObj r:id="rId4" imgW="1409700" imgH="254000" progId="Equation.KSEE3">
                  <p:embed/>
                  <p:pic>
                    <p:nvPicPr>
                      <p:cNvPr id="0" name="OLE substitute image"/>
                      <p:cNvPicPr/>
                      <p:nvPr/>
                    </p:nvPicPr>
                    <p:blipFill>
                      <a:blip r:embed="rId5"/>
                      <a:stretch>
                        <a:fillRect/>
                      </a:stretch>
                    </p:blipFill>
                    <p:spPr>
                      <a:xfrm>
                        <a:off x="393700" y="4042410"/>
                        <a:ext cx="10860405" cy="1957070"/>
                      </a:xfrm>
                      <a:prstGeom prst="rect">
                        <a:avLst/>
                      </a:prstGeom>
                      <a:solidFill>
                        <a:srgbClr val="92D050"/>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randombar(horizontal)">
                                      <p:cBhvr>
                                        <p:cTn id="7" dur="500"/>
                                        <p:tgtEl>
                                          <p:spTgt spid="10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100"/>
                                        </p:tgtEl>
                                      </p:cBhvr>
                                    </p:animEffect>
                                    <p:set>
                                      <p:cBhvr>
                                        <p:cTn id="42" dur="1" fill="hold">
                                          <p:stCondLst>
                                            <p:cond delay="499"/>
                                          </p:stCondLst>
                                        </p:cTn>
                                        <p:tgtEl>
                                          <p:spTgt spid="100"/>
                                        </p:tgtEl>
                                        <p:attrNameLst>
                                          <p:attrName>style.visibility</p:attrName>
                                        </p:attrNameLst>
                                      </p:cBhvr>
                                      <p:to>
                                        <p:strVal val="hidden"/>
                                      </p:to>
                                    </p:set>
                                  </p:childTnLst>
                                </p:cTn>
                              </p:par>
                              <p:par>
                                <p:cTn id="43" presetID="14" presetClass="entr" presetSubtype="1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horizontal)">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0" grpId="0"/>
      <p:bldP spid="100" grpId="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91" name="WordArt 4"/>
          <p:cNvSpPr>
            <a:spLocks noTextEdit="1"/>
          </p:cNvSpPr>
          <p:nvPr/>
        </p:nvSpPr>
        <p:spPr>
          <a:xfrm>
            <a:off x="421005" y="153035"/>
            <a:ext cx="5486400" cy="609600"/>
          </a:xfrm>
          <a:prstGeom prst="rect">
            <a:avLst/>
          </a:prstGeom>
        </p:spPr>
        <p:txBody>
          <a:bodyPr wrap="none" fromWordArt="1">
            <a:prstTxWarp prst="textPlain">
              <a:avLst>
                <a:gd name="adj" fmla="val 50000"/>
              </a:avLst>
            </a:prstTxWarp>
            <a:normAutofit fontScale="70000"/>
          </a:bodyPr>
          <a:lstStyle/>
          <a:p>
            <a:pPr algn="ctr"/>
            <a:r>
              <a:rPr lang="zh-CN" altLang="en-US" sz="4800">
                <a:ln w="12700" cap="flat" cmpd="sng">
                  <a:solidFill>
                    <a:srgbClr val="3333CC"/>
                  </a:solidFill>
                  <a:prstDash val="solid"/>
                  <a:bevel/>
                  <a:headEnd type="none" w="med" len="med"/>
                  <a:tailEnd type="none" w="med" len="med"/>
                </a:ln>
                <a:solidFill>
                  <a:srgbClr val="B2B2B2">
                    <a:alpha val="50000"/>
                  </a:srgbClr>
                </a:solidFill>
                <a:latin typeface="宋体" panose="02010600030101010101" pitchFamily="2" charset="-122"/>
                <a:ea typeface="宋体" panose="02010600030101010101" pitchFamily="2" charset="-122"/>
              </a:rPr>
              <a:t>力的合成知识的应用</a:t>
            </a:r>
            <a:endParaRPr lang="zh-CN" altLang="en-US" sz="4800">
              <a:ln w="12700" cap="flat" cmpd="sng">
                <a:solidFill>
                  <a:srgbClr val="3333CC"/>
                </a:solidFill>
                <a:prstDash val="solid"/>
                <a:bevel/>
                <a:headEnd type="none" w="med" len="med"/>
                <a:tailEnd type="none" w="med" len="med"/>
              </a:ln>
              <a:solidFill>
                <a:srgbClr val="B2B2B2">
                  <a:alpha val="50000"/>
                </a:srgbClr>
              </a:solidFill>
              <a:latin typeface="宋体" panose="02010600030101010101" pitchFamily="2" charset="-122"/>
              <a:ea typeface="宋体" panose="02010600030101010101" pitchFamily="2" charset="-122"/>
            </a:endParaRPr>
          </a:p>
        </p:txBody>
      </p:sp>
      <p:pic>
        <p:nvPicPr>
          <p:cNvPr id="12292" name="Picture 5" descr="“龙舟赛”"/>
          <p:cNvPicPr>
            <a:picLocks noChangeAspect="1"/>
          </p:cNvPicPr>
          <p:nvPr/>
        </p:nvPicPr>
        <p:blipFill>
          <a:blip r:embed="rId2"/>
          <a:stretch>
            <a:fillRect/>
          </a:stretch>
        </p:blipFill>
        <p:spPr>
          <a:xfrm>
            <a:off x="563880" y="1073785"/>
            <a:ext cx="6781800" cy="4322763"/>
          </a:xfrm>
          <a:prstGeom prst="rect">
            <a:avLst/>
          </a:prstGeom>
          <a:noFill/>
          <a:ln w="9525">
            <a:noFill/>
          </a:ln>
        </p:spPr>
      </p:pic>
      <p:sp>
        <p:nvSpPr>
          <p:cNvPr id="12293" name="Text Box 6"/>
          <p:cNvSpPr/>
          <p:nvPr/>
        </p:nvSpPr>
        <p:spPr>
          <a:xfrm>
            <a:off x="3148330" y="5663565"/>
            <a:ext cx="1143000" cy="460375"/>
          </a:xfrm>
          <a:prstGeom prst="rect">
            <a:avLst/>
          </a:prstGeom>
          <a:noFill/>
          <a:ln w="9525">
            <a:noFill/>
          </a:ln>
        </p:spPr>
        <p:txBody>
          <a:bodyPr>
            <a:spAutoFit/>
          </a:bodyPr>
          <a:lstStyle/>
          <a:p>
            <a:pPr>
              <a:spcBef>
                <a:spcPct val="50000"/>
              </a:spcBef>
            </a:pPr>
            <a:r>
              <a:rPr lang="zh-CN" altLang="en-US" sz="2400">
                <a:solidFill>
                  <a:srgbClr val="000000"/>
                </a:solidFill>
                <a:latin typeface="Trebuchet MS" panose="020b0603020202020204" pitchFamily="34" charset="0"/>
                <a:sym typeface="Trebuchet MS" panose="020b0603020202020204" pitchFamily="34" charset="0"/>
              </a:rPr>
              <a:t>龙舟赛</a:t>
            </a:r>
            <a:endParaRPr lang="zh-CN" altLang="en-US"/>
          </a:p>
        </p:txBody>
      </p:sp>
      <p:sp>
        <p:nvSpPr>
          <p:cNvPr id="176135" name="文本框 176134"/>
          <p:cNvSpPr txBox="1"/>
          <p:nvPr/>
        </p:nvSpPr>
        <p:spPr>
          <a:xfrm>
            <a:off x="7441565" y="2078673"/>
            <a:ext cx="6769100" cy="1198880"/>
          </a:xfrm>
          <a:prstGeom prst="rect">
            <a:avLst/>
          </a:prstGeom>
          <a:noFill/>
          <a:ln w="9525">
            <a:noFill/>
          </a:ln>
        </p:spPr>
        <p:txBody>
          <a:bodyPr>
            <a:spAutoFit/>
          </a:bodyPr>
          <a:lstStyle/>
          <a:p>
            <a:pPr algn="l" fontAlgn="auto">
              <a:spcBef>
                <a:spcPct val="0"/>
              </a:spcBef>
            </a:pPr>
            <a:r>
              <a:rPr lang="en-US" altLang="zh-CN" sz="3600">
                <a:latin typeface="黑体" panose="02010609060101010101" pitchFamily="2" charset="-122"/>
                <a:ea typeface="黑体" panose="02010609060101010101" pitchFamily="2" charset="-122"/>
              </a:rPr>
              <a:t>   </a:t>
            </a:r>
            <a:r>
              <a:rPr lang="zh-CN" altLang="en-US" sz="3600">
                <a:latin typeface="黑体" panose="02010609060101010101" pitchFamily="2" charset="-122"/>
                <a:ea typeface="黑体" panose="02010609060101010101" pitchFamily="2" charset="-122"/>
              </a:rPr>
              <a:t>靠节奏一致，奋力</a:t>
            </a:r>
            <a:endParaRPr lang="zh-CN" altLang="en-US" sz="3600">
              <a:latin typeface="黑体" panose="02010609060101010101" pitchFamily="2" charset="-122"/>
              <a:ea typeface="黑体" panose="02010609060101010101" pitchFamily="2" charset="-122"/>
            </a:endParaRPr>
          </a:p>
          <a:p>
            <a:pPr algn="l" fontAlgn="auto">
              <a:spcBef>
                <a:spcPct val="0"/>
              </a:spcBef>
            </a:pPr>
            <a:r>
              <a:rPr lang="zh-CN" altLang="en-US" sz="3600">
                <a:latin typeface="黑体" panose="02010609060101010101" pitchFamily="2" charset="-122"/>
                <a:ea typeface="黑体" panose="02010609060101010101" pitchFamily="2" charset="-122"/>
              </a:rPr>
              <a:t>划浆来增大合力的。</a:t>
            </a:r>
            <a:endParaRPr lang="zh-CN" altLang="en-US" sz="3600">
              <a:latin typeface="黑体" panose="02010609060101010101" pitchFamily="2" charset="-122"/>
              <a:ea typeface="黑体" panose="02010609060101010101" pitchFamily="2" charset="-122"/>
            </a:endParaRPr>
          </a:p>
        </p:txBody>
      </p:sp>
      <p:sp>
        <p:nvSpPr>
          <p:cNvPr id="176136" name="文本框 176135"/>
          <p:cNvSpPr txBox="1"/>
          <p:nvPr/>
        </p:nvSpPr>
        <p:spPr>
          <a:xfrm>
            <a:off x="7441248" y="3277553"/>
            <a:ext cx="7272337" cy="1198880"/>
          </a:xfrm>
          <a:prstGeom prst="rect">
            <a:avLst/>
          </a:prstGeom>
          <a:noFill/>
          <a:ln w="9525">
            <a:noFill/>
          </a:ln>
        </p:spPr>
        <p:txBody>
          <a:bodyPr>
            <a:spAutoFit/>
          </a:bodyPr>
          <a:lstStyle/>
          <a:p>
            <a:pPr algn="l" fontAlgn="auto">
              <a:spcBef>
                <a:spcPct val="0"/>
              </a:spcBef>
            </a:pPr>
            <a:r>
              <a:rPr lang="en-US" altLang="zh-CN" sz="3600">
                <a:latin typeface="Arial" panose="020b0604020202020204" pitchFamily="34" charset="0"/>
                <a:ea typeface="黑体" panose="02010609060101010101" pitchFamily="2" charset="-122"/>
              </a:rPr>
              <a:t>    </a:t>
            </a:r>
            <a:r>
              <a:rPr lang="zh-CN" altLang="en-US" sz="3600">
                <a:latin typeface="Arial" panose="020b0604020202020204" pitchFamily="34" charset="0"/>
                <a:ea typeface="黑体" panose="02010609060101010101" pitchFamily="2" charset="-122"/>
              </a:rPr>
              <a:t>受到的合力越大，</a:t>
            </a:r>
            <a:endParaRPr lang="zh-CN" altLang="en-US" sz="3600">
              <a:latin typeface="Arial" panose="020b0604020202020204" pitchFamily="34" charset="0"/>
              <a:ea typeface="黑体" panose="02010609060101010101" pitchFamily="2" charset="-122"/>
            </a:endParaRPr>
          </a:p>
          <a:p>
            <a:pPr algn="l" fontAlgn="auto">
              <a:spcBef>
                <a:spcPct val="0"/>
              </a:spcBef>
            </a:pPr>
            <a:r>
              <a:rPr lang="zh-CN" altLang="en-US" sz="3600">
                <a:latin typeface="Arial" panose="020b0604020202020204" pitchFamily="34" charset="0"/>
                <a:ea typeface="黑体" panose="02010609060101010101" pitchFamily="2" charset="-122"/>
              </a:rPr>
              <a:t>前进的速度就越快</a:t>
            </a:r>
            <a:r>
              <a:rPr lang="zh-CN" altLang="en-US" sz="3600" b="1">
                <a:latin typeface="Arial" panose="020b0604020202020204" pitchFamily="34" charset="0"/>
                <a:ea typeface="黑体" panose="02010609060101010101" pitchFamily="2" charset="-122"/>
              </a:rPr>
              <a:t>。</a:t>
            </a:r>
            <a:endParaRPr lang="zh-CN" altLang="en-US" sz="3600" b="1">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6135"/>
                                        </p:tgtEl>
                                        <p:attrNameLst>
                                          <p:attrName>style.visibility</p:attrName>
                                        </p:attrNameLst>
                                      </p:cBhvr>
                                      <p:to>
                                        <p:strVal val="visible"/>
                                      </p:to>
                                    </p:set>
                                    <p:anim calcmode="lin" valueType="num">
                                      <p:cBhvr>
                                        <p:cTn id="7" dur="1" fill="hold"/>
                                        <p:tgtEl>
                                          <p:spTgt spid="176135"/>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6136">
                                            <p:txEl>
                                              <p:charRg st="0" end="18"/>
                                            </p:txEl>
                                          </p:spTgt>
                                        </p:tgtEl>
                                        <p:attrNameLst>
                                          <p:attrName>style.visibility</p:attrName>
                                        </p:attrNameLst>
                                      </p:cBhvr>
                                      <p:to>
                                        <p:strVal val="visible"/>
                                      </p:to>
                                    </p:set>
                                    <p:anim calcmode="lin" valueType="num">
                                      <p:cBhvr>
                                        <p:cTn id="12" dur="1" fill="hold"/>
                                        <p:tgtEl>
                                          <p:spTgt spid="176136">
                                            <p:txEl>
                                              <p:charRg st="0" end="18"/>
                                            </p:txEl>
                                          </p:spTgt>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6136">
                                            <p:txEl>
                                              <p:charRg st="1" end="1"/>
                                            </p:txEl>
                                          </p:spTgt>
                                        </p:tgtEl>
                                        <p:attrNameLst>
                                          <p:attrName>style.visibility</p:attrName>
                                        </p:attrNameLst>
                                      </p:cBhvr>
                                      <p:to>
                                        <p:strVal val="visible"/>
                                      </p:to>
                                    </p:set>
                                    <p:anim calcmode="lin" valueType="num">
                                      <p:cBhvr>
                                        <p:cTn id="17" dur="1" fill="hold"/>
                                        <p:tgtEl>
                                          <p:spTgt spid="176136">
                                            <p:txEl>
                                              <p:char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0" name="文本框 99"/>
          <p:cNvSpPr txBox="1"/>
          <p:nvPr/>
        </p:nvSpPr>
        <p:spPr>
          <a:xfrm>
            <a:off x="212090" y="854710"/>
            <a:ext cx="11768455" cy="5775960"/>
          </a:xfrm>
          <a:prstGeom prst="rect">
            <a:avLst/>
          </a:prstGeom>
          <a:noFill/>
          <a:ln w="9525">
            <a:noFill/>
          </a:ln>
        </p:spPr>
        <p:txBody>
          <a:bodyPr wrap="square">
            <a:spAutoFit/>
          </a:bodyPr>
          <a:lstStyle/>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、关于同一直线上的两个力的合力，下列说法中正确的是（      ）</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 A.</a:t>
            </a:r>
            <a:r>
              <a:rPr lang="zh-CN" altLang="en-US" sz="2800" b="1">
                <a:latin typeface="宋体" panose="02010600030101010101" pitchFamily="2" charset="-122"/>
                <a:ea typeface="宋体" panose="02010600030101010101" pitchFamily="2" charset="-122"/>
                <a:cs typeface="宋体" panose="02010600030101010101" pitchFamily="2" charset="-122"/>
              </a:rPr>
              <a:t>合力一定大于任何一个分力          </a:t>
            </a:r>
            <a:r>
              <a:rPr lang="en-US" altLang="zh-CN" sz="2800" b="1">
                <a:latin typeface="宋体" panose="02010600030101010101" pitchFamily="2" charset="-122"/>
                <a:ea typeface="宋体" panose="02010600030101010101" pitchFamily="2" charset="-122"/>
                <a:cs typeface="宋体" panose="02010600030101010101" pitchFamily="2" charset="-122"/>
              </a:rPr>
              <a:t>B.</a:t>
            </a:r>
            <a:r>
              <a:rPr lang="zh-CN" altLang="en-US" sz="2800" b="1">
                <a:latin typeface="宋体" panose="02010600030101010101" pitchFamily="2" charset="-122"/>
                <a:ea typeface="宋体" panose="02010600030101010101" pitchFamily="2" charset="-122"/>
                <a:cs typeface="宋体" panose="02010600030101010101" pitchFamily="2" charset="-122"/>
              </a:rPr>
              <a:t>合力一定小于某一个分力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 C.</a:t>
            </a:r>
            <a:r>
              <a:rPr lang="zh-CN" altLang="en-US" sz="2800" b="1">
                <a:latin typeface="宋体" panose="02010600030101010101" pitchFamily="2" charset="-122"/>
                <a:ea typeface="宋体" panose="02010600030101010101" pitchFamily="2" charset="-122"/>
                <a:cs typeface="宋体" panose="02010600030101010101" pitchFamily="2" charset="-122"/>
              </a:rPr>
              <a:t>合力不可能小于任何一个分力        </a:t>
            </a:r>
            <a:r>
              <a:rPr lang="en-US" altLang="zh-CN" sz="2800" b="1">
                <a:latin typeface="宋体" panose="02010600030101010101" pitchFamily="2" charset="-122"/>
                <a:ea typeface="宋体" panose="02010600030101010101" pitchFamily="2" charset="-122"/>
                <a:cs typeface="宋体" panose="02010600030101010101" pitchFamily="2" charset="-122"/>
              </a:rPr>
              <a:t>D.</a:t>
            </a:r>
            <a:r>
              <a:rPr lang="zh-CN" altLang="en-US" sz="2800" b="1">
                <a:latin typeface="宋体" panose="02010600030101010101" pitchFamily="2" charset="-122"/>
                <a:ea typeface="宋体" panose="02010600030101010101" pitchFamily="2" charset="-122"/>
                <a:cs typeface="宋体" panose="02010600030101010101" pitchFamily="2" charset="-122"/>
              </a:rPr>
              <a:t>合力可能大于某一个分力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2</a:t>
            </a:r>
            <a:r>
              <a:rPr lang="zh-CN" altLang="en-US" sz="2800" b="1">
                <a:latin typeface="宋体" panose="02010600030101010101" pitchFamily="2" charset="-122"/>
                <a:ea typeface="宋体" panose="02010600030101010101" pitchFamily="2" charset="-122"/>
                <a:cs typeface="宋体" panose="02010600030101010101" pitchFamily="2" charset="-122"/>
              </a:rPr>
              <a:t>、一辆车沿坡路上行</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一个人在车前用</a:t>
            </a:r>
            <a:r>
              <a:rPr lang="en-US" altLang="zh-CN" sz="2800" b="1">
                <a:latin typeface="宋体" panose="02010600030101010101" pitchFamily="2" charset="-122"/>
                <a:ea typeface="宋体" panose="02010600030101010101" pitchFamily="2" charset="-122"/>
                <a:cs typeface="宋体" panose="02010600030101010101" pitchFamily="2" charset="-122"/>
              </a:rPr>
              <a:t>200N</a:t>
            </a:r>
            <a:r>
              <a:rPr lang="zh-CN" altLang="en-US" sz="2800" b="1">
                <a:latin typeface="宋体" panose="02010600030101010101" pitchFamily="2" charset="-122"/>
                <a:ea typeface="宋体" panose="02010600030101010101" pitchFamily="2" charset="-122"/>
                <a:cs typeface="宋体" panose="02010600030101010101" pitchFamily="2" charset="-122"/>
              </a:rPr>
              <a:t>的力沿坡路向上拉车</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另一个人在车后用</a:t>
            </a:r>
            <a:r>
              <a:rPr lang="en-US" altLang="zh-CN" sz="2800" b="1">
                <a:latin typeface="宋体" panose="02010600030101010101" pitchFamily="2" charset="-122"/>
                <a:ea typeface="宋体" panose="02010600030101010101" pitchFamily="2" charset="-122"/>
                <a:cs typeface="宋体" panose="02010600030101010101" pitchFamily="2" charset="-122"/>
              </a:rPr>
              <a:t>150N</a:t>
            </a:r>
            <a:r>
              <a:rPr lang="zh-CN" altLang="en-US" sz="2800" b="1">
                <a:latin typeface="宋体" panose="02010600030101010101" pitchFamily="2" charset="-122"/>
                <a:ea typeface="宋体" panose="02010600030101010101" pitchFamily="2" charset="-122"/>
                <a:cs typeface="宋体" panose="02010600030101010101" pitchFamily="2" charset="-122"/>
              </a:rPr>
              <a:t>的力沿坡路向上推车</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车受到的这两个力的合力是</a:t>
            </a:r>
            <a:r>
              <a:rPr lang="en-US" altLang="zh-CN" sz="2800" b="1">
                <a:latin typeface="宋体" panose="02010600030101010101" pitchFamily="2" charset="-122"/>
                <a:ea typeface="宋体" panose="02010600030101010101" pitchFamily="2" charset="-122"/>
                <a:cs typeface="宋体" panose="02010600030101010101" pitchFamily="2" charset="-122"/>
              </a:rPr>
              <a:t>___</a:t>
            </a:r>
            <a:r>
              <a:rPr lang="zh-CN" altLang="en-US" sz="2800" b="1" u="sng">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N,</a:t>
            </a:r>
            <a:r>
              <a:rPr lang="zh-CN" altLang="en-US" sz="2800" b="1">
                <a:latin typeface="宋体" panose="02010600030101010101" pitchFamily="2" charset="-122"/>
                <a:ea typeface="宋体" panose="02010600030101010101" pitchFamily="2" charset="-122"/>
                <a:cs typeface="宋体" panose="02010600030101010101" pitchFamily="2" charset="-122"/>
              </a:rPr>
              <a:t>方向是沿坡路</a:t>
            </a:r>
            <a:r>
              <a:rPr lang="zh-CN" altLang="en-US" sz="2800" b="1" u="sng">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、甲、乙两个同学同时推一辆车</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甲用</a:t>
            </a:r>
            <a:r>
              <a:rPr lang="en-US" altLang="zh-CN" sz="2800" b="1">
                <a:latin typeface="宋体" panose="02010600030101010101" pitchFamily="2" charset="-122"/>
                <a:ea typeface="宋体" panose="02010600030101010101" pitchFamily="2" charset="-122"/>
                <a:cs typeface="宋体" panose="02010600030101010101" pitchFamily="2" charset="-122"/>
              </a:rPr>
              <a:t>30N</a:t>
            </a:r>
            <a:r>
              <a:rPr lang="zh-CN" altLang="en-US" sz="2800" b="1">
                <a:latin typeface="宋体" panose="02010600030101010101" pitchFamily="2" charset="-122"/>
                <a:ea typeface="宋体" panose="02010600030101010101" pitchFamily="2" charset="-122"/>
                <a:cs typeface="宋体" panose="02010600030101010101" pitchFamily="2" charset="-122"/>
              </a:rPr>
              <a:t>的力向右推</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乙用</a:t>
            </a:r>
            <a:r>
              <a:rPr lang="en-US" altLang="zh-CN" sz="2800" b="1">
                <a:latin typeface="宋体" panose="02010600030101010101" pitchFamily="2" charset="-122"/>
                <a:ea typeface="宋体" panose="02010600030101010101" pitchFamily="2" charset="-122"/>
                <a:cs typeface="宋体" panose="02010600030101010101" pitchFamily="2" charset="-122"/>
              </a:rPr>
              <a:t>40N</a:t>
            </a:r>
            <a:r>
              <a:rPr lang="zh-CN" altLang="en-US" sz="2800" b="1">
                <a:latin typeface="宋体" panose="02010600030101010101" pitchFamily="2" charset="-122"/>
                <a:ea typeface="宋体" panose="02010600030101010101" pitchFamily="2" charset="-122"/>
                <a:cs typeface="宋体" panose="02010600030101010101" pitchFamily="2" charset="-122"/>
              </a:rPr>
              <a:t>的力向左推</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两力沿同一直线</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则小车受到推力的合力大小为＿</a:t>
            </a:r>
            <a:r>
              <a:rPr lang="en-US" altLang="zh-CN" sz="2800" b="1">
                <a:latin typeface="宋体" panose="02010600030101010101" pitchFamily="2" charset="-122"/>
                <a:ea typeface="宋体" panose="02010600030101010101" pitchFamily="2" charset="-122"/>
                <a:cs typeface="宋体" panose="02010600030101010101" pitchFamily="2" charset="-122"/>
              </a:rPr>
              <a:t>____</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en-US" altLang="zh-CN" sz="2800" b="1">
                <a:latin typeface="宋体" panose="02010600030101010101" pitchFamily="2" charset="-122"/>
                <a:ea typeface="宋体" panose="02010600030101010101" pitchFamily="2" charset="-122"/>
                <a:cs typeface="宋体" panose="02010600030101010101" pitchFamily="2" charset="-122"/>
              </a:rPr>
              <a:t>N,</a:t>
            </a:r>
            <a:r>
              <a:rPr lang="zh-CN" altLang="en-US" sz="2800" b="1">
                <a:latin typeface="宋体" panose="02010600030101010101" pitchFamily="2" charset="-122"/>
                <a:ea typeface="宋体" panose="02010600030101010101" pitchFamily="2" charset="-122"/>
                <a:cs typeface="宋体" panose="02010600030101010101" pitchFamily="2" charset="-122"/>
              </a:rPr>
              <a:t>方向是＿＿</a:t>
            </a:r>
            <a:r>
              <a:rPr lang="en-US" altLang="zh-CN" sz="2800" b="1">
                <a:latin typeface="宋体" panose="02010600030101010101" pitchFamily="2" charset="-122"/>
                <a:ea typeface="宋体" panose="02010600030101010101" pitchFamily="2" charset="-122"/>
                <a:cs typeface="宋体" panose="02010600030101010101" pitchFamily="2" charset="-122"/>
              </a:rPr>
              <a:t>____</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p>
        </p:txBody>
      </p:sp>
      <p:sp>
        <p:nvSpPr>
          <p:cNvPr id="4" name="矩形 3"/>
          <p:cNvSpPr/>
          <p:nvPr/>
        </p:nvSpPr>
        <p:spPr>
          <a:xfrm>
            <a:off x="-8890" y="52070"/>
            <a:ext cx="2938780" cy="922020"/>
          </a:xfrm>
          <a:prstGeom prst="rect">
            <a:avLst/>
          </a:prstGeom>
          <a:noFill/>
          <a:ln>
            <a:noFill/>
          </a:ln>
        </p:spPr>
        <p:txBody>
          <a:bodyPr wrap="none" rtlCol="0" anchor="t">
            <a:spAutoFit/>
          </a:bodyPr>
          <a:lstStyle/>
          <a:p>
            <a:pPr algn="ctr"/>
            <a:r>
              <a:rPr lang="zh-CN" alt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练习巩固</a:t>
            </a:r>
            <a:endParaRPr lang="zh-CN" alt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矩形 1"/>
          <p:cNvSpPr/>
          <p:nvPr/>
        </p:nvSpPr>
        <p:spPr>
          <a:xfrm>
            <a:off x="9902190" y="562610"/>
            <a:ext cx="759460" cy="1198880"/>
          </a:xfrm>
          <a:prstGeom prst="rect">
            <a:avLst/>
          </a:prstGeom>
          <a:noFill/>
          <a:ln>
            <a:noFill/>
          </a:ln>
        </p:spPr>
        <p:txBody>
          <a:bodyPr wrap="none" rtlCol="0" anchor="t">
            <a:spAutoFit/>
          </a:bodyPr>
          <a:lstStyle/>
          <a:p>
            <a:pPr algn="ctr"/>
            <a:r>
              <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D</a:t>
            </a:r>
            <a:endPar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
        <p:nvSpPr>
          <p:cNvPr id="24" name="文本框 23"/>
          <p:cNvSpPr txBox="1"/>
          <p:nvPr/>
        </p:nvSpPr>
        <p:spPr>
          <a:xfrm>
            <a:off x="10450195" y="3450590"/>
            <a:ext cx="133794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350</a:t>
            </a:r>
            <a:endParaRPr lang="en-US" altLang="zh-CN" sz="3200"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2771775" y="3928745"/>
            <a:ext cx="153225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向上</a:t>
            </a:r>
            <a:endParaRPr lang="zh-CN" altLang="en-US" sz="3200" b="1">
              <a:solidFill>
                <a:srgbClr val="C00000"/>
              </a:solidFill>
              <a:latin typeface="微软雅黑" panose="020b0503020204020204" charset="-122"/>
              <a:ea typeface="微软雅黑" panose="020b0503020204020204" charset="-122"/>
            </a:endParaRPr>
          </a:p>
        </p:txBody>
      </p:sp>
      <p:sp>
        <p:nvSpPr>
          <p:cNvPr id="5" name="文本框 4"/>
          <p:cNvSpPr txBox="1"/>
          <p:nvPr/>
        </p:nvSpPr>
        <p:spPr>
          <a:xfrm>
            <a:off x="8463915" y="5506720"/>
            <a:ext cx="133794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10</a:t>
            </a:r>
            <a:endParaRPr lang="en-US" altLang="zh-CN" sz="3200"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457835" y="5926455"/>
            <a:ext cx="133794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向左</a:t>
            </a:r>
            <a:endParaRPr lang="zh-CN" altLang="en-US" sz="3200" b="1">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3"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0" name="文本框 99"/>
          <p:cNvSpPr txBox="1"/>
          <p:nvPr/>
        </p:nvSpPr>
        <p:spPr>
          <a:xfrm>
            <a:off x="139700" y="844550"/>
            <a:ext cx="11768455" cy="4742815"/>
          </a:xfrm>
          <a:prstGeom prst="rect">
            <a:avLst/>
          </a:prstGeom>
          <a:noFill/>
          <a:ln w="9525">
            <a:noFill/>
          </a:ln>
        </p:spPr>
        <p:txBody>
          <a:bodyPr wrap="square">
            <a:spAutoFit/>
          </a:bodyPr>
          <a:lstStyle/>
          <a:p>
            <a:pPr indent="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  4</a:t>
            </a:r>
            <a:r>
              <a:rPr lang="zh-CN" altLang="en-US" sz="2800" b="1">
                <a:latin typeface="宋体" panose="02010600030101010101" pitchFamily="2" charset="-122"/>
                <a:ea typeface="宋体" panose="02010600030101010101" pitchFamily="2" charset="-122"/>
                <a:cs typeface="宋体" panose="02010600030101010101" pitchFamily="2" charset="-122"/>
              </a:rPr>
              <a:t>、物体受到水平向左</a:t>
            </a:r>
            <a:r>
              <a:rPr lang="en-US" altLang="zh-CN" sz="2800" b="1">
                <a:latin typeface="宋体" panose="02010600030101010101" pitchFamily="2" charset="-122"/>
                <a:ea typeface="宋体" panose="02010600030101010101" pitchFamily="2" charset="-122"/>
                <a:cs typeface="宋体" panose="02010600030101010101" pitchFamily="2" charset="-122"/>
              </a:rPr>
              <a:t>20N</a:t>
            </a:r>
            <a:r>
              <a:rPr lang="zh-CN" altLang="en-US" sz="2800" b="1">
                <a:latin typeface="宋体" panose="02010600030101010101" pitchFamily="2" charset="-122"/>
                <a:ea typeface="宋体" panose="02010600030101010101" pitchFamily="2" charset="-122"/>
                <a:cs typeface="宋体" panose="02010600030101010101" pitchFamily="2" charset="-122"/>
              </a:rPr>
              <a:t>的作用力，想要物体在水平方向受到的合力为零，则另一个力的大小为＿＿＿，方向＿＿＿。 </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147320" indent="0" fontAlgn="auto">
              <a:lnSpc>
                <a:spcPct val="120000"/>
              </a:lnSpc>
            </a:pP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、同一直线上的两个力</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marL="147320" indent="0" fontAlgn="auto">
              <a:lnSpc>
                <a:spcPct val="120000"/>
              </a:lnSpc>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则这两个力合力的最大值是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__________</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，最小值是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______________</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b="1"/>
          </a:p>
          <a:p>
            <a:pPr indent="0" fontAlgn="auto">
              <a:lnSpc>
                <a:spcPct val="120000"/>
              </a:lnSpc>
            </a:pPr>
            <a:endParaRPr lang="zh-CN" altLang="en-US" sz="2800" b="1"/>
          </a:p>
          <a:p>
            <a:pPr indent="0" fontAlgn="auto">
              <a:lnSpc>
                <a:spcPct val="120000"/>
              </a:lnSpc>
            </a:pPr>
            <a:r>
              <a:rPr lang="zh-CN" altLang="en-US" sz="2800" b="1">
                <a:latin typeface="宋体" panose="02010600030101010101" pitchFamily="2" charset="-122"/>
                <a:ea typeface="宋体" panose="02010600030101010101" pitchFamily="2" charset="-122"/>
                <a:cs typeface="宋体" panose="02010600030101010101" pitchFamily="2" charset="-122"/>
              </a:rPr>
              <a:t>  </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endParaRPr lang="zh-CN" altLang="en-US" sz="2800" b="1"/>
          </a:p>
        </p:txBody>
      </p:sp>
      <p:graphicFrame>
        <p:nvGraphicFramePr>
          <p:cNvPr id="2" name="对象 -2147482569"/>
          <p:cNvGraphicFramePr>
            <a:graphicFrameLocks noChangeAspect="1"/>
          </p:cNvGraphicFramePr>
          <p:nvPr/>
        </p:nvGraphicFramePr>
        <p:xfrm>
          <a:off x="4587875" y="2930525"/>
          <a:ext cx="3223260" cy="570865"/>
        </p:xfrm>
        <a:graphic>
          <a:graphicData uri="http://schemas.openxmlformats.org/presentationml/2006/ole">
            <mc:AlternateContent>
              <mc:Choice xmlns:v="urn:schemas-microsoft-com:vml" Requires="v">
                <p:oleObj spid="_x0000_s1039" r:id="rId2" imgW="1219200" imgH="215900" progId="Equation.KSEE3">
                  <p:embed/>
                </p:oleObj>
              </mc:Choice>
              <mc:Fallback>
                <p:oleObj r:id="rId2" imgW="1219200" imgH="215900" progId="Equation.KSEE3">
                  <p:embed/>
                  <p:pic>
                    <p:nvPicPr>
                      <p:cNvPr id="0" name="OLE substitute image"/>
                      <p:cNvPicPr/>
                      <p:nvPr/>
                    </p:nvPicPr>
                    <p:blipFill>
                      <a:blip r:embed="rId3"/>
                      <a:stretch>
                        <a:fillRect/>
                      </a:stretch>
                    </p:blipFill>
                    <p:spPr>
                      <a:xfrm>
                        <a:off x="4587875" y="2930525"/>
                        <a:ext cx="3223260" cy="570865"/>
                      </a:xfrm>
                      <a:prstGeom prst="rect">
                        <a:avLst/>
                      </a:prstGeom>
                      <a:noFill/>
                      <a:ln w="38100">
                        <a:noFill/>
                        <a:miter/>
                      </a:ln>
                    </p:spPr>
                  </p:pic>
                </p:oleObj>
              </mc:Fallback>
            </mc:AlternateContent>
          </a:graphicData>
        </a:graphic>
      </p:graphicFrame>
      <p:sp>
        <p:nvSpPr>
          <p:cNvPr id="5" name="文本框 4"/>
          <p:cNvSpPr txBox="1"/>
          <p:nvPr/>
        </p:nvSpPr>
        <p:spPr>
          <a:xfrm>
            <a:off x="4144645" y="1361440"/>
            <a:ext cx="133794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20N</a:t>
            </a:r>
            <a:endParaRPr lang="en-US" altLang="zh-CN" sz="3200"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6360160" y="1361440"/>
            <a:ext cx="1511935"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向右</a:t>
            </a:r>
            <a:endParaRPr lang="zh-CN" altLang="en-US" sz="3200" b="1">
              <a:solidFill>
                <a:srgbClr val="C00000"/>
              </a:solidFill>
              <a:latin typeface="微软雅黑" panose="020b0503020204020204" charset="-122"/>
              <a:ea typeface="微软雅黑" panose="020b0503020204020204" charset="-122"/>
            </a:endParaRPr>
          </a:p>
        </p:txBody>
      </p:sp>
      <p:graphicFrame>
        <p:nvGraphicFramePr>
          <p:cNvPr id="30" name="对象 29">
            <a:hlinkClick action="ppaction://ole?verb="/>
          </p:cNvPr>
          <p:cNvGraphicFramePr>
            <a:graphicFrameLocks noChangeAspect="1"/>
          </p:cNvGraphicFramePr>
          <p:nvPr/>
        </p:nvGraphicFramePr>
        <p:xfrm>
          <a:off x="666115" y="4134485"/>
          <a:ext cx="10860405" cy="1957070"/>
        </p:xfrm>
        <a:graphic>
          <a:graphicData uri="http://schemas.openxmlformats.org/presentationml/2006/ole">
            <mc:AlternateContent>
              <mc:Choice xmlns:v="urn:schemas-microsoft-com:vml" Requires="v">
                <p:oleObj spid="_x0000_s1040" r:id="rId4" imgW="1409700" imgH="254000" progId="Equation.KSEE3">
                  <p:embed/>
                </p:oleObj>
              </mc:Choice>
              <mc:Fallback>
                <p:oleObj r:id="rId4" imgW="1409700" imgH="254000" progId="Equation.KSEE3">
                  <p:embed/>
                  <p:pic>
                    <p:nvPicPr>
                      <p:cNvPr id="0" name="OLE substitute image"/>
                      <p:cNvPicPr/>
                      <p:nvPr/>
                    </p:nvPicPr>
                    <p:blipFill>
                      <a:blip r:embed="rId5"/>
                      <a:stretch>
                        <a:fillRect/>
                      </a:stretch>
                    </p:blipFill>
                    <p:spPr>
                      <a:xfrm>
                        <a:off x="666115" y="4134485"/>
                        <a:ext cx="10860405" cy="1957070"/>
                      </a:xfrm>
                      <a:prstGeom prst="rect">
                        <a:avLst/>
                      </a:prstGeom>
                      <a:solidFill>
                        <a:srgbClr val="92D050"/>
                      </a:solidFill>
                    </p:spPr>
                  </p:pic>
                </p:oleObj>
              </mc:Fallback>
            </mc:AlternateContent>
          </a:graphicData>
        </a:graphic>
      </p:graphicFrame>
      <p:sp>
        <p:nvSpPr>
          <p:cNvPr id="4" name="文本框 3"/>
          <p:cNvSpPr txBox="1"/>
          <p:nvPr/>
        </p:nvSpPr>
        <p:spPr>
          <a:xfrm>
            <a:off x="4883785" y="3377565"/>
            <a:ext cx="133794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25N</a:t>
            </a:r>
            <a:endParaRPr lang="en-US" altLang="zh-CN" sz="3200"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8877300" y="3377565"/>
            <a:ext cx="133794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rPr>
              <a:t>5N</a:t>
            </a:r>
            <a:endParaRPr lang="en-US" altLang="zh-CN" sz="3200" b="1">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after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6"/>
                                        </p:tgtEl>
                                        <p:attrNameLst>
                                          <p:attrName>style.visibility</p:attrName>
                                        </p:attrNameLst>
                                      </p:cBhvr>
                                      <p:to>
                                        <p:strVal val="visible"/>
                                      </p:to>
                                    </p:set>
                                    <p:anim calcmode="discrete" valueType="clr">
                                      <p:cBhvr override="childStyle">
                                        <p:cTn id="3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gtEl>
                                        <p:attrNameLst>
                                          <p:attrName>fillcolor</p:attrName>
                                        </p:attrNameLst>
                                      </p:cBhvr>
                                      <p:tavLst>
                                        <p:tav tm="0">
                                          <p:val>
                                            <p:clrVal>
                                              <a:schemeClr val="accent2"/>
                                            </p:clrVal>
                                          </p:val>
                                        </p:tav>
                                        <p:tav tm="50000">
                                          <p:val>
                                            <p:clrVal>
                                              <a:schemeClr val="hlink"/>
                                            </p:clrVal>
                                          </p:val>
                                        </p:tav>
                                      </p:tavLst>
                                    </p:anim>
                                    <p:set>
                                      <p:cBhvr>
                                        <p:cTn id="3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
          <p:cNvSpPr txBox="1"/>
          <p:nvPr/>
        </p:nvSpPr>
        <p:spPr>
          <a:xfrm>
            <a:off x="266700" y="549910"/>
            <a:ext cx="11941810" cy="1814830"/>
          </a:xfrm>
          <a:prstGeom prst="rect">
            <a:avLst/>
          </a:prstGeom>
          <a:noFill/>
          <a:ln w="9525">
            <a:noFill/>
          </a:ln>
        </p:spPr>
        <p:txBody>
          <a:bodyPr wrap="square">
            <a:spAutoFit/>
          </a:bodyPr>
          <a:lstStyle/>
          <a:p>
            <a:pPr marL="147320" indent="-147320"/>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例</a:t>
            </a:r>
            <a:r>
              <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rPr>
              <a:t>6</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、一个物体受到同一直线上两个力  </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rPr>
              <a:t>和  </a:t>
            </a:r>
            <a:r>
              <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rPr>
              <a:t>他们的合力为  则 </a:t>
            </a:r>
            <a:r>
              <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endParaRPr>
          </a:p>
          <a:p>
            <a:pPr marL="147320" indent="-147320"/>
            <a:endParaRPr lang="zh-CN" altLang="en-US" sz="2800" b="1"/>
          </a:p>
          <a:p>
            <a:pPr marL="147320" indent="-147320"/>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147320" indent="-147320"/>
            <a:endPar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2"/>
          <a:stretch>
            <a:fillRect/>
          </a:stretch>
        </p:blipFill>
        <p:spPr>
          <a:xfrm>
            <a:off x="266700" y="1507490"/>
            <a:ext cx="12678410" cy="3616960"/>
          </a:xfrm>
          <a:prstGeom prst="rect">
            <a:avLst/>
          </a:prstGeom>
        </p:spPr>
      </p:pic>
      <p:graphicFrame>
        <p:nvGraphicFramePr>
          <p:cNvPr id="3" name="对象 -2147482568"/>
          <p:cNvGraphicFramePr>
            <a:graphicFrameLocks noChangeAspect="1"/>
          </p:cNvGraphicFramePr>
          <p:nvPr/>
        </p:nvGraphicFramePr>
        <p:xfrm>
          <a:off x="6249035" y="561975"/>
          <a:ext cx="410210" cy="536575"/>
        </p:xfrm>
        <a:graphic>
          <a:graphicData uri="http://schemas.openxmlformats.org/presentationml/2006/ole">
            <mc:AlternateContent>
              <mc:Choice xmlns:v="urn:schemas-microsoft-com:vml" Requires="v">
                <p:oleObj spid="_x0000_s1041" r:id="rId3" imgW="165100" imgH="215900" progId="Equation.KSEE3">
                  <p:embed/>
                </p:oleObj>
              </mc:Choice>
              <mc:Fallback>
                <p:oleObj r:id="rId3" imgW="165100" imgH="215900" progId="Equation.KSEE3">
                  <p:embed/>
                  <p:pic>
                    <p:nvPicPr>
                      <p:cNvPr id="0" name="OLE substitute image"/>
                      <p:cNvPicPr/>
                      <p:nvPr/>
                    </p:nvPicPr>
                    <p:blipFill>
                      <a:blip r:embed="rId4"/>
                      <a:stretch>
                        <a:fillRect/>
                      </a:stretch>
                    </p:blipFill>
                    <p:spPr>
                      <a:xfrm>
                        <a:off x="6249035" y="561975"/>
                        <a:ext cx="410210" cy="536575"/>
                      </a:xfrm>
                      <a:prstGeom prst="rect">
                        <a:avLst/>
                      </a:prstGeom>
                      <a:noFill/>
                      <a:ln w="38100">
                        <a:noFill/>
                        <a:miter/>
                      </a:ln>
                    </p:spPr>
                  </p:pic>
                </p:oleObj>
              </mc:Fallback>
            </mc:AlternateContent>
          </a:graphicData>
        </a:graphic>
      </p:graphicFrame>
      <p:graphicFrame>
        <p:nvGraphicFramePr>
          <p:cNvPr id="4" name="对象 -2147482610"/>
          <p:cNvGraphicFramePr>
            <a:graphicFrameLocks noChangeAspect="1"/>
          </p:cNvGraphicFramePr>
          <p:nvPr/>
        </p:nvGraphicFramePr>
        <p:xfrm>
          <a:off x="6987540" y="574675"/>
          <a:ext cx="421640" cy="513715"/>
        </p:xfrm>
        <a:graphic>
          <a:graphicData uri="http://schemas.openxmlformats.org/presentationml/2006/ole">
            <mc:AlternateContent>
              <mc:Choice xmlns:v="urn:schemas-microsoft-com:vml" Requires="v">
                <p:oleObj spid="_x0000_s1042" r:id="rId5" imgW="177165" imgH="215900" progId="Equation.KSEE3">
                  <p:embed/>
                </p:oleObj>
              </mc:Choice>
              <mc:Fallback>
                <p:oleObj r:id="rId5" imgW="177165" imgH="215900" progId="Equation.KSEE3">
                  <p:embed/>
                  <p:pic>
                    <p:nvPicPr>
                      <p:cNvPr id="0" name="OLE substitute image"/>
                      <p:cNvPicPr/>
                      <p:nvPr/>
                    </p:nvPicPr>
                    <p:blipFill>
                      <a:blip r:embed="rId6"/>
                      <a:stretch>
                        <a:fillRect/>
                      </a:stretch>
                    </p:blipFill>
                    <p:spPr>
                      <a:xfrm>
                        <a:off x="6987540" y="574675"/>
                        <a:ext cx="421640" cy="513715"/>
                      </a:xfrm>
                      <a:prstGeom prst="rect">
                        <a:avLst/>
                      </a:prstGeom>
                      <a:noFill/>
                      <a:ln w="38100">
                        <a:noFill/>
                        <a:miter/>
                      </a:ln>
                    </p:spPr>
                  </p:pic>
                </p:oleObj>
              </mc:Fallback>
            </mc:AlternateContent>
          </a:graphicData>
        </a:graphic>
      </p:graphicFrame>
      <p:graphicFrame>
        <p:nvGraphicFramePr>
          <p:cNvPr id="5" name="对象 -2147482609"/>
          <p:cNvGraphicFramePr>
            <a:graphicFrameLocks noChangeAspect="1"/>
          </p:cNvGraphicFramePr>
          <p:nvPr/>
        </p:nvGraphicFramePr>
        <p:xfrm>
          <a:off x="9735185" y="561975"/>
          <a:ext cx="370205" cy="504190"/>
        </p:xfrm>
        <a:graphic>
          <a:graphicData uri="http://schemas.openxmlformats.org/presentationml/2006/ole">
            <mc:AlternateContent>
              <mc:Choice xmlns:v="urn:schemas-microsoft-com:vml" Requires="v">
                <p:oleObj spid="_x0000_s1043" r:id="rId7" imgW="177165" imgH="241300" progId="Equation.KSEE3">
                  <p:embed/>
                </p:oleObj>
              </mc:Choice>
              <mc:Fallback>
                <p:oleObj r:id="rId7" imgW="177165" imgH="241300" progId="Equation.KSEE3">
                  <p:embed/>
                  <p:pic>
                    <p:nvPicPr>
                      <p:cNvPr id="0" name="OLE substitute image"/>
                      <p:cNvPicPr/>
                      <p:nvPr/>
                    </p:nvPicPr>
                    <p:blipFill>
                      <a:blip r:embed="rId8"/>
                      <a:stretch>
                        <a:fillRect/>
                      </a:stretch>
                    </p:blipFill>
                    <p:spPr>
                      <a:xfrm>
                        <a:off x="9735185" y="561975"/>
                        <a:ext cx="370205" cy="504190"/>
                      </a:xfrm>
                      <a:prstGeom prst="rect">
                        <a:avLst/>
                      </a:prstGeom>
                      <a:noFill/>
                      <a:ln w="38100">
                        <a:noFill/>
                        <a:miter/>
                      </a:ln>
                    </p:spPr>
                  </p:pic>
                </p:oleObj>
              </mc:Fallback>
            </mc:AlternateContent>
          </a:graphicData>
        </a:graphic>
      </p:graphicFrame>
      <p:sp>
        <p:nvSpPr>
          <p:cNvPr id="6" name="矩形 5"/>
          <p:cNvSpPr/>
          <p:nvPr/>
        </p:nvSpPr>
        <p:spPr>
          <a:xfrm>
            <a:off x="10627678" y="232410"/>
            <a:ext cx="737235" cy="1198880"/>
          </a:xfrm>
          <a:prstGeom prst="rect">
            <a:avLst/>
          </a:prstGeom>
          <a:noFill/>
          <a:ln>
            <a:noFill/>
          </a:ln>
        </p:spPr>
        <p:txBody>
          <a:bodyPr wrap="none" rtlCol="0" anchor="t">
            <a:spAutoFit/>
          </a:bodyPr>
          <a:lstStyle/>
          <a:p>
            <a:pPr algn="ctr"/>
            <a:r>
              <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A</a:t>
            </a:r>
            <a:endPar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102870" y="610235"/>
            <a:ext cx="12042775" cy="5638165"/>
          </a:xfrm>
          <a:prstGeom prst="rect">
            <a:avLst/>
          </a:prstGeom>
        </p:spPr>
      </p:pic>
      <p:pic>
        <p:nvPicPr>
          <p:cNvPr id="20" name="图片 31" descr="IMG_260"/>
          <p:cNvPicPr>
            <a:picLocks noChangeAspect="1"/>
          </p:cNvPicPr>
          <p:nvPr/>
        </p:nvPicPr>
        <p:blipFill>
          <a:blip r:embed="rId3"/>
          <a:stretch>
            <a:fillRect/>
          </a:stretch>
        </p:blipFill>
        <p:spPr>
          <a:xfrm>
            <a:off x="2021840" y="1720215"/>
            <a:ext cx="7458710" cy="2219325"/>
          </a:xfrm>
          <a:prstGeom prst="rect">
            <a:avLst/>
          </a:prstGeom>
          <a:noFill/>
          <a:ln w="9525">
            <a:noFill/>
          </a:ln>
        </p:spPr>
      </p:pic>
      <p:sp>
        <p:nvSpPr>
          <p:cNvPr id="6" name="矩形 5"/>
          <p:cNvSpPr/>
          <p:nvPr/>
        </p:nvSpPr>
        <p:spPr>
          <a:xfrm>
            <a:off x="8691881" y="804545"/>
            <a:ext cx="666750" cy="1198880"/>
          </a:xfrm>
          <a:prstGeom prst="rect">
            <a:avLst/>
          </a:prstGeom>
          <a:noFill/>
          <a:ln>
            <a:noFill/>
          </a:ln>
        </p:spPr>
        <p:txBody>
          <a:bodyPr wrap="none" rtlCol="0" anchor="t">
            <a:spAutoFit/>
          </a:bodyPr>
          <a:lstStyle/>
          <a:p>
            <a:pPr algn="ctr"/>
            <a:r>
              <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C</a:t>
            </a:r>
            <a:endPar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1985" name="矩形 2"/>
          <p:cNvSpPr>
            <a:spLocks noChangeArrowheads="1"/>
          </p:cNvSpPr>
          <p:nvPr/>
        </p:nvSpPr>
        <p:spPr bwMode="auto">
          <a:xfrm>
            <a:off x="177483" y="773430"/>
            <a:ext cx="3383280" cy="737235"/>
          </a:xfrm>
          <a:prstGeom prst="rect">
            <a:avLst/>
          </a:prstGeom>
          <a:noFill/>
          <a:ln w="9525">
            <a:noFill/>
            <a:miter lim="800000"/>
          </a:ln>
        </p:spPr>
        <p:txBody>
          <a:bodyPr wrap="none">
            <a:spAutoFit/>
          </a:bodyPr>
          <a:lstStyle/>
          <a:p>
            <a:pPr>
              <a:lnSpc>
                <a:spcPct val="150000"/>
              </a:lnSpc>
              <a:buFont typeface="Arial" panose="020b0604020202020204" pitchFamily="34" charset="0"/>
              <a:buNone/>
            </a:pPr>
            <a:r>
              <a:rPr lang="zh-CN" altLang="en-US" sz="2800" b="1">
                <a:latin typeface="Times New Roman" panose="02020603050405020304" charset="0"/>
                <a:ea typeface="微软雅黑" panose="020b0503020204020204" charset="-122"/>
              </a:rPr>
              <a:t>（一）、合力与分力</a:t>
            </a:r>
            <a:endParaRPr lang="zh-CN" altLang="en-US" sz="2800" b="1">
              <a:latin typeface="Times New Roman" panose="02020603050405020304" charset="0"/>
              <a:ea typeface="微软雅黑" panose="020b0503020204020204" charset="-122"/>
            </a:endParaRPr>
          </a:p>
        </p:txBody>
      </p:sp>
      <p:sp>
        <p:nvSpPr>
          <p:cNvPr id="41986" name="矩形 3"/>
          <p:cNvSpPr>
            <a:spLocks noChangeArrowheads="1"/>
          </p:cNvSpPr>
          <p:nvPr/>
        </p:nvSpPr>
        <p:spPr bwMode="auto">
          <a:xfrm>
            <a:off x="1419860" y="1510665"/>
            <a:ext cx="9352280" cy="953135"/>
          </a:xfrm>
          <a:prstGeom prst="rect">
            <a:avLst/>
          </a:prstGeom>
          <a:noFill/>
          <a:ln w="9525">
            <a:noFill/>
            <a:miter lim="800000"/>
          </a:ln>
        </p:spPr>
        <p:txBody>
          <a:bodyPr wrap="square">
            <a:spAutoFit/>
          </a:bodyPr>
          <a:lstStyle/>
          <a:p>
            <a:pPr fontAlgn="auto">
              <a:lnSpc>
                <a:spcPct val="100000"/>
              </a:lnSpc>
              <a:buFont typeface="Arial" panose="020b0604020202020204" pitchFamily="34" charset="0"/>
              <a:buNone/>
            </a:pPr>
            <a:r>
              <a:rPr lang="en-US" altLang="zh-CN" sz="2800">
                <a:latin typeface="Times New Roman" panose="02020603050405020304" charset="0"/>
                <a:ea typeface="微软雅黑" panose="020b0503020204020204" charset="-122"/>
              </a:rPr>
              <a:t>1</a:t>
            </a:r>
            <a:r>
              <a:rPr lang="zh-CN" altLang="en-US" sz="2800">
                <a:latin typeface="Times New Roman" panose="02020603050405020304" charset="0"/>
                <a:ea typeface="微软雅黑" panose="020b0503020204020204" charset="-122"/>
              </a:rPr>
              <a:t>、合 力：如果一个力产生的作用效果与几个力共同作用产生的效果相同，那么这个力就叫做那几个力的合力。</a:t>
            </a:r>
            <a:endParaRPr lang="zh-CN" altLang="en-US" sz="2800">
              <a:latin typeface="Times New Roman" panose="02020603050405020304" charset="0"/>
              <a:ea typeface="微软雅黑" panose="020b0503020204020204" charset="-122"/>
            </a:endParaRPr>
          </a:p>
        </p:txBody>
      </p:sp>
      <p:sp>
        <p:nvSpPr>
          <p:cNvPr id="41987" name="矩形 4"/>
          <p:cNvSpPr>
            <a:spLocks noChangeArrowheads="1"/>
          </p:cNvSpPr>
          <p:nvPr/>
        </p:nvSpPr>
        <p:spPr bwMode="auto">
          <a:xfrm>
            <a:off x="1419860" y="2617153"/>
            <a:ext cx="6405880" cy="737235"/>
          </a:xfrm>
          <a:prstGeom prst="rect">
            <a:avLst/>
          </a:prstGeom>
          <a:noFill/>
          <a:ln w="9525">
            <a:noFill/>
            <a:miter lim="800000"/>
          </a:ln>
        </p:spPr>
        <p:txBody>
          <a:bodyPr wrap="none">
            <a:spAutoFit/>
          </a:bodyPr>
          <a:lstStyle/>
          <a:p>
            <a:pPr>
              <a:lnSpc>
                <a:spcPct val="150000"/>
              </a:lnSpc>
              <a:buFont typeface="Arial" panose="020b0604020202020204" pitchFamily="34" charset="0"/>
              <a:buNone/>
            </a:pPr>
            <a:r>
              <a:rPr lang="en-US" altLang="zh-CN" sz="2800">
                <a:latin typeface="Times New Roman" panose="02020603050405020304" charset="0"/>
                <a:ea typeface="微软雅黑" panose="020b0503020204020204" charset="-122"/>
              </a:rPr>
              <a:t>2</a:t>
            </a:r>
            <a:r>
              <a:rPr lang="zh-CN" altLang="en-US" sz="2800">
                <a:latin typeface="Times New Roman" panose="02020603050405020304" charset="0"/>
                <a:ea typeface="微软雅黑" panose="020b0503020204020204" charset="-122"/>
              </a:rPr>
              <a:t>、分力：组成合力的每一个力叫分力。</a:t>
            </a:r>
            <a:endParaRPr lang="zh-CN" altLang="en-US" sz="2800">
              <a:latin typeface="Times New Roman" panose="02020603050405020304" charset="0"/>
              <a:ea typeface="微软雅黑" panose="020b0503020204020204" charset="-122"/>
            </a:endParaRPr>
          </a:p>
        </p:txBody>
      </p:sp>
      <p:sp>
        <p:nvSpPr>
          <p:cNvPr id="41988" name="矩形 5"/>
          <p:cNvSpPr>
            <a:spLocks noChangeArrowheads="1"/>
          </p:cNvSpPr>
          <p:nvPr/>
        </p:nvSpPr>
        <p:spPr bwMode="auto">
          <a:xfrm>
            <a:off x="177800" y="3538220"/>
            <a:ext cx="5738495" cy="737235"/>
          </a:xfrm>
          <a:prstGeom prst="rect">
            <a:avLst/>
          </a:prstGeom>
          <a:noFill/>
          <a:ln w="9525">
            <a:noFill/>
            <a:miter lim="800000"/>
          </a:ln>
        </p:spPr>
        <p:txBody>
          <a:bodyPr wrap="square">
            <a:spAutoFit/>
          </a:bodyPr>
          <a:lstStyle/>
          <a:p>
            <a:pPr>
              <a:lnSpc>
                <a:spcPct val="150000"/>
              </a:lnSpc>
              <a:buFont typeface="Arial" panose="020b0604020202020204" pitchFamily="34" charset="0"/>
              <a:buNone/>
            </a:pPr>
            <a:r>
              <a:rPr lang="zh-CN" altLang="en-US" sz="2800" b="1">
                <a:latin typeface="Times New Roman" panose="02020603050405020304" charset="0"/>
                <a:ea typeface="微软雅黑" panose="020b0503020204020204" charset="-122"/>
              </a:rPr>
              <a:t>（二）、同一直线上二力的合成</a:t>
            </a:r>
            <a:endParaRPr lang="zh-CN" altLang="en-US" sz="2800" b="1">
              <a:latin typeface="Times New Roman" panose="02020603050405020304" charset="0"/>
              <a:ea typeface="微软雅黑" panose="020b0503020204020204" charset="-122"/>
            </a:endParaRPr>
          </a:p>
        </p:txBody>
      </p:sp>
      <p:pic>
        <p:nvPicPr>
          <p:cNvPr id="41989" name="图片 2" descr="课堂小结"/>
          <p:cNvPicPr>
            <a:picLocks noChangeAspect="1"/>
          </p:cNvPicPr>
          <p:nvPr/>
        </p:nvPicPr>
        <p:blipFill>
          <a:blip r:embed="rId2"/>
          <a:stretch>
            <a:fillRect/>
          </a:stretch>
        </p:blipFill>
        <p:spPr bwMode="auto">
          <a:xfrm>
            <a:off x="6058535" y="144145"/>
            <a:ext cx="5009515" cy="1457325"/>
          </a:xfrm>
          <a:prstGeom prst="rect">
            <a:avLst/>
          </a:prstGeom>
          <a:noFill/>
          <a:ln w="9525">
            <a:noFill/>
            <a:miter lim="800000"/>
          </a:ln>
        </p:spPr>
      </p:pic>
      <p:sp>
        <p:nvSpPr>
          <p:cNvPr id="43010" name="矩形 2"/>
          <p:cNvSpPr>
            <a:spLocks noChangeArrowheads="1"/>
          </p:cNvSpPr>
          <p:nvPr/>
        </p:nvSpPr>
        <p:spPr bwMode="auto">
          <a:xfrm>
            <a:off x="836295" y="4275455"/>
            <a:ext cx="11220450" cy="953135"/>
          </a:xfrm>
          <a:prstGeom prst="rect">
            <a:avLst/>
          </a:prstGeom>
          <a:noFill/>
          <a:ln w="9525">
            <a:noFill/>
            <a:miter lim="800000"/>
          </a:ln>
        </p:spPr>
        <p:txBody>
          <a:bodyPr wrap="square">
            <a:spAutoFit/>
          </a:bodyPr>
          <a:lstStyle/>
          <a:p>
            <a:pPr fontAlgn="auto">
              <a:lnSpc>
                <a:spcPct val="100000"/>
              </a:lnSpc>
              <a:buFont typeface="Arial" panose="020b0604020202020204" pitchFamily="34" charset="0"/>
              <a:buNone/>
            </a:pPr>
            <a:r>
              <a:rPr lang="en-US" altLang="zh-CN" sz="2800">
                <a:latin typeface="Times New Roman" panose="02020603050405020304" charset="0"/>
                <a:ea typeface="微软雅黑" panose="020b0503020204020204" charset="-122"/>
              </a:rPr>
              <a:t>1</a:t>
            </a:r>
            <a:r>
              <a:rPr lang="zh-CN" altLang="en-US" sz="2800">
                <a:latin typeface="Times New Roman" panose="02020603050405020304" charset="0"/>
                <a:ea typeface="微软雅黑" panose="020b0503020204020204" charset="-122"/>
              </a:rPr>
              <a:t>、同一直线上，方向相同的两个力的合力：</a:t>
            </a:r>
            <a:r>
              <a:rPr lang="en-US" altLang="zh-CN" sz="2800">
                <a:latin typeface="Times New Roman" panose="02020603050405020304" charset="0"/>
                <a:ea typeface="微软雅黑" panose="020b0503020204020204" charset="-122"/>
              </a:rPr>
              <a:t>F = F</a:t>
            </a:r>
            <a:r>
              <a:rPr lang="en-US" altLang="zh-CN" sz="2800" baseline="-25000">
                <a:latin typeface="Times New Roman" panose="02020603050405020304" charset="0"/>
                <a:ea typeface="微软雅黑" panose="020b0503020204020204" charset="-122"/>
              </a:rPr>
              <a:t>1</a:t>
            </a:r>
            <a:r>
              <a:rPr lang="en-US" altLang="zh-CN" sz="2800">
                <a:latin typeface="Times New Roman" panose="02020603050405020304" charset="0"/>
                <a:ea typeface="微软雅黑" panose="020b0503020204020204" charset="-122"/>
              </a:rPr>
              <a:t> +F</a:t>
            </a:r>
            <a:r>
              <a:rPr lang="en-US" altLang="zh-CN" sz="2800" baseline="-25000">
                <a:latin typeface="Times New Roman" panose="02020603050405020304" charset="0"/>
                <a:ea typeface="微软雅黑" panose="020b0503020204020204" charset="-122"/>
              </a:rPr>
              <a:t>2</a:t>
            </a:r>
            <a:endParaRPr lang="en-US" altLang="zh-CN" sz="2800" baseline="-25000">
              <a:latin typeface="Times New Roman" panose="02020603050405020304" charset="0"/>
              <a:ea typeface="微软雅黑" panose="020b0503020204020204" charset="-122"/>
            </a:endParaRPr>
          </a:p>
          <a:p>
            <a:pPr fontAlgn="auto">
              <a:lnSpc>
                <a:spcPct val="100000"/>
              </a:lnSpc>
              <a:buFont typeface="Arial" panose="020b0604020202020204" pitchFamily="34" charset="0"/>
              <a:buNone/>
            </a:pPr>
            <a:r>
              <a:rPr lang="en-US" altLang="zh-CN" sz="2800" baseline="-25000">
                <a:latin typeface="Times New Roman" panose="02020603050405020304" charset="0"/>
                <a:ea typeface="微软雅黑" panose="020b0503020204020204" charset="-122"/>
              </a:rPr>
              <a:t>                                                                                                               </a:t>
            </a:r>
            <a:r>
              <a:rPr lang="zh-CN" altLang="en-US" sz="2800">
                <a:latin typeface="Times New Roman" panose="02020603050405020304" charset="0"/>
                <a:ea typeface="微软雅黑" panose="020b0503020204020204" charset="-122"/>
              </a:rPr>
              <a:t>方向跟这两个力的方向相同</a:t>
            </a:r>
            <a:endParaRPr lang="zh-CN" altLang="en-US" sz="2800">
              <a:latin typeface="Times New Roman" panose="02020603050405020304" charset="0"/>
              <a:ea typeface="微软雅黑" panose="020b0503020204020204" charset="-122"/>
            </a:endParaRPr>
          </a:p>
        </p:txBody>
      </p:sp>
      <p:sp>
        <p:nvSpPr>
          <p:cNvPr id="43009" name="矩形 1"/>
          <p:cNvSpPr>
            <a:spLocks noChangeArrowheads="1"/>
          </p:cNvSpPr>
          <p:nvPr/>
        </p:nvSpPr>
        <p:spPr bwMode="auto">
          <a:xfrm>
            <a:off x="887730" y="5568315"/>
            <a:ext cx="11169650" cy="953135"/>
          </a:xfrm>
          <a:prstGeom prst="rect">
            <a:avLst/>
          </a:prstGeom>
          <a:noFill/>
          <a:ln w="9525">
            <a:noFill/>
            <a:miter lim="800000"/>
          </a:ln>
        </p:spPr>
        <p:txBody>
          <a:bodyPr wrap="square">
            <a:spAutoFit/>
          </a:bodyPr>
          <a:lstStyle/>
          <a:p>
            <a:pPr fontAlgn="auto">
              <a:lnSpc>
                <a:spcPct val="100000"/>
              </a:lnSpc>
              <a:buFont typeface="Arial" panose="020b0604020202020204" pitchFamily="34" charset="0"/>
              <a:buNone/>
            </a:pPr>
            <a:r>
              <a:rPr lang="en-US" altLang="zh-CN" sz="2800">
                <a:latin typeface="Times New Roman" panose="02020603050405020304" charset="0"/>
                <a:ea typeface="微软雅黑" panose="020b0503020204020204" charset="-122"/>
              </a:rPr>
              <a:t>2</a:t>
            </a:r>
            <a:r>
              <a:rPr lang="zh-CN" altLang="en-US" sz="2800">
                <a:latin typeface="Times New Roman" panose="02020603050405020304" charset="0"/>
                <a:ea typeface="微软雅黑" panose="020b0503020204020204" charset="-122"/>
              </a:rPr>
              <a:t>、同一直线上，方向相反的两个力的合力的大小：</a:t>
            </a:r>
            <a:r>
              <a:rPr lang="en-US" altLang="zh-CN" sz="2800">
                <a:latin typeface="Times New Roman" panose="02020603050405020304" charset="0"/>
                <a:ea typeface="微软雅黑" panose="020b0503020204020204" charset="-122"/>
              </a:rPr>
              <a:t>F =∣F</a:t>
            </a:r>
            <a:r>
              <a:rPr lang="en-US" altLang="zh-CN" sz="2800" baseline="-25000">
                <a:latin typeface="Times New Roman" panose="02020603050405020304" charset="0"/>
                <a:ea typeface="微软雅黑" panose="020b0503020204020204" charset="-122"/>
              </a:rPr>
              <a:t>1</a:t>
            </a:r>
            <a:r>
              <a:rPr lang="en-US" altLang="zh-CN" sz="2800">
                <a:latin typeface="Times New Roman" panose="02020603050405020304" charset="0"/>
                <a:ea typeface="微软雅黑" panose="020b0503020204020204" charset="-122"/>
              </a:rPr>
              <a:t> – F</a:t>
            </a:r>
            <a:r>
              <a:rPr lang="en-US" altLang="zh-CN" sz="2800" baseline="-25000">
                <a:latin typeface="Times New Roman" panose="02020603050405020304" charset="0"/>
                <a:ea typeface="微软雅黑" panose="020b0503020204020204" charset="-122"/>
              </a:rPr>
              <a:t>2</a:t>
            </a:r>
            <a:r>
              <a:rPr lang="en-US" altLang="zh-CN" sz="2800">
                <a:latin typeface="Times New Roman" panose="02020603050405020304" charset="0"/>
                <a:ea typeface="微软雅黑" panose="020b0503020204020204" charset="-122"/>
              </a:rPr>
              <a:t>∣</a:t>
            </a:r>
            <a:endParaRPr lang="en-US" altLang="zh-CN" sz="2800">
              <a:latin typeface="Times New Roman" panose="02020603050405020304" charset="0"/>
              <a:ea typeface="微软雅黑" panose="020b0503020204020204" charset="-122"/>
            </a:endParaRPr>
          </a:p>
          <a:p>
            <a:pPr fontAlgn="auto">
              <a:lnSpc>
                <a:spcPct val="100000"/>
              </a:lnSpc>
              <a:buFont typeface="Arial" panose="020b0604020202020204" pitchFamily="34" charset="0"/>
              <a:buNone/>
            </a:pPr>
            <a:r>
              <a:rPr lang="en-US" altLang="zh-CN" sz="2800">
                <a:latin typeface="Times New Roman" panose="02020603050405020304" charset="0"/>
                <a:ea typeface="微软雅黑" panose="020b0503020204020204" charset="-122"/>
              </a:rPr>
              <a:t>                                                                         </a:t>
            </a:r>
            <a:r>
              <a:rPr lang="zh-CN" altLang="en-US" sz="2800">
                <a:latin typeface="Times New Roman" panose="02020603050405020304" charset="0"/>
                <a:ea typeface="微软雅黑" panose="020b0503020204020204" charset="-122"/>
              </a:rPr>
              <a:t>方向跟较大的力的方向相同。</a:t>
            </a:r>
            <a:endParaRPr lang="zh-CN" altLang="en-US" sz="2800">
              <a:latin typeface="Times New Roman" panose="02020603050405020304" charset="0"/>
              <a:ea typeface="微软雅黑" panose="020b0503020204020204" charset="-122"/>
            </a:endParaRPr>
          </a:p>
        </p:txBody>
      </p:sp>
      <p:pic>
        <p:nvPicPr>
          <p:cNvPr id="43011" name="New picture"/>
          <p:cNvPicPr/>
          <p:nvPr/>
        </p:nvPicPr>
        <p:blipFill>
          <a:blip r:embed="rId3"/>
          <a:stretch>
            <a:fillRect/>
          </a:stretch>
        </p:blipFill>
        <p:spPr>
          <a:xfrm>
            <a:off x="11112500" y="11722100"/>
            <a:ext cx="342900" cy="254000"/>
          </a:xfrm>
          <a:prstGeom prst="cube">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xfrm>
            <a:off x="1103630" y="-38100"/>
            <a:ext cx="10446385" cy="4180205"/>
          </a:xfrm>
        </p:spPr>
        <p:txBody>
          <a:bodyPr/>
          <a:lstStyle/>
          <a:p>
            <a:r>
              <a:rPr lang="en-US" altLang="zh-CN" sz="13800">
                <a:latin typeface="叶根友毛笔行书2.0版" panose="02010601030101010101" charset="-122"/>
                <a:ea typeface="叶根友毛笔行书2.0版" panose="02010601030101010101" charset="-122"/>
              </a:rPr>
              <a:t>7.2</a:t>
            </a:r>
            <a:r>
              <a:rPr lang="zh-CN" altLang="en-US" sz="13800">
                <a:latin typeface="叶根友毛笔行书2.0版" panose="02010601030101010101" charset="-122"/>
                <a:ea typeface="叶根友毛笔行书2.0版" panose="02010601030101010101" charset="-122"/>
              </a:rPr>
              <a:t>力的合成</a:t>
            </a:r>
            <a:endParaRPr lang="zh-CN" altLang="en-US" sz="13800">
              <a:latin typeface="叶根友毛笔行书2.0版" panose="02010601030101010101" charset="-122"/>
              <a:ea typeface="叶根友毛笔行书2.0版" panose="02010601030101010101"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22860" y="21590"/>
            <a:ext cx="3243580" cy="1014730"/>
          </a:xfrm>
          <a:prstGeom prst="rect">
            <a:avLst/>
          </a:prstGeom>
          <a:noFill/>
          <a:ln>
            <a:noFill/>
          </a:ln>
        </p:spPr>
        <p:txBody>
          <a:bodyPr wrap="none" rtlCol="0" anchor="t">
            <a:spAutoFit/>
          </a:bodyPr>
          <a:lstStyle/>
          <a:p>
            <a:pPr algn="ctr"/>
            <a:r>
              <a:rPr lang="zh-CN" altLang="en-US" sz="6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预习检测</a:t>
            </a:r>
            <a:endParaRPr lang="zh-CN" altLang="en-US" sz="6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0" name="文本框 99"/>
          <p:cNvSpPr txBox="1"/>
          <p:nvPr/>
        </p:nvSpPr>
        <p:spPr>
          <a:xfrm>
            <a:off x="104140" y="975360"/>
            <a:ext cx="11706860" cy="3709035"/>
          </a:xfrm>
          <a:prstGeom prst="rect">
            <a:avLst/>
          </a:prstGeom>
          <a:noFill/>
          <a:ln w="9525">
            <a:noFill/>
          </a:ln>
        </p:spPr>
        <p:txBody>
          <a:bodyPr wrap="square">
            <a:spAutoFit/>
          </a:bodyPr>
          <a:lstStyle/>
          <a:p>
            <a:pPr indent="294640" fontAlgn="auto">
              <a:lnSpc>
                <a:spcPct val="120000"/>
              </a:lnSpc>
            </a:pPr>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、如果一个力产生的作用效果跟几个力共同作用产生的效果</a:t>
            </a:r>
            <a:r>
              <a:rPr lang="en-US" altLang="zh-CN" sz="2800" b="1">
                <a:latin typeface="宋体" panose="02010600030101010101" pitchFamily="2" charset="-122"/>
                <a:ea typeface="宋体" panose="02010600030101010101" pitchFamily="2" charset="-122"/>
                <a:cs typeface="宋体" panose="02010600030101010101" pitchFamily="2" charset="-122"/>
              </a:rPr>
              <a:t>________</a:t>
            </a:r>
            <a:r>
              <a:rPr lang="zh-CN" altLang="en-US" sz="2800" b="1">
                <a:latin typeface="宋体" panose="02010600030101010101" pitchFamily="2" charset="-122"/>
                <a:ea typeface="宋体" panose="02010600030101010101" pitchFamily="2" charset="-122"/>
                <a:cs typeface="宋体" panose="02010600030101010101" pitchFamily="2" charset="-122"/>
              </a:rPr>
              <a:t>，这个力叫做那几个力的</a:t>
            </a:r>
            <a:r>
              <a:rPr lang="en-US" altLang="zh-CN" sz="2800" b="1">
                <a:latin typeface="宋体" panose="02010600030101010101" pitchFamily="2" charset="-122"/>
                <a:ea typeface="宋体" panose="02010600030101010101" pitchFamily="2" charset="-122"/>
                <a:cs typeface="Times New Roman" panose="02020603050405020304" charset="0"/>
              </a:rPr>
              <a:t>_________</a:t>
            </a:r>
            <a:r>
              <a:rPr lang="zh-CN" altLang="en-US" sz="2800" b="1">
                <a:latin typeface="宋体" panose="02010600030101010101" pitchFamily="2" charset="-122"/>
                <a:ea typeface="宋体" panose="02010600030101010101" pitchFamily="2" charset="-122"/>
                <a:cs typeface="宋体" panose="02010600030101010101" pitchFamily="2" charset="-122"/>
              </a:rPr>
              <a:t>。组成合力的每一个力叫</a:t>
            </a:r>
            <a:r>
              <a:rPr lang="en-US" altLang="zh-CN" sz="2800" b="1">
                <a:latin typeface="宋体" panose="02010600030101010101" pitchFamily="2" charset="-122"/>
                <a:ea typeface="宋体" panose="02010600030101010101" pitchFamily="2" charset="-122"/>
                <a:cs typeface="Times New Roman" panose="02020603050405020304" charset="0"/>
              </a:rPr>
              <a:t>___________</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294640" fontAlgn="auto">
              <a:lnSpc>
                <a:spcPct val="120000"/>
              </a:lnSpc>
            </a:pPr>
            <a:endParaRPr lang="en-US" altLang="zh-CN" sz="2800" b="1">
              <a:latin typeface="宋体" panose="02010600030101010101" pitchFamily="2" charset="-122"/>
              <a:ea typeface="宋体" panose="02010600030101010101" pitchFamily="2" charset="-122"/>
            </a:endParaRPr>
          </a:p>
          <a:p>
            <a:pPr indent="294640" fontAlgn="auto">
              <a:lnSpc>
                <a:spcPct val="120000"/>
              </a:lnSpc>
            </a:pPr>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、（1）同一直线上，方向相同的两个力的合力，大小等于这两个力的大小_________，方向与这两个力的方向_________，即______________。</a:t>
            </a:r>
            <a:endParaRPr lang="zh-CN" altLang="en-US" sz="2800" b="1">
              <a:latin typeface="宋体" panose="02010600030101010101" pitchFamily="2" charset="-122"/>
              <a:ea typeface="宋体" panose="02010600030101010101" pitchFamily="2" charset="-122"/>
            </a:endParaRPr>
          </a:p>
          <a:p>
            <a:pPr indent="294640" fontAlgn="auto">
              <a:lnSpc>
                <a:spcPct val="120000"/>
              </a:lnSpc>
            </a:pPr>
            <a:r>
              <a:rPr lang="zh-CN" altLang="en-US" sz="2800" b="1">
                <a:latin typeface="宋体" panose="02010600030101010101" pitchFamily="2" charset="-122"/>
                <a:ea typeface="宋体" panose="02010600030101010101" pitchFamily="2" charset="-122"/>
              </a:rPr>
              <a:t>（2）同一直线上，方向相反的两个力的合力，大小等于这两个力的大小_________，方向与________的那个力方向相同，即_______________。</a:t>
            </a:r>
            <a:endParaRPr lang="zh-CN" altLang="en-US" sz="2800" b="1">
              <a:latin typeface="宋体" panose="02010600030101010101" pitchFamily="2" charset="-122"/>
              <a:ea typeface="宋体" panose="02010600030101010101" pitchFamily="2" charset="-122"/>
            </a:endParaRPr>
          </a:p>
        </p:txBody>
      </p:sp>
      <p:sp>
        <p:nvSpPr>
          <p:cNvPr id="22" name="文本框 21"/>
          <p:cNvSpPr txBox="1"/>
          <p:nvPr/>
        </p:nvSpPr>
        <p:spPr>
          <a:xfrm>
            <a:off x="10022205" y="975360"/>
            <a:ext cx="138938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相同</a:t>
            </a:r>
            <a:endParaRPr lang="zh-CN" altLang="en-US" sz="3200" b="1">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3818255" y="1467485"/>
            <a:ext cx="138938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合力</a:t>
            </a:r>
            <a:endParaRPr lang="zh-CN" altLang="en-US" sz="3200"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9648825" y="1467485"/>
            <a:ext cx="138938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分力</a:t>
            </a:r>
            <a:endParaRPr lang="zh-CN" altLang="en-US" sz="3200" b="1">
              <a:solidFill>
                <a:srgbClr val="C00000"/>
              </a:solidFill>
              <a:latin typeface="微软雅黑" panose="020b0503020204020204" charset="-122"/>
              <a:ea typeface="微软雅黑" panose="020b0503020204020204" charset="-122"/>
            </a:endParaRPr>
          </a:p>
        </p:txBody>
      </p:sp>
      <p:sp>
        <p:nvSpPr>
          <p:cNvPr id="5" name="文本框 4"/>
          <p:cNvSpPr txBox="1"/>
          <p:nvPr/>
        </p:nvSpPr>
        <p:spPr>
          <a:xfrm>
            <a:off x="1122680" y="3062605"/>
            <a:ext cx="138938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之和</a:t>
            </a:r>
            <a:endParaRPr lang="zh-CN" altLang="en-US" sz="3200"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6544945" y="3062605"/>
            <a:ext cx="138938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相同</a:t>
            </a:r>
            <a:endParaRPr lang="zh-CN" altLang="en-US" sz="3200" b="1">
              <a:solidFill>
                <a:srgbClr val="C00000"/>
              </a:solidFill>
              <a:latin typeface="微软雅黑" panose="020b0503020204020204" charset="-122"/>
              <a:ea typeface="微软雅黑" panose="020b0503020204020204" charset="-122"/>
            </a:endParaRPr>
          </a:p>
        </p:txBody>
      </p:sp>
      <p:sp>
        <p:nvSpPr>
          <p:cNvPr id="7" name="文本框 6"/>
          <p:cNvSpPr txBox="1"/>
          <p:nvPr/>
        </p:nvSpPr>
        <p:spPr>
          <a:xfrm>
            <a:off x="9041765" y="3001010"/>
            <a:ext cx="2441575" cy="645160"/>
          </a:xfrm>
          <a:prstGeom prst="rect">
            <a:avLst/>
          </a:prstGeom>
          <a:noFill/>
        </p:spPr>
        <p:txBody>
          <a:bodyPr wrap="square" rtlCol="0">
            <a:spAutoFit/>
          </a:bodyPr>
          <a:lstStyle/>
          <a:p>
            <a:r>
              <a:rPr lang="en-US" altLang="zh-CN" sz="3600" b="1">
                <a:solidFill>
                  <a:srgbClr val="C00000"/>
                </a:solidFill>
                <a:latin typeface="黑体" panose="02010609060101010101" pitchFamily="2" charset="-122"/>
                <a:ea typeface="黑体" panose="02010609060101010101" pitchFamily="2" charset="-122"/>
              </a:rPr>
              <a:t>F=F</a:t>
            </a:r>
            <a:r>
              <a:rPr lang="en-US" altLang="zh-CN" sz="3600" b="1" baseline="-25000">
                <a:solidFill>
                  <a:srgbClr val="C00000"/>
                </a:solidFill>
                <a:latin typeface="黑体" panose="02010609060101010101" pitchFamily="2" charset="-122"/>
                <a:ea typeface="黑体" panose="02010609060101010101" pitchFamily="2" charset="-122"/>
              </a:rPr>
              <a:t>1</a:t>
            </a:r>
            <a:r>
              <a:rPr lang="en-US" altLang="zh-CN" sz="3600" b="1">
                <a:solidFill>
                  <a:srgbClr val="C00000"/>
                </a:solidFill>
                <a:latin typeface="黑体" panose="02010609060101010101" pitchFamily="2" charset="-122"/>
                <a:ea typeface="黑体" panose="02010609060101010101" pitchFamily="2" charset="-122"/>
              </a:rPr>
              <a:t>+F</a:t>
            </a:r>
            <a:r>
              <a:rPr lang="en-US" altLang="zh-CN" sz="3600" b="1" baseline="-25000">
                <a:solidFill>
                  <a:srgbClr val="C00000"/>
                </a:solidFill>
                <a:latin typeface="黑体" panose="02010609060101010101" pitchFamily="2" charset="-122"/>
                <a:ea typeface="黑体" panose="02010609060101010101" pitchFamily="2" charset="-122"/>
              </a:rPr>
              <a:t>2</a:t>
            </a:r>
            <a:endParaRPr lang="en-US" altLang="zh-CN" sz="3600" b="1" baseline="-25000">
              <a:solidFill>
                <a:srgbClr val="C00000"/>
              </a:solidFill>
              <a:latin typeface="黑体" panose="02010609060101010101" pitchFamily="2" charset="-122"/>
              <a:ea typeface="黑体" panose="02010609060101010101" pitchFamily="2" charset="-122"/>
            </a:endParaRPr>
          </a:p>
        </p:txBody>
      </p:sp>
      <p:sp>
        <p:nvSpPr>
          <p:cNvPr id="8" name="文本框 7"/>
          <p:cNvSpPr txBox="1"/>
          <p:nvPr/>
        </p:nvSpPr>
        <p:spPr>
          <a:xfrm>
            <a:off x="677545" y="4039235"/>
            <a:ext cx="1608455"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之差</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9" name="文本框 8"/>
          <p:cNvSpPr txBox="1"/>
          <p:nvPr/>
        </p:nvSpPr>
        <p:spPr>
          <a:xfrm>
            <a:off x="3747135" y="4039235"/>
            <a:ext cx="1531620" cy="645160"/>
          </a:xfrm>
          <a:prstGeom prst="rect">
            <a:avLst/>
          </a:prstGeom>
          <a:noFill/>
        </p:spPr>
        <p:txBody>
          <a:bodyPr wrap="square" rtlCol="0">
            <a:spAutoFit/>
          </a:bodyPr>
          <a:lstStyle/>
          <a:p>
            <a:r>
              <a:rPr lang="zh-CN" altLang="en-US" sz="3600" b="1">
                <a:solidFill>
                  <a:srgbClr val="C00000"/>
                </a:solidFill>
                <a:latin typeface="黑体" panose="02010609060101010101" pitchFamily="2" charset="-122"/>
                <a:ea typeface="黑体" panose="02010609060101010101" pitchFamily="2" charset="-122"/>
              </a:rPr>
              <a:t>较大</a:t>
            </a:r>
            <a:endParaRPr lang="zh-CN" altLang="en-US" sz="3600" b="1">
              <a:solidFill>
                <a:srgbClr val="C00000"/>
              </a:solidFill>
              <a:latin typeface="黑体" panose="02010609060101010101" pitchFamily="2" charset="-122"/>
              <a:ea typeface="黑体" panose="02010609060101010101" pitchFamily="2" charset="-122"/>
            </a:endParaRPr>
          </a:p>
        </p:txBody>
      </p:sp>
      <p:sp>
        <p:nvSpPr>
          <p:cNvPr id="10" name="文本框 9"/>
          <p:cNvSpPr txBox="1"/>
          <p:nvPr/>
        </p:nvSpPr>
        <p:spPr>
          <a:xfrm>
            <a:off x="8827770" y="4039235"/>
            <a:ext cx="3262630" cy="645160"/>
          </a:xfrm>
          <a:prstGeom prst="rect">
            <a:avLst/>
          </a:prstGeom>
          <a:noFill/>
        </p:spPr>
        <p:txBody>
          <a:bodyPr wrap="square" rtlCol="0">
            <a:spAutoFit/>
          </a:bodyPr>
          <a:lstStyle/>
          <a:p>
            <a:r>
              <a:rPr lang="en-US" altLang="zh-CN" sz="3600" b="1">
                <a:solidFill>
                  <a:srgbClr val="C00000"/>
                </a:solidFill>
                <a:latin typeface="黑体" panose="02010609060101010101" pitchFamily="2" charset="-122"/>
                <a:ea typeface="黑体" panose="02010609060101010101" pitchFamily="2" charset="-122"/>
              </a:rPr>
              <a:t>F=F</a:t>
            </a:r>
            <a:r>
              <a:rPr lang="en-US" altLang="zh-CN" sz="3600" b="1" baseline="-25000">
                <a:solidFill>
                  <a:srgbClr val="C00000"/>
                </a:solidFill>
                <a:latin typeface="黑体" panose="02010609060101010101" pitchFamily="2" charset="-122"/>
                <a:ea typeface="黑体" panose="02010609060101010101" pitchFamily="2" charset="-122"/>
              </a:rPr>
              <a:t>1</a:t>
            </a:r>
            <a:r>
              <a:rPr lang="en-US" altLang="zh-CN" sz="3600" b="1">
                <a:solidFill>
                  <a:srgbClr val="C00000"/>
                </a:solidFill>
                <a:latin typeface="黑体" panose="02010609060101010101" pitchFamily="2" charset="-122"/>
                <a:ea typeface="黑体" panose="02010609060101010101" pitchFamily="2" charset="-122"/>
              </a:rPr>
              <a:t>-F</a:t>
            </a:r>
            <a:r>
              <a:rPr lang="en-US" altLang="zh-CN" sz="3600" b="1" baseline="-25000">
                <a:solidFill>
                  <a:srgbClr val="C00000"/>
                </a:solidFill>
                <a:latin typeface="黑体" panose="02010609060101010101" pitchFamily="2" charset="-122"/>
                <a:ea typeface="黑体" panose="02010609060101010101" pitchFamily="2" charset="-122"/>
              </a:rPr>
              <a:t>2</a:t>
            </a:r>
            <a:endParaRPr lang="en-US" altLang="zh-CN" sz="3600" b="1" baseline="-25000">
              <a:solidFill>
                <a:srgbClr val="C0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73062" name="图片 173061" descr="帆船好"/>
          <p:cNvPicPr>
            <a:picLocks noChangeAspect="1"/>
          </p:cNvPicPr>
          <p:nvPr/>
        </p:nvPicPr>
        <p:blipFill>
          <a:blip r:embed="rId2"/>
          <a:stretch>
            <a:fillRect/>
          </a:stretch>
        </p:blipFill>
        <p:spPr>
          <a:xfrm>
            <a:off x="234950" y="220345"/>
            <a:ext cx="3405505" cy="3342640"/>
          </a:xfrm>
          <a:prstGeom prst="rect">
            <a:avLst/>
          </a:prstGeom>
          <a:noFill/>
          <a:ln w="57150" cap="flat" cmpd="sng">
            <a:solidFill>
              <a:srgbClr val="339966"/>
            </a:solidFill>
            <a:prstDash val="solid"/>
            <a:miter/>
            <a:headEnd type="none" w="med" len="med"/>
            <a:tailEnd type="none" w="med" len="med"/>
          </a:ln>
          <a:effectLst>
            <a:outerShdw dist="107763" dir="2699999" algn="ctr" rotWithShape="0">
              <a:srgbClr val="808080">
                <a:alpha val="50000"/>
              </a:srgbClr>
            </a:outerShdw>
          </a:effectLst>
        </p:spPr>
      </p:pic>
      <p:pic>
        <p:nvPicPr>
          <p:cNvPr id="173066" name="图片 173065" descr="游轮"/>
          <p:cNvPicPr>
            <a:picLocks noChangeAspect="1"/>
          </p:cNvPicPr>
          <p:nvPr/>
        </p:nvPicPr>
        <p:blipFill>
          <a:blip r:embed="rId3"/>
          <a:stretch>
            <a:fillRect/>
          </a:stretch>
        </p:blipFill>
        <p:spPr>
          <a:xfrm>
            <a:off x="234950" y="3562350"/>
            <a:ext cx="3406140" cy="3247390"/>
          </a:xfrm>
          <a:prstGeom prst="rect">
            <a:avLst/>
          </a:prstGeom>
          <a:noFill/>
          <a:ln w="57150" cap="flat" cmpd="sng">
            <a:solidFill>
              <a:srgbClr val="339966"/>
            </a:solidFill>
            <a:prstDash val="solid"/>
            <a:miter/>
            <a:headEnd type="none" w="med" len="med"/>
            <a:tailEnd type="none" w="med" len="med"/>
          </a:ln>
          <a:effectLst>
            <a:outerShdw dist="107763" dir="2699999" algn="ctr" rotWithShape="0">
              <a:srgbClr val="808080">
                <a:alpha val="50000"/>
              </a:srgbClr>
            </a:outerShdw>
          </a:effectLst>
        </p:spPr>
      </p:pic>
      <p:sp>
        <p:nvSpPr>
          <p:cNvPr id="174084" name="文本框 174083"/>
          <p:cNvSpPr txBox="1"/>
          <p:nvPr/>
        </p:nvSpPr>
        <p:spPr>
          <a:xfrm>
            <a:off x="3919220" y="3014980"/>
            <a:ext cx="3823970" cy="645160"/>
          </a:xfrm>
          <a:prstGeom prst="rect">
            <a:avLst/>
          </a:prstGeom>
          <a:noFill/>
          <a:ln w="12700">
            <a:noFill/>
          </a:ln>
        </p:spPr>
        <p:txBody>
          <a:bodyPr wrap="square">
            <a:spAutoFit/>
          </a:bodyPr>
          <a:lstStyle/>
          <a:p>
            <a:pPr algn="l">
              <a:spcBef>
                <a:spcPct val="50000"/>
              </a:spcBef>
            </a:pPr>
            <a:r>
              <a:rPr lang="zh-CN" altLang="en-US" sz="3600" b="1">
                <a:solidFill>
                  <a:srgbClr val="FF0000"/>
                </a:solidFill>
                <a:latin typeface="黑体" panose="02010609060101010101" pitchFamily="2" charset="-122"/>
                <a:ea typeface="黑体" panose="02010609060101010101" pitchFamily="2" charset="-122"/>
              </a:rPr>
              <a:t>作用效果相同：</a:t>
            </a:r>
            <a:endParaRPr lang="en-US" altLang="zh-CN" sz="3600" b="1">
              <a:solidFill>
                <a:srgbClr val="FF0000"/>
              </a:solidFill>
              <a:latin typeface="黑体" panose="02010609060101010101" pitchFamily="2" charset="-122"/>
              <a:ea typeface="黑体" panose="02010609060101010101" pitchFamily="2" charset="-122"/>
            </a:endParaRPr>
          </a:p>
        </p:txBody>
      </p:sp>
      <p:sp>
        <p:nvSpPr>
          <p:cNvPr id="174085" name="文本框 174084"/>
          <p:cNvSpPr txBox="1"/>
          <p:nvPr/>
        </p:nvSpPr>
        <p:spPr>
          <a:xfrm>
            <a:off x="3919220" y="379730"/>
            <a:ext cx="6621145" cy="645160"/>
          </a:xfrm>
          <a:prstGeom prst="rect">
            <a:avLst/>
          </a:prstGeom>
          <a:noFill/>
          <a:ln w="12700">
            <a:noFill/>
          </a:ln>
        </p:spPr>
        <p:txBody>
          <a:bodyPr wrap="square">
            <a:spAutoFit/>
          </a:bodyPr>
          <a:lstStyle/>
          <a:p>
            <a:pPr algn="l">
              <a:spcBef>
                <a:spcPct val="50000"/>
              </a:spcBef>
            </a:pPr>
            <a:r>
              <a:rPr lang="zh-CN" altLang="en-US" sz="3600" b="1">
                <a:solidFill>
                  <a:srgbClr val="FF0000"/>
                </a:solidFill>
                <a:latin typeface="黑体" panose="02010609060101010101" pitchFamily="2" charset="-122"/>
                <a:ea typeface="黑体" panose="02010609060101010101" pitchFamily="2" charset="-122"/>
              </a:rPr>
              <a:t>航船受到的动力不同：</a:t>
            </a:r>
            <a:endParaRPr lang="en-US" altLang="zh-CN" sz="3600" b="1">
              <a:solidFill>
                <a:srgbClr val="FF0000"/>
              </a:solidFill>
              <a:latin typeface="黑体" panose="02010609060101010101" pitchFamily="2" charset="-122"/>
              <a:ea typeface="黑体" panose="02010609060101010101" pitchFamily="2" charset="-122"/>
            </a:endParaRPr>
          </a:p>
        </p:txBody>
      </p:sp>
      <p:sp>
        <p:nvSpPr>
          <p:cNvPr id="174086" name="文本框 174085"/>
          <p:cNvSpPr txBox="1"/>
          <p:nvPr/>
        </p:nvSpPr>
        <p:spPr>
          <a:xfrm>
            <a:off x="4424045" y="1206500"/>
            <a:ext cx="5365750" cy="583565"/>
          </a:xfrm>
          <a:prstGeom prst="rect">
            <a:avLst/>
          </a:prstGeom>
          <a:noFill/>
          <a:ln w="12700">
            <a:noFill/>
          </a:ln>
        </p:spPr>
        <p:txBody>
          <a:bodyPr wrap="square">
            <a:spAutoFit/>
          </a:bodyPr>
          <a:lstStyle/>
          <a:p>
            <a:pPr algn="l">
              <a:spcBef>
                <a:spcPct val="50000"/>
              </a:spcBef>
            </a:pPr>
            <a:r>
              <a:rPr lang="zh-CN" altLang="en-US" sz="3200" b="1">
                <a:solidFill>
                  <a:srgbClr val="C00000"/>
                </a:solidFill>
                <a:latin typeface="Calibri"/>
                <a:ea typeface="黑体" panose="02010609060101010101" pitchFamily="2" charset="-122"/>
              </a:rPr>
              <a:t>①</a:t>
            </a:r>
            <a:r>
              <a:rPr lang="zh-CN" altLang="en-US" sz="3200" b="1">
                <a:solidFill>
                  <a:srgbClr val="C00000"/>
                </a:solidFill>
                <a:latin typeface="黑体" panose="02010609060101010101" pitchFamily="2" charset="-122"/>
                <a:ea typeface="黑体" panose="02010609060101010101" pitchFamily="2" charset="-122"/>
              </a:rPr>
              <a:t>大量船帆驱动的多个力。</a:t>
            </a:r>
            <a:endParaRPr lang="zh-CN" altLang="en-US" sz="3200" b="1">
              <a:solidFill>
                <a:srgbClr val="C00000"/>
              </a:solidFill>
              <a:latin typeface="黑体" panose="02010609060101010101" pitchFamily="2" charset="-122"/>
              <a:ea typeface="黑体" panose="02010609060101010101" pitchFamily="2" charset="-122"/>
            </a:endParaRPr>
          </a:p>
        </p:txBody>
      </p:sp>
      <p:sp>
        <p:nvSpPr>
          <p:cNvPr id="174087" name="文本框 174086"/>
          <p:cNvSpPr txBox="1"/>
          <p:nvPr/>
        </p:nvSpPr>
        <p:spPr>
          <a:xfrm>
            <a:off x="4424045" y="1971040"/>
            <a:ext cx="5940425" cy="583565"/>
          </a:xfrm>
          <a:prstGeom prst="rect">
            <a:avLst/>
          </a:prstGeom>
          <a:noFill/>
          <a:ln w="12700">
            <a:noFill/>
          </a:ln>
        </p:spPr>
        <p:txBody>
          <a:bodyPr wrap="square">
            <a:spAutoFit/>
          </a:bodyPr>
          <a:lstStyle/>
          <a:p>
            <a:pPr algn="l">
              <a:spcBef>
                <a:spcPct val="50000"/>
              </a:spcBef>
            </a:pPr>
            <a:r>
              <a:rPr lang="zh-CN" altLang="en-US" sz="3200" b="1">
                <a:solidFill>
                  <a:srgbClr val="C00000"/>
                </a:solidFill>
                <a:latin typeface="Calibri"/>
                <a:ea typeface="黑体" panose="02010609060101010101" pitchFamily="2" charset="-122"/>
              </a:rPr>
              <a:t>②</a:t>
            </a:r>
            <a:r>
              <a:rPr lang="zh-CN" altLang="en-US" sz="3200" b="1">
                <a:solidFill>
                  <a:srgbClr val="C00000"/>
                </a:solidFill>
                <a:ea typeface="黑体" panose="02010609060101010101" pitchFamily="2" charset="-122"/>
              </a:rPr>
              <a:t>发动机驱动的一个力。</a:t>
            </a:r>
            <a:endParaRPr lang="zh-CN" altLang="en-US" sz="3200" b="1">
              <a:solidFill>
                <a:srgbClr val="C00000"/>
              </a:solidFill>
              <a:latin typeface="黑体" panose="02010609060101010101" pitchFamily="2" charset="-122"/>
              <a:ea typeface="黑体" panose="02010609060101010101" pitchFamily="2" charset="-122"/>
            </a:endParaRPr>
          </a:p>
        </p:txBody>
      </p:sp>
      <p:sp>
        <p:nvSpPr>
          <p:cNvPr id="174088" name="文本框 174087"/>
          <p:cNvSpPr txBox="1"/>
          <p:nvPr/>
        </p:nvSpPr>
        <p:spPr>
          <a:xfrm>
            <a:off x="4164330" y="4089718"/>
            <a:ext cx="7200900" cy="1753235"/>
          </a:xfrm>
          <a:prstGeom prst="rect">
            <a:avLst/>
          </a:prstGeom>
          <a:noFill/>
          <a:ln w="12700">
            <a:noFill/>
          </a:ln>
        </p:spPr>
        <p:txBody>
          <a:bodyPr>
            <a:spAutoFit/>
          </a:bodyPr>
          <a:lstStyle/>
          <a:p>
            <a:pPr algn="l">
              <a:spcBef>
                <a:spcPct val="50000"/>
              </a:spcBef>
            </a:pPr>
            <a:r>
              <a:rPr lang="en-US" altLang="zh-CN" sz="3600" b="1">
                <a:solidFill>
                  <a:schemeClr val="tx1"/>
                </a:solidFill>
                <a:latin typeface="黑体" panose="02010609060101010101" pitchFamily="2" charset="-122"/>
                <a:ea typeface="黑体" panose="02010609060101010101" pitchFamily="2" charset="-122"/>
              </a:rPr>
              <a:t>    </a:t>
            </a:r>
            <a:r>
              <a:rPr lang="zh-CN" altLang="en-US" sz="3600" b="1">
                <a:solidFill>
                  <a:schemeClr val="tx1"/>
                </a:solidFill>
                <a:latin typeface="黑体" panose="02010609060101010101" pitchFamily="2" charset="-122"/>
                <a:ea typeface="黑体" panose="02010609060101010101" pitchFamily="2" charset="-122"/>
              </a:rPr>
              <a:t>也就是：</a:t>
            </a:r>
            <a:r>
              <a:rPr lang="zh-CN" altLang="en-US" sz="3600" b="1">
                <a:solidFill>
                  <a:schemeClr val="tx1"/>
                </a:solidFill>
                <a:ea typeface="黑体" panose="02010609060101010101" pitchFamily="2" charset="-122"/>
              </a:rPr>
              <a:t>一个发动机对</a:t>
            </a:r>
            <a:r>
              <a:rPr lang="zh-CN" altLang="en-US" sz="3600" b="1">
                <a:solidFill>
                  <a:schemeClr val="tx1"/>
                </a:solidFill>
                <a:latin typeface="黑体" panose="02010609060101010101" pitchFamily="2" charset="-122"/>
                <a:ea typeface="黑体" panose="02010609060101010101" pitchFamily="2" charset="-122"/>
              </a:rPr>
              <a:t>航船的作用效果与大量船帆对航船的作用效果是一样的。</a:t>
            </a:r>
            <a:endParaRPr lang="zh-CN" altLang="en-US" sz="3600" b="1">
              <a:solidFill>
                <a:schemeClr val="tx1"/>
              </a:solidFill>
              <a:latin typeface="黑体" panose="02010609060101010101" pitchFamily="2" charset="-122"/>
              <a:ea typeface="黑体" panose="02010609060101010101" pitchFamily="2" charset="-122"/>
            </a:endParaRPr>
          </a:p>
        </p:txBody>
      </p:sp>
      <p:sp>
        <p:nvSpPr>
          <p:cNvPr id="2" name="文本框 1"/>
          <p:cNvSpPr txBox="1"/>
          <p:nvPr/>
        </p:nvSpPr>
        <p:spPr>
          <a:xfrm>
            <a:off x="7135495" y="3046095"/>
            <a:ext cx="3507105" cy="583565"/>
          </a:xfrm>
          <a:prstGeom prst="rect">
            <a:avLst/>
          </a:prstGeom>
          <a:noFill/>
          <a:ln w="12700">
            <a:noFill/>
          </a:ln>
        </p:spPr>
        <p:txBody>
          <a:bodyPr wrap="square">
            <a:spAutoFit/>
          </a:bodyPr>
          <a:lstStyle/>
          <a:p>
            <a:pPr algn="l">
              <a:spcBef>
                <a:spcPct val="50000"/>
              </a:spcBef>
            </a:pPr>
            <a:r>
              <a:rPr lang="zh-CN" altLang="en-US" sz="3200" b="1">
                <a:solidFill>
                  <a:srgbClr val="C00000"/>
                </a:solidFill>
                <a:latin typeface="黑体" panose="02010609060101010101" pitchFamily="2" charset="-122"/>
                <a:ea typeface="黑体" panose="02010609060101010101" pitchFamily="2" charset="-122"/>
              </a:rPr>
              <a:t>航船在大海中航行。</a:t>
            </a:r>
            <a:endParaRPr lang="zh-CN" altLang="en-US" sz="3200" b="1">
              <a:solidFill>
                <a:srgbClr val="C00000"/>
              </a:solidFill>
              <a:latin typeface="黑体" panose="02010609060101010101" pitchFamily="2" charset="-122"/>
              <a:ea typeface="黑体" panose="02010609060101010101" pitchFamily="2" charset="-122"/>
            </a:endParaRPr>
          </a:p>
        </p:txBody>
      </p:sp>
      <p:sp>
        <p:nvSpPr>
          <p:cNvPr id="3" name="矩形 2"/>
          <p:cNvSpPr/>
          <p:nvPr/>
        </p:nvSpPr>
        <p:spPr>
          <a:xfrm>
            <a:off x="8976360" y="5412740"/>
            <a:ext cx="2019300" cy="1198880"/>
          </a:xfrm>
          <a:prstGeom prst="rect">
            <a:avLst/>
          </a:prstGeom>
          <a:noFill/>
          <a:ln>
            <a:noFill/>
          </a:ln>
        </p:spPr>
        <p:txBody>
          <a:bodyPr wrap="none" rtlCol="0" anchor="t">
            <a:spAutoFit/>
          </a:bodyPr>
          <a:lstStyle/>
          <a:p>
            <a:pPr algn="ctr"/>
            <a:r>
              <a:rPr lang="zh-CN" altLang="en-US"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rPr>
              <a:t>等效</a:t>
            </a:r>
            <a:endParaRPr lang="zh-CN" altLang="en-US"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085"/>
                                        </p:tgtEl>
                                        <p:attrNameLst>
                                          <p:attrName>style.visibility</p:attrName>
                                        </p:attrNameLst>
                                      </p:cBhvr>
                                      <p:to>
                                        <p:strVal val="visible"/>
                                      </p:to>
                                    </p:set>
                                    <p:anim calcmode="discrete" valueType="clr">
                                      <p:cBhvr override="childStyle">
                                        <p:cTn id="7" dur="80"/>
                                        <p:tgtEl>
                                          <p:spTgt spid="1740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5"/>
                                        </p:tgtEl>
                                        <p:attrNameLst>
                                          <p:attrName>fillcolor</p:attrName>
                                        </p:attrNameLst>
                                      </p:cBhvr>
                                      <p:tavLst>
                                        <p:tav tm="0">
                                          <p:val>
                                            <p:clrVal>
                                              <a:schemeClr val="accent2"/>
                                            </p:clrVal>
                                          </p:val>
                                        </p:tav>
                                        <p:tav tm="50000">
                                          <p:val>
                                            <p:clrVal>
                                              <a:schemeClr val="hlink"/>
                                            </p:clrVal>
                                          </p:val>
                                        </p:tav>
                                      </p:tavLst>
                                    </p:anim>
                                    <p:set>
                                      <p:cBhvr>
                                        <p:cTn id="9" dur="80"/>
                                        <p:tgtEl>
                                          <p:spTgt spid="1740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after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086"/>
                                        </p:tgtEl>
                                        <p:attrNameLst>
                                          <p:attrName>style.visibility</p:attrName>
                                        </p:attrNameLst>
                                      </p:cBhvr>
                                      <p:to>
                                        <p:strVal val="visible"/>
                                      </p:to>
                                    </p:set>
                                    <p:anim calcmode="discrete" valueType="clr">
                                      <p:cBhvr override="childStyle">
                                        <p:cTn id="14" dur="80"/>
                                        <p:tgtEl>
                                          <p:spTgt spid="17408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086"/>
                                        </p:tgtEl>
                                        <p:attrNameLst>
                                          <p:attrName>fillcolor</p:attrName>
                                        </p:attrNameLst>
                                      </p:cBhvr>
                                      <p:tavLst>
                                        <p:tav tm="0">
                                          <p:val>
                                            <p:clrVal>
                                              <a:schemeClr val="accent2"/>
                                            </p:clrVal>
                                          </p:val>
                                        </p:tav>
                                        <p:tav tm="50000">
                                          <p:val>
                                            <p:clrVal>
                                              <a:schemeClr val="hlink"/>
                                            </p:clrVal>
                                          </p:val>
                                        </p:tav>
                                      </p:tavLst>
                                    </p:anim>
                                    <p:set>
                                      <p:cBhvr>
                                        <p:cTn id="16" dur="80"/>
                                        <p:tgtEl>
                                          <p:spTgt spid="17408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4087"/>
                                        </p:tgtEl>
                                        <p:attrNameLst>
                                          <p:attrName>style.visibility</p:attrName>
                                        </p:attrNameLst>
                                      </p:cBhvr>
                                      <p:to>
                                        <p:strVal val="visible"/>
                                      </p:to>
                                    </p:set>
                                    <p:anim calcmode="discrete" valueType="clr">
                                      <p:cBhvr override="childStyle">
                                        <p:cTn id="21" dur="80"/>
                                        <p:tgtEl>
                                          <p:spTgt spid="17408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087"/>
                                        </p:tgtEl>
                                        <p:attrNameLst>
                                          <p:attrName>fillcolor</p:attrName>
                                        </p:attrNameLst>
                                      </p:cBhvr>
                                      <p:tavLst>
                                        <p:tav tm="0">
                                          <p:val>
                                            <p:clrVal>
                                              <a:schemeClr val="accent2"/>
                                            </p:clrVal>
                                          </p:val>
                                        </p:tav>
                                        <p:tav tm="50000">
                                          <p:val>
                                            <p:clrVal>
                                              <a:schemeClr val="hlink"/>
                                            </p:clrVal>
                                          </p:val>
                                        </p:tav>
                                      </p:tavLst>
                                    </p:anim>
                                    <p:set>
                                      <p:cBhvr>
                                        <p:cTn id="23" dur="80"/>
                                        <p:tgtEl>
                                          <p:spTgt spid="17408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4084"/>
                                        </p:tgtEl>
                                        <p:attrNameLst>
                                          <p:attrName>style.visibility</p:attrName>
                                        </p:attrNameLst>
                                      </p:cBhvr>
                                      <p:to>
                                        <p:strVal val="visible"/>
                                      </p:to>
                                    </p:set>
                                    <p:anim calcmode="discrete" valueType="clr">
                                      <p:cBhvr override="childStyle">
                                        <p:cTn id="28" dur="80"/>
                                        <p:tgtEl>
                                          <p:spTgt spid="17408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4084"/>
                                        </p:tgtEl>
                                        <p:attrNameLst>
                                          <p:attrName>fillcolor</p:attrName>
                                        </p:attrNameLst>
                                      </p:cBhvr>
                                      <p:tavLst>
                                        <p:tav tm="0">
                                          <p:val>
                                            <p:clrVal>
                                              <a:schemeClr val="accent2"/>
                                            </p:clrVal>
                                          </p:val>
                                        </p:tav>
                                        <p:tav tm="50000">
                                          <p:val>
                                            <p:clrVal>
                                              <a:schemeClr val="hlink"/>
                                            </p:clrVal>
                                          </p:val>
                                        </p:tav>
                                      </p:tavLst>
                                    </p:anim>
                                    <p:set>
                                      <p:cBhvr>
                                        <p:cTn id="30" dur="80"/>
                                        <p:tgtEl>
                                          <p:spTgt spid="17408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
                                        </p:tgtEl>
                                        <p:attrNameLst>
                                          <p:attrName>style.visibility</p:attrName>
                                        </p:attrNameLst>
                                      </p:cBhvr>
                                      <p:to>
                                        <p:strVal val="visible"/>
                                      </p:to>
                                    </p:set>
                                    <p:anim calcmode="discrete" valueType="clr">
                                      <p:cBhvr override="childStyle">
                                        <p:cTn id="3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
                                        </p:tgtEl>
                                        <p:attrNameLst>
                                          <p:attrName>fillcolor</p:attrName>
                                        </p:attrNameLst>
                                      </p:cBhvr>
                                      <p:tavLst>
                                        <p:tav tm="0">
                                          <p:val>
                                            <p:clrVal>
                                              <a:schemeClr val="accent2"/>
                                            </p:clrVal>
                                          </p:val>
                                        </p:tav>
                                        <p:tav tm="50000">
                                          <p:val>
                                            <p:clrVal>
                                              <a:schemeClr val="hlink"/>
                                            </p:clrVal>
                                          </p:val>
                                        </p:tav>
                                      </p:tavLst>
                                    </p:anim>
                                    <p:set>
                                      <p:cBhvr>
                                        <p:cTn id="37" dur="80"/>
                                        <p:tgtEl>
                                          <p:spTgt spid="2"/>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74088"/>
                                        </p:tgtEl>
                                        <p:attrNameLst>
                                          <p:attrName>style.visibility</p:attrName>
                                        </p:attrNameLst>
                                      </p:cBhvr>
                                      <p:to>
                                        <p:strVal val="visible"/>
                                      </p:to>
                                    </p:set>
                                    <p:anim calcmode="discrete" valueType="clr">
                                      <p:cBhvr override="childStyle">
                                        <p:cTn id="42" dur="80"/>
                                        <p:tgtEl>
                                          <p:spTgt spid="17408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74088"/>
                                        </p:tgtEl>
                                        <p:attrNameLst>
                                          <p:attrName>fillcolor</p:attrName>
                                        </p:attrNameLst>
                                      </p:cBhvr>
                                      <p:tavLst>
                                        <p:tav tm="0">
                                          <p:val>
                                            <p:clrVal>
                                              <a:schemeClr val="accent2"/>
                                            </p:clrVal>
                                          </p:val>
                                        </p:tav>
                                        <p:tav tm="50000">
                                          <p:val>
                                            <p:clrVal>
                                              <a:schemeClr val="hlink"/>
                                            </p:clrVal>
                                          </p:val>
                                        </p:tav>
                                      </p:tavLst>
                                    </p:anim>
                                    <p:set>
                                      <p:cBhvr>
                                        <p:cTn id="44" dur="80"/>
                                        <p:tgtEl>
                                          <p:spTgt spid="174088"/>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P spid="174088" grpId="0"/>
      <p:bldP spid="2" grpId="0"/>
      <p:bldP spid="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4" descr="蚂蚁"/>
          <p:cNvPicPr>
            <a:picLocks noChangeAspect="1"/>
          </p:cNvPicPr>
          <p:nvPr/>
        </p:nvPicPr>
        <p:blipFill>
          <a:blip r:embed="rId2"/>
          <a:stretch>
            <a:fillRect/>
          </a:stretch>
        </p:blipFill>
        <p:spPr>
          <a:xfrm>
            <a:off x="245110" y="938530"/>
            <a:ext cx="3573780" cy="3158490"/>
          </a:xfrm>
          <a:prstGeom prst="rect">
            <a:avLst/>
          </a:prstGeom>
          <a:noFill/>
          <a:ln w="57150" cap="flat" cmpd="sng">
            <a:solidFill>
              <a:srgbClr val="339966"/>
            </a:solidFill>
            <a:prstDash val="solid"/>
            <a:miter/>
            <a:headEnd type="none" w="med" len="med"/>
            <a:tailEnd type="none" w="med" len="med"/>
          </a:ln>
          <a:effectLst>
            <a:outerShdw dist="107763" dir="2699999" algn="ctr" rotWithShape="0">
              <a:srgbClr val="808080">
                <a:alpha val="50000"/>
              </a:srgbClr>
            </a:outerShdw>
          </a:effectLst>
        </p:spPr>
      </p:pic>
      <p:pic>
        <p:nvPicPr>
          <p:cNvPr id="2" name="Picture 5" descr="树叶"/>
          <p:cNvPicPr>
            <a:picLocks noChangeAspect="1"/>
          </p:cNvPicPr>
          <p:nvPr/>
        </p:nvPicPr>
        <p:blipFill>
          <a:blip r:embed="rId3"/>
          <a:stretch>
            <a:fillRect/>
          </a:stretch>
        </p:blipFill>
        <p:spPr>
          <a:xfrm>
            <a:off x="8522970" y="847090"/>
            <a:ext cx="3562985" cy="3158490"/>
          </a:xfrm>
          <a:prstGeom prst="rect">
            <a:avLst/>
          </a:prstGeom>
          <a:noFill/>
          <a:ln w="57150" cap="flat" cmpd="sng">
            <a:solidFill>
              <a:srgbClr val="339966"/>
            </a:solidFill>
            <a:prstDash val="solid"/>
            <a:miter/>
            <a:headEnd type="none" w="med" len="med"/>
            <a:tailEnd type="none" w="med" len="med"/>
          </a:ln>
          <a:effectLst>
            <a:outerShdw dist="107763" dir="2699999" algn="ctr" rotWithShape="0">
              <a:srgbClr val="808080">
                <a:alpha val="50000"/>
              </a:srgbClr>
            </a:outerShdw>
          </a:effectLst>
        </p:spPr>
      </p:pic>
      <p:pic>
        <p:nvPicPr>
          <p:cNvPr id="4" name="图片 3"/>
          <p:cNvPicPr>
            <a:picLocks noChangeAspect="1"/>
          </p:cNvPicPr>
          <p:nvPr/>
        </p:nvPicPr>
        <p:blipFill>
          <a:blip r:embed="rId4"/>
          <a:stretch>
            <a:fillRect/>
          </a:stretch>
        </p:blipFill>
        <p:spPr>
          <a:xfrm>
            <a:off x="4289425" y="847090"/>
            <a:ext cx="3757295" cy="3341370"/>
          </a:xfrm>
          <a:prstGeom prst="rect">
            <a:avLst/>
          </a:prstGeom>
        </p:spPr>
      </p:pic>
      <p:sp>
        <p:nvSpPr>
          <p:cNvPr id="180229" name="Text Box 5"/>
          <p:cNvSpPr txBox="1"/>
          <p:nvPr/>
        </p:nvSpPr>
        <p:spPr>
          <a:xfrm>
            <a:off x="-23495" y="158433"/>
            <a:ext cx="5473700" cy="645160"/>
          </a:xfrm>
          <a:prstGeom prst="rect">
            <a:avLst/>
          </a:prstGeom>
          <a:noFill/>
          <a:ln w="12700">
            <a:noFill/>
          </a:ln>
        </p:spPr>
        <p:txBody>
          <a:bodyPr>
            <a:spAutoFit/>
          </a:bodyPr>
          <a:lstStyle/>
          <a:p>
            <a:pPr eaLnBrk="1" hangingPunct="1">
              <a:spcBef>
                <a:spcPct val="50000"/>
              </a:spcBef>
            </a:pPr>
            <a:r>
              <a:rPr lang="zh-CN" altLang="en-US" sz="3600" b="1">
                <a:solidFill>
                  <a:srgbClr val="FF0000"/>
                </a:solidFill>
                <a:latin typeface="黑体" panose="02010609060101010101" pitchFamily="2" charset="-122"/>
                <a:ea typeface="黑体" panose="02010609060101010101" pitchFamily="2" charset="-122"/>
              </a:rPr>
              <a:t>树叶受到的力不同：</a:t>
            </a:r>
            <a:endParaRPr lang="zh-CN" altLang="en-US" sz="3600" b="1">
              <a:solidFill>
                <a:srgbClr val="FF0000"/>
              </a:solidFill>
              <a:latin typeface="黑体" panose="02010609060101010101" pitchFamily="2" charset="-122"/>
              <a:ea typeface="黑体" panose="02010609060101010101" pitchFamily="2" charset="-122"/>
            </a:endParaRPr>
          </a:p>
        </p:txBody>
      </p:sp>
      <p:sp>
        <p:nvSpPr>
          <p:cNvPr id="180230" name="Text Box 6"/>
          <p:cNvSpPr txBox="1"/>
          <p:nvPr/>
        </p:nvSpPr>
        <p:spPr>
          <a:xfrm>
            <a:off x="10488295" y="883920"/>
            <a:ext cx="1893570" cy="1383665"/>
          </a:xfrm>
          <a:prstGeom prst="rect">
            <a:avLst/>
          </a:prstGeom>
          <a:noFill/>
          <a:ln w="12700">
            <a:noFill/>
          </a:ln>
        </p:spPr>
        <p:txBody>
          <a:bodyPr wrap="square">
            <a:spAutoFit/>
          </a:bodyPr>
          <a:lstStyle/>
          <a:p>
            <a:pPr fontAlgn="auto">
              <a:spcBef>
                <a:spcPct val="0"/>
              </a:spcBef>
            </a:pPr>
            <a:r>
              <a:rPr lang="zh-CN" altLang="en-US" sz="2800" b="1">
                <a:solidFill>
                  <a:schemeClr val="tx1"/>
                </a:solidFill>
                <a:latin typeface="Times New Roman" panose="02020603050405020304" charset="0"/>
                <a:ea typeface="黑体" panose="02010609060101010101" pitchFamily="2" charset="-122"/>
              </a:rPr>
              <a:t>一只手对</a:t>
            </a:r>
            <a:endParaRPr lang="zh-CN" altLang="en-US" sz="2800" b="1">
              <a:solidFill>
                <a:schemeClr val="tx1"/>
              </a:solidFill>
              <a:latin typeface="Times New Roman" panose="02020603050405020304" charset="0"/>
              <a:ea typeface="黑体" panose="02010609060101010101" pitchFamily="2" charset="-122"/>
            </a:endParaRPr>
          </a:p>
          <a:p>
            <a:pPr fontAlgn="auto">
              <a:spcBef>
                <a:spcPct val="0"/>
              </a:spcBef>
            </a:pPr>
            <a:r>
              <a:rPr lang="zh-CN" altLang="en-US" sz="2800" b="1">
                <a:solidFill>
                  <a:schemeClr val="tx1"/>
                </a:solidFill>
                <a:latin typeface="Times New Roman" panose="02020603050405020304" charset="0"/>
                <a:ea typeface="黑体" panose="02010609060101010101" pitchFamily="2" charset="-122"/>
              </a:rPr>
              <a:t>树叶施加</a:t>
            </a:r>
            <a:endParaRPr lang="zh-CN" altLang="en-US" sz="2800" b="1">
              <a:solidFill>
                <a:schemeClr val="tx1"/>
              </a:solidFill>
              <a:latin typeface="Times New Roman" panose="02020603050405020304" charset="0"/>
              <a:ea typeface="黑体" panose="02010609060101010101" pitchFamily="2" charset="-122"/>
            </a:endParaRPr>
          </a:p>
          <a:p>
            <a:pPr fontAlgn="auto">
              <a:spcBef>
                <a:spcPct val="0"/>
              </a:spcBef>
            </a:pPr>
            <a:r>
              <a:rPr lang="zh-CN" altLang="en-US" sz="2800" b="1">
                <a:solidFill>
                  <a:schemeClr val="tx1"/>
                </a:solidFill>
                <a:latin typeface="Times New Roman" panose="02020603050405020304" charset="0"/>
                <a:ea typeface="黑体" panose="02010609060101010101" pitchFamily="2" charset="-122"/>
              </a:rPr>
              <a:t>了一个力</a:t>
            </a:r>
            <a:endParaRPr lang="zh-CN" altLang="en-US" sz="2800" b="1">
              <a:solidFill>
                <a:schemeClr val="tx1"/>
              </a:solidFill>
              <a:latin typeface="Times New Roman" panose="02020603050405020304" charset="0"/>
              <a:ea typeface="黑体" panose="02010609060101010101" pitchFamily="2" charset="-122"/>
            </a:endParaRPr>
          </a:p>
        </p:txBody>
      </p:sp>
      <p:sp>
        <p:nvSpPr>
          <p:cNvPr id="180231" name="Text Box 7"/>
          <p:cNvSpPr txBox="1"/>
          <p:nvPr/>
        </p:nvSpPr>
        <p:spPr>
          <a:xfrm>
            <a:off x="130175" y="883920"/>
            <a:ext cx="2795270" cy="953135"/>
          </a:xfrm>
          <a:prstGeom prst="rect">
            <a:avLst/>
          </a:prstGeom>
          <a:noFill/>
          <a:ln w="12700">
            <a:noFill/>
          </a:ln>
        </p:spPr>
        <p:txBody>
          <a:bodyPr wrap="square">
            <a:spAutoFit/>
          </a:bodyPr>
          <a:lstStyle/>
          <a:p>
            <a:pPr fontAlgn="auto">
              <a:lnSpc>
                <a:spcPts val="3360"/>
              </a:lnSpc>
              <a:spcBef>
                <a:spcPct val="0"/>
              </a:spcBef>
            </a:pPr>
            <a:r>
              <a:rPr lang="zh-CN" altLang="en-US" sz="2800" b="1">
                <a:solidFill>
                  <a:schemeClr val="bg1"/>
                </a:solidFill>
                <a:latin typeface="黑体" panose="02010609060101010101" pitchFamily="2" charset="-122"/>
                <a:ea typeface="黑体" panose="02010609060101010101" pitchFamily="2" charset="-122"/>
              </a:rPr>
              <a:t>数个蚂蚁对树叶</a:t>
            </a:r>
            <a:endParaRPr lang="zh-CN" altLang="en-US" sz="2800" b="1">
              <a:solidFill>
                <a:schemeClr val="bg1"/>
              </a:solidFill>
              <a:latin typeface="黑体" panose="02010609060101010101" pitchFamily="2" charset="-122"/>
              <a:ea typeface="黑体" panose="02010609060101010101" pitchFamily="2" charset="-122"/>
            </a:endParaRPr>
          </a:p>
          <a:p>
            <a:pPr fontAlgn="auto">
              <a:lnSpc>
                <a:spcPts val="3360"/>
              </a:lnSpc>
              <a:spcBef>
                <a:spcPct val="0"/>
              </a:spcBef>
            </a:pPr>
            <a:r>
              <a:rPr lang="zh-CN" altLang="en-US" sz="2800" b="1">
                <a:solidFill>
                  <a:schemeClr val="bg1"/>
                </a:solidFill>
                <a:latin typeface="黑体" panose="02010609060101010101" pitchFamily="2" charset="-122"/>
                <a:ea typeface="黑体" panose="02010609060101010101" pitchFamily="2" charset="-122"/>
              </a:rPr>
              <a:t>施加了多个力</a:t>
            </a:r>
            <a:endParaRPr lang="zh-CN" altLang="en-US" sz="2800" b="1">
              <a:solidFill>
                <a:schemeClr val="bg1"/>
              </a:solidFill>
              <a:latin typeface="黑体" panose="02010609060101010101" pitchFamily="2" charset="-122"/>
              <a:ea typeface="黑体" panose="02010609060101010101" pitchFamily="2" charset="-122"/>
            </a:endParaRPr>
          </a:p>
        </p:txBody>
      </p:sp>
      <p:sp>
        <p:nvSpPr>
          <p:cNvPr id="180233" name="Text Box 9"/>
          <p:cNvSpPr txBox="1"/>
          <p:nvPr/>
        </p:nvSpPr>
        <p:spPr>
          <a:xfrm>
            <a:off x="573405" y="5314315"/>
            <a:ext cx="10678160" cy="1076325"/>
          </a:xfrm>
          <a:prstGeom prst="rect">
            <a:avLst/>
          </a:prstGeom>
          <a:noFill/>
          <a:ln w="12700">
            <a:noFill/>
          </a:ln>
        </p:spPr>
        <p:txBody>
          <a:bodyPr wrap="square">
            <a:spAutoFit/>
          </a:bodyPr>
          <a:lstStyle/>
          <a:p>
            <a:pPr eaLnBrk="1" hangingPunct="1">
              <a:spcBef>
                <a:spcPct val="50000"/>
              </a:spcBef>
            </a:pPr>
            <a:r>
              <a:rPr lang="zh-CN" altLang="en-US" b="1">
                <a:solidFill>
                  <a:srgbClr val="FF0000"/>
                </a:solidFill>
                <a:latin typeface="黑体" panose="02010609060101010101" pitchFamily="2" charset="-122"/>
                <a:ea typeface="黑体" panose="02010609060101010101" pitchFamily="2" charset="-122"/>
              </a:rPr>
              <a:t>    </a:t>
            </a:r>
            <a:r>
              <a:rPr lang="zh-CN" altLang="en-US" sz="3200" b="1">
                <a:solidFill>
                  <a:schemeClr val="tx1"/>
                </a:solidFill>
                <a:latin typeface="黑体" panose="02010609060101010101" pitchFamily="2" charset="-122"/>
                <a:ea typeface="黑体" panose="02010609060101010101" pitchFamily="2" charset="-122"/>
              </a:rPr>
              <a:t>也就是：一个甲壳虫或者一只手对树叶的作用力与一群蚂蚁对树叶的作用力在效果上是一样的。</a:t>
            </a:r>
            <a:endParaRPr lang="en-US" altLang="zh-CN" sz="3200" b="1">
              <a:solidFill>
                <a:schemeClr val="tx1"/>
              </a:solidFill>
              <a:latin typeface="黑体" panose="02010609060101010101" pitchFamily="2" charset="-122"/>
              <a:ea typeface="黑体" panose="02010609060101010101" pitchFamily="2" charset="-122"/>
            </a:endParaRPr>
          </a:p>
        </p:txBody>
      </p:sp>
      <p:sp>
        <p:nvSpPr>
          <p:cNvPr id="180234" name="Text Box 10"/>
          <p:cNvSpPr txBox="1"/>
          <p:nvPr/>
        </p:nvSpPr>
        <p:spPr>
          <a:xfrm>
            <a:off x="4289425" y="3143885"/>
            <a:ext cx="3489960" cy="953135"/>
          </a:xfrm>
          <a:prstGeom prst="rect">
            <a:avLst/>
          </a:prstGeom>
          <a:noFill/>
          <a:ln w="12700">
            <a:noFill/>
          </a:ln>
        </p:spPr>
        <p:txBody>
          <a:bodyPr wrap="square">
            <a:spAutoFit/>
          </a:bodyPr>
          <a:lstStyle/>
          <a:p>
            <a:pPr fontAlgn="auto">
              <a:spcBef>
                <a:spcPct val="0"/>
              </a:spcBef>
            </a:pPr>
            <a:r>
              <a:rPr lang="zh-CN" altLang="en-US" sz="2800" b="1">
                <a:solidFill>
                  <a:schemeClr val="bg1"/>
                </a:solidFill>
                <a:latin typeface="黑体" panose="02010609060101010101" pitchFamily="2" charset="-122"/>
                <a:ea typeface="黑体" panose="02010609060101010101" pitchFamily="2" charset="-122"/>
              </a:rPr>
              <a:t>一个甲壳虫对树</a:t>
            </a:r>
            <a:endParaRPr lang="zh-CN" altLang="en-US" sz="2800" b="1">
              <a:solidFill>
                <a:schemeClr val="bg1"/>
              </a:solidFill>
              <a:latin typeface="黑体" panose="02010609060101010101" pitchFamily="2" charset="-122"/>
              <a:ea typeface="黑体" panose="02010609060101010101" pitchFamily="2" charset="-122"/>
            </a:endParaRPr>
          </a:p>
          <a:p>
            <a:pPr fontAlgn="auto">
              <a:spcBef>
                <a:spcPct val="0"/>
              </a:spcBef>
            </a:pPr>
            <a:r>
              <a:rPr lang="zh-CN" altLang="en-US" sz="2800" b="1">
                <a:solidFill>
                  <a:schemeClr val="bg1"/>
                </a:solidFill>
                <a:latin typeface="黑体" panose="02010609060101010101" pitchFamily="2" charset="-122"/>
                <a:ea typeface="黑体" panose="02010609060101010101" pitchFamily="2" charset="-122"/>
              </a:rPr>
              <a:t>叶施加了一个力</a:t>
            </a:r>
            <a:endParaRPr lang="zh-CN" altLang="en-US" sz="2800" b="1">
              <a:solidFill>
                <a:schemeClr val="bg1"/>
              </a:solidFill>
              <a:latin typeface="黑体" panose="02010609060101010101" pitchFamily="2" charset="-122"/>
              <a:ea typeface="黑体" panose="02010609060101010101" pitchFamily="2" charset="-122"/>
            </a:endParaRPr>
          </a:p>
        </p:txBody>
      </p:sp>
      <p:sp>
        <p:nvSpPr>
          <p:cNvPr id="5" name="Text Box 8"/>
          <p:cNvSpPr txBox="1"/>
          <p:nvPr/>
        </p:nvSpPr>
        <p:spPr>
          <a:xfrm>
            <a:off x="3642360" y="4311650"/>
            <a:ext cx="3222625" cy="768350"/>
          </a:xfrm>
          <a:prstGeom prst="rect">
            <a:avLst/>
          </a:prstGeom>
          <a:noFill/>
          <a:ln w="12700">
            <a:noFill/>
          </a:ln>
        </p:spPr>
        <p:txBody>
          <a:bodyPr wrap="square">
            <a:spAutoFit/>
          </a:bodyPr>
          <a:lstStyle/>
          <a:p>
            <a:pPr eaLnBrk="1" hangingPunct="1">
              <a:spcBef>
                <a:spcPct val="50000"/>
              </a:spcBef>
            </a:pPr>
            <a:r>
              <a:rPr lang="zh-CN" altLang="en-US" sz="4400" b="1">
                <a:solidFill>
                  <a:srgbClr val="C00000"/>
                </a:solidFill>
                <a:latin typeface="黑体" panose="02010609060101010101" pitchFamily="2" charset="-122"/>
                <a:ea typeface="黑体" panose="02010609060101010101" pitchFamily="2" charset="-122"/>
              </a:rPr>
              <a:t>树叶被抬起</a:t>
            </a:r>
            <a:endParaRPr lang="en-US" altLang="zh-CN" sz="900" b="1">
              <a:solidFill>
                <a:srgbClr val="FF0000"/>
              </a:solidFill>
              <a:latin typeface="黑体" panose="02010609060101010101" pitchFamily="2" charset="-122"/>
              <a:ea typeface="黑体" panose="02010609060101010101" pitchFamily="2" charset="-122"/>
            </a:endParaRPr>
          </a:p>
        </p:txBody>
      </p:sp>
      <p:sp>
        <p:nvSpPr>
          <p:cNvPr id="174084" name="文本框 174083"/>
          <p:cNvSpPr txBox="1"/>
          <p:nvPr/>
        </p:nvSpPr>
        <p:spPr>
          <a:xfrm>
            <a:off x="120015" y="4331970"/>
            <a:ext cx="3823970" cy="645160"/>
          </a:xfrm>
          <a:prstGeom prst="rect">
            <a:avLst/>
          </a:prstGeom>
          <a:noFill/>
          <a:ln w="12700">
            <a:noFill/>
          </a:ln>
        </p:spPr>
        <p:txBody>
          <a:bodyPr wrap="square">
            <a:spAutoFit/>
          </a:bodyPr>
          <a:lstStyle/>
          <a:p>
            <a:pPr algn="l">
              <a:spcBef>
                <a:spcPct val="50000"/>
              </a:spcBef>
            </a:pPr>
            <a:r>
              <a:rPr lang="zh-CN" altLang="en-US" sz="3600" b="1">
                <a:solidFill>
                  <a:srgbClr val="FF0000"/>
                </a:solidFill>
                <a:latin typeface="黑体" panose="02010609060101010101" pitchFamily="2" charset="-122"/>
                <a:ea typeface="黑体" panose="02010609060101010101" pitchFamily="2" charset="-122"/>
              </a:rPr>
              <a:t>作用效果相同：</a:t>
            </a:r>
            <a:endParaRPr lang="en-US" altLang="zh-CN" sz="3600" b="1">
              <a:solidFill>
                <a:srgbClr val="FF0000"/>
              </a:solidFill>
              <a:latin typeface="黑体" panose="02010609060101010101" pitchFamily="2" charset="-122"/>
              <a:ea typeface="黑体" panose="02010609060101010101" pitchFamily="2" charset="-122"/>
            </a:endParaRPr>
          </a:p>
        </p:txBody>
      </p:sp>
      <p:sp>
        <p:nvSpPr>
          <p:cNvPr id="6" name="矩形 5"/>
          <p:cNvSpPr/>
          <p:nvPr/>
        </p:nvSpPr>
        <p:spPr>
          <a:xfrm>
            <a:off x="9833610" y="4188460"/>
            <a:ext cx="2019300" cy="1198880"/>
          </a:xfrm>
          <a:prstGeom prst="rect">
            <a:avLst/>
          </a:prstGeom>
          <a:noFill/>
          <a:ln>
            <a:noFill/>
          </a:ln>
        </p:spPr>
        <p:txBody>
          <a:bodyPr wrap="none" rtlCol="0" anchor="t">
            <a:spAutoFit/>
          </a:bodyPr>
          <a:lstStyle/>
          <a:p>
            <a:pPr algn="ctr"/>
            <a:r>
              <a:rPr lang="zh-CN" altLang="en-US"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rPr>
              <a:t>等效</a:t>
            </a:r>
            <a:endParaRPr lang="zh-CN" altLang="en-US"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80229"/>
                                        </p:tgtEl>
                                        <p:attrNameLst>
                                          <p:attrName>style.visibility</p:attrName>
                                        </p:attrNameLst>
                                      </p:cBhvr>
                                      <p:to>
                                        <p:strVal val="visible"/>
                                      </p:to>
                                    </p:set>
                                    <p:anim calcmode="discrete" valueType="clr">
                                      <p:cBhvr override="childStyle">
                                        <p:cTn id="15" dur="80"/>
                                        <p:tgtEl>
                                          <p:spTgt spid="18022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80229"/>
                                        </p:tgtEl>
                                        <p:attrNameLst>
                                          <p:attrName>fillcolor</p:attrName>
                                        </p:attrNameLst>
                                      </p:cBhvr>
                                      <p:tavLst>
                                        <p:tav tm="0">
                                          <p:val>
                                            <p:clrVal>
                                              <a:schemeClr val="accent2"/>
                                            </p:clrVal>
                                          </p:val>
                                        </p:tav>
                                        <p:tav tm="50000">
                                          <p:val>
                                            <p:clrVal>
                                              <a:schemeClr val="hlink"/>
                                            </p:clrVal>
                                          </p:val>
                                        </p:tav>
                                      </p:tavLst>
                                    </p:anim>
                                    <p:set>
                                      <p:cBhvr>
                                        <p:cTn id="17" dur="80"/>
                                        <p:tgtEl>
                                          <p:spTgt spid="180229"/>
                                        </p:tgtEl>
                                        <p:attrNameLst>
                                          <p:attrName>fill.type</p:attrName>
                                        </p:attrNameLst>
                                      </p:cBhvr>
                                      <p:to>
                                        <p:strVal val="solid"/>
                                      </p:to>
                                    </p:se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80231"/>
                                        </p:tgtEl>
                                        <p:attrNameLst>
                                          <p:attrName>style.visibility</p:attrName>
                                        </p:attrNameLst>
                                      </p:cBhvr>
                                      <p:to>
                                        <p:strVal val="visible"/>
                                      </p:to>
                                    </p:set>
                                    <p:anim calcmode="discrete" valueType="clr">
                                      <p:cBhvr override="childStyle">
                                        <p:cTn id="22" dur="80"/>
                                        <p:tgtEl>
                                          <p:spTgt spid="18023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80231"/>
                                        </p:tgtEl>
                                        <p:attrNameLst>
                                          <p:attrName>fillcolor</p:attrName>
                                        </p:attrNameLst>
                                      </p:cBhvr>
                                      <p:tavLst>
                                        <p:tav tm="0">
                                          <p:val>
                                            <p:clrVal>
                                              <a:schemeClr val="accent2"/>
                                            </p:clrVal>
                                          </p:val>
                                        </p:tav>
                                        <p:tav tm="50000">
                                          <p:val>
                                            <p:clrVal>
                                              <a:schemeClr val="hlink"/>
                                            </p:clrVal>
                                          </p:val>
                                        </p:tav>
                                      </p:tavLst>
                                    </p:anim>
                                    <p:set>
                                      <p:cBhvr>
                                        <p:cTn id="24" dur="80"/>
                                        <p:tgtEl>
                                          <p:spTgt spid="180231"/>
                                        </p:tgtEl>
                                        <p:attrNameLst>
                                          <p:attrName>fill.type</p:attrName>
                                        </p:attrNameLst>
                                      </p:cBhvr>
                                      <p:to>
                                        <p:strVal val="solid"/>
                                      </p:to>
                                    </p:se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80234"/>
                                        </p:tgtEl>
                                        <p:attrNameLst>
                                          <p:attrName>style.visibility</p:attrName>
                                        </p:attrNameLst>
                                      </p:cBhvr>
                                      <p:to>
                                        <p:strVal val="visible"/>
                                      </p:to>
                                    </p:set>
                                    <p:anim calcmode="discrete" valueType="clr">
                                      <p:cBhvr override="childStyle">
                                        <p:cTn id="29" dur="80"/>
                                        <p:tgtEl>
                                          <p:spTgt spid="18023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80234"/>
                                        </p:tgtEl>
                                        <p:attrNameLst>
                                          <p:attrName>fillcolor</p:attrName>
                                        </p:attrNameLst>
                                      </p:cBhvr>
                                      <p:tavLst>
                                        <p:tav tm="0">
                                          <p:val>
                                            <p:clrVal>
                                              <a:schemeClr val="accent2"/>
                                            </p:clrVal>
                                          </p:val>
                                        </p:tav>
                                        <p:tav tm="50000">
                                          <p:val>
                                            <p:clrVal>
                                              <a:schemeClr val="hlink"/>
                                            </p:clrVal>
                                          </p:val>
                                        </p:tav>
                                      </p:tavLst>
                                    </p:anim>
                                    <p:set>
                                      <p:cBhvr>
                                        <p:cTn id="31" dur="80"/>
                                        <p:tgtEl>
                                          <p:spTgt spid="180234"/>
                                        </p:tgtEl>
                                        <p:attrNameLst>
                                          <p:attrName>fill.type</p:attrName>
                                        </p:attrNameLst>
                                      </p:cBhvr>
                                      <p:to>
                                        <p:strVal val="solid"/>
                                      </p:to>
                                    </p:set>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80230"/>
                                        </p:tgtEl>
                                        <p:attrNameLst>
                                          <p:attrName>style.visibility</p:attrName>
                                        </p:attrNameLst>
                                      </p:cBhvr>
                                      <p:to>
                                        <p:strVal val="visible"/>
                                      </p:to>
                                    </p:set>
                                    <p:anim calcmode="discrete" valueType="clr">
                                      <p:cBhvr override="childStyle">
                                        <p:cTn id="36" dur="80"/>
                                        <p:tgtEl>
                                          <p:spTgt spid="18023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80230"/>
                                        </p:tgtEl>
                                        <p:attrNameLst>
                                          <p:attrName>fillcolor</p:attrName>
                                        </p:attrNameLst>
                                      </p:cBhvr>
                                      <p:tavLst>
                                        <p:tav tm="0">
                                          <p:val>
                                            <p:clrVal>
                                              <a:schemeClr val="accent2"/>
                                            </p:clrVal>
                                          </p:val>
                                        </p:tav>
                                        <p:tav tm="50000">
                                          <p:val>
                                            <p:clrVal>
                                              <a:schemeClr val="hlink"/>
                                            </p:clrVal>
                                          </p:val>
                                        </p:tav>
                                      </p:tavLst>
                                    </p:anim>
                                    <p:set>
                                      <p:cBhvr>
                                        <p:cTn id="38" dur="80"/>
                                        <p:tgtEl>
                                          <p:spTgt spid="180230"/>
                                        </p:tgtEl>
                                        <p:attrNameLst>
                                          <p:attrName>fill.type</p:attrName>
                                        </p:attrNameLst>
                                      </p:cBhvr>
                                      <p:to>
                                        <p:strVal val="solid"/>
                                      </p:to>
                                    </p:se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4084"/>
                                        </p:tgtEl>
                                        <p:attrNameLst>
                                          <p:attrName>style.visibility</p:attrName>
                                        </p:attrNameLst>
                                      </p:cBhvr>
                                      <p:to>
                                        <p:strVal val="visible"/>
                                      </p:to>
                                    </p:set>
                                    <p:anim calcmode="discrete" valueType="clr">
                                      <p:cBhvr override="childStyle">
                                        <p:cTn id="43" dur="80"/>
                                        <p:tgtEl>
                                          <p:spTgt spid="174084"/>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4084"/>
                                        </p:tgtEl>
                                        <p:attrNameLst>
                                          <p:attrName>fillcolor</p:attrName>
                                        </p:attrNameLst>
                                      </p:cBhvr>
                                      <p:tavLst>
                                        <p:tav tm="0">
                                          <p:val>
                                            <p:clrVal>
                                              <a:schemeClr val="accent2"/>
                                            </p:clrVal>
                                          </p:val>
                                        </p:tav>
                                        <p:tav tm="50000">
                                          <p:val>
                                            <p:clrVal>
                                              <a:schemeClr val="hlink"/>
                                            </p:clrVal>
                                          </p:val>
                                        </p:tav>
                                      </p:tavLst>
                                    </p:anim>
                                    <p:set>
                                      <p:cBhvr>
                                        <p:cTn id="45" dur="80"/>
                                        <p:tgtEl>
                                          <p:spTgt spid="174084"/>
                                        </p:tgtEl>
                                        <p:attrNameLst>
                                          <p:attrName>fill.type</p:attrName>
                                        </p:attrNameLst>
                                      </p:cBhvr>
                                      <p:to>
                                        <p:strVal val="solid"/>
                                      </p:to>
                                    </p:se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5"/>
                                        </p:tgtEl>
                                        <p:attrNameLst>
                                          <p:attrName>style.visibility</p:attrName>
                                        </p:attrNameLst>
                                      </p:cBhvr>
                                      <p:to>
                                        <p:strVal val="visible"/>
                                      </p:to>
                                    </p:set>
                                    <p:anim calcmode="discrete" valueType="clr">
                                      <p:cBhvr override="childStyle">
                                        <p:cTn id="5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
                                        </p:tgtEl>
                                        <p:attrNameLst>
                                          <p:attrName>fillcolor</p:attrName>
                                        </p:attrNameLst>
                                      </p:cBhvr>
                                      <p:tavLst>
                                        <p:tav tm="0">
                                          <p:val>
                                            <p:clrVal>
                                              <a:schemeClr val="accent2"/>
                                            </p:clrVal>
                                          </p:val>
                                        </p:tav>
                                        <p:tav tm="50000">
                                          <p:val>
                                            <p:clrVal>
                                              <a:schemeClr val="hlink"/>
                                            </p:clrVal>
                                          </p:val>
                                        </p:tav>
                                      </p:tavLst>
                                    </p:anim>
                                    <p:set>
                                      <p:cBhvr>
                                        <p:cTn id="52" dur="80"/>
                                        <p:tgtEl>
                                          <p:spTgt spid="5"/>
                                        </p:tgtEl>
                                        <p:attrNameLst>
                                          <p:attrName>fill.type</p:attrName>
                                        </p:attrNameLst>
                                      </p:cBhvr>
                                      <p:to>
                                        <p:strVal val="solid"/>
                                      </p:to>
                                    </p:set>
                                  </p:childTnLst>
                                </p:cTn>
                              </p:par>
                            </p:childTnLst>
                          </p:cTn>
                        </p:par>
                      </p:childTnLst>
                    </p:cTn>
                  </p:par>
                  <p:par>
                    <p:cTn id="53" fill="hold" nodeType="clickPar">
                      <p:stCondLst>
                        <p:cond delay="indefinite"/>
                        <p:cond evt="onBegin" delay="0">
                          <p:tn val="52"/>
                        </p:cond>
                      </p:stCondLst>
                      <p:childTnLst>
                        <p:par>
                          <p:cTn id="54" fill="hold" nodeType="after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80233"/>
                                        </p:tgtEl>
                                        <p:attrNameLst>
                                          <p:attrName>style.visibility</p:attrName>
                                        </p:attrNameLst>
                                      </p:cBhvr>
                                      <p:to>
                                        <p:strVal val="visible"/>
                                      </p:to>
                                    </p:set>
                                    <p:anim calcmode="discrete" valueType="clr">
                                      <p:cBhvr override="childStyle">
                                        <p:cTn id="57" dur="80"/>
                                        <p:tgtEl>
                                          <p:spTgt spid="180233"/>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80233"/>
                                        </p:tgtEl>
                                        <p:attrNameLst>
                                          <p:attrName>fillcolor</p:attrName>
                                        </p:attrNameLst>
                                      </p:cBhvr>
                                      <p:tavLst>
                                        <p:tav tm="0">
                                          <p:val>
                                            <p:clrVal>
                                              <a:schemeClr val="accent2"/>
                                            </p:clrVal>
                                          </p:val>
                                        </p:tav>
                                        <p:tav tm="50000">
                                          <p:val>
                                            <p:clrVal>
                                              <a:schemeClr val="hlink"/>
                                            </p:clrVal>
                                          </p:val>
                                        </p:tav>
                                      </p:tavLst>
                                    </p:anim>
                                    <p:set>
                                      <p:cBhvr>
                                        <p:cTn id="59" dur="80"/>
                                        <p:tgtEl>
                                          <p:spTgt spid="180233"/>
                                        </p:tgtEl>
                                        <p:attrNameLst>
                                          <p:attrName>fill.type</p:attrName>
                                        </p:attrNameLst>
                                      </p:cBhvr>
                                      <p:to>
                                        <p:strVal val="solid"/>
                                      </p:to>
                                    </p:set>
                                  </p:childTnLst>
                                </p:cTn>
                              </p:par>
                            </p:childTnLst>
                          </p:cTn>
                        </p:par>
                      </p:childTnLst>
                    </p:cTn>
                  </p:par>
                  <p:par>
                    <p:cTn id="60" fill="hold" nodeType="clickPar">
                      <p:stCondLst>
                        <p:cond delay="indefinite"/>
                        <p:cond evt="onBegin" delay="0">
                          <p:tn val="59"/>
                        </p:cond>
                      </p:stCondLst>
                      <p:childTnLst>
                        <p:par>
                          <p:cTn id="61" fill="hold" nodeType="afterGroup">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80">
                                          <p:stCondLst>
                                            <p:cond delay="0"/>
                                          </p:stCondLst>
                                        </p:cTn>
                                        <p:tgtEl>
                                          <p:spTgt spid="6"/>
                                        </p:tgtEl>
                                      </p:cBhvr>
                                    </p:animEffect>
                                    <p:anim calcmode="lin" valueType="num">
                                      <p:cBhvr>
                                        <p:cTn id="6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gtEl>
                                      </p:cBhvr>
                                      <p:to x="100000" y="60000"/>
                                    </p:animScale>
                                    <p:animScale>
                                      <p:cBhvr>
                                        <p:cTn id="71" dur="166" decel="50000">
                                          <p:stCondLst>
                                            <p:cond delay="676"/>
                                          </p:stCondLst>
                                        </p:cTn>
                                        <p:tgtEl>
                                          <p:spTgt spid="6"/>
                                        </p:tgtEl>
                                      </p:cBhvr>
                                      <p:to x="100000" y="100000"/>
                                    </p:animScale>
                                    <p:animScale>
                                      <p:cBhvr>
                                        <p:cTn id="72" dur="26">
                                          <p:stCondLst>
                                            <p:cond delay="1312"/>
                                          </p:stCondLst>
                                        </p:cTn>
                                        <p:tgtEl>
                                          <p:spTgt spid="6"/>
                                        </p:tgtEl>
                                      </p:cBhvr>
                                      <p:to x="100000" y="80000"/>
                                    </p:animScale>
                                    <p:animScale>
                                      <p:cBhvr>
                                        <p:cTn id="73" dur="166" decel="50000">
                                          <p:stCondLst>
                                            <p:cond delay="1338"/>
                                          </p:stCondLst>
                                        </p:cTn>
                                        <p:tgtEl>
                                          <p:spTgt spid="6"/>
                                        </p:tgtEl>
                                      </p:cBhvr>
                                      <p:to x="100000" y="100000"/>
                                    </p:animScale>
                                    <p:animScale>
                                      <p:cBhvr>
                                        <p:cTn id="74" dur="26">
                                          <p:stCondLst>
                                            <p:cond delay="1642"/>
                                          </p:stCondLst>
                                        </p:cTn>
                                        <p:tgtEl>
                                          <p:spTgt spid="6"/>
                                        </p:tgtEl>
                                      </p:cBhvr>
                                      <p:to x="100000" y="90000"/>
                                    </p:animScale>
                                    <p:animScale>
                                      <p:cBhvr>
                                        <p:cTn id="75" dur="166" decel="50000">
                                          <p:stCondLst>
                                            <p:cond delay="1668"/>
                                          </p:stCondLst>
                                        </p:cTn>
                                        <p:tgtEl>
                                          <p:spTgt spid="6"/>
                                        </p:tgtEl>
                                      </p:cBhvr>
                                      <p:to x="100000" y="100000"/>
                                    </p:animScale>
                                    <p:animScale>
                                      <p:cBhvr>
                                        <p:cTn id="76" dur="26">
                                          <p:stCondLst>
                                            <p:cond delay="1808"/>
                                          </p:stCondLst>
                                        </p:cTn>
                                        <p:tgtEl>
                                          <p:spTgt spid="6"/>
                                        </p:tgtEl>
                                      </p:cBhvr>
                                      <p:to x="100000" y="95000"/>
                                    </p:animScale>
                                    <p:animScale>
                                      <p:cBhvr>
                                        <p:cTn id="7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P spid="180230" grpId="0"/>
      <p:bldP spid="180231" grpId="0"/>
      <p:bldP spid="180233" grpId="0"/>
      <p:bldP spid="180234" grpId="0"/>
      <p:bldP spid="5" grpId="0"/>
      <p:bldP spid="174084"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9938" name="Text Box 2"/>
          <p:cNvSpPr txBox="1">
            <a:spLocks noChangeArrowheads="1"/>
          </p:cNvSpPr>
          <p:nvPr/>
        </p:nvSpPr>
        <p:spPr bwMode="auto">
          <a:xfrm>
            <a:off x="516255" y="848360"/>
            <a:ext cx="11159490" cy="1272540"/>
          </a:xfrm>
          <a:prstGeom prst="rect">
            <a:avLst/>
          </a:prstGeom>
          <a:noFill/>
          <a:ln w="9525">
            <a:noFill/>
            <a:miter lim="800000"/>
          </a:ln>
          <a:effectLst/>
        </p:spPr>
        <p:txBody>
          <a:bodyPr wrap="square">
            <a:spAutoFit/>
          </a:bodyPr>
          <a:lstStyle/>
          <a:p>
            <a:pPr marR="0" defTabSz="914400" eaLnBrk="0" hangingPunct="0">
              <a:lnSpc>
                <a:spcPct val="120000"/>
              </a:lnSpc>
              <a:buClrTx/>
              <a:buSzTx/>
              <a:buFont typeface="Arial" panose="020b0604020202020204" pitchFamily="34" charset="0"/>
              <a:buNone/>
              <a:defRPr/>
            </a:pPr>
            <a:r>
              <a:rPr kumimoji="1" lang="en-US" altLang="zh-CN" sz="3200" b="1" kern="1200" cap="none" spc="0" normalizeH="0" baseline="0" noProof="0">
                <a:effectLst>
                  <a:outerShdw blurRad="38100" dist="38100" dir="2700000" algn="tl">
                    <a:srgbClr val="C0C0C0"/>
                  </a:outerShdw>
                </a:effectLst>
                <a:latin typeface="Times New Roman" panose="02020603050405020304" charset="0"/>
                <a:ea typeface="楷体_GB2312" pitchFamily="49" charset="-122"/>
                <a:cs typeface="+mn-cs"/>
              </a:rPr>
              <a:t>       </a:t>
            </a:r>
            <a:r>
              <a:rPr kumimoji="1" lang="zh-CN" altLang="en-US" sz="3200" b="1" kern="1200" cap="none" spc="0" normalizeH="0" baseline="0" noProof="0">
                <a:effectLst>
                  <a:outerShdw blurRad="38100" dist="38100" dir="2700000" algn="tl">
                    <a:srgbClr val="C0C0C0"/>
                  </a:outerShdw>
                </a:effectLst>
                <a:latin typeface="Times New Roman" panose="02020603050405020304" charset="0"/>
                <a:ea typeface="楷体_GB2312" pitchFamily="49" charset="-122"/>
                <a:cs typeface="+mn-cs"/>
              </a:rPr>
              <a:t>一个力产生的效果跟几个力共同作用产生的效果相同，这个力叫做那几个力的</a:t>
            </a:r>
            <a:r>
              <a:rPr kumimoji="1" lang="zh-CN" altLang="en-US" sz="3200" b="1" kern="1200" cap="none" spc="0" normalizeH="0" baseline="0" noProof="0">
                <a:solidFill>
                  <a:srgbClr val="FF0000"/>
                </a:solidFill>
                <a:effectLst>
                  <a:outerShdw blurRad="38100" dist="38100" dir="2700000" algn="tl">
                    <a:srgbClr val="C0C0C0"/>
                  </a:outerShdw>
                </a:effectLst>
                <a:latin typeface="Times New Roman" panose="02020603050405020304" charset="0"/>
                <a:ea typeface="楷体_GB2312" pitchFamily="49" charset="-122"/>
                <a:cs typeface="+mn-cs"/>
              </a:rPr>
              <a:t>合力</a:t>
            </a:r>
            <a:r>
              <a:rPr kumimoji="1" lang="zh-CN" altLang="en-US" sz="3200" b="1" kern="1200" cap="none" spc="0" normalizeH="0" baseline="0" noProof="0">
                <a:effectLst>
                  <a:outerShdw blurRad="38100" dist="38100" dir="2700000" algn="tl">
                    <a:srgbClr val="C0C0C0"/>
                  </a:outerShdw>
                </a:effectLst>
                <a:latin typeface="Times New Roman" panose="02020603050405020304" charset="0"/>
                <a:ea typeface="楷体_GB2312" pitchFamily="49" charset="-122"/>
                <a:cs typeface="+mn-cs"/>
              </a:rPr>
              <a:t>。组成合力的每一个力叫做</a:t>
            </a:r>
            <a:r>
              <a:rPr kumimoji="1" lang="zh-CN" altLang="en-US" sz="3200" b="1" kern="1200" cap="none" spc="0" normalizeH="0" baseline="0" noProof="0">
                <a:solidFill>
                  <a:srgbClr val="FF0000"/>
                </a:solidFill>
                <a:effectLst>
                  <a:outerShdw blurRad="38100" dist="38100" dir="2700000" algn="tl">
                    <a:srgbClr val="C0C0C0"/>
                  </a:outerShdw>
                </a:effectLst>
                <a:latin typeface="Times New Roman" panose="02020603050405020304" charset="0"/>
                <a:ea typeface="楷体_GB2312" pitchFamily="49" charset="-122"/>
                <a:cs typeface="+mn-cs"/>
              </a:rPr>
              <a:t>分力</a:t>
            </a:r>
            <a:r>
              <a:rPr kumimoji="1" lang="zh-CN" altLang="en-US" sz="3200" b="1" kern="1200" cap="none" spc="0" normalizeH="0" baseline="0" noProof="0">
                <a:effectLst>
                  <a:outerShdw blurRad="38100" dist="38100" dir="2700000" algn="tl">
                    <a:srgbClr val="C0C0C0"/>
                  </a:outerShdw>
                </a:effectLst>
                <a:latin typeface="Times New Roman" panose="02020603050405020304" charset="0"/>
                <a:ea typeface="楷体_GB2312" pitchFamily="49" charset="-122"/>
                <a:cs typeface="+mn-cs"/>
              </a:rPr>
              <a:t>。</a:t>
            </a:r>
            <a:endParaRPr kumimoji="0" lang="zh-CN" altLang="en-US" sz="2400" kern="1200" cap="none" spc="0" normalizeH="0" baseline="0" noProof="0">
              <a:latin typeface="Arial" panose="020b0604020202020204" pitchFamily="34" charset="0"/>
              <a:ea typeface="楷体_GB2312" pitchFamily="49" charset="-122"/>
              <a:cs typeface="+mn-cs"/>
            </a:endParaRPr>
          </a:p>
        </p:txBody>
      </p:sp>
      <p:sp>
        <p:nvSpPr>
          <p:cNvPr id="39994" name="Rectangle 58"/>
          <p:cNvSpPr/>
          <p:nvPr/>
        </p:nvSpPr>
        <p:spPr>
          <a:xfrm>
            <a:off x="1862138" y="6098858"/>
            <a:ext cx="1368425" cy="550862"/>
          </a:xfrm>
          <a:prstGeom prst="rect">
            <a:avLst/>
          </a:prstGeom>
          <a:noFill/>
          <a:ln w="9525">
            <a:noFill/>
          </a:ln>
        </p:spPr>
        <p:txBody>
          <a:bodyPr/>
          <a:lstStyle/>
          <a:p>
            <a:pPr eaLnBrk="0" hangingPunct="0">
              <a:lnSpc>
                <a:spcPct val="90000"/>
              </a:lnSpc>
              <a:spcBef>
                <a:spcPct val="50000"/>
              </a:spcBef>
              <a:spcAft>
                <a:spcPct val="50000"/>
              </a:spcAft>
              <a:buFont typeface="Arial" panose="020b0604020202020204" pitchFamily="34" charset="0"/>
              <a:buNone/>
            </a:pPr>
            <a:r>
              <a:rPr lang="zh-CN" altLang="en-US" sz="4000" b="1">
                <a:solidFill>
                  <a:srgbClr val="FF0000"/>
                </a:solidFill>
                <a:latin typeface="楷体_GB2312" pitchFamily="49" charset="-122"/>
                <a:ea typeface="楷体_GB2312" pitchFamily="49" charset="-122"/>
              </a:rPr>
              <a:t>替代</a:t>
            </a:r>
            <a:endParaRPr lang="zh-CN" altLang="en-US" sz="4000" b="1">
              <a:solidFill>
                <a:srgbClr val="FF0000"/>
              </a:solidFill>
              <a:latin typeface="楷体_GB2312" pitchFamily="49" charset="-122"/>
              <a:ea typeface="楷体_GB2312" pitchFamily="49" charset="-122"/>
            </a:endParaRPr>
          </a:p>
        </p:txBody>
      </p:sp>
      <p:sp>
        <p:nvSpPr>
          <p:cNvPr id="39995" name="Rectangle 59"/>
          <p:cNvSpPr/>
          <p:nvPr/>
        </p:nvSpPr>
        <p:spPr>
          <a:xfrm>
            <a:off x="1862138" y="5378133"/>
            <a:ext cx="1979612" cy="479425"/>
          </a:xfrm>
          <a:prstGeom prst="rect">
            <a:avLst/>
          </a:prstGeom>
          <a:noFill/>
          <a:ln w="9525">
            <a:noFill/>
          </a:ln>
        </p:spPr>
        <p:txBody>
          <a:bodyPr/>
          <a:lstStyle/>
          <a:p>
            <a:pPr eaLnBrk="0" hangingPunct="0">
              <a:lnSpc>
                <a:spcPct val="90000"/>
              </a:lnSpc>
              <a:spcBef>
                <a:spcPct val="50000"/>
              </a:spcBef>
              <a:spcAft>
                <a:spcPct val="50000"/>
              </a:spcAft>
              <a:buFont typeface="Arial" panose="020b0604020202020204" pitchFamily="34" charset="0"/>
              <a:buNone/>
            </a:pPr>
            <a:r>
              <a:rPr lang="zh-CN" altLang="en-US" sz="4000" b="1">
                <a:solidFill>
                  <a:srgbClr val="FF0000"/>
                </a:solidFill>
                <a:latin typeface="楷体_GB2312" pitchFamily="49" charset="-122"/>
                <a:ea typeface="楷体_GB2312" pitchFamily="49" charset="-122"/>
              </a:rPr>
              <a:t>等效</a:t>
            </a:r>
            <a:endParaRPr lang="zh-CN" altLang="en-US" sz="4000" b="1">
              <a:solidFill>
                <a:srgbClr val="FF0000"/>
              </a:solidFill>
              <a:latin typeface="楷体_GB2312" pitchFamily="49" charset="-122"/>
              <a:ea typeface="楷体_GB2312" pitchFamily="49" charset="-122"/>
            </a:endParaRPr>
          </a:p>
        </p:txBody>
      </p:sp>
      <p:grpSp>
        <p:nvGrpSpPr>
          <p:cNvPr id="2" name="Group 65"/>
          <p:cNvGrpSpPr/>
          <p:nvPr/>
        </p:nvGrpSpPr>
        <p:grpSpPr>
          <a:xfrm>
            <a:off x="241300" y="5667058"/>
            <a:ext cx="4464050" cy="792162"/>
            <a:chOff x="2608" y="3205"/>
            <a:chExt cx="2812" cy="499"/>
          </a:xfrm>
        </p:grpSpPr>
        <p:sp>
          <p:nvSpPr>
            <p:cNvPr id="9224" name="Rectangle 61"/>
            <p:cNvSpPr/>
            <p:nvPr/>
          </p:nvSpPr>
          <p:spPr>
            <a:xfrm>
              <a:off x="2608" y="3205"/>
              <a:ext cx="862" cy="499"/>
            </a:xfrm>
            <a:prstGeom prst="rect">
              <a:avLst/>
            </a:prstGeom>
            <a:noFill/>
            <a:ln w="9525">
              <a:noFill/>
            </a:ln>
          </p:spPr>
          <p:txBody>
            <a:bodyPr/>
            <a:lstStyle/>
            <a:p>
              <a:pPr eaLnBrk="0" hangingPunct="0">
                <a:lnSpc>
                  <a:spcPct val="90000"/>
                </a:lnSpc>
                <a:spcBef>
                  <a:spcPct val="50000"/>
                </a:spcBef>
                <a:spcAft>
                  <a:spcPct val="50000"/>
                </a:spcAft>
                <a:buFont typeface="Arial" panose="020b0604020202020204" pitchFamily="34" charset="0"/>
                <a:buNone/>
              </a:pPr>
              <a:r>
                <a:rPr lang="zh-CN" altLang="en-US" sz="4000" b="1">
                  <a:solidFill>
                    <a:srgbClr val="0000CC"/>
                  </a:solidFill>
                  <a:latin typeface="楷体_GB2312" pitchFamily="49" charset="-122"/>
                  <a:ea typeface="楷体_GB2312" pitchFamily="49" charset="-122"/>
                </a:rPr>
                <a:t>合力</a:t>
              </a:r>
              <a:endParaRPr lang="zh-CN" altLang="en-US" sz="4000" b="1">
                <a:solidFill>
                  <a:srgbClr val="0000CC"/>
                </a:solidFill>
                <a:latin typeface="楷体_GB2312" pitchFamily="49" charset="-122"/>
                <a:ea typeface="楷体_GB2312" pitchFamily="49" charset="-122"/>
              </a:endParaRPr>
            </a:p>
          </p:txBody>
        </p:sp>
        <p:sp>
          <p:nvSpPr>
            <p:cNvPr id="9225" name="Rectangle 62"/>
            <p:cNvSpPr/>
            <p:nvPr/>
          </p:nvSpPr>
          <p:spPr>
            <a:xfrm>
              <a:off x="4604" y="3220"/>
              <a:ext cx="816" cy="302"/>
            </a:xfrm>
            <a:prstGeom prst="rect">
              <a:avLst/>
            </a:prstGeom>
            <a:noFill/>
            <a:ln w="9525">
              <a:noFill/>
            </a:ln>
          </p:spPr>
          <p:txBody>
            <a:bodyPr/>
            <a:lstStyle/>
            <a:p>
              <a:pPr eaLnBrk="0" hangingPunct="0">
                <a:lnSpc>
                  <a:spcPct val="90000"/>
                </a:lnSpc>
                <a:spcBef>
                  <a:spcPct val="50000"/>
                </a:spcBef>
                <a:spcAft>
                  <a:spcPct val="50000"/>
                </a:spcAft>
                <a:buFont typeface="Arial" panose="020b0604020202020204" pitchFamily="34" charset="0"/>
                <a:buNone/>
              </a:pPr>
              <a:r>
                <a:rPr lang="zh-CN" altLang="en-US" sz="4000" b="1">
                  <a:solidFill>
                    <a:srgbClr val="0000CC"/>
                  </a:solidFill>
                  <a:latin typeface="楷体_GB2312" pitchFamily="49" charset="-122"/>
                  <a:ea typeface="楷体_GB2312" pitchFamily="49" charset="-122"/>
                </a:rPr>
                <a:t>分力</a:t>
              </a:r>
              <a:endParaRPr lang="zh-CN" altLang="en-US" sz="4000" b="1">
                <a:solidFill>
                  <a:srgbClr val="0000CC"/>
                </a:solidFill>
                <a:latin typeface="楷体_GB2312" pitchFamily="49" charset="-122"/>
                <a:ea typeface="楷体_GB2312" pitchFamily="49" charset="-122"/>
              </a:endParaRPr>
            </a:p>
          </p:txBody>
        </p:sp>
        <p:sp>
          <p:nvSpPr>
            <p:cNvPr id="9226" name="Line 63"/>
            <p:cNvSpPr/>
            <p:nvPr/>
          </p:nvSpPr>
          <p:spPr>
            <a:xfrm>
              <a:off x="3470" y="3432"/>
              <a:ext cx="1088" cy="0"/>
            </a:xfrm>
            <a:prstGeom prst="line">
              <a:avLst/>
            </a:prstGeom>
            <a:ln w="60325" cap="flat" cmpd="sng">
              <a:solidFill>
                <a:srgbClr val="0000CC"/>
              </a:solidFill>
              <a:prstDash val="solid"/>
              <a:headEnd type="stealth" w="sm" len="lg"/>
              <a:tailEnd type="stealth" w="sm" len="lg"/>
            </a:ln>
          </p:spPr>
          <p:txBody>
            <a:bodyPr/>
            <a:lstStyle/>
            <a:p/>
          </p:txBody>
        </p:sp>
      </p:grpSp>
      <p:sp>
        <p:nvSpPr>
          <p:cNvPr id="40000" name="Text Box 64"/>
          <p:cNvSpPr txBox="1">
            <a:spLocks noChangeArrowheads="1"/>
          </p:cNvSpPr>
          <p:nvPr/>
        </p:nvSpPr>
        <p:spPr bwMode="auto">
          <a:xfrm>
            <a:off x="4797425" y="4693920"/>
            <a:ext cx="7178040" cy="1568450"/>
          </a:xfrm>
          <a:prstGeom prst="rect">
            <a:avLst/>
          </a:prstGeom>
          <a:solidFill>
            <a:srgbClr val="CCECFF"/>
          </a:solidFill>
          <a:ln w="57150" cmpd="thinThick">
            <a:solidFill>
              <a:srgbClr val="FF0000"/>
            </a:solidFill>
            <a:miter lim="800000"/>
          </a:ln>
          <a:effectLst/>
        </p:spPr>
        <p:txBody>
          <a:bodyPr wrap="square">
            <a:spAutoFit/>
          </a:bodyPr>
          <a:lstStyle/>
          <a:p>
            <a:pPr marR="0" defTabSz="914400" eaLnBrk="0" hangingPunct="0">
              <a:buClrTx/>
              <a:buSzTx/>
              <a:buFont typeface="Arial" panose="020b0604020202020204" pitchFamily="34" charset="0"/>
              <a:buNone/>
              <a:defRPr/>
            </a:pPr>
            <a:r>
              <a:rPr kumimoji="1" lang="zh-CN" altLang="en-US" sz="3200" b="1" kern="1200" cap="none" spc="0" normalizeH="0" baseline="0" noProof="0">
                <a:latin typeface="Times New Roman" panose="02020603050405020304" charset="0"/>
                <a:ea typeface="楷体_GB2312" pitchFamily="49" charset="-122"/>
                <a:cs typeface="+mn-cs"/>
              </a:rPr>
              <a:t>说明：在实际问题中，就可以用这个</a:t>
            </a:r>
            <a:endParaRPr kumimoji="1" lang="zh-CN" altLang="en-US" sz="3200" b="1" kern="1200" cap="none" spc="0" normalizeH="0" baseline="0" noProof="0">
              <a:latin typeface="Times New Roman" panose="02020603050405020304" charset="0"/>
              <a:ea typeface="楷体_GB2312" pitchFamily="49" charset="-122"/>
              <a:cs typeface="+mn-cs"/>
            </a:endParaRPr>
          </a:p>
          <a:p>
            <a:pPr marR="0" defTabSz="914400" eaLnBrk="0" hangingPunct="0">
              <a:buClrTx/>
              <a:buSzTx/>
              <a:buFont typeface="Arial" panose="020b0604020202020204" pitchFamily="34" charset="0"/>
              <a:buNone/>
              <a:defRPr/>
            </a:pPr>
            <a:r>
              <a:rPr kumimoji="1" lang="zh-CN" altLang="en-US" sz="3200" b="1" kern="1200" cap="none" spc="0" normalizeH="0" baseline="0" noProof="0">
                <a:latin typeface="Times New Roman" panose="02020603050405020304" charset="0"/>
                <a:ea typeface="楷体_GB2312" pitchFamily="49" charset="-122"/>
                <a:cs typeface="+mn-cs"/>
              </a:rPr>
              <a:t>力来代替那几个力，这就是力的</a:t>
            </a:r>
            <a:r>
              <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charset="0"/>
                <a:ea typeface="楷体_GB2312" pitchFamily="49" charset="-122"/>
                <a:cs typeface="+mn-cs"/>
              </a:rPr>
              <a:t>等效</a:t>
            </a:r>
            <a:endPar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charset="0"/>
              <a:ea typeface="楷体_GB2312" pitchFamily="49" charset="-122"/>
              <a:cs typeface="+mn-cs"/>
            </a:endParaRPr>
          </a:p>
          <a:p>
            <a:pPr marR="0" defTabSz="914400" eaLnBrk="0" hangingPunct="0">
              <a:buClrTx/>
              <a:buSzTx/>
              <a:buFont typeface="Arial" panose="020b0604020202020204" pitchFamily="34" charset="0"/>
              <a:buNone/>
              <a:defRPr/>
            </a:pPr>
            <a:r>
              <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charset="0"/>
                <a:ea typeface="楷体_GB2312" pitchFamily="49" charset="-122"/>
                <a:cs typeface="+mn-cs"/>
              </a:rPr>
              <a:t>代替</a:t>
            </a:r>
            <a:r>
              <a:rPr kumimoji="1" lang="zh-CN" altLang="en-US" sz="3200" kern="1200" cap="none" spc="0" normalizeH="0" baseline="0" noProof="0">
                <a:solidFill>
                  <a:srgbClr val="FF0000"/>
                </a:solidFill>
                <a:latin typeface="Times New Roman" panose="02020603050405020304" charset="0"/>
                <a:ea typeface="楷体_GB2312" pitchFamily="49" charset="-122"/>
                <a:cs typeface="+mn-cs"/>
              </a:rPr>
              <a:t>。</a:t>
            </a:r>
            <a:r>
              <a:rPr kumimoji="1" lang="zh-CN" altLang="en-US" sz="3200" b="1" kern="1200" cap="none" spc="0" normalizeH="0" baseline="0" noProof="0">
                <a:solidFill>
                  <a:schemeClr val="accent2"/>
                </a:solidFill>
                <a:latin typeface="Arial" panose="020b0604020202020204" pitchFamily="34" charset="0"/>
                <a:ea typeface="黑体" panose="02010609060101010101" pitchFamily="2" charset="-122"/>
                <a:cs typeface="+mn-cs"/>
              </a:rPr>
              <a:t>而不是物体又多受了一个合力。</a:t>
            </a:r>
            <a:endParaRPr kumimoji="1" lang="zh-CN" altLang="en-US" sz="3200" b="1" kern="1200" cap="none" spc="0" normalizeH="0" baseline="0" noProof="0">
              <a:solidFill>
                <a:schemeClr val="accent2"/>
              </a:solidFill>
              <a:latin typeface="Arial" panose="020b0604020202020204" pitchFamily="34" charset="0"/>
              <a:ea typeface="黑体" panose="02010609060101010101" pitchFamily="2" charset="-122"/>
              <a:cs typeface="+mn-cs"/>
            </a:endParaRPr>
          </a:p>
        </p:txBody>
      </p:sp>
      <p:pic>
        <p:nvPicPr>
          <p:cNvPr id="9223" name="Picture 66"/>
          <p:cNvPicPr>
            <a:picLocks noChangeAspect="1"/>
          </p:cNvPicPr>
          <p:nvPr/>
        </p:nvPicPr>
        <p:blipFill>
          <a:blip r:embed="rId3"/>
          <a:stretch>
            <a:fillRect/>
          </a:stretch>
        </p:blipFill>
        <p:spPr>
          <a:xfrm>
            <a:off x="691198" y="2120900"/>
            <a:ext cx="3563937" cy="3035300"/>
          </a:xfrm>
          <a:prstGeom prst="rect">
            <a:avLst/>
          </a:prstGeom>
          <a:noFill/>
          <a:ln w="9525">
            <a:noFill/>
          </a:ln>
        </p:spPr>
      </p:pic>
      <p:pic>
        <p:nvPicPr>
          <p:cNvPr id="3" name="图片 2"/>
          <p:cNvPicPr>
            <a:picLocks noChangeAspect="1"/>
          </p:cNvPicPr>
          <p:nvPr/>
        </p:nvPicPr>
        <p:blipFill>
          <a:blip r:embed="rId4"/>
          <a:stretch>
            <a:fillRect/>
          </a:stretch>
        </p:blipFill>
        <p:spPr>
          <a:xfrm>
            <a:off x="44450" y="-15875"/>
            <a:ext cx="5083175" cy="1000125"/>
          </a:xfrm>
          <a:prstGeom prst="rect">
            <a:avLst/>
          </a:prstGeom>
        </p:spPr>
      </p:pic>
      <p:sp>
        <p:nvSpPr>
          <p:cNvPr id="94" name="圆角矩形 93"/>
          <p:cNvSpPr/>
          <p:nvPr/>
        </p:nvSpPr>
        <p:spPr>
          <a:xfrm>
            <a:off x="5228590" y="2453640"/>
            <a:ext cx="4705985" cy="1785620"/>
          </a:xfrm>
          <a:prstGeom prst="roundRect">
            <a:avLst/>
          </a:prstGeom>
          <a:noFill/>
          <a:ln w="28575">
            <a:solidFill>
              <a:srgbClr val="5F9B6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latin typeface="Times New Roman" panose="02020603050405020304" charset="0"/>
              <a:ea typeface="微软雅黑" panose="020b0503020204020204" charset="-122"/>
            </a:endParaRPr>
          </a:p>
        </p:txBody>
      </p:sp>
      <p:sp>
        <p:nvSpPr>
          <p:cNvPr id="85" name="Text Box 5"/>
          <p:cNvSpPr txBox="1">
            <a:spLocks noChangeArrowheads="1"/>
          </p:cNvSpPr>
          <p:nvPr/>
        </p:nvSpPr>
        <p:spPr bwMode="auto">
          <a:xfrm>
            <a:off x="5297170" y="2533015"/>
            <a:ext cx="4886325" cy="521970"/>
          </a:xfrm>
          <a:prstGeom prst="rect">
            <a:avLst/>
          </a:prstGeom>
          <a:noFill/>
          <a:ln w="9525">
            <a:noFill/>
            <a:miter lim="800000"/>
          </a:ln>
        </p:spPr>
        <p:txBody>
          <a:bodyPr wrap="square">
            <a:spAutoFit/>
          </a:bodyPr>
          <a:lstStyle/>
          <a:p>
            <a:pPr>
              <a:buFont typeface="Arial" panose="020b0604020202020204" pitchFamily="34" charset="0"/>
              <a:buNone/>
            </a:pPr>
            <a:r>
              <a:rPr lang="zh-CN" altLang="zh-CN" sz="2800" b="1">
                <a:latin typeface="Times New Roman" panose="02020603050405020304" charset="0"/>
                <a:ea typeface="微软雅黑" panose="020b0503020204020204" charset="-122"/>
              </a:rPr>
              <a:t>____</a:t>
            </a:r>
            <a:r>
              <a:rPr lang="zh-CN" altLang="en-US" sz="2800" b="1">
                <a:latin typeface="Times New Roman" panose="02020603050405020304" charset="0"/>
                <a:ea typeface="微软雅黑" panose="020b0503020204020204" charset="-122"/>
              </a:rPr>
              <a:t>是</a:t>
            </a:r>
            <a:r>
              <a:rPr lang="zh-CN" altLang="zh-CN" sz="2800" b="1">
                <a:latin typeface="Times New Roman" panose="02020603050405020304" charset="0"/>
                <a:ea typeface="微软雅黑" panose="020b0503020204020204" charset="-122"/>
              </a:rPr>
              <a:t>______</a:t>
            </a:r>
            <a:r>
              <a:rPr lang="zh-CN" altLang="en-US" sz="2800" b="1">
                <a:latin typeface="Times New Roman" panose="02020603050405020304" charset="0"/>
                <a:ea typeface="微软雅黑" panose="020b0503020204020204" charset="-122"/>
              </a:rPr>
              <a:t>的合力；</a:t>
            </a:r>
            <a:endParaRPr lang="zh-CN" altLang="en-US" sz="2800" b="1">
              <a:latin typeface="Times New Roman" panose="02020603050405020304" charset="0"/>
              <a:ea typeface="微软雅黑" panose="020b0503020204020204" charset="-122"/>
            </a:endParaRPr>
          </a:p>
        </p:txBody>
      </p:sp>
      <p:sp>
        <p:nvSpPr>
          <p:cNvPr id="4" name="Text Box 14"/>
          <p:cNvSpPr txBox="1"/>
          <p:nvPr/>
        </p:nvSpPr>
        <p:spPr>
          <a:xfrm>
            <a:off x="5518785" y="2502535"/>
            <a:ext cx="4927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endParaRPr lang="en-US" altLang="zh-CN" sz="3200" b="1">
              <a:solidFill>
                <a:schemeClr val="accent1">
                  <a:lumMod val="75000"/>
                </a:schemeClr>
              </a:solidFill>
              <a:latin typeface="Times New Roman" panose="02020603050405020304" charset="0"/>
              <a:ea typeface="宋体" panose="02010600030101010101" pitchFamily="2" charset="-122"/>
            </a:endParaRPr>
          </a:p>
        </p:txBody>
      </p:sp>
      <p:sp>
        <p:nvSpPr>
          <p:cNvPr id="5" name="Text Box 35"/>
          <p:cNvSpPr txBox="1"/>
          <p:nvPr/>
        </p:nvSpPr>
        <p:spPr>
          <a:xfrm>
            <a:off x="6429375" y="2501900"/>
            <a:ext cx="6959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r>
              <a:rPr lang="en-US" altLang="zh-CN" sz="3200" b="1" baseline="-25000">
                <a:solidFill>
                  <a:schemeClr val="accent1">
                    <a:lumMod val="75000"/>
                  </a:schemeClr>
                </a:solidFill>
                <a:latin typeface="Times New Roman" panose="02020603050405020304" charset="0"/>
                <a:ea typeface="宋体" panose="02010600030101010101" pitchFamily="2" charset="-122"/>
              </a:rPr>
              <a:t>1</a:t>
            </a:r>
            <a:endParaRPr lang="en-US" altLang="zh-CN" sz="3200" b="1" baseline="-25000">
              <a:solidFill>
                <a:schemeClr val="accent1">
                  <a:lumMod val="75000"/>
                </a:schemeClr>
              </a:solidFill>
              <a:latin typeface="Times New Roman" panose="02020603050405020304" charset="0"/>
              <a:ea typeface="宋体" panose="02010600030101010101" pitchFamily="2" charset="-122"/>
            </a:endParaRPr>
          </a:p>
        </p:txBody>
      </p:sp>
      <p:sp>
        <p:nvSpPr>
          <p:cNvPr id="6" name="Text Box 34"/>
          <p:cNvSpPr txBox="1"/>
          <p:nvPr/>
        </p:nvSpPr>
        <p:spPr>
          <a:xfrm>
            <a:off x="6913880" y="2501900"/>
            <a:ext cx="6959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r>
              <a:rPr lang="en-US" altLang="zh-CN" sz="3200" b="1" baseline="-25000">
                <a:solidFill>
                  <a:schemeClr val="accent1">
                    <a:lumMod val="75000"/>
                  </a:schemeClr>
                </a:solidFill>
                <a:latin typeface="Times New Roman" panose="02020603050405020304" charset="0"/>
                <a:ea typeface="宋体" panose="02010600030101010101" pitchFamily="2" charset="-122"/>
              </a:rPr>
              <a:t>2</a:t>
            </a:r>
            <a:endParaRPr lang="en-US" altLang="zh-CN" sz="3200" b="1" baseline="-25000">
              <a:solidFill>
                <a:schemeClr val="accent1">
                  <a:lumMod val="75000"/>
                </a:schemeClr>
              </a:solidFill>
              <a:latin typeface="Times New Roman" panose="02020603050405020304" charset="0"/>
              <a:ea typeface="宋体" panose="02010600030101010101" pitchFamily="2" charset="-122"/>
            </a:endParaRPr>
          </a:p>
        </p:txBody>
      </p:sp>
      <p:sp>
        <p:nvSpPr>
          <p:cNvPr id="7" name="Text Box 35"/>
          <p:cNvSpPr txBox="1"/>
          <p:nvPr/>
        </p:nvSpPr>
        <p:spPr>
          <a:xfrm>
            <a:off x="5657850" y="3369945"/>
            <a:ext cx="6959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r>
              <a:rPr lang="en-US" altLang="zh-CN" sz="3200" b="1" baseline="-25000">
                <a:solidFill>
                  <a:schemeClr val="accent1">
                    <a:lumMod val="75000"/>
                  </a:schemeClr>
                </a:solidFill>
                <a:latin typeface="Times New Roman" panose="02020603050405020304" charset="0"/>
                <a:ea typeface="宋体" panose="02010600030101010101" pitchFamily="2" charset="-122"/>
              </a:rPr>
              <a:t>1</a:t>
            </a:r>
            <a:endParaRPr lang="en-US" altLang="zh-CN" sz="3200" b="1" baseline="-25000">
              <a:solidFill>
                <a:schemeClr val="accent1">
                  <a:lumMod val="75000"/>
                </a:schemeClr>
              </a:solidFill>
              <a:latin typeface="Times New Roman" panose="02020603050405020304" charset="0"/>
              <a:ea typeface="宋体" panose="02010600030101010101" pitchFamily="2" charset="-122"/>
            </a:endParaRPr>
          </a:p>
        </p:txBody>
      </p:sp>
      <p:sp>
        <p:nvSpPr>
          <p:cNvPr id="8" name="Text Box 34"/>
          <p:cNvSpPr txBox="1"/>
          <p:nvPr/>
        </p:nvSpPr>
        <p:spPr>
          <a:xfrm>
            <a:off x="6090920" y="3369945"/>
            <a:ext cx="6959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r>
              <a:rPr lang="en-US" altLang="zh-CN" sz="3200" b="1" baseline="-25000">
                <a:solidFill>
                  <a:schemeClr val="accent1">
                    <a:lumMod val="75000"/>
                  </a:schemeClr>
                </a:solidFill>
                <a:latin typeface="Times New Roman" panose="02020603050405020304" charset="0"/>
                <a:ea typeface="宋体" panose="02010600030101010101" pitchFamily="2" charset="-122"/>
              </a:rPr>
              <a:t>2</a:t>
            </a:r>
            <a:endParaRPr lang="en-US" altLang="zh-CN" sz="3200" b="1" baseline="-25000">
              <a:solidFill>
                <a:schemeClr val="accent1">
                  <a:lumMod val="75000"/>
                </a:schemeClr>
              </a:solidFill>
              <a:latin typeface="Times New Roman" panose="02020603050405020304" charset="0"/>
              <a:ea typeface="宋体" panose="02010600030101010101" pitchFamily="2" charset="-122"/>
            </a:endParaRPr>
          </a:p>
        </p:txBody>
      </p:sp>
      <p:sp>
        <p:nvSpPr>
          <p:cNvPr id="9" name="Text Box 14"/>
          <p:cNvSpPr txBox="1"/>
          <p:nvPr/>
        </p:nvSpPr>
        <p:spPr>
          <a:xfrm>
            <a:off x="7074535" y="3369945"/>
            <a:ext cx="492760" cy="583565"/>
          </a:xfrm>
          <a:prstGeom prst="rect">
            <a:avLst/>
          </a:prstGeom>
          <a:noFill/>
          <a:ln w="28575">
            <a:noFill/>
          </a:ln>
        </p:spPr>
        <p:txBody>
          <a:bodyPr wrap="square">
            <a:spAutoFit/>
          </a:bodyPr>
          <a:lstStyle/>
          <a:p>
            <a:pPr eaLnBrk="1" hangingPunct="1"/>
            <a:r>
              <a:rPr lang="en-US" altLang="zh-CN" sz="3200" b="1">
                <a:solidFill>
                  <a:schemeClr val="accent1">
                    <a:lumMod val="75000"/>
                  </a:schemeClr>
                </a:solidFill>
                <a:latin typeface="Times New Roman" panose="02020603050405020304" charset="0"/>
                <a:ea typeface="宋体" panose="02010600030101010101" pitchFamily="2" charset="-122"/>
              </a:rPr>
              <a:t>F</a:t>
            </a:r>
            <a:endParaRPr lang="en-US" altLang="zh-CN" sz="3200" b="1">
              <a:solidFill>
                <a:schemeClr val="accent1">
                  <a:lumMod val="75000"/>
                </a:schemeClr>
              </a:solidFill>
              <a:latin typeface="Times New Roman" panose="02020603050405020304" charset="0"/>
              <a:ea typeface="宋体" panose="02010600030101010101" pitchFamily="2" charset="-122"/>
            </a:endParaRPr>
          </a:p>
        </p:txBody>
      </p:sp>
      <p:sp>
        <p:nvSpPr>
          <p:cNvPr id="86" name="Text Box 6"/>
          <p:cNvSpPr txBox="1">
            <a:spLocks noChangeArrowheads="1"/>
          </p:cNvSpPr>
          <p:nvPr/>
        </p:nvSpPr>
        <p:spPr bwMode="auto">
          <a:xfrm>
            <a:off x="5362258" y="3369945"/>
            <a:ext cx="4572000" cy="521970"/>
          </a:xfrm>
          <a:prstGeom prst="rect">
            <a:avLst/>
          </a:prstGeom>
          <a:noFill/>
          <a:ln w="9525">
            <a:noFill/>
            <a:miter lim="800000"/>
          </a:ln>
        </p:spPr>
        <p:txBody>
          <a:bodyPr>
            <a:spAutoFit/>
          </a:bodyPr>
          <a:lstStyle/>
          <a:p>
            <a:pPr>
              <a:buFont typeface="Arial" panose="020b0604020202020204" pitchFamily="34" charset="0"/>
              <a:buNone/>
            </a:pPr>
            <a:r>
              <a:rPr lang="zh-CN" altLang="zh-CN" sz="2800" b="1">
                <a:latin typeface="Times New Roman" panose="02020603050405020304" charset="0"/>
                <a:ea typeface="微软雅黑" panose="020b0503020204020204" charset="-122"/>
              </a:rPr>
              <a:t>_______</a:t>
            </a:r>
            <a:r>
              <a:rPr lang="zh-CN" altLang="en-US" sz="2800" b="1">
                <a:latin typeface="Times New Roman" panose="02020603050405020304" charset="0"/>
                <a:ea typeface="微软雅黑" panose="020b0503020204020204" charset="-122"/>
              </a:rPr>
              <a:t>是</a:t>
            </a:r>
            <a:r>
              <a:rPr lang="zh-CN" altLang="zh-CN" sz="2800" b="1">
                <a:latin typeface="Times New Roman" panose="02020603050405020304" charset="0"/>
                <a:ea typeface="微软雅黑" panose="020b0503020204020204" charset="-122"/>
              </a:rPr>
              <a:t>___</a:t>
            </a:r>
            <a:r>
              <a:rPr lang="zh-CN" altLang="en-US" sz="2800" b="1">
                <a:latin typeface="Times New Roman" panose="02020603050405020304" charset="0"/>
                <a:ea typeface="微软雅黑" panose="020b0503020204020204" charset="-122"/>
              </a:rPr>
              <a:t>的分力。</a:t>
            </a:r>
            <a:endParaRPr lang="zh-CN" altLang="en-US" sz="2800" b="1">
              <a:latin typeface="Times New Roman" panose="02020603050405020304" charset="0"/>
              <a:ea typeface="微软雅黑" panose="020b0503020204020204"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ppt_x"/>
                                          </p:val>
                                        </p:tav>
                                        <p:tav tm="100000">
                                          <p:val>
                                            <p:strVal val="#ppt_x"/>
                                          </p:val>
                                        </p:tav>
                                      </p:tavLst>
                                    </p:anim>
                                    <p:anim calcmode="lin" valueType="num">
                                      <p:cBhvr additive="base">
                                        <p:cTn id="2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ppt_x"/>
                                          </p:val>
                                        </p:tav>
                                        <p:tav tm="100000">
                                          <p:val>
                                            <p:strVal val="#ppt_x"/>
                                          </p:val>
                                        </p:tav>
                                      </p:tavLst>
                                    </p:anim>
                                    <p:anim calcmode="lin" valueType="num">
                                      <p:cBhvr additive="base">
                                        <p:cTn id="26" dur="500" fill="hold"/>
                                        <p:tgtEl>
                                          <p:spTgt spid="8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nodeType="afterGroup">
                            <p:stCondLst>
                              <p:cond delay="1000"/>
                            </p:stCondLst>
                            <p:childTnLst>
                              <p:par>
                                <p:cTn id="32" presetID="5"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childTnLst>
                          </p:cTn>
                        </p:par>
                        <p:par>
                          <p:cTn id="35" fill="hold" nodeType="afterGroup">
                            <p:stCondLst>
                              <p:cond delay="1500"/>
                            </p:stCondLst>
                            <p:childTnLst>
                              <p:par>
                                <p:cTn id="36" presetID="5"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par>
                          <p:cTn id="44" fill="hold" nodeType="afterGroup">
                            <p:stCondLst>
                              <p:cond delay="500"/>
                            </p:stCondLst>
                            <p:childTnLst>
                              <p:par>
                                <p:cTn id="45" presetID="5" presetClass="entr" presetSubtype="1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childTnLst>
                          </p:cTn>
                        </p:par>
                        <p:par>
                          <p:cTn id="48" fill="hold" nodeType="afterGroup">
                            <p:stCondLst>
                              <p:cond delay="1000"/>
                            </p:stCondLst>
                            <p:childTnLst>
                              <p:par>
                                <p:cTn id="49" presetID="5"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heckerboard(across)">
                                      <p:cBhvr>
                                        <p:cTn id="51" dur="500"/>
                                        <p:tgtEl>
                                          <p:spTgt spid="9"/>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0000"/>
                                        </p:tgtEl>
                                        <p:attrNameLst>
                                          <p:attrName>style.visibility</p:attrName>
                                        </p:attrNameLst>
                                      </p:cBhvr>
                                      <p:to>
                                        <p:strVal val="visible"/>
                                      </p:to>
                                    </p:set>
                                    <p:animEffect transition="in" filter="wipe(left)">
                                      <p:cBhvr>
                                        <p:cTn id="56" dur="500"/>
                                        <p:tgtEl>
                                          <p:spTgt spid="40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4" grpId="0"/>
      <p:bldP spid="39995" grpId="0"/>
      <p:bldP spid="40000" grpId="0"/>
      <p:bldP spid="85" grpId="0"/>
      <p:bldP spid="4" grpId="0"/>
      <p:bldP spid="5" grpId="0"/>
      <p:bldP spid="6" grpId="0"/>
      <p:bldP spid="7" grpId="0"/>
      <p:bldP spid="8" grpId="0"/>
      <p:bldP spid="9" grpId="0"/>
      <p:bldP spid="8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 name="图片 11"/>
          <p:cNvPicPr>
            <a:picLocks noChangeAspect="1"/>
          </p:cNvPicPr>
          <p:nvPr/>
        </p:nvPicPr>
        <p:blipFill>
          <a:blip r:embed="rId2"/>
          <a:stretch>
            <a:fillRect/>
          </a:stretch>
        </p:blipFill>
        <p:spPr>
          <a:xfrm>
            <a:off x="255905" y="1057275"/>
            <a:ext cx="3686175" cy="3600450"/>
          </a:xfrm>
          <a:prstGeom prst="rect">
            <a:avLst/>
          </a:prstGeom>
          <a:solidFill>
            <a:srgbClr val="FF0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0484" name="矩形 5"/>
          <p:cNvSpPr>
            <a:spLocks noChangeArrowheads="1"/>
          </p:cNvSpPr>
          <p:nvPr/>
        </p:nvSpPr>
        <p:spPr bwMode="auto">
          <a:xfrm>
            <a:off x="2715260" y="1102995"/>
            <a:ext cx="1226820" cy="521970"/>
          </a:xfrm>
          <a:prstGeom prst="rect">
            <a:avLst/>
          </a:prstGeom>
          <a:noFill/>
          <a:ln w="9525">
            <a:noFill/>
            <a:miter lim="800000"/>
          </a:ln>
        </p:spPr>
        <p:txBody>
          <a:bodyPr wrap="none">
            <a:spAutoFit/>
          </a:bodyPr>
          <a:lstStyle/>
          <a:p>
            <a:pPr>
              <a:spcBef>
                <a:spcPct val="50000"/>
              </a:spcBef>
              <a:buFont typeface="Arial" panose="020b0604020202020204" pitchFamily="34" charset="0"/>
              <a:buNone/>
            </a:pPr>
            <a:r>
              <a:rPr lang="zh-CN" altLang="en-US" sz="2800" b="1">
                <a:solidFill>
                  <a:schemeClr val="tx1"/>
                </a:solidFill>
                <a:latin typeface="Times New Roman" panose="02020603050405020304" charset="0"/>
                <a:ea typeface="微软雅黑" panose="020b0503020204020204" charset="-122"/>
              </a:rPr>
              <a:t>拉力</a:t>
            </a:r>
            <a:r>
              <a:rPr lang="en-US" altLang="zh-CN" sz="2800" b="1">
                <a:solidFill>
                  <a:schemeClr val="tx1"/>
                </a:solidFill>
                <a:latin typeface="Times New Roman" panose="02020603050405020304" charset="0"/>
                <a:ea typeface="微软雅黑" panose="020b0503020204020204" charset="-122"/>
              </a:rPr>
              <a:t>F</a:t>
            </a:r>
            <a:r>
              <a:rPr lang="en-US" altLang="zh-CN" sz="2800" b="1" baseline="-16000">
                <a:solidFill>
                  <a:schemeClr val="tx1"/>
                </a:solidFill>
                <a:latin typeface="Times New Roman" panose="02020603050405020304" charset="0"/>
                <a:ea typeface="微软雅黑" panose="020b0503020204020204" charset="-122"/>
              </a:rPr>
              <a:t>1</a:t>
            </a:r>
            <a:endParaRPr lang="en-US" altLang="zh-CN" sz="2800" b="1" baseline="-16000">
              <a:solidFill>
                <a:schemeClr val="tx1"/>
              </a:solidFill>
              <a:latin typeface="Times New Roman" panose="02020603050405020304" charset="0"/>
              <a:ea typeface="微软雅黑" panose="020b0503020204020204" charset="-122"/>
            </a:endParaRPr>
          </a:p>
        </p:txBody>
      </p:sp>
      <p:sp>
        <p:nvSpPr>
          <p:cNvPr id="20485" name="矩形 7"/>
          <p:cNvSpPr>
            <a:spLocks noChangeArrowheads="1"/>
          </p:cNvSpPr>
          <p:nvPr/>
        </p:nvSpPr>
        <p:spPr bwMode="auto">
          <a:xfrm>
            <a:off x="1353185" y="1975485"/>
            <a:ext cx="1226820" cy="521970"/>
          </a:xfrm>
          <a:prstGeom prst="rect">
            <a:avLst/>
          </a:prstGeom>
          <a:noFill/>
          <a:ln w="9525">
            <a:noFill/>
            <a:miter lim="800000"/>
          </a:ln>
        </p:spPr>
        <p:txBody>
          <a:bodyPr wrap="none">
            <a:spAutoFit/>
          </a:bodyPr>
          <a:lstStyle/>
          <a:p>
            <a:pPr>
              <a:spcBef>
                <a:spcPct val="50000"/>
              </a:spcBef>
              <a:buFont typeface="Arial" panose="020b0604020202020204" pitchFamily="34" charset="0"/>
              <a:buNone/>
            </a:pPr>
            <a:r>
              <a:rPr lang="zh-CN" altLang="en-US" sz="2800" b="1">
                <a:solidFill>
                  <a:schemeClr val="tx1"/>
                </a:solidFill>
                <a:latin typeface="Times New Roman" panose="02020603050405020304" charset="0"/>
                <a:ea typeface="微软雅黑" panose="020b0503020204020204" charset="-122"/>
              </a:rPr>
              <a:t>推力</a:t>
            </a:r>
            <a:r>
              <a:rPr lang="en-US" altLang="zh-CN" sz="2800" b="1">
                <a:solidFill>
                  <a:schemeClr val="tx1"/>
                </a:solidFill>
                <a:latin typeface="Times New Roman" panose="02020603050405020304" charset="0"/>
                <a:ea typeface="微软雅黑" panose="020b0503020204020204" charset="-122"/>
              </a:rPr>
              <a:t>F</a:t>
            </a:r>
            <a:r>
              <a:rPr lang="en-US" altLang="zh-CN" sz="2800" b="1" baseline="-16000">
                <a:solidFill>
                  <a:schemeClr val="tx1"/>
                </a:solidFill>
                <a:latin typeface="Times New Roman" panose="02020603050405020304" charset="0"/>
                <a:ea typeface="微软雅黑" panose="020b0503020204020204" charset="-122"/>
              </a:rPr>
              <a:t>2</a:t>
            </a:r>
            <a:endParaRPr lang="en-US" altLang="zh-CN" sz="2800" b="1" baseline="-16000">
              <a:solidFill>
                <a:schemeClr val="tx1"/>
              </a:solidFill>
              <a:latin typeface="Times New Roman" panose="02020603050405020304" charset="0"/>
              <a:ea typeface="微软雅黑" panose="020b0503020204020204" charset="-122"/>
            </a:endParaRPr>
          </a:p>
        </p:txBody>
      </p:sp>
      <p:sp>
        <p:nvSpPr>
          <p:cNvPr id="13" name="下箭头 12"/>
          <p:cNvSpPr/>
          <p:nvPr/>
        </p:nvSpPr>
        <p:spPr>
          <a:xfrm rot="1302832" flipV="1">
            <a:off x="2477453" y="2190750"/>
            <a:ext cx="298450" cy="6413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latin typeface="Times New Roman" panose="02020603050405020304" charset="0"/>
              <a:ea typeface="微软雅黑" panose="020b0503020204020204" charset="-122"/>
            </a:endParaRPr>
          </a:p>
        </p:txBody>
      </p:sp>
      <p:sp>
        <p:nvSpPr>
          <p:cNvPr id="14" name="下箭头 13"/>
          <p:cNvSpPr/>
          <p:nvPr/>
        </p:nvSpPr>
        <p:spPr>
          <a:xfrm rot="1302832" flipV="1">
            <a:off x="2604453" y="1355725"/>
            <a:ext cx="279400" cy="5889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latin typeface="Times New Roman" panose="02020603050405020304" charset="0"/>
              <a:ea typeface="微软雅黑" panose="020b0503020204020204" charset="-122"/>
            </a:endParaRPr>
          </a:p>
        </p:txBody>
      </p:sp>
      <p:grpSp>
        <p:nvGrpSpPr>
          <p:cNvPr id="3" name="组合 2"/>
          <p:cNvGrpSpPr/>
          <p:nvPr/>
        </p:nvGrpSpPr>
        <p:grpSpPr>
          <a:xfrm>
            <a:off x="4211955" y="1057275"/>
            <a:ext cx="4697095" cy="1440815"/>
            <a:chOff x="7375" y="3423"/>
            <a:chExt cx="6577" cy="4496"/>
          </a:xfrm>
        </p:grpSpPr>
        <p:sp>
          <p:nvSpPr>
            <p:cNvPr id="17" name="矩形 16"/>
            <p:cNvSpPr/>
            <p:nvPr/>
          </p:nvSpPr>
          <p:spPr>
            <a:xfrm>
              <a:off x="7375" y="3423"/>
              <a:ext cx="6577" cy="44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ct val="0"/>
                </a:spcBef>
                <a:spcAft>
                  <a:spcPct val="0"/>
                </a:spcAft>
                <a:defRPr/>
              </a:pPr>
              <a:endParaRPr lang="zh-CN" altLang="en-US" sz="1800">
                <a:latin typeface="Times New Roman" panose="02020603050405020304" charset="0"/>
                <a:ea typeface="微软雅黑" panose="020b0503020204020204" charset="-122"/>
              </a:endParaRPr>
            </a:p>
          </p:txBody>
        </p:sp>
        <p:sp>
          <p:nvSpPr>
            <p:cNvPr id="20488" name="矩形 14"/>
            <p:cNvSpPr>
              <a:spLocks noChangeArrowheads="1"/>
            </p:cNvSpPr>
            <p:nvPr/>
          </p:nvSpPr>
          <p:spPr bwMode="auto">
            <a:xfrm>
              <a:off x="7517" y="3531"/>
              <a:ext cx="6292" cy="4318"/>
            </a:xfrm>
            <a:prstGeom prst="rect">
              <a:avLst/>
            </a:prstGeom>
            <a:noFill/>
            <a:ln w="9525">
              <a:noFill/>
              <a:miter lim="800000"/>
            </a:ln>
          </p:spPr>
          <p:txBody>
            <a:bodyPr wrap="square">
              <a:spAutoFit/>
            </a:bodyPr>
            <a:lstStyle/>
            <a:p>
              <a:pPr fontAlgn="auto">
                <a:lnSpc>
                  <a:spcPct val="100000"/>
                </a:lnSpc>
                <a:buFont typeface="Arial" panose="020b0604020202020204" pitchFamily="34" charset="0"/>
                <a:buNone/>
              </a:pPr>
              <a:r>
                <a:rPr lang="zh-CN" altLang="en-US" sz="2800" b="1">
                  <a:latin typeface="Times New Roman" panose="02020603050405020304" charset="0"/>
                  <a:ea typeface="微软雅黑" panose="020b0503020204020204" charset="-122"/>
                </a:rPr>
                <a:t>如图，这两个力的方向相同。那么拉力和推力的合力是多大呢？</a:t>
              </a:r>
              <a:endParaRPr lang="zh-CN" altLang="en-US" sz="2800" b="1">
                <a:latin typeface="Times New Roman" panose="02020603050405020304" charset="0"/>
                <a:ea typeface="微软雅黑" panose="020b0503020204020204" charset="-122"/>
              </a:endParaRPr>
            </a:p>
          </p:txBody>
        </p:sp>
      </p:grpSp>
      <p:pic>
        <p:nvPicPr>
          <p:cNvPr id="2" name="图片 1"/>
          <p:cNvPicPr>
            <a:picLocks noChangeAspect="1"/>
          </p:cNvPicPr>
          <p:nvPr/>
        </p:nvPicPr>
        <p:blipFill>
          <a:blip r:embed="rId3"/>
          <a:stretch>
            <a:fillRect/>
          </a:stretch>
        </p:blipFill>
        <p:spPr>
          <a:xfrm>
            <a:off x="12700" y="-1905"/>
            <a:ext cx="7339965" cy="991870"/>
          </a:xfrm>
          <a:prstGeom prst="rect">
            <a:avLst/>
          </a:prstGeom>
        </p:spPr>
      </p:pic>
      <p:sp>
        <p:nvSpPr>
          <p:cNvPr id="8" name="矩形 7"/>
          <p:cNvSpPr/>
          <p:nvPr/>
        </p:nvSpPr>
        <p:spPr>
          <a:xfrm>
            <a:off x="8210550" y="4534853"/>
            <a:ext cx="3960813" cy="1383665"/>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spAutoFit/>
          </a:bodyPr>
          <a:lstStyle/>
          <a:p>
            <a:pPr fontAlgn="auto">
              <a:lnSpc>
                <a:spcPct val="100000"/>
              </a:lnSpc>
              <a:spcBef>
                <a:spcPct val="0"/>
              </a:spcBef>
              <a:spcAft>
                <a:spcPct val="0"/>
              </a:spcAft>
              <a:defRPr/>
            </a:pPr>
            <a:r>
              <a:rPr lang="zh-CN" altLang="en-US" sz="2800" b="1">
                <a:solidFill>
                  <a:schemeClr val="tx1"/>
                </a:solidFill>
                <a:latin typeface="Times New Roman" panose="02020603050405020304" charset="0"/>
                <a:ea typeface="微软雅黑" panose="020b0503020204020204" charset="-122"/>
              </a:rPr>
              <a:t>如图，这两个力方向相反。重力和拉力的合力又该怎样计算呢？</a:t>
            </a:r>
            <a:endParaRPr lang="zh-CN" altLang="en-US" sz="2800" b="1">
              <a:solidFill>
                <a:schemeClr val="tx1"/>
              </a:solidFill>
              <a:latin typeface="Times New Roman" panose="02020603050405020304" charset="0"/>
              <a:ea typeface="微软雅黑" panose="020b0503020204020204" charset="-122"/>
            </a:endParaRPr>
          </a:p>
        </p:txBody>
      </p:sp>
      <p:pic>
        <p:nvPicPr>
          <p:cNvPr id="23" name="图片 22"/>
          <p:cNvPicPr>
            <a:picLocks noChangeAspect="1"/>
          </p:cNvPicPr>
          <p:nvPr/>
        </p:nvPicPr>
        <p:blipFill>
          <a:blip r:embed="rId4"/>
          <a:stretch>
            <a:fillRect/>
          </a:stretch>
        </p:blipFill>
        <p:spPr>
          <a:xfrm>
            <a:off x="4384040" y="3456305"/>
            <a:ext cx="3785870" cy="3324225"/>
          </a:xfrm>
          <a:prstGeom prst="rect">
            <a:avLst/>
          </a:prstGeom>
          <a:solidFill>
            <a:srgbClr val="0000FF"/>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1510" name="矩形 23"/>
          <p:cNvSpPr>
            <a:spLocks noChangeArrowheads="1"/>
          </p:cNvSpPr>
          <p:nvPr/>
        </p:nvSpPr>
        <p:spPr bwMode="auto">
          <a:xfrm>
            <a:off x="5456555" y="4135755"/>
            <a:ext cx="1124585" cy="521970"/>
          </a:xfrm>
          <a:prstGeom prst="rect">
            <a:avLst/>
          </a:prstGeom>
          <a:noFill/>
          <a:ln w="9525">
            <a:noFill/>
            <a:miter lim="800000"/>
          </a:ln>
        </p:spPr>
        <p:txBody>
          <a:bodyPr wrap="square">
            <a:spAutoFit/>
          </a:bodyPr>
          <a:lstStyle/>
          <a:p>
            <a:pPr>
              <a:buFont typeface="Arial" panose="020b0604020202020204" pitchFamily="34" charset="0"/>
              <a:buNone/>
            </a:pPr>
            <a:r>
              <a:rPr lang="zh-CN" altLang="en-US" sz="2800" b="1">
                <a:solidFill>
                  <a:srgbClr val="000000"/>
                </a:solidFill>
                <a:latin typeface="Times New Roman" panose="02020603050405020304" charset="0"/>
                <a:ea typeface="微软雅黑" panose="020b0503020204020204" charset="-122"/>
              </a:rPr>
              <a:t>拉力</a:t>
            </a:r>
            <a:r>
              <a:rPr lang="en-US" altLang="zh-CN" sz="2800" b="1">
                <a:solidFill>
                  <a:srgbClr val="000000"/>
                </a:solidFill>
                <a:latin typeface="Times New Roman" panose="02020603050405020304" charset="0"/>
                <a:ea typeface="微软雅黑" panose="020b0503020204020204" charset="-122"/>
              </a:rPr>
              <a:t>F</a:t>
            </a:r>
            <a:endParaRPr lang="zh-CN" altLang="en-US">
              <a:latin typeface="Times New Roman" panose="02020603050405020304" charset="0"/>
              <a:ea typeface="微软雅黑" panose="020b0503020204020204" charset="-122"/>
            </a:endParaRPr>
          </a:p>
        </p:txBody>
      </p:sp>
      <p:sp>
        <p:nvSpPr>
          <p:cNvPr id="21511" name="矩形 24"/>
          <p:cNvSpPr>
            <a:spLocks noChangeArrowheads="1"/>
          </p:cNvSpPr>
          <p:nvPr/>
        </p:nvSpPr>
        <p:spPr bwMode="auto">
          <a:xfrm>
            <a:off x="5691505" y="5432425"/>
            <a:ext cx="1170940" cy="521970"/>
          </a:xfrm>
          <a:prstGeom prst="rect">
            <a:avLst/>
          </a:prstGeom>
          <a:noFill/>
          <a:ln w="9525">
            <a:noFill/>
            <a:miter lim="800000"/>
          </a:ln>
        </p:spPr>
        <p:txBody>
          <a:bodyPr wrap="none">
            <a:spAutoFit/>
          </a:bodyPr>
          <a:lstStyle/>
          <a:p>
            <a:pPr>
              <a:buFont typeface="Arial" panose="020b0604020202020204" pitchFamily="34" charset="0"/>
              <a:buNone/>
            </a:pPr>
            <a:r>
              <a:rPr lang="zh-CN" altLang="en-US" sz="2800" b="1">
                <a:solidFill>
                  <a:srgbClr val="000000"/>
                </a:solidFill>
                <a:latin typeface="Times New Roman" panose="02020603050405020304" charset="0"/>
                <a:ea typeface="微软雅黑" panose="020b0503020204020204" charset="-122"/>
              </a:rPr>
              <a:t>重力</a:t>
            </a:r>
            <a:r>
              <a:rPr lang="en-US" altLang="zh-CN" sz="2800" b="1">
                <a:solidFill>
                  <a:srgbClr val="000000"/>
                </a:solidFill>
                <a:latin typeface="Times New Roman" panose="02020603050405020304" charset="0"/>
                <a:ea typeface="微软雅黑" panose="020b0503020204020204" charset="-122"/>
              </a:rPr>
              <a:t>G</a:t>
            </a:r>
            <a:endParaRPr lang="zh-CN" altLang="en-US">
              <a:latin typeface="Times New Roman" panose="02020603050405020304" charset="0"/>
              <a:ea typeface="微软雅黑" panose="020b0503020204020204" charset="-122"/>
            </a:endParaRPr>
          </a:p>
        </p:txBody>
      </p:sp>
      <p:cxnSp>
        <p:nvCxnSpPr>
          <p:cNvPr id="27" name="直接箭头连接符 26"/>
          <p:cNvCxnSpPr/>
          <p:nvPr/>
        </p:nvCxnSpPr>
        <p:spPr>
          <a:xfrm flipH="1" flipV="1">
            <a:off x="6479540" y="4566285"/>
            <a:ext cx="0" cy="479425"/>
          </a:xfrm>
          <a:prstGeom prst="straightConnector1">
            <a:avLst/>
          </a:prstGeom>
          <a:ln w="38100" cmpd="sng">
            <a:solidFill>
              <a:srgbClr val="1D19CB"/>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6479540" y="5039360"/>
            <a:ext cx="0" cy="504825"/>
          </a:xfrm>
          <a:prstGeom prst="straightConnector1">
            <a:avLst/>
          </a:prstGeom>
          <a:ln w="38100">
            <a:solidFill>
              <a:srgbClr val="1D19CB"/>
            </a:solidFill>
            <a:tailEnd type="triangle"/>
          </a:ln>
        </p:spPr>
        <p:style>
          <a:lnRef idx="1">
            <a:schemeClr val="accent1"/>
          </a:lnRef>
          <a:fillRef idx="0">
            <a:schemeClr val="accent1"/>
          </a:fillRef>
          <a:effectRef idx="0">
            <a:schemeClr val="accent1"/>
          </a:effectRef>
          <a:fontRef idx="minor">
            <a:schemeClr val="tx1"/>
          </a:fontRef>
        </p:style>
      </p:cxnSp>
      <p:sp>
        <p:nvSpPr>
          <p:cNvPr id="21506" name="矩形 8"/>
          <p:cNvSpPr>
            <a:spLocks noChangeArrowheads="1"/>
          </p:cNvSpPr>
          <p:nvPr/>
        </p:nvSpPr>
        <p:spPr bwMode="auto">
          <a:xfrm>
            <a:off x="2505710" y="2012633"/>
            <a:ext cx="8310880" cy="2553335"/>
          </a:xfrm>
          <a:prstGeom prst="rect">
            <a:avLst/>
          </a:prstGeom>
          <a:solidFill>
            <a:srgbClr val="FFFF00"/>
          </a:solidFill>
          <a:ln w="9525">
            <a:noFill/>
            <a:miter lim="800000"/>
          </a:ln>
        </p:spPr>
        <p:txBody>
          <a:bodyPr wrap="none">
            <a:spAutoFit/>
          </a:bodyPr>
          <a:lstStyle/>
          <a:p>
            <a:pPr>
              <a:buFont typeface="Arial" panose="020b0604020202020204" pitchFamily="34" charset="0"/>
              <a:buNone/>
            </a:pPr>
            <a:r>
              <a:rPr lang="en-US" altLang="zh-CN" sz="8000" b="1">
                <a:latin typeface="微软雅黑" panose="020b0503020204020204" charset="-122"/>
                <a:ea typeface="微软雅黑" panose="020b0503020204020204" charset="-122"/>
              </a:rPr>
              <a:t>   </a:t>
            </a:r>
            <a:r>
              <a:rPr lang="zh-CN" altLang="en-US" sz="8000" b="1">
                <a:latin typeface="微软雅黑" panose="020b0503020204020204" charset="-122"/>
                <a:ea typeface="微软雅黑" panose="020b0503020204020204" charset="-122"/>
              </a:rPr>
              <a:t>求几个力的</a:t>
            </a:r>
            <a:endParaRPr lang="zh-CN" altLang="en-US" sz="8000" b="1">
              <a:latin typeface="微软雅黑" panose="020b0503020204020204" charset="-122"/>
              <a:ea typeface="微软雅黑" panose="020b0503020204020204" charset="-122"/>
            </a:endParaRPr>
          </a:p>
          <a:p>
            <a:pPr>
              <a:buFont typeface="Arial" panose="020b0604020202020204" pitchFamily="34" charset="0"/>
              <a:buNone/>
            </a:pPr>
            <a:r>
              <a:rPr lang="zh-CN" altLang="en-US" sz="8000" b="1">
                <a:latin typeface="微软雅黑" panose="020b0503020204020204" charset="-122"/>
                <a:ea typeface="微软雅黑" panose="020b0503020204020204" charset="-122"/>
              </a:rPr>
              <a:t>合力叫做力的合成</a:t>
            </a:r>
            <a:endParaRPr lang="zh-CN" altLang="en-US" sz="80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checkerboard(across)">
                                      <p:cBhvr>
                                        <p:cTn id="17" dur="500"/>
                                        <p:tgtEl>
                                          <p:spTgt spid="2048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checkerboard(across)">
                                      <p:cBhvr>
                                        <p:cTn id="27" dur="500"/>
                                        <p:tgtEl>
                                          <p:spTgt spid="2048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heckerboard(across)">
                                      <p:cBhvr>
                                        <p:cTn id="42" dur="500"/>
                                        <p:tgtEl>
                                          <p:spTgt spid="27"/>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21510"/>
                                        </p:tgtEl>
                                        <p:attrNameLst>
                                          <p:attrName>style.visibility</p:attrName>
                                        </p:attrNameLst>
                                      </p:cBhvr>
                                      <p:to>
                                        <p:strVal val="visible"/>
                                      </p:to>
                                    </p:set>
                                    <p:animEffect transition="in" filter="strips(downLeft)">
                                      <p:cBhvr>
                                        <p:cTn id="45" dur="500"/>
                                        <p:tgtEl>
                                          <p:spTgt spid="21510"/>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amond(in)">
                                      <p:cBhvr>
                                        <p:cTn id="50" dur="500"/>
                                        <p:tgtEl>
                                          <p:spTgt spid="3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1511"/>
                                        </p:tgtEl>
                                        <p:attrNameLst>
                                          <p:attrName>style.visibility</p:attrName>
                                        </p:attrNameLst>
                                      </p:cBhvr>
                                      <p:to>
                                        <p:strVal val="visible"/>
                                      </p:to>
                                    </p:set>
                                    <p:animEffect transition="in" filter="randombar(horizontal)">
                                      <p:cBhvr>
                                        <p:cTn id="53" dur="500"/>
                                        <p:tgtEl>
                                          <p:spTgt spid="21511"/>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heckerboard(across)">
                                      <p:cBhvr>
                                        <p:cTn id="58" dur="500"/>
                                        <p:tgtEl>
                                          <p:spTgt spid="8"/>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506"/>
                                        </p:tgtEl>
                                        <p:attrNameLst>
                                          <p:attrName>style.visibility</p:attrName>
                                        </p:attrNameLst>
                                      </p:cBhvr>
                                      <p:to>
                                        <p:strVal val="visible"/>
                                      </p:to>
                                    </p:set>
                                    <p:animEffect transition="in" filter="checkerboard(across)">
                                      <p:cBhvr>
                                        <p:cTn id="6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484" grpId="0"/>
      <p:bldP spid="13" grpId="0"/>
      <p:bldP spid="20485" grpId="0"/>
      <p:bldP spid="21510" grpId="0"/>
      <p:bldP spid="21511" grpId="0"/>
      <p:bldP spid="8" grpId="0"/>
      <p:bldP spid="2150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
          <p:cNvSpPr txBox="1"/>
          <p:nvPr/>
        </p:nvSpPr>
        <p:spPr>
          <a:xfrm>
            <a:off x="991870" y="1954530"/>
            <a:ext cx="10770235" cy="1198880"/>
          </a:xfrm>
          <a:prstGeom prst="rect">
            <a:avLst/>
          </a:prstGeom>
          <a:noFill/>
        </p:spPr>
        <p:txBody>
          <a:bodyPr wrap="square" rtlCol="0" anchor="t">
            <a:spAutoFit/>
          </a:bodyPr>
          <a:lstStyle/>
          <a:p>
            <a:pPr>
              <a:spcBef>
                <a:spcPct val="0"/>
              </a:spcBef>
            </a:pPr>
            <a:r>
              <a:rPr lang="zh-CN" altLang="en-US" sz="3200" b="1">
                <a:solidFill>
                  <a:srgbClr val="FF0000"/>
                </a:solidFill>
                <a:latin typeface="Times New Roman" panose="02020603050405020304" charset="0"/>
                <a:ea typeface="宋体" panose="02010600030101010101" pitchFamily="2" charset="-122"/>
                <a:sym typeface="+mn-ea"/>
              </a:rPr>
              <a:t>   </a:t>
            </a:r>
            <a:r>
              <a:rPr lang="zh-CN" altLang="en-US" sz="3600" b="1">
                <a:solidFill>
                  <a:srgbClr val="FF0000"/>
                </a:solidFill>
                <a:latin typeface="Times New Roman" panose="02020603050405020304" charset="0"/>
                <a:ea typeface="宋体" panose="02010600030101010101" pitchFamily="2" charset="-122"/>
                <a:sym typeface="+mn-ea"/>
              </a:rPr>
              <a:t>      </a:t>
            </a:r>
            <a:r>
              <a:rPr lang="zh-CN" altLang="en-US" sz="3600" b="1">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sym typeface="+mn-ea"/>
              </a:rPr>
              <a:t>当两个力沿同一直线作用在同一物体上时，怎样求合力呢？</a:t>
            </a:r>
            <a:endParaRPr lang="zh-CN" altLang="en-US" sz="3600" b="1">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sym typeface="+mn-ea"/>
            </a:endParaRPr>
          </a:p>
        </p:txBody>
      </p:sp>
      <p:sp>
        <p:nvSpPr>
          <p:cNvPr id="3" name="矩形 2"/>
          <p:cNvSpPr>
            <a:spLocks noChangeArrowheads="1"/>
          </p:cNvSpPr>
          <p:nvPr/>
        </p:nvSpPr>
        <p:spPr bwMode="auto">
          <a:xfrm>
            <a:off x="991870" y="-13970"/>
            <a:ext cx="3197860" cy="1014730"/>
          </a:xfrm>
          <a:prstGeom prst="rect">
            <a:avLst/>
          </a:prstGeom>
          <a:noFill/>
          <a:ln w="9525">
            <a:noFill/>
            <a:miter lim="800000"/>
          </a:ln>
        </p:spPr>
        <p:txBody>
          <a:bodyPr wrap="square">
            <a:spAutoFit/>
          </a:bodyPr>
          <a:lstStyle/>
          <a:p>
            <a:pPr>
              <a:lnSpc>
                <a:spcPct val="150000"/>
              </a:lnSpc>
              <a:buFont typeface="Arial" panose="020b0604020202020204" pitchFamily="34" charset="0"/>
              <a:buNone/>
            </a:pPr>
            <a:r>
              <a:rPr lang="zh-CN" altLang="en-US" sz="4000" b="1">
                <a:latin typeface="微软雅黑" panose="020b0503020204020204" charset="-122"/>
                <a:ea typeface="微软雅黑" panose="020b0503020204020204" charset="-122"/>
              </a:rPr>
              <a:t>实验探究：</a:t>
            </a:r>
            <a:endParaRPr lang="zh-CN" altLang="en-US" sz="4000" b="1">
              <a:latin typeface="微软雅黑" panose="020b0503020204020204" charset="-122"/>
              <a:ea typeface="微软雅黑" panose="020b0503020204020204" charset="-122"/>
            </a:endParaRPr>
          </a:p>
        </p:txBody>
      </p:sp>
      <p:sp>
        <p:nvSpPr>
          <p:cNvPr id="4" name="矩形 3"/>
          <p:cNvSpPr>
            <a:spLocks noChangeArrowheads="1"/>
          </p:cNvSpPr>
          <p:nvPr/>
        </p:nvSpPr>
        <p:spPr bwMode="auto">
          <a:xfrm>
            <a:off x="3609340" y="-59690"/>
            <a:ext cx="8080375" cy="1106805"/>
          </a:xfrm>
          <a:prstGeom prst="rect">
            <a:avLst/>
          </a:prstGeom>
          <a:noFill/>
          <a:ln w="9525">
            <a:noFill/>
            <a:miter lim="800000"/>
          </a:ln>
        </p:spPr>
        <p:txBody>
          <a:bodyPr wrap="square">
            <a:spAutoFit/>
          </a:bodyPr>
          <a:lstStyle/>
          <a:p>
            <a:pPr>
              <a:lnSpc>
                <a:spcPct val="150000"/>
              </a:lnSpc>
              <a:buFont typeface="Arial" panose="020b0604020202020204" pitchFamily="34" charset="0"/>
              <a:buNone/>
            </a:pPr>
            <a:r>
              <a:rPr lang="zh-CN" altLang="en-US" sz="4400" b="1">
                <a:solidFill>
                  <a:srgbClr val="0070C0"/>
                </a:solidFill>
                <a:latin typeface="微软雅黑" panose="020b0503020204020204" charset="-122"/>
                <a:ea typeface="微软雅黑" panose="020b0503020204020204" charset="-122"/>
              </a:rPr>
              <a:t>同一直线上二力的合成</a:t>
            </a:r>
            <a:endParaRPr lang="zh-CN" altLang="en-US" sz="4400" b="1">
              <a:solidFill>
                <a:srgbClr val="0070C0"/>
              </a:solidFill>
              <a:latin typeface="微软雅黑" panose="020b0503020204020204" charset="-122"/>
              <a:ea typeface="微软雅黑" panose="020b0503020204020204" charset="-122"/>
            </a:endParaRPr>
          </a:p>
        </p:txBody>
      </p:sp>
      <p:sp>
        <p:nvSpPr>
          <p:cNvPr id="58372" name="Text Box 4"/>
          <p:cNvSpPr txBox="1">
            <a:spLocks noChangeArrowheads="1"/>
          </p:cNvSpPr>
          <p:nvPr/>
        </p:nvSpPr>
        <p:spPr bwMode="auto">
          <a:xfrm>
            <a:off x="236220" y="1192530"/>
            <a:ext cx="2489200" cy="583565"/>
          </a:xfrm>
          <a:prstGeom prst="rect">
            <a:avLst/>
          </a:prstGeom>
          <a:solidFill>
            <a:schemeClr val="accent5"/>
          </a:solidFill>
          <a:ln w="9525">
            <a:noFill/>
            <a:miter lim="800000"/>
          </a:ln>
          <a:effectLst/>
        </p:spPr>
        <p:txBody>
          <a:bodyPr wrap="square">
            <a:spAutoFit/>
          </a:bodyPr>
          <a:lstStyle/>
          <a:p>
            <a:pPr marR="0" defTabSz="914400">
              <a:buClrTx/>
              <a:buSzTx/>
              <a:buFontTx/>
              <a:buNone/>
              <a:defRPr/>
            </a:pPr>
            <a:r>
              <a:rPr kumimoji="1" lang="en-US" altLang="zh-CN" sz="3200" b="1" kern="1200" cap="none" spc="0" normalizeH="0" baseline="0" noProof="0">
                <a:latin typeface="+mn-ea"/>
                <a:ea typeface="+mn-ea"/>
                <a:cs typeface="+mn-cs"/>
              </a:rPr>
              <a:t>1.</a:t>
            </a:r>
            <a:r>
              <a:rPr kumimoji="1" lang="zh-CN" altLang="en-US" sz="3200" b="1" kern="1200" cap="none" spc="0" normalizeH="0" baseline="0" noProof="0">
                <a:latin typeface="+mn-ea"/>
                <a:ea typeface="+mn-ea"/>
                <a:cs typeface="+mn-cs"/>
              </a:rPr>
              <a:t>提出问题：</a:t>
            </a:r>
            <a:endParaRPr kumimoji="1" lang="zh-CN" altLang="en-US" sz="3200" b="1" kern="1200" cap="none" spc="0" normalizeH="0" baseline="0" noProof="0">
              <a:latin typeface="+mn-ea"/>
              <a:ea typeface="+mn-ea"/>
              <a:cs typeface="+mn-cs"/>
            </a:endParaRPr>
          </a:p>
        </p:txBody>
      </p:sp>
      <p:sp>
        <p:nvSpPr>
          <p:cNvPr id="58374" name="Text Box 6"/>
          <p:cNvSpPr txBox="1">
            <a:spLocks noChangeArrowheads="1"/>
          </p:cNvSpPr>
          <p:nvPr/>
        </p:nvSpPr>
        <p:spPr bwMode="auto">
          <a:xfrm>
            <a:off x="236220" y="3331845"/>
            <a:ext cx="2926080" cy="583565"/>
          </a:xfrm>
          <a:prstGeom prst="rect">
            <a:avLst/>
          </a:prstGeom>
          <a:solidFill>
            <a:schemeClr val="accent5"/>
          </a:solidFill>
          <a:ln w="9525">
            <a:noFill/>
            <a:miter lim="800000"/>
          </a:ln>
          <a:effectLst/>
        </p:spPr>
        <p:txBody>
          <a:bodyPr wrap="square">
            <a:spAutoFit/>
          </a:bodyPr>
          <a:lstStyle/>
          <a:p>
            <a:pPr marR="0" defTabSz="914400">
              <a:buClrTx/>
              <a:buSzTx/>
              <a:buFontTx/>
              <a:buNone/>
              <a:defRPr/>
            </a:pPr>
            <a:r>
              <a:rPr kumimoji="1" lang="en-US" altLang="zh-CN" sz="3200" b="1" kern="1200" cap="none" spc="0" normalizeH="0" baseline="0" noProof="0">
                <a:latin typeface="+mn-ea"/>
                <a:ea typeface="+mn-ea"/>
                <a:cs typeface="+mn-cs"/>
              </a:rPr>
              <a:t>2.</a:t>
            </a:r>
            <a:r>
              <a:rPr kumimoji="1" lang="zh-CN" altLang="en-US" sz="3200" b="1" kern="1200" cap="none" spc="0" normalizeH="0" baseline="0" noProof="0">
                <a:latin typeface="+mn-ea"/>
                <a:ea typeface="+mn-ea"/>
                <a:cs typeface="+mn-cs"/>
              </a:rPr>
              <a:t>猜想与假设：</a:t>
            </a:r>
            <a:endParaRPr kumimoji="1" lang="zh-CN" altLang="en-US" sz="3200" b="1" kern="1200" cap="none" spc="0" normalizeH="0" baseline="0" noProof="0">
              <a:latin typeface="+mn-ea"/>
              <a:ea typeface="+mn-ea"/>
              <a:cs typeface="+mn-cs"/>
            </a:endParaRPr>
          </a:p>
        </p:txBody>
      </p:sp>
      <p:sp>
        <p:nvSpPr>
          <p:cNvPr id="100" name="文本框 99"/>
          <p:cNvSpPr txBox="1"/>
          <p:nvPr/>
        </p:nvSpPr>
        <p:spPr>
          <a:xfrm>
            <a:off x="991870" y="4199255"/>
            <a:ext cx="10386695" cy="583565"/>
          </a:xfrm>
          <a:prstGeom prst="rect">
            <a:avLst/>
          </a:prstGeom>
          <a:noFill/>
          <a:ln w="9525">
            <a:noFill/>
          </a:ln>
        </p:spPr>
        <p:txBody>
          <a:bodyPr wrap="square">
            <a:spAutoFit/>
          </a:bodyPr>
          <a:lstStyle/>
          <a:p>
            <a:pPr indent="0"/>
            <a:r>
              <a:rPr lang="zh-CN" altLang="en-US" sz="3200" b="1">
                <a:latin typeface="楷体" panose="02010609060101010101" charset="-122"/>
                <a:ea typeface="楷体" panose="02010609060101010101" charset="-122"/>
                <a:cs typeface="宋体" panose="02010600030101010101" pitchFamily="2" charset="-122"/>
              </a:rPr>
              <a:t>合力可能等于两个分力之和，也可能等于两个分力之差</a:t>
            </a:r>
            <a:endParaRPr lang="zh-CN" altLang="en-US" sz="3200" b="1">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8372"/>
                                        </p:tgtEl>
                                        <p:attrNameLst>
                                          <p:attrName>style.visibility</p:attrName>
                                        </p:attrNameLst>
                                      </p:cBhvr>
                                      <p:to>
                                        <p:strVal val="visible"/>
                                      </p:to>
                                    </p:set>
                                    <p:animEffect transition="in" filter="diamond(in)">
                                      <p:cBhvr>
                                        <p:cTn id="21" dur="2000"/>
                                        <p:tgtEl>
                                          <p:spTgt spid="58372"/>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
                                        </p:tgtEl>
                                        <p:attrNameLst>
                                          <p:attrName>style.visibility</p:attrName>
                                        </p:attrNameLst>
                                      </p:cBhvr>
                                      <p:to>
                                        <p:strVal val="visible"/>
                                      </p:to>
                                    </p:set>
                                    <p:anim calcmode="discrete" valueType="clr">
                                      <p:cBhvr override="childStyle">
                                        <p:cTn id="2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
                                        </p:tgtEl>
                                        <p:attrNameLst>
                                          <p:attrName>fillcolor</p:attrName>
                                        </p:attrNameLst>
                                      </p:cBhvr>
                                      <p:tavLst>
                                        <p:tav tm="0">
                                          <p:val>
                                            <p:clrVal>
                                              <a:schemeClr val="accent2"/>
                                            </p:clrVal>
                                          </p:val>
                                        </p:tav>
                                        <p:tav tm="50000">
                                          <p:val>
                                            <p:clrVal>
                                              <a:schemeClr val="hlink"/>
                                            </p:clrVal>
                                          </p:val>
                                        </p:tav>
                                      </p:tavLst>
                                    </p:anim>
                                    <p:set>
                                      <p:cBhvr>
                                        <p:cTn id="28" dur="80"/>
                                        <p:tgtEl>
                                          <p:spTgt spid="2"/>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wheel(1)">
                                      <p:cBhvr>
                                        <p:cTn id="33" dur="2000"/>
                                        <p:tgtEl>
                                          <p:spTgt spid="58374"/>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00"/>
                                        </p:tgtEl>
                                        <p:attrNameLst>
                                          <p:attrName>style.visibility</p:attrName>
                                        </p:attrNameLst>
                                      </p:cBhvr>
                                      <p:to>
                                        <p:strVal val="visible"/>
                                      </p:to>
                                    </p:set>
                                    <p:anim calcmode="discrete" valueType="clr">
                                      <p:cBhvr override="childStyle">
                                        <p:cTn id="38"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00"/>
                                        </p:tgtEl>
                                        <p:attrNameLst>
                                          <p:attrName>fillcolor</p:attrName>
                                        </p:attrNameLst>
                                      </p:cBhvr>
                                      <p:tavLst>
                                        <p:tav tm="0">
                                          <p:val>
                                            <p:clrVal>
                                              <a:schemeClr val="accent2"/>
                                            </p:clrVal>
                                          </p:val>
                                        </p:tav>
                                        <p:tav tm="50000">
                                          <p:val>
                                            <p:clrVal>
                                              <a:schemeClr val="hlink"/>
                                            </p:clrVal>
                                          </p:val>
                                        </p:tav>
                                      </p:tavLst>
                                    </p:anim>
                                    <p:set>
                                      <p:cBhvr>
                                        <p:cTn id="40" dur="80"/>
                                        <p:tgtEl>
                                          <p:spTgt spid="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8372" grpId="0"/>
      <p:bldP spid="58374" grpId="0"/>
      <p:bldP spid="2" grpId="0"/>
      <p:bldP spid="10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1257" name="Text Box 9"/>
          <p:cNvSpPr txBox="1"/>
          <p:nvPr/>
        </p:nvSpPr>
        <p:spPr>
          <a:xfrm>
            <a:off x="678815" y="1754505"/>
            <a:ext cx="11233150" cy="1383665"/>
          </a:xfrm>
          <a:prstGeom prst="rect">
            <a:avLst/>
          </a:prstGeom>
          <a:noFill/>
          <a:ln w="12700">
            <a:noFill/>
          </a:ln>
        </p:spPr>
        <p:txBody>
          <a:bodyPr wrap="square">
            <a:spAutoFit/>
          </a:bodyPr>
          <a:lstStyle/>
          <a:p>
            <a:pPr>
              <a:spcBef>
                <a:spcPct val="50000"/>
              </a:spcBef>
            </a:pPr>
            <a:r>
              <a:rPr lang="zh-CN" altLang="en-US" sz="2800" b="1">
                <a:latin typeface="Calibri"/>
                <a:ea typeface="微软雅黑" panose="020b0503020204020204" charset="-122"/>
              </a:rPr>
              <a:t>①</a:t>
            </a:r>
            <a:r>
              <a:rPr lang="zh-CN" altLang="en-US" sz="2800" b="1">
                <a:latin typeface="Times New Roman" panose="02020603050405020304" charset="0"/>
                <a:ea typeface="微软雅黑" panose="020b0503020204020204" charset="-122"/>
              </a:rPr>
              <a:t>利用橡皮筋在拉力 F 的作用下发生</a:t>
            </a:r>
            <a:r>
              <a:rPr lang="zh-CN" altLang="en-US" sz="2800" b="1">
                <a:solidFill>
                  <a:srgbClr val="C00000"/>
                </a:solidFill>
                <a:latin typeface="Times New Roman" panose="02020603050405020304" charset="0"/>
                <a:ea typeface="微软雅黑" panose="020b0503020204020204" charset="-122"/>
              </a:rPr>
              <a:t>弹性形变</a:t>
            </a:r>
            <a:r>
              <a:rPr lang="zh-CN" altLang="en-US" sz="2800" b="1">
                <a:latin typeface="Times New Roman" panose="02020603050405020304" charset="0"/>
                <a:ea typeface="微软雅黑" panose="020b0503020204020204" charset="-122"/>
              </a:rPr>
              <a:t>的特点，设计实验。</a:t>
            </a:r>
            <a:endParaRPr lang="zh-CN" altLang="en-US" sz="2800" b="1">
              <a:latin typeface="Times New Roman" panose="02020603050405020304" charset="0"/>
              <a:ea typeface="微软雅黑" panose="020b0503020204020204" charset="-122"/>
            </a:endParaRPr>
          </a:p>
          <a:p>
            <a:pPr fontAlgn="auto">
              <a:spcBef>
                <a:spcPct val="0"/>
              </a:spcBef>
            </a:pPr>
            <a:r>
              <a:rPr lang="zh-CN" altLang="en-US" sz="2800" b="1">
                <a:latin typeface="Calibri"/>
                <a:ea typeface="微软雅黑" panose="020b0503020204020204" charset="-122"/>
              </a:rPr>
              <a:t>②</a:t>
            </a:r>
            <a:r>
              <a:rPr lang="zh-CN" altLang="en-US" sz="2800" b="1">
                <a:latin typeface="Times New Roman" panose="02020603050405020304" charset="0"/>
                <a:ea typeface="微软雅黑" panose="020b0503020204020204" charset="-122"/>
              </a:rPr>
              <a:t>根据合力的定义，在</a:t>
            </a:r>
            <a:r>
              <a:rPr lang="zh-CN" altLang="en-US" sz="2800" b="1">
                <a:solidFill>
                  <a:srgbClr val="C00000"/>
                </a:solidFill>
                <a:latin typeface="Times New Roman" panose="02020603050405020304" charset="0"/>
                <a:ea typeface="微软雅黑" panose="020b0503020204020204" charset="-122"/>
              </a:rPr>
              <a:t>作用效果相同</a:t>
            </a:r>
            <a:r>
              <a:rPr lang="zh-CN" altLang="en-US" sz="2800" b="1">
                <a:latin typeface="Times New Roman" panose="02020603050405020304" charset="0"/>
                <a:ea typeface="微软雅黑" panose="020b0503020204020204" charset="-122"/>
              </a:rPr>
              <a:t>条件下，实验中的橡皮筋的</a:t>
            </a:r>
            <a:r>
              <a:rPr lang="zh-CN" altLang="en-US" sz="2800" b="1">
                <a:solidFill>
                  <a:srgbClr val="C00000"/>
                </a:solidFill>
                <a:latin typeface="Times New Roman" panose="02020603050405020304" charset="0"/>
                <a:ea typeface="微软雅黑" panose="020b0503020204020204" charset="-122"/>
              </a:rPr>
              <a:t>伸</a:t>
            </a:r>
            <a:endParaRPr lang="zh-CN" altLang="en-US" sz="2800" b="1">
              <a:solidFill>
                <a:srgbClr val="C00000"/>
              </a:solidFill>
              <a:latin typeface="Times New Roman" panose="02020603050405020304" charset="0"/>
              <a:ea typeface="微软雅黑" panose="020b0503020204020204" charset="-122"/>
            </a:endParaRPr>
          </a:p>
          <a:p>
            <a:pPr fontAlgn="auto">
              <a:spcBef>
                <a:spcPct val="0"/>
              </a:spcBef>
            </a:pPr>
            <a:r>
              <a:rPr lang="zh-CN" altLang="en-US" sz="2800" b="1">
                <a:solidFill>
                  <a:srgbClr val="C00000"/>
                </a:solidFill>
                <a:latin typeface="Times New Roman" panose="02020603050405020304" charset="0"/>
                <a:ea typeface="微软雅黑" panose="020b0503020204020204" charset="-122"/>
              </a:rPr>
              <a:t>    长是相同的</a:t>
            </a:r>
            <a:r>
              <a:rPr lang="zh-CN" altLang="en-US" sz="2800" b="1">
                <a:latin typeface="Times New Roman" panose="02020603050405020304" charset="0"/>
                <a:ea typeface="微软雅黑" panose="020b0503020204020204" charset="-122"/>
              </a:rPr>
              <a:t>，并做好记录。</a:t>
            </a:r>
            <a:endParaRPr lang="zh-CN" altLang="en-US" sz="2800" b="1">
              <a:latin typeface="Times New Roman" panose="02020603050405020304" charset="0"/>
              <a:ea typeface="微软雅黑" panose="020b0503020204020204" charset="-122"/>
            </a:endParaRPr>
          </a:p>
        </p:txBody>
      </p:sp>
      <p:sp>
        <p:nvSpPr>
          <p:cNvPr id="181260" name="Text Box 12"/>
          <p:cNvSpPr txBox="1"/>
          <p:nvPr/>
        </p:nvSpPr>
        <p:spPr>
          <a:xfrm>
            <a:off x="484505" y="1325880"/>
            <a:ext cx="3267710" cy="521970"/>
          </a:xfrm>
          <a:prstGeom prst="rect">
            <a:avLst/>
          </a:prstGeom>
          <a:noFill/>
          <a:ln w="12700">
            <a:noFill/>
          </a:ln>
        </p:spPr>
        <p:txBody>
          <a:bodyPr wrap="square">
            <a:spAutoFit/>
          </a:bodyPr>
          <a:lstStyle/>
          <a:p>
            <a:pPr>
              <a:spcBef>
                <a:spcPct val="50000"/>
              </a:spcBef>
            </a:pPr>
            <a:r>
              <a:rPr lang="zh-CN" altLang="en-US" sz="2800" b="1">
                <a:latin typeface="Times New Roman" panose="02020603050405020304" charset="0"/>
                <a:ea typeface="微软雅黑" panose="020b0503020204020204" charset="-122"/>
              </a:rPr>
              <a:t>（</a:t>
            </a:r>
            <a:r>
              <a:rPr lang="en-US" altLang="zh-CN" sz="2800" b="1">
                <a:latin typeface="Times New Roman" panose="02020603050405020304" charset="0"/>
                <a:ea typeface="微软雅黑" panose="020b0503020204020204" charset="-122"/>
              </a:rPr>
              <a:t>2</a:t>
            </a:r>
            <a:r>
              <a:rPr lang="zh-CN" altLang="en-US" sz="2800" b="1">
                <a:latin typeface="Times New Roman" panose="02020603050405020304" charset="0"/>
                <a:ea typeface="微软雅黑" panose="020b0503020204020204" charset="-122"/>
              </a:rPr>
              <a:t>）实验设计：</a:t>
            </a:r>
            <a:endParaRPr lang="zh-CN" altLang="en-US" sz="2800" b="1">
              <a:latin typeface="Times New Roman" panose="02020603050405020304" charset="0"/>
              <a:ea typeface="微软雅黑" panose="020b0503020204020204" charset="-122"/>
            </a:endParaRPr>
          </a:p>
        </p:txBody>
      </p:sp>
      <p:sp>
        <p:nvSpPr>
          <p:cNvPr id="9" name="Text Box 10"/>
          <p:cNvSpPr txBox="1">
            <a:spLocks noChangeArrowheads="1"/>
          </p:cNvSpPr>
          <p:nvPr/>
        </p:nvSpPr>
        <p:spPr bwMode="auto">
          <a:xfrm>
            <a:off x="484188" y="803593"/>
            <a:ext cx="7704137" cy="52197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800" b="1">
                <a:latin typeface="Times New Roman" panose="02020603050405020304" charset="0"/>
                <a:ea typeface="微软雅黑" panose="020b0503020204020204" charset="-122"/>
              </a:rPr>
              <a:t>（</a:t>
            </a:r>
            <a:r>
              <a:rPr lang="en-US" altLang="zh-CN" sz="2800" b="1">
                <a:latin typeface="Times New Roman" panose="02020603050405020304" charset="0"/>
                <a:ea typeface="微软雅黑" panose="020b0503020204020204" charset="-122"/>
              </a:rPr>
              <a:t>1</a:t>
            </a:r>
            <a:r>
              <a:rPr lang="zh-CN" altLang="en-US" sz="2800" b="1">
                <a:latin typeface="Times New Roman" panose="02020603050405020304" charset="0"/>
                <a:ea typeface="微软雅黑" panose="020b0503020204020204" charset="-122"/>
              </a:rPr>
              <a:t>）实验器材：橡皮筋、细绳、滑轮、钩码</a:t>
            </a:r>
            <a:endParaRPr lang="en-US" altLang="zh-CN" sz="2800" b="1">
              <a:latin typeface="Times New Roman" panose="02020603050405020304" charset="0"/>
              <a:ea typeface="微软雅黑" panose="020b0503020204020204" charset="-122"/>
            </a:endParaRPr>
          </a:p>
        </p:txBody>
      </p:sp>
      <p:sp>
        <p:nvSpPr>
          <p:cNvPr id="5" name="Text Box 2">
            <a:hlinkClick r:id="rId2"/>
          </p:cNvPr>
          <p:cNvSpPr txBox="1">
            <a:spLocks noChangeArrowheads="1"/>
          </p:cNvSpPr>
          <p:nvPr/>
        </p:nvSpPr>
        <p:spPr bwMode="auto">
          <a:xfrm>
            <a:off x="65405" y="220345"/>
            <a:ext cx="4827905" cy="583565"/>
          </a:xfrm>
          <a:prstGeom prst="rect">
            <a:avLst/>
          </a:prstGeom>
          <a:solidFill>
            <a:schemeClr val="accent5"/>
          </a:solidFill>
          <a:ln w="9525">
            <a:noFill/>
            <a:miter lim="800000"/>
          </a:ln>
          <a:effectLst/>
        </p:spPr>
        <p:txBody>
          <a:bodyPr wrap="square">
            <a:spAutoFit/>
          </a:bodyPr>
          <a:lstStyle/>
          <a:p>
            <a:pPr marR="0" defTabSz="914400">
              <a:buClrTx/>
              <a:buSzTx/>
              <a:buFontTx/>
              <a:buNone/>
              <a:defRPr/>
            </a:pPr>
            <a:r>
              <a:rPr kumimoji="1" lang="en-US" altLang="zh-CN" sz="3200" b="1" kern="1200" cap="none" spc="0" normalizeH="0" baseline="0" noProof="0">
                <a:latin typeface="+mn-ea"/>
                <a:ea typeface="+mn-ea"/>
                <a:cs typeface="+mn-cs"/>
              </a:rPr>
              <a:t>3.</a:t>
            </a:r>
            <a:r>
              <a:rPr kumimoji="1" lang="zh-CN" altLang="en-US" sz="3200" b="1" kern="1200" cap="none" spc="0" normalizeH="0" baseline="0" noProof="0">
                <a:latin typeface="+mn-ea"/>
                <a:ea typeface="+mn-ea"/>
                <a:cs typeface="+mn-cs"/>
              </a:rPr>
              <a:t>设计实验与制定计划：</a:t>
            </a:r>
            <a:endParaRPr kumimoji="1" lang="zh-CN" altLang="en-US" sz="3200" b="1" kern="1200" cap="none" spc="0" normalizeH="0" baseline="0" noProof="0">
              <a:latin typeface="+mn-ea"/>
              <a:ea typeface="+mn-ea"/>
              <a:cs typeface="+mn-cs"/>
            </a:endParaRPr>
          </a:p>
        </p:txBody>
      </p:sp>
      <p:pic>
        <p:nvPicPr>
          <p:cNvPr id="6" name="图片 16"/>
          <p:cNvPicPr>
            <a:picLocks noChangeAspect="1"/>
          </p:cNvPicPr>
          <p:nvPr/>
        </p:nvPicPr>
        <p:blipFill>
          <a:blip r:embed="rId3"/>
          <a:stretch>
            <a:fillRect/>
          </a:stretch>
        </p:blipFill>
        <p:spPr>
          <a:xfrm>
            <a:off x="3021330" y="3272790"/>
            <a:ext cx="5634990" cy="361442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after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1260"/>
                                        </p:tgtEl>
                                        <p:attrNameLst>
                                          <p:attrName>style.visibility</p:attrName>
                                        </p:attrNameLst>
                                      </p:cBhvr>
                                      <p:to>
                                        <p:strVal val="visible"/>
                                      </p:to>
                                    </p:set>
                                    <p:anim calcmode="discrete" valueType="clr">
                                      <p:cBhvr override="childStyle">
                                        <p:cTn id="14" dur="80"/>
                                        <p:tgtEl>
                                          <p:spTgt spid="1812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1260"/>
                                        </p:tgtEl>
                                        <p:attrNameLst>
                                          <p:attrName>fillcolor</p:attrName>
                                        </p:attrNameLst>
                                      </p:cBhvr>
                                      <p:tavLst>
                                        <p:tav tm="0">
                                          <p:val>
                                            <p:clrVal>
                                              <a:schemeClr val="accent2"/>
                                            </p:clrVal>
                                          </p:val>
                                        </p:tav>
                                        <p:tav tm="50000">
                                          <p:val>
                                            <p:clrVal>
                                              <a:schemeClr val="hlink"/>
                                            </p:clrVal>
                                          </p:val>
                                        </p:tav>
                                      </p:tavLst>
                                    </p:anim>
                                    <p:set>
                                      <p:cBhvr>
                                        <p:cTn id="16" dur="80"/>
                                        <p:tgtEl>
                                          <p:spTgt spid="18126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1257"/>
                                        </p:tgtEl>
                                        <p:attrNameLst>
                                          <p:attrName>style.visibility</p:attrName>
                                        </p:attrNameLst>
                                      </p:cBhvr>
                                      <p:to>
                                        <p:strVal val="visible"/>
                                      </p:to>
                                    </p:set>
                                    <p:anim calcmode="discrete" valueType="clr">
                                      <p:cBhvr override="childStyle">
                                        <p:cTn id="21" dur="80"/>
                                        <p:tgtEl>
                                          <p:spTgt spid="18125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1257"/>
                                        </p:tgtEl>
                                        <p:attrNameLst>
                                          <p:attrName>fillcolor</p:attrName>
                                        </p:attrNameLst>
                                      </p:cBhvr>
                                      <p:tavLst>
                                        <p:tav tm="0">
                                          <p:val>
                                            <p:clrVal>
                                              <a:schemeClr val="accent2"/>
                                            </p:clrVal>
                                          </p:val>
                                        </p:tav>
                                        <p:tav tm="50000">
                                          <p:val>
                                            <p:clrVal>
                                              <a:schemeClr val="hlink"/>
                                            </p:clrVal>
                                          </p:val>
                                        </p:tav>
                                      </p:tavLst>
                                    </p:anim>
                                    <p:set>
                                      <p:cBhvr>
                                        <p:cTn id="23" dur="80"/>
                                        <p:tgtEl>
                                          <p:spTgt spid="18125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p:bldP spid="181260" grpId="0"/>
      <p:bldP spid="9"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147</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 Light</vt:lpstr>
      <vt:lpstr>Calibri</vt:lpstr>
      <vt:lpstr>Times New Roman</vt:lpstr>
      <vt:lpstr>宋体</vt:lpstr>
      <vt:lpstr>黑体</vt:lpstr>
      <vt:lpstr>叶根友毛笔行书2.0版</vt:lpstr>
      <vt:lpstr>微软雅黑</vt:lpstr>
      <vt:lpstr>楷体_GB2312</vt:lpstr>
      <vt:lpstr>楷体</vt:lpstr>
      <vt:lpstr>Trebuchet MS</vt:lpstr>
      <vt:lpstr>Office 主题</vt:lpstr>
      <vt:lpstr>PowerPoint Presentation</vt:lpstr>
      <vt:lpstr>7.2力的合成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2021-03-04T10:26:55Z</cp:lastPrinted>
  <dcterms:created xsi:type="dcterms:W3CDTF">2021-03-04T10:26:55Z</dcterms:created>
  <dcterms:modified xsi:type="dcterms:W3CDTF">2021-03-04T02:26:56Z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