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fntdata" ContentType="application/x-fontdata"/>
  <Default Extension="gif" ContentType="image/gif"/>
  <Default Extension="png" ContentType="image/png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 removePersonalInfoOnSave="1" embedTrueTypeFonts="1" saveSubsetFonts="1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257" r:id="rId5"/>
    <p:sldId id="260" r:id="rId6"/>
    <p:sldId id="261" r:id="rId7"/>
    <p:sldId id="356" r:id="rId8"/>
    <p:sldId id="358" r:id="rId9"/>
    <p:sldId id="264" r:id="rId10"/>
    <p:sldId id="272" r:id="rId11"/>
    <p:sldId id="381" r:id="rId12"/>
    <p:sldId id="383" r:id="rId13"/>
    <p:sldId id="384" r:id="rId14"/>
    <p:sldId id="385" r:id="rId15"/>
    <p:sldId id="386" r:id="rId16"/>
    <p:sldId id="387" r:id="rId17"/>
    <p:sldId id="389" r:id="rId18"/>
    <p:sldId id="390" r:id="rId19"/>
    <p:sldId id="391" r:id="rId20"/>
    <p:sldId id="392" r:id="rId21"/>
    <p:sldId id="393" r:id="rId22"/>
    <p:sldId id="394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7" r:id="rId33"/>
    <p:sldId id="408" r:id="rId34"/>
    <p:sldId id="409" r:id="rId35"/>
    <p:sldId id="410" r:id="rId3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黑体" panose="02010609060101010101" pitchFamily="49" charset="-122"/>
      <p:regular r:id="rId43"/>
    </p:embeddedFont>
    <p:embeddedFont>
      <p:font typeface="楷体" panose="02010609060101010101" charset="-122"/>
      <p:regular r:id="rId44"/>
    </p:embeddedFont>
    <p:embeddedFont>
      <p:font typeface="Calibri Light" panose="020F0302020204030204" charset="0"/>
      <p:regular r:id="rId45"/>
      <p:italic r:id="rId4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264" y="108"/>
      </p:cViewPr>
      <p:guideLst>
        <p:guide orient="horz" pos="1620"/>
        <p:guide pos="28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tags" Target="tags/tag46.xml" /><Relationship Id="rId38" Type="http://schemas.openxmlformats.org/officeDocument/2006/relationships/font" Target="fonts/font1.fntdata" /><Relationship Id="rId39" Type="http://schemas.openxmlformats.org/officeDocument/2006/relationships/font" Target="fonts/font2.fntdata" /><Relationship Id="rId4" Type="http://schemas.openxmlformats.org/officeDocument/2006/relationships/handoutMaster" Target="handoutMasters/handoutMaster1.xml" /><Relationship Id="rId40" Type="http://schemas.openxmlformats.org/officeDocument/2006/relationships/font" Target="fonts/font3.fntdata" /><Relationship Id="rId41" Type="http://schemas.openxmlformats.org/officeDocument/2006/relationships/font" Target="fonts/font4.fntdata" /><Relationship Id="rId42" Type="http://schemas.openxmlformats.org/officeDocument/2006/relationships/font" Target="fonts/font5.fntdata" /><Relationship Id="rId43" Type="http://schemas.openxmlformats.org/officeDocument/2006/relationships/font" Target="fonts/font6.fntdata" /><Relationship Id="rId44" Type="http://schemas.openxmlformats.org/officeDocument/2006/relationships/font" Target="fonts/font7.fntdata" /><Relationship Id="rId45" Type="http://schemas.openxmlformats.org/officeDocument/2006/relationships/font" Target="fonts/font8.fntdata" /><Relationship Id="rId46" Type="http://schemas.openxmlformats.org/officeDocument/2006/relationships/font" Target="fonts/font9.fntdata" /><Relationship Id="rId47" Type="http://schemas.openxmlformats.org/officeDocument/2006/relationships/presProps" Target="presProps.xml" /><Relationship Id="rId48" Type="http://schemas.openxmlformats.org/officeDocument/2006/relationships/viewProps" Target="viewProps.xml" /><Relationship Id="rId49" Type="http://schemas.openxmlformats.org/officeDocument/2006/relationships/theme" Target="theme/theme1.xml" /><Relationship Id="rId5" Type="http://schemas.openxmlformats.org/officeDocument/2006/relationships/slide" Target="slides/slide1.xml" /><Relationship Id="rId50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7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2.png" /><Relationship Id="rId2" Type="http://schemas.openxmlformats.org/officeDocument/2006/relationships/image" Target="../media/image34.png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anose="020b0503020204020204" pitchFamily="34" charset="-122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097"/>
            <a:ext cx="2133600" cy="27468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097"/>
            <a:ext cx="2895600" cy="27468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097"/>
            <a:ext cx="2133600" cy="27468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fontAlgn="base"/>
            <a:fld id="{9A0DB2DC-4C9A-4742-B13C-FB6460FD3503}" type="slidenum">
              <a:rPr lang="zh-CN" altLang="en-US" noProof="1">
                <a:solidFill>
                  <a:prstClr val="black"/>
                </a:solidFill>
                <a:latin typeface="Arial" pitchFamily="34" charset="0"/>
                <a:ea typeface="宋体" pitchFamily="2" charset="-122"/>
              </a:rPr>
              <a:t/>
            </a:fld>
            <a:endParaRPr lang="zh-CN" altLang="en-US" noProof="1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latin typeface="Times New Roman"/>
              <a:ea typeface="微软雅黑" panose="020b0503020204020204" pitchFamily="34" charset="-122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itchFamily="34" charset="0"/>
                <a:ea typeface="宋体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latin typeface="Times New Roman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5.xml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gif" /><Relationship Id="rId4" Type="http://schemas.openxmlformats.org/officeDocument/2006/relationships/tags" Target="../tags/tag6.xml" /><Relationship Id="rId5" Type="http://schemas.openxmlformats.org/officeDocument/2006/relationships/image" Target="../media/image2.gif" /><Relationship Id="rId6" Type="http://schemas.openxmlformats.org/officeDocument/2006/relationships/tags" Target="../tags/tag7.xml" /><Relationship Id="rId7" Type="http://schemas.openxmlformats.org/officeDocument/2006/relationships/tags" Target="../tags/tag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gif" /><Relationship Id="rId3" Type="http://schemas.openxmlformats.org/officeDocument/2006/relationships/image" Target="../media/image20.gif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gif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8.xml" /><Relationship Id="rId11" Type="http://schemas.openxmlformats.org/officeDocument/2006/relationships/tags" Target="../tags/tag19.xml" /><Relationship Id="rId12" Type="http://schemas.openxmlformats.org/officeDocument/2006/relationships/tags" Target="../tags/tag20.xml" /><Relationship Id="rId13" Type="http://schemas.openxmlformats.org/officeDocument/2006/relationships/tags" Target="../tags/tag21.xml" /><Relationship Id="rId14" Type="http://schemas.openxmlformats.org/officeDocument/2006/relationships/tags" Target="../tags/tag22.xml" /><Relationship Id="rId15" Type="http://schemas.openxmlformats.org/officeDocument/2006/relationships/tags" Target="../tags/tag23.xml" /><Relationship Id="rId16" Type="http://schemas.openxmlformats.org/officeDocument/2006/relationships/tags" Target="../tags/tag24.xml" /><Relationship Id="rId17" Type="http://schemas.openxmlformats.org/officeDocument/2006/relationships/tags" Target="../tags/tag25.xml" /><Relationship Id="rId18" Type="http://schemas.openxmlformats.org/officeDocument/2006/relationships/tags" Target="../tags/tag26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tags" Target="../tags/tag13.xml" /><Relationship Id="rId6" Type="http://schemas.openxmlformats.org/officeDocument/2006/relationships/tags" Target="../tags/tag14.xml" /><Relationship Id="rId7" Type="http://schemas.openxmlformats.org/officeDocument/2006/relationships/tags" Target="../tags/tag15.xml" /><Relationship Id="rId8" Type="http://schemas.openxmlformats.org/officeDocument/2006/relationships/tags" Target="../tags/tag16.xml" /><Relationship Id="rId9" Type="http://schemas.openxmlformats.org/officeDocument/2006/relationships/tags" Target="../tags/tag1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Relationship Id="rId3" Type="http://schemas.openxmlformats.org/officeDocument/2006/relationships/hyperlink" Target="&#27963;&#22622;&#20570;&#21151;.wmv" TargetMode="Ex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hyperlink" Target="&#31354;&#27668;&#25512;&#21160;&#22622;&#23376;&#26102;&#65292;&#20869;&#33021;&#20943;&#23567;_&#26631;&#28165;.mp4" TargetMode="Ex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png" /><Relationship Id="rId4" Type="http://schemas.openxmlformats.org/officeDocument/2006/relationships/tags" Target="../tags/tag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Relationship Id="rId3" Type="http://schemas.openxmlformats.org/officeDocument/2006/relationships/hyperlink" Target="&#19981;&#21516;&#29289;&#36136;&#30340;&#21560;&#28909;&#24773;&#20917;.mp4" TargetMode="Ex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Relationship Id="rId3" Type="http://schemas.openxmlformats.org/officeDocument/2006/relationships/image" Target="../media/image26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oleObject" Target="../embeddings/oleObject1.bin" TargetMode="Internal" /><Relationship Id="rId3" Type="http://schemas.openxmlformats.org/officeDocument/2006/relationships/image" Target="../media/image27.wmf" /><Relationship Id="rId4" Type="http://schemas.openxmlformats.org/officeDocument/2006/relationships/vmlDrawing" Target="../drawings/vmlDrawing1.v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5.xml" /><Relationship Id="rId11" Type="http://schemas.openxmlformats.org/officeDocument/2006/relationships/tags" Target="../tags/tag36.xml" /><Relationship Id="rId12" Type="http://schemas.openxmlformats.org/officeDocument/2006/relationships/tags" Target="../tags/tag37.xml" /><Relationship Id="rId13" Type="http://schemas.openxmlformats.org/officeDocument/2006/relationships/tags" Target="../tags/tag38.xml" /><Relationship Id="rId14" Type="http://schemas.openxmlformats.org/officeDocument/2006/relationships/tags" Target="../tags/tag39.xml" /><Relationship Id="rId15" Type="http://schemas.openxmlformats.org/officeDocument/2006/relationships/tags" Target="../tags/tag40.xml" /><Relationship Id="rId16" Type="http://schemas.openxmlformats.org/officeDocument/2006/relationships/tags" Target="../tags/tag41.xml" /><Relationship Id="rId17" Type="http://schemas.openxmlformats.org/officeDocument/2006/relationships/tags" Target="../tags/tag42.xml" /><Relationship Id="rId18" Type="http://schemas.openxmlformats.org/officeDocument/2006/relationships/tags" Target="../tags/tag43.xml" /><Relationship Id="rId19" Type="http://schemas.openxmlformats.org/officeDocument/2006/relationships/tags" Target="../tags/tag44.xml" /><Relationship Id="rId2" Type="http://schemas.openxmlformats.org/officeDocument/2006/relationships/tags" Target="../tags/tag27.xml" /><Relationship Id="rId20" Type="http://schemas.openxmlformats.org/officeDocument/2006/relationships/tags" Target="../tags/tag45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4.png" /><Relationship Id="rId4" Type="http://schemas.openxmlformats.org/officeDocument/2006/relationships/hyperlink" Target="&#27668;&#20307;&#30340;&#25193;&#25955;_&#26631;&#28165;_1.mp4" TargetMode="External" /><Relationship Id="rId5" Type="http://schemas.openxmlformats.org/officeDocument/2006/relationships/image" Target="../media/image5.png" /><Relationship Id="rId6" Type="http://schemas.openxmlformats.org/officeDocument/2006/relationships/hyperlink" Target="&#22266;&#20307;&#25193;&#25955;&#29616;&#35937;.mp4" TargetMode="External" /><Relationship Id="rId7" Type="http://schemas.openxmlformats.org/officeDocument/2006/relationships/image" Target="../media/image6.png" /><Relationship Id="rId8" Type="http://schemas.openxmlformats.org/officeDocument/2006/relationships/hyperlink" Target="&#28082;&#20307;&#25193;&#25955;.mp4" TargetMode="Externa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jpeg" /><Relationship Id="rId3" Type="http://schemas.openxmlformats.org/officeDocument/2006/relationships/oleObject" Target="../embeddings/oleObject2.bin" TargetMode="Internal" /><Relationship Id="rId4" Type="http://schemas.openxmlformats.org/officeDocument/2006/relationships/image" Target="../media/image32.png" /><Relationship Id="rId5" Type="http://schemas.openxmlformats.org/officeDocument/2006/relationships/image" Target="../media/image33.png" /><Relationship Id="rId6" Type="http://schemas.openxmlformats.org/officeDocument/2006/relationships/oleObject" Target="../embeddings/oleObject3.bin" TargetMode="Internal" /><Relationship Id="rId7" Type="http://schemas.openxmlformats.org/officeDocument/2006/relationships/image" Target="../media/image34.png" /><Relationship Id="rId8" Type="http://schemas.openxmlformats.org/officeDocument/2006/relationships/vmlDrawing" Target="../drawings/vmlDrawing2.v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png" /><Relationship Id="rId3" Type="http://schemas.openxmlformats.org/officeDocument/2006/relationships/image" Target="../media/image8.png" /><Relationship Id="rId4" Type="http://schemas.openxmlformats.org/officeDocument/2006/relationships/hyperlink" Target="&#27700;&#21644;&#37202;&#31934;&#28151;&#21512;.mp4" TargetMode="Externa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9.png" /><Relationship Id="rId4" Type="http://schemas.openxmlformats.org/officeDocument/2006/relationships/image" Target="../media/image10.png" /><Relationship Id="rId5" Type="http://schemas.openxmlformats.org/officeDocument/2006/relationships/hyperlink" Target="&#20998;&#23376;&#38388;&#30456;&#20114;&#21560;&#24341;.mp4" TargetMode="Ex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1.gif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2.jpeg" /><Relationship Id="rId3" Type="http://schemas.openxmlformats.org/officeDocument/2006/relationships/image" Target="../media/image13.jpeg" /><Relationship Id="rId4" Type="http://schemas.openxmlformats.org/officeDocument/2006/relationships/image" Target="../media/image14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gif" /><Relationship Id="rId3" Type="http://schemas.openxmlformats.org/officeDocument/2006/relationships/image" Target="../media/image16.gif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gif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c8caced32d16463ea1e14981794d98a5_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" y="-31618"/>
            <a:ext cx="9109710" cy="5207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4"/>
            </p:custDataLst>
          </p:nvPr>
        </p:nvSpPr>
        <p:spPr>
          <a:xfrm>
            <a:off x="0" y="868363"/>
            <a:ext cx="9115425" cy="216376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itchFamily="2" charset="-122"/>
                <a:cs typeface="+mn-cs"/>
              </a:rPr>
              <a:t>第十三章 内能</a:t>
            </a:r>
            <a:b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itchFamily="2" charset="-122"/>
                <a:cs typeface="+mn-cs"/>
              </a:rPr>
            </a:br>
            <a:endParaRPr lang="zh-CN" altLang="en-US" sz="5400" b="1">
              <a:solidFill>
                <a:srgbClr val="FFFF00"/>
              </a:solidFill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pic>
        <p:nvPicPr>
          <p:cNvPr id="7" name="图片 6" descr="001M5pcFzy6RAvs9ywv7f&amp;690 (2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25019" y="2572808"/>
            <a:ext cx="2908459" cy="224694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图片 9" descr="u=1816722990,3160051230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530992"/>
            <a:ext cx="8311515" cy="44799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21410" y="1003300"/>
            <a:ext cx="7316470" cy="3536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</a:t>
            </a:r>
            <a:r>
              <a:rPr 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内能：物体内所有的</a:t>
            </a:r>
            <a:r>
              <a:rPr 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分子动能</a:t>
            </a:r>
            <a:r>
              <a:rPr 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和</a:t>
            </a:r>
            <a:r>
              <a:rPr 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分子势能</a:t>
            </a:r>
            <a:r>
              <a:rPr 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的总和。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sz="2800" b="1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</a:t>
            </a:r>
            <a:r>
              <a:rPr 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一切物体在</a:t>
            </a:r>
            <a:r>
              <a:rPr 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任何情况下都有内能。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</a:t>
            </a:r>
            <a:endParaRPr lang="zh-CN" altLang="en-US" sz="2800" b="1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47386" y="2509970"/>
            <a:ext cx="393573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内能的单位：</a:t>
            </a:r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焦耳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）</a:t>
            </a:r>
          </a:p>
        </p:txBody>
      </p:sp>
    </p:spTree>
  </p:cSld>
  <p:clrMapOvr>
    <a:masterClrMapping/>
  </p:clrMapOvr>
  <p:transition spd="slow"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/>
        </p:nvGrpSpPr>
        <p:grpSpPr>
          <a:xfrm>
            <a:off x="528320" y="1951990"/>
            <a:ext cx="8155940" cy="2976880"/>
            <a:chOff x="832" y="3074"/>
            <a:chExt cx="12844" cy="4688"/>
          </a:xfrm>
        </p:grpSpPr>
        <p:pic>
          <p:nvPicPr>
            <p:cNvPr id="2" name="图片 1" descr="1495615120900_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" y="3074"/>
              <a:ext cx="6371" cy="4007"/>
            </a:xfrm>
            <a:prstGeom prst="rect">
              <a:avLst/>
            </a:prstGeom>
          </p:spPr>
        </p:pic>
        <p:pic>
          <p:nvPicPr>
            <p:cNvPr id="3" name="图片 2" descr="63653003026890631191975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2" y="3074"/>
              <a:ext cx="6374" cy="399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581" y="7134"/>
              <a:ext cx="2298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 algn="l"/>
              <a:r>
                <a:rPr lang="zh-CN" sz="20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炽热的熔岩</a:t>
              </a:r>
              <a:endParaRPr lang="zh-CN" altLang="en-US" sz="2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3" y="7134"/>
              <a:ext cx="2298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r>
                <a:rPr lang="zh-CN" sz="20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冰冷的雨雪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30505" y="463550"/>
            <a:ext cx="8704580" cy="13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l" defTabSz="6858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     炙热的熔岩具有内能；冰冷的冰块，温度虽然很低，其中的水分子仍然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做着热运动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，所以也具有内能。</a:t>
            </a:r>
            <a:endParaRPr lang="zh-CN" altLang="en-US" sz="3600" b="1"/>
          </a:p>
        </p:txBody>
      </p:sp>
    </p:spTree>
  </p:cSld>
  <p:clrMapOvr>
    <a:masterClrMapping/>
  </p:clrMapOvr>
  <p:transition spd="slow"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87730" y="1458595"/>
          <a:ext cx="3555365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5365"/>
              </a:tblGrid>
              <a:tr h="4267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微观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576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分子数量</a:t>
                      </a:r>
                      <a:endParaRPr lang="en-US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分子运动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的剧烈程度</a:t>
                      </a: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分子间距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大小变化</a:t>
                      </a: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31140" y="3550894"/>
            <a:ext cx="8805863" cy="1198880"/>
          </a:xfrm>
          <a:prstGeom prst="rect">
            <a:avLst/>
          </a:prstGeom>
          <a:ln w="22225" cap="rnd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   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物体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温度降低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时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内能减小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温度升高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时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内能增加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；反过来，</a:t>
            </a:r>
            <a:r>
              <a:rPr lang="zh-CN" altLang="en-US" sz="2400" b="1" u="sng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物体内能改变时，温度不一定改变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</a:rPr>
              <a:t>。如：水结冰时，放热但温度保持不变。</a:t>
            </a:r>
            <a:endParaRPr lang="en-US" altLang="zh-CN" sz="24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75823" y="1448409"/>
          <a:ext cx="3455670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5670"/>
              </a:tblGrid>
              <a:tr h="4267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宏观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576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大小</a:t>
                      </a: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变化</a:t>
                      </a: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大小变化</a:t>
                      </a: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66331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影响内能大小的因素 </a:t>
            </a:r>
          </a:p>
        </p:txBody>
      </p:sp>
    </p:spTree>
  </p:cSld>
  <p:clrMapOvr>
    <a:masterClrMapping/>
  </p:clrMapOvr>
  <p:transition spd="slow"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TextBox 5"/>
          <p:cNvSpPr/>
          <p:nvPr/>
        </p:nvSpPr>
        <p:spPr>
          <a:xfrm>
            <a:off x="353695" y="1381760"/>
            <a:ext cx="8624570" cy="3537519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2857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　　</a:t>
            </a:r>
            <a:r>
              <a:rPr lang="zh-CN" altLang="en-US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机械能与整个物体的机械运动情况有关</a:t>
            </a:r>
            <a:r>
              <a:rPr lang="en-US" altLang="zh-CN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内能与物体内部分子的热运动和分子间的相互作用情况有关。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所以内能是不同于机械能的另一种形式的能。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因为所有的物体的分子都在不停地做无规则运动，所以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一切物体都具有内能。</a:t>
            </a:r>
            <a:endParaRPr lang="zh-CN" altLang="en-US" sz="2800" b="1" u="none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66331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内能与机械能 </a:t>
            </a:r>
          </a:p>
        </p:txBody>
      </p:sp>
    </p:spTree>
  </p:cSld>
  <p:clrMapOvr>
    <a:masterClrMapping/>
  </p:clrMapOvr>
  <p:transition spd="slow"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descr="a94eed7bd10a4241b398484f2bec15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392555"/>
            <a:ext cx="3889375" cy="308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42765" y="1392555"/>
            <a:ext cx="4665980" cy="181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炽热的工件投入冷水中，工件会凉下来，而冷水会变热；热由工件传递到水中，这一过程叫做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热传递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342765" y="3207385"/>
            <a:ext cx="4572635" cy="1383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</a:rPr>
              <a:t>       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发生热传递时，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高温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物体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内能减少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低温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物体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内能增加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08939" y="4565624"/>
            <a:ext cx="483044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热传递可以改变物体的内能。</a:t>
            </a:r>
          </a:p>
        </p:txBody>
      </p:sp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746" y="708396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热传递改变物体内能</a:t>
            </a:r>
          </a:p>
        </p:txBody>
      </p:sp>
    </p:spTree>
  </p:cSld>
  <p:clrMapOvr>
    <a:masterClrMapping/>
  </p:clrMapOvr>
  <p:transition spd="slow"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8" name="Rectangle 5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8805" y="734695"/>
            <a:ext cx="1009015" cy="33401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endParaRPr lang="zh-CN" altLang="en-US" sz="1350"/>
          </a:p>
        </p:txBody>
      </p:sp>
      <p:sp>
        <p:nvSpPr>
          <p:cNvPr id="49" name="Rectangle 5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8160" y="999490"/>
            <a:ext cx="1009015" cy="327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endParaRPr lang="zh-CN" altLang="en-US" sz="1350"/>
          </a:p>
        </p:txBody>
      </p:sp>
      <p:grpSp>
        <p:nvGrpSpPr>
          <p:cNvPr id="50" name="组合 49"/>
          <p:cNvGrpSpPr/>
          <p:nvPr>
            <p:custDataLst>
              <p:tags r:id="rId4"/>
            </p:custDataLst>
          </p:nvPr>
        </p:nvGrpSpPr>
        <p:grpSpPr>
          <a:xfrm>
            <a:off x="1068070" y="993775"/>
            <a:ext cx="6269989" cy="575310"/>
            <a:chOff x="1687238" y="2139909"/>
            <a:chExt cx="6583442" cy="604008"/>
          </a:xfrm>
        </p:grpSpPr>
        <p:sp>
          <p:nvSpPr>
            <p:cNvPr id="51" name="矩形 50"/>
            <p:cNvSpPr/>
            <p:nvPr>
              <p:custDataLst>
                <p:tags r:id="rId5"/>
              </p:custDataLst>
            </p:nvPr>
          </p:nvSpPr>
          <p:spPr>
            <a:xfrm>
              <a:off x="4981381" y="2278872"/>
              <a:ext cx="3289299" cy="465033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物体之间有温度差。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52" name="Freeform 16"/>
            <p:cNvSpPr/>
            <p:nvPr>
              <p:custDataLst>
                <p:tags r:id="rId6"/>
              </p:custDataLst>
            </p:nvPr>
          </p:nvSpPr>
          <p:spPr bwMode="auto">
            <a:xfrm>
              <a:off x="2253971" y="2273244"/>
              <a:ext cx="2727655" cy="470673"/>
            </a:xfrm>
            <a:custGeom>
              <a:gdLst>
                <a:gd name="T0" fmla="*/ 1604 w 1604"/>
                <a:gd name="T1" fmla="*/ 176 h 352"/>
                <a:gd name="T2" fmla="*/ 1461 w 1604"/>
                <a:gd name="T3" fmla="*/ 352 h 352"/>
                <a:gd name="T4" fmla="*/ 0 w 1604"/>
                <a:gd name="T5" fmla="*/ 352 h 352"/>
                <a:gd name="T6" fmla="*/ 0 w 1604"/>
                <a:gd name="T7" fmla="*/ 0 h 352"/>
                <a:gd name="T8" fmla="*/ 1461 w 1604"/>
                <a:gd name="T9" fmla="*/ 0 h 352"/>
                <a:gd name="T10" fmla="*/ 1604 w 1604"/>
                <a:gd name="T11" fmla="*/ 176 h 3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4" h="352">
                  <a:moveTo>
                    <a:pt x="1604" y="176"/>
                  </a:moveTo>
                  <a:lnTo>
                    <a:pt x="1461" y="35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1461" y="0"/>
                  </a:lnTo>
                  <a:lnTo>
                    <a:pt x="1604" y="176"/>
                  </a:lnTo>
                  <a:close/>
                </a:path>
              </a:pathLst>
            </a:custGeom>
            <a:solidFill>
              <a:srgbClr val="359E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norm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热传递的条件</a:t>
              </a:r>
            </a:p>
          </p:txBody>
        </p:sp>
        <p:sp>
          <p:nvSpPr>
            <p:cNvPr id="53" name="Freeform 22"/>
            <p:cNvSpPr/>
            <p:nvPr>
              <p:custDataLst>
                <p:tags r:id="rId7"/>
              </p:custDataLst>
            </p:nvPr>
          </p:nvSpPr>
          <p:spPr bwMode="auto">
            <a:xfrm>
              <a:off x="2253829" y="2518082"/>
              <a:ext cx="326057" cy="220490"/>
            </a:xfrm>
            <a:custGeom>
              <a:gdLst>
                <a:gd name="T0" fmla="*/ 244 w 244"/>
                <a:gd name="T1" fmla="*/ 69 h 165"/>
                <a:gd name="T2" fmla="*/ 0 w 244"/>
                <a:gd name="T3" fmla="*/ 0 h 165"/>
                <a:gd name="T4" fmla="*/ 0 w 244"/>
                <a:gd name="T5" fmla="*/ 165 h 165"/>
                <a:gd name="T6" fmla="*/ 244 w 244"/>
                <a:gd name="T7" fmla="*/ 69 h 1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165">
                  <a:moveTo>
                    <a:pt x="244" y="69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244" y="69"/>
                  </a:lnTo>
                  <a:close/>
                </a:path>
              </a:pathLst>
            </a:custGeom>
            <a:solidFill>
              <a:srgbClr val="359EFF">
                <a:lumMod val="50000"/>
              </a:srgbClr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687238" y="2139909"/>
              <a:ext cx="892649" cy="470378"/>
            </a:xfrm>
            <a:prstGeom prst="rect">
              <a:avLst/>
            </a:prstGeom>
            <a:solidFill>
              <a:srgbClr val="359EFF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9"/>
            </p:custDataLst>
          </p:nvPr>
        </p:nvGrpSpPr>
        <p:grpSpPr>
          <a:xfrm>
            <a:off x="1068070" y="2052320"/>
            <a:ext cx="8320406" cy="804545"/>
            <a:chOff x="1687238" y="2810732"/>
            <a:chExt cx="8736364" cy="844682"/>
          </a:xfrm>
        </p:grpSpPr>
        <p:sp>
          <p:nvSpPr>
            <p:cNvPr id="56" name="Freeform 24"/>
            <p:cNvSpPr/>
            <p:nvPr>
              <p:custDataLst>
                <p:tags r:id="rId10"/>
              </p:custDataLst>
            </p:nvPr>
          </p:nvSpPr>
          <p:spPr bwMode="auto">
            <a:xfrm>
              <a:off x="2253971" y="2945401"/>
              <a:ext cx="2728322" cy="470675"/>
            </a:xfrm>
            <a:custGeom>
              <a:gdLst>
                <a:gd name="T0" fmla="*/ 1604 w 1604"/>
                <a:gd name="T1" fmla="*/ 176 h 352"/>
                <a:gd name="T2" fmla="*/ 1461 w 1604"/>
                <a:gd name="T3" fmla="*/ 352 h 352"/>
                <a:gd name="T4" fmla="*/ 0 w 1604"/>
                <a:gd name="T5" fmla="*/ 352 h 352"/>
                <a:gd name="T6" fmla="*/ 0 w 1604"/>
                <a:gd name="T7" fmla="*/ 0 h 352"/>
                <a:gd name="T8" fmla="*/ 1461 w 1604"/>
                <a:gd name="T9" fmla="*/ 0 h 352"/>
                <a:gd name="T10" fmla="*/ 1604 w 1604"/>
                <a:gd name="T11" fmla="*/ 176 h 3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4" h="352">
                  <a:moveTo>
                    <a:pt x="1604" y="176"/>
                  </a:moveTo>
                  <a:lnTo>
                    <a:pt x="1461" y="35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1461" y="0"/>
                  </a:lnTo>
                  <a:lnTo>
                    <a:pt x="1604" y="176"/>
                  </a:lnTo>
                  <a:close/>
                </a:path>
              </a:pathLst>
            </a:custGeom>
            <a:solidFill>
              <a:srgbClr val="25C4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norm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传递方向</a:t>
              </a:r>
            </a:p>
          </p:txBody>
        </p:sp>
        <p:sp>
          <p:nvSpPr>
            <p:cNvPr id="57" name="Freeform 30"/>
            <p:cNvSpPr/>
            <p:nvPr>
              <p:custDataLst>
                <p:tags r:id="rId11"/>
              </p:custDataLst>
            </p:nvPr>
          </p:nvSpPr>
          <p:spPr bwMode="auto">
            <a:xfrm>
              <a:off x="2253829" y="3190241"/>
              <a:ext cx="326057" cy="220490"/>
            </a:xfrm>
            <a:custGeom>
              <a:gdLst>
                <a:gd name="T0" fmla="*/ 244 w 244"/>
                <a:gd name="T1" fmla="*/ 68 h 165"/>
                <a:gd name="T2" fmla="*/ 0 w 244"/>
                <a:gd name="T3" fmla="*/ 0 h 165"/>
                <a:gd name="T4" fmla="*/ 0 w 244"/>
                <a:gd name="T5" fmla="*/ 165 h 165"/>
                <a:gd name="T6" fmla="*/ 244 w 244"/>
                <a:gd name="T7" fmla="*/ 68 h 1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165">
                  <a:moveTo>
                    <a:pt x="244" y="68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244" y="68"/>
                  </a:lnTo>
                  <a:close/>
                </a:path>
              </a:pathLst>
            </a:custGeom>
            <a:solidFill>
              <a:srgbClr val="25C4FF">
                <a:lumMod val="50000"/>
              </a:srgbClr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6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687238" y="2810732"/>
              <a:ext cx="892649" cy="470378"/>
            </a:xfrm>
            <a:prstGeom prst="rect">
              <a:avLst/>
            </a:prstGeom>
            <a:solidFill>
              <a:srgbClr val="25C4FF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59" name="矩形 58"/>
            <p:cNvSpPr/>
            <p:nvPr>
              <p:custDataLst>
                <p:tags r:id="rId13"/>
              </p:custDataLst>
            </p:nvPr>
          </p:nvSpPr>
          <p:spPr>
            <a:xfrm>
              <a:off x="4981627" y="3190072"/>
              <a:ext cx="5441975" cy="465342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内能从</a:t>
              </a:r>
              <a:r>
                <a:rPr lang="zh-CN" altLang="en-US" sz="2400" b="1">
                  <a:solidFill>
                    <a:srgbClr val="FF0066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高温物体</a:t>
              </a:r>
              <a:r>
                <a:rPr lang="zh-CN" altLang="en-US" sz="2400" b="1"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向</a:t>
              </a:r>
              <a:r>
                <a:rPr lang="zh-CN" altLang="en-US" sz="2400" b="1">
                  <a:solidFill>
                    <a:srgbClr val="FF0066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低温物体</a:t>
              </a:r>
              <a:r>
                <a:rPr lang="zh-CN" altLang="en-US" sz="2400" b="1"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传递。</a:t>
              </a:r>
              <a:endParaRPr lang="zh-CN" altLang="en-US" sz="2400" b="1">
                <a:latin typeface="Times New Roman" panose="02020603050405020304" pitchFamily="18" charset="0"/>
                <a:ea typeface="宋体" pitchFamily="2" charset="-122"/>
              </a:endParaRPr>
            </a:p>
            <a:p>
              <a:pPr>
                <a:lnSpc>
                  <a:spcPct val="120000"/>
                </a:lnSpc>
              </a:pPr>
              <a:endParaRPr lang="da-DK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组合 59"/>
          <p:cNvGrpSpPr/>
          <p:nvPr>
            <p:custDataLst>
              <p:tags r:id="rId14"/>
            </p:custDataLst>
          </p:nvPr>
        </p:nvGrpSpPr>
        <p:grpSpPr>
          <a:xfrm>
            <a:off x="1068070" y="3213100"/>
            <a:ext cx="6351270" cy="575310"/>
            <a:chOff x="1687238" y="3473536"/>
            <a:chExt cx="6668786" cy="604021"/>
          </a:xfrm>
        </p:grpSpPr>
        <p:sp>
          <p:nvSpPr>
            <p:cNvPr id="61" name="Freeform 32"/>
            <p:cNvSpPr/>
            <p:nvPr>
              <p:custDataLst>
                <p:tags r:id="rId15"/>
              </p:custDataLst>
            </p:nvPr>
          </p:nvSpPr>
          <p:spPr bwMode="auto">
            <a:xfrm>
              <a:off x="2253971" y="3606874"/>
              <a:ext cx="2718320" cy="470683"/>
            </a:xfrm>
            <a:custGeom>
              <a:gdLst>
                <a:gd name="T0" fmla="*/ 1604 w 1604"/>
                <a:gd name="T1" fmla="*/ 176 h 352"/>
                <a:gd name="T2" fmla="*/ 1461 w 1604"/>
                <a:gd name="T3" fmla="*/ 352 h 352"/>
                <a:gd name="T4" fmla="*/ 0 w 1604"/>
                <a:gd name="T5" fmla="*/ 352 h 352"/>
                <a:gd name="T6" fmla="*/ 0 w 1604"/>
                <a:gd name="T7" fmla="*/ 0 h 352"/>
                <a:gd name="T8" fmla="*/ 1461 w 1604"/>
                <a:gd name="T9" fmla="*/ 0 h 352"/>
                <a:gd name="T10" fmla="*/ 1604 w 1604"/>
                <a:gd name="T11" fmla="*/ 176 h 3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4" h="352">
                  <a:moveTo>
                    <a:pt x="1604" y="176"/>
                  </a:moveTo>
                  <a:lnTo>
                    <a:pt x="1461" y="35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1461" y="0"/>
                  </a:lnTo>
                  <a:lnTo>
                    <a:pt x="1604" y="176"/>
                  </a:lnTo>
                  <a:close/>
                </a:path>
              </a:pathLst>
            </a:custGeom>
            <a:solidFill>
              <a:srgbClr val="00E4FF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norm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</a:pPr>
              <a:r>
                <a:rPr lang="zh-CN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热传递的实质</a:t>
              </a:r>
            </a:p>
          </p:txBody>
        </p:sp>
        <p:sp>
          <p:nvSpPr>
            <p:cNvPr id="62" name="Freeform 38"/>
            <p:cNvSpPr/>
            <p:nvPr>
              <p:custDataLst>
                <p:tags r:id="rId16"/>
              </p:custDataLst>
            </p:nvPr>
          </p:nvSpPr>
          <p:spPr bwMode="auto">
            <a:xfrm>
              <a:off x="2253829" y="3851710"/>
              <a:ext cx="326057" cy="220490"/>
            </a:xfrm>
            <a:custGeom>
              <a:gdLst>
                <a:gd name="T0" fmla="*/ 244 w 244"/>
                <a:gd name="T1" fmla="*/ 69 h 165"/>
                <a:gd name="T2" fmla="*/ 0 w 244"/>
                <a:gd name="T3" fmla="*/ 0 h 165"/>
                <a:gd name="T4" fmla="*/ 0 w 244"/>
                <a:gd name="T5" fmla="*/ 165 h 165"/>
                <a:gd name="T6" fmla="*/ 244 w 244"/>
                <a:gd name="T7" fmla="*/ 69 h 1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4" h="165">
                  <a:moveTo>
                    <a:pt x="244" y="69"/>
                  </a:moveTo>
                  <a:lnTo>
                    <a:pt x="0" y="0"/>
                  </a:lnTo>
                  <a:lnTo>
                    <a:pt x="0" y="165"/>
                  </a:lnTo>
                  <a:lnTo>
                    <a:pt x="244" y="69"/>
                  </a:lnTo>
                  <a:close/>
                </a:path>
              </a:pathLst>
            </a:custGeom>
            <a:solidFill>
              <a:srgbClr val="00E4FF">
                <a:lumMod val="50000"/>
              </a:srgbClr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687238" y="3473536"/>
              <a:ext cx="892649" cy="470378"/>
            </a:xfrm>
            <a:prstGeom prst="rect">
              <a:avLst/>
            </a:prstGeom>
            <a:solidFill>
              <a:srgbClr val="00E4FF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rm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64" name="矩形 63"/>
            <p:cNvSpPr/>
            <p:nvPr>
              <p:custDataLst>
                <p:tags r:id="rId18"/>
              </p:custDataLst>
            </p:nvPr>
          </p:nvSpPr>
          <p:spPr>
            <a:xfrm>
              <a:off x="5066725" y="3607190"/>
              <a:ext cx="3289299" cy="465033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itchFamily="2" charset="-122"/>
                  <a:sym typeface="+mn-ea"/>
                </a:rPr>
                <a:t>内能的转移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p:transition spd="slow"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269" name="矩形 11268"/>
          <p:cNvSpPr/>
          <p:nvPr/>
        </p:nvSpPr>
        <p:spPr>
          <a:xfrm>
            <a:off x="484981" y="1368875"/>
            <a:ext cx="8173403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在热传递过程中，传递能量的多少叫做</a:t>
            </a:r>
            <a:r>
              <a:rPr lang="zh-CN" altLang="en-US" sz="2800" b="1" u="none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热量</a:t>
            </a:r>
            <a:r>
              <a:rPr lang="zh-CN" altLang="en-US" sz="2800" b="1" u="none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，热量的单位是</a:t>
            </a:r>
            <a:r>
              <a:rPr lang="zh-CN" altLang="en-US" sz="2800" b="1" u="none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焦耳</a:t>
            </a:r>
            <a:r>
              <a:rPr lang="zh-CN" altLang="en-US" sz="2800" b="1" u="none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热量通常用字母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Q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表示。</a:t>
            </a:r>
            <a:endParaRPr lang="zh-CN" altLang="en-US" sz="2800" b="1" u="none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7417" name="矩形 17416"/>
          <p:cNvSpPr/>
          <p:nvPr/>
        </p:nvSpPr>
        <p:spPr>
          <a:xfrm>
            <a:off x="800576" y="2572200"/>
            <a:ext cx="7858125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热量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是热传递过程中，内能转移的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量度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9400" y="3395345"/>
            <a:ext cx="8799195" cy="1124585"/>
          </a:xfrm>
          <a:prstGeom prst="rect">
            <a:avLst/>
          </a:prstGeom>
          <a:ln w="22225" cap="rnd">
            <a:rou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热量是一个过程量，不能说一个物体“具有”“含有”热量，应该说“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吸收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”或“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放出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”热量。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994660" y="584200"/>
            <a:ext cx="2799715" cy="643255"/>
            <a:chOff x="1468" y="1220"/>
            <a:chExt cx="2001" cy="1076"/>
          </a:xfrm>
        </p:grpSpPr>
        <p:sp>
          <p:nvSpPr>
            <p:cNvPr id="6" name="圆角矩形 5"/>
            <p:cNvSpPr/>
            <p:nvPr/>
          </p:nvSpPr>
          <p:spPr>
            <a:xfrm>
              <a:off x="1468" y="124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热 量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562" y="1220"/>
              <a:ext cx="100" cy="1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ransition spd="slow"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/>
          <p:cNvSpPr txBox="1"/>
          <p:nvPr/>
        </p:nvSpPr>
        <p:spPr>
          <a:xfrm>
            <a:off x="4533002" y="1166660"/>
            <a:ext cx="4120314" cy="2377574"/>
          </a:xfrm>
          <a:prstGeom prst="rect">
            <a:avLst/>
          </a:prstGeom>
          <a:ln w="222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700" b="1">
                <a:latin typeface="Times New Roman" panose="02020603050405020304" pitchFamily="18" charset="0"/>
                <a:ea typeface="宋体" pitchFamily="2" charset="-122"/>
              </a:rPr>
              <a:t>           </a:t>
            </a:r>
            <a:r>
              <a:rPr lang="en-US" altLang="zh-CN" sz="2700" b="1" smtClean="0"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zh-CN" altLang="en-US" sz="2700" b="1" smtClean="0">
                <a:latin typeface="Times New Roman" panose="02020603050405020304" pitchFamily="18" charset="0"/>
                <a:ea typeface="宋体" pitchFamily="2" charset="-122"/>
              </a:rPr>
              <a:t>棉花</a:t>
            </a: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燃烧起来。</a:t>
            </a:r>
          </a:p>
          <a:p>
            <a:pPr>
              <a:lnSpc>
                <a:spcPct val="110000"/>
              </a:lnSpc>
            </a:pP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            因为活塞压缩气体</a:t>
            </a:r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做功</a:t>
            </a: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，使空气的</a:t>
            </a:r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内能增大</a:t>
            </a: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，</a:t>
            </a:r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温度升高</a:t>
            </a: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，达到了硝化棉的燃点。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33002" y="3872158"/>
            <a:ext cx="4120314" cy="922020"/>
          </a:xfrm>
          <a:prstGeom prst="rect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700" b="1">
                <a:latin typeface="Times New Roman" panose="02020603050405020304" pitchFamily="18" charset="0"/>
                <a:ea typeface="宋体" pitchFamily="2" charset="-122"/>
              </a:rPr>
              <a:t>         </a:t>
            </a:r>
            <a:r>
              <a:rPr lang="en-US" altLang="zh-CN" sz="2700" b="1" smtClean="0">
                <a:latin typeface="Times New Roman" panose="02020603050405020304" pitchFamily="18" charset="0"/>
                <a:ea typeface="宋体" pitchFamily="2" charset="-122"/>
              </a:rPr>
              <a:t>    </a:t>
            </a:r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对物体做功，物体内能增加</a:t>
            </a:r>
          </a:p>
        </p:txBody>
      </p:sp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48805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做功改变物体内能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77505" y="1136783"/>
            <a:ext cx="920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314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现象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59391" y="1554815"/>
            <a:ext cx="9207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314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759391" y="3788338"/>
            <a:ext cx="92075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314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结论</a:t>
            </a:r>
          </a:p>
        </p:txBody>
      </p:sp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5" y="1521502"/>
            <a:ext cx="3099377" cy="2513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8262"/>
          <a:stretch>
            <a:fillRect/>
          </a:stretch>
        </p:blipFill>
        <p:spPr>
          <a:xfrm>
            <a:off x="783460" y="1433945"/>
            <a:ext cx="2894921" cy="2261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4106726" y="579521"/>
            <a:ext cx="4391660" cy="21685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瓶内水上方存在着无色透明、无法看到的水蒸气；当</a:t>
            </a:r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塞子跳起来</a:t>
            </a: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时，可以看到瓶内出现</a:t>
            </a:r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白雾</a:t>
            </a:r>
            <a:r>
              <a:rPr lang="zh-CN" altLang="en-US" sz="2700" b="1">
                <a:latin typeface="Times New Roman" panose="02020603050405020304" pitchFamily="18" charset="0"/>
                <a:ea typeface="宋体" pitchFamily="2" charset="-122"/>
              </a:rPr>
              <a:t>，说明水蒸气液化成了可以看到的小水滴。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32091" y="4077969"/>
            <a:ext cx="4589780" cy="953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气体膨胀对外做功，</a:t>
            </a:r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内能减小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sym typeface="+mn-ea"/>
              </a:rPr>
              <a:t>，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</a:rPr>
              <a:t>温度降低</a:t>
            </a:r>
          </a:p>
        </p:txBody>
      </p:sp>
      <p:sp>
        <p:nvSpPr>
          <p:cNvPr id="13" name="下箭头标注 12"/>
          <p:cNvSpPr/>
          <p:nvPr/>
        </p:nvSpPr>
        <p:spPr>
          <a:xfrm>
            <a:off x="3989886" y="565150"/>
            <a:ext cx="4508500" cy="3512820"/>
          </a:xfrm>
          <a:prstGeom prst="downArrowCallout">
            <a:avLst/>
          </a:prstGeom>
          <a:noFill/>
          <a:ln w="254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23" name="文本框 13322"/>
          <p:cNvSpPr txBox="1"/>
          <p:nvPr/>
        </p:nvSpPr>
        <p:spPr>
          <a:xfrm>
            <a:off x="1149191" y="698315"/>
            <a:ext cx="6584156" cy="521970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u="none">
                <a:solidFill>
                  <a:srgbClr val="0066CC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做功与内能的改变  </a:t>
            </a:r>
          </a:p>
        </p:txBody>
      </p:sp>
      <p:cxnSp>
        <p:nvCxnSpPr>
          <p:cNvPr id="3" name="直线连接符 10"/>
          <p:cNvCxnSpPr/>
          <p:nvPr/>
        </p:nvCxnSpPr>
        <p:spPr>
          <a:xfrm>
            <a:off x="1588" y="394970"/>
            <a:ext cx="2006600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文本框 1"/>
          <p:cNvSpPr txBox="1"/>
          <p:nvPr/>
        </p:nvSpPr>
        <p:spPr>
          <a:xfrm>
            <a:off x="518160" y="1588770"/>
            <a:ext cx="837755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对物体做功，内能增加，温度升高。物体对外做功，内能减少，温度降低。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49191" y="2691580"/>
            <a:ext cx="6584156" cy="521970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u="none">
                <a:solidFill>
                  <a:srgbClr val="0066CC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做功改变内能的本质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10945" y="3547110"/>
            <a:ext cx="699135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314EF"/>
                </a:solidFill>
                <a:latin typeface="宋体" panose="02010600030101010101" pitchFamily="2" charset="-122"/>
                <a:ea typeface="宋体" pitchFamily="2" charset="-122"/>
              </a:rPr>
              <a:t>内能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与</a:t>
            </a:r>
            <a:r>
              <a:rPr lang="zh-CN" altLang="en-US" sz="2800" b="1">
                <a:solidFill>
                  <a:srgbClr val="0314EF"/>
                </a:solidFill>
                <a:latin typeface="宋体" panose="02010600030101010101" pitchFamily="2" charset="-122"/>
                <a:ea typeface="宋体" pitchFamily="2" charset="-122"/>
              </a:rPr>
              <a:t>机械能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的相互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转化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。</a:t>
            </a:r>
          </a:p>
        </p:txBody>
      </p:sp>
    </p:spTree>
  </p:cSld>
  <p:clrMapOvr>
    <a:masterClrMapping/>
  </p:clrMapOvr>
  <p:transition spd="slow"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矩形 21"/>
          <p:cNvSpPr/>
          <p:nvPr/>
        </p:nvSpPr>
        <p:spPr>
          <a:xfrm>
            <a:off x="6656705" y="2230252"/>
            <a:ext cx="2145030" cy="2298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分子特点</a:t>
            </a:r>
            <a:endParaRPr lang="zh-CN" altLang="en-US" sz="2400" b="1">
              <a:solidFill>
                <a:srgbClr val="1D41D5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 （</a:t>
            </a: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）体积小</a:t>
            </a:r>
            <a:endParaRPr lang="zh-CN" altLang="en-US" sz="2400" b="1">
              <a:solidFill>
                <a:srgbClr val="1D41D5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 （</a:t>
            </a: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）数量大</a:t>
            </a:r>
            <a:r>
              <a:rPr lang="zh-CN" altLang="en-US" sz="21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　</a:t>
            </a:r>
          </a:p>
        </p:txBody>
      </p:sp>
      <p:sp>
        <p:nvSpPr>
          <p:cNvPr id="5" name="Rectangle 7"/>
          <p:cNvSpPr/>
          <p:nvPr/>
        </p:nvSpPr>
        <p:spPr>
          <a:xfrm>
            <a:off x="1311751" y="1084527"/>
            <a:ext cx="7843361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常见的物质是由极其微小的粒子——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分子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原子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构成的。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95559" y="1697937"/>
            <a:ext cx="78600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分子非常小，人们通常以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-10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m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为单位来量度分子。</a:t>
            </a:r>
            <a:endParaRPr lang="zh-CN" altLang="en-US" sz="2400" b="1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4"/>
          <p:cNvSpPr>
            <a:spLocks noChangeArrowheads="1"/>
          </p:cNvSpPr>
          <p:nvPr/>
        </p:nvSpPr>
        <p:spPr bwMode="auto">
          <a:xfrm>
            <a:off x="3481626" y="623199"/>
            <a:ext cx="173156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物质的构成</a:t>
            </a:r>
          </a:p>
        </p:txBody>
      </p:sp>
      <p:sp>
        <p:nvSpPr>
          <p:cNvPr id="19" name="矩形 18"/>
          <p:cNvSpPr/>
          <p:nvPr/>
        </p:nvSpPr>
        <p:spPr>
          <a:xfrm>
            <a:off x="817172" y="2230384"/>
            <a:ext cx="5915978" cy="229838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一滴水中所含的水分子数大约是1.67×10</a:t>
            </a:r>
            <a:r>
              <a:rPr lang="zh-CN" altLang="en-US" sz="2400" b="1" baseline="30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21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个。如果你以这样的速度喝水：一秒钟喝一口，一口吞下一亿个水分子，不停地喝下去，要把一滴水中的水分子全部吞进肚里，需要多长时间？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53万年！</a:t>
            </a:r>
          </a:p>
        </p:txBody>
      </p:sp>
      <p:sp>
        <p:nvSpPr>
          <p:cNvPr id="21" name="直角三角形 20"/>
          <p:cNvSpPr/>
          <p:nvPr/>
        </p:nvSpPr>
        <p:spPr>
          <a:xfrm rot="13200000">
            <a:off x="6545580" y="3197172"/>
            <a:ext cx="348615" cy="416243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807700" y="10795000"/>
            <a:ext cx="330200" cy="241300"/>
          </a:xfrm>
          <a:prstGeom prst="cube">
            <a:avLst/>
          </a:prstGeom>
        </p:spPr>
      </p:pic>
    </p:spTree>
    <p:custDataLst>
      <p:tags r:id="rId4"/>
    </p:custDataLst>
  </p:cSld>
  <p:clrMapOvr>
    <a:masterClrMapping/>
  </p:clrMapOvr>
  <p:transition spd="slow"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2997" name="文本框 212996"/>
          <p:cNvSpPr txBox="1"/>
          <p:nvPr/>
        </p:nvSpPr>
        <p:spPr>
          <a:xfrm>
            <a:off x="361315" y="1197610"/>
            <a:ext cx="874585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1. 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要研究这个问题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必须保持</a:t>
            </a:r>
            <a:r>
              <a:rPr lang="en-US" altLang="zh-CN" sz="2800" b="1" u="sng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______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和</a:t>
            </a:r>
            <a:r>
              <a:rPr lang="en-US" altLang="zh-CN" sz="2800" b="1" u="sng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_   ________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相同，而使</a:t>
            </a:r>
            <a:r>
              <a:rPr lang="en-US" altLang="zh-CN" sz="2800" b="1" u="sng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__________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不同。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2. 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取两个</a:t>
            </a:r>
            <a:r>
              <a:rPr lang="en-US" altLang="zh-CN" sz="2800" b="1" u="sng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________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的烧杯盛放质量相同的两种液体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水和煤油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),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用</a:t>
            </a:r>
            <a:r>
              <a:rPr lang="en-US" altLang="zh-CN" sz="2800" b="1" u="sng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的两个电热器给它们加热，使它们升高相同的温度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看它们所用时间的长短。</a:t>
            </a:r>
          </a:p>
        </p:txBody>
      </p:sp>
      <p:sp>
        <p:nvSpPr>
          <p:cNvPr id="212999" name="矩形 212998"/>
          <p:cNvSpPr/>
          <p:nvPr/>
        </p:nvSpPr>
        <p:spPr>
          <a:xfrm>
            <a:off x="5269389" y="1314106"/>
            <a:ext cx="908209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质量</a:t>
            </a:r>
          </a:p>
        </p:txBody>
      </p:sp>
      <p:sp>
        <p:nvSpPr>
          <p:cNvPr id="213000" name="文本框 212999"/>
          <p:cNvSpPr txBox="1"/>
          <p:nvPr/>
        </p:nvSpPr>
        <p:spPr>
          <a:xfrm>
            <a:off x="6695440" y="1313815"/>
            <a:ext cx="23171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升高的温度</a:t>
            </a:r>
          </a:p>
        </p:txBody>
      </p:sp>
      <p:sp>
        <p:nvSpPr>
          <p:cNvPr id="213001" name="文本框 213000"/>
          <p:cNvSpPr txBox="1"/>
          <p:nvPr/>
        </p:nvSpPr>
        <p:spPr>
          <a:xfrm>
            <a:off x="2306638" y="1947519"/>
            <a:ext cx="16859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物质种类</a:t>
            </a:r>
          </a:p>
        </p:txBody>
      </p:sp>
      <p:sp>
        <p:nvSpPr>
          <p:cNvPr id="213002" name="文本框 213001"/>
          <p:cNvSpPr txBox="1"/>
          <p:nvPr/>
        </p:nvSpPr>
        <p:spPr>
          <a:xfrm>
            <a:off x="2237740" y="2598420"/>
            <a:ext cx="1365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相同</a:t>
            </a:r>
          </a:p>
        </p:txBody>
      </p:sp>
      <p:sp>
        <p:nvSpPr>
          <p:cNvPr id="213003" name="文本框 213002"/>
          <p:cNvSpPr txBox="1"/>
          <p:nvPr/>
        </p:nvSpPr>
        <p:spPr>
          <a:xfrm>
            <a:off x="2940685" y="3253740"/>
            <a:ext cx="1196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相同</a:t>
            </a:r>
          </a:p>
        </p:txBody>
      </p:sp>
      <p:cxnSp>
        <p:nvCxnSpPr>
          <p:cNvPr id="10" name="直线连接符 10"/>
          <p:cNvCxnSpPr/>
          <p:nvPr/>
        </p:nvCxnSpPr>
        <p:spPr>
          <a:xfrm>
            <a:off x="1588" y="412750"/>
            <a:ext cx="2006600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文本框 4"/>
          <p:cNvSpPr txBox="1"/>
          <p:nvPr/>
        </p:nvSpPr>
        <p:spPr>
          <a:xfrm>
            <a:off x="1298258" y="544010"/>
            <a:ext cx="6260465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sym typeface="+mn-ea"/>
              </a:rPr>
              <a:t>物体吸收热量的多少与哪些因素有关？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9" grpId="0"/>
      <p:bldP spid="213000" grpId="1"/>
      <p:bldP spid="213001" grpId="2"/>
      <p:bldP spid="213002" grpId="3"/>
      <p:bldP spid="213003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/>
        </p:nvSpPr>
        <p:spPr>
          <a:xfrm>
            <a:off x="4287520" y="1097280"/>
            <a:ext cx="4787900" cy="1198880"/>
          </a:xfrm>
          <a:prstGeom prst="rect">
            <a:avLst/>
          </a:prstGeom>
          <a:ln w="4445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ctr" fontAlgn="auto"/>
            <a:r>
              <a:rPr lang="zh-CN" altLang="en-US" sz="2400" b="1">
                <a:latin typeface="Arial" pitchFamily="34" charset="0"/>
                <a:ea typeface="宋体" pitchFamily="2" charset="-122"/>
                <a:sym typeface="+mn-ea"/>
              </a:rPr>
              <a:t>实验现象：质量相同的水和煤油，</a:t>
            </a:r>
            <a:r>
              <a:rPr lang="zh-CN" altLang="en-US" sz="24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升高相同的温度</a:t>
            </a:r>
            <a:r>
              <a:rPr lang="zh-CN" altLang="en-US" sz="2400" b="1">
                <a:latin typeface="Arial" pitchFamily="34" charset="0"/>
                <a:ea typeface="宋体" pitchFamily="2" charset="-122"/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煤油</a:t>
            </a:r>
            <a:r>
              <a:rPr lang="zh-CN" altLang="en-US" sz="2400" b="1">
                <a:latin typeface="Arial" pitchFamily="34" charset="0"/>
                <a:ea typeface="宋体" pitchFamily="2" charset="-122"/>
                <a:sym typeface="+mn-ea"/>
              </a:rPr>
              <a:t>需要加热的时间短</a:t>
            </a:r>
            <a:endParaRPr lang="zh-CN" altLang="en-US" sz="2400" b="1">
              <a:solidFill>
                <a:schemeClr val="tx1"/>
              </a:solidFill>
              <a:latin typeface="Arial" pitchFamily="34" charset="0"/>
              <a:ea typeface="宋体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83125" y="2894330"/>
            <a:ext cx="4185920" cy="8299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fontAlgn="auto"/>
            <a:r>
              <a:rPr lang="zh-CN" altLang="en-US" sz="2400" b="1">
                <a:latin typeface="Arial" pitchFamily="34" charset="0"/>
                <a:ea typeface="宋体" pitchFamily="2" charset="-122"/>
                <a:sym typeface="+mn-ea"/>
              </a:rPr>
              <a:t>质量相同的水和煤油，升高相同的温度，吸收的热量不同</a:t>
            </a:r>
          </a:p>
        </p:txBody>
      </p:sp>
      <p:sp>
        <p:nvSpPr>
          <p:cNvPr id="6" name="下箭头 5"/>
          <p:cNvSpPr/>
          <p:nvPr/>
        </p:nvSpPr>
        <p:spPr>
          <a:xfrm>
            <a:off x="6563678" y="2351855"/>
            <a:ext cx="234315" cy="440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/>
        </p:nvSpPr>
        <p:spPr>
          <a:xfrm>
            <a:off x="5613241" y="4418304"/>
            <a:ext cx="2325370" cy="460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</a:rPr>
              <a:t>水的吸热能力强</a:t>
            </a:r>
          </a:p>
        </p:txBody>
      </p:sp>
      <p:sp>
        <p:nvSpPr>
          <p:cNvPr id="11" name="下箭头 10"/>
          <p:cNvSpPr/>
          <p:nvPr/>
        </p:nvSpPr>
        <p:spPr>
          <a:xfrm>
            <a:off x="6563043" y="3787749"/>
            <a:ext cx="234315" cy="440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658" name="矩形 12290"/>
          <p:cNvSpPr>
            <a:spLocks noChangeArrowheads="1"/>
          </p:cNvSpPr>
          <p:nvPr/>
        </p:nvSpPr>
        <p:spPr bwMode="auto">
          <a:xfrm>
            <a:off x="1826" y="488051"/>
            <a:ext cx="914280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探究物质的吸热能力</a:t>
            </a:r>
          </a:p>
        </p:txBody>
      </p:sp>
      <p:pic>
        <p:nvPicPr>
          <p:cNvPr id="3" name="图片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5" y="1910214"/>
            <a:ext cx="3612990" cy="1931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组合 7"/>
          <p:cNvGrpSpPr/>
          <p:nvPr/>
        </p:nvGrpSpPr>
        <p:grpSpPr>
          <a:xfrm>
            <a:off x="114935" y="412750"/>
            <a:ext cx="8912860" cy="5148580"/>
            <a:chOff x="-14" y="661"/>
            <a:chExt cx="14036" cy="8108"/>
          </a:xfrm>
        </p:grpSpPr>
        <p:grpSp>
          <p:nvGrpSpPr>
            <p:cNvPr id="34818" name="组合 4"/>
            <p:cNvGrpSpPr/>
            <p:nvPr/>
          </p:nvGrpSpPr>
          <p:grpSpPr>
            <a:xfrm>
              <a:off x="-14" y="661"/>
              <a:ext cx="14037" cy="8108"/>
              <a:chOff x="-3593057" y="1567519"/>
              <a:chExt cx="8776917" cy="5124845"/>
            </a:xfrm>
          </p:grpSpPr>
          <p:pic>
            <p:nvPicPr>
              <p:cNvPr id="9" name="一个圆顶角并剪去另一个顶角的矩形 1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593057" y="1567519"/>
                <a:ext cx="8776917" cy="512484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-2747302" y="1767880"/>
                <a:ext cx="3172819" cy="644062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+mn-ea"/>
                </a:endParaRPr>
              </a:p>
            </p:txBody>
          </p:sp>
        </p:grpSp>
        <p:grpSp>
          <p:nvGrpSpPr>
            <p:cNvPr id="11" name="组 1"/>
            <p:cNvGrpSpPr/>
            <p:nvPr/>
          </p:nvGrpSpPr>
          <p:grpSpPr>
            <a:xfrm>
              <a:off x="1748" y="794"/>
              <a:ext cx="5013" cy="1032"/>
              <a:chOff x="7647436" y="3815009"/>
              <a:chExt cx="3452021" cy="601051"/>
            </a:xfrm>
          </p:grpSpPr>
          <p:sp>
            <p:nvSpPr>
              <p:cNvPr id="14" name="文本框 30"/>
              <p:cNvSpPr txBox="1"/>
              <p:nvPr/>
            </p:nvSpPr>
            <p:spPr>
              <a:xfrm>
                <a:off x="8483529" y="3925464"/>
                <a:ext cx="2615928" cy="4787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eaLnBrk="0" hangingPunct="0"/>
                <a:r>
                  <a:rPr lang="en-US" altLang="zh-CN" sz="280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80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方法总结</a:t>
                </a:r>
              </a:p>
            </p:txBody>
          </p:sp>
          <p:pic>
            <p:nvPicPr>
              <p:cNvPr id="15" name="图片 9" descr="book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7436" y="3815009"/>
                <a:ext cx="977957" cy="60105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16" name="文本框 15"/>
          <p:cNvSpPr txBox="1"/>
          <p:nvPr/>
        </p:nvSpPr>
        <p:spPr>
          <a:xfrm>
            <a:off x="850265" y="1268095"/>
            <a:ext cx="7546340" cy="1337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indent="0" fontAlgn="auto"/>
            <a:r>
              <a:rPr lang="en-US" altLang="zh-CN" sz="2700" b="1">
                <a:latin typeface="Arial" pitchFamily="34" charset="0"/>
                <a:ea typeface="宋体" pitchFamily="2" charset="-122"/>
                <a:sym typeface="+mn-ea"/>
              </a:rPr>
              <a:t>        </a:t>
            </a:r>
            <a:r>
              <a:rPr lang="zh-CN" altLang="en-US" sz="2700" b="1">
                <a:latin typeface="Arial" pitchFamily="34" charset="0"/>
                <a:ea typeface="宋体" pitchFamily="2" charset="-122"/>
                <a:sym typeface="+mn-ea"/>
              </a:rPr>
              <a:t>实验中，使</a:t>
            </a:r>
            <a:r>
              <a:rPr lang="zh-CN" altLang="en-US" sz="27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相同质量</a:t>
            </a:r>
            <a:r>
              <a:rPr lang="zh-CN" altLang="en-US" sz="2700" b="1">
                <a:latin typeface="Arial" pitchFamily="34" charset="0"/>
                <a:ea typeface="宋体" pitchFamily="2" charset="-122"/>
                <a:sym typeface="+mn-ea"/>
              </a:rPr>
              <a:t>的水和煤油</a:t>
            </a:r>
            <a:r>
              <a:rPr lang="zh-CN" altLang="en-US" sz="27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升高相同的温度</a:t>
            </a:r>
            <a:r>
              <a:rPr lang="zh-CN" altLang="en-US" sz="2700" b="1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+mn-ea"/>
              </a:rPr>
              <a:t>，来比较所需时间的长短</a:t>
            </a:r>
            <a:r>
              <a:rPr lang="zh-CN" altLang="en-US" sz="2700" b="1">
                <a:latin typeface="Arial" pitchFamily="34" charset="0"/>
                <a:ea typeface="宋体" pitchFamily="2" charset="-122"/>
                <a:sym typeface="+mn-ea"/>
              </a:rPr>
              <a:t>，从而得出它们吸热能力的高低。</a:t>
            </a:r>
            <a:endParaRPr lang="zh-CN" altLang="en-US" sz="2700" b="1"/>
          </a:p>
        </p:txBody>
      </p:sp>
      <p:sp>
        <p:nvSpPr>
          <p:cNvPr id="17" name="文本框 16"/>
          <p:cNvSpPr txBox="1"/>
          <p:nvPr/>
        </p:nvSpPr>
        <p:spPr>
          <a:xfrm>
            <a:off x="5742305" y="2224405"/>
            <a:ext cx="2654300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700" b="1">
                <a:ea typeface="宋体" pitchFamily="2" charset="-122"/>
              </a:rPr>
              <a:t>——</a:t>
            </a:r>
            <a:r>
              <a:rPr lang="zh-CN" altLang="en-US" sz="2700" b="1">
                <a:solidFill>
                  <a:srgbClr val="0000FF"/>
                </a:solidFill>
                <a:ea typeface="宋体" pitchFamily="2" charset="-122"/>
              </a:rPr>
              <a:t>控制变量法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28370" y="3148330"/>
            <a:ext cx="7568565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700" b="1">
                <a:latin typeface="宋体" panose="02010600030101010101" pitchFamily="2" charset="-122"/>
                <a:ea typeface="宋体" pitchFamily="2" charset="-122"/>
              </a:rPr>
              <a:t>    </a:t>
            </a:r>
            <a:r>
              <a:rPr lang="zh-CN" altLang="en-US" sz="2700" b="1">
                <a:latin typeface="宋体" panose="02010600030101010101" pitchFamily="2" charset="-122"/>
                <a:ea typeface="宋体" pitchFamily="2" charset="-122"/>
              </a:rPr>
              <a:t>在此实验中用</a:t>
            </a:r>
            <a:r>
              <a:rPr lang="zh-CN" altLang="en-US" sz="27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加热时间</a:t>
            </a:r>
            <a:r>
              <a:rPr lang="zh-CN" altLang="en-US" sz="2700" b="1">
                <a:latin typeface="宋体" panose="02010600030101010101" pitchFamily="2" charset="-122"/>
                <a:ea typeface="宋体" pitchFamily="2" charset="-122"/>
              </a:rPr>
              <a:t>表示水和煤油吸热的多少。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879783" y="3827119"/>
            <a:ext cx="1903095" cy="50673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700" b="1">
                <a:ea typeface="宋体" pitchFamily="2" charset="-122"/>
              </a:rPr>
              <a:t>——</a:t>
            </a:r>
            <a:r>
              <a:rPr lang="zh-CN" altLang="en-US" sz="2700" b="1">
                <a:solidFill>
                  <a:srgbClr val="0000FF"/>
                </a:solidFill>
                <a:ea typeface="宋体" pitchFamily="2" charset="-122"/>
              </a:rPr>
              <a:t>转换法</a:t>
            </a:r>
          </a:p>
        </p:txBody>
      </p:sp>
    </p:spTree>
  </p:cSld>
  <p:clrMapOvr>
    <a:masterClrMapping/>
  </p:clrMapOvr>
  <p:transition spd="slow"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278924" y="648467"/>
            <a:ext cx="8412004" cy="95313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实验表明：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不同物质的吸热能力不同。怎样表示不同物质这种性质上的差别呢？</a:t>
            </a:r>
          </a:p>
        </p:txBody>
      </p:sp>
      <p:sp>
        <p:nvSpPr>
          <p:cNvPr id="3" name="上箭头标注 2"/>
          <p:cNvSpPr/>
          <p:nvPr/>
        </p:nvSpPr>
        <p:spPr>
          <a:xfrm>
            <a:off x="3197860" y="1794510"/>
            <a:ext cx="2357120" cy="9474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比热容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8765" y="3056890"/>
            <a:ext cx="8220710" cy="1383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itchFamily="2" charset="-122"/>
              </a:rPr>
              <a:t>    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一定质量的某种物质，在温度升高时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吸收的热量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与它的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质量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</a:rPr>
              <a:t>升高的温度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itchFamily="2" charset="-122"/>
              </a:rPr>
              <a:t>乘积之比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</a:rPr>
              <a:t>。</a:t>
            </a:r>
          </a:p>
        </p:txBody>
      </p:sp>
    </p:spTree>
  </p:cSld>
  <p:clrMapOvr>
    <a:masterClrMapping/>
  </p:clrMapOvr>
  <p:transition spd="slow"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7417" name="Rectangle 9"/>
          <p:cNvSpPr/>
          <p:nvPr/>
        </p:nvSpPr>
        <p:spPr>
          <a:xfrm>
            <a:off x="402987" y="2859458"/>
            <a:ext cx="10775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单位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7418" name="Rectangle 10"/>
          <p:cNvSpPr/>
          <p:nvPr/>
        </p:nvSpPr>
        <p:spPr>
          <a:xfrm>
            <a:off x="3226435" y="2859405"/>
            <a:ext cx="4411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读作：焦每千克摄氏度</a:t>
            </a:r>
          </a:p>
        </p:txBody>
      </p:sp>
      <p:sp>
        <p:nvSpPr>
          <p:cNvPr id="17419" name="Rectangle 11"/>
          <p:cNvSpPr/>
          <p:nvPr/>
        </p:nvSpPr>
        <p:spPr>
          <a:xfrm>
            <a:off x="1389698" y="2890811"/>
            <a:ext cx="18364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 /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kg·℃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3384" y="551947"/>
            <a:ext cx="1203960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公式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</a:rPr>
              <a:t>：</a:t>
            </a:r>
          </a:p>
        </p:txBody>
      </p:sp>
      <p:graphicFrame>
        <p:nvGraphicFramePr>
          <p:cNvPr id="4" name="对象 3">
            <a:hlinkClick action="ppaction://ole?verb=0"/>
          </p:cNvPr>
          <p:cNvGraphicFramePr>
            <a:graphicFrameLocks noChangeAspect="1"/>
          </p:cNvGraphicFramePr>
          <p:nvPr/>
        </p:nvGraphicFramePr>
        <p:xfrm>
          <a:off x="1028065" y="942975"/>
          <a:ext cx="165354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2" progId="">
                  <p:embed/>
                </p:oleObj>
              </mc:Choice>
              <mc:Fallback>
                <p:oleObj r:id="rId2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028065" y="942975"/>
                        <a:ext cx="1653540" cy="1193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616325" y="269240"/>
            <a:ext cx="3994150" cy="2368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l" fontAlgn="auto">
              <a:lnSpc>
                <a:spcPts val="4440"/>
              </a:lnSpc>
            </a:pP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比热容</a:t>
            </a:r>
          </a:p>
          <a:p>
            <a:pPr algn="l" fontAlgn="auto">
              <a:lnSpc>
                <a:spcPts val="4440"/>
              </a:lnSpc>
            </a:pP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Q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：吸收或放出的热量</a:t>
            </a:r>
          </a:p>
          <a:p>
            <a:pPr algn="l" fontAlgn="auto">
              <a:lnSpc>
                <a:spcPts val="4440"/>
              </a:lnSpc>
            </a:pP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质量</a:t>
            </a:r>
          </a:p>
          <a:p>
            <a:pPr algn="l" fontAlgn="auto">
              <a:lnSpc>
                <a:spcPts val="4440"/>
              </a:lnSpc>
            </a:pP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△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改变的温度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2997835" y="600710"/>
            <a:ext cx="532765" cy="187833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7"/>
          <p:cNvSpPr txBox="1"/>
          <p:nvPr/>
        </p:nvSpPr>
        <p:spPr>
          <a:xfrm>
            <a:off x="517843" y="3635825"/>
            <a:ext cx="8351996" cy="1383665"/>
          </a:xfrm>
          <a:prstGeom prst="rect">
            <a:avLst/>
          </a:prstGeom>
          <a:ln w="47625" cmpd="thinThick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说明：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单位质量的某种物质，温度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降低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1℃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所放出的热量，与它温度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升高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1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  <a:sym typeface="+mn-ea"/>
              </a:rPr>
              <a:t>℃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所吸收的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热量相等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，数值上也等于它的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比热容</a:t>
            </a:r>
            <a:r>
              <a:rPr lang="zh-CN" altLang="en-US" sz="2800" b="1">
                <a:latin typeface="宋体" panose="02010600030101010101" pitchFamily="2" charset="-122"/>
                <a:ea typeface="宋体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263130" y="942975"/>
            <a:ext cx="142113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zh-CN" sz="2400" b="1"/>
              <a:t>单位：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J</a:t>
            </a:r>
            <a:endParaRPr lang="en-US" altLang="zh-CN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5162233" y="1484127"/>
            <a:ext cx="141922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>
                <a:sym typeface="+mn-ea"/>
              </a:rPr>
              <a:t>单位：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kg</a:t>
            </a:r>
            <a:endParaRPr lang="zh-CN" altLang="en-US" sz="2400" b="1"/>
          </a:p>
        </p:txBody>
      </p:sp>
      <p:sp>
        <p:nvSpPr>
          <p:cNvPr id="20" name="文本框 19"/>
          <p:cNvSpPr txBox="1"/>
          <p:nvPr/>
        </p:nvSpPr>
        <p:spPr>
          <a:xfrm>
            <a:off x="6233795" y="2085975"/>
            <a:ext cx="20694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zh-CN" sz="2400" b="1">
                <a:sym typeface="+mn-ea"/>
              </a:rPr>
              <a:t>单位：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℃</a:t>
            </a:r>
            <a:endParaRPr lang="en-US" altLang="zh-CN" sz="2400" b="1"/>
          </a:p>
        </p:txBody>
      </p:sp>
    </p:spTree>
  </p:cSld>
  <p:clrMapOvr>
    <a:masterClrMapping/>
  </p:clrMapOvr>
  <p:transition spd="slow"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744379" y="559726"/>
            <a:ext cx="6842284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effectLst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分析比热容表，可以找出哪些结论？ </a:t>
            </a:r>
          </a:p>
        </p:txBody>
      </p:sp>
      <p:graphicFrame>
        <p:nvGraphicFramePr>
          <p:cNvPr id="20483" name="表格 20482"/>
          <p:cNvGraphicFramePr>
            <a:graphicFrameLocks noGrp="1"/>
          </p:cNvGraphicFramePr>
          <p:nvPr/>
        </p:nvGraphicFramePr>
        <p:xfrm>
          <a:off x="681355" y="1081405"/>
          <a:ext cx="7781290" cy="388836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65275"/>
                <a:gridCol w="2348230"/>
                <a:gridCol w="1629410"/>
                <a:gridCol w="2238375"/>
              </a:tblGrid>
              <a:tr h="108966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物质</a:t>
                      </a:r>
                    </a:p>
                  </a:txBody>
                  <a:tcPr marL="67500" marR="67500" marT="35100" marB="351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noProof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比热容</a:t>
                      </a:r>
                    </a:p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 noProof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zh-CN" sz="2400" b="1" noProof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/[J/（kg · ℃</a:t>
                      </a:r>
                      <a:r>
                        <a:rPr lang="zh-CN" altLang="en-US" sz="2400" b="1" noProof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2400" b="1" noProof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]</a:t>
                      </a:r>
                      <a:endParaRPr kumimoji="0" lang="en-US" altLang="zh-CN" sz="2400" b="1" kern="1200" cap="none" spc="0" normalizeH="0" baseline="0" noProof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0" marR="67500" marT="35100" marB="351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物质</a:t>
                      </a:r>
                    </a:p>
                  </a:txBody>
                  <a:tcPr marL="67500" marR="67500" marT="35100" marB="351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algn="ctr" fontAlgn="base">
                        <a:spcBef>
                          <a:spcPct val="200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比热容</a:t>
                      </a:r>
                    </a:p>
                    <a:p>
                      <a:pPr marL="0" lvl="0" algn="ctr" fontAlgn="base">
                        <a:spcBef>
                          <a:spcPct val="2000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/[J/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kg · ℃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67500" marR="67500" marT="35100" marB="351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561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水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沙石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</a:tr>
              <a:tr h="44704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酒精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铝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</a:tr>
              <a:tr h="44577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煤油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干泥土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</a:tr>
              <a:tr h="44704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蓖麻油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铁、钢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</a:tr>
              <a:tr h="43561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冰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铜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</a:tr>
              <a:tr h="435610"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空气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</a:rPr>
                        <a:t>水银</a:t>
                      </a:r>
                    </a:p>
                  </a:txBody>
                  <a:tcPr marL="67500" marR="67500" marT="35100" marB="35100" anchor="ctr"/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0.14×10</a:t>
                      </a:r>
                      <a:r>
                        <a:rPr lang="en-US" altLang="zh-CN" sz="24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500" marR="67500" marT="35100" marB="35100" anchor="ctr"/>
                </a:tc>
              </a:tr>
            </a:tbl>
          </a:graphicData>
        </a:graphic>
      </p:graphicFrame>
    </p:spTree>
  </p:cSld>
  <p:clrMapOvr>
    <a:masterClrMapping/>
  </p:clrMapOvr>
  <p:transition spd="slow"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507" name="Rectangle 8"/>
          <p:cNvSpPr/>
          <p:nvPr/>
        </p:nvSpPr>
        <p:spPr>
          <a:xfrm>
            <a:off x="292735" y="1701297"/>
            <a:ext cx="803910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zh-CN" altLang="en-US" sz="2800">
              <a:latin typeface="Arial" pitchFamily="34" charset="0"/>
              <a:ea typeface="宋体" pitchFamily="2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800">
              <a:latin typeface="Arial" pitchFamily="34" charset="0"/>
              <a:ea typeface="宋体" pitchFamily="2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800">
              <a:latin typeface="Arial" pitchFamily="34" charset="0"/>
              <a:ea typeface="宋体" pitchFamily="2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800" b="1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2"/>
            </p:custDataLst>
          </p:nvPr>
        </p:nvSpPr>
        <p:spPr>
          <a:xfrm>
            <a:off x="1247775" y="977900"/>
            <a:ext cx="7828915" cy="484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比热容是物质的一种属性，</a:t>
            </a:r>
            <a:r>
              <a:rPr lang="zh-CN" altLang="en-US" sz="28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每种物质</a:t>
            </a:r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都有自己的比热容；</a:t>
            </a: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51282" y="1012198"/>
            <a:ext cx="602590" cy="602590"/>
            <a:chOff x="2188031" y="2474524"/>
            <a:chExt cx="912221" cy="912221"/>
          </a:xfrm>
        </p:grpSpPr>
        <p:sp>
          <p:nvSpPr>
            <p:cNvPr id="12" name="椭圆 11"/>
            <p:cNvSpPr/>
            <p:nvPr>
              <p:custDataLst>
                <p:tags r:id="rId4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>
              <a:solidFill>
                <a:srgbClr val="47B6E7"/>
              </a:solidFill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0" rIns="0" rtlCol="0" anchor="ctr">
              <a:noAutofit/>
            </a:bodyPr>
            <a:lstStyle/>
            <a:p>
              <a:pPr algn="ctr"/>
              <a:r>
                <a:rPr lang="en-US" altLang="zh-CN" sz="2800" b="1">
                  <a:solidFill>
                    <a:srgbClr val="47B6E7"/>
                  </a:solidFill>
                  <a:latin typeface="Calibri Light"/>
                  <a:ea typeface="+mn-ea"/>
                  <a:cs typeface="+mn-ea"/>
                  <a:sym typeface="Arial" pitchFamily="34" charset="0"/>
                </a:rPr>
                <a:t>01</a:t>
              </a:r>
            </a:p>
          </p:txBody>
        </p:sp>
        <p:sp>
          <p:nvSpPr>
            <p:cNvPr id="14" name="椭圆 13"/>
            <p:cNvSpPr/>
            <p:nvPr>
              <p:custDataLst>
                <p:tags r:id="rId5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>
              <a:solidFill>
                <a:srgbClr val="FFFFFF">
                  <a:lumMod val="75000"/>
                </a:srgbClr>
              </a:solidFill>
              <a:prstDash val="dash"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800">
                <a:sym typeface="Arial" pitchFamily="34" charset="0"/>
              </a:endParaRPr>
            </a:p>
          </p:txBody>
        </p:sp>
      </p:grp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 flipH="1">
            <a:off x="743856" y="1614786"/>
            <a:ext cx="8720" cy="396060"/>
          </a:xfrm>
          <a:prstGeom prst="line">
            <a:avLst/>
          </a:prstGeom>
          <a:noFill/>
          <a:ln w="12700">
            <a:solidFill>
              <a:srgbClr val="FFFFFF">
                <a:lumMod val="75000"/>
              </a:srgbClr>
            </a:solidFill>
            <a:prstDash val="dash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</p:cxnSp>
      <p:grpSp>
        <p:nvGrpSpPr>
          <p:cNvPr id="29" name="组合 28"/>
          <p:cNvGrpSpPr/>
          <p:nvPr>
            <p:custDataLst>
              <p:tags r:id="rId7"/>
            </p:custDataLst>
          </p:nvPr>
        </p:nvGrpSpPr>
        <p:grpSpPr>
          <a:xfrm>
            <a:off x="451282" y="2010847"/>
            <a:ext cx="602590" cy="602590"/>
            <a:chOff x="2188031" y="2474524"/>
            <a:chExt cx="912221" cy="912221"/>
          </a:xfrm>
        </p:grpSpPr>
        <p:sp>
          <p:nvSpPr>
            <p:cNvPr id="30" name="椭圆 29"/>
            <p:cNvSpPr/>
            <p:nvPr>
              <p:custDataLst>
                <p:tags r:id="rId8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>
              <a:solidFill>
                <a:srgbClr val="628EE3"/>
              </a:solidFill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0" rIns="0" rtlCol="0" anchor="ctr">
              <a:noAutofit/>
            </a:bodyPr>
            <a:lstStyle/>
            <a:p>
              <a:pPr algn="ctr"/>
              <a:r>
                <a:rPr lang="en-US" altLang="zh-CN" sz="2800" b="1">
                  <a:solidFill>
                    <a:srgbClr val="628EE3"/>
                  </a:solidFill>
                  <a:latin typeface="Calibri Light"/>
                  <a:ea typeface="+mn-ea"/>
                  <a:cs typeface="+mn-ea"/>
                  <a:sym typeface="Arial" pitchFamily="34" charset="0"/>
                </a:rPr>
                <a:t>02</a:t>
              </a:r>
            </a:p>
          </p:txBody>
        </p:sp>
        <p:sp>
          <p:nvSpPr>
            <p:cNvPr id="31" name="椭圆 30"/>
            <p:cNvSpPr/>
            <p:nvPr>
              <p:custDataLst>
                <p:tags r:id="rId9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>
              <a:solidFill>
                <a:srgbClr val="FFFFFF">
                  <a:lumMod val="75000"/>
                </a:srgbClr>
              </a:solidFill>
              <a:prstDash val="dash"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800">
                <a:sym typeface="Arial" pitchFamily="34" charset="0"/>
              </a:endParaRPr>
            </a:p>
          </p:txBody>
        </p:sp>
      </p:grpSp>
      <p:sp>
        <p:nvSpPr>
          <p:cNvPr id="32" name="标题 1"/>
          <p:cNvSpPr txBox="1"/>
          <p:nvPr>
            <p:custDataLst>
              <p:tags r:id="rId10"/>
            </p:custDataLst>
          </p:nvPr>
        </p:nvSpPr>
        <p:spPr>
          <a:xfrm>
            <a:off x="1247775" y="2047240"/>
            <a:ext cx="6094730" cy="484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水的比热容</a:t>
            </a:r>
            <a:r>
              <a:rPr lang="zh-CN" altLang="en-US" sz="28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最大</a:t>
            </a:r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；</a:t>
            </a:r>
          </a:p>
        </p:txBody>
      </p:sp>
      <p:cxnSp>
        <p:nvCxnSpPr>
          <p:cNvPr id="33" name="直接连接符 32"/>
          <p:cNvCxnSpPr/>
          <p:nvPr>
            <p:custDataLst>
              <p:tags r:id="rId11"/>
            </p:custDataLst>
          </p:nvPr>
        </p:nvCxnSpPr>
        <p:spPr>
          <a:xfrm flipH="1">
            <a:off x="743856" y="2622333"/>
            <a:ext cx="8720" cy="396060"/>
          </a:xfrm>
          <a:prstGeom prst="line">
            <a:avLst/>
          </a:prstGeom>
          <a:noFill/>
          <a:ln w="12700">
            <a:solidFill>
              <a:srgbClr val="FFFFFF">
                <a:lumMod val="75000"/>
              </a:srgbClr>
            </a:solidFill>
            <a:prstDash val="dash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</p:cxnSp>
      <p:grpSp>
        <p:nvGrpSpPr>
          <p:cNvPr id="34" name="组合 33"/>
          <p:cNvGrpSpPr/>
          <p:nvPr>
            <p:custDataLst>
              <p:tags r:id="rId12"/>
            </p:custDataLst>
          </p:nvPr>
        </p:nvGrpSpPr>
        <p:grpSpPr>
          <a:xfrm>
            <a:off x="451282" y="3018394"/>
            <a:ext cx="602590" cy="602590"/>
            <a:chOff x="2188031" y="2474524"/>
            <a:chExt cx="912221" cy="912221"/>
          </a:xfrm>
        </p:grpSpPr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>
              <a:solidFill>
                <a:srgbClr val="2BC3B5"/>
              </a:solidFill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0" rIns="0" rtlCol="0" anchor="ctr">
              <a:noAutofit/>
            </a:bodyPr>
            <a:lstStyle/>
            <a:p>
              <a:pPr algn="ctr"/>
              <a:r>
                <a:rPr lang="en-US" altLang="zh-CN" sz="2800" b="1">
                  <a:solidFill>
                    <a:srgbClr val="2BC3B5"/>
                  </a:solidFill>
                  <a:latin typeface="Calibri Light"/>
                  <a:ea typeface="+mn-ea"/>
                  <a:cs typeface="+mn-ea"/>
                  <a:sym typeface="Arial" pitchFamily="34" charset="0"/>
                </a:rPr>
                <a:t>03</a:t>
              </a:r>
            </a:p>
          </p:txBody>
        </p:sp>
        <p:sp>
          <p:nvSpPr>
            <p:cNvPr id="36" name="椭圆 35"/>
            <p:cNvSpPr/>
            <p:nvPr>
              <p:custDataLst>
                <p:tags r:id="rId14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>
              <a:solidFill>
                <a:srgbClr val="FFFFFF">
                  <a:lumMod val="75000"/>
                </a:srgbClr>
              </a:solidFill>
              <a:prstDash val="dash"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800">
                <a:sym typeface="Arial" pitchFamily="34" charset="0"/>
              </a:endParaRPr>
            </a:p>
          </p:txBody>
        </p:sp>
      </p:grpSp>
      <p:sp>
        <p:nvSpPr>
          <p:cNvPr id="37" name="标题 1"/>
          <p:cNvSpPr txBox="1"/>
          <p:nvPr>
            <p:custDataLst>
              <p:tags r:id="rId15"/>
            </p:custDataLst>
          </p:nvPr>
        </p:nvSpPr>
        <p:spPr>
          <a:xfrm>
            <a:off x="1247775" y="3054985"/>
            <a:ext cx="6095365" cy="484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不同种物质的比热容</a:t>
            </a:r>
            <a:r>
              <a:rPr lang="zh-CN" altLang="en-US" sz="28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一般不同</a:t>
            </a:r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；</a:t>
            </a:r>
          </a:p>
          <a:p>
            <a:endParaRPr lang="zh-CN" altLang="en-US" sz="2800" b="1">
              <a:latin typeface="Arial" pitchFamily="34" charset="0"/>
              <a:ea typeface="宋体" pitchFamily="2" charset="-122"/>
              <a:sym typeface="+mn-ea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6"/>
            </p:custDataLst>
          </p:nvPr>
        </p:nvCxnSpPr>
        <p:spPr>
          <a:xfrm flipH="1">
            <a:off x="743856" y="3623289"/>
            <a:ext cx="8720" cy="396060"/>
          </a:xfrm>
          <a:prstGeom prst="line">
            <a:avLst/>
          </a:prstGeom>
          <a:noFill/>
          <a:ln w="12700">
            <a:solidFill>
              <a:srgbClr val="FFFFFF">
                <a:lumMod val="75000"/>
              </a:srgbClr>
            </a:solidFill>
            <a:prstDash val="dash"/>
          </a:ln>
        </p:spPr>
        <p:style>
          <a:lnRef idx="2">
            <a:srgbClr val="47B6E7">
              <a:shade val="50000"/>
            </a:srgbClr>
          </a:lnRef>
          <a:fillRef idx="1">
            <a:srgbClr val="47B6E7"/>
          </a:fillRef>
          <a:effectRef idx="0">
            <a:srgbClr val="47B6E7"/>
          </a:effectRef>
          <a:fontRef idx="minor">
            <a:srgbClr val="FFFFFF"/>
          </a:fontRef>
        </p:style>
      </p:cxnSp>
      <p:grpSp>
        <p:nvGrpSpPr>
          <p:cNvPr id="39" name="组合 38"/>
          <p:cNvGrpSpPr/>
          <p:nvPr>
            <p:custDataLst>
              <p:tags r:id="rId17"/>
            </p:custDataLst>
          </p:nvPr>
        </p:nvGrpSpPr>
        <p:grpSpPr>
          <a:xfrm>
            <a:off x="451282" y="4019349"/>
            <a:ext cx="602590" cy="602590"/>
            <a:chOff x="2188031" y="2474524"/>
            <a:chExt cx="912221" cy="912221"/>
          </a:xfrm>
        </p:grpSpPr>
        <p:sp>
          <p:nvSpPr>
            <p:cNvPr id="40" name="椭圆 39"/>
            <p:cNvSpPr/>
            <p:nvPr>
              <p:custDataLst>
                <p:tags r:id="rId18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0" rIns="0" rtlCol="0" anchor="ctr">
              <a:noAutofit/>
            </a:bodyPr>
            <a:lstStyle/>
            <a:p>
              <a:pPr algn="ctr"/>
              <a:r>
                <a:rPr lang="en-US" altLang="zh-CN" sz="2800" b="1">
                  <a:solidFill>
                    <a:srgbClr val="92D050"/>
                  </a:solidFill>
                  <a:latin typeface="Calibri Light"/>
                  <a:ea typeface="+mn-ea"/>
                  <a:cs typeface="+mn-ea"/>
                  <a:sym typeface="Arial" pitchFamily="34" charset="0"/>
                </a:rPr>
                <a:t>04</a:t>
              </a:r>
            </a:p>
          </p:txBody>
        </p:sp>
        <p:sp>
          <p:nvSpPr>
            <p:cNvPr id="41" name="椭圆 40"/>
            <p:cNvSpPr/>
            <p:nvPr>
              <p:custDataLst>
                <p:tags r:id="rId19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>
              <a:solidFill>
                <a:srgbClr val="FFFFFF">
                  <a:lumMod val="75000"/>
                </a:srgbClr>
              </a:solidFill>
              <a:prstDash val="dash"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2800">
                <a:sym typeface="Arial" pitchFamily="34" charset="0"/>
              </a:endParaRPr>
            </a:p>
          </p:txBody>
        </p:sp>
      </p:grpSp>
      <p:sp>
        <p:nvSpPr>
          <p:cNvPr id="42" name="标题 1"/>
          <p:cNvSpPr txBox="1"/>
          <p:nvPr>
            <p:custDataLst>
              <p:tags r:id="rId20"/>
            </p:custDataLst>
          </p:nvPr>
        </p:nvSpPr>
        <p:spPr>
          <a:xfrm>
            <a:off x="1247775" y="4055745"/>
            <a:ext cx="6094730" cy="484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物质的比热容还</a:t>
            </a:r>
            <a:r>
              <a:rPr lang="zh-CN" altLang="en-US" sz="2800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+mn-ea"/>
              </a:rPr>
              <a:t>与物质的状态有关</a:t>
            </a:r>
            <a:r>
              <a:rPr lang="zh-CN" altLang="en-US" sz="2800" b="1">
                <a:latin typeface="Arial" pitchFamily="34" charset="0"/>
                <a:ea typeface="宋体" pitchFamily="2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 spd="slow"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40" name="Text Box 8"/>
          <p:cNvSpPr txBox="1"/>
          <p:nvPr/>
        </p:nvSpPr>
        <p:spPr>
          <a:xfrm>
            <a:off x="500380" y="729615"/>
            <a:ext cx="64636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水的比热容是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4.2×10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 /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kg·℃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8441" name="Text Box 9"/>
          <p:cNvSpPr txBox="1"/>
          <p:nvPr/>
        </p:nvSpPr>
        <p:spPr>
          <a:xfrm>
            <a:off x="60960" y="1623695"/>
            <a:ext cx="929640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5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物理意义：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质量为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1kg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水，温度升高（或降低）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1℃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吸收（或放出）的热量是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4.2×10</a:t>
            </a:r>
            <a:r>
              <a:rPr lang="en-US" altLang="zh-CN" sz="2800" b="1" baseline="30000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05" y="2985770"/>
            <a:ext cx="8838565" cy="164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水的比热容是沙石的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倍多，质量相同的水和沙石，要使它们上升同样的温度，水会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吸收更多的热量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；如果吸收或放出的热量相同，水的温度变化比沙石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小得多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58115" y="3449320"/>
            <a:ext cx="8839200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ea typeface="宋体" pitchFamily="2" charset="-122"/>
                <a:sym typeface="+mn-ea"/>
              </a:rPr>
              <a:t>        </a:t>
            </a:r>
            <a:r>
              <a:rPr lang="zh-CN" altLang="en-US" sz="2400" b="1">
                <a:ea typeface="宋体" pitchFamily="2" charset="-122"/>
                <a:sym typeface="+mn-ea"/>
              </a:rPr>
              <a:t>夏天，阳光照在海上，尽管海水吸收了许多热量，但是由于它的比热容较大，所以海水的温度变化并不大，海边的气温变化也不会很大。而在沙漠，由于沙石的比热容较小，吸收同样的热量，温度会上升很多，所以沙漠的昼夜温差很大。</a:t>
            </a:r>
          </a:p>
        </p:txBody>
      </p:sp>
      <p:pic>
        <p:nvPicPr>
          <p:cNvPr id="5" name="图片 4" descr="u=508919180,1835385834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03" y="480034"/>
            <a:ext cx="7054691" cy="296941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图片 11265" descr="暖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49" y="1265052"/>
            <a:ext cx="3613309" cy="2269808"/>
          </a:xfrm>
          <a:prstGeom prst="rect">
            <a:avLst/>
          </a:prstGeom>
          <a:noFill/>
          <a:ln w="9525">
            <a:noFill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11267" name="TextBox 1"/>
          <p:cNvSpPr txBox="1"/>
          <p:nvPr/>
        </p:nvSpPr>
        <p:spPr>
          <a:xfrm>
            <a:off x="656749" y="682599"/>
            <a:ext cx="3961448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暖气为何用水做介质取暖？</a:t>
            </a:r>
          </a:p>
        </p:txBody>
      </p:sp>
      <p:sp>
        <p:nvSpPr>
          <p:cNvPr id="26627" name="Rectangle 5"/>
          <p:cNvSpPr/>
          <p:nvPr/>
        </p:nvSpPr>
        <p:spPr>
          <a:xfrm>
            <a:off x="4834890" y="707919"/>
            <a:ext cx="393525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汽车发动机为何用水来冷却？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628" name="Picture 10" descr="96636"/>
          <p:cNvPicPr>
            <a:picLocks noChangeAspect="1"/>
          </p:cNvPicPr>
          <p:nvPr/>
        </p:nvPicPr>
        <p:blipFill>
          <a:blip r:embed="rId3"/>
          <a:srcRect b="9355"/>
          <a:stretch>
            <a:fillRect/>
          </a:stretch>
        </p:blipFill>
        <p:spPr>
          <a:xfrm>
            <a:off x="4982528" y="1265052"/>
            <a:ext cx="3787616" cy="23398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315" name="Rectangle 11"/>
          <p:cNvSpPr/>
          <p:nvPr/>
        </p:nvSpPr>
        <p:spPr>
          <a:xfrm>
            <a:off x="416560" y="3636645"/>
            <a:ext cx="84582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</a:rPr>
              <a:t>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水的比热容大，在质量一定的条件下水降低（升高）相同的温度时，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放热（吸热）多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，用水作散热剂（冷却剂）效果好。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49" name="Rectangle 10"/>
          <p:cNvSpPr/>
          <p:nvPr/>
        </p:nvSpPr>
        <p:spPr>
          <a:xfrm>
            <a:off x="478155" y="3446912"/>
            <a:ext cx="862901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扩散</a:t>
            </a:r>
            <a:r>
              <a:rPr lang="zh-CN" altLang="en-US" sz="26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不同的</a:t>
            </a:r>
            <a:r>
              <a:rPr lang="zh-CN" altLang="en-US" sz="26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物质在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互相接触时彼此进入对方</a:t>
            </a:r>
            <a:r>
              <a:rPr lang="zh-CN" altLang="en-US" sz="26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的现象。</a:t>
            </a:r>
          </a:p>
          <a:p>
            <a:pPr>
              <a:lnSpc>
                <a:spcPct val="100000"/>
              </a:lnSpc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扩散现象表明：一切物质的分子都在永不停息地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做着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无规则运动。</a:t>
            </a:r>
          </a:p>
        </p:txBody>
      </p:sp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3505756" y="527348"/>
            <a:ext cx="171323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分子热运动</a:t>
            </a:r>
          </a:p>
        </p:txBody>
      </p:sp>
      <p:pic>
        <p:nvPicPr>
          <p:cNvPr id="11" name="图片 10">
            <a:hlinkClick r:id="rId4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4" y="1328966"/>
            <a:ext cx="2217874" cy="1777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>
            <a:hlinkClick r:id="rId6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59" y="1328966"/>
            <a:ext cx="2426329" cy="1674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图片 14">
            <a:hlinkClick r:id="rId8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81" y="1300806"/>
            <a:ext cx="2440940" cy="1873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图片 15361" descr="水泥建筑群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26" y="2299309"/>
            <a:ext cx="3221831" cy="1995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矩形 15366"/>
          <p:cNvSpPr/>
          <p:nvPr/>
        </p:nvSpPr>
        <p:spPr>
          <a:xfrm>
            <a:off x="480695" y="484505"/>
            <a:ext cx="818261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钢筋水泥都市，给我们的生活带来方便的同时，也给我们带来诸多不便，比如，炎炎夏季，都市气温往往比郊外要高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～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℃，这就是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热岛效应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，应该如何应对呢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？ 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826770" y="2200725"/>
          <a:ext cx="3359944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3" progId="PBrush">
                  <p:embed/>
                </p:oleObj>
              </mc:Choice>
              <mc:Fallback>
                <p:oleObj r:id="rId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26770" y="2200725"/>
                        <a:ext cx="3359944" cy="2624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651" y="2299309"/>
            <a:ext cx="3179921" cy="1995488"/>
          </a:xfrm>
          <a:prstGeom prst="rect">
            <a:avLst/>
          </a:prstGeom>
        </p:spPr>
      </p:pic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4742974" y="2200725"/>
          <a:ext cx="3353276" cy="2623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6" progId="PBrush">
                  <p:embed/>
                </p:oleObj>
              </mc:Choice>
              <mc:Fallback>
                <p:oleObj r:id="rId6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742974" y="2200725"/>
                        <a:ext cx="3353276" cy="26236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390" name="文本框 16389"/>
          <p:cNvSpPr txBox="1"/>
          <p:nvPr/>
        </p:nvSpPr>
        <p:spPr>
          <a:xfrm>
            <a:off x="488374" y="1244919"/>
            <a:ext cx="845820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知道了水的比热容是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4.2×10</a:t>
            </a:r>
            <a:r>
              <a:rPr lang="en-US" altLang="zh-CN" sz="28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J/(kg·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℃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，你能根据它的物理意义计算出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0.4 kg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的水，温度从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℃升高到</a:t>
            </a:r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70</a:t>
            </a:r>
            <a:r>
              <a:rPr lang="en-US" altLang="zh-CN" sz="28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℃，需要吸收的热量吗？</a:t>
            </a:r>
          </a:p>
        </p:txBody>
      </p:sp>
      <p:sp>
        <p:nvSpPr>
          <p:cNvPr id="16391" name="文本框 16390"/>
          <p:cNvSpPr txBox="1"/>
          <p:nvPr/>
        </p:nvSpPr>
        <p:spPr>
          <a:xfrm>
            <a:off x="400048" y="3007227"/>
            <a:ext cx="8343265" cy="1641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吸收的热量：</a:t>
            </a:r>
          </a:p>
          <a:p>
            <a:pPr algn="l">
              <a:lnSpc>
                <a:spcPct val="120000"/>
              </a:lnSpc>
            </a:pP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           Q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=4.2×10</a:t>
            </a:r>
            <a:r>
              <a:rPr lang="en-US" altLang="zh-CN" sz="2800" b="1" baseline="300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J/(kg·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℃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)×0.4 kg×(70 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℃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-20 </a:t>
            </a:r>
            <a:r>
              <a:rPr lang="zh-CN" altLang="en-US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℃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        </a:t>
            </a: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=8.4×10</a:t>
            </a:r>
            <a:r>
              <a:rPr lang="en-US" altLang="zh-CN" sz="2800" b="1" baseline="300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4 </a:t>
            </a:r>
            <a:r>
              <a:rPr lang="en-US" altLang="zh-CN" sz="28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3265170" y="698128"/>
            <a:ext cx="220853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热量的计算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392" name="文本框 16391"/>
          <p:cNvSpPr txBox="1"/>
          <p:nvPr/>
        </p:nvSpPr>
        <p:spPr>
          <a:xfrm>
            <a:off x="1624251" y="2250493"/>
            <a:ext cx="232171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 baseline="-25000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吸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393" name="文本框 16392"/>
          <p:cNvSpPr txBox="1"/>
          <p:nvPr/>
        </p:nvSpPr>
        <p:spPr>
          <a:xfrm>
            <a:off x="4212273" y="2242476"/>
            <a:ext cx="240387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 baseline="-25000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放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 i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397" name="文本框 16396"/>
          <p:cNvSpPr txBox="1"/>
          <p:nvPr/>
        </p:nvSpPr>
        <p:spPr>
          <a:xfrm>
            <a:off x="1200944" y="834761"/>
            <a:ext cx="6075760" cy="607695"/>
          </a:xfrm>
          <a:prstGeom prst="rect">
            <a:avLst/>
          </a:prstGeom>
          <a:ln w="50800" cmpd="tri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热量</a:t>
            </a:r>
            <a:r>
              <a:rPr lang="en-US" altLang="zh-CN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比热容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zh-CN" altLang="en-US" sz="2800" b="1">
                <a:solidFill>
                  <a:srgbClr val="CC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质量×改变的温度</a:t>
            </a:r>
            <a:endParaRPr lang="en-US" altLang="zh-CN" sz="2800" b="1">
              <a:solidFill>
                <a:srgbClr val="CC00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49904" y="2157386"/>
            <a:ext cx="1590675" cy="82994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表示初温</a:t>
            </a:r>
          </a:p>
          <a:p>
            <a:r>
              <a:rPr lang="en-US" altLang="zh-CN" sz="2400" b="1" i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 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表示末温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28816" y="3797591"/>
            <a:ext cx="201930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Q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cm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△</a:t>
            </a:r>
            <a:r>
              <a:rPr lang="zh-CN" altLang="en-US" sz="2800" b="1" i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t</a:t>
            </a:r>
          </a:p>
        </p:txBody>
      </p:sp>
      <p:sp>
        <p:nvSpPr>
          <p:cNvPr id="4" name="下箭头 3"/>
          <p:cNvSpPr/>
          <p:nvPr/>
        </p:nvSpPr>
        <p:spPr>
          <a:xfrm>
            <a:off x="4001770" y="1442720"/>
            <a:ext cx="210820" cy="741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4"/>
          <p:cNvSpPr/>
          <p:nvPr/>
        </p:nvSpPr>
        <p:spPr>
          <a:xfrm>
            <a:off x="4001770" y="2889250"/>
            <a:ext cx="210820" cy="6451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15085" y="2171065"/>
            <a:ext cx="5534660" cy="705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471420" y="3499485"/>
            <a:ext cx="3209925" cy="1104900"/>
          </a:xfrm>
          <a:prstGeom prst="roundRect">
            <a:avLst/>
          </a:prstGeom>
          <a:noFill/>
          <a:ln w="22225" cmpd="dbl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398" name="New picture" hidden="1"/>
          <p:cNvPicPr/>
          <p:nvPr/>
        </p:nvPicPr>
        <p:blipFill>
          <a:blip r:embed="rId2"/>
          <a:stretch>
            <a:fillRect/>
          </a:stretch>
        </p:blipFill>
        <p:spPr>
          <a:xfrm>
            <a:off x="11049000" y="12065000"/>
            <a:ext cx="279400" cy="406400"/>
          </a:xfrm>
          <a:prstGeom prst="cube">
            <a:avLst/>
          </a:prstGeom>
        </p:spPr>
      </p:pic>
    </p:spTree>
  </p:cSld>
  <p:clrMapOvr>
    <a:masterClrMapping/>
  </p:clrMapOvr>
  <p:transition spd="slow"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/>
          <p:cNvSpPr txBox="1"/>
          <p:nvPr/>
        </p:nvSpPr>
        <p:spPr>
          <a:xfrm>
            <a:off x="4981575" y="1573662"/>
            <a:ext cx="3039110" cy="52197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/>
              <a:t>分子之间有</a:t>
            </a:r>
            <a:r>
              <a:rPr lang="zh-CN" altLang="en-US" sz="2800">
                <a:solidFill>
                  <a:schemeClr val="tx1"/>
                </a:solidFill>
              </a:rPr>
              <a:t>间隙</a:t>
            </a:r>
          </a:p>
        </p:txBody>
      </p:sp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1191" y="609468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zh-CN" sz="28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拓展实验：物体的分子之间存在间隙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794" y="2095606"/>
            <a:ext cx="2239328" cy="2229803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5105400" y="3305281"/>
            <a:ext cx="834866" cy="7424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366895" y="4120012"/>
            <a:ext cx="1789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</a:rPr>
              <a:t>酒精分子</a:t>
            </a: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6940868" y="2981907"/>
            <a:ext cx="703421" cy="11482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255669" y="4194439"/>
            <a:ext cx="1226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</a:rPr>
              <a:t>水分子</a:t>
            </a:r>
          </a:p>
        </p:txBody>
      </p:sp>
      <p:pic>
        <p:nvPicPr>
          <p:cNvPr id="11" name="图片 10">
            <a:hlinkClick r:id="rId4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1" y="1493784"/>
            <a:ext cx="3630501" cy="318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18"/>
          <p:cNvGrpSpPr/>
          <p:nvPr/>
        </p:nvGrpSpPr>
        <p:grpSpPr>
          <a:xfrm>
            <a:off x="517526" y="2223663"/>
            <a:ext cx="5339080" cy="2550795"/>
            <a:chOff x="1426" y="3731"/>
            <a:chExt cx="11584" cy="5356"/>
          </a:xfrm>
        </p:grpSpPr>
        <p:pic>
          <p:nvPicPr>
            <p:cNvPr id="9" name="图片 8" descr="15309e44d8fb93ee8a205b02fea82890_副本_副本_副本_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8142" y="4219"/>
              <a:ext cx="5357" cy="438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426" y="8649"/>
              <a:ext cx="8008" cy="439"/>
            </a:xfrm>
            <a:prstGeom prst="rect">
              <a:avLst/>
            </a:prstGeom>
            <a:solidFill>
              <a:srgbClr val="840C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395595" y="2843662"/>
            <a:ext cx="374840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1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sym typeface="+mn-ea"/>
              </a:rPr>
              <a:t>分子之间的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sym typeface="+mn-ea"/>
              </a:rPr>
              <a:t>引力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sym typeface="+mn-ea"/>
              </a:rPr>
              <a:t>使得固体和液体的分子不至于散开，因而固体和液体能保持一定的体积。</a:t>
            </a:r>
          </a:p>
        </p:txBody>
      </p:sp>
      <p:sp>
        <p:nvSpPr>
          <p:cNvPr id="13" name="下箭头标注 12"/>
          <p:cNvSpPr/>
          <p:nvPr/>
        </p:nvSpPr>
        <p:spPr>
          <a:xfrm>
            <a:off x="5887720" y="1807342"/>
            <a:ext cx="2764155" cy="1022350"/>
          </a:xfrm>
          <a:prstGeom prst="downArrowCallout">
            <a:avLst/>
          </a:prstGeom>
          <a:noFill/>
          <a:ln w="57150">
            <a:solidFill>
              <a:srgbClr val="33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itchFamily="2" charset="-122"/>
                <a:sym typeface="+mn-ea"/>
              </a:rPr>
              <a:t>分子之间存在引力</a:t>
            </a:r>
            <a:endParaRPr lang="zh-CN" altLang="en-US" sz="2400"/>
          </a:p>
        </p:txBody>
      </p:sp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86121" y="587084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100" b="1" spc="100">
                <a:solidFill>
                  <a:srgbClr val="FFFF00"/>
                </a:solidFill>
                <a:uFillTx/>
                <a:latin typeface="Times New Roman" panose="02020603050405020304" pitchFamily="18" charset="0"/>
              </a:rPr>
              <a:t>      </a:t>
            </a:r>
            <a:r>
              <a:rPr lang="zh-CN" altLang="zh-CN" sz="28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探究实验：分子之间存在引力</a:t>
            </a:r>
          </a:p>
        </p:txBody>
      </p:sp>
      <p:pic>
        <p:nvPicPr>
          <p:cNvPr id="5" name="图片 4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07" y="2185337"/>
            <a:ext cx="2491740" cy="191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 descr="bef5a2f6e8684ccca7e3f0321c1ff2b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3" y="1753518"/>
            <a:ext cx="3146108" cy="1870710"/>
          </a:xfrm>
          <a:prstGeom prst="rect">
            <a:avLst/>
          </a:prstGeom>
        </p:spPr>
      </p:pic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666" y="638995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zh-CN" sz="28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分子之间存在斥力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979265" y="2570819"/>
            <a:ext cx="4922688" cy="73215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气体被压缩时都会产生“抵抗”</a:t>
            </a:r>
          </a:p>
        </p:txBody>
      </p:sp>
    </p:spTree>
  </p:cSld>
  <p:clrMapOvr>
    <a:masterClrMapping/>
  </p:clrMapOvr>
  <p:transition spd="slow"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374" name="TextBox 4"/>
          <p:cNvSpPr/>
          <p:nvPr/>
        </p:nvSpPr>
        <p:spPr>
          <a:xfrm>
            <a:off x="238760" y="3811852"/>
            <a:ext cx="8803958" cy="132811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DB93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 b="1">
                <a:latin typeface="Times New Roman" panose="02020603050405020304" pitchFamily="18" charset="0"/>
                <a:ea typeface="宋体" pitchFamily="2" charset="-122"/>
              </a:rPr>
              <a:t>      </a:t>
            </a: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</a:rPr>
              <a:t>分子间距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</a:rPr>
              <a:t>决定了分子间的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作用力，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</a:rPr>
              <a:t>从而决定了固体、液体和气体的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itchFamily="2" charset="-122"/>
              </a:rPr>
              <a:t>特征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</a:rPr>
              <a:t>。气体分子之间的距离就很远，彼此之间</a:t>
            </a:r>
            <a:r>
              <a:rPr lang="zh-CN" altLang="en-US" sz="2400" b="1">
                <a:solidFill>
                  <a:srgbClr val="1D41D5"/>
                </a:solidFill>
                <a:latin typeface="Times New Roman" panose="02020603050405020304" pitchFamily="18" charset="0"/>
                <a:ea typeface="宋体" pitchFamily="2" charset="-122"/>
              </a:rPr>
              <a:t>几乎没有</a:t>
            </a:r>
            <a:r>
              <a:rPr lang="zh-CN" altLang="en-US" sz="2400" b="1">
                <a:latin typeface="Times New Roman" panose="02020603050405020304" pitchFamily="18" charset="0"/>
                <a:ea typeface="宋体" pitchFamily="2" charset="-122"/>
              </a:rPr>
              <a:t>相互作用力。</a:t>
            </a:r>
          </a:p>
        </p:txBody>
      </p:sp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238" y="566288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zh-CN" sz="2800" b="1" spc="15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固体、液体、气体物质的宏观特性和微观描述</a:t>
            </a:r>
          </a:p>
        </p:txBody>
      </p:sp>
      <p:pic>
        <p:nvPicPr>
          <p:cNvPr id="18434" name="图片 79874" descr="13-1-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1244097"/>
            <a:ext cx="2025015" cy="195961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435" name="图片 79875" descr="13-1-6"/>
          <p:cNvPicPr/>
          <p:nvPr/>
        </p:nvPicPr>
        <p:blipFill>
          <a:blip r:embed="rId3"/>
          <a:stretch>
            <a:fillRect/>
          </a:stretch>
        </p:blipFill>
        <p:spPr>
          <a:xfrm>
            <a:off x="6188710" y="1246637"/>
            <a:ext cx="1409065" cy="198310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436" name="图片 79876" descr="13-1-7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555" y="1246637"/>
            <a:ext cx="1550670" cy="195008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18437" name="TextBox 2"/>
          <p:cNvSpPr txBox="1"/>
          <p:nvPr/>
        </p:nvSpPr>
        <p:spPr>
          <a:xfrm>
            <a:off x="956151" y="3229874"/>
            <a:ext cx="2199323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>
                <a:solidFill>
                  <a:schemeClr val="tx1"/>
                </a:solidFill>
                <a:latin typeface="+mn-ea"/>
              </a:rPr>
              <a:t>固体分子间距</a:t>
            </a:r>
          </a:p>
        </p:txBody>
      </p:sp>
      <p:sp>
        <p:nvSpPr>
          <p:cNvPr id="18438" name="TextBox 2"/>
          <p:cNvSpPr txBox="1"/>
          <p:nvPr/>
        </p:nvSpPr>
        <p:spPr>
          <a:xfrm>
            <a:off x="3622358" y="3229874"/>
            <a:ext cx="2035969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>
                <a:solidFill>
                  <a:schemeClr val="tx1"/>
                </a:solidFill>
                <a:latin typeface="+mn-ea"/>
              </a:rPr>
              <a:t>液体分子间距</a:t>
            </a:r>
          </a:p>
        </p:txBody>
      </p:sp>
      <p:sp>
        <p:nvSpPr>
          <p:cNvPr id="18439" name="TextBox 2"/>
          <p:cNvSpPr txBox="1"/>
          <p:nvPr/>
        </p:nvSpPr>
        <p:spPr>
          <a:xfrm>
            <a:off x="6152198" y="3249877"/>
            <a:ext cx="1739741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b="1">
                <a:solidFill>
                  <a:schemeClr val="tx1"/>
                </a:solidFill>
                <a:latin typeface="+mn-ea"/>
              </a:rPr>
              <a:t>气体分子间距</a:t>
            </a:r>
          </a:p>
        </p:txBody>
      </p:sp>
    </p:spTree>
  </p:cSld>
  <p:clrMapOvr>
    <a:masterClrMapping/>
  </p:clrMapOvr>
  <p:transition spd="slow"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" name="图片 15" descr="4ec2d5628535e5ddd401db527cc6a7efce1b62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55" y="1341755"/>
            <a:ext cx="3998595" cy="2153920"/>
          </a:xfrm>
          <a:prstGeom prst="rect">
            <a:avLst/>
          </a:prstGeom>
        </p:spPr>
      </p:pic>
      <p:pic>
        <p:nvPicPr>
          <p:cNvPr id="17" name="图片 16" descr="69caad86a7854bfba8b86876de7a9d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" y="1327785"/>
            <a:ext cx="3989070" cy="21678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0899" y="3776319"/>
            <a:ext cx="354965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pPr indent="0" algn="l">
              <a:buNone/>
            </a:pPr>
            <a:r>
              <a:rPr 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运动着的</a:t>
            </a:r>
            <a:r>
              <a:rPr 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保龄</a:t>
            </a:r>
            <a:r>
              <a:rPr 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球具有</a:t>
            </a:r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动能</a:t>
            </a:r>
            <a:endParaRPr lang="en-US" altLang="en-US" sz="2400" b="1">
              <a:solidFill>
                <a:srgbClr val="FF0000"/>
              </a:solidFill>
              <a:latin typeface="宋体" panose="02010600030101010101" pitchFamily="2" charset="-122"/>
              <a:ea typeface="宋体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0630" y="3776345"/>
            <a:ext cx="365252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运动着的分子也具有</a:t>
            </a:r>
            <a:r>
              <a:rPr 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动能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itchFamily="2" charset="-122"/>
                <a:cs typeface="Times New Roman" panose="02020603050405020304" pitchFamily="18" charset="0"/>
                <a:sym typeface="+mn-ea"/>
              </a:rPr>
              <a:t>，叫做分子动能</a:t>
            </a:r>
            <a:endParaRPr lang="zh-CN" altLang="en-US" sz="2400" b="1">
              <a:latin typeface="宋体" panose="02010600030101010101" pitchFamily="2" charset="-122"/>
              <a:ea typeface="宋体" pitchFamily="2" charset="-122"/>
            </a:endParaRPr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3792220" y="579120"/>
            <a:ext cx="1559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内能</a:t>
            </a:r>
          </a:p>
        </p:txBody>
      </p:sp>
    </p:spTree>
  </p:cSld>
  <p:clrMapOvr>
    <a:masterClrMapping/>
  </p:clrMapOvr>
  <p:transition spd="slow"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/>
        </p:nvSpPr>
        <p:spPr>
          <a:xfrm>
            <a:off x="7952899" y="2625540"/>
            <a:ext cx="783431" cy="2168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2700" b="1"/>
          </a:p>
          <a:p>
            <a:endParaRPr lang="zh-CN" altLang="en-US" sz="2700" b="1"/>
          </a:p>
          <a:p>
            <a:endParaRPr lang="zh-CN" altLang="en-US" sz="2700" b="1"/>
          </a:p>
          <a:p>
            <a:endParaRPr lang="zh-CN" altLang="en-US" sz="2700" b="1"/>
          </a:p>
          <a:p>
            <a:endParaRPr lang="zh-CN" altLang="en-US" sz="2700" b="1"/>
          </a:p>
        </p:txBody>
      </p:sp>
      <p:pic>
        <p:nvPicPr>
          <p:cNvPr id="21" name="图片 20" descr="142710exgogpnfb6vyc6z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225" y="788035"/>
            <a:ext cx="3308985" cy="33058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98600" y="4333875"/>
            <a:ext cx="629729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互相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作用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分子也具有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势能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+mn-ea"/>
              </a:rPr>
              <a:t>，叫做分子势能</a:t>
            </a:r>
            <a:endParaRPr lang="zh-CN" altLang="en-US" sz="2400" b="1"/>
          </a:p>
        </p:txBody>
      </p:sp>
    </p:spTree>
  </p:cSld>
  <p:clrMapOvr>
    <a:masterClrMapping/>
  </p:clrMapOvr>
  <p:transition spd="slow"/>
  <p:timing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ID" val="diagram160504_3*m_i*1_1"/>
  <p:tag name="KSO_WM_UNIT_INDEX" val="1_1"/>
  <p:tag name="KSO_WM_UNIT_LAYERLEVEL" val="1_1"/>
  <p:tag name="KSO_WM_UNIT_TEXT_FILL_FORE_SCHEMECOLOR_INDEX" val="13"/>
  <p:tag name="KSO_WM_UNIT_TEXT_FILL_TYPE" val="1"/>
  <p:tag name="KSO_WM_UNIT_TYPE" val="m_i"/>
  <p:tag name="KSO_WM_UNIT_USESOURCEFORMAT_APPLY" val="0"/>
</p:tagLst>
</file>

<file path=ppt/tags/tag1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ID" val="diagram160504_3*m_i*1_2"/>
  <p:tag name="KSO_WM_UNIT_INDEX" val="1_2"/>
  <p:tag name="KSO_WM_UNIT_LAYERLEVEL" val="1_1"/>
  <p:tag name="KSO_WM_UNIT_TEXT_FILL_FORE_SCHEMECOLOR_INDEX" val="13"/>
  <p:tag name="KSO_WM_UNIT_TEXT_FILL_TYPE" val="1"/>
  <p:tag name="KSO_WM_UNIT_TYPE" val="m_i"/>
  <p:tag name="KSO_WM_UNIT_USESOURCEFORMAT_APPLY" val="0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504"/>
  <p:tag name="KSO_WM_UNIT_ID" val="diagram160504_3*i*3"/>
  <p:tag name="KSO_WM_UNIT_INDEX" val="3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COMPATIBLE" val="0"/>
  <p:tag name="KSO_WM_UNIT_DIAGRAM_SCHEMECOLOR_ID" val="6"/>
  <p:tag name="KSO_WM_UNIT_HIGHLIGHT" val="0"/>
  <p:tag name="KSO_WM_UNIT_ID" val="diagram160504_3*m_h_f*1_1_1"/>
  <p:tag name="KSO_WM_UNIT_INDEX" val="1_1_1"/>
  <p:tag name="KSO_WM_UNIT_LAYERLEVEL" val="1_1_1"/>
  <p:tag name="KSO_WM_UNIT_PRESET_TEXT" val="Lorem ipsum dolor sit amet"/>
  <p:tag name="KSO_WM_UNIT_TEXT_FILL_FORE_SCHEMECOLOR_INDEX" val="13"/>
  <p:tag name="KSO_WM_UNIT_TEXT_FILL_TYPE" val="1"/>
  <p:tag name="KSO_WM_UNIT_TYPE" val="m_h_f"/>
  <p:tag name="KSO_WM_UNIT_USESOURCEFORMAT_APPLY" val="0"/>
  <p:tag name="KSO_WM_UNIT_VALUE" val="36"/>
</p:tagLst>
</file>

<file path=ppt/tags/tag14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COMPATIBLE" val="0"/>
  <p:tag name="KSO_WM_UNIT_DIAGRAM_SCHEMECOLOR_ID" val="6"/>
  <p:tag name="KSO_WM_UNIT_FILL_FORE_SCHEMECOLOR_INDEX" val="5"/>
  <p:tag name="KSO_WM_UNIT_FILL_TYPE" val="1"/>
  <p:tag name="KSO_WM_UNIT_HIGHLIGHT" val="0"/>
  <p:tag name="KSO_WM_UNIT_ID" val="diagram160504_3*m_h_a*1_1_1"/>
  <p:tag name="KSO_WM_UNIT_INDEX" val="1_1_1"/>
  <p:tag name="KSO_WM_UNIT_LAYERLEVEL" val="1_1_1"/>
  <p:tag name="KSO_WM_UNIT_PRESET_TEXT" val="LOREM"/>
  <p:tag name="KSO_WM_UNIT_TEXT_FILL_FORE_SCHEMECOLOR_INDEX" val="14"/>
  <p:tag name="KSO_WM_UNIT_TEXT_FILL_TYPE" val="1"/>
  <p:tag name="KSO_WM_UNIT_TYPE" val="m_h_a"/>
  <p:tag name="KSO_WM_UNIT_USESOURCEFORMAT_APPLY" val="0"/>
  <p:tag name="KSO_WM_UNIT_VALUE" val="22"/>
</p:tagLst>
</file>

<file path=ppt/tags/tag15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FILL_FORE_SCHEMECOLOR_INDEX" val="5"/>
  <p:tag name="KSO_WM_UNIT_FILL_TYPE" val="1"/>
  <p:tag name="KSO_WM_UNIT_ID" val="diagram160504_3*m_i*1_3"/>
  <p:tag name="KSO_WM_UNIT_INDEX" val="1_3"/>
  <p:tag name="KSO_WM_UNIT_LAYERLEVEL" val="1_1"/>
  <p:tag name="KSO_WM_UNIT_TYPE" val="m_i"/>
  <p:tag name="KSO_WM_UNIT_USESOURCEFORMAT_APPLY" val="0"/>
</p:tagLst>
</file>

<file path=ppt/tags/tag16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FILL_FORE_SCHEMECOLOR_INDEX" val="5"/>
  <p:tag name="KSO_WM_UNIT_FILL_TYPE" val="1"/>
  <p:tag name="KSO_WM_UNIT_ID" val="diagram160504_3*m_i*1_4"/>
  <p:tag name="KSO_WM_UNIT_INDEX" val="1_4"/>
  <p:tag name="KSO_WM_UNIT_LAYERLEVEL" val="1_1"/>
  <p:tag name="KSO_WM_UNIT_TEXT_FILL_FORE_SCHEMECOLOR_INDEX" val="14"/>
  <p:tag name="KSO_WM_UNIT_TEXT_FILL_TYPE" val="1"/>
  <p:tag name="KSO_WM_UNIT_TYPE" val="m_i"/>
  <p:tag name="KSO_WM_UNIT_USESOURCEFORMAT_APPLY" val="0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504"/>
  <p:tag name="KSO_WM_UNIT_ID" val="diagram160504_3*i*12"/>
  <p:tag name="KSO_WM_UNIT_INDEX" val="12"/>
  <p:tag name="KSO_WM_UNIT_TYPE" val="i"/>
</p:tagLst>
</file>

<file path=ppt/tags/tag18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COMPATIBLE" val="0"/>
  <p:tag name="KSO_WM_UNIT_DIAGRAM_SCHEMECOLOR_ID" val="6"/>
  <p:tag name="KSO_WM_UNIT_FILL_FORE_SCHEMECOLOR_INDEX" val="6"/>
  <p:tag name="KSO_WM_UNIT_FILL_TYPE" val="1"/>
  <p:tag name="KSO_WM_UNIT_HIGHLIGHT" val="0"/>
  <p:tag name="KSO_WM_UNIT_ID" val="diagram160504_3*m_h_a*1_2_1"/>
  <p:tag name="KSO_WM_UNIT_INDEX" val="1_2_1"/>
  <p:tag name="KSO_WM_UNIT_LAYERLEVEL" val="1_1_1"/>
  <p:tag name="KSO_WM_UNIT_PRESET_TEXT" val="LOREM"/>
  <p:tag name="KSO_WM_UNIT_TEXT_FILL_FORE_SCHEMECOLOR_INDEX" val="14"/>
  <p:tag name="KSO_WM_UNIT_TEXT_FILL_TYPE" val="1"/>
  <p:tag name="KSO_WM_UNIT_TYPE" val="m_h_a"/>
  <p:tag name="KSO_WM_UNIT_USESOURCEFORMAT_APPLY" val="0"/>
  <p:tag name="KSO_WM_UNIT_VALUE" val="22"/>
</p:tagLst>
</file>

<file path=ppt/tags/tag19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FILL_FORE_SCHEMECOLOR_INDEX" val="6"/>
  <p:tag name="KSO_WM_UNIT_FILL_TYPE" val="1"/>
  <p:tag name="KSO_WM_UNIT_ID" val="diagram160504_3*m_i*1_5"/>
  <p:tag name="KSO_WM_UNIT_INDEX" val="1_5"/>
  <p:tag name="KSO_WM_UNIT_LAYERLEVEL" val="1_1"/>
  <p:tag name="KSO_WM_UNIT_TYPE" val="m_i"/>
  <p:tag name="KSO_WM_UNIT_USESOURCEFORMAT_APPLY" val="0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FILL_FORE_SCHEMECOLOR_INDEX" val="6"/>
  <p:tag name="KSO_WM_UNIT_FILL_TYPE" val="1"/>
  <p:tag name="KSO_WM_UNIT_ID" val="diagram160504_3*m_i*1_6"/>
  <p:tag name="KSO_WM_UNIT_INDEX" val="1_6"/>
  <p:tag name="KSO_WM_UNIT_LAYERLEVEL" val="1_1"/>
  <p:tag name="KSO_WM_UNIT_TEXT_FILL_FORE_SCHEMECOLOR_INDEX" val="14"/>
  <p:tag name="KSO_WM_UNIT_TEXT_FILL_TYPE" val="1"/>
  <p:tag name="KSO_WM_UNIT_TYPE" val="m_i"/>
  <p:tag name="KSO_WM_UNIT_USESOURCEFORMAT_APPLY" val="0"/>
</p:tagLst>
</file>

<file path=ppt/tags/tag2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COMPATIBLE" val="0"/>
  <p:tag name="KSO_WM_UNIT_DIAGRAM_SCHEMECOLOR_ID" val="6"/>
  <p:tag name="KSO_WM_UNIT_HIGHLIGHT" val="0"/>
  <p:tag name="KSO_WM_UNIT_ID" val="diagram160504_3*m_h_f*1_2_1"/>
  <p:tag name="KSO_WM_UNIT_INDEX" val="1_2_1"/>
  <p:tag name="KSO_WM_UNIT_LAYERLEVEL" val="1_1_1"/>
  <p:tag name="KSO_WM_UNIT_PRESET_TEXT" val="Lorem ipsum dolor sit amet"/>
  <p:tag name="KSO_WM_UNIT_TEXT_FILL_FORE_SCHEMECOLOR_INDEX" val="13"/>
  <p:tag name="KSO_WM_UNIT_TEXT_FILL_TYPE" val="1"/>
  <p:tag name="KSO_WM_UNIT_TYPE" val="m_h_f"/>
  <p:tag name="KSO_WM_UNIT_USESOURCEFORMAT_APPLY" val="0"/>
  <p:tag name="KSO_WM_UNIT_VALUE" val="36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504"/>
  <p:tag name="KSO_WM_UNIT_ID" val="diagram160504_3*i*21"/>
  <p:tag name="KSO_WM_UNIT_INDEX" val="21"/>
  <p:tag name="KSO_WM_UNIT_TYPE" val="i"/>
</p:tagLst>
</file>

<file path=ppt/tags/tag2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COMPATIBLE" val="0"/>
  <p:tag name="KSO_WM_UNIT_DIAGRAM_SCHEMECOLOR_ID" val="6"/>
  <p:tag name="KSO_WM_UNIT_FILL_FORE_SCHEMECOLOR_INDEX" val="7"/>
  <p:tag name="KSO_WM_UNIT_FILL_TYPE" val="1"/>
  <p:tag name="KSO_WM_UNIT_HIGHLIGHT" val="0"/>
  <p:tag name="KSO_WM_UNIT_ID" val="diagram160504_3*m_h_a*1_3_1"/>
  <p:tag name="KSO_WM_UNIT_INDEX" val="1_3_1"/>
  <p:tag name="KSO_WM_UNIT_LAYERLEVEL" val="1_1_1"/>
  <p:tag name="KSO_WM_UNIT_PRESET_TEXT" val="LOREM"/>
  <p:tag name="KSO_WM_UNIT_TEXT_FILL_FORE_SCHEMECOLOR_INDEX" val="14"/>
  <p:tag name="KSO_WM_UNIT_TEXT_FILL_TYPE" val="1"/>
  <p:tag name="KSO_WM_UNIT_TYPE" val="m_h_a"/>
  <p:tag name="KSO_WM_UNIT_USESOURCEFORMAT_APPLY" val="0"/>
  <p:tag name="KSO_WM_UNIT_VALUE" val="22"/>
</p:tagLst>
</file>

<file path=ppt/tags/tag24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FILL_FORE_SCHEMECOLOR_INDEX" val="7"/>
  <p:tag name="KSO_WM_UNIT_FILL_TYPE" val="1"/>
  <p:tag name="KSO_WM_UNIT_ID" val="diagram160504_3*m_i*1_7"/>
  <p:tag name="KSO_WM_UNIT_INDEX" val="1_7"/>
  <p:tag name="KSO_WM_UNIT_LAYERLEVEL" val="1_1"/>
  <p:tag name="KSO_WM_UNIT_TYPE" val="m_i"/>
  <p:tag name="KSO_WM_UNIT_USESOURCEFORMAT_APPLY" val="0"/>
</p:tagLst>
</file>

<file path=ppt/tags/tag25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DIAGRAM_SCHEMECOLOR_ID" val="6"/>
  <p:tag name="KSO_WM_UNIT_FILL_FORE_SCHEMECOLOR_INDEX" val="7"/>
  <p:tag name="KSO_WM_UNIT_FILL_TYPE" val="1"/>
  <p:tag name="KSO_WM_UNIT_ID" val="diagram160504_3*m_i*1_8"/>
  <p:tag name="KSO_WM_UNIT_INDEX" val="1_8"/>
  <p:tag name="KSO_WM_UNIT_LAYERLEVEL" val="1_1"/>
  <p:tag name="KSO_WM_UNIT_TEXT_FILL_FORE_SCHEMECOLOR_INDEX" val="14"/>
  <p:tag name="KSO_WM_UNIT_TEXT_FILL_TYPE" val="1"/>
  <p:tag name="KSO_WM_UNIT_TYPE" val="m_i"/>
  <p:tag name="KSO_WM_UNIT_USESOURCEFORMAT_APPLY" val="0"/>
</p:tagLst>
</file>

<file path=ppt/tags/tag26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160504"/>
  <p:tag name="KSO_WM_UNIT_CLEAR" val="1"/>
  <p:tag name="KSO_WM_UNIT_COMPATIBLE" val="0"/>
  <p:tag name="KSO_WM_UNIT_DIAGRAM_SCHEMECOLOR_ID" val="6"/>
  <p:tag name="KSO_WM_UNIT_HIGHLIGHT" val="0"/>
  <p:tag name="KSO_WM_UNIT_ID" val="diagram160504_3*m_h_f*1_3_1"/>
  <p:tag name="KSO_WM_UNIT_INDEX" val="1_3_1"/>
  <p:tag name="KSO_WM_UNIT_LAYERLEVEL" val="1_1_1"/>
  <p:tag name="KSO_WM_UNIT_PRESET_TEXT" val="Lorem ipsum dolor sit amet"/>
  <p:tag name="KSO_WM_UNIT_TEXT_FILL_FORE_SCHEMECOLOR_INDEX" val="13"/>
  <p:tag name="KSO_WM_UNIT_TEXT_FILL_TYPE" val="1"/>
  <p:tag name="KSO_WM_UNIT_TYPE" val="m_h_f"/>
  <p:tag name="KSO_WM_UNIT_USESOURCEFORMAT_APPLY" val="0"/>
  <p:tag name="KSO_WM_UNIT_VALUE" val="36"/>
</p:tagLst>
</file>

<file path=ppt/tags/tag27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f*1_1_1"/>
  <p:tag name="KSO_WM_UNIT_INDEX" val="1_1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l_h_f"/>
  <p:tag name="KSO_WM_UNIT_VALUE" val="23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052"/>
  <p:tag name="KSO_WM_UNIT_ID" val="diagram160052_4*i*1"/>
  <p:tag name="KSO_WM_UNIT_INDEX" val="1"/>
  <p:tag name="KSO_WM_UNIT_TYPE" val="i"/>
</p:tagLst>
</file>

<file path=ppt/tags/tag29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a*1_1_1"/>
  <p:tag name="KSO_WM_UNIT_INDEX" val="1_1_1"/>
  <p:tag name="KSO_WM_UNIT_LAYERLEVEL" val="1_1_1"/>
  <p:tag name="KSO_WM_UNIT_LINE_FILL_TYPE" val="2"/>
  <p:tag name="KSO_WM_UNIT_LINE_FORE_SCHEMECOLOR_INDEX" val="5"/>
  <p:tag name="KSO_WM_UNIT_PRESET_TEXT" val="01"/>
  <p:tag name="KSO_WM_UNIT_TEXT_FILL_FORE_SCHEMECOLOR_INDEX" val="5"/>
  <p:tag name="KSO_WM_UNIT_TEXT_FILL_TYPE" val="1"/>
  <p:tag name="KSO_WM_UNIT_TYPE" val="l_h_a"/>
  <p:tag name="KSO_WM_UNIT_VALUE" val="6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30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1"/>
  <p:tag name="KSO_WM_UNIT_INDEX" val="1_1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  <p:tag name="KSO_WM_UNIT_TYPE" val="l_i"/>
</p:tagLst>
</file>

<file path=ppt/tags/tag31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2"/>
  <p:tag name="KSO_WM_UNIT_INDEX" val="1_2"/>
  <p:tag name="KSO_WM_UNIT_LAYERLEVEL" val="1_1"/>
  <p:tag name="KSO_WM_UNIT_LINE_FILL_TYPE" val="2"/>
  <p:tag name="KSO_WM_UNIT_LINE_FORE_SCHEMECOLOR_INDEX" val="14"/>
  <p:tag name="KSO_WM_UNIT_TYPE" val="l_i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052"/>
  <p:tag name="KSO_WM_UNIT_ID" val="diagram160052_4*i*7"/>
  <p:tag name="KSO_WM_UNIT_INDEX" val="7"/>
  <p:tag name="KSO_WM_UNIT_TYPE" val="i"/>
</p:tagLst>
</file>

<file path=ppt/tags/tag33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a*1_2_1"/>
  <p:tag name="KSO_WM_UNIT_INDEX" val="1_2_1"/>
  <p:tag name="KSO_WM_UNIT_LAYERLEVEL" val="1_1_1"/>
  <p:tag name="KSO_WM_UNIT_LINE_FILL_TYPE" val="2"/>
  <p:tag name="KSO_WM_UNIT_LINE_FORE_SCHEMECOLOR_INDEX" val="6"/>
  <p:tag name="KSO_WM_UNIT_PRESET_TEXT" val="02"/>
  <p:tag name="KSO_WM_UNIT_TEXT_FILL_FORE_SCHEMECOLOR_INDEX" val="6"/>
  <p:tag name="KSO_WM_UNIT_TEXT_FILL_TYPE" val="1"/>
  <p:tag name="KSO_WM_UNIT_TYPE" val="l_h_a"/>
  <p:tag name="KSO_WM_UNIT_VALUE" val="6"/>
</p:tagLst>
</file>

<file path=ppt/tags/tag34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3"/>
  <p:tag name="KSO_WM_UNIT_INDEX" val="1_3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  <p:tag name="KSO_WM_UNIT_TYPE" val="l_i"/>
</p:tagLst>
</file>

<file path=ppt/tags/tag35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f*1_2_1"/>
  <p:tag name="KSO_WM_UNIT_INDEX" val="1_2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l_h_f"/>
  <p:tag name="KSO_WM_UNIT_VALUE" val="23"/>
</p:tagLst>
</file>

<file path=ppt/tags/tag36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4"/>
  <p:tag name="KSO_WM_UNIT_INDEX" val="1_4"/>
  <p:tag name="KSO_WM_UNIT_LAYERLEVEL" val="1_1"/>
  <p:tag name="KSO_WM_UNIT_LINE_FILL_TYPE" val="2"/>
  <p:tag name="KSO_WM_UNIT_LINE_FORE_SCHEMECOLOR_INDEX" val="14"/>
  <p:tag name="KSO_WM_UNIT_TYPE" val="l_i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052"/>
  <p:tag name="KSO_WM_UNIT_ID" val="diagram160052_4*i*14"/>
  <p:tag name="KSO_WM_UNIT_INDEX" val="14"/>
  <p:tag name="KSO_WM_UNIT_TYPE" val="i"/>
</p:tagLst>
</file>

<file path=ppt/tags/tag38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a*1_3_1"/>
  <p:tag name="KSO_WM_UNIT_INDEX" val="1_3_1"/>
  <p:tag name="KSO_WM_UNIT_LAYERLEVEL" val="1_1_1"/>
  <p:tag name="KSO_WM_UNIT_LINE_FILL_TYPE" val="2"/>
  <p:tag name="KSO_WM_UNIT_LINE_FORE_SCHEMECOLOR_INDEX" val="7"/>
  <p:tag name="KSO_WM_UNIT_PRESET_TEXT" val="03"/>
  <p:tag name="KSO_WM_UNIT_TEXT_FILL_FORE_SCHEMECOLOR_INDEX" val="7"/>
  <p:tag name="KSO_WM_UNIT_TEXT_FILL_TYPE" val="1"/>
  <p:tag name="KSO_WM_UNIT_TYPE" val="l_h_a"/>
  <p:tag name="KSO_WM_UNIT_VALUE" val="6"/>
</p:tagLst>
</file>

<file path=ppt/tags/tag39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5"/>
  <p:tag name="KSO_WM_UNIT_INDEX" val="1_5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  <p:tag name="KSO_WM_UNIT_TYPE" val="l_i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40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f*1_3_1"/>
  <p:tag name="KSO_WM_UNIT_INDEX" val="1_3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l_h_f"/>
  <p:tag name="KSO_WM_UNIT_VALUE" val="23"/>
</p:tagLst>
</file>

<file path=ppt/tags/tag41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6"/>
  <p:tag name="KSO_WM_UNIT_INDEX" val="1_6"/>
  <p:tag name="KSO_WM_UNIT_LAYERLEVEL" val="1_1"/>
  <p:tag name="KSO_WM_UNIT_LINE_FILL_TYPE" val="2"/>
  <p:tag name="KSO_WM_UNIT_LINE_FORE_SCHEMECOLOR_INDEX" val="14"/>
  <p:tag name="KSO_WM_UNIT_TYPE" val="l_i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160052"/>
  <p:tag name="KSO_WM_UNIT_ID" val="diagram160052_4*i*21"/>
  <p:tag name="KSO_WM_UNIT_INDEX" val="21"/>
  <p:tag name="KSO_WM_UNIT_TYPE" val="i"/>
</p:tagLst>
</file>

<file path=ppt/tags/tag43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a*1_4_1"/>
  <p:tag name="KSO_WM_UNIT_INDEX" val="1_4_1"/>
  <p:tag name="KSO_WM_UNIT_LAYERLEVEL" val="1_1_1"/>
  <p:tag name="KSO_WM_UNIT_LINE_FILL_TYPE" val="2"/>
  <p:tag name="KSO_WM_UNIT_LINE_FORE_SCHEMECOLOR_INDEX" val="8"/>
  <p:tag name="KSO_WM_UNIT_PRESET_TEXT" val="04"/>
  <p:tag name="KSO_WM_UNIT_TEXT_FILL_FORE_SCHEMECOLOR_INDEX" val="8"/>
  <p:tag name="KSO_WM_UNIT_TEXT_FILL_TYPE" val="1"/>
  <p:tag name="KSO_WM_UNIT_TYPE" val="l_h_a"/>
  <p:tag name="KSO_WM_UNIT_VALUE" val="6"/>
</p:tagLst>
</file>

<file path=ppt/tags/tag44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ID" val="diagram160052_4*l_i*1_7"/>
  <p:tag name="KSO_WM_UNIT_INDEX" val="1_7"/>
  <p:tag name="KSO_WM_UNIT_LAYERLEVEL" val="1_1"/>
  <p:tag name="KSO_WM_UNIT_LINE_FILL_TYPE" val="2"/>
  <p:tag name="KSO_WM_UNIT_LINE_FORE_SCHEMECOLOR_INDEX" val="14"/>
  <p:tag name="KSO_WM_UNIT_TEXT_FILL_FORE_SCHEMECOLOR_INDEX" val="2"/>
  <p:tag name="KSO_WM_UNIT_TEXT_FILL_TYPE" val="1"/>
  <p:tag name="KSO_WM_UNIT_TYPE" val="l_i"/>
</p:tagLst>
</file>

<file path=ppt/tags/tag45.xml><?xml version="1.0" encoding="utf-8"?>
<p:tagLst xmlns:p="http://schemas.openxmlformats.org/presentationml/2006/main">
  <p:tag name="KSO_WM_BEAUTIFY_FLAG" val="#wm#"/>
  <p:tag name="KSO_WM_DIAGRAM_GROUP_CODE" val="l1-1"/>
  <p:tag name="KSO_WM_TAG_VERSION" val="1.0"/>
  <p:tag name="KSO_WM_TEMPLATE_CATEGORY" val="diagram"/>
  <p:tag name="KSO_WM_TEMPLATE_INDEX" val="160052"/>
  <p:tag name="KSO_WM_UNIT_CLEAR" val="1"/>
  <p:tag name="KSO_WM_UNIT_COMPATIBLE" val="0"/>
  <p:tag name="KSO_WM_UNIT_HIGHLIGHT" val="0"/>
  <p:tag name="KSO_WM_UNIT_ID" val="diagram160052_4*l_h_f*1_4_1"/>
  <p:tag name="KSO_WM_UNIT_INDEX" val="1_4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l_h_f"/>
  <p:tag name="KSO_WM_UNIT_VALUE" val="23"/>
</p:tagLst>
</file>

<file path=ppt/tags/tag46.xml><?xml version="1.0" encoding="utf-8"?>
<p:tagLst xmlns:p="http://schemas.openxmlformats.org/presentationml/2006/main">
  <p:tag name="AS_NET" val="4.0.30319.42000"/>
  <p:tag name="AS_OS" val="Unix 3.10 unknown"/>
  <p:tag name="AS_RELEASE_DATE" val="2017.06.20"/>
  <p:tag name="AS_TITLE" val="Aspose.Slides for Java"/>
  <p:tag name="AS_VERSION" val="17.6"/>
  <p:tag name="KSO_WM_DOC_GUID" val="{032a01b4-25be-483b-922d-42bc7e7d10d7}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D" val="custom20184553_1*a*1"/>
  <p:tag name="KSO_WM_UNIT_INDEX" val="1"/>
  <p:tag name="KSO_WM_UNIT_ISCONTENTSTITLE" val="0"/>
  <p:tag name="KSO_WM_UNIT_LAYERLEVEL" val="1"/>
  <p:tag name="KSO_WM_UNIT_PRESET_TEXT" val="空白演示"/>
  <p:tag name="KSO_WM_UNIT_TYPE" val="a"/>
  <p:tag name="KSO_WM_UNIT_VALUE" val="10"/>
</p:tagLst>
</file>

<file path=ppt/tags/tag7.xml><?xml version="1.0" encoding="utf-8"?>
<p:tagLst xmlns:p="http://schemas.openxmlformats.org/presentationml/2006/main">
  <p:tag name="KSO_WM_NO_TAGS_SHAPE_FLAG" val="1"/>
</p:tagLst>
</file>

<file path=ppt/tags/tag8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MODEL_TYPE" val="cover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heme/theme1.xml><?xml version="1.0" encoding="utf-8"?>
<a:theme xmlns:r="http://schemas.openxmlformats.org/officeDocument/2006/relationships" xmlns:a="http://schemas.openxmlformats.org/drawingml/2006/main" name="1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133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1</vt:lpstr>
      <vt:lpstr>第十三章 内能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17.0600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2020-12-14T14:57:55Z</cp:lastPrinted>
  <dcterms:created xsi:type="dcterms:W3CDTF">2020-12-14T14:57:55Z</dcterms:created>
  <dcterms:modified xsi:type="dcterms:W3CDTF">2020-12-14T06:58:02Z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