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89" r:id="rId6"/>
    <p:sldId id="344" r:id="rId7"/>
    <p:sldId id="345" r:id="rId8"/>
    <p:sldId id="346" r:id="rId9"/>
    <p:sldId id="261" r:id="rId10"/>
    <p:sldId id="290" r:id="rId11"/>
    <p:sldId id="351" r:id="rId12"/>
    <p:sldId id="350" r:id="rId13"/>
    <p:sldId id="364" r:id="rId14"/>
    <p:sldId id="357" r:id="rId15"/>
    <p:sldId id="359" r:id="rId16"/>
    <p:sldId id="365" r:id="rId17"/>
    <p:sldId id="312" r:id="rId18"/>
    <p:sldId id="385" r:id="rId19"/>
    <p:sldId id="386" r:id="rId20"/>
    <p:sldId id="387" r:id="rId21"/>
    <p:sldId id="388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</p:sldIdLst>
  <p:sldSz cx="9144000" cy="5143500" type="screen16x9"/>
  <p:notesSz cx="6858000" cy="9144000"/>
  <p:custDataLst>
    <p:tags r:id="rId5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2878" autoAdjust="0"/>
  </p:normalViewPr>
  <p:slideViewPr>
    <p:cSldViewPr snapToGrid="0">
      <p:cViewPr varScale="1">
        <p:scale>
          <a:sx n="113" d="100"/>
          <a:sy n="113" d="100"/>
        </p:scale>
        <p:origin x="504" y="108"/>
      </p:cViewPr>
      <p:guideLst>
        <p:guide orient="horz" pos="1580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slide" Target="slides/slide53.xml" /><Relationship Id="rId58" Type="http://schemas.openxmlformats.org/officeDocument/2006/relationships/slide" Target="slides/slide54.xml" /><Relationship Id="rId59" Type="http://schemas.openxmlformats.org/officeDocument/2006/relationships/tags" Target="tags/tag3.xml" /><Relationship Id="rId6" Type="http://schemas.openxmlformats.org/officeDocument/2006/relationships/slide" Target="slides/slide2.xml" /><Relationship Id="rId60" Type="http://schemas.openxmlformats.org/officeDocument/2006/relationships/presProps" Target="presProps.xml" /><Relationship Id="rId61" Type="http://schemas.openxmlformats.org/officeDocument/2006/relationships/viewProps" Target="viewProps.xml" /><Relationship Id="rId62" Type="http://schemas.openxmlformats.org/officeDocument/2006/relationships/theme" Target="theme/theme1.xml" /><Relationship Id="rId63" Type="http://schemas.openxmlformats.org/officeDocument/2006/relationships/tableStyles" Target="tableStyles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Relationship Id="rId2" Type="http://schemas.openxmlformats.org/officeDocument/2006/relationships/image" Target="../media/image21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Relationship Id="rId2" Type="http://schemas.openxmlformats.org/officeDocument/2006/relationships/image" Target="../media/image23.wmf" /><Relationship Id="rId3" Type="http://schemas.openxmlformats.org/officeDocument/2006/relationships/image" Target="../media/image24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png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wmf" /><Relationship Id="rId2" Type="http://schemas.openxmlformats.org/officeDocument/2006/relationships/image" Target="../media/image45.wmf" /><Relationship Id="rId3" Type="http://schemas.openxmlformats.org/officeDocument/2006/relationships/image" Target="../media/image46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wmf" /><Relationship Id="rId2" Type="http://schemas.openxmlformats.org/officeDocument/2006/relationships/image" Target="../media/image67.wmf" /><Relationship Id="rId3" Type="http://schemas.openxmlformats.org/officeDocument/2006/relationships/image" Target="../media/image68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  <a:ea typeface="宋体" pitchFamily="2" charset="-122"/>
              </a:rPr>
              <a:t/>
            </a:fld>
            <a:endParaRPr lang="zh-CN" altLang="en-US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ags" Target="../tags/tag1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165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hyperlink" Target="&#25506;&#31350;&#21516;&#31181;&#29289;&#36136;&#36136;&#37327;&#19982;&#20307;&#31215;&#30340;&#20851;&#31995;.mp4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9.wmf" /><Relationship Id="rId4" Type="http://schemas.openxmlformats.org/officeDocument/2006/relationships/vmlDrawing" Target="../drawings/vmlDrawing1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20.wmf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21.wmf" /><Relationship Id="rId6" Type="http://schemas.openxmlformats.org/officeDocument/2006/relationships/vmlDrawing" Target="../drawings/vmlDrawing2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22.w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23.wmf" /><Relationship Id="rId6" Type="http://schemas.openxmlformats.org/officeDocument/2006/relationships/oleObject" Target="../embeddings/oleObject6.bin" TargetMode="Internal" /><Relationship Id="rId7" Type="http://schemas.openxmlformats.org/officeDocument/2006/relationships/image" Target="../media/image24.wmf" /><Relationship Id="rId8" Type="http://schemas.openxmlformats.org/officeDocument/2006/relationships/vmlDrawing" Target="../drawings/vmlDrawing3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Relationship Id="rId3" Type="http://schemas.openxmlformats.org/officeDocument/2006/relationships/hyperlink" Target="&#37327;&#31570;&#27979;&#37327;&#28082;&#20307;&#20307;&#31215;&#30340;&#35835;&#25968;.swf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27.png" /><Relationship Id="rId4" Type="http://schemas.openxmlformats.org/officeDocument/2006/relationships/image" Target="../media/image28.wmf" /><Relationship Id="rId5" Type="http://schemas.openxmlformats.org/officeDocument/2006/relationships/image" Target="../media/image29.wmf" /><Relationship Id="rId6" Type="http://schemas.openxmlformats.org/officeDocument/2006/relationships/vmlDrawing" Target="../drawings/vmlDrawing4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oleObject" Target="../embeddings/oleObject8.bin" TargetMode="Internal" /><Relationship Id="rId7" Type="http://schemas.openxmlformats.org/officeDocument/2006/relationships/image" Target="../media/image34.wmf" /><Relationship Id="rId8" Type="http://schemas.openxmlformats.org/officeDocument/2006/relationships/vmlDrawing" Target="../drawings/vmlDrawing5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28.w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0.jpeg" /><Relationship Id="rId5" Type="http://schemas.openxmlformats.org/officeDocument/2006/relationships/oleObject" Target="../embeddings/oleObject9.bin" TargetMode="Internal" /><Relationship Id="rId6" Type="http://schemas.openxmlformats.org/officeDocument/2006/relationships/image" Target="../media/image34.wmf" /><Relationship Id="rId7" Type="http://schemas.openxmlformats.org/officeDocument/2006/relationships/image" Target="../media/image38.jpeg" /><Relationship Id="rId8" Type="http://schemas.openxmlformats.org/officeDocument/2006/relationships/image" Target="../media/image39.jpeg" /><Relationship Id="rId9" Type="http://schemas.openxmlformats.org/officeDocument/2006/relationships/vmlDrawing" Target="../drawings/vmlDrawing6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Relationship Id="rId4" Type="http://schemas.openxmlformats.org/officeDocument/2006/relationships/image" Target="../media/image4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Relationship Id="rId4" Type="http://schemas.openxmlformats.org/officeDocument/2006/relationships/image" Target="../media/image4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15.bin" TargetMode="Internal" /><Relationship Id="rId11" Type="http://schemas.openxmlformats.org/officeDocument/2006/relationships/vmlDrawing" Target="../drawings/vmlDrawing7.v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44.wmf" /><Relationship Id="rId4" Type="http://schemas.openxmlformats.org/officeDocument/2006/relationships/oleObject" Target="../embeddings/oleObject11.bin" TargetMode="Internal" /><Relationship Id="rId5" Type="http://schemas.openxmlformats.org/officeDocument/2006/relationships/image" Target="../media/image45.wmf" /><Relationship Id="rId6" Type="http://schemas.openxmlformats.org/officeDocument/2006/relationships/oleObject" Target="../embeddings/oleObject12.bin" TargetMode="Internal" /><Relationship Id="rId7" Type="http://schemas.openxmlformats.org/officeDocument/2006/relationships/image" Target="../media/image46.wmf" /><Relationship Id="rId8" Type="http://schemas.openxmlformats.org/officeDocument/2006/relationships/oleObject" Target="../embeddings/oleObject13.bin" TargetMode="Internal" /><Relationship Id="rId9" Type="http://schemas.openxmlformats.org/officeDocument/2006/relationships/oleObject" Target="../embeddings/oleObject14.bin" TargetMode="In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oleObject" Target="../embeddings/oleObject16.bin" TargetMode="Internal" /><Relationship Id="rId4" Type="http://schemas.openxmlformats.org/officeDocument/2006/relationships/image" Target="../media/image48.wmf" /><Relationship Id="rId5" Type="http://schemas.openxmlformats.org/officeDocument/2006/relationships/vmlDrawing" Target="../drawings/vmlDrawing8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Relationship Id="rId3" Type="http://schemas.openxmlformats.org/officeDocument/2006/relationships/image" Target="../media/image52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Relationship Id="rId3" Type="http://schemas.openxmlformats.org/officeDocument/2006/relationships/image" Target="../media/image55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Relationship Id="rId3" Type="http://schemas.openxmlformats.org/officeDocument/2006/relationships/hyperlink" Target="&#40060;&#22616;&#37324;&#30340;&#40060;&#20908;&#22825;&#20250;&#20923;&#27515;&#21527;.swf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Relationship Id="rId3" Type="http://schemas.openxmlformats.org/officeDocument/2006/relationships/image" Target="../media/image58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Relationship Id="rId3" Type="http://schemas.openxmlformats.org/officeDocument/2006/relationships/image" Target="../media/image60.png" /><Relationship Id="rId4" Type="http://schemas.openxmlformats.org/officeDocument/2006/relationships/hyperlink" Target="&#38485;&#21271;&#20892;&#23478;&#21171;&#21160;&#22330;&#26223;.mp4" TargetMode="Externa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Relationship Id="rId4" Type="http://schemas.openxmlformats.org/officeDocument/2006/relationships/image" Target="../media/image63.png" /><Relationship Id="rId5" Type="http://schemas.openxmlformats.org/officeDocument/2006/relationships/hyperlink" Target="&#30416;&#27700;&#36873;&#31181;.avi" TargetMode="Externa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7.bin" TargetMode="Internal" /><Relationship Id="rId3" Type="http://schemas.openxmlformats.org/officeDocument/2006/relationships/image" Target="../media/image66.wmf" /><Relationship Id="rId4" Type="http://schemas.openxmlformats.org/officeDocument/2006/relationships/oleObject" Target="../embeddings/oleObject18.bin" TargetMode="Internal" /><Relationship Id="rId5" Type="http://schemas.openxmlformats.org/officeDocument/2006/relationships/image" Target="../media/image67.wmf" /><Relationship Id="rId6" Type="http://schemas.openxmlformats.org/officeDocument/2006/relationships/oleObject" Target="../embeddings/oleObject19.bin" TargetMode="Internal" /><Relationship Id="rId7" Type="http://schemas.openxmlformats.org/officeDocument/2006/relationships/image" Target="../media/image68.wmf" /><Relationship Id="rId8" Type="http://schemas.openxmlformats.org/officeDocument/2006/relationships/vmlDrawing" Target="../drawings/vmlDrawing9.v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wmf" /><Relationship Id="rId3" Type="http://schemas.openxmlformats.org/officeDocument/2006/relationships/image" Target="../media/image70.w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wmf" /><Relationship Id="rId3" Type="http://schemas.openxmlformats.org/officeDocument/2006/relationships/image" Target="../media/image72.w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wmf" /><Relationship Id="rId3" Type="http://schemas.openxmlformats.org/officeDocument/2006/relationships/image" Target="../media/image74.wmf" /><Relationship Id="rId4" Type="http://schemas.openxmlformats.org/officeDocument/2006/relationships/image" Target="../media/image75.png" /><Relationship Id="rId5" Type="http://schemas.openxmlformats.org/officeDocument/2006/relationships/image" Target="../media/image7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audio" Target="../media/media1.wav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Relationship Id="rId5" Type="http://schemas.openxmlformats.org/officeDocument/2006/relationships/hyperlink" Target="&#22825;&#24179;&#30340;&#20351;&#29992;.mp4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517"/>
          <a:stretch>
            <a:fillRect/>
          </a:stretch>
        </p:blipFill>
        <p:spPr>
          <a:xfrm>
            <a:off x="1" y="0"/>
            <a:ext cx="9140748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88655" y="1992900"/>
            <a:ext cx="571053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4800" b="1">
                <a:solidFill>
                  <a:srgbClr val="FFFF00"/>
                </a:solidFill>
                <a:latin typeface="宋体" panose="02010600030101010101" pitchFamily="2" charset="-122"/>
                <a:ea typeface="宋体" pitchFamily="2" charset="-122"/>
              </a:rPr>
              <a:t>第六章  质量与密度</a:t>
            </a: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2755583" y="504349"/>
            <a:ext cx="3632835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用托盘天平称量物体质量</a:t>
            </a:r>
          </a:p>
        </p:txBody>
      </p:sp>
      <p:sp>
        <p:nvSpPr>
          <p:cNvPr id="68610" name="Rectangle 12"/>
          <p:cNvSpPr/>
          <p:nvPr/>
        </p:nvSpPr>
        <p:spPr>
          <a:xfrm>
            <a:off x="793433" y="1137501"/>
            <a:ext cx="8607742" cy="26545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托盘天平的使用（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怎么用？如何读数？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）被测物体放在左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盘，砝码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放右盘；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）砝码放置顺序：先大后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小，再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移游码；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）天平平衡后读数：</a:t>
            </a:r>
          </a:p>
          <a:p>
            <a:pPr algn="ctr"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+ 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游码示数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3432" y="3844641"/>
            <a:ext cx="7988617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天平在使用过程中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不能移动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天平的</a:t>
            </a:r>
            <a:r>
              <a:rPr lang="zh-CN" altLang="en-US" sz="20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位置，也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不能再调节平衡</a:t>
            </a:r>
            <a:r>
              <a:rPr lang="zh-CN" altLang="en-US" sz="20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螺母，只能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通过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加减砝码或调节游码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使横梁达到平衡。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Group 3"/>
          <p:cNvGrpSpPr/>
          <p:nvPr/>
        </p:nvGrpSpPr>
        <p:grpSpPr>
          <a:xfrm>
            <a:off x="2295525" y="1381124"/>
            <a:ext cx="5184458" cy="1659731"/>
            <a:chExt cx="4467" cy="1279"/>
          </a:xfrm>
        </p:grpSpPr>
        <p:grpSp>
          <p:nvGrpSpPr>
            <p:cNvPr id="31747" name="Group 4"/>
            <p:cNvGrpSpPr/>
            <p:nvPr/>
          </p:nvGrpSpPr>
          <p:grpSpPr>
            <a:xfrm>
              <a:off x="0" y="0"/>
              <a:ext cx="4467" cy="1279"/>
              <a:chExt cx="1811" cy="1830"/>
            </a:xfrm>
          </p:grpSpPr>
          <p:sp>
            <p:nvSpPr>
              <p:cNvPr id="31748" name="Rectangle 5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999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sz="240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grpSp>
            <p:nvGrpSpPr>
              <p:cNvPr id="31749" name="Rectangle 6"/>
              <p:cNvGrpSpPr/>
              <p:nvPr/>
            </p:nvGrpSpPr>
            <p:grpSpPr>
              <a:xfrm>
                <a:off x="-1" y="-3"/>
                <a:ext cx="1796" cy="1816"/>
                <a:chExt cx="8497824" cy="2859024"/>
              </a:xfrm>
            </p:grpSpPr>
            <p:pic>
              <p:nvPicPr>
                <p:cNvPr id="31750" name="Rectangle 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8497824" cy="2859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751" name="文本框 31750"/>
                <p:cNvSpPr txBox="1"/>
                <p:nvPr/>
              </p:nvSpPr>
              <p:spPr>
                <a:xfrm>
                  <a:off x="6858" y="4001"/>
                  <a:ext cx="8484152" cy="285139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</p:grpSp>
        <p:pic>
          <p:nvPicPr>
            <p:cNvPr id="31752" name="Picture 7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" y="29"/>
              <a:ext cx="4310" cy="12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6" name="Rectangle 14"/>
          <p:cNvSpPr/>
          <p:nvPr/>
        </p:nvSpPr>
        <p:spPr>
          <a:xfrm>
            <a:off x="359029" y="554832"/>
            <a:ext cx="3165222" cy="440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800080"/>
                </a:solidFill>
                <a:latin typeface="Times New Roman" panose="02020603050405020304" pitchFamily="18" charset="0"/>
                <a:ea typeface="宋体" pitchFamily="2" charset="-122"/>
              </a:rPr>
              <a:t>使用天平时还要注意：</a:t>
            </a:r>
          </a:p>
        </p:txBody>
      </p:sp>
      <p:sp>
        <p:nvSpPr>
          <p:cNvPr id="31757" name="Rectangle 2"/>
          <p:cNvSpPr/>
          <p:nvPr/>
        </p:nvSpPr>
        <p:spPr>
          <a:xfrm>
            <a:off x="480578" y="3254174"/>
            <a:ext cx="8383732" cy="154706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9" rIns="69056" bIns="34529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读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数时以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游码左侧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所对的刻线为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准；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称量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能测的最大质量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 =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砝码盒内砝码的总质量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游码最大的读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数；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感量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最小分度值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就是标尺上每一小格表示的质量数。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6" name="Text Box 4"/>
          <p:cNvSpPr txBox="1"/>
          <p:nvPr/>
        </p:nvSpPr>
        <p:spPr>
          <a:xfrm>
            <a:off x="1081564" y="1475661"/>
            <a:ext cx="56578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先测量空瓶的质量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4037" name="Text Box 5"/>
          <p:cNvSpPr txBox="1"/>
          <p:nvPr/>
        </p:nvSpPr>
        <p:spPr>
          <a:xfrm>
            <a:off x="1070610" y="2342437"/>
            <a:ext cx="58864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再测量瓶和液体的总质量</a:t>
            </a:r>
            <a:r>
              <a:rPr lang="en-US" altLang="zh-CN" sz="2400" b="1" i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总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4038" name="Text Box 6"/>
          <p:cNvSpPr txBox="1"/>
          <p:nvPr/>
        </p:nvSpPr>
        <p:spPr>
          <a:xfrm>
            <a:off x="967264" y="3161348"/>
            <a:ext cx="7719536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用瓶和液体的总质量减去空瓶的质量就等于液体的质量：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总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— 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19375" y="581027"/>
            <a:ext cx="3695699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用天平测量液体的质量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886" y="1396604"/>
            <a:ext cx="2942913" cy="1664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61" name="Rectangle 5"/>
          <p:cNvSpPr/>
          <p:nvPr/>
        </p:nvSpPr>
        <p:spPr>
          <a:xfrm>
            <a:off x="1400413" y="1841897"/>
            <a:ext cx="6858000" cy="17145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marL="257175" indent="-257175">
              <a:lnSpc>
                <a:spcPct val="150000"/>
              </a:lnSpc>
              <a:buFontTx/>
              <a:buChar char="•"/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测量若干个（如</a:t>
            </a:r>
            <a:r>
              <a:rPr lang="en-US" altLang="zh-CN" sz="2400" b="1" i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个）该物体的质量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FontTx/>
              <a:buChar char="•"/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测出所有物体的总质量</a:t>
            </a:r>
            <a:r>
              <a:rPr lang="en-US" altLang="zh-CN" sz="2400" b="1" i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 marL="257175" indent="-257175">
              <a:lnSpc>
                <a:spcPct val="150000"/>
              </a:lnSpc>
              <a:buFontTx/>
              <a:buChar char="•"/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计算微小物体的总个数：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／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i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i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/>
          </p:cNvSpPr>
          <p:nvPr/>
        </p:nvSpPr>
        <p:spPr>
          <a:xfrm>
            <a:off x="1006794" y="3819763"/>
            <a:ext cx="7822882" cy="51387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ctr"/>
          <a:lstStyle>
            <a:lvl1pPr marL="0" lvl="0" indent="0" algn="l" defTabSz="5143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86080">
              <a:lnSpc>
                <a:spcPct val="150000"/>
              </a:lnSpc>
              <a:defRPr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思考：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用天平测量细铜线的长度？还需要什么测量工具？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565554" y="719137"/>
            <a:ext cx="6133862" cy="619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用天平测量微小物体的质量（累积法）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/>
          <p:nvPr/>
        </p:nvSpPr>
        <p:spPr>
          <a:xfrm>
            <a:off x="480578" y="1227011"/>
            <a:ext cx="8529638" cy="24474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  <a:buClr>
                <a:srgbClr val="44546A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冰块融化成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水，</a:t>
            </a:r>
            <a:r>
              <a:rPr lang="zh-CN" altLang="en-US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</a:t>
            </a:r>
            <a:r>
              <a:rPr lang="en-US" altLang="zh-CN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</a:t>
            </a:r>
            <a:r>
              <a:rPr lang="en-US" altLang="zh-CN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没有变化。</a:t>
            </a:r>
          </a:p>
          <a:p>
            <a:pPr>
              <a:lnSpc>
                <a:spcPct val="150000"/>
              </a:lnSpc>
              <a:buClr>
                <a:srgbClr val="44546A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橡皮泥捏成各种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形状，</a:t>
            </a:r>
            <a:r>
              <a:rPr lang="zh-CN" altLang="en-US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</a:t>
            </a:r>
            <a:r>
              <a:rPr lang="en-US" altLang="zh-CN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没有变化。</a:t>
            </a:r>
          </a:p>
          <a:p>
            <a:pPr>
              <a:lnSpc>
                <a:spcPct val="150000"/>
              </a:lnSpc>
              <a:buClr>
                <a:srgbClr val="44546A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飞船飞向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月球，</a:t>
            </a:r>
            <a:r>
              <a:rPr lang="zh-CN" altLang="en-US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</a:t>
            </a:r>
            <a:r>
              <a:rPr lang="en-US" altLang="zh-CN" sz="2200" b="1" u="sng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没有变化。</a:t>
            </a:r>
          </a:p>
          <a:p>
            <a:pPr>
              <a:lnSpc>
                <a:spcPct val="150000"/>
              </a:lnSpc>
              <a:buClr>
                <a:srgbClr val="44546A"/>
              </a:buClr>
              <a:buSzPct val="90000"/>
              <a:buFont typeface="Symbol" panose="05050102010706020507" pitchFamily="18" charset="2"/>
              <a:buChar char="¨"/>
              <a:defRPr/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手握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钢笔，</a:t>
            </a:r>
            <a:r>
              <a:rPr lang="en-US" altLang="zh-CN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</a:t>
            </a:r>
            <a:r>
              <a:rPr lang="zh-CN" altLang="en-US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了，</a:t>
            </a:r>
            <a:r>
              <a:rPr lang="en-US" altLang="zh-CN" sz="22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没有变化</a:t>
            </a:r>
          </a:p>
        </p:txBody>
      </p:sp>
      <p:sp>
        <p:nvSpPr>
          <p:cNvPr id="12292" name="Text Box 10"/>
          <p:cNvSpPr txBox="1"/>
          <p:nvPr/>
        </p:nvSpPr>
        <p:spPr>
          <a:xfrm>
            <a:off x="2839680" y="1312262"/>
            <a:ext cx="949643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状态</a:t>
            </a:r>
          </a:p>
        </p:txBody>
      </p:sp>
      <p:sp>
        <p:nvSpPr>
          <p:cNvPr id="12293" name="Text Box 11"/>
          <p:cNvSpPr txBox="1"/>
          <p:nvPr/>
        </p:nvSpPr>
        <p:spPr>
          <a:xfrm>
            <a:off x="4713727" y="1301904"/>
            <a:ext cx="3080861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所含物质的多少</a:t>
            </a:r>
          </a:p>
        </p:txBody>
      </p:sp>
      <p:sp>
        <p:nvSpPr>
          <p:cNvPr id="12294" name="Text Box 12"/>
          <p:cNvSpPr txBox="1"/>
          <p:nvPr/>
        </p:nvSpPr>
        <p:spPr>
          <a:xfrm>
            <a:off x="3583974" y="1790632"/>
            <a:ext cx="1012984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形状</a:t>
            </a:r>
          </a:p>
        </p:txBody>
      </p:sp>
      <p:sp>
        <p:nvSpPr>
          <p:cNvPr id="12296" name="Text Box 15"/>
          <p:cNvSpPr txBox="1"/>
          <p:nvPr/>
        </p:nvSpPr>
        <p:spPr>
          <a:xfrm>
            <a:off x="2744668" y="2297384"/>
            <a:ext cx="1139666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位置</a:t>
            </a:r>
          </a:p>
        </p:txBody>
      </p:sp>
      <p:sp>
        <p:nvSpPr>
          <p:cNvPr id="12297" name="Text Box 17"/>
          <p:cNvSpPr txBox="1"/>
          <p:nvPr/>
        </p:nvSpPr>
        <p:spPr>
          <a:xfrm>
            <a:off x="522012" y="3409950"/>
            <a:ext cx="8488204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物体的质量是物体本身的一种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属性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，它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不随物体的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状态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形状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位置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的改变而改变。</a:t>
            </a:r>
          </a:p>
        </p:txBody>
      </p:sp>
      <p:sp>
        <p:nvSpPr>
          <p:cNvPr id="12298" name="Text Box 18"/>
          <p:cNvSpPr txBox="1"/>
          <p:nvPr/>
        </p:nvSpPr>
        <p:spPr>
          <a:xfrm>
            <a:off x="5408741" y="1792474"/>
            <a:ext cx="2531745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所含物质的多少</a:t>
            </a:r>
          </a:p>
        </p:txBody>
      </p:sp>
      <p:sp>
        <p:nvSpPr>
          <p:cNvPr id="12300" name="Text Box 20"/>
          <p:cNvSpPr txBox="1"/>
          <p:nvPr/>
        </p:nvSpPr>
        <p:spPr>
          <a:xfrm>
            <a:off x="4954874" y="2254114"/>
            <a:ext cx="2932271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所含物质的多少</a:t>
            </a:r>
          </a:p>
        </p:txBody>
      </p:sp>
      <p:sp>
        <p:nvSpPr>
          <p:cNvPr id="12301" name="Text Box 26"/>
          <p:cNvSpPr txBox="1"/>
          <p:nvPr/>
        </p:nvSpPr>
        <p:spPr>
          <a:xfrm>
            <a:off x="2363532" y="2797253"/>
            <a:ext cx="915353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温度</a:t>
            </a:r>
          </a:p>
        </p:txBody>
      </p:sp>
      <p:sp>
        <p:nvSpPr>
          <p:cNvPr id="12302" name="Text Box 27"/>
          <p:cNvSpPr txBox="1"/>
          <p:nvPr/>
        </p:nvSpPr>
        <p:spPr>
          <a:xfrm>
            <a:off x="4507708" y="2796777"/>
            <a:ext cx="2932271" cy="4231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2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所含物质的多少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324225" y="453550"/>
            <a:ext cx="2883218" cy="46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质量是物体的属性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1"/>
      <p:bldP spid="12293" grpId="2"/>
      <p:bldP spid="12294" grpId="3"/>
      <p:bldP spid="12296" grpId="4"/>
      <p:bldP spid="12297" grpId="5"/>
      <p:bldP spid="12298" grpId="6"/>
      <p:bldP spid="12300" grpId="7"/>
      <p:bldP spid="12301" grpId="8"/>
      <p:bldP spid="12302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矩形 36"/>
          <p:cNvSpPr/>
          <p:nvPr/>
        </p:nvSpPr>
        <p:spPr>
          <a:xfrm>
            <a:off x="378906" y="3600280"/>
            <a:ext cx="3214303" cy="186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70" name="矩形 1"/>
          <p:cNvSpPr>
            <a:spLocks noChangeArrowheads="1"/>
          </p:cNvSpPr>
          <p:nvPr/>
        </p:nvSpPr>
        <p:spPr bwMode="auto">
          <a:xfrm>
            <a:off x="2917825" y="501650"/>
            <a:ext cx="1263015" cy="351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zh-CN" altLang="en-US" sz="21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 </a:t>
            </a:r>
            <a:r>
              <a:rPr lang="en-US" sz="21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0179" name="矩形 12290"/>
          <p:cNvSpPr>
            <a:spLocks noChangeArrowheads="1"/>
          </p:cNvSpPr>
          <p:nvPr/>
        </p:nvSpPr>
        <p:spPr bwMode="auto">
          <a:xfrm>
            <a:off x="80" y="735886"/>
            <a:ext cx="9146381" cy="540544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spc="75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zh-CN" sz="2100" b="1" spc="75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探究实验：探究同种物质的质量与体积的关系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21586" y="1867376"/>
            <a:ext cx="4238625" cy="2213610"/>
            <a:chOff x="1426" y="3851"/>
            <a:chExt cx="11371" cy="5237"/>
          </a:xfrm>
        </p:grpSpPr>
        <p:pic>
          <p:nvPicPr>
            <p:cNvPr id="24" name="图片 23" descr="15309e44d8fb93ee8a205b02fea82890_副本_副本_副本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8037" y="4328"/>
              <a:ext cx="5237" cy="4283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426" y="8649"/>
              <a:ext cx="8008" cy="439"/>
            </a:xfrm>
            <a:prstGeom prst="rect">
              <a:avLst/>
            </a:prstGeom>
            <a:solidFill>
              <a:srgbClr val="84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85309" y="1567339"/>
            <a:ext cx="4644391" cy="33932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同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种物质的质量随体积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的增大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而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增大，体积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增大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几倍，质量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也增大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几倍，质量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与体积的比值是一定的；</a:t>
            </a:r>
          </a:p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不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同物质的质量与体积的比值不同；</a:t>
            </a:r>
          </a:p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所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以质量和体积的比值反映了物质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本身的一种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性质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，这种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性质用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密度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这个物理量来表示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pic>
        <p:nvPicPr>
          <p:cNvPr id="276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00" y="1813106"/>
            <a:ext cx="3237584" cy="2184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384" name="Group 5"/>
          <p:cNvGrpSpPr/>
          <p:nvPr/>
        </p:nvGrpSpPr>
        <p:grpSpPr>
          <a:xfrm>
            <a:off x="4105539" y="867691"/>
            <a:ext cx="5049152" cy="4041055"/>
            <a:chOff x="1562" y="189"/>
            <a:chExt cx="4559" cy="3942"/>
          </a:xfrm>
        </p:grpSpPr>
        <p:pic>
          <p:nvPicPr>
            <p:cNvPr id="56385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" y="189"/>
              <a:ext cx="4559" cy="39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86" name="AutoShape 7"/>
            <p:cNvSpPr/>
            <p:nvPr/>
          </p:nvSpPr>
          <p:spPr>
            <a:xfrm rot="5400000">
              <a:off x="5398" y="3861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 cap="flat" cmpd="sng">
              <a:solidFill>
                <a:srgbClr val="75D1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387" name="AutoShape 8"/>
            <p:cNvSpPr/>
            <p:nvPr/>
          </p:nvSpPr>
          <p:spPr>
            <a:xfrm>
              <a:off x="1917" y="373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 cap="flat" cmpd="sng">
              <a:solidFill>
                <a:srgbClr val="75D1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517" name="表格 56516"/>
          <p:cNvGraphicFramePr>
            <a:graphicFrameLocks noGrp="1"/>
          </p:cNvGraphicFramePr>
          <p:nvPr/>
        </p:nvGraphicFramePr>
        <p:xfrm>
          <a:off x="197168" y="971550"/>
          <a:ext cx="3826669" cy="3040380"/>
        </p:xfrm>
        <a:graphic>
          <a:graphicData uri="http://schemas.openxmlformats.org/drawingml/2006/table">
            <a:tbl>
              <a:tblPr/>
              <a:tblGrid>
                <a:gridCol w="1224915"/>
                <a:gridCol w="1313974"/>
                <a:gridCol w="1287780"/>
              </a:tblGrid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4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 g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4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 cm</a:t>
                      </a:r>
                      <a:r>
                        <a:rPr lang="en-US" altLang="zh-CN" sz="2400" b="1" baseline="30000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1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铁块</a:t>
                      </a:r>
                      <a:r>
                        <a:rPr lang="en-US" altLang="zh-CN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46.6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铁块</a:t>
                      </a:r>
                      <a:r>
                        <a:rPr lang="en-US" altLang="zh-CN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62.0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铁块</a:t>
                      </a:r>
                      <a:r>
                        <a:rPr lang="en-US" altLang="zh-CN" sz="2400" b="1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76.0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9.8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塑料块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塑料块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塑料块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449" name="文本框 56448"/>
          <p:cNvSpPr txBox="1"/>
          <p:nvPr/>
        </p:nvSpPr>
        <p:spPr>
          <a:xfrm>
            <a:off x="3077290" y="455534"/>
            <a:ext cx="2778919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运用图象寻找规律</a:t>
            </a:r>
          </a:p>
        </p:txBody>
      </p:sp>
      <p:sp>
        <p:nvSpPr>
          <p:cNvPr id="56451" name="直接连接符 56450"/>
          <p:cNvSpPr/>
          <p:nvPr/>
        </p:nvSpPr>
        <p:spPr>
          <a:xfrm flipV="1">
            <a:off x="5324475" y="2717959"/>
            <a:ext cx="2496503" cy="1465421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5490" name="Oval 18"/>
          <p:cNvSpPr/>
          <p:nvPr/>
        </p:nvSpPr>
        <p:spPr>
          <a:xfrm flipH="1">
            <a:off x="5611177" y="3939064"/>
            <a:ext cx="84773" cy="7715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491" name="Oval 19"/>
          <p:cNvSpPr/>
          <p:nvPr/>
        </p:nvSpPr>
        <p:spPr>
          <a:xfrm flipV="1">
            <a:off x="6000750" y="3731895"/>
            <a:ext cx="84773" cy="771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492" name="Oval 20"/>
          <p:cNvSpPr/>
          <p:nvPr/>
        </p:nvSpPr>
        <p:spPr>
          <a:xfrm flipH="1">
            <a:off x="6377940" y="3513772"/>
            <a:ext cx="84773" cy="771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直接连接符 2"/>
          <p:cNvSpPr/>
          <p:nvPr/>
        </p:nvSpPr>
        <p:spPr>
          <a:xfrm flipV="1">
            <a:off x="4521041" y="3094196"/>
            <a:ext cx="2661285" cy="15621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" name="Oval 18"/>
          <p:cNvSpPr/>
          <p:nvPr/>
        </p:nvSpPr>
        <p:spPr>
          <a:xfrm flipH="1">
            <a:off x="5611177" y="4498657"/>
            <a:ext cx="84773" cy="77153"/>
          </a:xfrm>
          <a:prstGeom prst="ellipse">
            <a:avLst/>
          </a:prstGeom>
          <a:solidFill>
            <a:srgbClr val="FF0000"/>
          </a:solidFill>
          <a:ln w="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Oval 19"/>
          <p:cNvSpPr/>
          <p:nvPr/>
        </p:nvSpPr>
        <p:spPr>
          <a:xfrm flipV="1">
            <a:off x="5987415" y="4471987"/>
            <a:ext cx="84773" cy="771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Oval 20"/>
          <p:cNvSpPr/>
          <p:nvPr/>
        </p:nvSpPr>
        <p:spPr>
          <a:xfrm flipH="1">
            <a:off x="6366034" y="4436269"/>
            <a:ext cx="84773" cy="7715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直接连接符 8"/>
          <p:cNvSpPr/>
          <p:nvPr/>
        </p:nvSpPr>
        <p:spPr>
          <a:xfrm flipV="1">
            <a:off x="5523547" y="4330065"/>
            <a:ext cx="2401253" cy="231458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" name="直接连接符 17"/>
          <p:cNvSpPr/>
          <p:nvPr/>
        </p:nvSpPr>
        <p:spPr>
          <a:xfrm flipV="1">
            <a:off x="4521041" y="4422458"/>
            <a:ext cx="2449830" cy="233839"/>
          </a:xfrm>
          <a:prstGeom prst="line">
            <a:avLst/>
          </a:prstGeom>
          <a:ln w="28575" cap="flat" cmpd="sng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9" name="文本框 18"/>
          <p:cNvSpPr txBox="1"/>
          <p:nvPr/>
        </p:nvSpPr>
        <p:spPr>
          <a:xfrm>
            <a:off x="7418546" y="2297907"/>
            <a:ext cx="92868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18546" y="3880485"/>
            <a:ext cx="1188720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塑料块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1451" y="4120277"/>
            <a:ext cx="3857624" cy="8072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同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种物质的质量与体积成正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比。</a:t>
            </a:r>
            <a:endParaRPr lang="zh-CN" altLang="en-US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  <p:cond evt="onBegin" delay="0">
                          <p:tn val="75"/>
                        </p:cond>
                      </p:stCondLst>
                      <p:childTnLst>
                        <p:par>
                          <p:cTn id="7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105491" grpId="1"/>
      <p:bldP spid="105492" grpId="2"/>
      <p:bldP spid="5" grpId="3"/>
      <p:bldP spid="7" grpId="4"/>
      <p:bldP spid="8" grpId="5"/>
      <p:bldP spid="19" grpId="6"/>
      <p:bldP spid="20" grpId="7"/>
      <p:bldP spid="21" grpId="8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文本框 6145"/>
          <p:cNvSpPr txBox="1"/>
          <p:nvPr/>
        </p:nvSpPr>
        <p:spPr>
          <a:xfrm>
            <a:off x="4284030" y="471171"/>
            <a:ext cx="983933" cy="4614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密度</a:t>
            </a:r>
          </a:p>
        </p:txBody>
      </p:sp>
      <p:sp>
        <p:nvSpPr>
          <p:cNvPr id="14339" name="文本框 14338"/>
          <p:cNvSpPr txBox="1"/>
          <p:nvPr/>
        </p:nvSpPr>
        <p:spPr>
          <a:xfrm>
            <a:off x="462438" y="1112282"/>
            <a:ext cx="5705475" cy="117633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同种物质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的质量跟体积的比值是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相同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不同物质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的质量跟体积的比值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一般不同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363" name="文本框 15362"/>
          <p:cNvSpPr txBox="1"/>
          <p:nvPr/>
        </p:nvSpPr>
        <p:spPr>
          <a:xfrm>
            <a:off x="482918" y="2393156"/>
            <a:ext cx="8403907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某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种物质组成的物体的质量与它体积之比叫做这种物质的</a:t>
            </a:r>
            <a:r>
              <a:rPr lang="zh-CN" altLang="en-US" sz="2400" b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密度。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3231" y="1296829"/>
            <a:ext cx="2083594" cy="80724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比值反映了物质的一种特性</a:t>
            </a:r>
          </a:p>
        </p:txBody>
      </p:sp>
      <p:sp>
        <p:nvSpPr>
          <p:cNvPr id="10" name="右箭头 9"/>
          <p:cNvSpPr/>
          <p:nvPr/>
        </p:nvSpPr>
        <p:spPr>
          <a:xfrm>
            <a:off x="6167914" y="1535906"/>
            <a:ext cx="521494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44503" y="4430078"/>
            <a:ext cx="5654993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密度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在数值上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等于物体单位体积的质量。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75150" y="2947040"/>
            <a:ext cx="6619441" cy="623248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用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表示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密度，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表示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质量，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表示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体积，那么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有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005744" y="3570288"/>
          <a:ext cx="826770" cy="73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05744" y="3570288"/>
                        <a:ext cx="826770" cy="73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9" grpId="1"/>
      <p:bldP spid="10" grpId="2"/>
      <p:bldP spid="13" grpId="3"/>
      <p:bldP spid="16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423285" y="42069"/>
            <a:ext cx="1774508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密度的单位</a:t>
            </a:r>
          </a:p>
        </p:txBody>
      </p:sp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915641" y="2053748"/>
          <a:ext cx="1069658" cy="8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15641" y="2053748"/>
                        <a:ext cx="1069658" cy="849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131508" y="2033031"/>
          <a:ext cx="1293019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31508" y="2033031"/>
                        <a:ext cx="1293019" cy="890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107921" y="2258535"/>
            <a:ext cx="967252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1g/m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8976" y="2259488"/>
            <a:ext cx="907941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6466" y="2259488"/>
            <a:ext cx="1294448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=____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52700" y="2259012"/>
            <a:ext cx="601980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2948" y="1338898"/>
            <a:ext cx="7697152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常用单位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g/cm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或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g ·cm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-3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读作：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克每立方厘米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2947" y="611664"/>
            <a:ext cx="75885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基本单位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或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kg ·m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-3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读作：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千克每立方米</a:t>
            </a:r>
          </a:p>
        </p:txBody>
      </p:sp>
      <p:sp>
        <p:nvSpPr>
          <p:cNvPr id="3079" name="TextBox 4"/>
          <p:cNvSpPr txBox="1"/>
          <p:nvPr/>
        </p:nvSpPr>
        <p:spPr>
          <a:xfrm>
            <a:off x="464344" y="3602514"/>
            <a:ext cx="8594884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的密度是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kg/m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，表示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的物理意义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是：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_________________________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______</a:t>
            </a:r>
            <a:r>
              <a:rPr lang="en-US" altLang="zh-CN" sz="2400" b="1" u="sng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/cm</a:t>
            </a:r>
            <a:r>
              <a:rPr lang="en-US" altLang="zh-CN" sz="2400" b="1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______kg/dm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89921" y="4100972"/>
            <a:ext cx="724853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7666" y="4096862"/>
            <a:ext cx="3993833" cy="4376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1m</a:t>
            </a:r>
            <a:r>
              <a:rPr lang="en-US" sz="2400" b="1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水的质量是</a:t>
            </a: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1.0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13473" y="3020061"/>
            <a:ext cx="4840605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同理，</a:t>
            </a:r>
            <a:r>
              <a:rPr lang="en-US" altLang="zh-CN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="1" baseline="30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400" b="1" baseline="30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=1t/m</a:t>
            </a:r>
            <a:r>
              <a:rPr lang="en-US" altLang="zh-CN" sz="2400" b="1" baseline="30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=1kg/dm</a:t>
            </a:r>
            <a:r>
              <a:rPr lang="en-US" altLang="zh-CN" sz="2400" b="1" baseline="30000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51392" y="4096862"/>
            <a:ext cx="724853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5" grpId="2"/>
      <p:bldP spid="16" grpId="3"/>
      <p:bldP spid="17" grpId="4"/>
      <p:bldP spid="18" grpId="5"/>
      <p:bldP spid="3079" grpId="6"/>
      <p:bldP spid="19" grpId="7"/>
      <p:bldP spid="20" grpId="8"/>
      <p:bldP spid="21" grpId="9"/>
      <p:bldP spid="22" grpId="1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36947" y="745807"/>
            <a:ext cx="8470106" cy="283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一般：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气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一些物质密度相同：如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冰和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蜡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酒精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和煤油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同种物质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物态不同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密度可能不同：如冰和水；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固体和液体密度用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国际单位，数值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都表示为“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”的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形式，如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=1.0×10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kg/m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；气体密度用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国际单位，数值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没有“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”，如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空气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=1.29 kg/m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36947" y="4034314"/>
            <a:ext cx="7556183" cy="80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．一定状态下同种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物质，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不随质量和体积变化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defRPr/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．不同种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物质，密度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一般不同。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black">
          <a:xfrm>
            <a:off x="2227897" y="3597116"/>
            <a:ext cx="4174808" cy="437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密度是反映物质特性的物理量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3792856" y="363379"/>
            <a:ext cx="1421606" cy="4371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初步规律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uiExpand="1" build="p"/>
      <p:bldP spid="266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99815" y="377190"/>
            <a:ext cx="1416050" cy="461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质量</a:t>
            </a:r>
          </a:p>
        </p:txBody>
      </p:sp>
      <p:sp>
        <p:nvSpPr>
          <p:cNvPr id="8194" name="Rectangle 3"/>
          <p:cNvSpPr>
            <a:spLocks noGrp="1"/>
          </p:cNvSpPr>
          <p:nvPr>
            <p:ph idx="4294967295"/>
          </p:nvPr>
        </p:nvSpPr>
        <p:spPr>
          <a:xfrm>
            <a:off x="0" y="2498725"/>
            <a:ext cx="6858000" cy="476250"/>
          </a:xfrm>
          <a:prstGeom prst="rect">
            <a:avLst/>
          </a:prstGeom>
        </p:spPr>
        <p:txBody>
          <a:bodyPr vert="horz" wrap="square" anchor="t"/>
          <a:lstStyle/>
          <a:p>
            <a:pPr eaLnBrk="1" hangingPunct="1"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质量：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物体所含物质的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多少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，用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表示。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5" name="TextBox 2"/>
          <p:cNvSpPr txBox="1"/>
          <p:nvPr/>
        </p:nvSpPr>
        <p:spPr>
          <a:xfrm>
            <a:off x="376714" y="3727132"/>
            <a:ext cx="8437483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Clr>
                <a:srgbClr val="FFCC66"/>
              </a:buClr>
              <a:buSzPct val="65000"/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物体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与物质的区分：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物体与物质仅一字之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差，但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物体与物质是两个不同的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概念，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是有大小、形状、颜色的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实体，物质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是构成物体的材料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196" name="TextBox 3"/>
          <p:cNvSpPr txBox="1"/>
          <p:nvPr/>
        </p:nvSpPr>
        <p:spPr>
          <a:xfrm>
            <a:off x="1051360" y="3099435"/>
            <a:ext cx="7348538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含有的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物质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少则质量小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，含有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物质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多则质量大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218" name="Rectangle 2"/>
          <p:cNvSpPr/>
          <p:nvPr/>
        </p:nvSpPr>
        <p:spPr>
          <a:xfrm>
            <a:off x="273202" y="1137761"/>
            <a:ext cx="8767286" cy="1177728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9" rIns="69056" bIns="34529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椅子、桌子、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铁锤、铁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钉等在物理学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中称为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物体，组成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这些物体的木材、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铁等材料叫做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“物质”。由上面的观察得出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：椅子、桌子含有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木材的多少不同；铁锤、铁钉含铁的多少也不同。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5" tmFilter="0, 0; 0.125,0.2665; 0.25,0.4; 0.375,0.465; 0.5,0.5;  0.625,0.535; 0.75,0.6; 0.875,0.7335; 1,1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3" tmFilter="0, 0; 0.125,0.2665; 0.25,0.4; 0.375,0.465; 0.5,0.5;  0.625,0.535; 0.75,0.6; 0.875,0.7335; 1,1">
                                          <p:stCondLst>
                                            <p:cond delay="1327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4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4">
                                          <p:stCondLst>
                                            <p:cond delay="1315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4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4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4" decel="50000">
                                          <p:stCondLst>
                                            <p:cond delay="1671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4">
                                          <p:stCondLst>
                                            <p:cond delay="1812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5" grpId="1"/>
      <p:bldP spid="8196" grpId="2"/>
      <p:bldP spid="921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3633788" y="588645"/>
            <a:ext cx="1746885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密度的计算</a:t>
            </a:r>
          </a:p>
        </p:txBody>
      </p:sp>
      <p:sp>
        <p:nvSpPr>
          <p:cNvPr id="31746" name="文本框 31745"/>
          <p:cNvSpPr txBox="1"/>
          <p:nvPr/>
        </p:nvSpPr>
        <p:spPr>
          <a:xfrm>
            <a:off x="637223" y="1147763"/>
            <a:ext cx="2540794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密度公式的应用</a:t>
            </a:r>
          </a:p>
        </p:txBody>
      </p:sp>
      <p:graphicFrame>
        <p:nvGraphicFramePr>
          <p:cNvPr id="3" name="对象 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254091" y="1773555"/>
          <a:ext cx="826770" cy="73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2" progId="">
                  <p:embed/>
                </p:oleObj>
              </mc:Choice>
              <mc:Fallback>
                <p:oleObj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54091" y="1773555"/>
                        <a:ext cx="826770" cy="73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大括号 5"/>
          <p:cNvSpPr/>
          <p:nvPr/>
        </p:nvSpPr>
        <p:spPr>
          <a:xfrm>
            <a:off x="3178017" y="1584961"/>
            <a:ext cx="723424" cy="11091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079557" y="1395412"/>
          <a:ext cx="968693" cy="37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progId="">
                  <p:embed/>
                </p:oleObj>
              </mc:Choice>
              <mc:Fallback>
                <p:oleObj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79557" y="1395412"/>
                        <a:ext cx="968693" cy="378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079558" y="2354104"/>
          <a:ext cx="826770" cy="78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progId="">
                  <p:embed/>
                </p:oleObj>
              </mc:Choice>
              <mc:Fallback>
                <p:oleObj r:id="rId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79558" y="2354104"/>
                        <a:ext cx="826770" cy="780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云形标注 12"/>
          <p:cNvSpPr/>
          <p:nvPr/>
        </p:nvSpPr>
        <p:spPr>
          <a:xfrm>
            <a:off x="637223" y="2998946"/>
            <a:ext cx="2695099" cy="1438275"/>
          </a:xfrm>
          <a:prstGeom prst="cloudCallout">
            <a:avLst>
              <a:gd name="adj1" fmla="val 22203"/>
              <a:gd name="adj2" fmla="val -86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Arial" panose="020b0604020202020204" pitchFamily="34" charset="0"/>
              </a:rPr>
              <a:t>计算</a:t>
            </a:r>
            <a:r>
              <a:rPr lang="zh-CN" altLang="en-US" sz="2400" b="1" smtClean="0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Arial" panose="020b0604020202020204" pitchFamily="34" charset="0"/>
              </a:rPr>
              <a:t>密度，鉴别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Arial" panose="020b0604020202020204" pitchFamily="34" charset="0"/>
              </a:rPr>
              <a:t>物质</a:t>
            </a:r>
          </a:p>
        </p:txBody>
      </p:sp>
      <p:sp>
        <p:nvSpPr>
          <p:cNvPr id="20" name="云形标注 19"/>
          <p:cNvSpPr/>
          <p:nvPr/>
        </p:nvSpPr>
        <p:spPr>
          <a:xfrm>
            <a:off x="3827145" y="3560921"/>
            <a:ext cx="4656773" cy="1438275"/>
          </a:xfrm>
          <a:prstGeom prst="cloudCallout">
            <a:avLst>
              <a:gd name="adj1" fmla="val -26897"/>
              <a:gd name="adj2" fmla="val -94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将体积的测量转换为质量的</a:t>
            </a:r>
            <a:r>
              <a:rPr lang="zh-CN" altLang="en-US" sz="2400" b="1" smtClean="0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测量，如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</a:rPr>
              <a:t>借助水测量瓶子的容积等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5951696" y="1272064"/>
            <a:ext cx="2867025" cy="1082040"/>
          </a:xfrm>
          <a:prstGeom prst="wedgeRoundRectCallout">
            <a:avLst>
              <a:gd name="adj1" fmla="val -82956"/>
              <a:gd name="adj2" fmla="val -15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将质量的测量转换为体积的</a:t>
            </a:r>
            <a:r>
              <a:rPr lang="zh-CN" altLang="en-US" sz="2400" b="1" smtClean="0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测量，如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测量纪念碑的质量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1"/>
      <p:bldP spid="20" grpId="2"/>
      <p:bldP spid="21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32" name="矩形 103431"/>
          <p:cNvSpPr/>
          <p:nvPr/>
        </p:nvSpPr>
        <p:spPr>
          <a:xfrm>
            <a:off x="4886325" y="1045369"/>
            <a:ext cx="4105275" cy="368712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使用前要观察它的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分度值和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量程；</a:t>
            </a:r>
            <a:endParaRPr lang="zh-CN" altLang="en-US" sz="2400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使用时一定要放在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水平桌面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，不能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倾斜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使用；</a:t>
            </a:r>
            <a:endParaRPr lang="zh-CN" altLang="en-US" sz="2400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如果量筒里的液面是凹形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的，视线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应与液体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凹液面最低处相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06" y="1211207"/>
            <a:ext cx="3011107" cy="3405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文本框 12"/>
          <p:cNvSpPr txBox="1"/>
          <p:nvPr/>
        </p:nvSpPr>
        <p:spPr>
          <a:xfrm>
            <a:off x="3634105" y="314960"/>
            <a:ext cx="1981200" cy="461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量筒的使用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11704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707708"/>
            <a:ext cx="7434739" cy="4019074"/>
          </a:xfrm>
          <a:prstGeom prst="rect">
            <a:avLst/>
          </a:prstGeom>
        </p:spPr>
      </p:pic>
      <p:sp>
        <p:nvSpPr>
          <p:cNvPr id="12294" name="Text Box 6"/>
          <p:cNvSpPr txBox="1"/>
          <p:nvPr/>
        </p:nvSpPr>
        <p:spPr>
          <a:xfrm>
            <a:off x="4489847" y="2624138"/>
            <a:ext cx="1143000" cy="43767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俯视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7084219" y="2352675"/>
            <a:ext cx="1162050" cy="43767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仰视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310" name="Text Box 22"/>
          <p:cNvSpPr txBox="1"/>
          <p:nvPr/>
        </p:nvSpPr>
        <p:spPr>
          <a:xfrm>
            <a:off x="3196114" y="4514374"/>
            <a:ext cx="1915716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测量值偏大</a:t>
            </a:r>
          </a:p>
        </p:txBody>
      </p:sp>
      <p:sp>
        <p:nvSpPr>
          <p:cNvPr id="12311" name="Text Box 23"/>
          <p:cNvSpPr txBox="1"/>
          <p:nvPr/>
        </p:nvSpPr>
        <p:spPr>
          <a:xfrm>
            <a:off x="6052900" y="4514374"/>
            <a:ext cx="1706165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9900CC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测量值偏小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1763792" y="1797844"/>
            <a:ext cx="1143000" cy="437674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平视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52073" y="548164"/>
            <a:ext cx="2639854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量筒读值时的视线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1"/>
      <p:bldP spid="12310" grpId="2"/>
      <p:bldP spid="12311" grpId="3"/>
      <p:bldP spid="3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892290" y="809149"/>
          <a:ext cx="772478" cy="263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2" progId="PBrush">
                  <p:embed/>
                </p:oleObj>
              </mc:Choice>
              <mc:Fallback>
                <p:oleObj r:id="rId2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92290" y="809149"/>
                        <a:ext cx="772478" cy="2631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图片 11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829152"/>
            <a:ext cx="532924" cy="2509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35" y="809149"/>
            <a:ext cx="590550" cy="25293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1"/>
          <p:cNvSpPr txBox="1"/>
          <p:nvPr/>
        </p:nvSpPr>
        <p:spPr>
          <a:xfrm>
            <a:off x="660083" y="4371023"/>
            <a:ext cx="1832610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石块的体积：</a:t>
            </a:r>
          </a:p>
        </p:txBody>
      </p:sp>
      <p:sp>
        <p:nvSpPr>
          <p:cNvPr id="11272" name="矩形 11272"/>
          <p:cNvSpPr/>
          <p:nvPr/>
        </p:nvSpPr>
        <p:spPr>
          <a:xfrm>
            <a:off x="2578418" y="4371023"/>
            <a:ext cx="1870710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=_______</a:t>
            </a:r>
          </a:p>
        </p:txBody>
      </p:sp>
      <p:sp>
        <p:nvSpPr>
          <p:cNvPr id="11274" name="矩形 11273"/>
          <p:cNvSpPr/>
          <p:nvPr/>
        </p:nvSpPr>
        <p:spPr>
          <a:xfrm>
            <a:off x="3161110" y="4356735"/>
            <a:ext cx="907256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文本框 11269"/>
          <p:cNvSpPr txBox="1"/>
          <p:nvPr/>
        </p:nvSpPr>
        <p:spPr>
          <a:xfrm>
            <a:off x="660082" y="3420904"/>
            <a:ext cx="2012633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石块放入前水的体积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1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10" name="文本框 11270"/>
          <p:cNvSpPr txBox="1"/>
          <p:nvPr/>
        </p:nvSpPr>
        <p:spPr>
          <a:xfrm>
            <a:off x="3255646" y="3420904"/>
            <a:ext cx="2031206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石块和水的总体积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2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7" name="文本框 11269"/>
          <p:cNvSpPr txBox="1"/>
          <p:nvPr/>
        </p:nvSpPr>
        <p:spPr>
          <a:xfrm>
            <a:off x="6459855" y="3420904"/>
            <a:ext cx="2176463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石块取出后水的体积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400" b="1" baseline="-2500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sym typeface="+mn-ea"/>
              </a:rPr>
              <a:t>3</a:t>
            </a:r>
            <a:endParaRPr lang="en-US" altLang="zh-CN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0538" y="2223611"/>
            <a:ext cx="7863840" cy="0"/>
          </a:xfrm>
          <a:prstGeom prst="line">
            <a:avLst/>
          </a:prstGeom>
          <a:ln w="1270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1271"/>
          <p:cNvSpPr txBox="1"/>
          <p:nvPr/>
        </p:nvSpPr>
        <p:spPr>
          <a:xfrm>
            <a:off x="5286852" y="4171950"/>
            <a:ext cx="3512344" cy="8072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若用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来计算石块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体积，则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使测量值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_______.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90538" y="3338512"/>
            <a:ext cx="7863840" cy="0"/>
          </a:xfrm>
          <a:prstGeom prst="line">
            <a:avLst/>
          </a:prstGeom>
          <a:ln w="1270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604760" y="4531995"/>
            <a:ext cx="757259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偏大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4" name="Text Box 6"/>
          <p:cNvSpPr txBox="1"/>
          <p:nvPr/>
        </p:nvSpPr>
        <p:spPr>
          <a:xfrm>
            <a:off x="480578" y="1537810"/>
            <a:ext cx="8226266" cy="2554545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）被测液体的体积不能超过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量程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）在测量范围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内，</a:t>
            </a:r>
            <a:r>
              <a:rPr lang="zh-CN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应选</a:t>
            </a: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择分度值较小的</a:t>
            </a:r>
            <a:r>
              <a:rPr lang="zh-CN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，目的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提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高精确度，减小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测量误差。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不能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用量筒测量对玻璃有腐蚀性的液体。</a:t>
            </a:r>
          </a:p>
          <a:p>
            <a:pPr algn="just">
              <a:lnSpc>
                <a:spcPct val="125000"/>
              </a:lnSpc>
              <a:defRPr/>
            </a:pPr>
            <a:endParaRPr lang="zh-CN" altLang="en-US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9196" y="817245"/>
            <a:ext cx="1994777" cy="43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量筒使用原则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4" name="Picture 10" descr="烧杯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3326" y="3428524"/>
            <a:ext cx="733425" cy="10034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eae3cc0ba5979422b1351dab"/>
          <p:cNvPicPr>
            <a:picLocks noChangeAspect="1"/>
          </p:cNvPicPr>
          <p:nvPr/>
        </p:nvPicPr>
        <p:blipFill>
          <a:blip r:embed="rId3"/>
          <a:srcRect b="3334"/>
          <a:stretch>
            <a:fillRect/>
          </a:stretch>
        </p:blipFill>
        <p:spPr>
          <a:xfrm>
            <a:off x="6934676" y="3745945"/>
            <a:ext cx="628650" cy="621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8" name="Rectangle 14"/>
          <p:cNvSpPr/>
          <p:nvPr/>
        </p:nvSpPr>
        <p:spPr>
          <a:xfrm>
            <a:off x="7220426" y="4574858"/>
            <a:ext cx="78771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</a:t>
            </a:r>
          </a:p>
        </p:txBody>
      </p:sp>
      <p:pic>
        <p:nvPicPr>
          <p:cNvPr id="16399" name="Picture 15" descr="xtp"/>
          <p:cNvPicPr>
            <a:picLocks noChangeAspect="1"/>
          </p:cNvPicPr>
          <p:nvPr/>
        </p:nvPicPr>
        <p:blipFill>
          <a:blip r:embed="rId4">
            <a:clrChange>
              <a:clrFrom>
                <a:srgbClr val="D5F0C3"/>
              </a:clrFrom>
              <a:clrTo>
                <a:srgbClr val="D5F0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690" y="3360182"/>
            <a:ext cx="1657350" cy="124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Text Box 16"/>
          <p:cNvSpPr txBox="1"/>
          <p:nvPr/>
        </p:nvSpPr>
        <p:spPr>
          <a:xfrm>
            <a:off x="1177290" y="4560333"/>
            <a:ext cx="1017985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</a:t>
            </a:r>
          </a:p>
        </p:txBody>
      </p:sp>
      <p:pic>
        <p:nvPicPr>
          <p:cNvPr id="16403" name="Picture 19" descr="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341" y="3079909"/>
            <a:ext cx="496491" cy="15942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Text Box 20"/>
          <p:cNvSpPr txBox="1"/>
          <p:nvPr/>
        </p:nvSpPr>
        <p:spPr>
          <a:xfrm>
            <a:off x="5254466" y="4633675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量筒</a:t>
            </a:r>
          </a:p>
        </p:txBody>
      </p:sp>
      <p:pic>
        <p:nvPicPr>
          <p:cNvPr id="16405" name="Picture 21" descr="烧杯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8532" y="3458052"/>
            <a:ext cx="711518" cy="973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6" name="Text Box 22"/>
          <p:cNvSpPr txBox="1"/>
          <p:nvPr/>
        </p:nvSpPr>
        <p:spPr>
          <a:xfrm>
            <a:off x="3498533" y="4592479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</a:t>
            </a:r>
          </a:p>
        </p:txBody>
      </p:sp>
      <p:sp>
        <p:nvSpPr>
          <p:cNvPr id="16409" name="Text Box 25"/>
          <p:cNvSpPr txBox="1"/>
          <p:nvPr/>
        </p:nvSpPr>
        <p:spPr>
          <a:xfrm>
            <a:off x="834390" y="2964657"/>
            <a:ext cx="1885950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实验器材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3266043" y="814948"/>
            <a:ext cx="2628424" cy="618959"/>
          </a:xfrm>
          <a:prstGeom prst="flowChartTerminator">
            <a:avLst/>
          </a:prstGeom>
          <a:gradFill rotWithShape="1"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测量盐水的密度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4390" y="1955482"/>
            <a:ext cx="2943225" cy="736283"/>
            <a:chOff x="834390" y="1955482"/>
            <a:chExt cx="2943225" cy="7362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362" name="Text Box 2"/>
            <p:cNvSpPr txBox="1"/>
            <p:nvPr/>
          </p:nvSpPr>
          <p:spPr>
            <a:xfrm>
              <a:off x="834390" y="2105025"/>
              <a:ext cx="1885950" cy="437674"/>
            </a:xfrm>
            <a:prstGeom prst="rect">
              <a:avLst/>
            </a:prstGeom>
            <a:grpFill/>
            <a:ln w="9525">
              <a:noFill/>
            </a:ln>
          </p:spPr>
          <p:txBody>
            <a:bodyPr lIns="68580" tIns="34290" rIns="68580" bIns="3429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实验原理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7" name="对象 16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2946559" y="1955482"/>
            <a:ext cx="831056" cy="736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r:id="rId6" progId="">
                    <p:embed/>
                  </p:oleObj>
                </mc:Choice>
                <mc:Fallback>
                  <p:oleObj r:id="rId6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46559" y="1955482"/>
                          <a:ext cx="831056" cy="7362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400" grpId="1"/>
      <p:bldP spid="16404" grpId="2"/>
      <p:bldP spid="16406" grpId="3"/>
      <p:bldP spid="16409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8" name="图片 163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7396" y="952976"/>
            <a:ext cx="1793081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782" y="1007746"/>
            <a:ext cx="1793081" cy="1221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右箭头 16390"/>
          <p:cNvSpPr/>
          <p:nvPr/>
        </p:nvSpPr>
        <p:spPr>
          <a:xfrm>
            <a:off x="3471386" y="1503998"/>
            <a:ext cx="567690" cy="174784"/>
          </a:xfrm>
          <a:prstGeom prst="rightArrow">
            <a:avLst>
              <a:gd name="adj1" fmla="val 50000"/>
              <a:gd name="adj2" fmla="val 58878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t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16391" name="右箭头 16391"/>
          <p:cNvSpPr/>
          <p:nvPr/>
        </p:nvSpPr>
        <p:spPr>
          <a:xfrm>
            <a:off x="4800124" y="1503521"/>
            <a:ext cx="526256" cy="175260"/>
          </a:xfrm>
          <a:prstGeom prst="rightArrow">
            <a:avLst>
              <a:gd name="adj1" fmla="val 50000"/>
              <a:gd name="adj2" fmla="val 58878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t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17409" name="矩形 17409"/>
          <p:cNvSpPr/>
          <p:nvPr/>
        </p:nvSpPr>
        <p:spPr>
          <a:xfrm>
            <a:off x="1083469" y="3852387"/>
            <a:ext cx="7112318" cy="4319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3.___________________________________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410" name="矩形 17410"/>
          <p:cNvSpPr/>
          <p:nvPr/>
        </p:nvSpPr>
        <p:spPr>
          <a:xfrm>
            <a:off x="1083469" y="3176112"/>
            <a:ext cx="7948136" cy="4319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._______________________________________________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3469" y="2361249"/>
            <a:ext cx="6440329" cy="511015"/>
            <a:chOff x="1083469" y="2361249"/>
            <a:chExt cx="6440329" cy="511015"/>
          </a:xfrm>
        </p:grpSpPr>
        <p:sp>
          <p:nvSpPr>
            <p:cNvPr id="17411" name="矩形 17411"/>
            <p:cNvSpPr/>
            <p:nvPr/>
          </p:nvSpPr>
          <p:spPr>
            <a:xfrm>
              <a:off x="1083469" y="2440305"/>
              <a:ext cx="6440329" cy="4319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ctr"/>
            <a:lstStyle/>
            <a:p>
              <a:pPr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.__________________________________</a:t>
              </a:r>
              <a:r>
                <a:rPr lang="zh-CN" altLang="en-US" sz="2400" b="1" smtClean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；</a:t>
              </a:r>
              <a:endPara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3" name="矩形 17412"/>
            <p:cNvSpPr/>
            <p:nvPr/>
          </p:nvSpPr>
          <p:spPr>
            <a:xfrm>
              <a:off x="1497807" y="2361249"/>
              <a:ext cx="5346859" cy="4376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用天平测出烧杯和盐水的总质量</a:t>
              </a:r>
              <a:r>
                <a:rPr lang="zh-CN" altLang="en-US" sz="2400" b="1" i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400" b="1" baseline="-2500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414" name="矩形 17413"/>
          <p:cNvSpPr/>
          <p:nvPr/>
        </p:nvSpPr>
        <p:spPr>
          <a:xfrm>
            <a:off x="1297782" y="3097054"/>
            <a:ext cx="7322344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将一部分盐水倒入量筒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中，读出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量筒中盐水的体积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7415" name="矩形 17414"/>
          <p:cNvSpPr/>
          <p:nvPr/>
        </p:nvSpPr>
        <p:spPr>
          <a:xfrm>
            <a:off x="1506379" y="3846672"/>
            <a:ext cx="626649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defRPr/>
            </a:pP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用天平测出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烧杯和剩余盐水的质量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416" name="组合 17415"/>
          <p:cNvGrpSpPr/>
          <p:nvPr/>
        </p:nvGrpSpPr>
        <p:grpSpPr>
          <a:xfrm>
            <a:off x="1297781" y="4227195"/>
            <a:ext cx="5025390" cy="869157"/>
            <a:chOff x="0" y="-48"/>
            <a:chExt cx="3194" cy="730"/>
          </a:xfrm>
        </p:grpSpPr>
        <p:sp>
          <p:nvSpPr>
            <p:cNvPr id="4" name="矩形 17416"/>
            <p:cNvSpPr/>
            <p:nvPr/>
          </p:nvSpPr>
          <p:spPr>
            <a:xfrm>
              <a:off x="0" y="203"/>
              <a:ext cx="1570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>
                <a:defRPr/>
              </a:pPr>
              <a:r>
                <a:rPr lang="zh-CN" altLang="en-US" sz="2400" b="1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盐水密度表达式：</a:t>
              </a:r>
            </a:p>
          </p:txBody>
        </p:sp>
        <p:grpSp>
          <p:nvGrpSpPr>
            <p:cNvPr id="17417" name="组合 17417"/>
            <p:cNvGrpSpPr/>
            <p:nvPr/>
          </p:nvGrpSpPr>
          <p:grpSpPr>
            <a:xfrm>
              <a:off x="1658" y="-48"/>
              <a:ext cx="1536" cy="730"/>
              <a:chOff x="83" y="-48"/>
              <a:chExt cx="1536" cy="730"/>
            </a:xfrm>
          </p:grpSpPr>
          <p:sp>
            <p:nvSpPr>
              <p:cNvPr id="17418" name="文本框 17418"/>
              <p:cNvSpPr txBox="1"/>
              <p:nvPr/>
            </p:nvSpPr>
            <p:spPr>
              <a:xfrm>
                <a:off x="83" y="132"/>
                <a:ext cx="1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ρ</a:t>
                </a:r>
              </a:p>
            </p:txBody>
          </p:sp>
          <p:sp>
            <p:nvSpPr>
              <p:cNvPr id="17419" name="文本框 17419"/>
              <p:cNvSpPr txBox="1"/>
              <p:nvPr/>
            </p:nvSpPr>
            <p:spPr>
              <a:xfrm>
                <a:off x="821" y="294"/>
                <a:ext cx="43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V</a:t>
                </a:r>
              </a:p>
            </p:txBody>
          </p:sp>
          <p:sp>
            <p:nvSpPr>
              <p:cNvPr id="17420" name="文本框 17420"/>
              <p:cNvSpPr txBox="1"/>
              <p:nvPr/>
            </p:nvSpPr>
            <p:spPr>
              <a:xfrm>
                <a:off x="267" y="138"/>
                <a:ext cx="3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7421" name="直接连接符 17421"/>
              <p:cNvSpPr/>
              <p:nvPr/>
            </p:nvSpPr>
            <p:spPr>
              <a:xfrm>
                <a:off x="499" y="322"/>
                <a:ext cx="1008" cy="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>
                  <a:defRPr/>
                </a:pPr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2" name="文本框 17422"/>
              <p:cNvSpPr txBox="1"/>
              <p:nvPr/>
            </p:nvSpPr>
            <p:spPr>
              <a:xfrm>
                <a:off x="515" y="-48"/>
                <a:ext cx="110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–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11267" name="图片 11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809" y="602933"/>
            <a:ext cx="376238" cy="1773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626" name="文本框 196625"/>
          <p:cNvSpPr txBox="1"/>
          <p:nvPr/>
        </p:nvSpPr>
        <p:spPr>
          <a:xfrm>
            <a:off x="480578" y="516731"/>
            <a:ext cx="1426369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实验步骤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1"/>
      <p:bldP spid="17409" grpId="2"/>
      <p:bldP spid="17410" grpId="3"/>
      <p:bldP spid="17414" grpId="4"/>
      <p:bldP spid="17415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 Box 2"/>
          <p:cNvSpPr txBox="1"/>
          <p:nvPr/>
        </p:nvSpPr>
        <p:spPr>
          <a:xfrm>
            <a:off x="731948" y="875586"/>
            <a:ext cx="545830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根据实验测得的</a:t>
            </a:r>
            <a:r>
              <a:rPr lang="zh-CN" altLang="en-US" sz="2400" b="1" smtClean="0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数据，求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出盐水的密度。</a:t>
            </a:r>
          </a:p>
        </p:txBody>
      </p:sp>
      <p:graphicFrame>
        <p:nvGraphicFramePr>
          <p:cNvPr id="34901" name="表格 34900"/>
          <p:cNvGraphicFramePr>
            <a:graphicFrameLocks noGrp="1"/>
          </p:cNvGraphicFramePr>
          <p:nvPr/>
        </p:nvGraphicFramePr>
        <p:xfrm>
          <a:off x="617220" y="1665922"/>
          <a:ext cx="7813904" cy="1875709"/>
        </p:xfrm>
        <a:graphic>
          <a:graphicData uri="http://schemas.openxmlformats.org/drawingml/2006/table">
            <a:tbl>
              <a:tblPr/>
              <a:tblGrid>
                <a:gridCol w="1196937"/>
                <a:gridCol w="1289075"/>
                <a:gridCol w="2053643"/>
                <a:gridCol w="1584928"/>
                <a:gridCol w="1689321"/>
              </a:tblGrid>
              <a:tr h="1151291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杯和盐水的质量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1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/g</a:t>
                      </a: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0861" marR="60861" marT="30431" marB="30431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杯和剩余盐水的质量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m</a:t>
                      </a:r>
                      <a:r>
                        <a:rPr lang="en-US" altLang="zh-CN" sz="21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/g</a:t>
                      </a:r>
                      <a:endParaRPr lang="zh-CN" altLang="en-US" sz="21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0861" marR="60861" marT="30431" marB="30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量筒中盐水质量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1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m</a:t>
                      </a:r>
                      <a:r>
                        <a:rPr lang="en-US" altLang="zh-CN" sz="2100" b="1" baseline="-25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)/</a:t>
                      </a:r>
                      <a:r>
                        <a:rPr lang="en-US" altLang="zh-CN" sz="2100" b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g</a:t>
                      </a:r>
                      <a:endParaRPr lang="zh-CN" altLang="en-US" sz="2100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0861" marR="60861" marT="30431" marB="30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量筒中盐水 体积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100" b="1" baseline="300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861" marR="60861" marT="30431" marB="30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盐水的密度</a:t>
                      </a:r>
                      <a:r>
                        <a:rPr lang="en-US" altLang="zh-CN" sz="2100" b="1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/(</a:t>
                      </a:r>
                      <a:r>
                        <a:rPr lang="en-US" altLang="zh-CN" sz="2100" b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2100" b="1" smtClean="0">
                          <a:latin typeface="宋体" panose="02010600030101010101" pitchFamily="2" charset="-122"/>
                          <a:ea typeface="宋体" pitchFamily="2" charset="-122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n-US" altLang="zh-CN" sz="2100" b="1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2100" b="1" baseline="3000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100" b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861" marR="60861" marT="30431" marB="3043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724418"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en-US" altLang="zh-CN" sz="21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0861" marR="60861" marT="30431" marB="3043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1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0861" marR="60861" marT="30431" marB="3043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1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楷体" panose="02010609060101010101" charset="-122"/>
                          <a:ea typeface="楷体" panose="02010609060101010101" charset="-122"/>
                        </a:rPr>
                        <a:t>_________</a:t>
                      </a:r>
                    </a:p>
                  </a:txBody>
                  <a:tcPr marL="60861" marR="60861" marT="30431" marB="3043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1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0861" marR="60861" marT="30431" marB="3043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1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100" b="1">
                          <a:latin typeface="楷体" panose="02010609060101010101" charset="-122"/>
                          <a:ea typeface="楷体" panose="02010609060101010101" charset="-122"/>
                        </a:rPr>
                        <a:t>_________</a:t>
                      </a:r>
                    </a:p>
                  </a:txBody>
                  <a:tcPr marL="60861" marR="60861" marT="30431" marB="3043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75" name="Text Box 119"/>
          <p:cNvSpPr txBox="1"/>
          <p:nvPr/>
        </p:nvSpPr>
        <p:spPr>
          <a:xfrm>
            <a:off x="969494" y="2955135"/>
            <a:ext cx="449482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19578" name="Text Box 122"/>
          <p:cNvSpPr txBox="1"/>
          <p:nvPr/>
        </p:nvSpPr>
        <p:spPr>
          <a:xfrm>
            <a:off x="2051209" y="2955135"/>
            <a:ext cx="677108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58.5</a:t>
            </a:r>
          </a:p>
        </p:txBody>
      </p:sp>
      <p:sp>
        <p:nvSpPr>
          <p:cNvPr id="19583" name="Text Box 127"/>
          <p:cNvSpPr txBox="1"/>
          <p:nvPr/>
        </p:nvSpPr>
        <p:spPr>
          <a:xfrm>
            <a:off x="3822859" y="2955135"/>
            <a:ext cx="677108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27.5</a:t>
            </a:r>
          </a:p>
        </p:txBody>
      </p:sp>
      <p:sp>
        <p:nvSpPr>
          <p:cNvPr id="19584" name="Text Box 128"/>
          <p:cNvSpPr txBox="1"/>
          <p:nvPr/>
        </p:nvSpPr>
        <p:spPr>
          <a:xfrm>
            <a:off x="5740767" y="2955135"/>
            <a:ext cx="449482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9587" name="Text Box 131"/>
          <p:cNvSpPr txBox="1"/>
          <p:nvPr/>
        </p:nvSpPr>
        <p:spPr>
          <a:xfrm>
            <a:off x="7357111" y="2955135"/>
            <a:ext cx="52322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3" grpId="0"/>
      <p:bldP spid="1958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30" name="文本框 124929"/>
          <p:cNvSpPr txBox="1"/>
          <p:nvPr/>
        </p:nvSpPr>
        <p:spPr>
          <a:xfrm>
            <a:off x="904875" y="914400"/>
            <a:ext cx="3670459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4932" name="矩形 124931"/>
          <p:cNvSpPr/>
          <p:nvPr/>
        </p:nvSpPr>
        <p:spPr>
          <a:xfrm>
            <a:off x="507683" y="948690"/>
            <a:ext cx="8713470" cy="26536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方案甲：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测出空烧杯的质量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将量筒内倒入一部分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盐水的体积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将量筒内的盐水倒入烧杯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烧杯与盐水的总质量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算出盐水的密度：</a:t>
            </a:r>
          </a:p>
        </p:txBody>
      </p:sp>
      <p:grpSp>
        <p:nvGrpSpPr>
          <p:cNvPr id="124957" name="组合 124956"/>
          <p:cNvGrpSpPr/>
          <p:nvPr/>
        </p:nvGrpSpPr>
        <p:grpSpPr>
          <a:xfrm>
            <a:off x="3478969" y="2957991"/>
            <a:ext cx="2011940" cy="900113"/>
            <a:chOff x="2786" y="2272"/>
            <a:chExt cx="1684" cy="756"/>
          </a:xfrm>
        </p:grpSpPr>
        <p:sp>
          <p:nvSpPr>
            <p:cNvPr id="19497" name="Text Box 41"/>
            <p:cNvSpPr txBox="1"/>
            <p:nvPr/>
          </p:nvSpPr>
          <p:spPr>
            <a:xfrm>
              <a:off x="2786" y="2400"/>
              <a:ext cx="28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</a:p>
          </p:txBody>
        </p:sp>
        <p:grpSp>
          <p:nvGrpSpPr>
            <p:cNvPr id="4" name="Group 43"/>
            <p:cNvGrpSpPr/>
            <p:nvPr/>
          </p:nvGrpSpPr>
          <p:grpSpPr>
            <a:xfrm>
              <a:off x="3072" y="2400"/>
              <a:ext cx="1344" cy="388"/>
              <a:chExt cx="1344" cy="388"/>
            </a:xfrm>
          </p:grpSpPr>
          <p:sp>
            <p:nvSpPr>
              <p:cNvPr id="124935" name="Text Box 44"/>
              <p:cNvSpPr txBox="1"/>
              <p:nvPr/>
            </p:nvSpPr>
            <p:spPr>
              <a:xfrm>
                <a:off x="0" y="0"/>
                <a:ext cx="3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24936" name="Line 45"/>
              <p:cNvSpPr/>
              <p:nvPr/>
            </p:nvSpPr>
            <p:spPr>
              <a:xfrm>
                <a:off x="336" y="240"/>
                <a:ext cx="1008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9498" name="Text Box 42"/>
            <p:cNvSpPr txBox="1"/>
            <p:nvPr/>
          </p:nvSpPr>
          <p:spPr>
            <a:xfrm>
              <a:off x="3702" y="2640"/>
              <a:ext cx="43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9502" name="Text Box 46"/>
            <p:cNvSpPr txBox="1"/>
            <p:nvPr/>
          </p:nvSpPr>
          <p:spPr>
            <a:xfrm>
              <a:off x="3366" y="2272"/>
              <a:ext cx="110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–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4940" name="文本框 124939"/>
          <p:cNvSpPr txBox="1"/>
          <p:nvPr/>
        </p:nvSpPr>
        <p:spPr>
          <a:xfrm>
            <a:off x="1952149" y="511016"/>
            <a:ext cx="5824538" cy="437674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这样做测量结果会偏高还是偏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低，为什么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124941" name="组合 124940"/>
          <p:cNvGrpSpPr/>
          <p:nvPr/>
        </p:nvGrpSpPr>
        <p:grpSpPr>
          <a:xfrm>
            <a:off x="4211479" y="4112895"/>
            <a:ext cx="857726" cy="864394"/>
            <a:chExt cx="1364" cy="1362"/>
          </a:xfrm>
        </p:grpSpPr>
        <p:grpSp>
          <p:nvGrpSpPr>
            <p:cNvPr id="124942" name="组合 124941"/>
            <p:cNvGrpSpPr/>
            <p:nvPr/>
          </p:nvGrpSpPr>
          <p:grpSpPr>
            <a:xfrm>
              <a:off x="0" y="0"/>
              <a:ext cx="1364" cy="1362"/>
              <a:chExt cx="1740" cy="1890"/>
            </a:xfrm>
          </p:grpSpPr>
          <p:sp>
            <p:nvSpPr>
              <p:cNvPr id="124943" name="流程图: 可选过程 124942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4944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124945" name="组合 124944"/>
            <p:cNvGrpSpPr/>
            <p:nvPr/>
          </p:nvGrpSpPr>
          <p:grpSpPr>
            <a:xfrm>
              <a:off x="196" y="720"/>
              <a:ext cx="1114" cy="615"/>
              <a:chExt cx="1690" cy="624"/>
            </a:xfrm>
          </p:grpSpPr>
          <p:sp>
            <p:nvSpPr>
              <p:cNvPr id="124946" name="矩形 124945"/>
              <p:cNvSpPr/>
              <p:nvPr/>
            </p:nvSpPr>
            <p:spPr>
              <a:xfrm>
                <a:off x="41" y="50"/>
                <a:ext cx="1629" cy="57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4947" name="直接连接符 124946"/>
              <p:cNvSpPr/>
              <p:nvPr/>
            </p:nvSpPr>
            <p:spPr>
              <a:xfrm>
                <a:off x="0" y="0"/>
                <a:ext cx="169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pic>
        <p:nvPicPr>
          <p:cNvPr id="124948" name="图片 124947" descr="量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82" y="3689985"/>
            <a:ext cx="469583" cy="136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4949" name="组合 124948"/>
          <p:cNvGrpSpPr/>
          <p:nvPr/>
        </p:nvGrpSpPr>
        <p:grpSpPr>
          <a:xfrm>
            <a:off x="671036" y="4112895"/>
            <a:ext cx="826770" cy="864394"/>
            <a:chExt cx="1740" cy="1890"/>
          </a:xfrm>
        </p:grpSpPr>
        <p:sp>
          <p:nvSpPr>
            <p:cNvPr id="124950" name="流程图: 可选过程 124949"/>
            <p:cNvSpPr/>
            <p:nvPr/>
          </p:nvSpPr>
          <p:spPr>
            <a:xfrm>
              <a:off x="225" y="930"/>
              <a:ext cx="1440" cy="960"/>
            </a:xfrm>
            <a:prstGeom prst="flowChartAlternateProcess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4951" name="未知"/>
            <p:cNvSpPr/>
            <p:nvPr/>
          </p:nvSpPr>
          <p:spPr>
            <a:xfrm>
              <a:off x="0" y="0"/>
              <a:ext cx="1740" cy="1129"/>
            </a:xfrm>
            <a:custGeom>
              <a:rect l="0" t="0" r="0" b="0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24952" name="矩形 124951"/>
          <p:cNvSpPr/>
          <p:nvPr/>
        </p:nvSpPr>
        <p:spPr>
          <a:xfrm>
            <a:off x="1606392" y="4539615"/>
            <a:ext cx="54721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55" name="矩形 124954"/>
          <p:cNvSpPr/>
          <p:nvPr/>
        </p:nvSpPr>
        <p:spPr>
          <a:xfrm>
            <a:off x="5303044" y="4498658"/>
            <a:ext cx="507683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400" b="1" baseline="-25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4956" name="矩形 124955"/>
          <p:cNvSpPr/>
          <p:nvPr/>
        </p:nvSpPr>
        <p:spPr>
          <a:xfrm>
            <a:off x="3187066" y="4524852"/>
            <a:ext cx="29194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4959" name="文本框 124958"/>
          <p:cNvSpPr txBox="1"/>
          <p:nvPr/>
        </p:nvSpPr>
        <p:spPr>
          <a:xfrm>
            <a:off x="6177439" y="3602355"/>
            <a:ext cx="2642711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量筒壁上会附着一些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盐水，使得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小，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小。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2" grpId="0"/>
      <p:bldP spid="124955" grpId="1"/>
      <p:bldP spid="124956" grpId="2"/>
      <p:bldP spid="124959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51" name="矩形 130050"/>
          <p:cNvSpPr/>
          <p:nvPr/>
        </p:nvSpPr>
        <p:spPr>
          <a:xfrm>
            <a:off x="457677" y="914400"/>
            <a:ext cx="8748236" cy="26536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方案乙：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测出空烧杯的质量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将烧杯内倒入一部分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烧杯与盐水的总质量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将烧杯内的盐水倒入量筒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盐水的体积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算出盐水的密度：</a:t>
            </a:r>
          </a:p>
        </p:txBody>
      </p:sp>
      <p:grpSp>
        <p:nvGrpSpPr>
          <p:cNvPr id="130052" name="组合 130051"/>
          <p:cNvGrpSpPr/>
          <p:nvPr/>
        </p:nvGrpSpPr>
        <p:grpSpPr>
          <a:xfrm>
            <a:off x="3265646" y="2846548"/>
            <a:ext cx="2038350" cy="919164"/>
            <a:chOff x="2704" y="2256"/>
            <a:chExt cx="1712" cy="772"/>
          </a:xfrm>
        </p:grpSpPr>
        <p:sp>
          <p:nvSpPr>
            <p:cNvPr id="19497" name="Text Box 41"/>
            <p:cNvSpPr txBox="1"/>
            <p:nvPr/>
          </p:nvSpPr>
          <p:spPr>
            <a:xfrm>
              <a:off x="2704" y="2456"/>
              <a:ext cx="40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</a:p>
          </p:txBody>
        </p:sp>
        <p:grpSp>
          <p:nvGrpSpPr>
            <p:cNvPr id="2" name="Group 43"/>
            <p:cNvGrpSpPr/>
            <p:nvPr/>
          </p:nvGrpSpPr>
          <p:grpSpPr>
            <a:xfrm>
              <a:off x="3079" y="2456"/>
              <a:ext cx="1337" cy="388"/>
              <a:chOff x="7" y="56"/>
              <a:chExt cx="1337" cy="388"/>
            </a:xfrm>
          </p:grpSpPr>
          <p:sp>
            <p:nvSpPr>
              <p:cNvPr id="130055" name="Text Box 44"/>
              <p:cNvSpPr txBox="1"/>
              <p:nvPr/>
            </p:nvSpPr>
            <p:spPr>
              <a:xfrm>
                <a:off x="7" y="56"/>
                <a:ext cx="3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30056" name="Line 45"/>
              <p:cNvSpPr/>
              <p:nvPr/>
            </p:nvSpPr>
            <p:spPr>
              <a:xfrm>
                <a:off x="336" y="240"/>
                <a:ext cx="1008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9498" name="Text Box 42"/>
            <p:cNvSpPr txBox="1"/>
            <p:nvPr/>
          </p:nvSpPr>
          <p:spPr>
            <a:xfrm>
              <a:off x="3600" y="2640"/>
              <a:ext cx="43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9502" name="Text Box 46"/>
            <p:cNvSpPr txBox="1"/>
            <p:nvPr/>
          </p:nvSpPr>
          <p:spPr>
            <a:xfrm>
              <a:off x="3312" y="2256"/>
              <a:ext cx="110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–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30060" name="文本框 130059"/>
          <p:cNvSpPr txBox="1"/>
          <p:nvPr/>
        </p:nvSpPr>
        <p:spPr>
          <a:xfrm>
            <a:off x="1602581" y="584359"/>
            <a:ext cx="5938838" cy="437674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这样做测量结果会偏高还是偏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低，为什么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130061" name="组合 130060"/>
          <p:cNvGrpSpPr/>
          <p:nvPr/>
        </p:nvGrpSpPr>
        <p:grpSpPr>
          <a:xfrm>
            <a:off x="2869407" y="4101942"/>
            <a:ext cx="854869" cy="864394"/>
            <a:chExt cx="1364" cy="1362"/>
          </a:xfrm>
        </p:grpSpPr>
        <p:grpSp>
          <p:nvGrpSpPr>
            <p:cNvPr id="130062" name="组合 130061"/>
            <p:cNvGrpSpPr/>
            <p:nvPr/>
          </p:nvGrpSpPr>
          <p:grpSpPr>
            <a:xfrm>
              <a:off x="0" y="0"/>
              <a:ext cx="1364" cy="1362"/>
              <a:chExt cx="1740" cy="1890"/>
            </a:xfrm>
          </p:grpSpPr>
          <p:sp>
            <p:nvSpPr>
              <p:cNvPr id="130063" name="流程图: 可选过程 130062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30064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130065" name="组合 130064"/>
            <p:cNvGrpSpPr/>
            <p:nvPr/>
          </p:nvGrpSpPr>
          <p:grpSpPr>
            <a:xfrm>
              <a:off x="196" y="720"/>
              <a:ext cx="1114" cy="615"/>
              <a:chExt cx="1690" cy="624"/>
            </a:xfrm>
          </p:grpSpPr>
          <p:sp>
            <p:nvSpPr>
              <p:cNvPr id="130066" name="矩形 130065"/>
              <p:cNvSpPr/>
              <p:nvPr/>
            </p:nvSpPr>
            <p:spPr>
              <a:xfrm>
                <a:off x="41" y="50"/>
                <a:ext cx="1629" cy="57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30067" name="直接连接符 130066"/>
              <p:cNvSpPr/>
              <p:nvPr/>
            </p:nvSpPr>
            <p:spPr>
              <a:xfrm>
                <a:off x="0" y="0"/>
                <a:ext cx="169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pic>
        <p:nvPicPr>
          <p:cNvPr id="130068" name="图片 130067" descr="量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796" y="3600450"/>
            <a:ext cx="467916" cy="136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0069" name="组合 130068"/>
          <p:cNvGrpSpPr/>
          <p:nvPr/>
        </p:nvGrpSpPr>
        <p:grpSpPr>
          <a:xfrm>
            <a:off x="1041559" y="4084797"/>
            <a:ext cx="823913" cy="864394"/>
            <a:chExt cx="1740" cy="1890"/>
          </a:xfrm>
        </p:grpSpPr>
        <p:sp>
          <p:nvSpPr>
            <p:cNvPr id="130070" name="流程图: 可选过程 130069"/>
            <p:cNvSpPr/>
            <p:nvPr/>
          </p:nvSpPr>
          <p:spPr>
            <a:xfrm>
              <a:off x="225" y="930"/>
              <a:ext cx="1440" cy="960"/>
            </a:xfrm>
            <a:prstGeom prst="flowChartAlternateProcess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30071" name="未知"/>
            <p:cNvSpPr/>
            <p:nvPr/>
          </p:nvSpPr>
          <p:spPr>
            <a:xfrm>
              <a:off x="0" y="0"/>
              <a:ext cx="1740" cy="1129"/>
            </a:xfrm>
            <a:custGeom>
              <a:rect l="0" t="0" r="0" b="0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30072" name="矩形 130071"/>
          <p:cNvSpPr/>
          <p:nvPr/>
        </p:nvSpPr>
        <p:spPr>
          <a:xfrm>
            <a:off x="1984057" y="4524614"/>
            <a:ext cx="47994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0073" name="矩形 130072"/>
          <p:cNvSpPr/>
          <p:nvPr/>
        </p:nvSpPr>
        <p:spPr>
          <a:xfrm>
            <a:off x="3804761" y="4558428"/>
            <a:ext cx="47994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400" b="1" baseline="-250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0074" name="矩形 130073"/>
          <p:cNvSpPr/>
          <p:nvPr/>
        </p:nvSpPr>
        <p:spPr>
          <a:xfrm>
            <a:off x="5429250" y="4558428"/>
            <a:ext cx="340519" cy="43767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4959" name="文本框 124958"/>
          <p:cNvSpPr txBox="1"/>
          <p:nvPr/>
        </p:nvSpPr>
        <p:spPr>
          <a:xfrm>
            <a:off x="6011704" y="3552825"/>
            <a:ext cx="2865596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烧杯壁上会附着一些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盐水，使得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小，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大。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2" grpId="0"/>
      <p:bldP spid="130073" grpId="1"/>
      <p:bldP spid="130074" grpId="2"/>
      <p:bldP spid="12495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5" name="Rectangle 17"/>
          <p:cNvSpPr/>
          <p:nvPr/>
        </p:nvSpPr>
        <p:spPr>
          <a:xfrm>
            <a:off x="3463767" y="711518"/>
            <a:ext cx="1714024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质量的单位</a:t>
            </a:r>
          </a:p>
        </p:txBody>
      </p:sp>
      <p:grpSp>
        <p:nvGrpSpPr>
          <p:cNvPr id="13316" name="Group 19"/>
          <p:cNvGrpSpPr/>
          <p:nvPr/>
        </p:nvGrpSpPr>
        <p:grpSpPr>
          <a:xfrm>
            <a:off x="-66344" y="1490186"/>
            <a:ext cx="8093869" cy="461963"/>
            <a:chOff x="-96" y="0"/>
            <a:chExt cx="5444" cy="388"/>
          </a:xfrm>
        </p:grpSpPr>
        <p:sp>
          <p:nvSpPr>
            <p:cNvPr id="13317" name="Rectangle 2"/>
            <p:cNvSpPr/>
            <p:nvPr/>
          </p:nvSpPr>
          <p:spPr>
            <a:xfrm>
              <a:off x="-96" y="0"/>
              <a:ext cx="544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 在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国际单位制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中，质量的基本单位是千克，符号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是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kg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13319" name="Line 10"/>
            <p:cNvSpPr/>
            <p:nvPr/>
          </p:nvSpPr>
          <p:spPr>
            <a:xfrm>
              <a:off x="91" y="363"/>
              <a:ext cx="5035" cy="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3321" name="Rectangle 3"/>
          <p:cNvSpPr/>
          <p:nvPr/>
        </p:nvSpPr>
        <p:spPr>
          <a:xfrm>
            <a:off x="98584" y="2814161"/>
            <a:ext cx="7929563" cy="659130"/>
          </a:xfrm>
          <a:prstGeom prst="rect">
            <a:avLst/>
          </a:prstGeom>
          <a:noFill/>
          <a:ln w="9525">
            <a:noFill/>
          </a:ln>
        </p:spPr>
        <p:txBody>
          <a:bodyPr wrap="square" lIns="69056" tIns="34529" rIns="69056" bIns="34529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换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算关系：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1t =10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kg   1kg=10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   1g=10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mg</a:t>
            </a:r>
          </a:p>
        </p:txBody>
      </p:sp>
      <p:grpSp>
        <p:nvGrpSpPr>
          <p:cNvPr id="13322" name="Group 20"/>
          <p:cNvGrpSpPr/>
          <p:nvPr/>
        </p:nvGrpSpPr>
        <p:grpSpPr>
          <a:xfrm>
            <a:off x="-71173" y="2073593"/>
            <a:ext cx="7653814" cy="683418"/>
            <a:chOff x="-61" y="48"/>
            <a:chExt cx="5556" cy="574"/>
          </a:xfrm>
        </p:grpSpPr>
        <p:sp>
          <p:nvSpPr>
            <p:cNvPr id="13323" name="Rectangle 18"/>
            <p:cNvSpPr/>
            <p:nvPr/>
          </p:nvSpPr>
          <p:spPr>
            <a:xfrm>
              <a:off x="-61" y="48"/>
              <a:ext cx="5556" cy="57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60000"/>
                </a:lnSpc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常用的质量单位：吨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(t)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、克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(g)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、毫克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(mg)     </a:t>
              </a:r>
            </a:p>
          </p:txBody>
        </p:sp>
        <p:sp>
          <p:nvSpPr>
            <p:cNvPr id="13324" name="Line 7"/>
            <p:cNvSpPr/>
            <p:nvPr/>
          </p:nvSpPr>
          <p:spPr>
            <a:xfrm>
              <a:off x="394" y="602"/>
              <a:ext cx="4355" cy="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3798" name="组合 33797"/>
          <p:cNvGrpSpPr/>
          <p:nvPr/>
        </p:nvGrpSpPr>
        <p:grpSpPr>
          <a:xfrm>
            <a:off x="7506637" y="1189400"/>
            <a:ext cx="1597819" cy="2652712"/>
            <a:chOff x="4319" y="543"/>
            <a:chExt cx="1342" cy="2228"/>
          </a:xfrm>
        </p:grpSpPr>
        <p:pic>
          <p:nvPicPr>
            <p:cNvPr id="33796" name="图片 33795" descr="质量原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9" y="543"/>
              <a:ext cx="1342" cy="19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7" name="文本框 33796"/>
            <p:cNvSpPr txBox="1"/>
            <p:nvPr/>
          </p:nvSpPr>
          <p:spPr>
            <a:xfrm>
              <a:off x="4649" y="2500"/>
              <a:ext cx="915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</a:rPr>
                <a:t>千克原器</a:t>
              </a:r>
            </a:p>
          </p:txBody>
        </p:sp>
      </p:grpSp>
      <p:sp>
        <p:nvSpPr>
          <p:cNvPr id="15363" name="文本框 15362"/>
          <p:cNvSpPr txBox="1"/>
          <p:nvPr/>
        </p:nvSpPr>
        <p:spPr>
          <a:xfrm>
            <a:off x="555784" y="3809048"/>
            <a:ext cx="8171498" cy="11464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请你换算：       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  =____________  kg              </a:t>
            </a: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50 kg  =___________  g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10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 =____________  mg           </a:t>
            </a:r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50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mg  =___________  g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3362801" y="3809048"/>
            <a:ext cx="866263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5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10</a:t>
            </a:r>
            <a:r>
              <a:rPr lang="zh-CN" altLang="en-US" sz="2000" b="1" baseline="3000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6797040" y="3809048"/>
            <a:ext cx="866263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5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10</a:t>
            </a:r>
            <a:r>
              <a:rPr lang="zh-CN" altLang="en-US" sz="2000" b="1" baseline="3000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15368" name="文本框 15367"/>
          <p:cNvSpPr txBox="1"/>
          <p:nvPr/>
        </p:nvSpPr>
        <p:spPr>
          <a:xfrm>
            <a:off x="3463766" y="4273391"/>
            <a:ext cx="479940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10</a:t>
            </a:r>
            <a:r>
              <a:rPr lang="zh-CN" altLang="en-US" sz="2000" b="1" baseline="3000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15369" name="文本框 15368"/>
          <p:cNvSpPr txBox="1"/>
          <p:nvPr/>
        </p:nvSpPr>
        <p:spPr>
          <a:xfrm>
            <a:off x="6920865" y="4273391"/>
            <a:ext cx="587340" cy="37702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0.05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5363" grpId="1"/>
      <p:bldP spid="15366" grpId="2"/>
      <p:bldP spid="15367" grpId="3"/>
      <p:bldP spid="15368" grpId="4"/>
      <p:bldP spid="15369" grpId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9" name="Picture 15" descr="xtp"/>
          <p:cNvPicPr>
            <a:picLocks noChangeAspect="1"/>
          </p:cNvPicPr>
          <p:nvPr/>
        </p:nvPicPr>
        <p:blipFill>
          <a:blip r:embed="rId2">
            <a:clrChange>
              <a:clrFrom>
                <a:srgbClr val="D5F0C3"/>
              </a:clrFrom>
              <a:clrTo>
                <a:srgbClr val="D5F0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11" y="2991565"/>
            <a:ext cx="1657350" cy="124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0" name="Text Box 16"/>
          <p:cNvSpPr txBox="1"/>
          <p:nvPr/>
        </p:nvSpPr>
        <p:spPr>
          <a:xfrm>
            <a:off x="1080612" y="4353640"/>
            <a:ext cx="1017985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天平</a:t>
            </a:r>
          </a:p>
        </p:txBody>
      </p:sp>
      <p:pic>
        <p:nvPicPr>
          <p:cNvPr id="16403" name="Picture 19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675" y="2670811"/>
            <a:ext cx="496491" cy="15942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Text Box 20"/>
          <p:cNvSpPr txBox="1"/>
          <p:nvPr/>
        </p:nvSpPr>
        <p:spPr>
          <a:xfrm>
            <a:off x="4811078" y="4353640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量筒</a:t>
            </a:r>
          </a:p>
        </p:txBody>
      </p:sp>
      <p:pic>
        <p:nvPicPr>
          <p:cNvPr id="16405" name="Picture 21" descr="烧杯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781" y="3100388"/>
            <a:ext cx="711518" cy="973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6" name="Text Box 22"/>
          <p:cNvSpPr txBox="1"/>
          <p:nvPr/>
        </p:nvSpPr>
        <p:spPr>
          <a:xfrm>
            <a:off x="3202781" y="4353640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烧杯</a:t>
            </a:r>
          </a:p>
        </p:txBody>
      </p:sp>
      <p:sp>
        <p:nvSpPr>
          <p:cNvPr id="16409" name="Text Box 25"/>
          <p:cNvSpPr txBox="1"/>
          <p:nvPr/>
        </p:nvSpPr>
        <p:spPr>
          <a:xfrm>
            <a:off x="737711" y="2287429"/>
            <a:ext cx="1885950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实验器材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2" name="Text Box 2"/>
          <p:cNvSpPr txBox="1"/>
          <p:nvPr/>
        </p:nvSpPr>
        <p:spPr>
          <a:xfrm>
            <a:off x="737711" y="1469708"/>
            <a:ext cx="1885950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实验原理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3257788" y="531587"/>
            <a:ext cx="2628424" cy="618943"/>
          </a:xfrm>
          <a:prstGeom prst="flowChartTerminator">
            <a:avLst/>
          </a:prstGeom>
          <a:gradFill rotWithShape="1"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测量石块的密度</a:t>
            </a:r>
          </a:p>
        </p:txBody>
      </p:sp>
      <p:graphicFrame>
        <p:nvGraphicFramePr>
          <p:cNvPr id="17" name="对象 16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2849881" y="1320165"/>
          <a:ext cx="831056" cy="73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5" progId="">
                  <p:embed/>
                </p:oleObj>
              </mc:Choice>
              <mc:Fallback>
                <p:oleObj r:id="rId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49881" y="1320165"/>
                        <a:ext cx="831056" cy="736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2" name="图片 195591" descr="12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208" y="3518059"/>
            <a:ext cx="628650" cy="408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594" name="图片 195593" descr="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1444" y="3106103"/>
            <a:ext cx="620316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20"/>
          <p:cNvSpPr txBox="1"/>
          <p:nvPr/>
        </p:nvSpPr>
        <p:spPr>
          <a:xfrm>
            <a:off x="6232208" y="4353640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石块</a:t>
            </a:r>
          </a:p>
        </p:txBody>
      </p:sp>
      <p:sp>
        <p:nvSpPr>
          <p:cNvPr id="7" name="Text Box 20"/>
          <p:cNvSpPr txBox="1"/>
          <p:nvPr/>
        </p:nvSpPr>
        <p:spPr>
          <a:xfrm>
            <a:off x="7681436" y="4353640"/>
            <a:ext cx="914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细线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4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4" grpId="1"/>
      <p:bldP spid="16406" grpId="2"/>
      <p:bldP spid="16409" grpId="3"/>
      <p:bldP spid="15362" grpId="4"/>
      <p:bldP spid="6" grpId="5"/>
      <p:bldP spid="7" grpId="6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6610" name="矩形 196609"/>
          <p:cNvSpPr/>
          <p:nvPr/>
        </p:nvSpPr>
        <p:spPr>
          <a:xfrm>
            <a:off x="504825" y="2527935"/>
            <a:ext cx="8224838" cy="2468880"/>
          </a:xfrm>
          <a:prstGeom prst="rect">
            <a:avLst/>
          </a:prstGeom>
          <a:noFill/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把天平放在水平桌面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上，调节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天平平衡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用天平测出小石块的质量为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向量筒中注入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适量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水的体积为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1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用细线将小石块拴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好，将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小石块浸没在量筒的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小石块和水的总体积为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1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(5)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小石块的密度表达式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                      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6611" name="图片 196610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5309711" y="803910"/>
            <a:ext cx="685800" cy="168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612" name="右箭头 196611"/>
          <p:cNvSpPr/>
          <p:nvPr/>
        </p:nvSpPr>
        <p:spPr>
          <a:xfrm>
            <a:off x="4509612" y="1684973"/>
            <a:ext cx="589360" cy="270272"/>
          </a:xfrm>
          <a:prstGeom prst="rightArrow">
            <a:avLst>
              <a:gd name="adj1" fmla="val 49777"/>
              <a:gd name="adj2" fmla="val 94715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96612"/>
          <p:cNvGrpSpPr/>
          <p:nvPr/>
        </p:nvGrpSpPr>
        <p:grpSpPr>
          <a:xfrm>
            <a:off x="1641448" y="1322162"/>
            <a:ext cx="2696714" cy="1105761"/>
            <a:chOff x="-1495" y="720"/>
            <a:chExt cx="4280" cy="1526"/>
          </a:xfrm>
        </p:grpSpPr>
        <p:pic>
          <p:nvPicPr>
            <p:cNvPr id="196614" name="图片 1966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" y="720"/>
              <a:ext cx="2449" cy="15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6615" name="矩形 196614"/>
            <p:cNvSpPr/>
            <p:nvPr/>
          </p:nvSpPr>
          <p:spPr>
            <a:xfrm>
              <a:off x="-1495" y="720"/>
              <a:ext cx="1766" cy="6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小石块</a:t>
              </a:r>
            </a:p>
          </p:txBody>
        </p:sp>
        <p:sp>
          <p:nvSpPr>
            <p:cNvPr id="196616" name="直接连接符 196615"/>
            <p:cNvSpPr/>
            <p:nvPr/>
          </p:nvSpPr>
          <p:spPr>
            <a:xfrm flipH="1" flipV="1">
              <a:off x="40" y="992"/>
              <a:ext cx="844" cy="125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96617" name="右箭头 196616"/>
          <p:cNvSpPr/>
          <p:nvPr/>
        </p:nvSpPr>
        <p:spPr>
          <a:xfrm>
            <a:off x="6052662" y="1684973"/>
            <a:ext cx="589360" cy="270272"/>
          </a:xfrm>
          <a:prstGeom prst="rightArrow">
            <a:avLst>
              <a:gd name="adj1" fmla="val 49777"/>
              <a:gd name="adj2" fmla="val 94715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96618" name="图片 196617"/>
          <p:cNvPicPr>
            <a:picLocks noChangeAspect="1"/>
          </p:cNvPicPr>
          <p:nvPr/>
        </p:nvPicPr>
        <p:blipFill>
          <a:blip r:embed="rId4">
            <a:lum bright="-12000" contrast="18000"/>
          </a:blip>
          <a:stretch>
            <a:fillRect/>
          </a:stretch>
        </p:blipFill>
        <p:spPr>
          <a:xfrm>
            <a:off x="6909911" y="803434"/>
            <a:ext cx="742950" cy="173878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96618"/>
          <p:cNvGrpSpPr/>
          <p:nvPr/>
        </p:nvGrpSpPr>
        <p:grpSpPr>
          <a:xfrm>
            <a:off x="3935254" y="4211006"/>
            <a:ext cx="1636871" cy="804863"/>
            <a:chOff x="3303" y="3504"/>
            <a:chExt cx="1449" cy="676"/>
          </a:xfrm>
        </p:grpSpPr>
        <p:sp>
          <p:nvSpPr>
            <p:cNvPr id="196620" name="文本框 196619"/>
            <p:cNvSpPr txBox="1"/>
            <p:nvPr/>
          </p:nvSpPr>
          <p:spPr>
            <a:xfrm>
              <a:off x="3303" y="3656"/>
              <a:ext cx="57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</a:p>
          </p:txBody>
        </p:sp>
        <p:sp>
          <p:nvSpPr>
            <p:cNvPr id="196621" name="文本框 196620"/>
            <p:cNvSpPr txBox="1"/>
            <p:nvPr/>
          </p:nvSpPr>
          <p:spPr>
            <a:xfrm>
              <a:off x="4032" y="3504"/>
              <a:ext cx="43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4" name="组合 196621"/>
            <p:cNvGrpSpPr/>
            <p:nvPr/>
          </p:nvGrpSpPr>
          <p:grpSpPr>
            <a:xfrm>
              <a:off x="3528" y="3656"/>
              <a:ext cx="1224" cy="388"/>
              <a:chOff x="2616" y="3704"/>
              <a:chExt cx="1224" cy="388"/>
            </a:xfrm>
          </p:grpSpPr>
          <p:sp>
            <p:nvSpPr>
              <p:cNvPr id="196623" name="文本框 196622"/>
              <p:cNvSpPr txBox="1"/>
              <p:nvPr/>
            </p:nvSpPr>
            <p:spPr>
              <a:xfrm>
                <a:off x="2616" y="3704"/>
                <a:ext cx="3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96624" name="直接连接符 196623"/>
              <p:cNvSpPr/>
              <p:nvPr/>
            </p:nvSpPr>
            <p:spPr>
              <a:xfrm>
                <a:off x="2832" y="3888"/>
                <a:ext cx="1008" cy="0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96625" name="文本框 196624"/>
            <p:cNvSpPr txBox="1"/>
            <p:nvPr/>
          </p:nvSpPr>
          <p:spPr>
            <a:xfrm>
              <a:off x="3792" y="3792"/>
              <a:ext cx="91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-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96626" name="文本框 196625"/>
          <p:cNvSpPr txBox="1"/>
          <p:nvPr/>
        </p:nvSpPr>
        <p:spPr>
          <a:xfrm>
            <a:off x="569595" y="561023"/>
            <a:ext cx="1426369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实验步骤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3173" name="表格 263172"/>
          <p:cNvGraphicFramePr>
            <a:graphicFrameLocks noGrp="1"/>
          </p:cNvGraphicFramePr>
          <p:nvPr/>
        </p:nvGraphicFramePr>
        <p:xfrm>
          <a:off x="615315" y="1822133"/>
          <a:ext cx="7737148" cy="1719136"/>
        </p:xfrm>
        <a:graphic>
          <a:graphicData uri="http://schemas.openxmlformats.org/drawingml/2006/table">
            <a:tbl>
              <a:tblPr/>
              <a:tblGrid>
                <a:gridCol w="1254628"/>
                <a:gridCol w="1777458"/>
                <a:gridCol w="1680822"/>
                <a:gridCol w="1572208"/>
                <a:gridCol w="1452032"/>
              </a:tblGrid>
              <a:tr h="693803"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石块的质量</a:t>
                      </a:r>
                      <a:r>
                        <a:rPr lang="en-US" altLang="zh-CN" sz="2100" b="1" i="1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2100" b="1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（g） </a:t>
                      </a:r>
                      <a:endParaRPr lang="zh-CN" altLang="en-US" sz="2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9469" marR="59469" marT="29734" marB="2973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石块放入前水的体积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100" b="1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(cm</a:t>
                      </a:r>
                      <a:r>
                        <a:rPr lang="en-US" altLang="zh-CN" sz="21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石块和水的总体积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V</a:t>
                      </a:r>
                      <a:r>
                        <a:rPr lang="en-US" altLang="zh-CN" sz="2100" b="1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(cm</a:t>
                      </a:r>
                      <a:r>
                        <a:rPr lang="en-US" altLang="zh-CN" sz="21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zh-CN" altLang="en-US" sz="2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石块的体积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100" b="1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2100" b="1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(cm</a:t>
                      </a:r>
                      <a:r>
                        <a:rPr lang="en-US" altLang="zh-CN" sz="21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zh-CN" altLang="en-US" sz="2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石块的密度</a:t>
                      </a:r>
                      <a:r>
                        <a:rPr lang="en-US" altLang="zh-CN" sz="21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(g/cm</a:t>
                      </a:r>
                      <a:r>
                        <a:rPr lang="en-US" altLang="zh-CN" sz="21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2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3803">
                <a:tc>
                  <a:txBody>
                    <a:bodyPr vert="horz" wrap="square"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26.4</a:t>
                      </a:r>
                    </a:p>
                  </a:txBody>
                  <a:tcPr marL="59469" marR="59469" marT="29734" marB="2973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_____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lvl="0"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________</a:t>
                      </a:r>
                    </a:p>
                  </a:txBody>
                  <a:tcPr marL="59469" marR="59469" marT="29734" marB="2973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8" name="Text Box 2"/>
          <p:cNvSpPr txBox="1"/>
          <p:nvPr/>
        </p:nvSpPr>
        <p:spPr>
          <a:xfrm>
            <a:off x="640975" y="914162"/>
            <a:ext cx="545830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根据实验测得的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数据，求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出石块的密度。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74535" y="2916966"/>
            <a:ext cx="449482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23764" y="2916966"/>
            <a:ext cx="523220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1730" name="矩形 201729"/>
          <p:cNvSpPr/>
          <p:nvPr/>
        </p:nvSpPr>
        <p:spPr>
          <a:xfrm>
            <a:off x="467679" y="2470785"/>
            <a:ext cx="8442484" cy="2285241"/>
          </a:xfrm>
          <a:prstGeom prst="rect">
            <a:avLst/>
          </a:prstGeom>
          <a:noFill/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把天平放在水平桌面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上，调节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天平平衡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向量筒中注入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适量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水的体积为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1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用细线将小石块拴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好，将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小石块浸没在量筒的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小石块和水的总体积为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1000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将小石块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取出，用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天平测出小石块的质量为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smtClean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(5)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小石块的密度表达式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                               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1731" name="图片 201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91" y="1024890"/>
            <a:ext cx="6858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1732" name="右箭头 201731"/>
          <p:cNvSpPr/>
          <p:nvPr/>
        </p:nvSpPr>
        <p:spPr>
          <a:xfrm>
            <a:off x="1554004" y="1443514"/>
            <a:ext cx="1014889" cy="270510"/>
          </a:xfrm>
          <a:prstGeom prst="rightArrow">
            <a:avLst>
              <a:gd name="adj1" fmla="val 49777"/>
              <a:gd name="adj2" fmla="val 94715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01733" name="组合 201732"/>
          <p:cNvGrpSpPr/>
          <p:nvPr/>
        </p:nvGrpSpPr>
        <p:grpSpPr>
          <a:xfrm>
            <a:off x="5010610" y="853062"/>
            <a:ext cx="1589675" cy="1543428"/>
            <a:chOff x="404" y="116"/>
            <a:chExt cx="2523" cy="2130"/>
          </a:xfrm>
        </p:grpSpPr>
        <p:pic>
          <p:nvPicPr>
            <p:cNvPr id="201734" name="图片 2017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" y="720"/>
              <a:ext cx="2449" cy="15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1735" name="矩形 201734"/>
            <p:cNvSpPr/>
            <p:nvPr/>
          </p:nvSpPr>
          <p:spPr>
            <a:xfrm>
              <a:off x="404" y="116"/>
              <a:ext cx="1766" cy="6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小石块</a:t>
              </a:r>
            </a:p>
          </p:txBody>
        </p:sp>
        <p:sp>
          <p:nvSpPr>
            <p:cNvPr id="201736" name="直接连接符 201735"/>
            <p:cNvSpPr/>
            <p:nvPr/>
          </p:nvSpPr>
          <p:spPr>
            <a:xfrm flipH="1" flipV="1">
              <a:off x="748" y="618"/>
              <a:ext cx="136" cy="49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01737" name="右箭头 201736"/>
          <p:cNvSpPr/>
          <p:nvPr/>
        </p:nvSpPr>
        <p:spPr>
          <a:xfrm>
            <a:off x="3711893" y="1440656"/>
            <a:ext cx="996315" cy="270510"/>
          </a:xfrm>
          <a:prstGeom prst="rightArrow">
            <a:avLst>
              <a:gd name="adj1" fmla="val 49777"/>
              <a:gd name="adj2" fmla="val 94715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1738" name="图片 2017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967740"/>
            <a:ext cx="588169" cy="142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1739" name="组合 201738"/>
          <p:cNvGrpSpPr/>
          <p:nvPr/>
        </p:nvGrpSpPr>
        <p:grpSpPr>
          <a:xfrm>
            <a:off x="3871437" y="4151950"/>
            <a:ext cx="2287429" cy="804863"/>
            <a:chOff x="3195" y="3504"/>
            <a:chExt cx="1557" cy="676"/>
          </a:xfrm>
        </p:grpSpPr>
        <p:sp>
          <p:nvSpPr>
            <p:cNvPr id="201740" name="文本框 201739"/>
            <p:cNvSpPr txBox="1"/>
            <p:nvPr/>
          </p:nvSpPr>
          <p:spPr>
            <a:xfrm>
              <a:off x="3195" y="3656"/>
              <a:ext cx="32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</a:p>
          </p:txBody>
        </p:sp>
        <p:sp>
          <p:nvSpPr>
            <p:cNvPr id="201741" name="文本框 201740"/>
            <p:cNvSpPr txBox="1"/>
            <p:nvPr/>
          </p:nvSpPr>
          <p:spPr>
            <a:xfrm>
              <a:off x="4032" y="3504"/>
              <a:ext cx="43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201742" name="组合 201741"/>
            <p:cNvGrpSpPr/>
            <p:nvPr/>
          </p:nvGrpSpPr>
          <p:grpSpPr>
            <a:xfrm>
              <a:off x="3519" y="3656"/>
              <a:ext cx="1233" cy="388"/>
              <a:chOff x="2607" y="3704"/>
              <a:chExt cx="1233" cy="388"/>
            </a:xfrm>
          </p:grpSpPr>
          <p:sp>
            <p:nvSpPr>
              <p:cNvPr id="201743" name="文本框 201742"/>
              <p:cNvSpPr txBox="1"/>
              <p:nvPr/>
            </p:nvSpPr>
            <p:spPr>
              <a:xfrm>
                <a:off x="2607" y="3704"/>
                <a:ext cx="38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01744" name="直接连接符 201743"/>
              <p:cNvSpPr/>
              <p:nvPr/>
            </p:nvSpPr>
            <p:spPr>
              <a:xfrm>
                <a:off x="2832" y="3888"/>
                <a:ext cx="1008" cy="0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201745" name="文本框 201744"/>
            <p:cNvSpPr txBox="1"/>
            <p:nvPr/>
          </p:nvSpPr>
          <p:spPr>
            <a:xfrm>
              <a:off x="3792" y="3792"/>
              <a:ext cx="912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- V</a:t>
              </a:r>
              <a:r>
                <a:rPr lang="en-US" altLang="zh-CN" sz="24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01746" name="文本框 201745"/>
          <p:cNvSpPr txBox="1"/>
          <p:nvPr/>
        </p:nvSpPr>
        <p:spPr>
          <a:xfrm>
            <a:off x="197167" y="852964"/>
            <a:ext cx="88296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55143" y="1443514"/>
            <a:ext cx="2145982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石块上沾有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水，使得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大，</a:t>
            </a:r>
            <a:r>
              <a:rPr lang="en-US" altLang="zh-C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偏</a:t>
            </a: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大。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4940" name="文本框 124939"/>
          <p:cNvSpPr txBox="1"/>
          <p:nvPr/>
        </p:nvSpPr>
        <p:spPr>
          <a:xfrm>
            <a:off x="1659731" y="504349"/>
            <a:ext cx="5824538" cy="437674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这样做测量结果会偏高还是偏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低，为什么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2754" name="文本框 202753"/>
          <p:cNvSpPr txBox="1"/>
          <p:nvPr/>
        </p:nvSpPr>
        <p:spPr>
          <a:xfrm>
            <a:off x="652463" y="914876"/>
            <a:ext cx="7716203" cy="9544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    测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形状不规则、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itchFamily="2" charset="-122"/>
              </a:rPr>
              <a:t>密度小于水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、体积较小的固体物质的密度（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如石蜡、木块</a:t>
            </a: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</a:endParaRPr>
          </a:p>
        </p:txBody>
      </p:sp>
      <p:sp>
        <p:nvSpPr>
          <p:cNvPr id="202755" name="文本框 202754"/>
          <p:cNvSpPr txBox="1"/>
          <p:nvPr/>
        </p:nvSpPr>
        <p:spPr>
          <a:xfrm>
            <a:off x="652463" y="3309461"/>
            <a:ext cx="8130064" cy="955646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zh-CN" altLang="en-US" sz="2400" b="1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蜡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块密度比水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小，不会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沉入</a:t>
            </a:r>
            <a:r>
              <a:rPr lang="zh-CN" altLang="en-US" sz="24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水中，也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能用天平和量筒测出蜡块的密度吗？想想有什么好办法？</a:t>
            </a:r>
          </a:p>
        </p:txBody>
      </p:sp>
      <p:pic>
        <p:nvPicPr>
          <p:cNvPr id="202756" name="图片 202755" descr="想想议议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35" y="2450783"/>
            <a:ext cx="200025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3778" name="直接连接符 203777"/>
          <p:cNvSpPr/>
          <p:nvPr/>
        </p:nvSpPr>
        <p:spPr>
          <a:xfrm flipH="1">
            <a:off x="7079933" y="1702594"/>
            <a:ext cx="0" cy="228600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79" name="直接连接符 203778"/>
          <p:cNvSpPr/>
          <p:nvPr/>
        </p:nvSpPr>
        <p:spPr>
          <a:xfrm flipH="1">
            <a:off x="7479983" y="1874044"/>
            <a:ext cx="0" cy="21145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0" name="直接连接符 203779"/>
          <p:cNvSpPr/>
          <p:nvPr/>
        </p:nvSpPr>
        <p:spPr>
          <a:xfrm>
            <a:off x="7079933" y="3988594"/>
            <a:ext cx="4000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1" name="直接连接符 203780"/>
          <p:cNvSpPr/>
          <p:nvPr/>
        </p:nvSpPr>
        <p:spPr>
          <a:xfrm>
            <a:off x="7079933" y="1702594"/>
            <a:ext cx="5143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2" name="直接连接符 203781"/>
          <p:cNvSpPr/>
          <p:nvPr/>
        </p:nvSpPr>
        <p:spPr>
          <a:xfrm flipH="1">
            <a:off x="7479983" y="1702594"/>
            <a:ext cx="11430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3" name="直接连接符 203782"/>
          <p:cNvSpPr/>
          <p:nvPr/>
        </p:nvSpPr>
        <p:spPr>
          <a:xfrm flipH="1">
            <a:off x="6908483" y="3988594"/>
            <a:ext cx="17145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4" name="直接连接符 203783"/>
          <p:cNvSpPr/>
          <p:nvPr/>
        </p:nvSpPr>
        <p:spPr>
          <a:xfrm>
            <a:off x="7479983" y="3988594"/>
            <a:ext cx="17145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5" name="直接连接符 203784"/>
          <p:cNvSpPr/>
          <p:nvPr/>
        </p:nvSpPr>
        <p:spPr>
          <a:xfrm>
            <a:off x="6908483" y="4160044"/>
            <a:ext cx="7429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6" name="直接连接符 203785"/>
          <p:cNvSpPr/>
          <p:nvPr/>
        </p:nvSpPr>
        <p:spPr>
          <a:xfrm flipH="1">
            <a:off x="7308533" y="37599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7" name="直接连接符 203786"/>
          <p:cNvSpPr/>
          <p:nvPr/>
        </p:nvSpPr>
        <p:spPr>
          <a:xfrm flipH="1">
            <a:off x="7308533" y="35885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8" name="直接连接符 203787"/>
          <p:cNvSpPr/>
          <p:nvPr/>
        </p:nvSpPr>
        <p:spPr>
          <a:xfrm flipH="1">
            <a:off x="7308533" y="34170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89" name="直接连接符 203788"/>
          <p:cNvSpPr/>
          <p:nvPr/>
        </p:nvSpPr>
        <p:spPr>
          <a:xfrm flipH="1">
            <a:off x="7308533" y="32456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0" name="直接连接符 203789"/>
          <p:cNvSpPr/>
          <p:nvPr/>
        </p:nvSpPr>
        <p:spPr>
          <a:xfrm flipH="1">
            <a:off x="7251383" y="3074194"/>
            <a:ext cx="2286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1" name="直接连接符 203790"/>
          <p:cNvSpPr/>
          <p:nvPr/>
        </p:nvSpPr>
        <p:spPr>
          <a:xfrm flipH="1">
            <a:off x="7308533" y="29027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2" name="直接连接符 203791"/>
          <p:cNvSpPr/>
          <p:nvPr/>
        </p:nvSpPr>
        <p:spPr>
          <a:xfrm flipH="1">
            <a:off x="7308533" y="27312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3" name="直接连接符 203792"/>
          <p:cNvSpPr/>
          <p:nvPr/>
        </p:nvSpPr>
        <p:spPr>
          <a:xfrm flipH="1">
            <a:off x="7308533" y="25598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4" name="直接连接符 203793"/>
          <p:cNvSpPr/>
          <p:nvPr/>
        </p:nvSpPr>
        <p:spPr>
          <a:xfrm flipH="1">
            <a:off x="7308533" y="23883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5" name="直接连接符 203794"/>
          <p:cNvSpPr/>
          <p:nvPr/>
        </p:nvSpPr>
        <p:spPr>
          <a:xfrm flipH="1">
            <a:off x="7251383" y="2216944"/>
            <a:ext cx="2286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6" name="直接连接符 203795"/>
          <p:cNvSpPr/>
          <p:nvPr/>
        </p:nvSpPr>
        <p:spPr>
          <a:xfrm flipH="1">
            <a:off x="7308533" y="20454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7" name="文本框 203796"/>
          <p:cNvSpPr txBox="1"/>
          <p:nvPr/>
        </p:nvSpPr>
        <p:spPr>
          <a:xfrm>
            <a:off x="7083504" y="1726407"/>
            <a:ext cx="449482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ml</a:t>
            </a:r>
          </a:p>
        </p:txBody>
      </p:sp>
      <p:sp>
        <p:nvSpPr>
          <p:cNvPr id="203798" name="直接连接符 203797"/>
          <p:cNvSpPr/>
          <p:nvPr/>
        </p:nvSpPr>
        <p:spPr>
          <a:xfrm flipH="1">
            <a:off x="8108633" y="1702594"/>
            <a:ext cx="0" cy="228600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799" name="直接连接符 203798"/>
          <p:cNvSpPr/>
          <p:nvPr/>
        </p:nvSpPr>
        <p:spPr>
          <a:xfrm flipH="1">
            <a:off x="8508683" y="1874044"/>
            <a:ext cx="0" cy="21145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0" name="直接连接符 203799"/>
          <p:cNvSpPr/>
          <p:nvPr/>
        </p:nvSpPr>
        <p:spPr>
          <a:xfrm>
            <a:off x="8108633" y="3988594"/>
            <a:ext cx="4000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1" name="直接连接符 203800"/>
          <p:cNvSpPr/>
          <p:nvPr/>
        </p:nvSpPr>
        <p:spPr>
          <a:xfrm>
            <a:off x="8108633" y="1702594"/>
            <a:ext cx="5143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2" name="直接连接符 203801"/>
          <p:cNvSpPr/>
          <p:nvPr/>
        </p:nvSpPr>
        <p:spPr>
          <a:xfrm flipH="1">
            <a:off x="8508683" y="1702594"/>
            <a:ext cx="11430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3" name="直接连接符 203802"/>
          <p:cNvSpPr/>
          <p:nvPr/>
        </p:nvSpPr>
        <p:spPr>
          <a:xfrm flipH="1">
            <a:off x="7937183" y="3988594"/>
            <a:ext cx="17145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4" name="直接连接符 203803"/>
          <p:cNvSpPr/>
          <p:nvPr/>
        </p:nvSpPr>
        <p:spPr>
          <a:xfrm>
            <a:off x="8508683" y="3988594"/>
            <a:ext cx="171450" cy="17145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5" name="直接连接符 203804"/>
          <p:cNvSpPr/>
          <p:nvPr/>
        </p:nvSpPr>
        <p:spPr>
          <a:xfrm>
            <a:off x="7937183" y="4160044"/>
            <a:ext cx="7429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6" name="直接连接符 203805"/>
          <p:cNvSpPr/>
          <p:nvPr/>
        </p:nvSpPr>
        <p:spPr>
          <a:xfrm flipH="1">
            <a:off x="8337233" y="37599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7" name="直接连接符 203806"/>
          <p:cNvSpPr/>
          <p:nvPr/>
        </p:nvSpPr>
        <p:spPr>
          <a:xfrm flipH="1">
            <a:off x="8337233" y="35885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8" name="直接连接符 203807"/>
          <p:cNvSpPr/>
          <p:nvPr/>
        </p:nvSpPr>
        <p:spPr>
          <a:xfrm flipH="1">
            <a:off x="8337233" y="34170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09" name="直接连接符 203808"/>
          <p:cNvSpPr/>
          <p:nvPr/>
        </p:nvSpPr>
        <p:spPr>
          <a:xfrm flipH="1">
            <a:off x="8337233" y="32456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0" name="直接连接符 203809"/>
          <p:cNvSpPr/>
          <p:nvPr/>
        </p:nvSpPr>
        <p:spPr>
          <a:xfrm flipH="1">
            <a:off x="8280083" y="3074194"/>
            <a:ext cx="2286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1" name="直接连接符 203810"/>
          <p:cNvSpPr/>
          <p:nvPr/>
        </p:nvSpPr>
        <p:spPr>
          <a:xfrm flipH="1">
            <a:off x="8337233" y="29027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2" name="直接连接符 203811"/>
          <p:cNvSpPr/>
          <p:nvPr/>
        </p:nvSpPr>
        <p:spPr>
          <a:xfrm flipH="1">
            <a:off x="8337233" y="27312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3" name="直接连接符 203812"/>
          <p:cNvSpPr/>
          <p:nvPr/>
        </p:nvSpPr>
        <p:spPr>
          <a:xfrm flipH="1">
            <a:off x="8337233" y="255984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4" name="直接连接符 203813"/>
          <p:cNvSpPr/>
          <p:nvPr/>
        </p:nvSpPr>
        <p:spPr>
          <a:xfrm flipH="1">
            <a:off x="8337233" y="23883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5" name="直接连接符 203814"/>
          <p:cNvSpPr/>
          <p:nvPr/>
        </p:nvSpPr>
        <p:spPr>
          <a:xfrm flipH="1">
            <a:off x="8280083" y="2216944"/>
            <a:ext cx="2286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6" name="直接连接符 203815"/>
          <p:cNvSpPr/>
          <p:nvPr/>
        </p:nvSpPr>
        <p:spPr>
          <a:xfrm flipH="1">
            <a:off x="8337233" y="2045494"/>
            <a:ext cx="17145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17" name="文本框 203816"/>
          <p:cNvSpPr txBox="1"/>
          <p:nvPr/>
        </p:nvSpPr>
        <p:spPr>
          <a:xfrm>
            <a:off x="8112205" y="1726407"/>
            <a:ext cx="449482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ml</a:t>
            </a:r>
          </a:p>
        </p:txBody>
      </p:sp>
      <p:sp>
        <p:nvSpPr>
          <p:cNvPr id="203818" name="直接连接符 203817"/>
          <p:cNvSpPr/>
          <p:nvPr/>
        </p:nvSpPr>
        <p:spPr>
          <a:xfrm>
            <a:off x="7079933" y="3017044"/>
            <a:ext cx="400050" cy="0"/>
          </a:xfrm>
          <a:prstGeom prst="line">
            <a:avLst/>
          </a:prstGeom>
          <a:ln w="222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517" name="Rectangle 37"/>
          <p:cNvSpPr/>
          <p:nvPr/>
        </p:nvSpPr>
        <p:spPr>
          <a:xfrm>
            <a:off x="7422833" y="2616994"/>
            <a:ext cx="5143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i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 i="1" baseline="-2500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3820" name="矩形 203819"/>
          <p:cNvSpPr/>
          <p:nvPr/>
        </p:nvSpPr>
        <p:spPr>
          <a:xfrm>
            <a:off x="8220551" y="2860358"/>
            <a:ext cx="228600" cy="228600"/>
          </a:xfrm>
          <a:prstGeom prst="rect">
            <a:avLst/>
          </a:prstGeom>
          <a:solidFill>
            <a:srgbClr val="FF6600">
              <a:alpha val="84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3821" name="直接连接符 203820"/>
          <p:cNvSpPr/>
          <p:nvPr/>
        </p:nvSpPr>
        <p:spPr>
          <a:xfrm>
            <a:off x="8108633" y="2616994"/>
            <a:ext cx="400050" cy="0"/>
          </a:xfrm>
          <a:prstGeom prst="line">
            <a:avLst/>
          </a:prstGeom>
          <a:ln w="22225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519" name="Rectangle 39"/>
          <p:cNvSpPr/>
          <p:nvPr/>
        </p:nvSpPr>
        <p:spPr>
          <a:xfrm>
            <a:off x="8565833" y="2731294"/>
            <a:ext cx="5715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i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i="1" baseline="-2500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3823" name="直接连接符 203822"/>
          <p:cNvSpPr/>
          <p:nvPr/>
        </p:nvSpPr>
        <p:spPr>
          <a:xfrm flipV="1">
            <a:off x="8337233" y="1242060"/>
            <a:ext cx="476" cy="1597343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3825" name="矩形 203824"/>
          <p:cNvSpPr/>
          <p:nvPr/>
        </p:nvSpPr>
        <p:spPr>
          <a:xfrm>
            <a:off x="7079933" y="3017044"/>
            <a:ext cx="400050" cy="971550"/>
          </a:xfrm>
          <a:prstGeom prst="rect">
            <a:avLst/>
          </a:prstGeom>
          <a:solidFill>
            <a:schemeClr val="hlink">
              <a:alpha val="52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3826" name="矩形 203825"/>
          <p:cNvSpPr/>
          <p:nvPr/>
        </p:nvSpPr>
        <p:spPr>
          <a:xfrm>
            <a:off x="8108633" y="2616994"/>
            <a:ext cx="400050" cy="1371600"/>
          </a:xfrm>
          <a:prstGeom prst="rect">
            <a:avLst/>
          </a:prstGeom>
          <a:solidFill>
            <a:schemeClr val="hlink">
              <a:alpha val="52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3827" name="矩形 203826"/>
          <p:cNvSpPr/>
          <p:nvPr/>
        </p:nvSpPr>
        <p:spPr>
          <a:xfrm>
            <a:off x="1400175" y="704850"/>
            <a:ext cx="6343650" cy="437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针压法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（天平、量筒、水、石蜡、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细钢针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03828" name="矩形 203827"/>
          <p:cNvSpPr/>
          <p:nvPr/>
        </p:nvSpPr>
        <p:spPr>
          <a:xfrm>
            <a:off x="222409" y="1329939"/>
            <a:ext cx="6325076" cy="30608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用调好的天平测出石蜡的质量为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向量筒内倒入适量的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体积为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将石蜡放入量筒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钢针将其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压住，使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石蜡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完全浸没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此时的体积为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密度表达式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                                 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203828"/>
          <p:cNvGrpSpPr/>
          <p:nvPr/>
        </p:nvGrpSpPr>
        <p:grpSpPr>
          <a:xfrm>
            <a:off x="2513147" y="3662807"/>
            <a:ext cx="2412707" cy="823024"/>
            <a:chOff x="1398" y="2785"/>
            <a:chExt cx="1674" cy="434"/>
          </a:xfrm>
        </p:grpSpPr>
        <p:sp>
          <p:nvSpPr>
            <p:cNvPr id="203830" name="矩形 203829"/>
            <p:cNvSpPr/>
            <p:nvPr/>
          </p:nvSpPr>
          <p:spPr>
            <a:xfrm>
              <a:off x="1398" y="2908"/>
              <a:ext cx="858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563C1"/>
                </a:buClr>
                <a:buSzPct val="70000"/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石蜡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3831" name="直接连接符 203830"/>
            <p:cNvSpPr/>
            <p:nvPr/>
          </p:nvSpPr>
          <p:spPr>
            <a:xfrm>
              <a:off x="2208" y="3024"/>
              <a:ext cx="864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3832" name="文本框 203831"/>
            <p:cNvSpPr txBox="1"/>
            <p:nvPr/>
          </p:nvSpPr>
          <p:spPr>
            <a:xfrm>
              <a:off x="2448" y="2785"/>
              <a:ext cx="624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3833" name="文本框 203832"/>
            <p:cNvSpPr txBox="1"/>
            <p:nvPr/>
          </p:nvSpPr>
          <p:spPr>
            <a:xfrm>
              <a:off x="2256" y="2976"/>
              <a:ext cx="816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1" name="文本框 18"/>
          <p:cNvSpPr txBox="1">
            <a:spLocks noChangeArrowheads="1"/>
          </p:cNvSpPr>
          <p:nvPr/>
        </p:nvSpPr>
        <p:spPr bwMode="auto">
          <a:xfrm>
            <a:off x="480578" y="-48126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685165">
              <a:defRPr sz="25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Yuanti SC"/>
              </a:defRPr>
            </a:lvl1pPr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5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  <p:cond evt="onBegin" delay="0">
                          <p:tn val="114"/>
                        </p:cond>
                      </p:stCondLst>
                      <p:childTnLst>
                        <p:par>
                          <p:cTn id="1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  <p:cond evt="onBegin" delay="0">
                          <p:tn val="119"/>
                        </p:cond>
                      </p:stCondLst>
                      <p:childTnLst>
                        <p:par>
                          <p:cTn id="1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7" grpId="0"/>
      <p:bldP spid="203817" grpId="1"/>
      <p:bldP spid="20517" grpId="2"/>
      <p:bldP spid="203820" grpId="3"/>
      <p:bldP spid="20519" grpId="4"/>
      <p:bldP spid="203825" grpId="5"/>
      <p:bldP spid="203826" grpId="6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02" name="矩形 204801"/>
          <p:cNvSpPr/>
          <p:nvPr/>
        </p:nvSpPr>
        <p:spPr>
          <a:xfrm>
            <a:off x="166450" y="709613"/>
            <a:ext cx="8811101" cy="437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助沉法（沉坠法）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天平、量筒、水、石蜡、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小石块、细线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)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itchFamily="2" charset="-122"/>
              <a:cs typeface="楷体" panose="02010609060101010101" charset="-122"/>
            </a:endParaRPr>
          </a:p>
        </p:txBody>
      </p:sp>
      <p:sp>
        <p:nvSpPr>
          <p:cNvPr id="204803" name="矩形 204802"/>
          <p:cNvSpPr/>
          <p:nvPr/>
        </p:nvSpPr>
        <p:spPr>
          <a:xfrm>
            <a:off x="423863" y="1669256"/>
            <a:ext cx="6131719" cy="317373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向量筒内倒入适量的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用细线将小石块和石蜡拴住（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石蜡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上，石块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下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），先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将小石块浸没量筒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液面对应刻度为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(4)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再将它们共同浸没在量筒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水中，读出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液面对应刻度为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2400" b="1" baseline="-2500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(5)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密度表达式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                              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204803"/>
          <p:cNvGrpSpPr/>
          <p:nvPr/>
        </p:nvGrpSpPr>
        <p:grpSpPr>
          <a:xfrm>
            <a:off x="2661670" y="4057886"/>
            <a:ext cx="2559719" cy="807853"/>
            <a:chOff x="1350" y="2793"/>
            <a:chExt cx="1776" cy="426"/>
          </a:xfrm>
        </p:grpSpPr>
        <p:sp>
          <p:nvSpPr>
            <p:cNvPr id="204805" name="矩形 204804"/>
            <p:cNvSpPr/>
            <p:nvPr/>
          </p:nvSpPr>
          <p:spPr>
            <a:xfrm>
              <a:off x="1350" y="2909"/>
              <a:ext cx="858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563C1"/>
                </a:buClr>
                <a:buSzPct val="70000"/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石蜡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4806" name="直接连接符 204805"/>
            <p:cNvSpPr/>
            <p:nvPr/>
          </p:nvSpPr>
          <p:spPr>
            <a:xfrm>
              <a:off x="2208" y="3024"/>
              <a:ext cx="864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07" name="文本框 204806"/>
            <p:cNvSpPr txBox="1"/>
            <p:nvPr/>
          </p:nvSpPr>
          <p:spPr>
            <a:xfrm>
              <a:off x="2502" y="2793"/>
              <a:ext cx="624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4808" name="文本框 204807"/>
            <p:cNvSpPr txBox="1"/>
            <p:nvPr/>
          </p:nvSpPr>
          <p:spPr>
            <a:xfrm>
              <a:off x="2256" y="2976"/>
              <a:ext cx="816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7844314" y="1778794"/>
            <a:ext cx="1050131" cy="2594610"/>
            <a:chOff x="4626" y="1746"/>
            <a:chExt cx="882" cy="2179"/>
          </a:xfrm>
        </p:grpSpPr>
        <p:graphicFrame>
          <p:nvGraphicFramePr>
            <p:cNvPr id="204811" name="Object 7"/>
            <p:cNvGraphicFramePr>
              <a:graphicFrameLocks noChangeAspect="1"/>
            </p:cNvGraphicFramePr>
            <p:nvPr/>
          </p:nvGraphicFramePr>
          <p:xfrm>
            <a:off x="4626" y="1898"/>
            <a:ext cx="683" cy="2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r:id="rId2" progId="">
                    <p:embed/>
                  </p:oleObj>
                </mc:Choice>
                <mc:Fallback>
                  <p:oleObj r:id="rId2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26" y="1898"/>
                          <a:ext cx="683" cy="2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8"/>
            <p:cNvGrpSpPr/>
            <p:nvPr/>
          </p:nvGrpSpPr>
          <p:grpSpPr>
            <a:xfrm>
              <a:off x="4816" y="1746"/>
              <a:ext cx="692" cy="1743"/>
              <a:chOff x="4816" y="1746"/>
              <a:chExt cx="692" cy="1743"/>
            </a:xfrm>
          </p:grpSpPr>
          <p:sp>
            <p:nvSpPr>
              <p:cNvPr id="204813" name="Line 9"/>
              <p:cNvSpPr/>
              <p:nvPr/>
            </p:nvSpPr>
            <p:spPr>
              <a:xfrm>
                <a:off x="4816" y="2709"/>
                <a:ext cx="29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4814" name="Text Box 99"/>
              <p:cNvSpPr txBox="1"/>
              <p:nvPr/>
            </p:nvSpPr>
            <p:spPr>
              <a:xfrm>
                <a:off x="5211" y="2587"/>
                <a:ext cx="2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 i="1">
                    <a:solidFill>
                      <a:srgbClr val="000099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baseline="-25000">
                    <a:solidFill>
                      <a:srgbClr val="000099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000099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15" name="Text Box 11"/>
              <p:cNvSpPr txBox="1"/>
              <p:nvPr/>
            </p:nvSpPr>
            <p:spPr>
              <a:xfrm>
                <a:off x="4873" y="2002"/>
                <a:ext cx="183" cy="6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111111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ml</a:t>
                </a:r>
              </a:p>
            </p:txBody>
          </p:sp>
          <p:grpSp>
            <p:nvGrpSpPr>
              <p:cNvPr id="5" name="Group 12"/>
              <p:cNvGrpSpPr/>
              <p:nvPr/>
            </p:nvGrpSpPr>
            <p:grpSpPr>
              <a:xfrm>
                <a:off x="4853" y="1746"/>
                <a:ext cx="217" cy="1743"/>
                <a:chOff x="4853" y="1746"/>
                <a:chExt cx="217" cy="1743"/>
              </a:xfrm>
            </p:grpSpPr>
            <p:graphicFrame>
              <p:nvGraphicFramePr>
                <p:cNvPr id="204817" name="Object 13"/>
                <p:cNvGraphicFramePr>
                  <a:graphicFrameLocks noChangeAspect="1"/>
                </p:cNvGraphicFramePr>
                <p:nvPr/>
              </p:nvGraphicFramePr>
              <p:xfrm>
                <a:off x="4854" y="2809"/>
                <a:ext cx="208" cy="25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8" r:id="rId4" progId="">
                        <p:embed/>
                      </p:oleObj>
                    </mc:Choice>
                    <mc:Fallback>
                      <p:oleObj r:id="rId4" progId="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54" y="2809"/>
                              <a:ext cx="208" cy="25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818" name="Object 14"/>
                <p:cNvGraphicFramePr>
                  <a:graphicFrameLocks noChangeAspect="1"/>
                </p:cNvGraphicFramePr>
                <p:nvPr/>
              </p:nvGraphicFramePr>
              <p:xfrm>
                <a:off x="4853" y="3316"/>
                <a:ext cx="217" cy="1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9" r:id="rId6" progId="">
                        <p:embed/>
                      </p:oleObj>
                    </mc:Choice>
                    <mc:Fallback>
                      <p:oleObj r:id="rId6" progId="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53" y="3316"/>
                              <a:ext cx="217" cy="1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4819" name="Line 15"/>
                <p:cNvSpPr/>
                <p:nvPr/>
              </p:nvSpPr>
              <p:spPr>
                <a:xfrm flipH="1">
                  <a:off x="4967" y="1746"/>
                  <a:ext cx="0" cy="1723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grpSp>
        <p:nvGrpSpPr>
          <p:cNvPr id="6" name="Group 16"/>
          <p:cNvGrpSpPr/>
          <p:nvPr/>
        </p:nvGrpSpPr>
        <p:grpSpPr>
          <a:xfrm>
            <a:off x="6872764" y="1493044"/>
            <a:ext cx="983456" cy="2897981"/>
            <a:chOff x="3731" y="1512"/>
            <a:chExt cx="826" cy="2434"/>
          </a:xfrm>
        </p:grpSpPr>
        <p:graphicFrame>
          <p:nvGraphicFramePr>
            <p:cNvPr id="204821" name="Object 17"/>
            <p:cNvGraphicFramePr>
              <a:graphicFrameLocks noChangeAspect="1"/>
            </p:cNvGraphicFramePr>
            <p:nvPr/>
          </p:nvGraphicFramePr>
          <p:xfrm>
            <a:off x="3731" y="1897"/>
            <a:ext cx="718" cy="2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8" progId="">
                    <p:embed/>
                  </p:oleObj>
                </mc:Choice>
                <mc:Fallback>
                  <p:oleObj r:id="rId8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31" y="1897"/>
                          <a:ext cx="718" cy="20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22" name="Line 18"/>
            <p:cNvSpPr/>
            <p:nvPr/>
          </p:nvSpPr>
          <p:spPr>
            <a:xfrm>
              <a:off x="3946" y="2974"/>
              <a:ext cx="30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23" name="Text Box 99"/>
            <p:cNvSpPr txBox="1"/>
            <p:nvPr/>
          </p:nvSpPr>
          <p:spPr>
            <a:xfrm>
              <a:off x="4260" y="2897"/>
              <a:ext cx="29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000099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824" name="Text Box 20"/>
            <p:cNvSpPr txBox="1"/>
            <p:nvPr/>
          </p:nvSpPr>
          <p:spPr>
            <a:xfrm>
              <a:off x="3995" y="2029"/>
              <a:ext cx="220" cy="62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>
                  <a:solidFill>
                    <a:srgbClr val="111111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ml</a:t>
              </a: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971" y="1512"/>
              <a:ext cx="229" cy="1769"/>
              <a:chOff x="3971" y="1512"/>
              <a:chExt cx="229" cy="1769"/>
            </a:xfrm>
          </p:grpSpPr>
          <p:graphicFrame>
            <p:nvGraphicFramePr>
              <p:cNvPr id="204826" name="Object 22"/>
              <p:cNvGraphicFramePr>
                <a:graphicFrameLocks noChangeAspect="1"/>
              </p:cNvGraphicFramePr>
              <p:nvPr/>
            </p:nvGraphicFramePr>
            <p:xfrm>
              <a:off x="3972" y="2593"/>
              <a:ext cx="228" cy="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r:id="rId9" progId="">
                      <p:embed/>
                    </p:oleObj>
                  </mc:Choice>
                  <mc:Fallback>
                    <p:oleObj r:id="rId9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72" y="2593"/>
                            <a:ext cx="228" cy="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27" name="Object 23"/>
              <p:cNvGraphicFramePr>
                <a:graphicFrameLocks noChangeAspect="1"/>
              </p:cNvGraphicFramePr>
              <p:nvPr/>
            </p:nvGraphicFramePr>
            <p:xfrm>
              <a:off x="3971" y="3106"/>
              <a:ext cx="229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r:id="rId10" progId="">
                      <p:embed/>
                    </p:oleObj>
                  </mc:Choice>
                  <mc:Fallback>
                    <p:oleObj r:id="rId1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71" y="3106"/>
                            <a:ext cx="229" cy="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4828" name="Line 24"/>
              <p:cNvSpPr/>
              <p:nvPr/>
            </p:nvSpPr>
            <p:spPr>
              <a:xfrm flipH="1">
                <a:off x="4091" y="1512"/>
                <a:ext cx="0" cy="1751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204829" name="矩形 204828"/>
          <p:cNvSpPr/>
          <p:nvPr/>
        </p:nvSpPr>
        <p:spPr>
          <a:xfrm>
            <a:off x="7101364" y="3207544"/>
            <a:ext cx="400050" cy="914400"/>
          </a:xfrm>
          <a:prstGeom prst="rect">
            <a:avLst/>
          </a:prstGeom>
          <a:solidFill>
            <a:schemeClr val="hlink">
              <a:alpha val="37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4830" name="矩形 204829"/>
          <p:cNvSpPr/>
          <p:nvPr/>
        </p:nvSpPr>
        <p:spPr>
          <a:xfrm>
            <a:off x="8072914" y="2914650"/>
            <a:ext cx="342900" cy="1200150"/>
          </a:xfrm>
          <a:prstGeom prst="rect">
            <a:avLst/>
          </a:prstGeom>
          <a:solidFill>
            <a:schemeClr val="hlink">
              <a:alpha val="52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4832" name="矩形 204831"/>
          <p:cNvSpPr/>
          <p:nvPr/>
        </p:nvSpPr>
        <p:spPr>
          <a:xfrm>
            <a:off x="604361" y="1305401"/>
            <a:ext cx="5377113" cy="364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563C1"/>
              </a:buClr>
              <a:buSzPct val="70000"/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用调好的天平测出石蜡的质量为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480578" y="-48126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685165">
              <a:defRPr sz="25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Yuanti SC"/>
              </a:defRPr>
            </a:lvl1pPr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9" grpId="0"/>
      <p:bldP spid="204830" grpId="1"/>
      <p:bldP spid="204832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5" name="Text Box 5"/>
          <p:cNvSpPr txBox="1"/>
          <p:nvPr/>
        </p:nvSpPr>
        <p:spPr>
          <a:xfrm>
            <a:off x="348139" y="1424868"/>
            <a:ext cx="8470583" cy="28392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用调好的天平测出石蜡的质量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将细沙倒入量筒中，适量，摇匀，敦实，此时体积为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 i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把量筒中细沙倒入白纸上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一部分，再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将蜡块放入量筒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中，再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把倒入白纸上的细沙倒回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量筒，摇匀，敦实，此时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体积为</a:t>
            </a:r>
            <a:r>
              <a:rPr lang="en-US" altLang="zh-CN" sz="2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 i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密度表达式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                                   。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5827" name="组合 205826"/>
          <p:cNvGrpSpPr/>
          <p:nvPr/>
        </p:nvGrpSpPr>
        <p:grpSpPr>
          <a:xfrm>
            <a:off x="2732359" y="3566075"/>
            <a:ext cx="2647637" cy="807854"/>
            <a:chOff x="1295" y="2793"/>
            <a:chExt cx="1837" cy="426"/>
          </a:xfrm>
        </p:grpSpPr>
        <p:sp>
          <p:nvSpPr>
            <p:cNvPr id="205828" name="矩形 205827"/>
            <p:cNvSpPr/>
            <p:nvPr/>
          </p:nvSpPr>
          <p:spPr>
            <a:xfrm>
              <a:off x="1295" y="2897"/>
              <a:ext cx="961" cy="2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0563C1"/>
                </a:buClr>
                <a:buSzPct val="70000"/>
                <a:defRPr/>
              </a:pPr>
              <a:r>
                <a:rPr lang="en-US" altLang="zh-CN" sz="27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7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石蜡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5829" name="直接连接符 205828"/>
            <p:cNvSpPr/>
            <p:nvPr/>
          </p:nvSpPr>
          <p:spPr>
            <a:xfrm>
              <a:off x="2208" y="3024"/>
              <a:ext cx="864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30" name="文本框 205829"/>
            <p:cNvSpPr txBox="1"/>
            <p:nvPr/>
          </p:nvSpPr>
          <p:spPr>
            <a:xfrm>
              <a:off x="2508" y="2793"/>
              <a:ext cx="624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5831" name="文本框 205830"/>
            <p:cNvSpPr txBox="1"/>
            <p:nvPr/>
          </p:nvSpPr>
          <p:spPr>
            <a:xfrm>
              <a:off x="2256" y="2976"/>
              <a:ext cx="816" cy="243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04802" name="矩形 204801"/>
          <p:cNvSpPr/>
          <p:nvPr/>
        </p:nvSpPr>
        <p:spPr>
          <a:xfrm>
            <a:off x="1800463" y="739544"/>
            <a:ext cx="5543074" cy="437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③</a:t>
            </a:r>
            <a:r>
              <a:rPr lang="zh-CN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沙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埋法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天平、量筒、细沙、石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蜡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80578" y="-48126"/>
            <a:ext cx="1427314" cy="453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defTabSz="685165">
              <a:defRPr sz="25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Yuanti SC"/>
              </a:defRPr>
            </a:lvl1pPr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0882" name="Rectangle 2"/>
          <p:cNvSpPr/>
          <p:nvPr/>
        </p:nvSpPr>
        <p:spPr>
          <a:xfrm>
            <a:off x="413903" y="1603711"/>
            <a:ext cx="4415272" cy="2285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溶于水的物体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①沙埋法（可用面粉代替细沙）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②包上保鲜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膜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0884" name="Rectangle 2"/>
          <p:cNvSpPr/>
          <p:nvPr/>
        </p:nvSpPr>
        <p:spPr>
          <a:xfrm>
            <a:off x="5028486" y="1603711"/>
            <a:ext cx="3972639" cy="2285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吸水的物体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①沙埋法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②包上保鲜膜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③测量体积前让它吸足水</a:t>
            </a:r>
          </a:p>
        </p:txBody>
      </p:sp>
      <p:sp>
        <p:nvSpPr>
          <p:cNvPr id="250885" name="文本框 250884"/>
          <p:cNvSpPr txBox="1"/>
          <p:nvPr/>
        </p:nvSpPr>
        <p:spPr>
          <a:xfrm>
            <a:off x="2483406" y="746760"/>
            <a:ext cx="4177189" cy="437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补充：特殊物质体积处理方法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2"/>
          <p:cNvSpPr>
            <a:spLocks noGrp="1"/>
          </p:cNvSpPr>
          <p:nvPr/>
        </p:nvSpPr>
        <p:spPr>
          <a:xfrm>
            <a:off x="2638425" y="504349"/>
            <a:ext cx="3529013" cy="482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等体法”测物质的密度</a:t>
            </a:r>
          </a:p>
        </p:txBody>
      </p:sp>
      <p:grpSp>
        <p:nvGrpSpPr>
          <p:cNvPr id="306179" name="Group 3"/>
          <p:cNvGrpSpPr/>
          <p:nvPr/>
        </p:nvGrpSpPr>
        <p:grpSpPr>
          <a:xfrm>
            <a:off x="6995160" y="2821782"/>
            <a:ext cx="529590" cy="618649"/>
            <a:chOff x="2448" y="2688"/>
            <a:chExt cx="576" cy="720"/>
          </a:xfrm>
        </p:grpSpPr>
        <p:grpSp>
          <p:nvGrpSpPr>
            <p:cNvPr id="40980" name="Group 4"/>
            <p:cNvGrpSpPr/>
            <p:nvPr/>
          </p:nvGrpSpPr>
          <p:grpSpPr>
            <a:xfrm>
              <a:off x="2448" y="2699"/>
              <a:ext cx="576" cy="709"/>
              <a:chExt cx="1740" cy="1890"/>
            </a:xfrm>
          </p:grpSpPr>
          <p:sp>
            <p:nvSpPr>
              <p:cNvPr id="40983" name="AutoShape 5" descr="横虚线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0984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cxnLst>
                  <a:cxn ang="0">
                    <a:pos x="225" y="1129"/>
                  </a:cxn>
                  <a:cxn ang="0">
                    <a:pos x="225" y="360"/>
                  </a:cxn>
                  <a:cxn ang="0">
                    <a:pos x="225" y="180"/>
                  </a:cxn>
                  <a:cxn ang="0">
                    <a:pos x="0" y="45"/>
                  </a:cxn>
                  <a:cxn ang="0">
                    <a:pos x="285" y="0"/>
                  </a:cxn>
                  <a:cxn ang="0">
                    <a:pos x="1740" y="0"/>
                  </a:cxn>
                  <a:cxn ang="0">
                    <a:pos x="1665" y="120"/>
                  </a:cxn>
                  <a:cxn ang="0">
                    <a:pos x="1665" y="1129"/>
                  </a:cxn>
                </a:cxnLst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40981" name="Rectangle 7" descr="5%"/>
            <p:cNvSpPr/>
            <p:nvPr/>
          </p:nvSpPr>
          <p:spPr>
            <a:xfrm>
              <a:off x="2544" y="2688"/>
              <a:ext cx="432" cy="702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dashDot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0982" name="Line 8"/>
            <p:cNvSpPr/>
            <p:nvPr/>
          </p:nvSpPr>
          <p:spPr>
            <a:xfrm>
              <a:off x="2544" y="2688"/>
              <a:ext cx="452" cy="0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06185" name="Group 9"/>
          <p:cNvGrpSpPr/>
          <p:nvPr/>
        </p:nvGrpSpPr>
        <p:grpSpPr>
          <a:xfrm>
            <a:off x="7003733" y="3835241"/>
            <a:ext cx="545306" cy="599599"/>
            <a:chExt cx="1154" cy="1002"/>
          </a:xfrm>
        </p:grpSpPr>
        <p:grpSp>
          <p:nvGrpSpPr>
            <p:cNvPr id="40974" name="Group 10"/>
            <p:cNvGrpSpPr/>
            <p:nvPr/>
          </p:nvGrpSpPr>
          <p:grpSpPr>
            <a:xfrm>
              <a:off x="0" y="15"/>
              <a:ext cx="1154" cy="987"/>
              <a:chExt cx="1740" cy="1890"/>
            </a:xfrm>
          </p:grpSpPr>
          <p:sp>
            <p:nvSpPr>
              <p:cNvPr id="40978" name="AutoShape 11" descr="横虚线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0979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cxnLst>
                  <a:cxn ang="0">
                    <a:pos x="225" y="1129"/>
                  </a:cxn>
                  <a:cxn ang="0">
                    <a:pos x="225" y="360"/>
                  </a:cxn>
                  <a:cxn ang="0">
                    <a:pos x="225" y="180"/>
                  </a:cxn>
                  <a:cxn ang="0">
                    <a:pos x="0" y="45"/>
                  </a:cxn>
                  <a:cxn ang="0">
                    <a:pos x="285" y="0"/>
                  </a:cxn>
                  <a:cxn ang="0">
                    <a:pos x="1740" y="0"/>
                  </a:cxn>
                  <a:cxn ang="0">
                    <a:pos x="1665" y="120"/>
                  </a:cxn>
                  <a:cxn ang="0">
                    <a:pos x="1665" y="1129"/>
                  </a:cxn>
                </a:cxnLst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40975" name="Group 13"/>
            <p:cNvGrpSpPr/>
            <p:nvPr/>
          </p:nvGrpSpPr>
          <p:grpSpPr>
            <a:xfrm>
              <a:off x="168" y="0"/>
              <a:ext cx="905" cy="990"/>
              <a:chExt cx="1690" cy="624"/>
            </a:xfrm>
          </p:grpSpPr>
          <p:sp>
            <p:nvSpPr>
              <p:cNvPr id="40976" name="Rectangle 14" descr="横虚线"/>
              <p:cNvSpPr/>
              <p:nvPr/>
            </p:nvSpPr>
            <p:spPr>
              <a:xfrm>
                <a:off x="41" y="50"/>
                <a:ext cx="1629" cy="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0977" name="Line 15"/>
              <p:cNvSpPr/>
              <p:nvPr/>
            </p:nvSpPr>
            <p:spPr>
              <a:xfrm>
                <a:off x="0" y="0"/>
                <a:ext cx="169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306192" name="Group 16"/>
          <p:cNvGrpSpPr/>
          <p:nvPr/>
        </p:nvGrpSpPr>
        <p:grpSpPr>
          <a:xfrm>
            <a:off x="6960870" y="1878330"/>
            <a:ext cx="519589" cy="586264"/>
            <a:chExt cx="1740" cy="1890"/>
          </a:xfrm>
        </p:grpSpPr>
        <p:sp>
          <p:nvSpPr>
            <p:cNvPr id="40972" name="AutoShape 17" descr="横虚线"/>
            <p:cNvSpPr/>
            <p:nvPr/>
          </p:nvSpPr>
          <p:spPr>
            <a:xfrm>
              <a:off x="225" y="930"/>
              <a:ext cx="1440" cy="960"/>
            </a:xfrm>
            <a:prstGeom prst="flowChartAlternateProcess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0973" name="未知"/>
            <p:cNvSpPr/>
            <p:nvPr/>
          </p:nvSpPr>
          <p:spPr>
            <a:xfrm>
              <a:off x="0" y="0"/>
              <a:ext cx="1740" cy="1129"/>
            </a:xfrm>
            <a:custGeom>
              <a:cxnLst>
                <a:cxn ang="0">
                  <a:pos x="225" y="1129"/>
                </a:cxn>
                <a:cxn ang="0">
                  <a:pos x="225" y="360"/>
                </a:cxn>
                <a:cxn ang="0">
                  <a:pos x="225" y="180"/>
                </a:cxn>
                <a:cxn ang="0">
                  <a:pos x="0" y="45"/>
                </a:cxn>
                <a:cxn ang="0">
                  <a:pos x="285" y="0"/>
                </a:cxn>
                <a:cxn ang="0">
                  <a:pos x="1740" y="0"/>
                </a:cxn>
                <a:cxn ang="0">
                  <a:pos x="1665" y="120"/>
                </a:cxn>
                <a:cxn ang="0">
                  <a:pos x="1665" y="1129"/>
                </a:cxn>
              </a:cxnLst>
              <a:rect l="0" t="0" r="0" b="0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254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06195" name="Text Box 19"/>
          <p:cNvSpPr txBox="1"/>
          <p:nvPr/>
        </p:nvSpPr>
        <p:spPr>
          <a:xfrm>
            <a:off x="7629048" y="1945958"/>
            <a:ext cx="1514951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空烧杯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1800" b="1" baseline="-2500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6196" name="Text Box 20"/>
          <p:cNvSpPr txBox="1"/>
          <p:nvPr/>
        </p:nvSpPr>
        <p:spPr>
          <a:xfrm>
            <a:off x="7635717" y="2831307"/>
            <a:ext cx="1737836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杯和满水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zh-CN" altLang="en-US" sz="18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6197" name="Rectangle 21"/>
          <p:cNvSpPr/>
          <p:nvPr/>
        </p:nvSpPr>
        <p:spPr>
          <a:xfrm>
            <a:off x="7562850" y="3882867"/>
            <a:ext cx="1569982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杯和满盐水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endParaRPr lang="zh-CN" altLang="en-US" sz="1800" b="1" baseline="-2500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6198" name="Text Box 22"/>
          <p:cNvSpPr txBox="1"/>
          <p:nvPr/>
        </p:nvSpPr>
        <p:spPr>
          <a:xfrm>
            <a:off x="386239" y="1071087"/>
            <a:ext cx="8511540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利用天平（带砝码）、烧杯（或空瓶）、足量的水、</a:t>
            </a: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盐水，测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盐水的密</a:t>
            </a: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度 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02" name="Text Box 2"/>
          <p:cNvSpPr txBox="1"/>
          <p:nvPr/>
        </p:nvSpPr>
        <p:spPr>
          <a:xfrm>
            <a:off x="386239" y="1945958"/>
            <a:ext cx="5983605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步骤：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调节天平使天平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平衡，测出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空烧杯的质量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烧杯中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装满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烧杯和水的总质量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水的质量为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-m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倒掉烧杯中的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</a:t>
            </a:r>
            <a:r>
              <a:rPr lang="zh-CN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装满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盐水，测出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烧杯和盐水的总质量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盐水的质量为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-m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液体的密度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盐水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307204" name="Object 4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3214211" y="4143375"/>
          <a:ext cx="1501140" cy="87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progId="">
                  <p:embed/>
                </p:oleObj>
              </mc:Choice>
              <mc:Fallback>
                <p:oleObj r:id="rId3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14211" y="4143375"/>
                        <a:ext cx="1501140" cy="87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左右箭头 2"/>
          <p:cNvSpPr/>
          <p:nvPr/>
        </p:nvSpPr>
        <p:spPr>
          <a:xfrm>
            <a:off x="6408897" y="2083118"/>
            <a:ext cx="560546" cy="83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6391275" y="2972753"/>
            <a:ext cx="569595" cy="80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6378417" y="3998595"/>
            <a:ext cx="582454" cy="85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1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2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5" grpId="0"/>
      <p:bldP spid="306196" grpId="1"/>
      <p:bldP spid="306197" grpId="2"/>
      <p:bldP spid="306198" grpId="3"/>
      <p:bldP spid="3" grpId="4"/>
      <p:bldP spid="5" grpId="5"/>
      <p:bldP spid="6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文本框 46081"/>
          <p:cNvSpPr txBox="1"/>
          <p:nvPr/>
        </p:nvSpPr>
        <p:spPr>
          <a:xfrm>
            <a:off x="1811686" y="618887"/>
            <a:ext cx="54292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生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活中的质量单位</a:t>
            </a:r>
          </a:p>
        </p:txBody>
      </p:sp>
      <p:sp>
        <p:nvSpPr>
          <p:cNvPr id="46083" name="文本框 46082"/>
          <p:cNvSpPr txBox="1"/>
          <p:nvPr/>
        </p:nvSpPr>
        <p:spPr>
          <a:xfrm>
            <a:off x="1125886" y="1296243"/>
            <a:ext cx="3200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单位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斤、两</a:t>
            </a:r>
          </a:p>
        </p:txBody>
      </p:sp>
      <p:sp>
        <p:nvSpPr>
          <p:cNvPr id="46084" name="文本框 46083"/>
          <p:cNvSpPr txBox="1"/>
          <p:nvPr/>
        </p:nvSpPr>
        <p:spPr>
          <a:xfrm>
            <a:off x="1156397" y="2131251"/>
            <a:ext cx="4739578" cy="21005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换算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千克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公斤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斤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斤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0.5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千克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500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克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斤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=10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两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500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克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两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50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克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10747" y="2525572"/>
            <a:ext cx="1437853" cy="1693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 Box 2"/>
          <p:cNvSpPr txBox="1"/>
          <p:nvPr/>
        </p:nvSpPr>
        <p:spPr>
          <a:xfrm>
            <a:off x="474107" y="1693782"/>
            <a:ext cx="5262086" cy="330090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步骤：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调节天平使天平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平衡，测出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小石块的质量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3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烧杯中</a:t>
            </a:r>
            <a:r>
              <a:rPr lang="zh-CN" altLang="en-US" sz="23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装满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水，测出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烧杯和水的总质量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3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 </a:t>
            </a:r>
            <a:endParaRPr lang="zh-CN" altLang="en-US" sz="23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把拴好细线的小石块慢慢浸没到烧杯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底部，</a:t>
            </a:r>
            <a:r>
              <a:rPr lang="zh-CN" altLang="en-US" sz="23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直到</a:t>
            </a:r>
            <a:r>
              <a:rPr lang="zh-CN" altLang="en-US" sz="23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没有水</a:t>
            </a:r>
            <a:r>
              <a:rPr lang="zh-CN" altLang="en-US" sz="23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溢出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，测出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烧杯、剩余水、小石块的总质量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3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溢出水的质量为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3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3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300" b="1" baseline="-30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3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zh-CN" altLang="en-US" sz="23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3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小石块的密度</a:t>
            </a:r>
            <a:r>
              <a:rPr lang="en-US" altLang="zh-CN" sz="2300" b="1" i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en-US" altLang="zh-CN" sz="23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09250" name="Group 2"/>
          <p:cNvGrpSpPr/>
          <p:nvPr/>
        </p:nvGrpSpPr>
        <p:grpSpPr>
          <a:xfrm>
            <a:off x="6420326" y="2459356"/>
            <a:ext cx="661035" cy="741521"/>
            <a:chExt cx="1154" cy="1002"/>
          </a:xfrm>
        </p:grpSpPr>
        <p:grpSp>
          <p:nvGrpSpPr>
            <p:cNvPr id="43024" name="Group 3"/>
            <p:cNvGrpSpPr/>
            <p:nvPr/>
          </p:nvGrpSpPr>
          <p:grpSpPr>
            <a:xfrm>
              <a:off x="0" y="15"/>
              <a:ext cx="1154" cy="987"/>
              <a:chExt cx="1740" cy="1890"/>
            </a:xfrm>
          </p:grpSpPr>
          <p:sp>
            <p:nvSpPr>
              <p:cNvPr id="43028" name="AutoShape 4" descr="横虚线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3029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cxnLst>
                  <a:cxn ang="0">
                    <a:pos x="225" y="1129"/>
                  </a:cxn>
                  <a:cxn ang="0">
                    <a:pos x="225" y="360"/>
                  </a:cxn>
                  <a:cxn ang="0">
                    <a:pos x="225" y="180"/>
                  </a:cxn>
                  <a:cxn ang="0">
                    <a:pos x="0" y="45"/>
                  </a:cxn>
                  <a:cxn ang="0">
                    <a:pos x="285" y="0"/>
                  </a:cxn>
                  <a:cxn ang="0">
                    <a:pos x="1740" y="0"/>
                  </a:cxn>
                  <a:cxn ang="0">
                    <a:pos x="1665" y="120"/>
                  </a:cxn>
                  <a:cxn ang="0">
                    <a:pos x="1665" y="1129"/>
                  </a:cxn>
                </a:cxnLst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grpSp>
          <p:nvGrpSpPr>
            <p:cNvPr id="43025" name="Group 6"/>
            <p:cNvGrpSpPr/>
            <p:nvPr/>
          </p:nvGrpSpPr>
          <p:grpSpPr>
            <a:xfrm>
              <a:off x="168" y="0"/>
              <a:ext cx="905" cy="990"/>
              <a:chExt cx="1690" cy="624"/>
            </a:xfrm>
          </p:grpSpPr>
          <p:sp>
            <p:nvSpPr>
              <p:cNvPr id="43026" name="Rectangle 7" descr="横虚线"/>
              <p:cNvSpPr/>
              <p:nvPr/>
            </p:nvSpPr>
            <p:spPr>
              <a:xfrm>
                <a:off x="41" y="50"/>
                <a:ext cx="1629" cy="5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3027" name="Line 8"/>
              <p:cNvSpPr/>
              <p:nvPr/>
            </p:nvSpPr>
            <p:spPr>
              <a:xfrm>
                <a:off x="0" y="0"/>
                <a:ext cx="169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pic>
        <p:nvPicPr>
          <p:cNvPr id="309257" name="Picture 9" descr="1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49" y="1685449"/>
            <a:ext cx="628650" cy="402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58" name="Text Box 10"/>
          <p:cNvSpPr txBox="1"/>
          <p:nvPr/>
        </p:nvSpPr>
        <p:spPr>
          <a:xfrm>
            <a:off x="7265671" y="1782604"/>
            <a:ext cx="1335404" cy="3185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石块质量</a:t>
            </a:r>
            <a:r>
              <a:rPr lang="en-US" altLang="zh-CN" sz="18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endParaRPr lang="en-US" altLang="zh-CN" sz="1800" b="1" i="1" baseline="-2500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9260" name="Rectangle 12"/>
          <p:cNvSpPr/>
          <p:nvPr/>
        </p:nvSpPr>
        <p:spPr>
          <a:xfrm>
            <a:off x="7265672" y="3629197"/>
            <a:ext cx="1335404" cy="9002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杯、剩余水、石块总质量</a:t>
            </a:r>
            <a:r>
              <a:rPr lang="en-US" altLang="zh-CN" sz="18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endParaRPr lang="en-US" altLang="zh-CN" sz="1800" b="1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9261" name="Group 13"/>
          <p:cNvGrpSpPr/>
          <p:nvPr/>
        </p:nvGrpSpPr>
        <p:grpSpPr>
          <a:xfrm>
            <a:off x="6403181" y="3519011"/>
            <a:ext cx="711518" cy="800100"/>
            <a:chExt cx="2083" cy="1995"/>
          </a:xfrm>
        </p:grpSpPr>
        <p:grpSp>
          <p:nvGrpSpPr>
            <p:cNvPr id="43017" name="Group 14"/>
            <p:cNvGrpSpPr/>
            <p:nvPr/>
          </p:nvGrpSpPr>
          <p:grpSpPr>
            <a:xfrm>
              <a:off x="0" y="153"/>
              <a:ext cx="2022" cy="1842"/>
              <a:chExt cx="1740" cy="1890"/>
            </a:xfrm>
          </p:grpSpPr>
          <p:sp>
            <p:nvSpPr>
              <p:cNvPr id="43022" name="AutoShape 15" descr="横虚线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43023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cxnLst>
                  <a:cxn ang="0">
                    <a:pos x="225" y="1129"/>
                  </a:cxn>
                  <a:cxn ang="0">
                    <a:pos x="225" y="360"/>
                  </a:cxn>
                  <a:cxn ang="0">
                    <a:pos x="225" y="180"/>
                  </a:cxn>
                  <a:cxn ang="0">
                    <a:pos x="0" y="45"/>
                  </a:cxn>
                  <a:cxn ang="0">
                    <a:pos x="285" y="0"/>
                  </a:cxn>
                  <a:cxn ang="0">
                    <a:pos x="1740" y="0"/>
                  </a:cxn>
                  <a:cxn ang="0">
                    <a:pos x="1665" y="120"/>
                  </a:cxn>
                  <a:cxn ang="0">
                    <a:pos x="1665" y="1129"/>
                  </a:cxn>
                </a:cxnLst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43018" name="Rectangle 17" descr="横虚线"/>
            <p:cNvSpPr/>
            <p:nvPr/>
          </p:nvSpPr>
          <p:spPr>
            <a:xfrm>
              <a:off x="300" y="192"/>
              <a:ext cx="1580" cy="175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43019" name="Group 18"/>
            <p:cNvGrpSpPr/>
            <p:nvPr/>
          </p:nvGrpSpPr>
          <p:grpSpPr>
            <a:xfrm>
              <a:off x="862" y="0"/>
              <a:ext cx="1221" cy="1992"/>
              <a:chExt cx="1221" cy="1992"/>
            </a:xfrm>
          </p:grpSpPr>
          <p:pic>
            <p:nvPicPr>
              <p:cNvPr id="43020" name="Picture 19" descr="12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492"/>
                <a:ext cx="890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021" name="未知"/>
              <p:cNvSpPr/>
              <p:nvPr/>
            </p:nvSpPr>
            <p:spPr>
              <a:xfrm>
                <a:off x="441" y="0"/>
                <a:ext cx="780" cy="1933"/>
              </a:xfrm>
              <a:custGeom>
                <a:cxnLst>
                  <a:cxn ang="0">
                    <a:pos x="0" y="1933"/>
                  </a:cxn>
                  <a:cxn ang="0">
                    <a:pos x="45" y="1663"/>
                  </a:cxn>
                  <a:cxn ang="0">
                    <a:pos x="90" y="1348"/>
                  </a:cxn>
                  <a:cxn ang="0">
                    <a:pos x="135" y="1003"/>
                  </a:cxn>
                  <a:cxn ang="0">
                    <a:pos x="210" y="628"/>
                  </a:cxn>
                  <a:cxn ang="0">
                    <a:pos x="255" y="478"/>
                  </a:cxn>
                  <a:cxn ang="0">
                    <a:pos x="270" y="433"/>
                  </a:cxn>
                  <a:cxn ang="0">
                    <a:pos x="315" y="103"/>
                  </a:cxn>
                  <a:cxn ang="0">
                    <a:pos x="360" y="88"/>
                  </a:cxn>
                  <a:cxn ang="0">
                    <a:pos x="525" y="13"/>
                  </a:cxn>
                  <a:cxn ang="0">
                    <a:pos x="720" y="28"/>
                  </a:cxn>
                  <a:cxn ang="0">
                    <a:pos x="750" y="118"/>
                  </a:cxn>
                  <a:cxn ang="0">
                    <a:pos x="780" y="1033"/>
                  </a:cxn>
                </a:cxnLst>
                <a:rect l="0" t="0" r="0" b="0"/>
                <a:pathLst>
                  <a:path w="780" h="1933">
                    <a:moveTo>
                      <a:pt x="0" y="1933"/>
                    </a:moveTo>
                    <a:cubicBezTo>
                      <a:pt x="10" y="1829"/>
                      <a:pt x="26" y="1760"/>
                      <a:pt x="45" y="1663"/>
                    </a:cubicBezTo>
                    <a:cubicBezTo>
                      <a:pt x="56" y="1514"/>
                      <a:pt x="60" y="1468"/>
                      <a:pt x="90" y="1348"/>
                    </a:cubicBezTo>
                    <a:cubicBezTo>
                      <a:pt x="100" y="1236"/>
                      <a:pt x="99" y="1111"/>
                      <a:pt x="135" y="1003"/>
                    </a:cubicBezTo>
                    <a:cubicBezTo>
                      <a:pt x="151" y="874"/>
                      <a:pt x="182" y="754"/>
                      <a:pt x="210" y="628"/>
                    </a:cubicBezTo>
                    <a:cubicBezTo>
                      <a:pt x="225" y="560"/>
                      <a:pt x="230" y="553"/>
                      <a:pt x="255" y="478"/>
                    </a:cubicBezTo>
                    <a:cubicBezTo>
                      <a:pt x="260" y="463"/>
                      <a:pt x="270" y="433"/>
                      <a:pt x="270" y="433"/>
                    </a:cubicBezTo>
                    <a:cubicBezTo>
                      <a:pt x="287" y="161"/>
                      <a:pt x="260" y="269"/>
                      <a:pt x="315" y="103"/>
                    </a:cubicBezTo>
                    <a:cubicBezTo>
                      <a:pt x="320" y="88"/>
                      <a:pt x="345" y="93"/>
                      <a:pt x="360" y="88"/>
                    </a:cubicBezTo>
                    <a:cubicBezTo>
                      <a:pt x="425" y="39"/>
                      <a:pt x="452" y="37"/>
                      <a:pt x="525" y="13"/>
                    </a:cubicBezTo>
                    <a:cubicBezTo>
                      <a:pt x="590" y="18"/>
                      <a:pt x="661" y="0"/>
                      <a:pt x="720" y="28"/>
                    </a:cubicBezTo>
                    <a:cubicBezTo>
                      <a:pt x="749" y="41"/>
                      <a:pt x="750" y="118"/>
                      <a:pt x="750" y="118"/>
                    </a:cubicBezTo>
                    <a:cubicBezTo>
                      <a:pt x="750" y="128"/>
                      <a:pt x="780" y="765"/>
                      <a:pt x="780" y="1033"/>
                    </a:cubicBezTo>
                  </a:path>
                </a:pathLst>
              </a:custGeom>
              <a:noFill/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309269" name="Text Box 21"/>
          <p:cNvSpPr txBox="1"/>
          <p:nvPr/>
        </p:nvSpPr>
        <p:spPr>
          <a:xfrm>
            <a:off x="474107" y="991553"/>
            <a:ext cx="8195786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zh-CN" altLang="en-US" sz="23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（二）利用</a:t>
            </a:r>
            <a:r>
              <a:rPr lang="zh-CN" altLang="en-US" sz="23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天平（带砝码）、烧杯、足量的水、小石块、</a:t>
            </a:r>
            <a:r>
              <a:rPr lang="zh-CN" altLang="en-US" sz="23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细线，测定</a:t>
            </a:r>
            <a:r>
              <a:rPr lang="zh-CN" altLang="en-US" sz="23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</a:t>
            </a:r>
            <a:r>
              <a:rPr lang="zh-CN" altLang="en-US" sz="23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</a:t>
            </a:r>
            <a:endParaRPr lang="zh-CN" altLang="en-US" sz="23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62" name="Rectangle 2"/>
          <p:cNvSpPr>
            <a:spLocks noGrp="1"/>
          </p:cNvSpPr>
          <p:nvPr/>
        </p:nvSpPr>
        <p:spPr>
          <a:xfrm>
            <a:off x="2807494" y="495300"/>
            <a:ext cx="3529013" cy="482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等体法”测物质的密度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4194" y="4376738"/>
            <a:ext cx="1763843" cy="631798"/>
            <a:chOff x="2807494" y="4310063"/>
            <a:chExt cx="2114550" cy="757419"/>
          </a:xfrm>
        </p:grpSpPr>
        <p:sp>
          <p:nvSpPr>
            <p:cNvPr id="44036" name="Line 4"/>
            <p:cNvSpPr/>
            <p:nvPr/>
          </p:nvSpPr>
          <p:spPr>
            <a:xfrm>
              <a:off x="2864644" y="4710113"/>
              <a:ext cx="1200150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0277" name="Text Box 5"/>
            <p:cNvSpPr txBox="1"/>
            <p:nvPr/>
          </p:nvSpPr>
          <p:spPr>
            <a:xfrm>
              <a:off x="2807494" y="4595813"/>
              <a:ext cx="1371600" cy="4716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 eaLnBrk="1" hangingPunct="1">
                <a:lnSpc>
                  <a:spcPct val="130000"/>
                </a:lnSpc>
                <a:spcBef>
                  <a:spcPct val="50000"/>
                </a:spcBef>
                <a:buNone/>
                <a:defRPr/>
              </a:pPr>
              <a:r>
                <a:rPr lang="en-US" altLang="zh-CN" sz="18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1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18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1800" b="1" baseline="-30000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18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1800" b="1" baseline="-30000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1800" b="1" baseline="-3000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038" name="Text Box 6"/>
            <p:cNvSpPr txBox="1"/>
            <p:nvPr/>
          </p:nvSpPr>
          <p:spPr>
            <a:xfrm>
              <a:off x="3201829" y="4310063"/>
              <a:ext cx="1314450" cy="4150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  <a:defRPr/>
              </a:pPr>
              <a:r>
                <a:rPr lang="en-US" altLang="zh-CN" sz="1800" i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4039" name="Text Box 7"/>
            <p:cNvSpPr txBox="1"/>
            <p:nvPr/>
          </p:nvSpPr>
          <p:spPr>
            <a:xfrm>
              <a:off x="4121944" y="4424363"/>
              <a:ext cx="800100" cy="4150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None/>
                <a:defRPr/>
              </a:pPr>
              <a:r>
                <a:rPr lang="zh-CN" altLang="en-US" sz="18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18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1800" b="1" baseline="-25000">
                  <a:solidFill>
                    <a:srgbClr val="FF33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水</a:t>
              </a:r>
            </a:p>
          </p:txBody>
        </p:sp>
      </p:grpSp>
      <p:sp>
        <p:nvSpPr>
          <p:cNvPr id="5" name="左右箭头 4"/>
          <p:cNvSpPr/>
          <p:nvPr/>
        </p:nvSpPr>
        <p:spPr>
          <a:xfrm>
            <a:off x="5841207" y="1879283"/>
            <a:ext cx="560546" cy="83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5823585" y="2768918"/>
            <a:ext cx="569595" cy="80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5810727" y="3794760"/>
            <a:ext cx="582454" cy="857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5671" y="2488883"/>
            <a:ext cx="1455420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杯和满水质量</a:t>
            </a:r>
            <a:r>
              <a:rPr lang="zh-CN" altLang="en-US" sz="18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8" grpId="0"/>
      <p:bldP spid="309260" grpId="1"/>
      <p:bldP spid="309269" grpId="2"/>
      <p:bldP spid="5" grpId="3"/>
      <p:bldP spid="6" grpId="4"/>
      <p:bldP spid="7" grpId="5"/>
      <p:bldP spid="15" grpId="6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5405" name="文本框 315404"/>
          <p:cNvSpPr txBox="1"/>
          <p:nvPr/>
        </p:nvSpPr>
        <p:spPr>
          <a:xfrm>
            <a:off x="385763" y="702945"/>
            <a:ext cx="8372475" cy="8072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利用天平（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无砝码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）、量筒、两个完全一样的烧杯、足量的水、小石块、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细线，测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小石块的密度</a:t>
            </a:r>
          </a:p>
        </p:txBody>
      </p:sp>
      <p:pic>
        <p:nvPicPr>
          <p:cNvPr id="315394" name="xjhsy10" descr="tp"/>
          <p:cNvPicPr preferRelativeResize="0"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25775"/>
            <a:ext cx="2514600" cy="1846263"/>
          </a:xfrm>
          <a:prstGeom prst="rect">
            <a:avLst/>
          </a:prstGeom>
        </p:spPr>
      </p:pic>
      <p:sp>
        <p:nvSpPr>
          <p:cNvPr id="315402" name="文本框 315401"/>
          <p:cNvSpPr txBox="1"/>
          <p:nvPr/>
        </p:nvSpPr>
        <p:spPr>
          <a:xfrm>
            <a:off x="1924050" y="2014062"/>
            <a:ext cx="1314450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与石块等质量的水</a:t>
            </a:r>
            <a:endParaRPr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15403" name="文本框 315402"/>
          <p:cNvSpPr txBox="1"/>
          <p:nvPr/>
        </p:nvSpPr>
        <p:spPr>
          <a:xfrm>
            <a:off x="781050" y="2308384"/>
            <a:ext cx="114300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小石块</a:t>
            </a:r>
          </a:p>
        </p:txBody>
      </p:sp>
      <p:grpSp>
        <p:nvGrpSpPr>
          <p:cNvPr id="315396" name="组合 315395"/>
          <p:cNvGrpSpPr/>
          <p:nvPr/>
        </p:nvGrpSpPr>
        <p:grpSpPr>
          <a:xfrm>
            <a:off x="2324100" y="2928462"/>
            <a:ext cx="647700" cy="649129"/>
            <a:chExt cx="1740" cy="1890"/>
          </a:xfrm>
        </p:grpSpPr>
        <p:sp>
          <p:nvSpPr>
            <p:cNvPr id="315397" name="流程图: 可选过程 315396"/>
            <p:cNvSpPr/>
            <p:nvPr/>
          </p:nvSpPr>
          <p:spPr>
            <a:xfrm>
              <a:off x="225" y="930"/>
              <a:ext cx="1440" cy="960"/>
            </a:xfrm>
            <a:prstGeom prst="flowChartAlternateProcess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1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15398" name="未知"/>
            <p:cNvSpPr/>
            <p:nvPr/>
          </p:nvSpPr>
          <p:spPr>
            <a:xfrm>
              <a:off x="0" y="0"/>
              <a:ext cx="1740" cy="1129"/>
            </a:xfrm>
            <a:custGeom>
              <a:rect l="0" t="0" r="0" b="0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1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315410" name="图片 315409" descr="1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271362"/>
            <a:ext cx="285750" cy="245269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52500" y="2814161"/>
            <a:ext cx="1993107" cy="762000"/>
            <a:chOff x="952500" y="2814161"/>
            <a:chExt cx="1993107" cy="762000"/>
          </a:xfrm>
        </p:grpSpPr>
        <p:grpSp>
          <p:nvGrpSpPr>
            <p:cNvPr id="315399" name="组合 315398"/>
            <p:cNvGrpSpPr/>
            <p:nvPr/>
          </p:nvGrpSpPr>
          <p:grpSpPr>
            <a:xfrm>
              <a:off x="2416969" y="3157061"/>
              <a:ext cx="528638" cy="407194"/>
              <a:chExt cx="1690" cy="624"/>
            </a:xfrm>
          </p:grpSpPr>
          <p:sp>
            <p:nvSpPr>
              <p:cNvPr id="315400" name="矩形 315399"/>
              <p:cNvSpPr/>
              <p:nvPr/>
            </p:nvSpPr>
            <p:spPr>
              <a:xfrm>
                <a:off x="41" y="50"/>
                <a:ext cx="1629" cy="57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15401" name="直接连接符 315400"/>
              <p:cNvSpPr/>
              <p:nvPr/>
            </p:nvSpPr>
            <p:spPr>
              <a:xfrm>
                <a:off x="0" y="0"/>
                <a:ext cx="1690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15407" name="组合 315406"/>
            <p:cNvGrpSpPr/>
            <p:nvPr/>
          </p:nvGrpSpPr>
          <p:grpSpPr>
            <a:xfrm>
              <a:off x="952500" y="2928461"/>
              <a:ext cx="649129" cy="647700"/>
              <a:chExt cx="1740" cy="1890"/>
            </a:xfrm>
          </p:grpSpPr>
          <p:sp>
            <p:nvSpPr>
              <p:cNvPr id="315408" name="流程图: 可选过程 315407"/>
              <p:cNvSpPr/>
              <p:nvPr/>
            </p:nvSpPr>
            <p:spPr>
              <a:xfrm>
                <a:off x="225" y="930"/>
                <a:ext cx="1440" cy="960"/>
              </a:xfrm>
              <a:prstGeom prst="flowChartAlternateProcess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15409" name="未知"/>
              <p:cNvSpPr/>
              <p:nvPr/>
            </p:nvSpPr>
            <p:spPr>
              <a:xfrm>
                <a:off x="0" y="0"/>
                <a:ext cx="1740" cy="1129"/>
              </a:xfrm>
              <a:custGeom>
                <a:rect l="0" t="0" r="0" b="0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315411" name="任意多边形 315410"/>
            <p:cNvSpPr/>
            <p:nvPr/>
          </p:nvSpPr>
          <p:spPr>
            <a:xfrm>
              <a:off x="1409700" y="2814161"/>
              <a:ext cx="400050" cy="514350"/>
            </a:xfrm>
            <a:custGeom>
              <a:rect l="0" t="0" r="0" b="0"/>
              <a:pathLst>
                <a:path w="336" h="576">
                  <a:moveTo>
                    <a:pt x="0" y="576"/>
                  </a:moveTo>
                  <a:cubicBezTo>
                    <a:pt x="44" y="336"/>
                    <a:pt x="88" y="96"/>
                    <a:pt x="144" y="48"/>
                  </a:cubicBezTo>
                  <a:cubicBezTo>
                    <a:pt x="200" y="0"/>
                    <a:pt x="304" y="248"/>
                    <a:pt x="336" y="28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21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16418" name="文本框 316417"/>
          <p:cNvSpPr txBox="1"/>
          <p:nvPr/>
        </p:nvSpPr>
        <p:spPr>
          <a:xfrm>
            <a:off x="3754755" y="1788796"/>
            <a:ext cx="4733449" cy="290941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步骤：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调节天平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平衡，在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左右两盘中各放一只烧杯；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在左盘的烧杯中放入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石块，在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右盘的烧杯中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注水，并用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滴管细致的增减水的</a:t>
            </a:r>
            <a:r>
              <a:rPr lang="zh-CN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质量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，直到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平衡，则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</a:t>
            </a:r>
            <a:r>
              <a:rPr lang="zh-CN" altLang="en-US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5" grpId="0"/>
      <p:bldP spid="315402" grpId="1"/>
      <p:bldP spid="315403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6418" name="文本框 316417"/>
          <p:cNvSpPr txBox="1"/>
          <p:nvPr/>
        </p:nvSpPr>
        <p:spPr>
          <a:xfrm>
            <a:off x="3525203" y="944881"/>
            <a:ext cx="5534025" cy="2503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将右盘烧杯中的水倒入量筒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中，记下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水的体积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把左盘烧杯中的石块轻轻放入量筒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中，</a:t>
            </a:r>
            <a:r>
              <a:rPr lang="zh-CN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完全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浸没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水中，此时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示数为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10000"/>
              </a:lnSpc>
              <a:defRPr/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石块的密度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89208" y="2735619"/>
            <a:ext cx="4052411" cy="854827"/>
            <a:chOff x="4724" y="9257"/>
            <a:chExt cx="8509" cy="1795"/>
          </a:xfrm>
        </p:grpSpPr>
        <p:grpSp>
          <p:nvGrpSpPr>
            <p:cNvPr id="316419" name="组合 316418"/>
            <p:cNvGrpSpPr/>
            <p:nvPr/>
          </p:nvGrpSpPr>
          <p:grpSpPr>
            <a:xfrm>
              <a:off x="4724" y="9257"/>
              <a:ext cx="7162" cy="1795"/>
              <a:chOff x="2832" y="3385"/>
              <a:chExt cx="1669" cy="467"/>
            </a:xfrm>
          </p:grpSpPr>
          <p:sp>
            <p:nvSpPr>
              <p:cNvPr id="316420" name="矩形 316419"/>
              <p:cNvSpPr/>
              <p:nvPr/>
            </p:nvSpPr>
            <p:spPr>
              <a:xfrm>
                <a:off x="2832" y="3421"/>
                <a:ext cx="102" cy="1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defRPr/>
                </a:pPr>
                <a:endParaRPr lang="zh-CN" altLang="en-US" sz="2400" b="1" baseline="-25000">
                  <a:solidFill>
                    <a:srgbClr val="FF33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16421" name="直接连接符 316420"/>
              <p:cNvSpPr/>
              <p:nvPr/>
            </p:nvSpPr>
            <p:spPr>
              <a:xfrm>
                <a:off x="3600" y="3648"/>
                <a:ext cx="816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6422" name="文本框 316421"/>
              <p:cNvSpPr txBox="1"/>
              <p:nvPr/>
            </p:nvSpPr>
            <p:spPr>
              <a:xfrm>
                <a:off x="3685" y="3385"/>
                <a:ext cx="816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水</a:t>
                </a:r>
              </a:p>
            </p:txBody>
          </p:sp>
          <p:sp>
            <p:nvSpPr>
              <p:cNvPr id="316423" name="文本框 316422"/>
              <p:cNvSpPr txBox="1"/>
              <p:nvPr/>
            </p:nvSpPr>
            <p:spPr>
              <a:xfrm>
                <a:off x="3648" y="3600"/>
                <a:ext cx="816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水</a:t>
                </a:r>
              </a:p>
            </p:txBody>
          </p:sp>
        </p:grpSp>
        <p:sp>
          <p:nvSpPr>
            <p:cNvPr id="316424" name="文本框 316423"/>
            <p:cNvSpPr txBox="1"/>
            <p:nvPr/>
          </p:nvSpPr>
          <p:spPr>
            <a:xfrm>
              <a:off x="10724" y="9635"/>
              <a:ext cx="2509" cy="96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b="1" i="1">
                  <a:solidFill>
                    <a:srgbClr val="FF33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400" b="1" baseline="-25000">
                  <a:solidFill>
                    <a:srgbClr val="FF33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水</a:t>
              </a:r>
            </a:p>
          </p:txBody>
        </p:sp>
      </p:grpSp>
      <p:sp>
        <p:nvSpPr>
          <p:cNvPr id="315404" name="文本框 315403"/>
          <p:cNvSpPr txBox="1"/>
          <p:nvPr/>
        </p:nvSpPr>
        <p:spPr>
          <a:xfrm>
            <a:off x="201930" y="3337084"/>
            <a:ext cx="1485900" cy="80724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烧杯中水 的体积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</a:t>
            </a:r>
          </a:p>
        </p:txBody>
      </p:sp>
      <p:grpSp>
        <p:nvGrpSpPr>
          <p:cNvPr id="315412" name="组合 315411"/>
          <p:cNvGrpSpPr/>
          <p:nvPr/>
        </p:nvGrpSpPr>
        <p:grpSpPr>
          <a:xfrm>
            <a:off x="496729" y="1272540"/>
            <a:ext cx="707231" cy="1828800"/>
            <a:chOff x="2832" y="1584"/>
            <a:chExt cx="624" cy="2064"/>
          </a:xfrm>
        </p:grpSpPr>
        <p:sp>
          <p:nvSpPr>
            <p:cNvPr id="315413" name="直接连接符 315412"/>
            <p:cNvSpPr/>
            <p:nvPr/>
          </p:nvSpPr>
          <p:spPr>
            <a:xfrm>
              <a:off x="2976" y="1584"/>
              <a:ext cx="1" cy="192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4" name="直接连接符 315413"/>
            <p:cNvSpPr/>
            <p:nvPr/>
          </p:nvSpPr>
          <p:spPr>
            <a:xfrm>
              <a:off x="3312" y="1728"/>
              <a:ext cx="1" cy="1776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5" name="直接连接符 315414"/>
            <p:cNvSpPr/>
            <p:nvPr/>
          </p:nvSpPr>
          <p:spPr>
            <a:xfrm>
              <a:off x="2976" y="3504"/>
              <a:ext cx="336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6" name="直接连接符 315415"/>
            <p:cNvSpPr/>
            <p:nvPr/>
          </p:nvSpPr>
          <p:spPr>
            <a:xfrm>
              <a:off x="2976" y="1584"/>
              <a:ext cx="432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7" name="直接连接符 315416"/>
            <p:cNvSpPr/>
            <p:nvPr/>
          </p:nvSpPr>
          <p:spPr>
            <a:xfrm flipH="1">
              <a:off x="3312" y="1584"/>
              <a:ext cx="96" cy="144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8" name="直接连接符 315417"/>
            <p:cNvSpPr/>
            <p:nvPr/>
          </p:nvSpPr>
          <p:spPr>
            <a:xfrm flipH="1">
              <a:off x="2832" y="3504"/>
              <a:ext cx="144" cy="144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19" name="直接连接符 315418"/>
            <p:cNvSpPr/>
            <p:nvPr/>
          </p:nvSpPr>
          <p:spPr>
            <a:xfrm>
              <a:off x="3312" y="3504"/>
              <a:ext cx="144" cy="144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0" name="直接连接符 315419"/>
            <p:cNvSpPr/>
            <p:nvPr/>
          </p:nvSpPr>
          <p:spPr>
            <a:xfrm>
              <a:off x="2832" y="3648"/>
              <a:ext cx="62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1" name="直接连接符 315420"/>
            <p:cNvSpPr/>
            <p:nvPr/>
          </p:nvSpPr>
          <p:spPr>
            <a:xfrm flipH="1">
              <a:off x="3168" y="3312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2" name="直接连接符 315421"/>
            <p:cNvSpPr/>
            <p:nvPr/>
          </p:nvSpPr>
          <p:spPr>
            <a:xfrm flipH="1">
              <a:off x="3168" y="3168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3" name="直接连接符 315422"/>
            <p:cNvSpPr/>
            <p:nvPr/>
          </p:nvSpPr>
          <p:spPr>
            <a:xfrm flipH="1">
              <a:off x="3168" y="3024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4" name="直接连接符 315423"/>
            <p:cNvSpPr/>
            <p:nvPr/>
          </p:nvSpPr>
          <p:spPr>
            <a:xfrm flipH="1">
              <a:off x="3168" y="2880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5" name="直接连接符 315424"/>
            <p:cNvSpPr/>
            <p:nvPr/>
          </p:nvSpPr>
          <p:spPr>
            <a:xfrm flipH="1">
              <a:off x="3120" y="2736"/>
              <a:ext cx="192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6" name="直接连接符 315425"/>
            <p:cNvSpPr/>
            <p:nvPr/>
          </p:nvSpPr>
          <p:spPr>
            <a:xfrm flipH="1">
              <a:off x="3168" y="2592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7" name="直接连接符 315426"/>
            <p:cNvSpPr/>
            <p:nvPr/>
          </p:nvSpPr>
          <p:spPr>
            <a:xfrm flipH="1">
              <a:off x="3168" y="2448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8" name="直接连接符 315427"/>
            <p:cNvSpPr/>
            <p:nvPr/>
          </p:nvSpPr>
          <p:spPr>
            <a:xfrm flipH="1">
              <a:off x="3168" y="2304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29" name="直接连接符 315428"/>
            <p:cNvSpPr/>
            <p:nvPr/>
          </p:nvSpPr>
          <p:spPr>
            <a:xfrm flipH="1">
              <a:off x="3168" y="2160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30" name="直接连接符 315429"/>
            <p:cNvSpPr/>
            <p:nvPr/>
          </p:nvSpPr>
          <p:spPr>
            <a:xfrm flipH="1">
              <a:off x="3120" y="2016"/>
              <a:ext cx="192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31" name="直接连接符 315430"/>
            <p:cNvSpPr/>
            <p:nvPr/>
          </p:nvSpPr>
          <p:spPr>
            <a:xfrm flipH="1">
              <a:off x="3168" y="1872"/>
              <a:ext cx="144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32" name="文本框 315431"/>
            <p:cNvSpPr txBox="1"/>
            <p:nvPr/>
          </p:nvSpPr>
          <p:spPr>
            <a:xfrm>
              <a:off x="2927" y="1584"/>
              <a:ext cx="478" cy="5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ml</a:t>
              </a:r>
            </a:p>
          </p:txBody>
        </p:sp>
        <p:sp>
          <p:nvSpPr>
            <p:cNvPr id="315433" name="直接连接符 315432"/>
            <p:cNvSpPr/>
            <p:nvPr/>
          </p:nvSpPr>
          <p:spPr>
            <a:xfrm>
              <a:off x="2976" y="2688"/>
              <a:ext cx="336" cy="0"/>
            </a:xfrm>
            <a:prstGeom prst="line">
              <a:avLst/>
            </a:prstGeom>
            <a:ln w="222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15434" name="矩形 315433"/>
            <p:cNvSpPr/>
            <p:nvPr/>
          </p:nvSpPr>
          <p:spPr>
            <a:xfrm>
              <a:off x="2976" y="2688"/>
              <a:ext cx="336" cy="816"/>
            </a:xfrm>
            <a:prstGeom prst="rect">
              <a:avLst/>
            </a:prstGeom>
            <a:solidFill>
              <a:schemeClr val="hlink">
                <a:alpha val="52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15435" name="组合 315434"/>
          <p:cNvGrpSpPr/>
          <p:nvPr/>
        </p:nvGrpSpPr>
        <p:grpSpPr>
          <a:xfrm>
            <a:off x="2205038" y="1053465"/>
            <a:ext cx="665321" cy="2000250"/>
            <a:chOff x="3888" y="2448"/>
            <a:chExt cx="624" cy="1680"/>
          </a:xfrm>
        </p:grpSpPr>
        <p:sp>
          <p:nvSpPr>
            <p:cNvPr id="315436" name="直接连接符 315435"/>
            <p:cNvSpPr/>
            <p:nvPr/>
          </p:nvSpPr>
          <p:spPr>
            <a:xfrm flipH="1" flipV="1">
              <a:off x="4176" y="2448"/>
              <a:ext cx="0" cy="81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315437" name="组合 315436"/>
            <p:cNvGrpSpPr/>
            <p:nvPr/>
          </p:nvGrpSpPr>
          <p:grpSpPr>
            <a:xfrm>
              <a:off x="3888" y="2592"/>
              <a:ext cx="624" cy="1536"/>
              <a:chOff x="3984" y="1584"/>
              <a:chExt cx="624" cy="2064"/>
            </a:xfrm>
          </p:grpSpPr>
          <p:sp>
            <p:nvSpPr>
              <p:cNvPr id="315438" name="直接连接符 315437"/>
              <p:cNvSpPr/>
              <p:nvPr/>
            </p:nvSpPr>
            <p:spPr>
              <a:xfrm>
                <a:off x="4128" y="1584"/>
                <a:ext cx="1" cy="192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39" name="直接连接符 315438"/>
              <p:cNvSpPr/>
              <p:nvPr/>
            </p:nvSpPr>
            <p:spPr>
              <a:xfrm>
                <a:off x="4464" y="1728"/>
                <a:ext cx="1" cy="1776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0" name="直接连接符 315439"/>
              <p:cNvSpPr/>
              <p:nvPr/>
            </p:nvSpPr>
            <p:spPr>
              <a:xfrm>
                <a:off x="4128" y="3504"/>
                <a:ext cx="336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1" name="直接连接符 315440"/>
              <p:cNvSpPr/>
              <p:nvPr/>
            </p:nvSpPr>
            <p:spPr>
              <a:xfrm>
                <a:off x="4128" y="1584"/>
                <a:ext cx="432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2" name="直接连接符 315441"/>
              <p:cNvSpPr/>
              <p:nvPr/>
            </p:nvSpPr>
            <p:spPr>
              <a:xfrm flipH="1">
                <a:off x="4464" y="1584"/>
                <a:ext cx="96" cy="144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3" name="直接连接符 315442"/>
              <p:cNvSpPr/>
              <p:nvPr/>
            </p:nvSpPr>
            <p:spPr>
              <a:xfrm flipH="1">
                <a:off x="3984" y="3504"/>
                <a:ext cx="144" cy="144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4" name="直接连接符 315443"/>
              <p:cNvSpPr/>
              <p:nvPr/>
            </p:nvSpPr>
            <p:spPr>
              <a:xfrm>
                <a:off x="4464" y="3504"/>
                <a:ext cx="144" cy="144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5" name="直接连接符 315444"/>
              <p:cNvSpPr/>
              <p:nvPr/>
            </p:nvSpPr>
            <p:spPr>
              <a:xfrm>
                <a:off x="3984" y="3648"/>
                <a:ext cx="62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6" name="直接连接符 315445"/>
              <p:cNvSpPr/>
              <p:nvPr/>
            </p:nvSpPr>
            <p:spPr>
              <a:xfrm flipH="1">
                <a:off x="4320" y="3312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7" name="直接连接符 315446"/>
              <p:cNvSpPr/>
              <p:nvPr/>
            </p:nvSpPr>
            <p:spPr>
              <a:xfrm flipH="1">
                <a:off x="4320" y="3168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8" name="直接连接符 315447"/>
              <p:cNvSpPr/>
              <p:nvPr/>
            </p:nvSpPr>
            <p:spPr>
              <a:xfrm flipH="1">
                <a:off x="4320" y="3024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49" name="直接连接符 315448"/>
              <p:cNvSpPr/>
              <p:nvPr/>
            </p:nvSpPr>
            <p:spPr>
              <a:xfrm flipH="1">
                <a:off x="4320" y="2880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0" name="直接连接符 315449"/>
              <p:cNvSpPr/>
              <p:nvPr/>
            </p:nvSpPr>
            <p:spPr>
              <a:xfrm flipH="1">
                <a:off x="4272" y="2736"/>
                <a:ext cx="192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1" name="直接连接符 315450"/>
              <p:cNvSpPr/>
              <p:nvPr/>
            </p:nvSpPr>
            <p:spPr>
              <a:xfrm flipH="1">
                <a:off x="4320" y="2592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2" name="直接连接符 315451"/>
              <p:cNvSpPr/>
              <p:nvPr/>
            </p:nvSpPr>
            <p:spPr>
              <a:xfrm flipH="1">
                <a:off x="4320" y="2448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3" name="直接连接符 315452"/>
              <p:cNvSpPr/>
              <p:nvPr/>
            </p:nvSpPr>
            <p:spPr>
              <a:xfrm flipH="1">
                <a:off x="4320" y="2304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4" name="直接连接符 315453"/>
              <p:cNvSpPr/>
              <p:nvPr/>
            </p:nvSpPr>
            <p:spPr>
              <a:xfrm flipH="1">
                <a:off x="4320" y="2160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5" name="直接连接符 315454"/>
              <p:cNvSpPr/>
              <p:nvPr/>
            </p:nvSpPr>
            <p:spPr>
              <a:xfrm flipH="1">
                <a:off x="4272" y="2016"/>
                <a:ext cx="192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6" name="直接连接符 315455"/>
              <p:cNvSpPr/>
              <p:nvPr/>
            </p:nvSpPr>
            <p:spPr>
              <a:xfrm flipH="1">
                <a:off x="4320" y="1872"/>
                <a:ext cx="144" cy="0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7" name="文本框 315456"/>
              <p:cNvSpPr txBox="1"/>
              <p:nvPr/>
            </p:nvSpPr>
            <p:spPr>
              <a:xfrm>
                <a:off x="4032" y="1584"/>
                <a:ext cx="477" cy="5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</a:rPr>
                  <a:t>ml</a:t>
                </a:r>
              </a:p>
            </p:txBody>
          </p:sp>
          <p:sp>
            <p:nvSpPr>
              <p:cNvPr id="315458" name="直接连接符 315457"/>
              <p:cNvSpPr/>
              <p:nvPr/>
            </p:nvSpPr>
            <p:spPr>
              <a:xfrm>
                <a:off x="4128" y="2352"/>
                <a:ext cx="336" cy="0"/>
              </a:xfrm>
              <a:prstGeom prst="line">
                <a:avLst/>
              </a:prstGeom>
              <a:ln w="222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5459" name="矩形 315458"/>
              <p:cNvSpPr/>
              <p:nvPr/>
            </p:nvSpPr>
            <p:spPr>
              <a:xfrm>
                <a:off x="4128" y="2352"/>
                <a:ext cx="336" cy="1152"/>
              </a:xfrm>
              <a:prstGeom prst="rect">
                <a:avLst/>
              </a:prstGeom>
              <a:solidFill>
                <a:schemeClr val="hlink">
                  <a:alpha val="52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315460" name="图片 315459" descr="12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0" y="3264"/>
              <a:ext cx="240" cy="206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</p:pic>
      </p:grpSp>
      <p:sp>
        <p:nvSpPr>
          <p:cNvPr id="315461" name="矩形 315460"/>
          <p:cNvSpPr/>
          <p:nvPr/>
        </p:nvSpPr>
        <p:spPr>
          <a:xfrm>
            <a:off x="1841623" y="3337084"/>
            <a:ext cx="1596866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石块浸没水中的示数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 baseline="-2500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5203" y="3751422"/>
            <a:ext cx="5346859" cy="807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思考：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实验中哪个量的测量不准确？偏大了还是偏小了？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5404" grpId="1"/>
      <p:bldP spid="315461" grpId="2"/>
      <p:bldP spid="7" grpId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8355" name="文本框 228354"/>
          <p:cNvSpPr txBox="1"/>
          <p:nvPr/>
        </p:nvSpPr>
        <p:spPr>
          <a:xfrm>
            <a:off x="548164" y="784375"/>
            <a:ext cx="8047673" cy="3392329"/>
          </a:xfrm>
          <a:prstGeom prst="rect">
            <a:avLst/>
          </a:prstGeom>
          <a:ln w="57150" cmpd="tri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温度能够改变物质的密度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在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我们常见的物质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中，气体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的热胀冷缩最为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显著，它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的密度受温度的影响也最大。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一般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固体、液体的热胀冷缩不像气体那么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明显，因而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密度受温度的影响比较小。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所以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我们说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物质的密度是个定值是有条件的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>
            <a:off x="5651039" y="2193177"/>
            <a:ext cx="2984182" cy="117724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冰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的密度比水的密度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小，所以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水冻成冰后体积会增大。</a:t>
            </a: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2671286" y="622210"/>
            <a:ext cx="3801428" cy="618944"/>
          </a:xfrm>
          <a:prstGeom prst="flowChartTerminator">
            <a:avLst/>
          </a:prstGeom>
          <a:gradFill rotWithShape="1">
            <a:gsLst>
              <a:gs pos="0">
                <a:srgbClr val="FFFFCC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水结冰体积的变化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1" y="1740289"/>
            <a:ext cx="3776939" cy="2514820"/>
          </a:xfrm>
          <a:prstGeom prst="rect">
            <a:avLst/>
          </a:prstGeom>
        </p:spPr>
      </p:pic>
      <p:pic>
        <p:nvPicPr>
          <p:cNvPr id="14" name="图片 13" descr="png-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684" y="2565899"/>
            <a:ext cx="1076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3" name="文本框 10242"/>
          <p:cNvSpPr txBox="1"/>
          <p:nvPr/>
        </p:nvSpPr>
        <p:spPr>
          <a:xfrm>
            <a:off x="5147310" y="1360646"/>
            <a:ext cx="3663315" cy="304852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  <a:buClr>
                <a:srgbClr val="FFFFFF"/>
              </a:buClr>
              <a:defRPr/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事实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表明，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的水密度最大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。温度高于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4℃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时，随着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温度的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升高，密度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越来越小；温度低于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4℃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时，随着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温度的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降低，密度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越来越小。水凝固成冰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时，体积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变</a:t>
            </a:r>
            <a:r>
              <a:rPr lang="zh-CN" altLang="en-US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大，密度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变小。人们把水的这个特性叫做水的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反常膨胀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50920" y="462915"/>
            <a:ext cx="2225609" cy="484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68580" tIns="34290" rIns="68580" bIns="34290" rtlCol="0" anchor="t">
            <a:spAutoFit/>
          </a:bodyPr>
          <a:lstStyle/>
          <a:p>
            <a:pPr>
              <a:defRPr/>
            </a:pP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水的反常膨胀</a:t>
            </a:r>
            <a:endParaRPr lang="zh-CN" altLang="en-US" sz="27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69" y="1262369"/>
            <a:ext cx="3586163" cy="3214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 Box 2"/>
          <p:cNvSpPr txBox="1"/>
          <p:nvPr/>
        </p:nvSpPr>
        <p:spPr>
          <a:xfrm>
            <a:off x="464821" y="1122997"/>
            <a:ext cx="8136254" cy="80791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    密度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是物质的一种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特性，人们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可以根据密度来鉴别不同的物质。</a:t>
            </a:r>
          </a:p>
        </p:txBody>
      </p:sp>
      <p:sp>
        <p:nvSpPr>
          <p:cNvPr id="19459" name="矩形 12"/>
          <p:cNvSpPr/>
          <p:nvPr/>
        </p:nvSpPr>
        <p:spPr>
          <a:xfrm>
            <a:off x="1095375" y="1906429"/>
            <a:ext cx="5088573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如：利用密度鉴别戒指、矿石等物质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54" y="2478881"/>
            <a:ext cx="3674269" cy="222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" y="2478881"/>
            <a:ext cx="3561874" cy="2221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74244" y="439580"/>
            <a:ext cx="2421732" cy="46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密度与物质鉴别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35530" y="2503170"/>
            <a:ext cx="270510" cy="4376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endParaRPr lang="zh-CN" altLang="en-US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98159" y="3398520"/>
            <a:ext cx="4083376" cy="1176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）在麦场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上，人们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利用风力来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扬场，对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饱满的麦粒与瘪粒、草屑进行分拣。</a:t>
            </a:r>
          </a:p>
        </p:txBody>
      </p:sp>
      <p:grpSp>
        <p:nvGrpSpPr>
          <p:cNvPr id="3" name="组合 10"/>
          <p:cNvGrpSpPr/>
          <p:nvPr/>
        </p:nvGrpSpPr>
        <p:grpSpPr>
          <a:xfrm>
            <a:off x="450532" y="1088231"/>
            <a:ext cx="7969567" cy="2090472"/>
            <a:chOff x="-460575" y="991849"/>
            <a:chExt cx="9125480" cy="2787622"/>
          </a:xfrm>
        </p:grpSpPr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-460575" y="1233177"/>
              <a:ext cx="5111883" cy="2546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3000"/>
                </a:lnSpc>
                <a:defRPr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）勘探队员在野外勘探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时，通过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对样品密度等信息的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采集，可以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确定矿藏和种类及其经济价值。</a:t>
              </a:r>
            </a:p>
          </p:txBody>
        </p:sp>
        <p:pic>
          <p:nvPicPr>
            <p:cNvPr id="20487" name="Picture 15" descr="kc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185" y="991849"/>
              <a:ext cx="3906720" cy="22644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5" name="TextBox 9"/>
          <p:cNvSpPr txBox="1"/>
          <p:nvPr/>
        </p:nvSpPr>
        <p:spPr>
          <a:xfrm>
            <a:off x="2804637" y="493871"/>
            <a:ext cx="3377089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密度在生活中的应用</a:t>
            </a:r>
          </a:p>
        </p:txBody>
      </p:sp>
      <p:pic>
        <p:nvPicPr>
          <p:cNvPr id="1229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238" y="3229666"/>
            <a:ext cx="3173737" cy="1634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676275" y="591026"/>
            <a:ext cx="7591413" cy="2305527"/>
            <a:chOff x="817254" y="1263881"/>
            <a:chExt cx="7808004" cy="307418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817254" y="1263881"/>
              <a:ext cx="6918445" cy="6155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）商业中鉴别牛奶、酒等的浓度</a:t>
              </a:r>
              <a:r>
                <a: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21511" name="Picture 7" descr="FJ1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4" y="2012381"/>
              <a:ext cx="3276600" cy="23256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2" name="Picture 9" descr="183b750e9d13e5d17acbe1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8657" y="1994841"/>
              <a:ext cx="3276601" cy="23431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70730" y="3497580"/>
            <a:ext cx="3506152" cy="1107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）农业生产中配制盐水选种。</a:t>
            </a:r>
          </a:p>
        </p:txBody>
      </p:sp>
      <p:pic>
        <p:nvPicPr>
          <p:cNvPr id="13314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529" y="3202662"/>
            <a:ext cx="3185709" cy="1625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546418" y="764381"/>
            <a:ext cx="8007509" cy="3819525"/>
            <a:chOff x="784225" y="460948"/>
            <a:chExt cx="7894705" cy="5092118"/>
          </a:xfrm>
        </p:grpSpPr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784225" y="460948"/>
              <a:ext cx="7329170" cy="61548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）根据不同需求来选择合适的材料。</a:t>
              </a:r>
            </a:p>
          </p:txBody>
        </p: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908027" y="1306671"/>
              <a:ext cx="4419600" cy="16002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交通工具、航空器材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中，常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采用高强度、低密度的合金材料、玻璃钢等复合材料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067242" y="3668601"/>
              <a:ext cx="4611688" cy="16002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在产品包装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中，常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采用密度小的泡沫塑料作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填充物，防震，便于运输，价格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低廉。</a:t>
              </a:r>
            </a:p>
          </p:txBody>
        </p:sp>
        <p:pic>
          <p:nvPicPr>
            <p:cNvPr id="22534" name="Picture 6" descr="0903302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671" y="3353042"/>
              <a:ext cx="2521904" cy="2200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8" descr="730c2de8682f2a24b80e2d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5429" y="1165717"/>
              <a:ext cx="2691878" cy="18508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6" name="Rectangle 12"/>
          <p:cNvSpPr/>
          <p:nvPr/>
        </p:nvSpPr>
        <p:spPr>
          <a:xfrm>
            <a:off x="1187053" y="1234678"/>
            <a:ext cx="4776788" cy="333136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估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测常见物体质量：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成年人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50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－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70 kg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包方便面：约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100 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只鸡或鸭：约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2 kg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升水： 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1 kg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个鸡蛋：约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60 g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个苹果：约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250 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      1</a:t>
            </a:r>
            <a:r>
              <a:rPr lang="zh-CN" altLang="en-US" sz="21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枚大头针</a:t>
            </a:r>
            <a:r>
              <a:rPr lang="zh-CN" altLang="en-US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：约</a:t>
            </a:r>
            <a:r>
              <a:rPr lang="en-US" altLang="zh-CN" sz="21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</a:rPr>
              <a:t>80 mg</a:t>
            </a:r>
          </a:p>
          <a:p>
            <a:pPr>
              <a:lnSpc>
                <a:spcPct val="150000"/>
              </a:lnSpc>
              <a:defRPr/>
            </a:pPr>
            <a:endParaRPr lang="en-US" altLang="zh-CN" sz="2100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pic>
        <p:nvPicPr>
          <p:cNvPr id="35861" name="图片 358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51" y="309770"/>
            <a:ext cx="2539538" cy="20145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4996458" y="1127523"/>
            <a:ext cx="3000375" cy="2114550"/>
            <a:chOff x="-863202" y="703660"/>
            <a:chExt cx="3000375" cy="21145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63202" y="703660"/>
              <a:ext cx="3000375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文本框 35847"/>
            <p:cNvSpPr txBox="1"/>
            <p:nvPr/>
          </p:nvSpPr>
          <p:spPr>
            <a:xfrm>
              <a:off x="200025" y="2292344"/>
              <a:ext cx="95666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800" b="1" smtClean="0">
                  <a:latin typeface="Times New Roman" panose="02020603050405020304" pitchFamily="18" charset="0"/>
                  <a:ea typeface="宋体" pitchFamily="2" charset="-122"/>
                </a:rPr>
                <a:t>鸡</a:t>
              </a:r>
              <a:r>
                <a:rPr lang="zh-CN" altLang="en-US" sz="1800" b="1">
                  <a:latin typeface="Times New Roman" panose="02020603050405020304" pitchFamily="18" charset="0"/>
                  <a:ea typeface="宋体" pitchFamily="2" charset="-122"/>
                </a:rPr>
                <a:t>和鸭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458" y="1589875"/>
            <a:ext cx="2676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图片 358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00" y="2495550"/>
            <a:ext cx="2771774" cy="2243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82" name="标题 225281"/>
          <p:cNvSpPr>
            <a:spLocks noGrp="1" noRot="1"/>
          </p:cNvSpPr>
          <p:nvPr/>
        </p:nvSpPr>
        <p:spPr>
          <a:xfrm>
            <a:off x="2940606" y="601504"/>
            <a:ext cx="3262789" cy="483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</a:rPr>
              <a:t>辨别物体的空心和实心</a:t>
            </a:r>
          </a:p>
        </p:txBody>
      </p:sp>
      <p:sp>
        <p:nvSpPr>
          <p:cNvPr id="225283" name="文本占位符 225282"/>
          <p:cNvSpPr>
            <a:spLocks noGrp="1" noRot="1"/>
          </p:cNvSpPr>
          <p:nvPr/>
        </p:nvSpPr>
        <p:spPr>
          <a:xfrm>
            <a:off x="585822" y="1298256"/>
            <a:ext cx="8113395" cy="11077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1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密度法：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利用       求出物体的</a:t>
            </a:r>
            <a:r>
              <a:rPr lang="zh-CN" altLang="en-US" sz="2400" b="1" smtClean="0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密度，将</a:t>
            </a:r>
            <a:r>
              <a:rPr lang="en-US" altLang="zh-CN" sz="2400" b="1" i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ρ</a:t>
            </a:r>
            <a:r>
              <a:rPr lang="zh-CN" altLang="en-US" sz="2400" b="1" baseline="-25000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物</a:t>
            </a:r>
            <a:r>
              <a:rPr lang="zh-CN" altLang="en-US" sz="2400" b="1"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与物质的密度进行对比得出。</a:t>
            </a:r>
          </a:p>
          <a:p>
            <a:pPr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2400" b="1">
              <a:latin typeface="宋体" panose="02010600030101010101" pitchFamily="2" charset="-122"/>
              <a:ea typeface="宋体" pitchFamily="2" charset="-122"/>
              <a:cs typeface="楷体" panose="02010609060101010101" charset="-122"/>
            </a:endParaRPr>
          </a:p>
          <a:p>
            <a:pPr fontAlgn="auto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2400">
              <a:latin typeface="宋体" panose="02010600030101010101" pitchFamily="2" charset="-122"/>
              <a:ea typeface="宋体" pitchFamily="2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2400">
              <a:latin typeface="宋体" panose="02010600030101010101" pitchFamily="2" charset="-122"/>
              <a:ea typeface="宋体" pitchFamily="2" charset="-122"/>
              <a:cs typeface="楷体" panose="02010609060101010101" charset="-122"/>
            </a:endParaRPr>
          </a:p>
        </p:txBody>
      </p:sp>
      <p:graphicFrame>
        <p:nvGraphicFramePr>
          <p:cNvPr id="225284" name="对象 225283"/>
          <p:cNvGraphicFramePr>
            <a:graphicFrameLocks noChangeAspect="1"/>
          </p:cNvGraphicFramePr>
          <p:nvPr/>
        </p:nvGraphicFramePr>
        <p:xfrm>
          <a:off x="2740343" y="1199198"/>
          <a:ext cx="1066324" cy="67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2" progId="Equation.DSMT4">
                  <p:embed/>
                </p:oleObj>
              </mc:Choice>
              <mc:Fallback>
                <p:oleObj name="Equation" r:id="rId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0343" y="1199198"/>
                        <a:ext cx="1066324" cy="6700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1" name="文本框 225290"/>
          <p:cNvSpPr txBox="1"/>
          <p:nvPr/>
        </p:nvSpPr>
        <p:spPr>
          <a:xfrm>
            <a:off x="585822" y="2406014"/>
            <a:ext cx="8227694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质量法：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利用           求出物体的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质量，与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同体积的实心物体对比质量得出。</a:t>
            </a:r>
          </a:p>
        </p:txBody>
      </p:sp>
      <p:sp>
        <p:nvSpPr>
          <p:cNvPr id="225292" name="文本框 225291"/>
          <p:cNvSpPr txBox="1"/>
          <p:nvPr/>
        </p:nvSpPr>
        <p:spPr>
          <a:xfrm>
            <a:off x="585821" y="3537584"/>
            <a:ext cx="8227695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体积法：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利用       求出物体的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体积，与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  <a:cs typeface="楷体" panose="02010609060101010101" charset="-122"/>
              </a:rPr>
              <a:t>同质量的实心物体对比体积得出。</a:t>
            </a:r>
          </a:p>
        </p:txBody>
      </p:sp>
      <p:sp>
        <p:nvSpPr>
          <p:cNvPr id="225296" name="矩形 225295"/>
          <p:cNvSpPr/>
          <p:nvPr/>
        </p:nvSpPr>
        <p:spPr>
          <a:xfrm>
            <a:off x="1143000" y="0"/>
            <a:ext cx="6858000" cy="57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25286" name="对象 225285"/>
          <p:cNvGraphicFramePr>
            <a:graphicFrameLocks noChangeAspect="1"/>
          </p:cNvGraphicFramePr>
          <p:nvPr/>
        </p:nvGraphicFramePr>
        <p:xfrm>
          <a:off x="2907506" y="2405206"/>
          <a:ext cx="1566863" cy="47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progId="Equation.DSMT4">
                  <p:embed/>
                </p:oleObj>
              </mc:Choice>
              <mc:Fallback>
                <p:oleObj name="Equation" r:id="rId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7506" y="2405206"/>
                        <a:ext cx="1566863" cy="4786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8" name="对象 225287"/>
          <p:cNvGraphicFramePr>
            <a:graphicFrameLocks noChangeAspect="1"/>
          </p:cNvGraphicFramePr>
          <p:nvPr/>
        </p:nvGraphicFramePr>
        <p:xfrm>
          <a:off x="2865120" y="3442334"/>
          <a:ext cx="106632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progId="Equation.DSMT4">
                  <p:embed/>
                </p:oleObj>
              </mc:Choice>
              <mc:Fallback>
                <p:oleObj name="Equation" r:id="rId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5120" y="3442334"/>
                        <a:ext cx="1066324" cy="67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  <p:bldP spid="225291" grpId="1"/>
      <p:bldP spid="225292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6306" name="文本框 226305"/>
          <p:cNvSpPr txBox="1"/>
          <p:nvPr/>
        </p:nvSpPr>
        <p:spPr>
          <a:xfrm>
            <a:off x="631269" y="781050"/>
            <a:ext cx="8137684" cy="1177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有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一个体积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40cm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铜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球，它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的质量是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316g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，这个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铜球是空心的还是实心？如果是空心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的，空心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部分体积是多大？ </a:t>
            </a:r>
          </a:p>
        </p:txBody>
      </p:sp>
      <p:sp>
        <p:nvSpPr>
          <p:cNvPr id="226307" name="文本框 226306"/>
          <p:cNvSpPr txBox="1"/>
          <p:nvPr/>
        </p:nvSpPr>
        <p:spPr>
          <a:xfrm>
            <a:off x="1466850" y="2264569"/>
            <a:ext cx="6885623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球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=316g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球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=40cm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铜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=8.9g/cm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6310" name="文本框 226309"/>
          <p:cNvSpPr txBox="1"/>
          <p:nvPr/>
        </p:nvSpPr>
        <p:spPr>
          <a:xfrm>
            <a:off x="1465421" y="3251598"/>
            <a:ext cx="719138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6311" name="文本框 226310"/>
          <p:cNvSpPr txBox="1"/>
          <p:nvPr/>
        </p:nvSpPr>
        <p:spPr>
          <a:xfrm>
            <a:off x="2184321" y="3251598"/>
            <a:ext cx="41148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这个铜球是空心还是实心？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  <p:bldP spid="226310" grpId="1"/>
      <p:bldP spid="226311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7330" name="文本框 227329"/>
          <p:cNvSpPr txBox="1"/>
          <p:nvPr/>
        </p:nvSpPr>
        <p:spPr>
          <a:xfrm>
            <a:off x="620554" y="817483"/>
            <a:ext cx="3123724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：密度比较法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7331" name="图片 227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4" y="1837372"/>
            <a:ext cx="8003381" cy="1044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7332" name="图片 227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4" y="3286602"/>
            <a:ext cx="2175986" cy="5224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7333" name="文本框 227332"/>
          <p:cNvSpPr txBox="1"/>
          <p:nvPr/>
        </p:nvSpPr>
        <p:spPr>
          <a:xfrm>
            <a:off x="3082767" y="3306128"/>
            <a:ext cx="3078956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这个铜球是空心的。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8354" name="文本框 228353"/>
          <p:cNvSpPr txBox="1"/>
          <p:nvPr/>
        </p:nvSpPr>
        <p:spPr>
          <a:xfrm>
            <a:off x="580311" y="830104"/>
            <a:ext cx="32004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：质量比较法 </a:t>
            </a:r>
          </a:p>
        </p:txBody>
      </p:sp>
      <p:pic>
        <p:nvPicPr>
          <p:cNvPr id="228355" name="图片 228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9" y="2244567"/>
            <a:ext cx="7391400" cy="1216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8356" name="图片 2283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9" y="3752374"/>
            <a:ext cx="2645093" cy="643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357" name="文本框 228356"/>
          <p:cNvSpPr txBox="1"/>
          <p:nvPr/>
        </p:nvSpPr>
        <p:spPr>
          <a:xfrm>
            <a:off x="3476149" y="3832146"/>
            <a:ext cx="34290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这个铜球是空心的。 </a:t>
            </a:r>
          </a:p>
        </p:txBody>
      </p:sp>
      <p:sp>
        <p:nvSpPr>
          <p:cNvPr id="228358" name="文本框 228357"/>
          <p:cNvSpPr txBox="1"/>
          <p:nvPr/>
        </p:nvSpPr>
        <p:spPr>
          <a:xfrm>
            <a:off x="580312" y="1612583"/>
            <a:ext cx="474464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假设这个铜球为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实心，则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1426" name="文本框 231425"/>
          <p:cNvSpPr txBox="1"/>
          <p:nvPr/>
        </p:nvSpPr>
        <p:spPr>
          <a:xfrm>
            <a:off x="589598" y="808673"/>
            <a:ext cx="37147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：体积比较法 </a:t>
            </a:r>
          </a:p>
        </p:txBody>
      </p:sp>
      <p:pic>
        <p:nvPicPr>
          <p:cNvPr id="231427" name="图片 231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8" y="1246346"/>
            <a:ext cx="5745480" cy="1032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1428" name="图片 231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8" y="2463165"/>
            <a:ext cx="2355056" cy="488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1429" name="文本框 231428"/>
          <p:cNvSpPr txBox="1"/>
          <p:nvPr/>
        </p:nvSpPr>
        <p:spPr>
          <a:xfrm>
            <a:off x="2944654" y="2488645"/>
            <a:ext cx="32575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这个铜球是空心的。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1430" name="文本框 231429"/>
          <p:cNvSpPr txBox="1"/>
          <p:nvPr/>
        </p:nvSpPr>
        <p:spPr>
          <a:xfrm>
            <a:off x="589598" y="3396139"/>
            <a:ext cx="553831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空心部分体积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球的体积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铜的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体积</a:t>
            </a:r>
          </a:p>
        </p:txBody>
      </p:sp>
      <p:sp>
        <p:nvSpPr>
          <p:cNvPr id="231431" name="矩形 231430"/>
          <p:cNvSpPr/>
          <p:nvPr/>
        </p:nvSpPr>
        <p:spPr>
          <a:xfrm>
            <a:off x="589598" y="4043363"/>
            <a:ext cx="728710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空心部分体积：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球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=40cm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-35.5cm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=4.5cm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1432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7500" y="11061700"/>
            <a:ext cx="495300" cy="444500"/>
          </a:xfrm>
          <a:prstGeom prst="cube">
            <a:avLst/>
          </a:prstGeom>
        </p:spPr>
      </p:pic>
      <p:pic>
        <p:nvPicPr>
          <p:cNvPr id="23143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925300" y="126238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  <p:bldP spid="231430" grpId="1"/>
      <p:bldP spid="2314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5225" y="461645"/>
            <a:ext cx="1967230" cy="461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质量的测量</a:t>
            </a:r>
          </a:p>
        </p:txBody>
      </p:sp>
      <p:grpSp>
        <p:nvGrpSpPr>
          <p:cNvPr id="73746" name="组合 73745"/>
          <p:cNvGrpSpPr/>
          <p:nvPr/>
        </p:nvGrpSpPr>
        <p:grpSpPr>
          <a:xfrm>
            <a:off x="977265" y="1949054"/>
            <a:ext cx="2237185" cy="2268140"/>
            <a:chOff x="-236" y="1401"/>
            <a:chExt cx="1879" cy="1905"/>
          </a:xfrm>
        </p:grpSpPr>
        <p:pic>
          <p:nvPicPr>
            <p:cNvPr id="73742" name="图片 73741" descr="10901"/>
            <p:cNvPicPr>
              <a:picLocks noChangeAspect="1"/>
            </p:cNvPicPr>
            <p:nvPr/>
          </p:nvPicPr>
          <p:blipFill>
            <a:blip r:embed="rId2"/>
            <a:srcRect r="50000" b="6471"/>
            <a:stretch>
              <a:fillRect/>
            </a:stretch>
          </p:blipFill>
          <p:spPr>
            <a:xfrm>
              <a:off x="-236" y="1401"/>
              <a:ext cx="1879" cy="18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43" name="矩形 73742"/>
            <p:cNvSpPr/>
            <p:nvPr/>
          </p:nvSpPr>
          <p:spPr>
            <a:xfrm>
              <a:off x="615" y="3176"/>
              <a:ext cx="439" cy="13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</p:grpSp>
      <p:sp>
        <p:nvSpPr>
          <p:cNvPr id="73731" name="Rectangle 12"/>
          <p:cNvSpPr/>
          <p:nvPr/>
        </p:nvSpPr>
        <p:spPr>
          <a:xfrm>
            <a:off x="745093" y="1115321"/>
            <a:ext cx="2960131" cy="5089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 b="1" smtClean="0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生活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itchFamily="2" charset="-122"/>
              </a:rPr>
              <a:t>中的测量工具：</a:t>
            </a:r>
          </a:p>
        </p:txBody>
      </p:sp>
      <p:pic>
        <p:nvPicPr>
          <p:cNvPr id="73734" name="图片 73733" descr="等子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194" y="1058466"/>
            <a:ext cx="3007519" cy="1702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文本框 73734"/>
          <p:cNvSpPr txBox="1"/>
          <p:nvPr/>
        </p:nvSpPr>
        <p:spPr>
          <a:xfrm>
            <a:off x="6092190" y="4460641"/>
            <a:ext cx="901304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>
                <a:solidFill>
                  <a:srgbClr val="111111"/>
                </a:solidFill>
                <a:latin typeface="宋体" panose="02010600030101010101" pitchFamily="2" charset="-122"/>
                <a:ea typeface="宋体" pitchFamily="2" charset="-122"/>
              </a:rPr>
              <a:t>案秤</a:t>
            </a:r>
          </a:p>
        </p:txBody>
      </p:sp>
      <p:sp>
        <p:nvSpPr>
          <p:cNvPr id="73736" name="文本框 73735"/>
          <p:cNvSpPr txBox="1"/>
          <p:nvPr/>
        </p:nvSpPr>
        <p:spPr>
          <a:xfrm>
            <a:off x="2195275" y="3931444"/>
            <a:ext cx="901303" cy="3893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>
                <a:solidFill>
                  <a:srgbClr val="111111"/>
                </a:solidFill>
                <a:latin typeface="宋体" panose="02010600030101010101" pitchFamily="2" charset="-122"/>
                <a:ea typeface="宋体" pitchFamily="2" charset="-122"/>
              </a:rPr>
              <a:t>台秤</a:t>
            </a:r>
          </a:p>
        </p:txBody>
      </p:sp>
      <p:sp>
        <p:nvSpPr>
          <p:cNvPr id="73737" name="文本框 73736"/>
          <p:cNvSpPr txBox="1"/>
          <p:nvPr/>
        </p:nvSpPr>
        <p:spPr>
          <a:xfrm>
            <a:off x="5799296" y="2332435"/>
            <a:ext cx="901304" cy="3893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>
                <a:solidFill>
                  <a:srgbClr val="111111"/>
                </a:solidFill>
                <a:latin typeface="宋体" panose="02010600030101010101" pitchFamily="2" charset="-122"/>
                <a:ea typeface="宋体" pitchFamily="2" charset="-122"/>
              </a:rPr>
              <a:t>杆秤</a:t>
            </a:r>
          </a:p>
        </p:txBody>
      </p:sp>
      <p:pic>
        <p:nvPicPr>
          <p:cNvPr id="73745" name="图片 73744" descr="10901"/>
          <p:cNvPicPr>
            <a:picLocks noChangeAspect="1"/>
          </p:cNvPicPr>
          <p:nvPr/>
        </p:nvPicPr>
        <p:blipFill>
          <a:blip r:embed="rId4"/>
          <a:srcRect l="58011" t="38951" b="21829"/>
          <a:stretch>
            <a:fillRect/>
          </a:stretch>
        </p:blipFill>
        <p:spPr>
          <a:xfrm>
            <a:off x="4755119" y="2949179"/>
            <a:ext cx="3152775" cy="15775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1"/>
      <p:bldP spid="7373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4756" name="图片 74755" descr="托盘天平及砝码"/>
          <p:cNvPicPr>
            <a:picLocks noChangeAspect="1"/>
          </p:cNvPicPr>
          <p:nvPr/>
        </p:nvPicPr>
        <p:blipFill>
          <a:blip r:embed="rId3">
            <a:lum bright="-6000" contrast="36000"/>
          </a:blip>
          <a:stretch>
            <a:fillRect/>
          </a:stretch>
        </p:blipFill>
        <p:spPr>
          <a:xfrm>
            <a:off x="4625579" y="1901190"/>
            <a:ext cx="38862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直接连接符 74756"/>
          <p:cNvSpPr/>
          <p:nvPr/>
        </p:nvSpPr>
        <p:spPr>
          <a:xfrm flipH="1">
            <a:off x="5048250" y="2225040"/>
            <a:ext cx="39529" cy="283369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58" name="直接连接符 74757"/>
          <p:cNvSpPr/>
          <p:nvPr/>
        </p:nvSpPr>
        <p:spPr>
          <a:xfrm>
            <a:off x="5086827" y="2165985"/>
            <a:ext cx="1218724" cy="228124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59" name="文本框 74758"/>
          <p:cNvSpPr txBox="1"/>
          <p:nvPr/>
        </p:nvSpPr>
        <p:spPr>
          <a:xfrm>
            <a:off x="4625816" y="1681899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托盘</a:t>
            </a:r>
          </a:p>
        </p:txBody>
      </p:sp>
      <p:sp>
        <p:nvSpPr>
          <p:cNvPr id="74760" name="直接连接符 74759"/>
          <p:cNvSpPr/>
          <p:nvPr/>
        </p:nvSpPr>
        <p:spPr>
          <a:xfrm flipV="1">
            <a:off x="4764882" y="2907982"/>
            <a:ext cx="283369" cy="888683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61" name="文本框 74760"/>
          <p:cNvSpPr txBox="1"/>
          <p:nvPr/>
        </p:nvSpPr>
        <p:spPr>
          <a:xfrm>
            <a:off x="4099084" y="3796189"/>
            <a:ext cx="1376018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平衡螺母</a:t>
            </a:r>
          </a:p>
        </p:txBody>
      </p:sp>
      <p:sp>
        <p:nvSpPr>
          <p:cNvPr id="74762" name="直接连接符 74761"/>
          <p:cNvSpPr/>
          <p:nvPr/>
        </p:nvSpPr>
        <p:spPr>
          <a:xfrm flipH="1" flipV="1">
            <a:off x="5391150" y="3022759"/>
            <a:ext cx="171450" cy="1306354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63" name="直接连接符 74762"/>
          <p:cNvSpPr/>
          <p:nvPr/>
        </p:nvSpPr>
        <p:spPr>
          <a:xfrm flipV="1">
            <a:off x="6113622" y="3594259"/>
            <a:ext cx="288131" cy="602456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64" name="直接连接符 74763"/>
          <p:cNvSpPr/>
          <p:nvPr/>
        </p:nvSpPr>
        <p:spPr>
          <a:xfrm flipH="1">
            <a:off x="6419850" y="2770346"/>
            <a:ext cx="1347788" cy="1952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65" name="直接连接符 74764"/>
          <p:cNvSpPr/>
          <p:nvPr/>
        </p:nvSpPr>
        <p:spPr>
          <a:xfrm rot="7560000" flipH="1" flipV="1">
            <a:off x="7736205" y="4423886"/>
            <a:ext cx="263843" cy="5715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66" name="文本框 74765"/>
          <p:cNvSpPr txBox="1"/>
          <p:nvPr/>
        </p:nvSpPr>
        <p:spPr>
          <a:xfrm>
            <a:off x="5210175" y="4233625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游码</a:t>
            </a:r>
          </a:p>
        </p:txBody>
      </p:sp>
      <p:sp>
        <p:nvSpPr>
          <p:cNvPr id="74767" name="文本框 74766"/>
          <p:cNvSpPr txBox="1"/>
          <p:nvPr/>
        </p:nvSpPr>
        <p:spPr>
          <a:xfrm>
            <a:off x="5959792" y="4196715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底座</a:t>
            </a:r>
          </a:p>
        </p:txBody>
      </p:sp>
      <p:sp>
        <p:nvSpPr>
          <p:cNvPr id="74768" name="矩形 74767"/>
          <p:cNvSpPr/>
          <p:nvPr/>
        </p:nvSpPr>
        <p:spPr>
          <a:xfrm>
            <a:off x="7023735" y="4329113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镊子</a:t>
            </a:r>
          </a:p>
        </p:txBody>
      </p:sp>
      <p:sp>
        <p:nvSpPr>
          <p:cNvPr id="74769" name="矩形 74768"/>
          <p:cNvSpPr/>
          <p:nvPr/>
        </p:nvSpPr>
        <p:spPr>
          <a:xfrm>
            <a:off x="7751455" y="2562702"/>
            <a:ext cx="1376018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横梁标尺</a:t>
            </a:r>
          </a:p>
        </p:txBody>
      </p:sp>
      <p:sp>
        <p:nvSpPr>
          <p:cNvPr id="74770" name="直接连接符 74769"/>
          <p:cNvSpPr/>
          <p:nvPr/>
        </p:nvSpPr>
        <p:spPr>
          <a:xfrm flipH="1">
            <a:off x="8020050" y="3594259"/>
            <a:ext cx="351473" cy="5715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71" name="文本框 74770"/>
          <p:cNvSpPr txBox="1"/>
          <p:nvPr/>
        </p:nvSpPr>
        <p:spPr>
          <a:xfrm>
            <a:off x="8371523" y="3322082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砝码</a:t>
            </a:r>
          </a:p>
        </p:txBody>
      </p:sp>
      <p:sp>
        <p:nvSpPr>
          <p:cNvPr id="74772" name="直接连接符 74771"/>
          <p:cNvSpPr/>
          <p:nvPr/>
        </p:nvSpPr>
        <p:spPr>
          <a:xfrm flipH="1">
            <a:off x="5791200" y="1802130"/>
            <a:ext cx="1485900" cy="306229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73" name="直接连接符 74772"/>
          <p:cNvSpPr/>
          <p:nvPr/>
        </p:nvSpPr>
        <p:spPr>
          <a:xfrm flipH="1" flipV="1">
            <a:off x="5905500" y="2165509"/>
            <a:ext cx="1371600" cy="59531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4774" name="文本框 74773"/>
          <p:cNvSpPr txBox="1"/>
          <p:nvPr/>
        </p:nvSpPr>
        <p:spPr>
          <a:xfrm>
            <a:off x="7306322" y="1511379"/>
            <a:ext cx="1324928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分度盘</a:t>
            </a:r>
          </a:p>
        </p:txBody>
      </p:sp>
      <p:sp>
        <p:nvSpPr>
          <p:cNvPr id="74775" name="矩形 74774"/>
          <p:cNvSpPr/>
          <p:nvPr/>
        </p:nvSpPr>
        <p:spPr>
          <a:xfrm>
            <a:off x="7372826" y="2022634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itchFamily="2" charset="-122"/>
              </a:rPr>
              <a:t>指针</a:t>
            </a:r>
          </a:p>
        </p:txBody>
      </p:sp>
      <p:sp>
        <p:nvSpPr>
          <p:cNvPr id="74776" name="文本框 74775"/>
          <p:cNvSpPr txBox="1"/>
          <p:nvPr/>
        </p:nvSpPr>
        <p:spPr>
          <a:xfrm>
            <a:off x="3472498" y="855345"/>
            <a:ext cx="2318385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托盘天平的结构</a:t>
            </a:r>
          </a:p>
        </p:txBody>
      </p:sp>
      <p:pic>
        <p:nvPicPr>
          <p:cNvPr id="43" name="图片 42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89" y="1901190"/>
            <a:ext cx="3251224" cy="245824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  <p:cond evt="onBegin" delay="0">
                          <p:tn val="87"/>
                        </p:cond>
                      </p:stCondLst>
                      <p:childTnLst>
                        <p:par>
                          <p:cTn id="8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  <p:cond evt="onBegin" delay="0">
                          <p:tn val="98"/>
                        </p:cond>
                      </p:stCondLst>
                      <p:childTnLst>
                        <p:par>
                          <p:cTn id="10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  <p:cond evt="onBegin" delay="0">
                          <p:tn val="109"/>
                        </p:cond>
                      </p:stCondLst>
                      <p:childTnLst>
                        <p:par>
                          <p:cTn id="1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1" grpId="1"/>
      <p:bldP spid="74766" grpId="2"/>
      <p:bldP spid="74767" grpId="3"/>
      <p:bldP spid="74768" grpId="4"/>
      <p:bldP spid="74769" grpId="5"/>
      <p:bldP spid="74771" grpId="6"/>
      <p:bldP spid="74774" grpId="7"/>
      <p:bldP spid="74775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2829401" y="638652"/>
            <a:ext cx="3604260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托盘天平的使用注意事项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9653" y="1325882"/>
            <a:ext cx="4802029" cy="4376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天平使用前要牢记下面的几条要求：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361" y="1976439"/>
            <a:ext cx="8044339" cy="8072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天平的称量：天平称量的最大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质量，被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测量的质量不能超过称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362" y="2927032"/>
            <a:ext cx="8292228" cy="117724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镊子加减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砝码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，不能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用手接触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砝码，不能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把砝码弄湿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  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弄脏；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9362" y="4104277"/>
            <a:ext cx="8292229" cy="6232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潮湿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的物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体和化学药品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不能直接放到天平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的托盘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中。</a:t>
            </a:r>
          </a:p>
        </p:txBody>
      </p:sp>
      <p:sp>
        <p:nvSpPr>
          <p:cNvPr id="14" name="文本框 14"/>
          <p:cNvSpPr txBox="1"/>
          <p:nvPr/>
        </p:nvSpPr>
        <p:spPr>
          <a:xfrm>
            <a:off x="609362" y="1791438"/>
            <a:ext cx="8044339" cy="117724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天平的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称量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：天平称量的最大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质量，被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测量的质量不能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超  </a:t>
            </a:r>
            <a:endParaRPr lang="en-US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过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称</a:t>
            </a:r>
            <a:r>
              <a:rPr lang="zh-CN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量；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1"/>
      <p:bldP spid="16" grpId="2"/>
      <p:bldP spid="1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3412808" y="552927"/>
            <a:ext cx="2318385" cy="437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itchFamily="2" charset="-122"/>
              </a:rPr>
              <a:t>托盘天平的调节</a:t>
            </a:r>
          </a:p>
        </p:txBody>
      </p:sp>
      <p:sp>
        <p:nvSpPr>
          <p:cNvPr id="67586" name="Rectangle 12"/>
          <p:cNvSpPr/>
          <p:nvPr/>
        </p:nvSpPr>
        <p:spPr>
          <a:xfrm>
            <a:off x="720090" y="1076073"/>
            <a:ext cx="7585710" cy="26545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托盘天平的调节（</a:t>
            </a:r>
            <a:r>
              <a:rPr lang="zh-CN" altLang="en-US" sz="2400" b="1">
                <a:solidFill>
                  <a:srgbClr val="0066C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怎么做？如何判断？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）天平水平放置：将天平放在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水平台面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上；</a:t>
            </a:r>
            <a:endParaRPr lang="en-US" altLang="zh-CN" sz="2400" b="1">
              <a:solidFill>
                <a:srgbClr val="11111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）调节横梁平衡：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．先将游码归于标尺左端的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零刻线处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B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．调节横梁右端的平衡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螺母，使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横梁水平</a:t>
            </a:r>
            <a:r>
              <a:rPr lang="zh-CN" altLang="en-US" sz="2400" b="1">
                <a:solidFill>
                  <a:srgbClr val="11111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0089" y="3824269"/>
            <a:ext cx="8033385" cy="117724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横梁水平的标志：</a:t>
            </a:r>
            <a:r>
              <a:rPr lang="zh-CN" altLang="en-US" sz="2400"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指针指在分度盘中央或在分度盘中央刻线左右摆动幅度相等。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MODEL_TYPE" val="cover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  <p:tag name="KSO_WM_DOC_GUID" val="{cb645cc1-25ab-4ac2-b02c-7a9c3cde3358}"/>
</p:tagLst>
</file>

<file path=ppt/theme/theme1.xml><?xml version="1.0" encoding="utf-8"?>
<a:theme xmlns:r="http://schemas.openxmlformats.org/officeDocument/2006/relationships"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368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2_Office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2020-12-14T13:57:51Z</cp:lastPrinted>
  <dcterms:created xsi:type="dcterms:W3CDTF">2020-12-14T13:57:51Z</dcterms:created>
  <dcterms:modified xsi:type="dcterms:W3CDTF">2020-12-14T05:57:54Z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