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4" d="100"/>
          <a:sy n="144" d="100"/>
        </p:scale>
        <p:origin x="-68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A3DF0-69DC-4075-BF1D-14CBEA9969CE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84052-FECA-4D8C-9A06-F078EF3278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230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8457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71701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71701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71701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71701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71701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71701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71701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71701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71701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71701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71701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5982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2021/2/6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&#28082;&#24577;&#27687;.mpg" TargetMode="Externa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4.xml"/><Relationship Id="rId6" Type="http://schemas.openxmlformats.org/officeDocument/2006/relationships/image" Target="../media/image24.png"/><Relationship Id="rId5" Type="http://schemas.openxmlformats.org/officeDocument/2006/relationships/hyperlink" Target="&#28201;&#24230;&#19982;&#27700;&#30340;&#21464;&#21270;&#8212;&#8212;&#27700;&#30340;&#19977;&#24577;&#21464;&#21270;.mp4" TargetMode="Externa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5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&#29076;&#21270;&#29616;&#35937;.mp4" TargetMode="Externa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1.xml"/><Relationship Id="rId4" Type="http://schemas.openxmlformats.org/officeDocument/2006/relationships/image" Target="../media/image38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&#27773;&#21270;&#21644;&#28082;&#21270;&#29616;&#35937;.mp4" TargetMode="Externa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&#29983;&#27963;&#20013;&#30340;&#27832;&#33150;.mpeg" TargetMode="External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&#35266;&#23519;&#27700;&#30340;&#27832;&#33150;.mp4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../../&#35838;&#20214;/&#31532;&#22235;&#31456;&#29289;&#24577;&#21464;&#21270;/&#31532;&#19977;&#33410;/&#27700;&#30340;&#33976;&#21457;&#65293;&#34920;&#38754;&#31215;.swf" TargetMode="Externa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hyperlink" Target="4.3&#24433;&#21709;&#33976;&#21457;&#24555;&#24930;&#30340;&#22240;&#32032;1.swf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2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png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2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27.xml"/><Relationship Id="rId6" Type="http://schemas.openxmlformats.org/officeDocument/2006/relationships/image" Target="../media/image65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&#30872;&#30340;&#21319;&#21326;&#19982;&#20957;&#21326;.mp4" TargetMode="Externa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28.xm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&#20154;&#24037;&#38477;&#38632;&#26159;&#24590;&#20040;&#20570;&#21040;&#30340;.mp4" TargetMode="Externa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30.x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&#27700;&#24490;&#29615;.swf" TargetMode="Externa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32.xml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0.wmf"/><Relationship Id="rId2" Type="http://schemas.openxmlformats.org/officeDocument/2006/relationships/tags" Target="../tags/tag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.gif"/><Relationship Id="rId5" Type="http://schemas.openxmlformats.org/officeDocument/2006/relationships/image" Target="../media/image9.wmf"/><Relationship Id="rId10" Type="http://schemas.openxmlformats.org/officeDocument/2006/relationships/image" Target="../media/image11.gi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0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5.png"/><Relationship Id="rId2" Type="http://schemas.openxmlformats.org/officeDocument/2006/relationships/tags" Target="../tags/tag1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png"/><Relationship Id="rId11" Type="http://schemas.openxmlformats.org/officeDocument/2006/relationships/oleObject" Target="../embeddings/oleObject7.bin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-7264" r="-6" b="15620"/>
          <a:stretch>
            <a:fillRect/>
          </a:stretch>
        </p:blipFill>
        <p:spPr>
          <a:xfrm>
            <a:off x="555" y="-436115"/>
            <a:ext cx="9143446" cy="55862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idx="4294967295"/>
            <p:custDataLst>
              <p:tags r:id="rId2"/>
            </p:custDataLst>
          </p:nvPr>
        </p:nvSpPr>
        <p:spPr>
          <a:xfrm>
            <a:off x="1187624" y="1419622"/>
            <a:ext cx="6858000" cy="20447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685165">
              <a:lnSpc>
                <a:spcPct val="150000"/>
              </a:lnSpc>
            </a:pPr>
            <a:r>
              <a:rPr lang="zh-CN" alt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itchFamily="49" charset="-122"/>
                <a:ea typeface="隶书" pitchFamily="49" charset="-122"/>
              </a:rPr>
              <a:t>第三</a:t>
            </a:r>
            <a:r>
              <a:rPr lang="zh-CN" alt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itchFamily="49" charset="-122"/>
                <a:ea typeface="隶书" pitchFamily="49" charset="-122"/>
              </a:rPr>
              <a:t>章 物</a:t>
            </a:r>
            <a:r>
              <a:rPr lang="zh-CN" alt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itchFamily="49" charset="-122"/>
                <a:ea typeface="隶书" pitchFamily="49" charset="-122"/>
              </a:rPr>
              <a:t>态变化</a:t>
            </a:r>
            <a:r>
              <a:rPr lang="zh-CN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itchFamily="49" charset="-122"/>
                <a:ea typeface="隶书" pitchFamily="49" charset="-122"/>
              </a:rPr>
              <a:t/>
            </a:r>
            <a:br>
              <a:rPr lang="zh-CN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itchFamily="49" charset="-122"/>
                <a:ea typeface="隶书" pitchFamily="49" charset="-122"/>
              </a:rPr>
            </a:b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隶书" pitchFamily="49" charset="-122"/>
              <a:ea typeface="隶书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586982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74" y="658137"/>
            <a:ext cx="2996726" cy="3220113"/>
          </a:xfrm>
          <a:prstGeom prst="rect">
            <a:avLst/>
          </a:prstGeom>
        </p:spPr>
      </p:pic>
      <p:sp>
        <p:nvSpPr>
          <p:cNvPr id="38914" name="Text Box 2"/>
          <p:cNvSpPr txBox="1"/>
          <p:nvPr/>
        </p:nvSpPr>
        <p:spPr>
          <a:xfrm>
            <a:off x="3185541" y="519684"/>
            <a:ext cx="2641283" cy="437674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defRPr sz="2400" b="1"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温度计的使用方法</a:t>
            </a:r>
          </a:p>
        </p:txBody>
      </p:sp>
      <p:sp>
        <p:nvSpPr>
          <p:cNvPr id="54276" name="Text Box 4"/>
          <p:cNvSpPr txBox="1"/>
          <p:nvPr/>
        </p:nvSpPr>
        <p:spPr>
          <a:xfrm>
            <a:off x="1435418" y="2610803"/>
            <a:ext cx="5893594" cy="228457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玻璃泡要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全部浸入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被测物质；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要等示数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稳定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后再读数；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读数时玻璃泡要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继续留在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被测物质中；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视线要与液柱上表面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相平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54277" name="Text Box 5"/>
          <p:cNvSpPr txBox="1"/>
          <p:nvPr/>
        </p:nvSpPr>
        <p:spPr>
          <a:xfrm>
            <a:off x="1810036" y="1048417"/>
            <a:ext cx="1066639" cy="1177245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量程</a:t>
            </a:r>
          </a:p>
          <a:p>
            <a:pPr>
              <a:defRPr/>
            </a:pP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分度值</a:t>
            </a:r>
            <a:endParaRPr lang="en-US" altLang="zh-CN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defRPr/>
            </a:pP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零刻度</a:t>
            </a:r>
          </a:p>
        </p:txBody>
      </p:sp>
      <p:sp>
        <p:nvSpPr>
          <p:cNvPr id="54278" name="Rectangle 6"/>
          <p:cNvSpPr/>
          <p:nvPr/>
        </p:nvSpPr>
        <p:spPr>
          <a:xfrm>
            <a:off x="606333" y="2172221"/>
            <a:ext cx="1066639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一不：</a:t>
            </a:r>
          </a:p>
        </p:txBody>
      </p:sp>
      <p:sp>
        <p:nvSpPr>
          <p:cNvPr id="54279" name="Rectangle 7"/>
          <p:cNvSpPr/>
          <p:nvPr/>
        </p:nvSpPr>
        <p:spPr>
          <a:xfrm>
            <a:off x="493366" y="3439668"/>
            <a:ext cx="1066639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四要：</a:t>
            </a:r>
          </a:p>
        </p:txBody>
      </p:sp>
      <p:sp>
        <p:nvSpPr>
          <p:cNvPr id="54280" name="Rectangle 8"/>
          <p:cNvSpPr/>
          <p:nvPr/>
        </p:nvSpPr>
        <p:spPr>
          <a:xfrm>
            <a:off x="568214" y="1358456"/>
            <a:ext cx="1241822" cy="43767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三看</a:t>
            </a:r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：</a:t>
            </a:r>
            <a:endParaRPr lang="zh-CN" altLang="en-US" sz="2400" b="1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4281" name="AutoShape 9"/>
          <p:cNvSpPr/>
          <p:nvPr/>
        </p:nvSpPr>
        <p:spPr bwMode="auto">
          <a:xfrm flipH="1">
            <a:off x="1291114" y="2969658"/>
            <a:ext cx="228600" cy="1565672"/>
          </a:xfrm>
          <a:prstGeom prst="rightBrace">
            <a:avLst>
              <a:gd name="adj1" fmla="val 34460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wrap="none" lIns="68580" tIns="34290" rIns="68580" bIns="342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2400" b="1">
              <a:solidFill>
                <a:srgbClr val="ED7D3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4282" name="AutoShape 10"/>
          <p:cNvSpPr/>
          <p:nvPr/>
        </p:nvSpPr>
        <p:spPr bwMode="auto">
          <a:xfrm flipH="1">
            <a:off x="1474280" y="1198912"/>
            <a:ext cx="171450" cy="857250"/>
          </a:xfrm>
          <a:prstGeom prst="rightBrace">
            <a:avLst>
              <a:gd name="adj1" fmla="val 16630"/>
              <a:gd name="adj2" fmla="val 5000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wrap="none" lIns="68580" tIns="34290" rIns="68580" bIns="342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zh-CN" sz="24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388036" y="1157287"/>
            <a:ext cx="2509838" cy="376256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使用口诀</a:t>
            </a:r>
          </a:p>
          <a:p>
            <a:pPr>
              <a:defRPr/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液泡浸入被测</a:t>
            </a:r>
            <a:r>
              <a:rPr lang="zh-CN" altLang="en-US" sz="2400" b="1" smtClean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液</a:t>
            </a:r>
            <a:r>
              <a:rPr lang="en-US" sz="2400" b="1" smtClean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，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  <a:p>
            <a:pPr>
              <a:defRPr/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不能触碰底或壁。</a:t>
            </a:r>
          </a:p>
          <a:p>
            <a:pPr>
              <a:defRPr/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插入稍后</a:t>
            </a:r>
            <a:r>
              <a:rPr lang="zh-CN" altLang="en-US" sz="2400" b="1" smtClean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一会儿</a:t>
            </a:r>
            <a:r>
              <a:rPr lang="en-US" sz="2400" b="1" smtClean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，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  <a:p>
            <a:pPr>
              <a:defRPr/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稳定读数要仔细。</a:t>
            </a:r>
          </a:p>
          <a:p>
            <a:pPr>
              <a:defRPr/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读数仍留被测</a:t>
            </a:r>
            <a:r>
              <a:rPr lang="zh-CN" altLang="en-US" sz="2400" b="1" smtClean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液</a:t>
            </a:r>
            <a:r>
              <a:rPr lang="en-US" sz="2400" b="1" smtClean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，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  <a:p>
            <a:pPr>
              <a:defRPr/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视线与柱上面平。</a:t>
            </a:r>
          </a:p>
        </p:txBody>
      </p:sp>
      <p:sp>
        <p:nvSpPr>
          <p:cNvPr id="15" name="Text Box 3"/>
          <p:cNvSpPr txBox="1"/>
          <p:nvPr/>
        </p:nvSpPr>
        <p:spPr>
          <a:xfrm>
            <a:off x="1435418" y="2163737"/>
            <a:ext cx="4825360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玻璃泡不能碰到容器底或容器壁。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57231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232" y="1453659"/>
            <a:ext cx="7427690" cy="47577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4" name="Text Box 4"/>
          <p:cNvSpPr txBox="1"/>
          <p:nvPr/>
        </p:nvSpPr>
        <p:spPr>
          <a:xfrm>
            <a:off x="1208723" y="3144918"/>
            <a:ext cx="1512094" cy="43767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007A77"/>
                </a:solidFill>
                <a:latin typeface="Times New Roman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量程</a:t>
            </a:r>
          </a:p>
        </p:txBody>
      </p:sp>
      <p:sp>
        <p:nvSpPr>
          <p:cNvPr id="84997" name="Text Box 5"/>
          <p:cNvSpPr txBox="1"/>
          <p:nvPr/>
        </p:nvSpPr>
        <p:spPr>
          <a:xfrm>
            <a:off x="2110264" y="3145155"/>
            <a:ext cx="1824514" cy="43767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35℃</a:t>
            </a:r>
            <a:r>
              <a:rPr lang="zh-CN" altLang="en-US" sz="2400" b="1">
                <a:solidFill>
                  <a:srgbClr val="FF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～</a:t>
            </a: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42℃ </a:t>
            </a:r>
          </a:p>
        </p:txBody>
      </p:sp>
      <p:sp>
        <p:nvSpPr>
          <p:cNvPr id="84998" name="Text Box 6"/>
          <p:cNvSpPr txBox="1"/>
          <p:nvPr/>
        </p:nvSpPr>
        <p:spPr>
          <a:xfrm>
            <a:off x="6019324" y="3145155"/>
            <a:ext cx="1167289" cy="43767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0.1℃ </a:t>
            </a:r>
          </a:p>
        </p:txBody>
      </p:sp>
      <p:sp>
        <p:nvSpPr>
          <p:cNvPr id="40967" name="Text Box 7"/>
          <p:cNvSpPr txBox="1"/>
          <p:nvPr/>
        </p:nvSpPr>
        <p:spPr>
          <a:xfrm>
            <a:off x="4648677" y="3144918"/>
            <a:ext cx="1727597" cy="43767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007A77"/>
                </a:solidFill>
                <a:latin typeface="Times New Roman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分度值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002405" y="491490"/>
            <a:ext cx="1239520" cy="4616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zh-CN" sz="2400" b="1">
                <a:solidFill>
                  <a:srgbClr val="000000"/>
                </a:solidFill>
                <a:latin typeface="Times New Roman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体温计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4443889" y="1693069"/>
            <a:ext cx="357188" cy="1114425"/>
          </a:xfrm>
          <a:prstGeom prst="line">
            <a:avLst/>
          </a:prstGeom>
          <a:ln w="444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4940616" y="2599754"/>
            <a:ext cx="1485900" cy="437674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FF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内径更细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373654" y="2607469"/>
            <a:ext cx="1685398" cy="438582"/>
          </a:xfrm>
          <a:prstGeom prst="rect">
            <a:avLst/>
          </a:prstGeom>
          <a:solidFill>
            <a:schemeClr val="bg1"/>
          </a:solidFill>
        </p:spPr>
        <p:txBody>
          <a:bodyPr wrap="non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FF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精确程度高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234198" y="3998310"/>
            <a:ext cx="5752216" cy="438582"/>
          </a:xfrm>
          <a:prstGeom prst="rect">
            <a:avLst/>
          </a:prstGeom>
          <a:solidFill>
            <a:schemeClr val="bg1"/>
          </a:solidFill>
        </p:spPr>
        <p:txBody>
          <a:bodyPr wrap="non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人体体温的变化一般在</a:t>
            </a: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35℃</a:t>
            </a:r>
            <a:r>
              <a:rPr lang="zh-CN" altLang="en-US" sz="2400" b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～</a:t>
            </a:r>
            <a:r>
              <a:rPr lang="en-US" altLang="zh-CN" sz="2400" b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42℃</a:t>
            </a:r>
            <a:r>
              <a:rPr lang="zh-CN" altLang="en-US" sz="2400" b="1"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之</a:t>
            </a:r>
            <a:r>
              <a:rPr lang="zh-CN" altLang="en-US" sz="2400" b="1" smtClean="0"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间。</a:t>
            </a:r>
            <a:endParaRPr lang="zh-CN" altLang="en-US" sz="2400" b="1">
              <a:latin typeface="Times New Roman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545363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/>
          <p:nvPr/>
        </p:nvSpPr>
        <p:spPr>
          <a:xfrm>
            <a:off x="1072516" y="1815941"/>
            <a:ext cx="2635091" cy="1176338"/>
          </a:xfrm>
          <a:prstGeom prst="rect">
            <a:avLst/>
          </a:prstGeom>
          <a:noFill/>
          <a:ln w="9525" cap="flat" cmpd="sng">
            <a:solidFill>
              <a:srgbClr val="FF33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水银膨胀能    缩口升到直管内。</a:t>
            </a:r>
          </a:p>
        </p:txBody>
      </p:sp>
      <p:sp>
        <p:nvSpPr>
          <p:cNvPr id="58371" name="Rectangle 3"/>
          <p:cNvSpPr/>
          <p:nvPr/>
        </p:nvSpPr>
        <p:spPr>
          <a:xfrm>
            <a:off x="1363504" y="1234440"/>
            <a:ext cx="2052638" cy="43767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测体温时</a:t>
            </a:r>
          </a:p>
        </p:txBody>
      </p:sp>
      <p:sp>
        <p:nvSpPr>
          <p:cNvPr id="58372" name="Rectangle 4"/>
          <p:cNvSpPr/>
          <p:nvPr/>
        </p:nvSpPr>
        <p:spPr>
          <a:xfrm>
            <a:off x="4961573" y="1815942"/>
            <a:ext cx="3962876" cy="2284571"/>
          </a:xfrm>
          <a:prstGeom prst="rect">
            <a:avLst/>
          </a:prstGeom>
          <a:noFill/>
          <a:ln w="9525" cap="flat" cmpd="sng">
            <a:solidFill>
              <a:srgbClr val="FF33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体温计离开</a:t>
            </a: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人体，水银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遇冷</a:t>
            </a: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收缩，直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管内水银来不及退回玻璃泡就在缩口处      </a:t>
            </a: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，故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仍然指示原来的温度。</a:t>
            </a:r>
          </a:p>
        </p:txBody>
      </p:sp>
      <p:sp>
        <p:nvSpPr>
          <p:cNvPr id="58373" name="Text Box 5"/>
          <p:cNvSpPr txBox="1"/>
          <p:nvPr/>
        </p:nvSpPr>
        <p:spPr>
          <a:xfrm>
            <a:off x="5329237" y="1234440"/>
            <a:ext cx="2214563" cy="43767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读体温时</a:t>
            </a:r>
          </a:p>
        </p:txBody>
      </p:sp>
      <p:sp>
        <p:nvSpPr>
          <p:cNvPr id="58374" name="Rectangle 6"/>
          <p:cNvSpPr/>
          <p:nvPr/>
        </p:nvSpPr>
        <p:spPr>
          <a:xfrm>
            <a:off x="2627710" y="4383263"/>
            <a:ext cx="5238750" cy="43767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使用体温计前要往下用力甩几下。</a:t>
            </a:r>
          </a:p>
        </p:txBody>
      </p:sp>
      <p:pic>
        <p:nvPicPr>
          <p:cNvPr id="43017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007" y="1234440"/>
            <a:ext cx="810341" cy="31184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79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151" y="3274219"/>
            <a:ext cx="432197" cy="485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80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729" y="1234440"/>
            <a:ext cx="93126" cy="2060020"/>
          </a:xfrm>
          <a:prstGeom prst="rect">
            <a:avLst/>
          </a:prstGeom>
          <a:solidFill>
            <a:schemeClr val="bg2"/>
          </a:solidFill>
          <a:ln w="31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2" name="Group 13"/>
          <p:cNvGrpSpPr/>
          <p:nvPr/>
        </p:nvGrpSpPr>
        <p:grpSpPr>
          <a:xfrm flipH="1">
            <a:off x="2736056" y="3436144"/>
            <a:ext cx="1081088" cy="486966"/>
            <a:chOff x="4286" y="210"/>
            <a:chExt cx="817" cy="453"/>
          </a:xfrm>
        </p:grpSpPr>
        <p:sp>
          <p:nvSpPr>
            <p:cNvPr id="43024" name="AutoShape 14"/>
            <p:cNvSpPr/>
            <p:nvPr/>
          </p:nvSpPr>
          <p:spPr>
            <a:xfrm flipV="1">
              <a:off x="4286" y="210"/>
              <a:ext cx="817" cy="453"/>
            </a:xfrm>
            <a:prstGeom prst="wedgeRoundRectCallout">
              <a:avLst>
                <a:gd name="adj1" fmla="val -100185"/>
                <a:gd name="adj2" fmla="val 16444"/>
                <a:gd name="adj3" fmla="val 16667"/>
              </a:avLst>
            </a:prstGeom>
            <a:solidFill>
              <a:schemeClr val="folHlink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 algn="ctr">
                <a:defRPr/>
              </a:pPr>
              <a:endParaRPr lang="zh-CN" altLang="zh-CN" sz="24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3025" name="Rectangle 15"/>
            <p:cNvSpPr/>
            <p:nvPr/>
          </p:nvSpPr>
          <p:spPr>
            <a:xfrm>
              <a:off x="4377" y="210"/>
              <a:ext cx="692" cy="429"/>
            </a:xfrm>
            <a:prstGeom prst="rect">
              <a:avLst/>
            </a:prstGeom>
            <a:solidFill>
              <a:schemeClr val="folHlink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400" b="1"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缩口</a:t>
              </a:r>
            </a:p>
          </p:txBody>
        </p:sp>
      </p:grpSp>
      <p:sp>
        <p:nvSpPr>
          <p:cNvPr id="58386" name="Rectangle 18"/>
          <p:cNvSpPr/>
          <p:nvPr/>
        </p:nvSpPr>
        <p:spPr>
          <a:xfrm>
            <a:off x="2627710" y="1909072"/>
            <a:ext cx="971550" cy="43767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通过</a:t>
            </a:r>
          </a:p>
        </p:txBody>
      </p:sp>
      <p:sp>
        <p:nvSpPr>
          <p:cNvPr id="58387" name="Rectangle 19"/>
          <p:cNvSpPr/>
          <p:nvPr/>
        </p:nvSpPr>
        <p:spPr>
          <a:xfrm>
            <a:off x="7786688" y="3015615"/>
            <a:ext cx="1028700" cy="43767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断开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391853" y="578930"/>
            <a:ext cx="1712595" cy="437674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defRPr sz="2400" b="1"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/>
              <a:t>缩口的作用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748507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34740" y="382905"/>
            <a:ext cx="1582420" cy="4616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物态变化</a:t>
            </a:r>
          </a:p>
        </p:txBody>
      </p:sp>
      <p:sp>
        <p:nvSpPr>
          <p:cNvPr id="6149" name="矩形 6148"/>
          <p:cNvSpPr/>
          <p:nvPr/>
        </p:nvSpPr>
        <p:spPr>
          <a:xfrm>
            <a:off x="4325303" y="1068229"/>
            <a:ext cx="4591050" cy="88178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defRPr/>
            </a:pP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自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然界中的</a:t>
            </a: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物质，通常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固态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液态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气态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三种形式存在。</a:t>
            </a:r>
          </a:p>
        </p:txBody>
      </p:sp>
      <p:sp>
        <p:nvSpPr>
          <p:cNvPr id="10" name="矩形 9"/>
          <p:cNvSpPr/>
          <p:nvPr/>
        </p:nvSpPr>
        <p:spPr>
          <a:xfrm>
            <a:off x="4325303" y="1966437"/>
            <a:ext cx="4591050" cy="88178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defRPr/>
            </a:pP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随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着温度的</a:t>
            </a: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变化，物质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会在固、液、气三种状态之间变化。</a:t>
            </a:r>
          </a:p>
        </p:txBody>
      </p:sp>
      <p:sp>
        <p:nvSpPr>
          <p:cNvPr id="41992" name="矩形 41991"/>
          <p:cNvSpPr/>
          <p:nvPr/>
        </p:nvSpPr>
        <p:spPr>
          <a:xfrm>
            <a:off x="4325303" y="2882265"/>
            <a:ext cx="4478655" cy="88178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defRPr/>
            </a:pP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    我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们把物质从一种状态变成另一种状态的现象叫做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物态变化。</a:t>
            </a:r>
          </a:p>
        </p:txBody>
      </p:sp>
      <p:sp>
        <p:nvSpPr>
          <p:cNvPr id="36867" name="Rectangle 3" descr="花束"/>
          <p:cNvSpPr>
            <a:spLocks noChangeArrowheads="1"/>
          </p:cNvSpPr>
          <p:nvPr/>
        </p:nvSpPr>
        <p:spPr bwMode="auto">
          <a:xfrm>
            <a:off x="4211456" y="4138137"/>
            <a:ext cx="4914900" cy="392415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outerShdw dist="563972" dir="14049741" sx="125000" sy="125000" algn="tl" rotWithShape="0">
              <a:schemeClr val="bg2">
                <a:alpha val="80000"/>
              </a:schemeClr>
            </a:outerShdw>
          </a:effectLst>
        </p:spPr>
        <p:txBody>
          <a:bodyPr lIns="68580" tIns="34290" rIns="68580" bIns="3429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1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固态          液态          气</a:t>
            </a:r>
            <a:r>
              <a:rPr lang="zh-CN" altLang="en-US" sz="21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态</a:t>
            </a:r>
            <a:endParaRPr lang="zh-CN" altLang="en-US" sz="21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6869" name="Line 5"/>
          <p:cNvSpPr/>
          <p:nvPr/>
        </p:nvSpPr>
        <p:spPr>
          <a:xfrm>
            <a:off x="5029320" y="4300061"/>
            <a:ext cx="917972" cy="0"/>
          </a:xfrm>
          <a:prstGeom prst="line">
            <a:avLst/>
          </a:prstGeom>
          <a:ln w="28575" cap="flat" cmpd="sng">
            <a:solidFill>
              <a:srgbClr val="3D8F95"/>
            </a:solidFill>
            <a:prstDash val="solid"/>
            <a:headEnd type="none" w="med" len="med"/>
            <a:tailEnd type="stealth" w="lg" len="lg"/>
          </a:ln>
        </p:spPr>
        <p:txBody>
          <a:bodyPr/>
          <a:lstStyle/>
          <a:p>
            <a:endParaRPr/>
          </a:p>
        </p:txBody>
      </p:sp>
      <p:sp>
        <p:nvSpPr>
          <p:cNvPr id="36871" name="Line 7"/>
          <p:cNvSpPr/>
          <p:nvPr/>
        </p:nvSpPr>
        <p:spPr>
          <a:xfrm flipH="1">
            <a:off x="4974551" y="4461986"/>
            <a:ext cx="917972" cy="0"/>
          </a:xfrm>
          <a:prstGeom prst="line">
            <a:avLst/>
          </a:prstGeom>
          <a:ln w="28575" cap="flat" cmpd="sng">
            <a:solidFill>
              <a:srgbClr val="3D8F95"/>
            </a:solidFill>
            <a:prstDash val="solid"/>
            <a:headEnd type="none" w="med" len="med"/>
            <a:tailEnd type="stealth" w="lg" len="lg"/>
          </a:ln>
        </p:spPr>
        <p:txBody>
          <a:bodyPr/>
          <a:lstStyle/>
          <a:p>
            <a:endParaRPr/>
          </a:p>
        </p:txBody>
      </p:sp>
      <p:sp>
        <p:nvSpPr>
          <p:cNvPr id="36875" name="Line 11"/>
          <p:cNvSpPr/>
          <p:nvPr/>
        </p:nvSpPr>
        <p:spPr>
          <a:xfrm>
            <a:off x="6973610" y="4300061"/>
            <a:ext cx="917972" cy="0"/>
          </a:xfrm>
          <a:prstGeom prst="line">
            <a:avLst/>
          </a:prstGeom>
          <a:ln w="28575" cap="flat" cmpd="sng">
            <a:solidFill>
              <a:srgbClr val="3D8F95"/>
            </a:solidFill>
            <a:prstDash val="solid"/>
            <a:headEnd type="none" w="med" len="med"/>
            <a:tailEnd type="stealth" w="lg" len="lg"/>
          </a:ln>
        </p:spPr>
        <p:txBody>
          <a:bodyPr/>
          <a:lstStyle/>
          <a:p>
            <a:endParaRPr/>
          </a:p>
        </p:txBody>
      </p:sp>
      <p:sp>
        <p:nvSpPr>
          <p:cNvPr id="36876" name="Line 12"/>
          <p:cNvSpPr/>
          <p:nvPr/>
        </p:nvSpPr>
        <p:spPr>
          <a:xfrm flipH="1">
            <a:off x="6973610" y="4461986"/>
            <a:ext cx="917972" cy="0"/>
          </a:xfrm>
          <a:prstGeom prst="line">
            <a:avLst/>
          </a:prstGeom>
          <a:ln w="28575" cap="flat" cmpd="sng">
            <a:solidFill>
              <a:srgbClr val="3D8F95"/>
            </a:solidFill>
            <a:prstDash val="solid"/>
            <a:headEnd type="none" w="med" len="med"/>
            <a:tailEnd type="stealth" w="lg" len="lg"/>
          </a:ln>
        </p:spPr>
        <p:txBody>
          <a:bodyPr/>
          <a:lstStyle/>
          <a:p>
            <a:endParaRPr/>
          </a:p>
        </p:txBody>
      </p:sp>
      <p:sp>
        <p:nvSpPr>
          <p:cNvPr id="36879" name="AutoShape 15"/>
          <p:cNvSpPr/>
          <p:nvPr/>
        </p:nvSpPr>
        <p:spPr>
          <a:xfrm rot="5400000">
            <a:off x="6324719" y="2140267"/>
            <a:ext cx="323850" cy="3671888"/>
          </a:xfrm>
          <a:prstGeom prst="leftBracket">
            <a:avLst>
              <a:gd name="adj" fmla="val 65037"/>
            </a:avLst>
          </a:prstGeom>
          <a:noFill/>
          <a:ln w="28575" cap="flat" cmpd="sng">
            <a:solidFill>
              <a:srgbClr val="3D8F95"/>
            </a:solidFill>
            <a:prstDash val="solid"/>
            <a:headEnd type="stealth" w="lg" len="lg"/>
            <a:tailEnd type="none" w="med" len="lg"/>
          </a:ln>
        </p:spPr>
        <p:txBody>
          <a:bodyPr wrap="none" lIns="68580" tIns="34290" rIns="68580" bIns="34290" anchor="ctr"/>
          <a:lstStyle/>
          <a:p>
            <a:pPr>
              <a:defRPr/>
            </a:pPr>
            <a:endParaRPr lang="zh-CN" altLang="en-US" sz="2100" b="1">
              <a:solidFill>
                <a:srgbClr val="00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36880" name="AutoShape 16"/>
          <p:cNvSpPr/>
          <p:nvPr/>
        </p:nvSpPr>
        <p:spPr>
          <a:xfrm rot="5400000" flipH="1" flipV="1">
            <a:off x="6325910" y="2895124"/>
            <a:ext cx="322659" cy="3671888"/>
          </a:xfrm>
          <a:prstGeom prst="leftBracket">
            <a:avLst>
              <a:gd name="adj" fmla="val 74128"/>
            </a:avLst>
          </a:prstGeom>
          <a:noFill/>
          <a:ln w="28575" cap="flat" cmpd="sng">
            <a:solidFill>
              <a:srgbClr val="3D8F95"/>
            </a:solidFill>
            <a:prstDash val="solid"/>
            <a:headEnd type="stealth" w="lg" len="lg"/>
            <a:tailEnd type="none" w="med" len="lg"/>
          </a:ln>
        </p:spPr>
        <p:txBody>
          <a:bodyPr wrap="none" lIns="68580" tIns="34290" rIns="68580" bIns="34290" anchor="ctr"/>
          <a:lstStyle/>
          <a:p>
            <a:pPr>
              <a:defRPr/>
            </a:pPr>
            <a:endParaRPr lang="zh-CN" altLang="en-US" sz="2100" b="1">
              <a:solidFill>
                <a:srgbClr val="00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pic>
        <p:nvPicPr>
          <p:cNvPr id="4" name="图片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854" y="3096177"/>
            <a:ext cx="2844431" cy="1797962"/>
          </a:xfrm>
          <a:prstGeom prst="rect">
            <a:avLst/>
          </a:prstGeom>
        </p:spPr>
      </p:pic>
      <p:pic>
        <p:nvPicPr>
          <p:cNvPr id="7170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1"/>
          <a:stretch>
            <a:fillRect/>
          </a:stretch>
        </p:blipFill>
        <p:spPr bwMode="auto">
          <a:xfrm>
            <a:off x="1169854" y="1017740"/>
            <a:ext cx="2743119" cy="18973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679560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535463" y="368902"/>
            <a:ext cx="1882140" cy="4614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熔化和凝固</a:t>
            </a:r>
          </a:p>
        </p:txBody>
      </p:sp>
      <p:sp>
        <p:nvSpPr>
          <p:cNvPr id="37892" name="Rectangle 4" descr="花束"/>
          <p:cNvSpPr>
            <a:spLocks noChangeArrowheads="1"/>
          </p:cNvSpPr>
          <p:nvPr/>
        </p:nvSpPr>
        <p:spPr bwMode="auto">
          <a:xfrm>
            <a:off x="4092417" y="894258"/>
            <a:ext cx="756047" cy="437674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outerShdw dist="563972" dir="14049741" sx="125000" sy="125000" algn="tl" rotWithShape="0">
              <a:schemeClr val="bg2">
                <a:alpha val="80000"/>
              </a:schemeClr>
            </a:outerShdw>
          </a:effectLst>
        </p:spPr>
        <p:txBody>
          <a:bodyPr lIns="68580" tIns="34290" rIns="68580" bIns="3429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熔化</a:t>
            </a:r>
          </a:p>
        </p:txBody>
      </p:sp>
      <p:sp>
        <p:nvSpPr>
          <p:cNvPr id="37894" name="Rectangle 6" descr="花束"/>
          <p:cNvSpPr>
            <a:spLocks noChangeArrowheads="1"/>
          </p:cNvSpPr>
          <p:nvPr/>
        </p:nvSpPr>
        <p:spPr bwMode="auto">
          <a:xfrm>
            <a:off x="4029075" y="1487190"/>
            <a:ext cx="819150" cy="437674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outerShdw dist="563972" dir="14049741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凝固</a:t>
            </a:r>
          </a:p>
        </p:txBody>
      </p:sp>
      <p:sp>
        <p:nvSpPr>
          <p:cNvPr id="37898" name="Rectangle 10" descr="花束"/>
          <p:cNvSpPr>
            <a:spLocks noChangeArrowheads="1"/>
          </p:cNvSpPr>
          <p:nvPr/>
        </p:nvSpPr>
        <p:spPr bwMode="auto">
          <a:xfrm>
            <a:off x="2981801" y="1163340"/>
            <a:ext cx="3116580" cy="437674"/>
          </a:xfrm>
          <a:prstGeom prst="rect">
            <a:avLst/>
          </a:prstGeom>
          <a:noFill/>
          <a:ln w="9525" algn="ctr">
            <a:noFill/>
            <a:miter lim="800000"/>
          </a:ln>
          <a:effectLst>
            <a:outerShdw dist="563972" dir="14049741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固态          液态      </a:t>
            </a:r>
          </a:p>
        </p:txBody>
      </p:sp>
      <p:sp>
        <p:nvSpPr>
          <p:cNvPr id="12293" name="Line 11"/>
          <p:cNvSpPr/>
          <p:nvPr/>
        </p:nvSpPr>
        <p:spPr>
          <a:xfrm flipV="1">
            <a:off x="3846196" y="1325741"/>
            <a:ext cx="1240631" cy="0"/>
          </a:xfrm>
          <a:prstGeom prst="line">
            <a:avLst/>
          </a:prstGeom>
          <a:ln w="28575" cap="flat" cmpd="sng">
            <a:solidFill>
              <a:srgbClr val="3D8F95"/>
            </a:solidFill>
            <a:prstDash val="solid"/>
            <a:headEnd type="none" w="med" len="med"/>
            <a:tailEnd type="stealth" w="lg" len="lg"/>
          </a:ln>
        </p:spPr>
        <p:txBody>
          <a:bodyPr/>
          <a:lstStyle/>
          <a:p>
            <a:endParaRPr/>
          </a:p>
        </p:txBody>
      </p:sp>
      <p:sp>
        <p:nvSpPr>
          <p:cNvPr id="12294" name="Line 12"/>
          <p:cNvSpPr/>
          <p:nvPr/>
        </p:nvSpPr>
        <p:spPr>
          <a:xfrm flipH="1">
            <a:off x="3791427" y="1487190"/>
            <a:ext cx="1294924" cy="1429"/>
          </a:xfrm>
          <a:prstGeom prst="line">
            <a:avLst/>
          </a:prstGeom>
          <a:ln w="28575" cap="flat" cmpd="sng">
            <a:solidFill>
              <a:srgbClr val="3D8F95"/>
            </a:solidFill>
            <a:prstDash val="solid"/>
            <a:headEnd type="none" w="med" len="med"/>
            <a:tailEnd type="stealth" w="lg" len="lg"/>
          </a:ln>
        </p:spPr>
        <p:txBody>
          <a:bodyPr/>
          <a:lstStyle/>
          <a:p>
            <a:endParaRPr/>
          </a:p>
        </p:txBody>
      </p:sp>
      <p:sp>
        <p:nvSpPr>
          <p:cNvPr id="5" name="文本框 4"/>
          <p:cNvSpPr txBox="1"/>
          <p:nvPr/>
        </p:nvSpPr>
        <p:spPr>
          <a:xfrm>
            <a:off x="308357" y="1248803"/>
            <a:ext cx="553998" cy="3538538"/>
          </a:xfrm>
          <a:prstGeom prst="rect">
            <a:avLst/>
          </a:prstGeom>
          <a:solidFill>
            <a:schemeClr val="bg1"/>
          </a:solidFill>
        </p:spPr>
        <p:txBody>
          <a:bodyPr vert="eaVert"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7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常见的熔化和凝固现象</a:t>
            </a:r>
            <a:endParaRPr lang="zh-CN" altLang="en-US" sz="27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1517" name="组合 21516"/>
          <p:cNvGrpSpPr/>
          <p:nvPr/>
        </p:nvGrpSpPr>
        <p:grpSpPr>
          <a:xfrm>
            <a:off x="862113" y="1907752"/>
            <a:ext cx="3600000" cy="2680496"/>
            <a:chOff x="-247" y="7564"/>
            <a:chExt cx="4400" cy="3467"/>
          </a:xfrm>
        </p:grpSpPr>
        <p:pic>
          <p:nvPicPr>
            <p:cNvPr id="21515" name="图片 21514" descr="冰钓者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47" y="7564"/>
              <a:ext cx="4400" cy="3467"/>
            </a:xfrm>
            <a:prstGeom prst="rect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1516" name="文本框 21515"/>
            <p:cNvSpPr txBox="1"/>
            <p:nvPr/>
          </p:nvSpPr>
          <p:spPr>
            <a:xfrm>
              <a:off x="-1" y="10180"/>
              <a:ext cx="2276" cy="53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FFFF"/>
                </a:buClr>
                <a:defRPr/>
              </a:pPr>
              <a:r>
                <a:rPr lang="zh-CN" altLang="en-US" sz="2100" b="1">
                  <a:solidFill>
                    <a:srgbClr val="0000FF"/>
                  </a:solidFill>
                  <a:latin typeface="Times New Roman" pitchFamily="18" charset="0"/>
                  <a:ea typeface="宋体" panose="02010600030101010101" pitchFamily="2" charset="-122"/>
                </a:rPr>
                <a:t>河水结冰</a:t>
              </a:r>
            </a:p>
          </p:txBody>
        </p:sp>
      </p:grpSp>
      <p:pic>
        <p:nvPicPr>
          <p:cNvPr id="21518" name="图片 21517" descr="南方雪灾2"/>
          <p:cNvPicPr/>
          <p:nvPr/>
        </p:nvPicPr>
        <p:blipFill>
          <a:blip r:embed="rId4"/>
          <a:stretch>
            <a:fillRect/>
          </a:stretch>
        </p:blipFill>
        <p:spPr>
          <a:xfrm>
            <a:off x="1181801" y="1962626"/>
            <a:ext cx="3600000" cy="2700000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21522" name="组合 21521"/>
          <p:cNvGrpSpPr/>
          <p:nvPr/>
        </p:nvGrpSpPr>
        <p:grpSpPr>
          <a:xfrm>
            <a:off x="1638919" y="1962951"/>
            <a:ext cx="3600000" cy="2700000"/>
            <a:chOff x="1082" y="2001"/>
            <a:chExt cx="4672" cy="3265"/>
          </a:xfrm>
        </p:grpSpPr>
        <p:pic>
          <p:nvPicPr>
            <p:cNvPr id="21520" name="图片 21519" descr="近观活火山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2" y="2001"/>
              <a:ext cx="4672" cy="3265"/>
            </a:xfrm>
            <a:prstGeom prst="rect">
              <a:avLst/>
            </a:prstGeom>
            <a:noFill/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1521" name="文本框 21520"/>
            <p:cNvSpPr txBox="1"/>
            <p:nvPr/>
          </p:nvSpPr>
          <p:spPr>
            <a:xfrm>
              <a:off x="1202" y="2436"/>
              <a:ext cx="2277" cy="50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FFFF"/>
                </a:buClr>
                <a:defRPr/>
              </a:pPr>
              <a:r>
                <a:rPr lang="zh-CN" altLang="en-US" sz="2100" b="1">
                  <a:solidFill>
                    <a:srgbClr val="FFFF00"/>
                  </a:solidFill>
                  <a:latin typeface="Times New Roman" pitchFamily="18" charset="0"/>
                  <a:ea typeface="宋体" panose="02010600030101010101" pitchFamily="2" charset="-122"/>
                </a:rPr>
                <a:t>火山熔岩</a:t>
              </a:r>
            </a:p>
          </p:txBody>
        </p:sp>
      </p:grpSp>
      <p:pic>
        <p:nvPicPr>
          <p:cNvPr id="21523" name="图片 21522" descr="冰山熔化3"/>
          <p:cNvPicPr/>
          <p:nvPr/>
        </p:nvPicPr>
        <p:blipFill>
          <a:blip r:embed="rId6"/>
          <a:srcRect t="3490"/>
          <a:stretch>
            <a:fillRect/>
          </a:stretch>
        </p:blipFill>
        <p:spPr>
          <a:xfrm>
            <a:off x="2390670" y="1907752"/>
            <a:ext cx="3600000" cy="2786784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1519" name="图片 21518" descr="铝锭2"/>
          <p:cNvPicPr/>
          <p:nvPr/>
        </p:nvPicPr>
        <p:blipFill>
          <a:blip r:embed="rId7"/>
          <a:stretch>
            <a:fillRect/>
          </a:stretch>
        </p:blipFill>
        <p:spPr>
          <a:xfrm>
            <a:off x="2791554" y="1907752"/>
            <a:ext cx="3600000" cy="2786784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21527" name="组合 21526"/>
          <p:cNvGrpSpPr/>
          <p:nvPr/>
        </p:nvGrpSpPr>
        <p:grpSpPr>
          <a:xfrm>
            <a:off x="3535847" y="1878962"/>
            <a:ext cx="4399121" cy="2867978"/>
            <a:chOff x="1383" y="935"/>
            <a:chExt cx="4173" cy="3130"/>
          </a:xfrm>
        </p:grpSpPr>
        <p:pic>
          <p:nvPicPr>
            <p:cNvPr id="21524" name="图片 21523" descr="铸造工艺流程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83" y="935"/>
              <a:ext cx="4173" cy="3130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1525" name="文本框 21524"/>
            <p:cNvSpPr txBox="1"/>
            <p:nvPr/>
          </p:nvSpPr>
          <p:spPr>
            <a:xfrm>
              <a:off x="1746" y="3566"/>
              <a:ext cx="771" cy="4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>
                  <a:srgbClr val="FFFFFF"/>
                </a:buClr>
                <a:defRPr/>
              </a:pPr>
              <a:r>
                <a:rPr lang="zh-CN" altLang="en-US" sz="2100">
                  <a:solidFill>
                    <a:srgbClr val="FFFFFF"/>
                  </a:solidFill>
                  <a:latin typeface="Times New Roman" pitchFamily="18" charset="0"/>
                  <a:ea typeface="宋体" panose="02010600030101010101" pitchFamily="2" charset="-122"/>
                </a:rPr>
                <a:t>浇铸</a:t>
              </a:r>
            </a:p>
          </p:txBody>
        </p:sp>
      </p:grpSp>
      <p:pic>
        <p:nvPicPr>
          <p:cNvPr id="6" name="Picture 19" descr="炼钢"/>
          <p:cNvPicPr/>
          <p:nvPr/>
        </p:nvPicPr>
        <p:blipFill>
          <a:blip r:embed="rId9"/>
          <a:stretch>
            <a:fillRect/>
          </a:stretch>
        </p:blipFill>
        <p:spPr>
          <a:xfrm>
            <a:off x="4092417" y="1878962"/>
            <a:ext cx="3600000" cy="28679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20" descr="南方雪灾3"/>
          <p:cNvPicPr/>
          <p:nvPr/>
        </p:nvPicPr>
        <p:blipFill>
          <a:blip r:embed="rId10"/>
          <a:stretch>
            <a:fillRect/>
          </a:stretch>
        </p:blipFill>
        <p:spPr>
          <a:xfrm>
            <a:off x="5015415" y="1878962"/>
            <a:ext cx="3600000" cy="28679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21" descr="熔化"/>
          <p:cNvPicPr/>
          <p:nvPr/>
        </p:nvPicPr>
        <p:blipFill>
          <a:blip r:embed="rId11"/>
          <a:stretch>
            <a:fillRect/>
          </a:stretch>
        </p:blipFill>
        <p:spPr>
          <a:xfrm>
            <a:off x="5316003" y="1878962"/>
            <a:ext cx="3600000" cy="2825829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3879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文本框 8195"/>
          <p:cNvSpPr txBox="1"/>
          <p:nvPr/>
        </p:nvSpPr>
        <p:spPr>
          <a:xfrm>
            <a:off x="750546" y="1351611"/>
            <a:ext cx="8281812" cy="210057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春天，冰雪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消融          </a:t>
            </a: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冬天，水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结成冰</a:t>
            </a:r>
          </a:p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炼钢炉将铁化成铁水       </a:t>
            </a: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铁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水浇铸成铸件                       </a:t>
            </a:r>
          </a:p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蜡烛燃烧流下烛油         </a:t>
            </a: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雪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后</a:t>
            </a: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初晴，屋檐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下的剔透冰柱</a:t>
            </a:r>
          </a:p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火山爆发时喷出的岩浆     </a:t>
            </a: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岩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浆遇冷结成岩石</a:t>
            </a:r>
          </a:p>
        </p:txBody>
      </p:sp>
      <p:sp>
        <p:nvSpPr>
          <p:cNvPr id="8197" name="文本框 8196"/>
          <p:cNvSpPr txBox="1"/>
          <p:nvPr/>
        </p:nvSpPr>
        <p:spPr>
          <a:xfrm>
            <a:off x="1321843" y="3453765"/>
            <a:ext cx="1639729" cy="43767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熔化</a:t>
            </a:r>
          </a:p>
        </p:txBody>
      </p:sp>
      <p:sp>
        <p:nvSpPr>
          <p:cNvPr id="8205" name="矩形 8204"/>
          <p:cNvSpPr/>
          <p:nvPr/>
        </p:nvSpPr>
        <p:spPr>
          <a:xfrm>
            <a:off x="5805964" y="3453765"/>
            <a:ext cx="1992630" cy="43767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凝固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141708" y="622734"/>
            <a:ext cx="4660571" cy="484748"/>
          </a:xfrm>
          <a:prstGeom prst="rect">
            <a:avLst/>
          </a:prstGeom>
          <a:solidFill>
            <a:schemeClr val="accent2"/>
          </a:solidFill>
        </p:spPr>
        <p:txBody>
          <a:bodyPr wrap="non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7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你能将下列物态变化分类吗？</a:t>
            </a:r>
            <a:endParaRPr lang="zh-CN" altLang="en-US" sz="2700" b="1">
              <a:solidFill>
                <a:srgbClr val="000000"/>
              </a:solidFill>
              <a:latin typeface="Arial"/>
              <a:ea typeface="黑体" panose="02010609060101010101" pitchFamily="49" charset="-122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480578" y="3913097"/>
            <a:ext cx="8098155" cy="8079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cap="all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物质熔化和凝固需要什么条件？不同物质熔化和凝固的规律一样吗？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25850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20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矩形 12290"/>
          <p:cNvSpPr>
            <a:spLocks noChangeArrowheads="1"/>
          </p:cNvSpPr>
          <p:nvPr/>
        </p:nvSpPr>
        <p:spPr bwMode="auto">
          <a:xfrm>
            <a:off x="-1666" y="504111"/>
            <a:ext cx="9146381" cy="540544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100" b="1" spc="75">
                <a:solidFill>
                  <a:srgbClr val="FFFF00"/>
                </a:solidFill>
                <a:latin typeface="Times New Roman" pitchFamily="18" charset="0"/>
                <a:ea typeface="黑体" panose="02010609060101010101" pitchFamily="49" charset="-122"/>
              </a:rPr>
              <a:t>      </a:t>
            </a:r>
            <a:r>
              <a:rPr lang="zh-CN" altLang="zh-CN" sz="2100" b="1" spc="75">
                <a:solidFill>
                  <a:srgbClr val="FFFF00"/>
                </a:solidFill>
                <a:latin typeface="Times New Roman" pitchFamily="18" charset="0"/>
                <a:ea typeface="黑体" panose="02010609060101010101" pitchFamily="49" charset="-122"/>
              </a:rPr>
              <a:t>探究固体熔化时温度的变化规律</a:t>
            </a:r>
          </a:p>
        </p:txBody>
      </p:sp>
      <p:sp>
        <p:nvSpPr>
          <p:cNvPr id="101" name="文本框 100"/>
          <p:cNvSpPr txBox="1"/>
          <p:nvPr/>
        </p:nvSpPr>
        <p:spPr>
          <a:xfrm>
            <a:off x="4868227" y="1439763"/>
            <a:ext cx="4026218" cy="291310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    在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探究固体熔化规律的过程中用的是水浴加热</a:t>
            </a: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法</a:t>
            </a:r>
            <a:r>
              <a:rPr 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，</a:t>
            </a:r>
            <a:r>
              <a:rPr lang="zh-CN" altLang="en-US" sz="2400" b="1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水浴</a:t>
            </a:r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法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是一种给物体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均匀、缓慢加热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的</a:t>
            </a: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方法</a:t>
            </a:r>
            <a:r>
              <a:rPr 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，</a:t>
            </a: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能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控制物体温度的上升</a:t>
            </a: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速度</a:t>
            </a:r>
            <a:r>
              <a:rPr 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，</a:t>
            </a: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在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探究过程中达到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便于观察、比较、记录数据等目的。</a:t>
            </a:r>
          </a:p>
        </p:txBody>
      </p:sp>
      <p:pic>
        <p:nvPicPr>
          <p:cNvPr id="2" name="图片 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676" y="1439763"/>
            <a:ext cx="3910246" cy="3074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582148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表格 33"/>
          <p:cNvGraphicFramePr>
            <a:graphicFrameLocks noGrp="1"/>
          </p:cNvGraphicFramePr>
          <p:nvPr/>
        </p:nvGraphicFramePr>
        <p:xfrm>
          <a:off x="83344" y="813911"/>
          <a:ext cx="8977317" cy="12658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66950"/>
                <a:gridCol w="608648"/>
                <a:gridCol w="610553"/>
                <a:gridCol w="609600"/>
                <a:gridCol w="606743"/>
                <a:gridCol w="610553"/>
                <a:gridCol w="608648"/>
                <a:gridCol w="610553"/>
                <a:gridCol w="609600"/>
                <a:gridCol w="606743"/>
                <a:gridCol w="610553"/>
                <a:gridCol w="618173"/>
              </a:tblGrid>
              <a:tr h="42195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时间/min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0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95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海波的温度/℃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42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44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46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48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48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48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48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51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54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57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95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蜂蜡的温度/℃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40.5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41.5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42.2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43.1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44.5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46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47.5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49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51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100" b="1">
                          <a:solidFill>
                            <a:srgbClr val="000000"/>
                          </a:solidFill>
                          <a:latin typeface="Times New Roman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54</a:t>
                      </a:r>
                      <a:endParaRPr lang="en-US" altLang="en-US" sz="2100" b="1">
                        <a:solidFill>
                          <a:srgbClr val="000000"/>
                        </a:solidFill>
                        <a:latin typeface="Times New Roman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03" name="3204.eps" descr="id:2147512888;FounderC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9" y="2319814"/>
            <a:ext cx="3317081" cy="256270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93744" y="2125028"/>
            <a:ext cx="5776913" cy="297773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en-US" altLang="zh-CN" sz="21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【</a:t>
            </a:r>
            <a:r>
              <a:rPr lang="zh-CN" altLang="en-US" sz="21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分析论证</a:t>
            </a:r>
            <a:r>
              <a:rPr lang="en-US" altLang="zh-CN" sz="21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】</a:t>
            </a:r>
          </a:p>
          <a:p>
            <a:pPr>
              <a:defRPr/>
            </a:pPr>
            <a:r>
              <a:rPr lang="zh-CN" alt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分析图象可知：</a:t>
            </a:r>
            <a:endParaRPr lang="en-US" sz="21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1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(1</a:t>
            </a:r>
            <a:r>
              <a:rPr 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海</a:t>
            </a:r>
            <a:r>
              <a:rPr lang="zh-CN" altLang="en-US" sz="21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波经过缓慢</a:t>
            </a:r>
            <a:r>
              <a:rPr lang="zh-CN" alt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加热</a:t>
            </a:r>
            <a:r>
              <a:rPr 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温度</a:t>
            </a:r>
            <a:r>
              <a:rPr lang="zh-CN" altLang="en-US" sz="21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逐渐</a:t>
            </a:r>
            <a:r>
              <a:rPr lang="zh-CN" alt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上升</a:t>
            </a:r>
            <a:r>
              <a:rPr 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100" b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当</a:t>
            </a:r>
            <a:r>
              <a:rPr lang="zh-CN" altLang="en-US" sz="2100" b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温度达到</a:t>
            </a:r>
            <a:r>
              <a:rPr lang="en-US" sz="2100" b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48 ℃</a:t>
            </a:r>
            <a:r>
              <a:rPr lang="zh-CN" altLang="en-US" sz="2100" b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时</a:t>
            </a:r>
            <a:r>
              <a:rPr lang="en-US" sz="2100" b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100" b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海波</a:t>
            </a:r>
            <a:r>
              <a:rPr lang="zh-CN" altLang="en-US" sz="2100" b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开始熔化</a:t>
            </a:r>
            <a:r>
              <a:rPr lang="zh-CN" altLang="en-US" sz="21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。在熔化过程</a:t>
            </a:r>
            <a:r>
              <a:rPr lang="zh-CN" alt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</a:t>
            </a:r>
            <a:r>
              <a:rPr 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虽然</a:t>
            </a:r>
            <a:r>
              <a:rPr lang="zh-CN" altLang="en-US" sz="2100" b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继续</a:t>
            </a:r>
            <a:r>
              <a:rPr lang="zh-CN" altLang="en-US" sz="2100" b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加热</a:t>
            </a:r>
            <a:r>
              <a:rPr lang="en-US" sz="2100" b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100" b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但</a:t>
            </a:r>
            <a:r>
              <a:rPr lang="zh-CN" altLang="en-US" sz="2100" b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海波的温度保持</a:t>
            </a:r>
            <a:r>
              <a:rPr lang="zh-CN" altLang="en-US" sz="2100" b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不变</a:t>
            </a:r>
            <a:r>
              <a:rPr 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直到</a:t>
            </a:r>
            <a:r>
              <a:rPr lang="zh-CN" altLang="en-US" sz="21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熔化</a:t>
            </a:r>
            <a:r>
              <a:rPr lang="zh-CN" alt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完毕</a:t>
            </a:r>
            <a:r>
              <a:rPr 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温度</a:t>
            </a:r>
            <a:r>
              <a:rPr lang="zh-CN" altLang="en-US" sz="21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才继续上升。</a:t>
            </a:r>
            <a:endParaRPr lang="en-US" sz="2100" b="1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1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(2)</a:t>
            </a:r>
            <a:r>
              <a:rPr lang="zh-CN" altLang="en-US" sz="21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蜂蜡的熔化过程则</a:t>
            </a:r>
            <a:r>
              <a:rPr lang="zh-CN" alt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不同</a:t>
            </a:r>
            <a:r>
              <a:rPr 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随着</a:t>
            </a:r>
            <a:r>
              <a:rPr lang="zh-CN" altLang="en-US" sz="21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不断</a:t>
            </a:r>
            <a:r>
              <a:rPr lang="zh-CN" alt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加热</a:t>
            </a:r>
            <a:r>
              <a:rPr 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蜂蜡</a:t>
            </a:r>
            <a:r>
              <a:rPr lang="zh-CN" altLang="en-US" sz="21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zh-CN" altLang="en-US" sz="2100" b="1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温度不断</a:t>
            </a:r>
            <a:r>
              <a:rPr lang="zh-CN" altLang="en-US" sz="2100" b="1" smtClean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上升</a:t>
            </a:r>
            <a:r>
              <a:rPr 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在此</a:t>
            </a:r>
            <a:r>
              <a:rPr lang="zh-CN" altLang="en-US" sz="21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过程</a:t>
            </a:r>
            <a:r>
              <a:rPr lang="zh-CN" alt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</a:t>
            </a:r>
            <a:r>
              <a:rPr 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蜂蜡</a:t>
            </a:r>
            <a:r>
              <a:rPr lang="zh-CN" altLang="en-US" sz="21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由硬变软再变</a:t>
            </a:r>
            <a:r>
              <a:rPr lang="zh-CN" alt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稀</a:t>
            </a:r>
            <a:r>
              <a:rPr 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100" b="1" smtClean="0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最后</a:t>
            </a:r>
            <a:r>
              <a:rPr lang="zh-CN" altLang="en-US" sz="21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熔化为液体。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6956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" y="2505551"/>
          <a:ext cx="8990647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1953"/>
                <a:gridCol w="2926521"/>
                <a:gridCol w="3142173"/>
              </a:tblGrid>
              <a:tr h="4381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海波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石蜡</a:t>
                      </a:r>
                    </a:p>
                  </a:txBody>
                  <a:tcPr marL="68580" marR="68580" marT="34290" marB="34290"/>
                </a:tc>
              </a:tr>
              <a:tr h="4381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熔化的温度条件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rgbClr val="0000FF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rgbClr val="0000FF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 marL="68580" marR="68580" marT="34290" marB="34290"/>
                </a:tc>
              </a:tr>
              <a:tr h="4381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吸、放热条件</a:t>
                      </a:r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rgbClr val="0000FF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</a:tr>
              <a:tr h="4381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熔化时温度变化规律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rgbClr val="0000FF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solidFill>
                          <a:srgbClr val="0000FF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+mn-ea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182303" y="2917984"/>
            <a:ext cx="2592705" cy="43767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在一定温度下熔化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956459" y="2918460"/>
            <a:ext cx="3034189" cy="43767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没有固定的熔化温度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810363" y="3355896"/>
            <a:ext cx="2052638" cy="43767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熔化时吸热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453051" y="3820478"/>
            <a:ext cx="2321719" cy="43767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吸热温度不变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326982" y="3820478"/>
            <a:ext cx="2484835" cy="43767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吸热温度升高</a:t>
            </a:r>
          </a:p>
        </p:txBody>
      </p:sp>
      <p:sp>
        <p:nvSpPr>
          <p:cNvPr id="10" name="矩形 9">
            <a:hlinkClick r:id="" action="ppaction://noaction"/>
          </p:cNvPr>
          <p:cNvSpPr/>
          <p:nvPr/>
        </p:nvSpPr>
        <p:spPr>
          <a:xfrm rot="498496">
            <a:off x="3711655" y="4224779"/>
            <a:ext cx="1320165" cy="744379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SlantUp">
              <a:avLst>
                <a:gd name="adj" fmla="val 32056"/>
              </a:avLst>
            </a:prstTxWarp>
            <a:normAutofit/>
          </a:bodyPr>
          <a:lstStyle/>
          <a:p>
            <a:pPr algn="ctr">
              <a:defRPr/>
            </a:pPr>
            <a:r>
              <a:rPr lang="zh-CN" altLang="en-US" sz="2400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4920000" scaled="1"/>
                </a:gradFill>
                <a:effectLst>
                  <a:outerShdw dist="53882" dir="2699999" algn="ctr" rotWithShape="0">
                    <a:srgbClr val="9999FF">
                      <a:alpha val="8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晶体</a:t>
            </a:r>
          </a:p>
        </p:txBody>
      </p:sp>
      <p:sp>
        <p:nvSpPr>
          <p:cNvPr id="11" name="矩形 10">
            <a:hlinkClick r:id="" action="ppaction://noaction"/>
          </p:cNvPr>
          <p:cNvSpPr/>
          <p:nvPr/>
        </p:nvSpPr>
        <p:spPr>
          <a:xfrm>
            <a:off x="6564154" y="4293194"/>
            <a:ext cx="1603534" cy="67818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SlantUp">
              <a:avLst>
                <a:gd name="adj" fmla="val 32056"/>
              </a:avLst>
            </a:prstTxWarp>
            <a:normAutofit/>
          </a:bodyPr>
          <a:lstStyle/>
          <a:p>
            <a:pPr algn="ctr">
              <a:defRPr/>
            </a:pPr>
            <a:r>
              <a:rPr lang="zh-CN" altLang="en-US" sz="2400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699999" algn="ctr" rotWithShape="0">
                    <a:srgbClr val="9999FF">
                      <a:alpha val="80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非晶体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65" y="367175"/>
            <a:ext cx="4636294" cy="1833114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491464" y="2163054"/>
            <a:ext cx="1753553" cy="315471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海波的熔化</a:t>
            </a:r>
            <a:r>
              <a:rPr lang="zh-CN" altLang="en-US" smtClean="0"/>
              <a:t>图象</a:t>
            </a:r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5972476" y="2164682"/>
            <a:ext cx="1753553" cy="315471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1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石蜡的熔化</a:t>
            </a:r>
            <a:r>
              <a:rPr lang="zh-CN" altLang="en-US" sz="16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图象</a:t>
            </a:r>
            <a:endParaRPr lang="zh-CN" altLang="en-US" sz="1600" b="1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07836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6" name="文本框 227335"/>
          <p:cNvSpPr txBox="1"/>
          <p:nvPr/>
        </p:nvSpPr>
        <p:spPr>
          <a:xfrm>
            <a:off x="937736" y="4182156"/>
            <a:ext cx="4036219" cy="43767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晶体熔化时的温度叫做</a:t>
            </a:r>
            <a:r>
              <a:rPr lang="zh-CN" altLang="en-US" sz="2400" b="1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熔</a:t>
            </a:r>
            <a:r>
              <a:rPr lang="zh-CN" altLang="en-US" sz="2400" b="1" smtClean="0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点。</a:t>
            </a:r>
            <a:endParaRPr lang="zh-CN" altLang="en-US" sz="2400" b="1">
              <a:solidFill>
                <a:srgbClr val="000099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30625" y="430530"/>
            <a:ext cx="2134235" cy="4616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熔点和凝固点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39302" y="1308190"/>
          <a:ext cx="8929688" cy="2680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0171"/>
                <a:gridCol w="3791903"/>
                <a:gridCol w="3767614"/>
              </a:tblGrid>
              <a:tr h="134016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40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400">
                        <a:ea typeface="黑体" panose="02010609060101010101" pitchFamily="49" charset="-122"/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400">
                        <a:ea typeface="黑体" panose="02010609060101010101" pitchFamily="49" charset="-122"/>
                      </a:endParaRPr>
                    </a:p>
                  </a:txBody>
                  <a:tcPr marL="68580" marR="68580" marT="34290" marB="3429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34016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40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400">
                        <a:ea typeface="黑体" panose="02010609060101010101" pitchFamily="49" charset="-12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400">
                        <a:ea typeface="黑体" panose="02010609060101010101" pitchFamily="49" charset="-122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227331" name="文本框 227330"/>
          <p:cNvSpPr txBox="1"/>
          <p:nvPr/>
        </p:nvSpPr>
        <p:spPr>
          <a:xfrm>
            <a:off x="1703546" y="1404937"/>
            <a:ext cx="3406140" cy="117633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defRPr>
            </a:lvl1pPr>
          </a:lstStyle>
          <a:p>
            <a:r>
              <a:rPr lang="zh-CN" altLang="en-US"/>
              <a:t>有</a:t>
            </a:r>
            <a:r>
              <a:rPr lang="zh-CN" altLang="en-US">
                <a:solidFill>
                  <a:srgbClr val="FF0000"/>
                </a:solidFill>
              </a:rPr>
              <a:t>一定的熔化</a:t>
            </a:r>
            <a:r>
              <a:rPr lang="zh-CN" altLang="en-US" smtClean="0">
                <a:solidFill>
                  <a:srgbClr val="FF0000"/>
                </a:solidFill>
              </a:rPr>
              <a:t>温度</a:t>
            </a:r>
            <a:r>
              <a:rPr lang="zh-CN" altLang="en-US" smtClean="0"/>
              <a:t>，熔化</a:t>
            </a:r>
            <a:r>
              <a:rPr lang="zh-CN" altLang="en-US"/>
              <a:t>过程中吸热但温度保持不变的固体</a:t>
            </a:r>
          </a:p>
        </p:txBody>
      </p:sp>
      <p:sp>
        <p:nvSpPr>
          <p:cNvPr id="227332" name="文本框 227331"/>
          <p:cNvSpPr txBox="1"/>
          <p:nvPr/>
        </p:nvSpPr>
        <p:spPr>
          <a:xfrm>
            <a:off x="422704" y="1677453"/>
            <a:ext cx="912971" cy="43767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晶体</a:t>
            </a:r>
            <a:endParaRPr lang="en-US" altLang="zh-CN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27333" name="文本框 227332"/>
          <p:cNvSpPr txBox="1"/>
          <p:nvPr/>
        </p:nvSpPr>
        <p:spPr>
          <a:xfrm>
            <a:off x="5399841" y="1404937"/>
            <a:ext cx="3378994" cy="11772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defRPr>
            </a:lvl1pPr>
          </a:lstStyle>
          <a:p>
            <a:r>
              <a:rPr lang="zh-CN" altLang="en-US" smtClean="0"/>
              <a:t>萘，海波</a:t>
            </a:r>
            <a:r>
              <a:rPr lang="zh-CN" altLang="en-US"/>
              <a:t>（硫代硫酸钠</a:t>
            </a:r>
            <a:r>
              <a:rPr lang="zh-CN" altLang="en-US" smtClean="0"/>
              <a:t>），食盐，冰，各种</a:t>
            </a:r>
            <a:r>
              <a:rPr lang="zh-CN" altLang="en-US"/>
              <a:t>金属等</a:t>
            </a:r>
          </a:p>
        </p:txBody>
      </p:sp>
      <p:sp>
        <p:nvSpPr>
          <p:cNvPr id="227334" name="文本框 227333"/>
          <p:cNvSpPr txBox="1"/>
          <p:nvPr/>
        </p:nvSpPr>
        <p:spPr>
          <a:xfrm>
            <a:off x="1703546" y="2751769"/>
            <a:ext cx="3405664" cy="117633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defRPr>
            </a:lvl1pPr>
          </a:lstStyle>
          <a:p>
            <a:r>
              <a:rPr lang="zh-CN" altLang="en-US">
                <a:solidFill>
                  <a:srgbClr val="FF0000"/>
                </a:solidFill>
              </a:rPr>
              <a:t>没有一定的熔化</a:t>
            </a:r>
            <a:r>
              <a:rPr lang="zh-CN" altLang="en-US" smtClean="0">
                <a:solidFill>
                  <a:srgbClr val="FF0000"/>
                </a:solidFill>
              </a:rPr>
              <a:t>温度</a:t>
            </a:r>
            <a:r>
              <a:rPr lang="zh-CN" altLang="en-US" smtClean="0"/>
              <a:t>，熔化</a:t>
            </a:r>
            <a:r>
              <a:rPr lang="zh-CN" altLang="en-US"/>
              <a:t>过程中</a:t>
            </a:r>
            <a:r>
              <a:rPr lang="zh-CN" altLang="en-US" smtClean="0"/>
              <a:t>吸热，温度</a:t>
            </a:r>
            <a:r>
              <a:rPr lang="zh-CN" altLang="en-US"/>
              <a:t>不断升高的固体</a:t>
            </a:r>
          </a:p>
        </p:txBody>
      </p:sp>
      <p:sp>
        <p:nvSpPr>
          <p:cNvPr id="227335" name="文本框 227334"/>
          <p:cNvSpPr txBox="1"/>
          <p:nvPr/>
        </p:nvSpPr>
        <p:spPr>
          <a:xfrm>
            <a:off x="254555" y="2996973"/>
            <a:ext cx="1144905" cy="43767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非晶体</a:t>
            </a:r>
            <a:endParaRPr lang="en-US" altLang="zh-CN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27337" name="文本框 227336"/>
          <p:cNvSpPr txBox="1"/>
          <p:nvPr/>
        </p:nvSpPr>
        <p:spPr>
          <a:xfrm>
            <a:off x="5547836" y="2997518"/>
            <a:ext cx="2888933" cy="80724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defRPr>
            </a:lvl1pPr>
          </a:lstStyle>
          <a:p>
            <a:r>
              <a:rPr lang="zh-CN" altLang="en-US"/>
              <a:t>松香、石蜡、玻璃、沥青等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973955" y="4182156"/>
            <a:ext cx="3462814" cy="43767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非晶体没有确定的熔</a:t>
            </a:r>
            <a:r>
              <a:rPr lang="zh-CN" altLang="en-US" sz="2400" b="1" smtClean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点。</a:t>
            </a:r>
            <a:endParaRPr lang="zh-CN" altLang="en-US" sz="2400" b="1"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851509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55" name="组合 31754"/>
          <p:cNvGrpSpPr/>
          <p:nvPr/>
        </p:nvGrpSpPr>
        <p:grpSpPr>
          <a:xfrm>
            <a:off x="210533" y="877682"/>
            <a:ext cx="7052914" cy="4161868"/>
            <a:chOff x="74" y="-109"/>
            <a:chExt cx="5686" cy="4690"/>
          </a:xfrm>
        </p:grpSpPr>
        <p:pic>
          <p:nvPicPr>
            <p:cNvPr id="31746" name="图片 3174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" y="2142"/>
              <a:ext cx="2619" cy="193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747" name="矩形 31746"/>
            <p:cNvSpPr/>
            <p:nvPr/>
          </p:nvSpPr>
          <p:spPr>
            <a:xfrm>
              <a:off x="3706" y="4044"/>
              <a:ext cx="1585" cy="5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/>
            <a:p>
              <a:pPr>
                <a:buClr>
                  <a:srgbClr val="FFFFFF"/>
                </a:buClr>
                <a:defRPr/>
              </a:pPr>
              <a:r>
                <a:rPr lang="zh-CN" altLang="en-US" sz="2400" b="1">
                  <a:solidFill>
                    <a:srgbClr val="0000CC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itchFamily="18" charset="0"/>
                  <a:ea typeface="宋体" panose="02010600030101010101" pitchFamily="2" charset="-122"/>
                </a:rPr>
                <a:t>冰雪消融</a:t>
              </a:r>
              <a:r>
                <a:rPr lang="zh-CN" altLang="en-US" sz="2400" b="1">
                  <a:solidFill>
                    <a:srgbClr val="000000"/>
                  </a:solidFill>
                  <a:latin typeface="Times New Roman" pitchFamily="18" charset="0"/>
                  <a:ea typeface="宋体" panose="02010600030101010101" pitchFamily="2" charset="-122"/>
                </a:rPr>
                <a:t> </a:t>
              </a:r>
            </a:p>
          </p:txBody>
        </p:sp>
        <p:pic>
          <p:nvPicPr>
            <p:cNvPr id="31748" name="图片 3174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" y="-99"/>
              <a:ext cx="2575" cy="183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749" name="矩形 31748"/>
            <p:cNvSpPr/>
            <p:nvPr/>
          </p:nvSpPr>
          <p:spPr>
            <a:xfrm>
              <a:off x="567" y="1683"/>
              <a:ext cx="1438" cy="5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/>
            <a:p>
              <a:pPr>
                <a:buClr>
                  <a:srgbClr val="FFFFFF"/>
                </a:buClr>
                <a:defRPr/>
              </a:pPr>
              <a:r>
                <a:rPr lang="zh-CN" altLang="en-US" sz="2300" b="1">
                  <a:solidFill>
                    <a:srgbClr val="0000CC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itchFamily="18" charset="0"/>
                  <a:ea typeface="宋体" panose="02010600030101010101" pitchFamily="2" charset="-122"/>
                </a:rPr>
                <a:t>春暖花开</a:t>
              </a:r>
              <a:r>
                <a:rPr lang="zh-CN" altLang="en-US" sz="2400" b="1">
                  <a:solidFill>
                    <a:srgbClr val="00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itchFamily="18" charset="0"/>
                  <a:ea typeface="宋体" panose="02010600030101010101" pitchFamily="2" charset="-122"/>
                </a:rPr>
                <a:t> </a:t>
              </a:r>
            </a:p>
          </p:txBody>
        </p:sp>
        <p:pic>
          <p:nvPicPr>
            <p:cNvPr id="31750" name="图片 317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" y="-109"/>
              <a:ext cx="2752" cy="184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751" name="矩形 31750"/>
            <p:cNvSpPr/>
            <p:nvPr/>
          </p:nvSpPr>
          <p:spPr>
            <a:xfrm>
              <a:off x="3849" y="1705"/>
              <a:ext cx="1574" cy="5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/>
            <a:p>
              <a:pPr>
                <a:buClr>
                  <a:srgbClr val="FFFFFF"/>
                </a:buClr>
                <a:defRPr/>
              </a:pPr>
              <a:r>
                <a:rPr lang="zh-CN" altLang="en-US" sz="2300" b="1">
                  <a:solidFill>
                    <a:srgbClr val="0000CC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itchFamily="18" charset="0"/>
                  <a:ea typeface="宋体" panose="02010600030101010101" pitchFamily="2" charset="-122"/>
                </a:rPr>
                <a:t>夏日炎炎</a:t>
              </a:r>
              <a:r>
                <a:rPr lang="zh-CN" altLang="en-US" sz="2300" b="1">
                  <a:solidFill>
                    <a:srgbClr val="000000"/>
                  </a:solidFill>
                  <a:latin typeface="Times New Roman" pitchFamily="18" charset="0"/>
                  <a:ea typeface="宋体" panose="02010600030101010101" pitchFamily="2" charset="-122"/>
                </a:rPr>
                <a:t> </a:t>
              </a:r>
            </a:p>
          </p:txBody>
        </p:sp>
        <p:sp>
          <p:nvSpPr>
            <p:cNvPr id="31752" name="矩形 31751"/>
            <p:cNvSpPr/>
            <p:nvPr/>
          </p:nvSpPr>
          <p:spPr>
            <a:xfrm>
              <a:off x="551" y="4061"/>
              <a:ext cx="1574" cy="5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/>
            <a:p>
              <a:pPr>
                <a:buClr>
                  <a:srgbClr val="FFFFFF"/>
                </a:buClr>
                <a:defRPr/>
              </a:pPr>
              <a:r>
                <a:rPr lang="zh-CN" altLang="en-US" sz="2400" b="1">
                  <a:solidFill>
                    <a:srgbClr val="0000CC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itchFamily="18" charset="0"/>
                  <a:ea typeface="宋体" panose="02010600030101010101" pitchFamily="2" charset="-122"/>
                </a:rPr>
                <a:t>秋高气爽</a:t>
              </a:r>
              <a:r>
                <a:rPr lang="zh-CN" altLang="en-US" sz="2400" b="1">
                  <a:solidFill>
                    <a:srgbClr val="000000"/>
                  </a:solidFill>
                  <a:latin typeface="Times New Roman" pitchFamily="18" charset="0"/>
                  <a:ea typeface="宋体" panose="02010600030101010101" pitchFamily="2" charset="-122"/>
                </a:rPr>
                <a:t> </a:t>
              </a:r>
            </a:p>
          </p:txBody>
        </p:sp>
        <p:pic>
          <p:nvPicPr>
            <p:cNvPr id="31753" name="图片 3175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" y="2122"/>
              <a:ext cx="2575" cy="195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1758" name="文本框 31757"/>
          <p:cNvSpPr txBox="1"/>
          <p:nvPr/>
        </p:nvSpPr>
        <p:spPr>
          <a:xfrm>
            <a:off x="2055967" y="415464"/>
            <a:ext cx="3825479" cy="43767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感受春夏秋冬的冷热不同</a:t>
            </a:r>
          </a:p>
        </p:txBody>
      </p:sp>
      <p:sp>
        <p:nvSpPr>
          <p:cNvPr id="31761" name="文本框 31760"/>
          <p:cNvSpPr txBox="1"/>
          <p:nvPr/>
        </p:nvSpPr>
        <p:spPr>
          <a:xfrm>
            <a:off x="7598257" y="1371323"/>
            <a:ext cx="1100955" cy="265457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buClr>
                <a:srgbClr val="FFFFFF"/>
              </a:buClr>
              <a:defRPr/>
            </a:pP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物理学中通常用温度来表示物体的</a:t>
            </a:r>
            <a:r>
              <a:rPr lang="zh-CN" altLang="en-US" sz="2400" b="1">
                <a:solidFill>
                  <a:srgbClr val="FF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冷热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程度。</a:t>
            </a:r>
            <a:endParaRPr lang="zh-CN" altLang="en-US" sz="2800">
              <a:solidFill>
                <a:srgbClr val="ED7D3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爆炸形 2 1"/>
          <p:cNvSpPr/>
          <p:nvPr/>
        </p:nvSpPr>
        <p:spPr>
          <a:xfrm>
            <a:off x="848635" y="1788695"/>
            <a:ext cx="6039853" cy="1946832"/>
          </a:xfrm>
          <a:prstGeom prst="irregularSeal2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温度不同</a:t>
            </a:r>
            <a:endParaRPr lang="zh-CN" altLang="en-US" sz="360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5395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  <p:cond evt="onBegin" delay="0">
                          <p:tn val="14"/>
                        </p:cond>
                      </p:stCondLst>
                      <p:childTnLst>
                        <p:par>
                          <p:cTn id="1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1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XJ27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" y="1214381"/>
            <a:ext cx="2305050" cy="2794272"/>
          </a:xfrm>
          <a:prstGeom prst="rect">
            <a:avLst/>
          </a:prstGeom>
        </p:spPr>
      </p:pic>
      <p:pic>
        <p:nvPicPr>
          <p:cNvPr id="616" name="XJ28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323" y="1262539"/>
            <a:ext cx="2342671" cy="283987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33235" y="1262539"/>
            <a:ext cx="1999298" cy="2099786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非晶体没有确定的凝固点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  <a:sym typeface="+mn-ea"/>
              </a:rPr>
              <a:t>。</a:t>
            </a:r>
            <a:endParaRPr lang="zh-CN" altLang="en-US" sz="24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随着放热的</a:t>
            </a: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进行，温度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逐渐降低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  <a:sym typeface="+mn-ea"/>
              </a:rPr>
              <a:t>。</a:t>
            </a:r>
            <a:endParaRPr lang="en-US" altLang="zh-CN" sz="24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</p:txBody>
      </p:sp>
      <p:sp>
        <p:nvSpPr>
          <p:cNvPr id="227336" name="文本框 227335"/>
          <p:cNvSpPr txBox="1"/>
          <p:nvPr/>
        </p:nvSpPr>
        <p:spPr>
          <a:xfrm>
            <a:off x="2421255" y="1262539"/>
            <a:ext cx="2357914" cy="169431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液体凝固形成晶体时也有确定的</a:t>
            </a: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温度，这个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温度叫做</a:t>
            </a:r>
            <a:r>
              <a:rPr lang="zh-CN" altLang="en-US" sz="2400" b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凝固点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35117" y="4324827"/>
            <a:ext cx="5330190" cy="43767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同一种物质的凝固点和它的熔点相同</a:t>
            </a:r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  <a:sym typeface="+mn-ea"/>
              </a:rPr>
              <a:t>。</a:t>
            </a:r>
            <a:endParaRPr lang="en-US" altLang="zh-CN" sz="2400" b="1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</p:txBody>
      </p:sp>
      <p:sp>
        <p:nvSpPr>
          <p:cNvPr id="229385" name="文本框 229384"/>
          <p:cNvSpPr txBox="1"/>
          <p:nvPr/>
        </p:nvSpPr>
        <p:spPr>
          <a:xfrm>
            <a:off x="2421255" y="504349"/>
            <a:ext cx="3832860" cy="5001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marL="257175" indent="-257175" algn="ctr">
              <a:spcBef>
                <a:spcPct val="50000"/>
              </a:spcBef>
              <a:defRPr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凝固</a:t>
            </a:r>
            <a:r>
              <a:rPr lang="zh-CN" altLang="en-US" sz="2800" b="1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熔化</a:t>
            </a:r>
            <a:r>
              <a:rPr lang="zh-CN" altLang="en-US" sz="2800" b="1">
                <a:solidFill>
                  <a:srgbClr val="0000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的逆过程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271464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84365" y="1724706"/>
          <a:ext cx="8389620" cy="1984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961"/>
                <a:gridCol w="3479959"/>
                <a:gridCol w="3695700"/>
              </a:tblGrid>
              <a:tr h="5257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1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晶体熔化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晶体凝固</a:t>
                      </a:r>
                    </a:p>
                  </a:txBody>
                  <a:tcPr marL="68580" marR="68580" marT="34290" marB="34290" anchor="ctr"/>
                </a:tc>
              </a:tr>
              <a:tr h="62150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特点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吸热</a:t>
                      </a:r>
                      <a:r>
                        <a:rPr lang="zh-CN" alt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但温度不变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solidFill>
                            <a:srgbClr val="FF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放热</a:t>
                      </a:r>
                      <a:r>
                        <a:rPr lang="zh-CN" alt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但温度不变</a:t>
                      </a:r>
                    </a:p>
                  </a:txBody>
                  <a:tcPr marL="68580" marR="68580" marT="34290" marB="34290" anchor="ctr"/>
                </a:tc>
              </a:tr>
              <a:tr h="83724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条件</a:t>
                      </a:r>
                    </a:p>
                  </a:txBody>
                  <a:tcPr marL="68580" marR="68580" marT="34290" marB="3429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达到熔</a:t>
                      </a:r>
                      <a:r>
                        <a:rPr lang="zh-CN" altLang="en-US" sz="2400" b="1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点继</a:t>
                      </a:r>
                      <a:r>
                        <a:rPr lang="zh-CN" alt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续吸热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达到凝固</a:t>
                      </a:r>
                      <a:r>
                        <a:rPr lang="zh-CN" altLang="en-US" sz="2400" b="1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点继</a:t>
                      </a:r>
                      <a:r>
                        <a:rPr lang="zh-CN" alt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续放热</a:t>
                      </a: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3253237" y="496687"/>
            <a:ext cx="2440363" cy="647699"/>
            <a:chOff x="3131762" y="248416"/>
            <a:chExt cx="2440363" cy="647699"/>
          </a:xfrm>
        </p:grpSpPr>
        <p:sp>
          <p:nvSpPr>
            <p:cNvPr id="6" name="圆角矩形 5"/>
            <p:cNvSpPr/>
            <p:nvPr/>
          </p:nvSpPr>
          <p:spPr>
            <a:xfrm>
              <a:off x="3343275" y="334907"/>
              <a:ext cx="2228850" cy="474718"/>
            </a:xfrm>
            <a:prstGeom prst="roundRect">
              <a:avLst/>
            </a:prstGeom>
            <a:solidFill>
              <a:srgbClr val="BECE37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defRPr/>
              </a:pPr>
              <a:r>
                <a:rPr kumimoji="0" lang="zh-CN" altLang="en-US" sz="24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 归纳总结</a:t>
              </a: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60" t="22977" r="30278" b="33898"/>
            <a:stretch>
              <a:fillRect/>
            </a:stretch>
          </p:blipFill>
          <p:spPr>
            <a:xfrm>
              <a:off x="3131762" y="248416"/>
              <a:ext cx="687763" cy="647699"/>
            </a:xfrm>
            <a:prstGeom prst="round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5384412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480577" y="661512"/>
            <a:ext cx="8318365" cy="265457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sz="2400" b="1">
                <a:solidFill>
                  <a:srgbClr val="0000FF"/>
                </a:solidFill>
                <a:latin typeface="Times New Roman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熔化吸热</a:t>
            </a:r>
          </a:p>
          <a:p>
            <a:pPr>
              <a:defRPr/>
            </a:pPr>
            <a:r>
              <a:rPr lang="zh-CN" altLang="en-US" sz="2400" b="1" smtClean="0">
                <a:solidFill>
                  <a:srgbClr val="00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晶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体在熔化过程中虽然温度</a:t>
            </a: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不变</a:t>
            </a:r>
            <a:r>
              <a:rPr 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但是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必须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继续</a:t>
            </a:r>
            <a:r>
              <a:rPr lang="zh-CN" altLang="en-US" sz="24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加热</a:t>
            </a:r>
            <a:r>
              <a:rPr 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熔化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过程才能</a:t>
            </a: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完成</a:t>
            </a:r>
            <a:r>
              <a:rPr 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所以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晶体的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熔化过程是一个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吸热过程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。非晶体熔化也吸热</a:t>
            </a: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 smtClean="0">
                <a:solidFill>
                  <a:srgbClr val="00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夏</a:t>
            </a:r>
            <a:r>
              <a:rPr lang="zh-CN" altLang="en-US" sz="2400" b="1">
                <a:solidFill>
                  <a:srgbClr val="00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天在农贸市场卖海鲜产品的摊位</a:t>
            </a:r>
            <a:r>
              <a:rPr lang="zh-CN" altLang="en-US" sz="2400" b="1" smtClean="0">
                <a:solidFill>
                  <a:srgbClr val="00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上，经常</a:t>
            </a:r>
            <a:r>
              <a:rPr lang="zh-CN" altLang="en-US" sz="2400" b="1">
                <a:solidFill>
                  <a:srgbClr val="00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看到摊主将冰块放在新鲜的海产品上面用于</a:t>
            </a:r>
            <a:r>
              <a:rPr lang="zh-CN" altLang="en-US" sz="2400" b="1" smtClean="0">
                <a:solidFill>
                  <a:srgbClr val="00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保鲜，这</a:t>
            </a:r>
            <a:r>
              <a:rPr lang="zh-CN" altLang="en-US" sz="2400" b="1">
                <a:solidFill>
                  <a:srgbClr val="00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主要是因为冰块有较低的温度和</a:t>
            </a:r>
            <a:r>
              <a:rPr lang="zh-CN" altLang="en-US" sz="2400" b="1" smtClean="0">
                <a:solidFill>
                  <a:srgbClr val="00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熔点，且</a:t>
            </a:r>
            <a:r>
              <a:rPr lang="zh-CN" altLang="en-US" sz="2400" b="1">
                <a:solidFill>
                  <a:srgbClr val="00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冰在熔化过程中要吸收热量。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57651" y="3490483"/>
            <a:ext cx="8628698" cy="1546577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sz="2400" b="1">
                <a:solidFill>
                  <a:srgbClr val="0000FF"/>
                </a:solidFill>
                <a:latin typeface="Times New Roman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凝固放热</a:t>
            </a:r>
          </a:p>
          <a:p>
            <a:pPr>
              <a:defRPr/>
            </a:pP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凝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固是熔化的相反</a:t>
            </a: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过程</a:t>
            </a:r>
            <a:r>
              <a:rPr 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所以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凝固过程是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放热的过程</a:t>
            </a: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r>
              <a:rPr lang="zh-CN" altLang="en-US" sz="2400" b="1" smtClean="0">
                <a:solidFill>
                  <a:srgbClr val="00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北</a:t>
            </a:r>
            <a:r>
              <a:rPr lang="zh-CN" altLang="en-US" sz="2400" b="1">
                <a:solidFill>
                  <a:srgbClr val="00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方的</a:t>
            </a:r>
            <a:r>
              <a:rPr lang="zh-CN" altLang="en-US" sz="2400" b="1" smtClean="0">
                <a:solidFill>
                  <a:srgbClr val="00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冬天，菜窖</a:t>
            </a:r>
            <a:r>
              <a:rPr lang="zh-CN" altLang="en-US" sz="2400" b="1">
                <a:solidFill>
                  <a:srgbClr val="00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里放几桶</a:t>
            </a:r>
            <a:r>
              <a:rPr lang="zh-CN" altLang="en-US" sz="2400" b="1" smtClean="0">
                <a:solidFill>
                  <a:srgbClr val="00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水，菜</a:t>
            </a:r>
            <a:r>
              <a:rPr lang="zh-CN" altLang="en-US" sz="2400" b="1">
                <a:solidFill>
                  <a:srgbClr val="00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不致冻坏应用了水凝固放热的原理。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987267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01" name="矩形 213000"/>
          <p:cNvSpPr/>
          <p:nvPr/>
        </p:nvSpPr>
        <p:spPr>
          <a:xfrm>
            <a:off x="7679896" y="3276961"/>
            <a:ext cx="647700" cy="387668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2380"/>
              </a:avLst>
            </a:prstTxWarp>
            <a:normAutofit fontScale="90000" lnSpcReduction="10000"/>
          </a:bodyPr>
          <a:lstStyle/>
          <a:p>
            <a:pPr algn="ctr">
              <a:defRPr/>
            </a:pPr>
            <a:r>
              <a:rPr lang="zh-CN" altLang="en-US" sz="24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气态</a:t>
            </a:r>
          </a:p>
        </p:txBody>
      </p:sp>
      <p:sp>
        <p:nvSpPr>
          <p:cNvPr id="213002" name="矩形 213001"/>
          <p:cNvSpPr/>
          <p:nvPr/>
        </p:nvSpPr>
        <p:spPr>
          <a:xfrm>
            <a:off x="5847379" y="3227121"/>
            <a:ext cx="810578" cy="346710"/>
          </a:xfrm>
          <a:prstGeom prst="rect">
            <a:avLst/>
          </a:prstGeom>
        </p:spPr>
        <p:txBody>
          <a:bodyPr wrap="none" lIns="68580" tIns="34290" rIns="68580" bIns="34290" fromWordArt="1">
            <a:noAutofit/>
          </a:bodyPr>
          <a:lstStyle/>
          <a:p>
            <a:pPr algn="ctr">
              <a:defRPr/>
            </a:pP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液化</a:t>
            </a:r>
          </a:p>
        </p:txBody>
      </p:sp>
      <p:sp>
        <p:nvSpPr>
          <p:cNvPr id="213003" name="文本框 213002"/>
          <p:cNvSpPr txBox="1"/>
          <p:nvPr/>
        </p:nvSpPr>
        <p:spPr>
          <a:xfrm>
            <a:off x="4222446" y="2731006"/>
            <a:ext cx="979170" cy="43767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（水）</a:t>
            </a:r>
          </a:p>
        </p:txBody>
      </p:sp>
      <p:sp>
        <p:nvSpPr>
          <p:cNvPr id="213004" name="文本框 213003"/>
          <p:cNvSpPr txBox="1"/>
          <p:nvPr/>
        </p:nvSpPr>
        <p:spPr>
          <a:xfrm>
            <a:off x="7108520" y="2768969"/>
            <a:ext cx="1530668" cy="43767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（水蒸气）</a:t>
            </a:r>
          </a:p>
        </p:txBody>
      </p:sp>
      <p:sp>
        <p:nvSpPr>
          <p:cNvPr id="213005" name="矩形 213004"/>
          <p:cNvSpPr/>
          <p:nvPr/>
        </p:nvSpPr>
        <p:spPr>
          <a:xfrm>
            <a:off x="8055297" y="567807"/>
            <a:ext cx="822960" cy="301943"/>
          </a:xfrm>
          <a:prstGeom prst="rect">
            <a:avLst/>
          </a:prstGeom>
        </p:spPr>
        <p:txBody>
          <a:bodyPr wrap="none" lIns="68580" tIns="34290" rIns="68580" bIns="34290" fromWordArt="1">
            <a:noAutofit/>
          </a:bodyPr>
          <a:lstStyle/>
          <a:p>
            <a:pPr algn="ctr">
              <a:defRPr/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蒸发</a:t>
            </a:r>
          </a:p>
        </p:txBody>
      </p:sp>
      <p:sp>
        <p:nvSpPr>
          <p:cNvPr id="213006" name="矩形 213005"/>
          <p:cNvSpPr/>
          <p:nvPr/>
        </p:nvSpPr>
        <p:spPr>
          <a:xfrm>
            <a:off x="8102986" y="1565124"/>
            <a:ext cx="868204" cy="318135"/>
          </a:xfrm>
          <a:prstGeom prst="rect">
            <a:avLst/>
          </a:prstGeom>
        </p:spPr>
        <p:txBody>
          <a:bodyPr wrap="none" lIns="68580" tIns="34290" rIns="68580" bIns="34290" fromWordArt="1">
            <a:noAutofit/>
          </a:bodyPr>
          <a:lstStyle/>
          <a:p>
            <a:pPr algn="ctr">
              <a:defRPr/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沸腾</a:t>
            </a:r>
          </a:p>
        </p:txBody>
      </p:sp>
      <p:sp>
        <p:nvSpPr>
          <p:cNvPr id="213008" name="左大括号 213007"/>
          <p:cNvSpPr/>
          <p:nvPr/>
        </p:nvSpPr>
        <p:spPr>
          <a:xfrm>
            <a:off x="7679896" y="757071"/>
            <a:ext cx="269557" cy="1025366"/>
          </a:xfrm>
          <a:prstGeom prst="leftBrace">
            <a:avLst>
              <a:gd name="adj1" fmla="val 19186"/>
              <a:gd name="adj2" fmla="val 50000"/>
            </a:avLst>
          </a:pr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>
              <a:defRPr/>
            </a:pPr>
            <a:endParaRPr lang="zh-CN" altLang="en-US" sz="24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3009" name="云形标注 213008"/>
          <p:cNvSpPr/>
          <p:nvPr/>
        </p:nvSpPr>
        <p:spPr>
          <a:xfrm>
            <a:off x="3881125" y="868917"/>
            <a:ext cx="3744556" cy="1014036"/>
          </a:xfrm>
          <a:prstGeom prst="cloudCallout">
            <a:avLst>
              <a:gd name="adj1" fmla="val 15604"/>
              <a:gd name="adj2" fmla="val 109823"/>
            </a:avLst>
          </a:prstGeom>
          <a:solidFill>
            <a:srgbClr val="99CCF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>
              <a:defRPr/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物质从液态变成气态叫做汽</a:t>
            </a:r>
            <a:r>
              <a:rPr lang="zh-CN" altLang="en-US" sz="2400" b="1" smtClean="0">
                <a:latin typeface="宋体" panose="02010600030101010101" pitchFamily="2" charset="-122"/>
                <a:ea typeface="宋体" panose="02010600030101010101" pitchFamily="2" charset="-122"/>
              </a:rPr>
              <a:t>化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213010" name="云形标注 213009"/>
          <p:cNvSpPr/>
          <p:nvPr/>
        </p:nvSpPr>
        <p:spPr>
          <a:xfrm>
            <a:off x="4700154" y="4026571"/>
            <a:ext cx="4058835" cy="936608"/>
          </a:xfrm>
          <a:prstGeom prst="cloudCallout">
            <a:avLst>
              <a:gd name="adj1" fmla="val -5459"/>
              <a:gd name="adj2" fmla="val -99581"/>
            </a:avLst>
          </a:prstGeom>
          <a:solidFill>
            <a:srgbClr val="99CCFF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algn="ctr">
              <a:defRPr/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物质从气态变成液态叫做液</a:t>
            </a:r>
            <a:r>
              <a:rPr lang="zh-CN" altLang="en-US" sz="2400" b="1" smtClean="0">
                <a:latin typeface="宋体" panose="02010600030101010101" pitchFamily="2" charset="-122"/>
                <a:ea typeface="宋体" panose="02010600030101010101" pitchFamily="2" charset="-122"/>
              </a:rPr>
              <a:t>化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213011" name="矩形 213010"/>
          <p:cNvSpPr/>
          <p:nvPr/>
        </p:nvSpPr>
        <p:spPr>
          <a:xfrm>
            <a:off x="5847379" y="2373668"/>
            <a:ext cx="614363" cy="307181"/>
          </a:xfrm>
          <a:prstGeom prst="rect">
            <a:avLst/>
          </a:prstGeom>
        </p:spPr>
        <p:txBody>
          <a:bodyPr wrap="none" lIns="68580" tIns="34290" rIns="68580" bIns="34290" fromWordArt="1">
            <a:noAutofit/>
          </a:bodyPr>
          <a:lstStyle/>
          <a:p>
            <a:pPr algn="ctr">
              <a:defRPr/>
            </a:pP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汽化</a:t>
            </a:r>
          </a:p>
        </p:txBody>
      </p:sp>
      <p:sp>
        <p:nvSpPr>
          <p:cNvPr id="213019" name="矩形 213018"/>
          <p:cNvSpPr/>
          <p:nvPr/>
        </p:nvSpPr>
        <p:spPr>
          <a:xfrm>
            <a:off x="4311028" y="3245821"/>
            <a:ext cx="802005" cy="387668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  <a:normAutofit fontScale="90000" lnSpcReduction="10000"/>
          </a:bodyPr>
          <a:lstStyle/>
          <a:p>
            <a:pPr algn="ctr">
              <a:defRPr/>
            </a:pPr>
            <a:r>
              <a:rPr lang="zh-CN" altLang="en-US" sz="24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66CC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液态</a:t>
            </a:r>
          </a:p>
        </p:txBody>
      </p:sp>
      <p:sp>
        <p:nvSpPr>
          <p:cNvPr id="213020" name="右箭头 213019"/>
          <p:cNvSpPr/>
          <p:nvPr/>
        </p:nvSpPr>
        <p:spPr>
          <a:xfrm>
            <a:off x="5201616" y="2727535"/>
            <a:ext cx="2031206" cy="185261"/>
          </a:xfrm>
          <a:prstGeom prst="rightArrow">
            <a:avLst>
              <a:gd name="adj1" fmla="val 50000"/>
              <a:gd name="adj2" fmla="val 239444"/>
            </a:avLst>
          </a:pr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>
              <a:defRPr/>
            </a:pPr>
            <a:endParaRPr lang="zh-CN" altLang="en-US" sz="24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3021" name="左箭头 213020"/>
          <p:cNvSpPr/>
          <p:nvPr/>
        </p:nvSpPr>
        <p:spPr>
          <a:xfrm>
            <a:off x="5201616" y="3089009"/>
            <a:ext cx="2031206" cy="158591"/>
          </a:xfrm>
          <a:prstGeom prst="leftArrow">
            <a:avLst>
              <a:gd name="adj1" fmla="val 50000"/>
              <a:gd name="adj2" fmla="val 226666"/>
            </a:avLst>
          </a:pr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>
              <a:defRPr/>
            </a:pPr>
            <a:endParaRPr lang="zh-CN" altLang="en-US" sz="24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528" y="1860961"/>
            <a:ext cx="3200400" cy="2628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9" t="10613" r="19910" b="3687"/>
          <a:stretch>
            <a:fillRect/>
          </a:stretch>
        </p:blipFill>
        <p:spPr bwMode="auto">
          <a:xfrm rot="16200000">
            <a:off x="1854167" y="-364589"/>
            <a:ext cx="839633" cy="254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23488" y="705852"/>
            <a:ext cx="1900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latin typeface="黑体" panose="02010609060101010101" pitchFamily="49" charset="-122"/>
                <a:ea typeface="黑体" panose="02010609060101010101" pitchFamily="49" charset="-122"/>
              </a:rPr>
              <a:t>汽化和液化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9636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3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3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3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3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3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13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13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21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3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3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1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21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213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3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3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3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03" grpId="0"/>
      <p:bldP spid="213004" grpId="0"/>
      <p:bldP spid="213009" grpId="0" animBg="1"/>
      <p:bldP spid="2130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4128611" y="3510143"/>
            <a:ext cx="4767739" cy="117724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沸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腾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是液体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内部和表面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同时发生的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剧烈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的汽化现象。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676491" y="377349"/>
            <a:ext cx="14140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400" b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沸 腾</a:t>
            </a:r>
            <a:endParaRPr lang="zh-CN" altLang="en-US" sz="24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60032" y="1313974"/>
            <a:ext cx="4836318" cy="2285241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所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谓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烧开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就是将冷水加热到有大量的气泡冒出来。水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开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了这一生活用语在物理学中叫做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沸腾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pic>
        <p:nvPicPr>
          <p:cNvPr id="3" name="图片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75" y="1354104"/>
            <a:ext cx="3153571" cy="24757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06344056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矩形 12290"/>
          <p:cNvSpPr>
            <a:spLocks noChangeArrowheads="1"/>
          </p:cNvSpPr>
          <p:nvPr/>
        </p:nvSpPr>
        <p:spPr bwMode="auto">
          <a:xfrm>
            <a:off x="0" y="584321"/>
            <a:ext cx="9146381" cy="540544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100" b="1" spc="75">
                <a:solidFill>
                  <a:srgbClr val="FFFF00"/>
                </a:solidFill>
                <a:latin typeface="Times New Roman" pitchFamily="18" charset="0"/>
                <a:ea typeface="黑体" panose="02010609060101010101" pitchFamily="49" charset="-122"/>
              </a:rPr>
              <a:t>      </a:t>
            </a:r>
            <a:r>
              <a:rPr lang="zh-CN" altLang="zh-CN" sz="2100" b="1" spc="75">
                <a:solidFill>
                  <a:srgbClr val="FFFF00"/>
                </a:solidFill>
                <a:latin typeface="Times New Roman" pitchFamily="18" charset="0"/>
                <a:ea typeface="黑体" panose="02010609060101010101" pitchFamily="49" charset="-122"/>
              </a:rPr>
              <a:t>探究实验：探究水沸腾时温度变化的特点</a:t>
            </a:r>
          </a:p>
        </p:txBody>
      </p:sp>
      <p:pic>
        <p:nvPicPr>
          <p:cNvPr id="662" name="3302.eps" descr="id:2147513375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990" y="1204912"/>
            <a:ext cx="3018473" cy="1551623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648550" y="3435862"/>
            <a:ext cx="5209223" cy="80724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液体沸腾的条件：</a:t>
            </a:r>
          </a:p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（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1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）</a:t>
            </a:r>
            <a:r>
              <a:rPr lang="zh-CN" altLang="en-US" sz="2400" b="1">
                <a:solidFill>
                  <a:srgbClr val="0FB62A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  <a:sym typeface="+mn-ea"/>
              </a:rPr>
              <a:t>达到沸</a:t>
            </a:r>
            <a:r>
              <a:rPr lang="zh-CN" altLang="en-US" sz="2400" b="1" smtClean="0">
                <a:solidFill>
                  <a:srgbClr val="0FB62A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  <a:sym typeface="+mn-ea"/>
              </a:rPr>
              <a:t>点</a:t>
            </a: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  <a:sym typeface="+mn-ea"/>
              </a:rPr>
              <a:t>；  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  <a:sym typeface="+mn-ea"/>
              </a:rPr>
              <a:t>（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  <a:sym typeface="+mn-ea"/>
              </a:rPr>
              <a:t>2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  <a:sym typeface="+mn-ea"/>
              </a:rPr>
              <a:t>）</a:t>
            </a:r>
            <a:r>
              <a:rPr lang="zh-CN" altLang="en-US" sz="2400" b="1">
                <a:solidFill>
                  <a:srgbClr val="0FB62A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  <a:sym typeface="+mn-ea"/>
              </a:rPr>
              <a:t>继续加</a:t>
            </a:r>
            <a:r>
              <a:rPr lang="zh-CN" altLang="en-US" sz="2400" b="1" smtClean="0">
                <a:solidFill>
                  <a:srgbClr val="0FB62A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  <a:sym typeface="+mn-ea"/>
              </a:rPr>
              <a:t>热。</a:t>
            </a:r>
            <a:endParaRPr lang="zh-CN" altLang="en-US" sz="2400" b="1">
              <a:solidFill>
                <a:srgbClr val="0FB62A"/>
              </a:solidFill>
              <a:latin typeface="宋体" panose="02010600030101010101" pitchFamily="2" charset="-122"/>
              <a:ea typeface="宋体" panose="02010600030101010101" pitchFamily="2" charset="-122"/>
              <a:cs typeface="楷体_GB2312" panose="0201060903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48550" y="2866549"/>
            <a:ext cx="5400675" cy="43767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液体沸腾的特点：</a:t>
            </a:r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吸热但温度保持不</a:t>
            </a:r>
            <a:r>
              <a:rPr lang="zh-CN" altLang="en-US" sz="2400" b="1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变</a:t>
            </a:r>
            <a:r>
              <a:rPr lang="zh-CN" altLang="en-US"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581650" y="4411980"/>
            <a:ext cx="1409700" cy="437674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缺一不可</a:t>
            </a:r>
          </a:p>
        </p:txBody>
      </p:sp>
      <p:pic>
        <p:nvPicPr>
          <p:cNvPr id="2" name="图片 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79" y="1635637"/>
            <a:ext cx="2943225" cy="1800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3934954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8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953" name="表格 37952"/>
          <p:cNvGraphicFramePr>
            <a:graphicFrameLocks noGrp="1"/>
          </p:cNvGraphicFramePr>
          <p:nvPr/>
        </p:nvGraphicFramePr>
        <p:xfrm>
          <a:off x="193835" y="761709"/>
          <a:ext cx="8794432" cy="4013935"/>
        </p:xfrm>
        <a:graphic>
          <a:graphicData uri="http://schemas.openxmlformats.org/drawingml/2006/table">
            <a:tbl>
              <a:tblPr/>
              <a:tblGrid>
                <a:gridCol w="784860"/>
                <a:gridCol w="3964781"/>
                <a:gridCol w="4044791"/>
              </a:tblGrid>
              <a:tr h="1363504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楷体_GB2312" panose="02010609030101010101" charset="-122"/>
                      </a:endParaRPr>
                    </a:p>
                  </a:txBody>
                  <a:tcPr marL="68580" marR="68580" marT="34290" marB="34290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 w="12700" cap="rnd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en-US" altLang="zh-CN" sz="2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  </a:t>
                      </a:r>
                      <a:r>
                        <a:rPr lang="zh-CN" altLang="en-US" sz="2400" b="1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水</a:t>
                      </a:r>
                      <a:r>
                        <a:rPr lang="zh-CN" alt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在沸腾前</a:t>
                      </a: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 b="1" baseline="0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    </a:t>
                      </a:r>
                      <a:r>
                        <a:rPr lang="zh-CN" altLang="en-US" sz="2400" b="1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水</a:t>
                      </a:r>
                      <a:r>
                        <a:rPr lang="zh-CN" alt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在沸腾时</a:t>
                      </a: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81751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FF0066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气泡</a:t>
                      </a:r>
                    </a:p>
                  </a:txBody>
                  <a:tcPr marL="68580" marR="68580" marT="34290" marB="34290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340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FF0066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温度</a:t>
                      </a:r>
                    </a:p>
                  </a:txBody>
                  <a:tcPr marL="68580" marR="68580" marT="34290" marB="34290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340"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r>
                        <a:rPr lang="zh-CN" altLang="en-US" sz="2400" b="1">
                          <a:solidFill>
                            <a:srgbClr val="FF0066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声音</a:t>
                      </a:r>
                    </a:p>
                  </a:txBody>
                  <a:tcPr marL="68580" marR="68580" marT="34290" marB="34290" anchor="ctr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400" b="1">
                        <a:solidFill>
                          <a:schemeClr val="hlink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None/>
                      </a:pPr>
                      <a:endParaRPr lang="zh-CN" altLang="en-US" sz="2400" b="1">
                        <a:solidFill>
                          <a:srgbClr val="FF0066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34290" marB="3429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916" name="矩形 37915"/>
          <p:cNvSpPr/>
          <p:nvPr/>
        </p:nvSpPr>
        <p:spPr>
          <a:xfrm>
            <a:off x="1978104" y="3897969"/>
            <a:ext cx="2271713" cy="43767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逐渐升高</a:t>
            </a:r>
          </a:p>
        </p:txBody>
      </p:sp>
      <p:sp>
        <p:nvSpPr>
          <p:cNvPr id="37917" name="矩形 37916"/>
          <p:cNvSpPr/>
          <p:nvPr/>
        </p:nvSpPr>
        <p:spPr>
          <a:xfrm>
            <a:off x="2211705" y="4325920"/>
            <a:ext cx="797719" cy="43767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</a:t>
            </a:r>
          </a:p>
        </p:txBody>
      </p:sp>
      <p:sp>
        <p:nvSpPr>
          <p:cNvPr id="37918" name="矩形 37917"/>
          <p:cNvSpPr/>
          <p:nvPr/>
        </p:nvSpPr>
        <p:spPr>
          <a:xfrm>
            <a:off x="5026207" y="2184335"/>
            <a:ext cx="3834289" cy="160813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0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当水沸腾</a:t>
            </a:r>
            <a:r>
              <a:rPr lang="zh-CN" altLang="en-US" sz="20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时，水</a:t>
            </a:r>
            <a:r>
              <a:rPr lang="zh-CN" altLang="en-US" sz="20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中产生大量</a:t>
            </a:r>
            <a:r>
              <a:rPr lang="zh-CN" altLang="en-US" sz="20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气泡，由于</a:t>
            </a:r>
            <a:r>
              <a:rPr lang="zh-CN" altLang="en-US" sz="20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容器中的温度都升至沸点</a:t>
            </a:r>
            <a:r>
              <a:rPr lang="zh-CN" altLang="en-US" sz="20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温度，蒸汽</a:t>
            </a:r>
            <a:r>
              <a:rPr lang="zh-CN" altLang="en-US" sz="20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泡上升过程中不发生收缩</a:t>
            </a:r>
            <a:r>
              <a:rPr lang="zh-CN" altLang="en-US" sz="20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现象，会</a:t>
            </a:r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上升变</a:t>
            </a:r>
            <a:r>
              <a:rPr lang="zh-CN" altLang="en-US" sz="20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大</a:t>
            </a:r>
            <a:r>
              <a:rPr lang="zh-CN" altLang="en-US" sz="20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，到</a:t>
            </a:r>
            <a:r>
              <a:rPr lang="zh-CN" altLang="en-US" sz="20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水面破裂放出大量水蒸气。</a:t>
            </a:r>
          </a:p>
        </p:txBody>
      </p:sp>
      <p:sp>
        <p:nvSpPr>
          <p:cNvPr id="37919" name="矩形 37918"/>
          <p:cNvSpPr/>
          <p:nvPr/>
        </p:nvSpPr>
        <p:spPr>
          <a:xfrm>
            <a:off x="6154665" y="3902982"/>
            <a:ext cx="2025253" cy="43767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保持不变</a:t>
            </a:r>
          </a:p>
        </p:txBody>
      </p:sp>
      <p:sp>
        <p:nvSpPr>
          <p:cNvPr id="37920" name="矩形 37919"/>
          <p:cNvSpPr/>
          <p:nvPr/>
        </p:nvSpPr>
        <p:spPr>
          <a:xfrm>
            <a:off x="1024890" y="2184335"/>
            <a:ext cx="3848100" cy="160813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0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水在沸腾</a:t>
            </a:r>
            <a:r>
              <a:rPr lang="zh-CN" altLang="en-US" sz="20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前，容器</a:t>
            </a:r>
            <a:r>
              <a:rPr lang="zh-CN" altLang="en-US" sz="20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底的水先</a:t>
            </a:r>
            <a:r>
              <a:rPr lang="zh-CN" altLang="en-US" sz="20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受热，其中</a:t>
            </a:r>
            <a:r>
              <a:rPr lang="zh-CN" altLang="en-US" sz="20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部分水变成水蒸气形成气泡向</a:t>
            </a:r>
            <a:r>
              <a:rPr lang="zh-CN" altLang="en-US" sz="20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上升，上层水</a:t>
            </a:r>
            <a:r>
              <a:rPr lang="zh-CN" altLang="en-US" sz="20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的温度比下层</a:t>
            </a:r>
            <a:r>
              <a:rPr lang="zh-CN" altLang="en-US" sz="20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低，因而</a:t>
            </a:r>
            <a:r>
              <a:rPr lang="zh-CN" altLang="en-US" sz="20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气泡到上层就遇冷</a:t>
            </a:r>
            <a:r>
              <a:rPr lang="zh-CN" altLang="en-US" sz="20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收缩，</a:t>
            </a:r>
            <a:r>
              <a:rPr lang="zh-CN" altLang="en-US" sz="20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体积</a:t>
            </a:r>
            <a:r>
              <a:rPr lang="zh-CN" altLang="en-US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变小</a:t>
            </a:r>
            <a:r>
              <a:rPr lang="zh-CN" altLang="en-US" sz="20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。</a:t>
            </a:r>
          </a:p>
        </p:txBody>
      </p:sp>
      <p:sp>
        <p:nvSpPr>
          <p:cNvPr id="37922" name="矩形 37921"/>
          <p:cNvSpPr/>
          <p:nvPr/>
        </p:nvSpPr>
        <p:spPr>
          <a:xfrm>
            <a:off x="6719412" y="4358241"/>
            <a:ext cx="447880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>
              <a:buClr>
                <a:srgbClr val="FFFFFF"/>
              </a:buClr>
              <a:defRPr/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</a:t>
            </a:r>
          </a:p>
        </p:txBody>
      </p:sp>
      <p:pic>
        <p:nvPicPr>
          <p:cNvPr id="28680" name="图片 28679" descr="twl8s040228008"/>
          <p:cNvPicPr>
            <a:picLocks noChangeAspect="1"/>
          </p:cNvPicPr>
          <p:nvPr/>
        </p:nvPicPr>
        <p:blipFill>
          <a:blip r:embed="rId2"/>
          <a:srcRect l="27027" r="29344" b="18919"/>
          <a:stretch>
            <a:fillRect/>
          </a:stretch>
        </p:blipFill>
        <p:spPr>
          <a:xfrm>
            <a:off x="1451556" y="847819"/>
            <a:ext cx="912671" cy="11312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9" name="图片 28678" descr="twl8s040228009"/>
          <p:cNvPicPr>
            <a:picLocks noChangeAspect="1"/>
          </p:cNvPicPr>
          <p:nvPr/>
        </p:nvPicPr>
        <p:blipFill>
          <a:blip r:embed="rId3"/>
          <a:srcRect l="30955" t="11945" r="34369" b="26621"/>
          <a:stretch>
            <a:fillRect/>
          </a:stretch>
        </p:blipFill>
        <p:spPr>
          <a:xfrm>
            <a:off x="5563578" y="847819"/>
            <a:ext cx="990073" cy="116979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499987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3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6" grpId="0"/>
      <p:bldP spid="37917" grpId="0"/>
      <p:bldP spid="37918" grpId="0"/>
      <p:bldP spid="37919" grpId="0"/>
      <p:bldP spid="37920" grpId="0"/>
      <p:bldP spid="379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rcRect r="34667"/>
          <a:stretch>
            <a:fillRect/>
          </a:stretch>
        </p:blipFill>
        <p:spPr>
          <a:xfrm>
            <a:off x="4303237" y="1963454"/>
            <a:ext cx="1982106" cy="227580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2927509" y="501491"/>
            <a:ext cx="2454593" cy="461487"/>
            <a:chOff x="6147" y="1053"/>
            <a:chExt cx="5154" cy="969"/>
          </a:xfrm>
        </p:grpSpPr>
        <p:sp>
          <p:nvSpPr>
            <p:cNvPr id="40970" name="矩形 1"/>
            <p:cNvSpPr>
              <a:spLocks noChangeArrowheads="1"/>
            </p:cNvSpPr>
            <p:nvPr/>
          </p:nvSpPr>
          <p:spPr bwMode="auto">
            <a:xfrm>
              <a:off x="6147" y="1284"/>
              <a:ext cx="2652" cy="73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zh-CN" altLang="en-US" sz="210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知识点 </a:t>
              </a:r>
              <a:r>
                <a:rPr lang="en-US" sz="2100" b="1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8525" y="1053"/>
              <a:ext cx="2776" cy="9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sz="2400" b="1" smtClean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蒸 发</a:t>
              </a:r>
              <a:endParaRPr lang="zh-CN" altLang="en-US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4060032" y="1313974"/>
            <a:ext cx="4767739" cy="437674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endParaRPr lang="zh-CN" altLang="en-US" sz="2400" b="1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47370" y="1105535"/>
            <a:ext cx="8280400" cy="80708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蒸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发是在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任何温度下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都能发生的汽化现象。蒸发只发生在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液体的表面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173071" name="矩形 173070"/>
          <p:cNvSpPr/>
          <p:nvPr/>
        </p:nvSpPr>
        <p:spPr>
          <a:xfrm>
            <a:off x="987551" y="4158139"/>
            <a:ext cx="7662671" cy="80791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实验表明：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液体蒸发</a:t>
            </a:r>
            <a:r>
              <a:rPr lang="zh-CN" altLang="en-US" sz="2400" b="1" smtClean="0">
                <a:latin typeface="宋体" panose="02010600030101010101" pitchFamily="2" charset="-122"/>
                <a:ea typeface="宋体" panose="02010600030101010101" pitchFamily="2" charset="-122"/>
              </a:rPr>
              <a:t>时，从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周围</a:t>
            </a:r>
            <a:r>
              <a:rPr lang="zh-CN" altLang="en-US" sz="24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吸热</a:t>
            </a:r>
            <a:r>
              <a:rPr lang="zh-CN" altLang="en-US" sz="2400" b="1" smtClean="0">
                <a:latin typeface="宋体" panose="02010600030101010101" pitchFamily="2" charset="-122"/>
                <a:ea typeface="宋体" panose="02010600030101010101" pitchFamily="2" charset="-122"/>
              </a:rPr>
              <a:t>，温度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下降。所以液体蒸发有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制冷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作用。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976491" y="2967514"/>
            <a:ext cx="1752124" cy="437674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干湿温度计</a:t>
            </a:r>
          </a:p>
        </p:txBody>
      </p:sp>
    </p:spTree>
    <p:extLst>
      <p:ext uri="{BB962C8B-B14F-4D97-AF65-F5344CB8AC3E}">
        <p14:creationId xmlns:p14="http://schemas.microsoft.com/office/powerpoint/2010/main" val="1231015304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3071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55" name="图片 193554" descr="{E88BE449-58F4-42A7-BE18-85F5D99296B1}0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976" y="2476342"/>
            <a:ext cx="1296590" cy="12406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3556" name="图片 193555" descr="{A97D3153-CFD9-4BE6-82EC-46EC78FDFD3A}0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966" y="1393349"/>
            <a:ext cx="1295400" cy="1184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3557" name="图片 193556" descr="{7D75A506-FB2A-43D8-8AFE-AC699576E401}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8989" y="3717529"/>
            <a:ext cx="1283732" cy="11409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4259" name="文本框 224258"/>
          <p:cNvSpPr txBox="1"/>
          <p:nvPr/>
        </p:nvSpPr>
        <p:spPr>
          <a:xfrm>
            <a:off x="4775200" y="2693829"/>
            <a:ext cx="3454718" cy="80724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</a:t>
            </a:r>
            <a:r>
              <a:rPr lang="zh-CN" altLang="en-US" sz="2400" b="1"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液体的表面积越</a:t>
            </a:r>
            <a:r>
              <a:rPr lang="zh-CN" altLang="en-US" sz="2400" b="1" smtClean="0"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大，蒸发</a:t>
            </a:r>
            <a:r>
              <a:rPr lang="zh-CN" altLang="en-US" sz="2400" b="1"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得越快。</a:t>
            </a:r>
          </a:p>
        </p:txBody>
      </p:sp>
      <p:sp>
        <p:nvSpPr>
          <p:cNvPr id="224260" name="文本框 224259"/>
          <p:cNvSpPr txBox="1"/>
          <p:nvPr/>
        </p:nvSpPr>
        <p:spPr>
          <a:xfrm>
            <a:off x="5452110" y="4058683"/>
            <a:ext cx="3535204" cy="80724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.</a:t>
            </a:r>
            <a:r>
              <a:rPr lang="zh-CN" altLang="en-US" sz="2400" b="1" smtClean="0"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液体表面</a:t>
            </a:r>
            <a:r>
              <a:rPr lang="zh-CN" altLang="en-US" sz="2400" b="1"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上的空气流动得越</a:t>
            </a:r>
            <a:r>
              <a:rPr lang="zh-CN" altLang="en-US" sz="2400" b="1" smtClean="0"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快，蒸发</a:t>
            </a:r>
            <a:r>
              <a:rPr lang="zh-CN" altLang="en-US" sz="2400" b="1"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得越快。</a:t>
            </a:r>
          </a:p>
        </p:txBody>
      </p:sp>
      <p:sp>
        <p:nvSpPr>
          <p:cNvPr id="224261" name="文本框 224260"/>
          <p:cNvSpPr txBox="1"/>
          <p:nvPr/>
        </p:nvSpPr>
        <p:spPr>
          <a:xfrm>
            <a:off x="3968353" y="1482408"/>
            <a:ext cx="3607118" cy="80724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en-US" sz="2400" b="1"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液体的温度越</a:t>
            </a:r>
            <a:r>
              <a:rPr lang="zh-CN" altLang="en-US" sz="2400" b="1" smtClean="0"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高，蒸发</a:t>
            </a:r>
            <a:r>
              <a:rPr lang="zh-CN" altLang="en-US" sz="2400" b="1"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得越快。</a:t>
            </a:r>
          </a:p>
        </p:txBody>
      </p:sp>
      <p:sp>
        <p:nvSpPr>
          <p:cNvPr id="50179" name="矩形 12290"/>
          <p:cNvSpPr>
            <a:spLocks noChangeArrowheads="1"/>
          </p:cNvSpPr>
          <p:nvPr/>
        </p:nvSpPr>
        <p:spPr bwMode="auto">
          <a:xfrm>
            <a:off x="-1666" y="718900"/>
            <a:ext cx="9146381" cy="540544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100" b="1" spc="75">
                <a:solidFill>
                  <a:srgbClr val="FFFF00"/>
                </a:solidFill>
                <a:latin typeface="Times New Roman" pitchFamily="18" charset="0"/>
                <a:ea typeface="黑体" panose="02010609060101010101" pitchFamily="49" charset="-122"/>
              </a:rPr>
              <a:t>      </a:t>
            </a:r>
            <a:r>
              <a:rPr lang="zh-CN" altLang="zh-CN" sz="2100" b="1" spc="75">
                <a:solidFill>
                  <a:srgbClr val="FFFF00"/>
                </a:solidFill>
                <a:latin typeface="Times New Roman" pitchFamily="18" charset="0"/>
                <a:ea typeface="黑体" panose="02010609060101010101" pitchFamily="49" charset="-122"/>
              </a:rPr>
              <a:t>探究实验：影响蒸发快慢的因素</a:t>
            </a:r>
          </a:p>
        </p:txBody>
      </p:sp>
    </p:spTree>
    <p:extLst>
      <p:ext uri="{BB962C8B-B14F-4D97-AF65-F5344CB8AC3E}">
        <p14:creationId xmlns:p14="http://schemas.microsoft.com/office/powerpoint/2010/main" val="224518973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2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2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2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59" grpId="0"/>
      <p:bldP spid="224260" grpId="0"/>
      <p:bldP spid="22426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18599" y="1365885"/>
          <a:ext cx="8821580" cy="29365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4343"/>
                <a:gridCol w="1517809"/>
                <a:gridCol w="4022408"/>
                <a:gridCol w="2827020"/>
              </a:tblGrid>
              <a:tr h="36576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方正楷体_GBK" charset="0"/>
                        </a:rPr>
                        <a:t>项目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R w="12700" cap="flat" cmpd="sng">
                      <a:solidFill>
                        <a:srgbClr val="00FFFF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0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方正楷体_GBK" charset="0"/>
                        </a:rPr>
                        <a:t>蒸发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方正楷体_GBK" charset="0"/>
                        </a:rPr>
                        <a:t>沸腾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5760">
                <a:tc row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方正楷体_GBK" charset="0"/>
                        </a:rPr>
                        <a:t>不同点</a:t>
                      </a:r>
                    </a:p>
                    <a:p>
                      <a:pPr indent="0">
                        <a:buNone/>
                      </a:pPr>
                      <a:endParaRPr lang="en-US" sz="2400" b="1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方正楷体_GBK" charset="0"/>
                        </a:rPr>
                        <a:t>发生部位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方正楷体_GBK" charset="0"/>
                        </a:rPr>
                        <a:t>液体的表面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方正楷体_GBK" charset="0"/>
                        </a:rPr>
                        <a:t>液体的内部和表面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>
                      <a:solidFill>
                        <a:srgbClr val="00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方正楷体_GBK" charset="0"/>
                        </a:rPr>
                        <a:t>温度条件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方正楷体_GBK" charset="0"/>
                        </a:rPr>
                        <a:t>任何温度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一定温度(沸点)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>
                      <a:solidFill>
                        <a:srgbClr val="00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方正楷体_GBK" charset="0"/>
                        </a:rPr>
                        <a:t>剧烈程度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方正楷体_GBK" charset="0"/>
                        </a:rPr>
                        <a:t>缓慢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方正楷体_GBK" charset="0"/>
                        </a:rPr>
                        <a:t>剧烈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>
                      <a:solidFill>
                        <a:srgbClr val="00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FFFF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方正楷体_GBK" charset="0"/>
                        </a:rPr>
                        <a:t>液温变化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不加热时液温降低(不需加热)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不变(需加热)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6576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方正楷体_GBK" charset="0"/>
                        </a:rPr>
                        <a:t>相同点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R w="12700" cap="flat" cmpd="sng">
                      <a:solidFill>
                        <a:srgbClr val="00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err="1" smtClean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都是汽化现象，都要吸热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50006" marR="50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R cap="flat">
                      <a:noFill/>
                    </a:lnR>
                    <a:lnT w="12700" cap="flat" cmpd="sng">
                      <a:solidFill>
                        <a:srgbClr val="00FFFF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FFFF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741998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方正楷体_GBK" charset="0"/>
                        </a:rPr>
                        <a:t>关系</a:t>
                      </a:r>
                      <a:endParaRPr lang="en-US" altLang="en-US" sz="2400" b="1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方正楷体_GBK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R w="12700" cap="flat" cmpd="sng">
                      <a:solidFill>
                        <a:srgbClr val="00FFFF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FFFF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1" err="1" smtClean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沸腾的过程中，一定同时伴有蒸发发生，而蒸发进行的同时却不一定有沸腾现象发生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50006" marR="5000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R cap="flat">
                      <a:noFill/>
                    </a:lnR>
                    <a:lnT w="12700" cap="flat" cmpd="sng">
                      <a:solidFill>
                        <a:srgbClr val="00FFFF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005614" y="490656"/>
            <a:ext cx="2905125" cy="44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lnSpc>
                <a:spcPts val="3360"/>
              </a:lnSpc>
              <a:spcBef>
                <a:spcPct val="50000"/>
              </a:spcBef>
              <a:defRPr sz="2400" b="1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/>
              <a:t>蒸发和沸腾的异同点</a:t>
            </a:r>
          </a:p>
        </p:txBody>
      </p:sp>
    </p:spTree>
    <p:extLst>
      <p:ext uri="{BB962C8B-B14F-4D97-AF65-F5344CB8AC3E}">
        <p14:creationId xmlns:p14="http://schemas.microsoft.com/office/powerpoint/2010/main" val="276886402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左大括号 8"/>
          <p:cNvSpPr/>
          <p:nvPr/>
        </p:nvSpPr>
        <p:spPr>
          <a:xfrm>
            <a:off x="3968115" y="2589372"/>
            <a:ext cx="443389" cy="1702594"/>
          </a:xfrm>
          <a:prstGeom prst="leftBrace">
            <a:avLst>
              <a:gd name="adj1" fmla="val 13760"/>
              <a:gd name="adj2" fmla="val 50471"/>
            </a:avLst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74131" y="429657"/>
            <a:ext cx="1786414" cy="437674"/>
          </a:xfrm>
          <a:prstGeom prst="rect">
            <a:avLst/>
          </a:prstGeom>
          <a:solidFill>
            <a:schemeClr val="accent2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常用温度计</a:t>
            </a:r>
          </a:p>
        </p:txBody>
      </p:sp>
      <p:pic>
        <p:nvPicPr>
          <p:cNvPr id="19466" name="图片 19465" descr="04804004##实验室用的温度计、体温计和寒暑表"/>
          <p:cNvPicPr>
            <a:picLocks noChangeAspect="1"/>
          </p:cNvPicPr>
          <p:nvPr/>
        </p:nvPicPr>
        <p:blipFill>
          <a:blip r:embed="rId3"/>
          <a:srcRect t="2184"/>
          <a:stretch>
            <a:fillRect/>
          </a:stretch>
        </p:blipFill>
        <p:spPr>
          <a:xfrm>
            <a:off x="480578" y="1187299"/>
            <a:ext cx="2302727" cy="35306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文本框 1"/>
          <p:cNvSpPr txBox="1"/>
          <p:nvPr/>
        </p:nvSpPr>
        <p:spPr>
          <a:xfrm>
            <a:off x="3216693" y="1062188"/>
            <a:ext cx="5380196" cy="807244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常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用温度计是根据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液体热胀冷缩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的规律制成的。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667424" y="1768316"/>
            <a:ext cx="1856899" cy="437674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酒精温度计</a:t>
            </a:r>
          </a:p>
        </p:txBody>
      </p:sp>
      <p:sp>
        <p:nvSpPr>
          <p:cNvPr id="7" name="右箭头标注 6"/>
          <p:cNvSpPr/>
          <p:nvPr/>
        </p:nvSpPr>
        <p:spPr>
          <a:xfrm>
            <a:off x="3281839" y="2829401"/>
            <a:ext cx="912019" cy="122301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4619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温度计</a:t>
            </a:r>
          </a:p>
        </p:txBody>
      </p:sp>
      <p:sp>
        <p:nvSpPr>
          <p:cNvPr id="17" name="燕尾形 16"/>
          <p:cNvSpPr/>
          <p:nvPr/>
        </p:nvSpPr>
        <p:spPr>
          <a:xfrm>
            <a:off x="4193858" y="2313623"/>
            <a:ext cx="1973580" cy="515779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液体种类</a:t>
            </a:r>
          </a:p>
        </p:txBody>
      </p:sp>
      <p:sp>
        <p:nvSpPr>
          <p:cNvPr id="18" name="左大括号 17"/>
          <p:cNvSpPr/>
          <p:nvPr/>
        </p:nvSpPr>
        <p:spPr>
          <a:xfrm>
            <a:off x="6359430" y="1994774"/>
            <a:ext cx="221694" cy="1109186"/>
          </a:xfrm>
          <a:prstGeom prst="leftBrace">
            <a:avLst>
              <a:gd name="adj1" fmla="val 26423"/>
              <a:gd name="adj2" fmla="val 50723"/>
            </a:avLst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667424" y="2313623"/>
            <a:ext cx="1856899" cy="437674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水银温度计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667424" y="2885123"/>
            <a:ext cx="1856899" cy="437674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煤油温度计</a:t>
            </a:r>
          </a:p>
        </p:txBody>
      </p:sp>
      <p:sp>
        <p:nvSpPr>
          <p:cNvPr id="22" name="燕尾形 21"/>
          <p:cNvSpPr/>
          <p:nvPr/>
        </p:nvSpPr>
        <p:spPr>
          <a:xfrm>
            <a:off x="4208145" y="4036695"/>
            <a:ext cx="1973580" cy="515779"/>
          </a:xfrm>
          <a:prstGeom prst="chevr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用途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571172" y="3530442"/>
            <a:ext cx="2108835" cy="437674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实验用温度计</a:t>
            </a:r>
          </a:p>
        </p:txBody>
      </p:sp>
      <p:sp>
        <p:nvSpPr>
          <p:cNvPr id="24" name="左大括号 23"/>
          <p:cNvSpPr/>
          <p:nvPr/>
        </p:nvSpPr>
        <p:spPr>
          <a:xfrm>
            <a:off x="6359430" y="3737373"/>
            <a:ext cx="221694" cy="1109186"/>
          </a:xfrm>
          <a:prstGeom prst="leftBrace">
            <a:avLst>
              <a:gd name="adj1" fmla="val 40896"/>
              <a:gd name="adj2" fmla="val 49277"/>
            </a:avLst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619298" y="4075748"/>
            <a:ext cx="1856899" cy="437674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体温计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6667423" y="4563228"/>
            <a:ext cx="1856899" cy="437674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寒暑表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077773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下箭头标注 1"/>
          <p:cNvSpPr/>
          <p:nvPr/>
        </p:nvSpPr>
        <p:spPr>
          <a:xfrm>
            <a:off x="5671185" y="1720692"/>
            <a:ext cx="1215390" cy="63293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 sz="2400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6677" name="文本框 156676"/>
          <p:cNvSpPr txBox="1"/>
          <p:nvPr/>
        </p:nvSpPr>
        <p:spPr>
          <a:xfrm>
            <a:off x="607695" y="1701165"/>
            <a:ext cx="3249930" cy="80708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玻璃上的小水珠是如何形成的？</a:t>
            </a:r>
          </a:p>
        </p:txBody>
      </p:sp>
      <p:sp>
        <p:nvSpPr>
          <p:cNvPr id="156678" name="文本框 156677"/>
          <p:cNvSpPr txBox="1"/>
          <p:nvPr/>
        </p:nvSpPr>
        <p:spPr>
          <a:xfrm>
            <a:off x="7266385" y="1832849"/>
            <a:ext cx="1314450" cy="43767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FF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小水珠</a:t>
            </a:r>
          </a:p>
        </p:txBody>
      </p:sp>
      <p:sp>
        <p:nvSpPr>
          <p:cNvPr id="156679" name="文本框 156678"/>
          <p:cNvSpPr txBox="1"/>
          <p:nvPr/>
        </p:nvSpPr>
        <p:spPr>
          <a:xfrm>
            <a:off x="4332685" y="1885713"/>
            <a:ext cx="1314450" cy="43767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FF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水蒸气</a:t>
            </a:r>
          </a:p>
        </p:txBody>
      </p:sp>
      <p:grpSp>
        <p:nvGrpSpPr>
          <p:cNvPr id="156685" name="组合 156684"/>
          <p:cNvGrpSpPr/>
          <p:nvPr/>
        </p:nvGrpSpPr>
        <p:grpSpPr>
          <a:xfrm>
            <a:off x="5338763" y="1666876"/>
            <a:ext cx="1927622" cy="495299"/>
            <a:chOff x="2044" y="1432"/>
            <a:chExt cx="1619" cy="416"/>
          </a:xfrm>
        </p:grpSpPr>
        <p:sp>
          <p:nvSpPr>
            <p:cNvPr id="156682" name="文本框 156681"/>
            <p:cNvSpPr txBox="1"/>
            <p:nvPr/>
          </p:nvSpPr>
          <p:spPr>
            <a:xfrm>
              <a:off x="2266" y="1432"/>
              <a:ext cx="1198" cy="388"/>
            </a:xfrm>
            <a:prstGeom prst="rect">
              <a:avLst/>
            </a:prstGeom>
            <a:noFill/>
            <a:ln w="38100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2400" b="1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遇冷液化</a:t>
              </a:r>
            </a:p>
          </p:txBody>
        </p:sp>
        <p:sp>
          <p:nvSpPr>
            <p:cNvPr id="156681" name="右箭头 156680"/>
            <p:cNvSpPr/>
            <p:nvPr/>
          </p:nvSpPr>
          <p:spPr>
            <a:xfrm>
              <a:off x="2044" y="1752"/>
              <a:ext cx="1619" cy="96"/>
            </a:xfrm>
            <a:prstGeom prst="rightArrow">
              <a:avLst>
                <a:gd name="adj1" fmla="val 50000"/>
                <a:gd name="adj2" fmla="val 248177"/>
              </a:avLst>
            </a:prstGeom>
            <a:solidFill>
              <a:schemeClr val="accent2"/>
            </a:solidFill>
            <a:ln w="381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>
                <a:defRPr/>
              </a:pPr>
              <a:endPara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56683" name="矩形 156682"/>
          <p:cNvSpPr/>
          <p:nvPr/>
        </p:nvSpPr>
        <p:spPr>
          <a:xfrm>
            <a:off x="4421981" y="3290412"/>
            <a:ext cx="4358640" cy="80724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所有的气体温度降低到足够</a:t>
            </a:r>
            <a:r>
              <a:rPr lang="zh-CN" altLang="en-US" sz="2400" b="1" smtClean="0"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时，</a:t>
            </a:r>
            <a:r>
              <a:rPr lang="zh-CN" altLang="en-US" sz="24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都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可以液化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。</a:t>
            </a:r>
          </a:p>
        </p:txBody>
      </p:sp>
      <p:sp>
        <p:nvSpPr>
          <p:cNvPr id="156684" name="文本框 156683"/>
          <p:cNvSpPr txBox="1"/>
          <p:nvPr/>
        </p:nvSpPr>
        <p:spPr>
          <a:xfrm>
            <a:off x="4891562" y="2758282"/>
            <a:ext cx="2774633" cy="43767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液化是放热的过</a:t>
            </a:r>
            <a:r>
              <a:rPr lang="zh-CN" altLang="en-US" sz="2400" b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程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603081" y="2270760"/>
            <a:ext cx="1435418" cy="437674"/>
          </a:xfrm>
          <a:prstGeom prst="rect">
            <a:avLst/>
          </a:prstGeom>
          <a:noFill/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液化条件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646645" y="631348"/>
            <a:ext cx="14478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400" b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 化</a:t>
            </a:r>
            <a:endParaRPr lang="zh-CN" altLang="en-US" sz="24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21981" y="4199097"/>
            <a:ext cx="4358640" cy="80724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在一定的温度</a:t>
            </a:r>
            <a:r>
              <a:rPr lang="zh-CN" altLang="en-US" sz="2400" b="1" smtClean="0"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下，</a:t>
            </a:r>
            <a:r>
              <a:rPr lang="zh-CN" altLang="en-US" sz="24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压缩气体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的体积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也可以使气体液化。</a:t>
            </a:r>
          </a:p>
        </p:txBody>
      </p:sp>
      <p:sp>
        <p:nvSpPr>
          <p:cNvPr id="9" name="左大括号 8"/>
          <p:cNvSpPr/>
          <p:nvPr/>
        </p:nvSpPr>
        <p:spPr>
          <a:xfrm>
            <a:off x="4039076" y="3633311"/>
            <a:ext cx="399098" cy="1220153"/>
          </a:xfrm>
          <a:prstGeom prst="lef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000000"/>
              </a:solidFill>
              <a:latin typeface="Arial"/>
              <a:ea typeface="黑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76220" y="3716373"/>
            <a:ext cx="2983230" cy="117633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将气体液化的最大好处是体积</a:t>
            </a:r>
            <a:r>
              <a:rPr lang="zh-CN" altLang="en-US" sz="2400" b="1" smtClean="0"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缩小，便于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  <a:cs typeface="楷体_GB2312" panose="02010609030101010101" charset="-122"/>
              </a:rPr>
              <a:t>储存和运输。</a:t>
            </a:r>
          </a:p>
        </p:txBody>
      </p:sp>
    </p:spTree>
    <p:extLst>
      <p:ext uri="{BB962C8B-B14F-4D97-AF65-F5344CB8AC3E}">
        <p14:creationId xmlns:p14="http://schemas.microsoft.com/office/powerpoint/2010/main" val="34917725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6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6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6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6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70" decel="100000"/>
                                        <p:tgtEl>
                                          <p:spTgt spid="1566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70" decel="100000"/>
                                        <p:tgtEl>
                                          <p:spTgt spid="15668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668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156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6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156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56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56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6678" grpId="0"/>
      <p:bldP spid="156679" grpId="0"/>
      <p:bldP spid="156683" grpId="0"/>
      <p:bldP spid="156684" grpId="0"/>
      <p:bldP spid="4" grpId="0"/>
      <p:bldP spid="8" grpId="0"/>
      <p:bldP spid="9" grpId="0" animBg="1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文本框 138242"/>
          <p:cNvSpPr txBox="1"/>
          <p:nvPr/>
        </p:nvSpPr>
        <p:spPr>
          <a:xfrm>
            <a:off x="183261" y="1100709"/>
            <a:ext cx="8951595" cy="3947234"/>
          </a:xfrm>
          <a:prstGeom prst="rect">
            <a:avLst/>
          </a:prstGeom>
          <a:noFill/>
          <a:ln w="9525">
            <a:noFill/>
          </a:ln>
          <a:scene3d>
            <a:camera prst="orthographicFront">
              <a:rot lat="0" lon="300000" rev="0"/>
            </a:camera>
            <a:lightRig rig="threePt" dir="t"/>
          </a:scene3d>
        </p:spPr>
        <p:txBody>
          <a:bodyPr wrap="square" lIns="68580" tIns="34290" rIns="68580" bIns="34290">
            <a:spAutoFit/>
          </a:bodyPr>
          <a:lstStyle/>
          <a:p>
            <a:pPr algn="just">
              <a:defRPr/>
            </a:pPr>
            <a:r>
              <a:rPr lang="zh-CN" altLang="en-US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“白气”从喷出到消逝要经历三个物理过程：</a:t>
            </a:r>
          </a:p>
          <a:p>
            <a:pPr algn="just">
              <a:defRPr/>
            </a:pPr>
            <a:r>
              <a:rPr lang="zh-CN" altLang="en-US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①靠近壶嘴的</a:t>
            </a:r>
            <a:r>
              <a:rPr lang="zh-CN" altLang="en-US" sz="21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地方，我们</a:t>
            </a:r>
            <a:r>
              <a:rPr lang="zh-CN" altLang="en-US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什么也</a:t>
            </a:r>
            <a:r>
              <a:rPr lang="zh-CN" altLang="en-US" sz="21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看不见，这</a:t>
            </a:r>
            <a:r>
              <a:rPr lang="zh-CN" altLang="en-US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是因为壶内水沸腾时产生了大量的</a:t>
            </a:r>
            <a:r>
              <a:rPr lang="zh-CN" altLang="en-US" sz="21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水蒸气，在</a:t>
            </a:r>
            <a:r>
              <a:rPr lang="zh-CN" altLang="en-US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壶嘴附近由于</a:t>
            </a:r>
            <a:r>
              <a:rPr lang="zh-CN" altLang="en-US" sz="21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温度比较高</a:t>
            </a:r>
            <a:r>
              <a:rPr lang="zh-CN" altLang="en-US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仍然保持</a:t>
            </a:r>
            <a:r>
              <a:rPr lang="zh-CN" altLang="en-US" sz="21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气态</a:t>
            </a:r>
            <a:r>
              <a:rPr lang="zh-CN" altLang="en-US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；</a:t>
            </a:r>
          </a:p>
          <a:p>
            <a:pPr algn="just">
              <a:defRPr/>
            </a:pPr>
            <a:r>
              <a:rPr lang="zh-CN" altLang="en-US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②水蒸气离开壶嘴一段距离</a:t>
            </a:r>
            <a:r>
              <a:rPr lang="zh-CN" altLang="en-US" sz="21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以后，由于</a:t>
            </a:r>
            <a:r>
              <a:rPr lang="zh-CN" altLang="en-US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空气温度比</a:t>
            </a:r>
            <a:r>
              <a:rPr lang="zh-CN" altLang="en-US" sz="21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较低，水蒸气</a:t>
            </a:r>
            <a:r>
              <a:rPr lang="zh-CN" altLang="en-US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放热发生</a:t>
            </a:r>
            <a:r>
              <a:rPr lang="zh-CN" altLang="en-US" sz="21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液化，形成</a:t>
            </a:r>
            <a:r>
              <a:rPr lang="zh-CN" altLang="en-US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“白气”；</a:t>
            </a:r>
          </a:p>
          <a:p>
            <a:pPr algn="just">
              <a:defRPr/>
            </a:pPr>
            <a:r>
              <a:rPr lang="zh-CN" altLang="en-US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③“白气”进一步</a:t>
            </a:r>
            <a:r>
              <a:rPr lang="zh-CN" altLang="en-US" sz="21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上升，分散</a:t>
            </a:r>
            <a:endParaRPr lang="en-US" altLang="zh-CN" sz="2100" b="1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_GB2312" panose="02010609030101010101" charset="-122"/>
              <a:sym typeface="+mn-ea"/>
            </a:endParaRPr>
          </a:p>
          <a:p>
            <a:pPr algn="just">
              <a:defRPr/>
            </a:pPr>
            <a:r>
              <a:rPr lang="zh-CN" altLang="en-US" sz="21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到</a:t>
            </a:r>
            <a:r>
              <a:rPr lang="zh-CN" altLang="en-US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干燥的空气</a:t>
            </a:r>
            <a:r>
              <a:rPr lang="zh-CN" altLang="en-US" sz="21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中，发生</a:t>
            </a:r>
            <a:r>
              <a:rPr lang="zh-CN" altLang="en-US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汽化</a:t>
            </a:r>
            <a:r>
              <a:rPr lang="zh-CN" altLang="en-US" sz="21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现</a:t>
            </a:r>
            <a:endParaRPr lang="en-US" altLang="zh-CN" sz="2100" b="1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_GB2312" panose="02010609030101010101" charset="-122"/>
              <a:sym typeface="+mn-ea"/>
            </a:endParaRPr>
          </a:p>
          <a:p>
            <a:pPr algn="just">
              <a:defRPr/>
            </a:pPr>
            <a:r>
              <a:rPr lang="zh-CN" altLang="en-US" sz="21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象，我们</a:t>
            </a:r>
            <a:r>
              <a:rPr lang="zh-CN" altLang="en-US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  <a:sym typeface="+mn-ea"/>
              </a:rPr>
              <a:t>又什么也看不见了。</a:t>
            </a:r>
          </a:p>
          <a:p>
            <a:pPr algn="just">
              <a:defRPr/>
            </a:pPr>
            <a:r>
              <a:rPr lang="zh-CN" altLang="en-US" sz="21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我</a:t>
            </a:r>
            <a:r>
              <a:rPr lang="zh-CN" altLang="en-US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们看到的雾状的“白气”</a:t>
            </a:r>
          </a:p>
          <a:p>
            <a:pPr algn="just">
              <a:defRPr/>
            </a:pPr>
            <a:r>
              <a:rPr lang="zh-CN" altLang="en-US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是已经液化了的细小的小水</a:t>
            </a:r>
          </a:p>
          <a:p>
            <a:pPr algn="just">
              <a:defRPr/>
            </a:pPr>
            <a:r>
              <a:rPr lang="zh-CN" altLang="en-US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珠。切不可把这些</a:t>
            </a:r>
            <a:r>
              <a:rPr lang="zh-CN" altLang="en-US" sz="21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雾状物误</a:t>
            </a:r>
          </a:p>
          <a:p>
            <a:pPr algn="just">
              <a:defRPr/>
            </a:pPr>
            <a:r>
              <a:rPr lang="zh-CN" altLang="en-US" sz="21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认为是水蒸气</a:t>
            </a:r>
            <a:r>
              <a:rPr lang="zh-CN" altLang="en-US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。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110" y="2674620"/>
            <a:ext cx="2201704" cy="1937385"/>
          </a:xfrm>
          <a:prstGeom prst="rect">
            <a:avLst/>
          </a:prstGeom>
        </p:spPr>
      </p:pic>
      <p:pic>
        <p:nvPicPr>
          <p:cNvPr id="3" name="图片 2" descr="u=3204058879,4060337748&amp;fm=214&amp;gp=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411" y="2674620"/>
            <a:ext cx="2542699" cy="1928336"/>
          </a:xfrm>
          <a:prstGeom prst="rect">
            <a:avLst/>
          </a:prstGeom>
        </p:spPr>
      </p:pic>
      <p:sp>
        <p:nvSpPr>
          <p:cNvPr id="156677" name="文本框 156676"/>
          <p:cNvSpPr txBox="1"/>
          <p:nvPr/>
        </p:nvSpPr>
        <p:spPr>
          <a:xfrm>
            <a:off x="2990675" y="516176"/>
            <a:ext cx="2438876" cy="43767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_GB2312" panose="02010609030101010101" charset="-122"/>
              </a:rPr>
              <a:t>生活中的</a:t>
            </a:r>
            <a:r>
              <a:rPr lang="en-US" altLang="zh-CN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_GB2312" panose="02010609030101010101" charset="-122"/>
              </a:rPr>
              <a:t>“</a:t>
            </a:r>
            <a:r>
              <a:rPr lang="zh-CN" altLang="en-US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_GB2312" panose="02010609030101010101" charset="-122"/>
              </a:rPr>
              <a:t>白气</a:t>
            </a:r>
            <a:r>
              <a:rPr lang="en-US" altLang="zh-CN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_GB2312" panose="02010609030101010101" charset="-122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831036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0025" y="802005"/>
            <a:ext cx="8743950" cy="1915909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生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活中大家见到人呼出的</a:t>
            </a: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“白气”，打开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冰箱冷冻室的</a:t>
            </a: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门，门口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出现的</a:t>
            </a: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“白气”，打开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热水</a:t>
            </a: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瓶盖子，瓶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内冒出的</a:t>
            </a: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“白气”，夏天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打开冰棒的</a:t>
            </a: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包装纸，冰棒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周围的“白气”</a:t>
            </a: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等等，都是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水蒸气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液化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成的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小水珠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弥散在空气</a:t>
            </a: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中，形成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的雾状</a:t>
            </a:r>
            <a:r>
              <a:rPr lang="en-US" altLang="zh-CN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白气</a:t>
            </a:r>
            <a:r>
              <a:rPr lang="en-US" altLang="zh-CN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18009"/>
          <a:stretch>
            <a:fillRect/>
          </a:stretch>
        </p:blipFill>
        <p:spPr>
          <a:xfrm>
            <a:off x="5706904" y="2733199"/>
            <a:ext cx="2403634" cy="150609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b="18662"/>
          <a:stretch>
            <a:fillRect/>
          </a:stretch>
        </p:blipFill>
        <p:spPr>
          <a:xfrm>
            <a:off x="709885" y="2733199"/>
            <a:ext cx="2396014" cy="150609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416" y="2718435"/>
            <a:ext cx="2103454" cy="152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1770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r="11467"/>
          <a:stretch>
            <a:fillRect/>
          </a:stretch>
        </p:blipFill>
        <p:spPr>
          <a:xfrm rot="16200000">
            <a:off x="6487090" y="3404527"/>
            <a:ext cx="1273493" cy="1702106"/>
          </a:xfrm>
          <a:prstGeom prst="rect">
            <a:avLst/>
          </a:prstGeom>
        </p:spPr>
      </p:pic>
      <p:sp>
        <p:nvSpPr>
          <p:cNvPr id="245769" name="文本框 245768"/>
          <p:cNvSpPr txBox="1"/>
          <p:nvPr/>
        </p:nvSpPr>
        <p:spPr>
          <a:xfrm>
            <a:off x="3046095" y="498444"/>
            <a:ext cx="3051810" cy="448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zh-CN"/>
            </a:defPPr>
            <a:lvl1pPr>
              <a:lnSpc>
                <a:spcPts val="3360"/>
              </a:lnSpc>
              <a:spcBef>
                <a:spcPct val="50000"/>
              </a:spcBef>
              <a:defRPr sz="2400" b="1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/>
              <a:t>自然界里的液化现象</a:t>
            </a:r>
          </a:p>
        </p:txBody>
      </p:sp>
      <p:sp>
        <p:nvSpPr>
          <p:cNvPr id="245770" name="文本框 245769"/>
          <p:cNvSpPr txBox="1"/>
          <p:nvPr/>
        </p:nvSpPr>
        <p:spPr>
          <a:xfrm>
            <a:off x="247650" y="1118997"/>
            <a:ext cx="8761095" cy="43767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4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①</a:t>
            </a:r>
            <a:r>
              <a:rPr lang="zh-CN" altLang="en-US" sz="24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雨：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温度</a:t>
            </a:r>
            <a:r>
              <a:rPr lang="zh-CN" altLang="en-US" sz="2400" b="1" smtClean="0">
                <a:latin typeface="宋体" panose="02010600030101010101" pitchFamily="2" charset="-122"/>
                <a:ea typeface="宋体" panose="02010600030101010101" pitchFamily="2" charset="-122"/>
              </a:rPr>
              <a:t>降低，大气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中的水蒸气遇冷液化成小</a:t>
            </a:r>
            <a:r>
              <a:rPr lang="zh-CN" altLang="en-US" sz="2400" b="1" smtClean="0">
                <a:latin typeface="宋体" panose="02010600030101010101" pitchFamily="2" charset="-122"/>
                <a:ea typeface="宋体" panose="02010600030101010101" pitchFamily="2" charset="-122"/>
              </a:rPr>
              <a:t>水珠，形成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降水</a:t>
            </a:r>
            <a:r>
              <a:rPr lang="zh-CN" altLang="en-US" sz="2400" b="1">
                <a:solidFill>
                  <a:srgbClr val="000099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2400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5772" name="文本框 245771"/>
          <p:cNvSpPr txBox="1"/>
          <p:nvPr/>
        </p:nvSpPr>
        <p:spPr>
          <a:xfrm>
            <a:off x="203108" y="1591913"/>
            <a:ext cx="8862060" cy="117633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②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露：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白天温度</a:t>
            </a:r>
            <a:r>
              <a:rPr lang="zh-CN" altLang="en-US" sz="2400" b="1" smtClean="0">
                <a:latin typeface="宋体" panose="02010600030101010101" pitchFamily="2" charset="-122"/>
                <a:ea typeface="宋体" panose="02010600030101010101" pitchFamily="2" charset="-122"/>
              </a:rPr>
              <a:t>较高，地球表面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的水大量</a:t>
            </a:r>
            <a:r>
              <a:rPr lang="zh-CN" altLang="en-US" sz="2400" b="1" smtClean="0">
                <a:latin typeface="宋体" panose="02010600030101010101" pitchFamily="2" charset="-122"/>
                <a:ea typeface="宋体" panose="02010600030101010101" pitchFamily="2" charset="-122"/>
              </a:rPr>
              <a:t>蒸发，空气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中含有较多的</a:t>
            </a:r>
            <a:r>
              <a:rPr lang="zh-CN" altLang="en-US" sz="2400" b="1" smtClean="0">
                <a:latin typeface="宋体" panose="02010600030101010101" pitchFamily="2" charset="-122"/>
                <a:ea typeface="宋体" panose="02010600030101010101" pitchFamily="2" charset="-122"/>
              </a:rPr>
              <a:t>水蒸气，夜间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气温</a:t>
            </a:r>
            <a:r>
              <a:rPr lang="zh-CN" altLang="en-US" sz="2400" b="1" smtClean="0">
                <a:latin typeface="宋体" panose="02010600030101010101" pitchFamily="2" charset="-122"/>
                <a:ea typeface="宋体" panose="02010600030101010101" pitchFamily="2" charset="-122"/>
              </a:rPr>
              <a:t>降低，空气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中的水蒸气由于遇到冷空气就在草木石块等上面液化成小水珠。</a:t>
            </a:r>
          </a:p>
        </p:txBody>
      </p:sp>
      <p:sp>
        <p:nvSpPr>
          <p:cNvPr id="246788" name="文本框 246787"/>
          <p:cNvSpPr txBox="1"/>
          <p:nvPr/>
        </p:nvSpPr>
        <p:spPr>
          <a:xfrm>
            <a:off x="197168" y="2811590"/>
            <a:ext cx="8755380" cy="80724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4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③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雾</a:t>
            </a:r>
            <a:r>
              <a:rPr lang="zh-CN" altLang="en-US" sz="24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如果空气中有较多的</a:t>
            </a:r>
            <a:r>
              <a:rPr lang="zh-CN" altLang="en-US" sz="2400" b="1" smtClean="0">
                <a:latin typeface="宋体" panose="02010600030101010101" pitchFamily="2" charset="-122"/>
                <a:ea typeface="宋体" panose="02010600030101010101" pitchFamily="2" charset="-122"/>
              </a:rPr>
              <a:t>浮尘，空气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中的水蒸气遇冷液化成小水珠依附在浮尘</a:t>
            </a:r>
            <a:r>
              <a:rPr lang="zh-CN" altLang="en-US" sz="2400" b="1" smtClean="0">
                <a:latin typeface="宋体" panose="02010600030101010101" pitchFamily="2" charset="-122"/>
                <a:ea typeface="宋体" panose="02010600030101010101" pitchFamily="2" charset="-122"/>
              </a:rPr>
              <a:t>上，就</a:t>
            </a: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形成了雾。</a:t>
            </a:r>
          </a:p>
        </p:txBody>
      </p:sp>
      <p:pic>
        <p:nvPicPr>
          <p:cNvPr id="5" name="图片 4" descr="tim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596" y="3618834"/>
            <a:ext cx="1958816" cy="127349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9352" y="3618834"/>
            <a:ext cx="1883220" cy="127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335596" y="4511838"/>
            <a:ext cx="442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雨</a:t>
            </a:r>
            <a:endParaRPr lang="zh-CN" altLang="en-US" sz="2000">
              <a:solidFill>
                <a:srgbClr val="0000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72783" y="4511398"/>
            <a:ext cx="442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露</a:t>
            </a:r>
          </a:p>
        </p:txBody>
      </p:sp>
      <p:sp>
        <p:nvSpPr>
          <p:cNvPr id="7" name="矩形 6"/>
          <p:cNvSpPr/>
          <p:nvPr/>
        </p:nvSpPr>
        <p:spPr>
          <a:xfrm>
            <a:off x="3951541" y="4493996"/>
            <a:ext cx="4427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雾</a:t>
            </a:r>
          </a:p>
        </p:txBody>
      </p:sp>
    </p:spTree>
    <p:extLst>
      <p:ext uri="{BB962C8B-B14F-4D97-AF65-F5344CB8AC3E}">
        <p14:creationId xmlns:p14="http://schemas.microsoft.com/office/powerpoint/2010/main" val="3198058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45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0" grpId="0"/>
      <p:bldP spid="245772" grpId="0"/>
      <p:bldP spid="246788" grpId="0"/>
      <p:bldP spid="2" grpId="0"/>
      <p:bldP spid="4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30955" y="429260"/>
            <a:ext cx="963930" cy="4616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zh-CN" sz="2400" b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升</a:t>
            </a:r>
            <a:r>
              <a:rPr lang="en-US" altLang="zh-CN" sz="2400" b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zh-CN" sz="2400" b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华</a:t>
            </a:r>
            <a:r>
              <a:rPr lang="en-US" altLang="zh-CN" sz="2400" b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zh-CN" sz="24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50280" y="1342073"/>
            <a:ext cx="963930" cy="437674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升华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655820" y="1681639"/>
            <a:ext cx="963930" cy="437674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固态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677150" y="1681639"/>
            <a:ext cx="963930" cy="437674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气态</a:t>
            </a:r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5371147" y="1889761"/>
            <a:ext cx="2306003" cy="2143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5911441" y="2771299"/>
            <a:ext cx="1490186" cy="437674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制冷作用</a:t>
            </a:r>
          </a:p>
        </p:txBody>
      </p:sp>
      <p:sp>
        <p:nvSpPr>
          <p:cNvPr id="18" name="下箭头标注 17"/>
          <p:cNvSpPr/>
          <p:nvPr/>
        </p:nvSpPr>
        <p:spPr>
          <a:xfrm>
            <a:off x="6050280" y="2002631"/>
            <a:ext cx="955834" cy="768668"/>
          </a:xfrm>
          <a:prstGeom prst="downArrow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吸热</a:t>
            </a:r>
          </a:p>
        </p:txBody>
      </p:sp>
      <p:sp>
        <p:nvSpPr>
          <p:cNvPr id="27653" name="矩形 27652"/>
          <p:cNvSpPr/>
          <p:nvPr/>
        </p:nvSpPr>
        <p:spPr>
          <a:xfrm>
            <a:off x="5234940" y="3581048"/>
            <a:ext cx="2613536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利用干冰冷冻食品</a:t>
            </a:r>
          </a:p>
        </p:txBody>
      </p:sp>
      <p:sp>
        <p:nvSpPr>
          <p:cNvPr id="19" name="矩形 18"/>
          <p:cNvSpPr/>
          <p:nvPr/>
        </p:nvSpPr>
        <p:spPr>
          <a:xfrm>
            <a:off x="5234940" y="4145778"/>
            <a:ext cx="2613536" cy="438582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 anchor="t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利用干冰人工降雨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1023669" y="1880517"/>
            <a:ext cx="2746599" cy="1698308"/>
            <a:chOff x="1250" y="4490"/>
            <a:chExt cx="7591" cy="1182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0" y="4490"/>
              <a:ext cx="7500" cy="11829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250" y="10696"/>
              <a:ext cx="7591" cy="4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sz="2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衣柜中</a:t>
              </a:r>
            </a:p>
            <a:p>
              <a:pPr>
                <a:defRPr/>
              </a:pPr>
              <a:r>
                <a:rPr lang="zh-CN" altLang="en-US" sz="2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的樟脑丸变小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98329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61035" y="510117"/>
            <a:ext cx="2343626" cy="4376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常见的升华现象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3341582" y="1159792"/>
            <a:ext cx="2680008" cy="1698308"/>
            <a:chOff x="10163" y="2094"/>
            <a:chExt cx="5018" cy="274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63" y="2094"/>
              <a:ext cx="4966" cy="2742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0355" y="2162"/>
              <a:ext cx="4826" cy="1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</a:lstStyle>
            <a:p>
              <a:r>
                <a:rPr lang="zh-CN" altLang="en-US" smtClean="0"/>
                <a:t>冬天，背阴处</a:t>
              </a:r>
              <a:r>
                <a:rPr lang="zh-CN" altLang="en-US"/>
                <a:t>的积雪会慢慢减少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46759" y="1159792"/>
            <a:ext cx="2746599" cy="1698308"/>
            <a:chOff x="1250" y="4490"/>
            <a:chExt cx="7591" cy="11829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0" y="4490"/>
              <a:ext cx="7500" cy="11829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250" y="10696"/>
              <a:ext cx="7591" cy="4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zh-CN" altLang="en-US" sz="2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衣柜中</a:t>
              </a:r>
            </a:p>
            <a:p>
              <a:pPr>
                <a:defRPr/>
              </a:pPr>
              <a:r>
                <a:rPr lang="zh-CN" altLang="en-US" sz="2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的樟脑丸变小</a:t>
              </a: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10462" y="3104771"/>
            <a:ext cx="2900363" cy="1505707"/>
            <a:chOff x="5822" y="2784"/>
            <a:chExt cx="8565" cy="4543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0" y="2827"/>
              <a:ext cx="8100" cy="450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5822" y="2784"/>
              <a:ext cx="8565" cy="2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</a:lstStyle>
            <a:p>
              <a:r>
                <a:rPr lang="zh-CN" altLang="en-US">
                  <a:solidFill>
                    <a:srgbClr val="0000FF"/>
                  </a:solidFill>
                </a:rPr>
                <a:t>用久了的</a:t>
              </a:r>
              <a:r>
                <a:rPr lang="zh-CN" altLang="en-US" smtClean="0">
                  <a:solidFill>
                    <a:srgbClr val="0000FF"/>
                  </a:solidFill>
                </a:rPr>
                <a:t>灯泡，灯丝</a:t>
              </a:r>
              <a:r>
                <a:rPr lang="zh-CN" altLang="en-US">
                  <a:solidFill>
                    <a:srgbClr val="0000FF"/>
                  </a:solidFill>
                </a:rPr>
                <a:t>会变细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374741" y="3129297"/>
            <a:ext cx="3029846" cy="1447363"/>
            <a:chOff x="10110" y="6640"/>
            <a:chExt cx="7264" cy="4713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/>
            <a:srcRect b="20800"/>
            <a:stretch>
              <a:fillRect/>
            </a:stretch>
          </p:blipFill>
          <p:spPr>
            <a:xfrm>
              <a:off x="10110" y="6640"/>
              <a:ext cx="6290" cy="471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0287" y="6684"/>
              <a:ext cx="7087" cy="1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</a:lstStyle>
            <a:p>
              <a:r>
                <a:rPr lang="zh-CN" altLang="en-US">
                  <a:solidFill>
                    <a:srgbClr val="0000FF"/>
                  </a:solidFill>
                </a:rPr>
                <a:t>户外冰冻的衣服变干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404767" y="1081054"/>
            <a:ext cx="2375535" cy="1808321"/>
            <a:chOff x="705" y="5096"/>
            <a:chExt cx="6269" cy="5224"/>
          </a:xfrm>
        </p:grpSpPr>
        <p:pic>
          <p:nvPicPr>
            <p:cNvPr id="26" name="图片 25" descr="9028_thumb_P_1293382370112"/>
            <p:cNvPicPr>
              <a:picLocks noChangeAspect="1"/>
            </p:cNvPicPr>
            <p:nvPr/>
          </p:nvPicPr>
          <p:blipFill>
            <a:blip r:embed="rId7"/>
            <a:srcRect l="6956" t="13913" r="9566" b="16522"/>
            <a:stretch>
              <a:fillRect/>
            </a:stretch>
          </p:blipFill>
          <p:spPr>
            <a:xfrm>
              <a:off x="705" y="5096"/>
              <a:ext cx="6269" cy="522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" name="文本框 26"/>
            <p:cNvSpPr txBox="1"/>
            <p:nvPr/>
          </p:nvSpPr>
          <p:spPr>
            <a:xfrm>
              <a:off x="1384" y="5105"/>
              <a:ext cx="5590" cy="1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</a:lstStyle>
            <a:p>
              <a:r>
                <a:rPr lang="zh-CN" altLang="en-US">
                  <a:solidFill>
                    <a:srgbClr val="0000FF"/>
                  </a:solidFill>
                </a:rPr>
                <a:t>固体空气清新剂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318843" y="3029325"/>
            <a:ext cx="2631281" cy="1811192"/>
            <a:chOff x="9495" y="3625"/>
            <a:chExt cx="8356" cy="6685"/>
          </a:xfrm>
        </p:grpSpPr>
        <p:pic>
          <p:nvPicPr>
            <p:cNvPr id="29" name="图片 28" descr="15"/>
            <p:cNvPicPr>
              <a:picLocks noChangeAspect="1"/>
            </p:cNvPicPr>
            <p:nvPr/>
          </p:nvPicPr>
          <p:blipFill>
            <a:blip r:embed="rId8">
              <a:lum contrast="30000"/>
            </a:blip>
            <a:srcRect t="5083" b="13538"/>
            <a:stretch>
              <a:fillRect/>
            </a:stretch>
          </p:blipFill>
          <p:spPr>
            <a:xfrm>
              <a:off x="9495" y="3625"/>
              <a:ext cx="8356" cy="668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" name="文本框 29"/>
            <p:cNvSpPr txBox="1"/>
            <p:nvPr/>
          </p:nvSpPr>
          <p:spPr>
            <a:xfrm>
              <a:off x="9495" y="3956"/>
              <a:ext cx="5136" cy="3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 b="1">
                  <a:solidFill>
                    <a:srgbClr val="FFFF00"/>
                  </a:solidFill>
                  <a:latin typeface="宋体" panose="02010600030101010101" pitchFamily="2" charset="-122"/>
                  <a:ea typeface="宋体" panose="02010600030101010101" pitchFamily="2" charset="-122"/>
                </a:defRPr>
              </a:lvl1pPr>
            </a:lstStyle>
            <a:p>
              <a:r>
                <a:rPr lang="zh-CN" altLang="en-US">
                  <a:solidFill>
                    <a:srgbClr val="0000FF"/>
                  </a:solidFill>
                </a:rPr>
                <a:t>没有熔化的</a:t>
              </a:r>
              <a:r>
                <a:rPr lang="en-US" altLang="zh-CN">
                  <a:solidFill>
                    <a:srgbClr val="0000FF"/>
                  </a:solidFill>
                </a:rPr>
                <a:t>“</a:t>
              </a:r>
              <a:r>
                <a:rPr lang="zh-CN" altLang="en-US">
                  <a:solidFill>
                    <a:srgbClr val="0000FF"/>
                  </a:solidFill>
                </a:rPr>
                <a:t>雪人</a:t>
              </a:r>
              <a:r>
                <a:rPr lang="en-US" altLang="zh-CN">
                  <a:solidFill>
                    <a:srgbClr val="0000FF"/>
                  </a:solidFill>
                </a:rPr>
                <a:t>”</a:t>
              </a:r>
              <a:r>
                <a:rPr lang="zh-CN" altLang="en-US">
                  <a:solidFill>
                    <a:srgbClr val="0000FF"/>
                  </a:solidFill>
                </a:rPr>
                <a:t>变小了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1926957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003040" y="428625"/>
            <a:ext cx="963930" cy="4616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zh-CN" sz="2400" b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凝</a:t>
            </a:r>
            <a:r>
              <a:rPr lang="en-US" altLang="zh-CN" sz="2400" b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zh-CN" sz="2400" b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华</a:t>
            </a:r>
            <a:endParaRPr lang="zh-CN" altLang="zh-CN" sz="24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68403" y="2469833"/>
            <a:ext cx="963930" cy="437674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凝华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782026" y="2113598"/>
            <a:ext cx="963930" cy="437674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气态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803356" y="2113598"/>
            <a:ext cx="963930" cy="437674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zh-CN" sz="2400" b="1">
                <a:latin typeface="宋体" panose="02010600030101010101" pitchFamily="2" charset="-122"/>
                <a:ea typeface="宋体" panose="02010600030101010101" pitchFamily="2" charset="-122"/>
              </a:rPr>
              <a:t>固态</a:t>
            </a:r>
          </a:p>
        </p:txBody>
      </p:sp>
      <p:cxnSp>
        <p:nvCxnSpPr>
          <p:cNvPr id="18" name="直接箭头连接符 17"/>
          <p:cNvCxnSpPr/>
          <p:nvPr/>
        </p:nvCxnSpPr>
        <p:spPr>
          <a:xfrm flipV="1">
            <a:off x="5497354" y="2321718"/>
            <a:ext cx="2306003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5369719" y="3361849"/>
            <a:ext cx="3020854" cy="437674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zh-CN" sz="2400" b="1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凝华过程是放热过</a:t>
            </a:r>
            <a:r>
              <a:rPr lang="zh-CN" altLang="zh-CN" sz="2400" b="1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程</a:t>
            </a:r>
            <a:r>
              <a:rPr lang="zh-CN" altLang="en-US" sz="2400" b="1" smtClean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zh-CN" sz="2400" b="1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下箭头标注 20"/>
          <p:cNvSpPr/>
          <p:nvPr/>
        </p:nvSpPr>
        <p:spPr>
          <a:xfrm>
            <a:off x="5909310" y="1549584"/>
            <a:ext cx="1382554" cy="768668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遇冷放热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1145858" y="1921595"/>
            <a:ext cx="3065621" cy="1693978"/>
            <a:chOff x="3285" y="3582"/>
            <a:chExt cx="6437" cy="424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rcRect b="6642"/>
            <a:stretch>
              <a:fillRect/>
            </a:stretch>
          </p:blipFill>
          <p:spPr>
            <a:xfrm>
              <a:off x="3285" y="3582"/>
              <a:ext cx="6437" cy="4247"/>
            </a:xfrm>
            <a:prstGeom prst="rect">
              <a:avLst/>
            </a:prstGeom>
          </p:spPr>
        </p:pic>
        <p:sp>
          <p:nvSpPr>
            <p:cNvPr id="3" name="Text Box 17"/>
            <p:cNvSpPr txBox="1"/>
            <p:nvPr/>
          </p:nvSpPr>
          <p:spPr>
            <a:xfrm>
              <a:off x="3443" y="3636"/>
              <a:ext cx="1217" cy="115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400" b="1">
                  <a:solidFill>
                    <a:srgbClr val="FF0000"/>
                  </a:solidFill>
                  <a:latin typeface="Tahoma" panose="020B0604030504040204" pitchFamily="34" charset="0"/>
                  <a:ea typeface="华文中宋" panose="02010600040101010101" pitchFamily="2" charset="-122"/>
                </a:rPr>
                <a:t>雪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3305062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WordArt 21"/>
          <p:cNvSpPr/>
          <p:nvPr/>
        </p:nvSpPr>
        <p:spPr>
          <a:xfrm>
            <a:off x="2561273" y="660082"/>
            <a:ext cx="4020979" cy="418148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  <a:normAutofit fontScale="97500" lnSpcReduction="10000"/>
          </a:bodyPr>
          <a:lstStyle/>
          <a:p>
            <a:pPr algn="ctr" eaLnBrk="0" hangingPunct="0">
              <a:defRPr/>
            </a:pPr>
            <a:r>
              <a:rPr lang="zh-CN" altLang="en-US" sz="24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生活中的凝华现象</a:t>
            </a:r>
          </a:p>
        </p:txBody>
      </p:sp>
      <p:grpSp>
        <p:nvGrpSpPr>
          <p:cNvPr id="3" name="组合 18"/>
          <p:cNvGrpSpPr/>
          <p:nvPr/>
        </p:nvGrpSpPr>
        <p:grpSpPr>
          <a:xfrm>
            <a:off x="3577114" y="1179671"/>
            <a:ext cx="2743200" cy="1748790"/>
            <a:chOff x="5029200" y="1007623"/>
            <a:chExt cx="3657600" cy="2548023"/>
          </a:xfrm>
        </p:grpSpPr>
        <p:pic>
          <p:nvPicPr>
            <p:cNvPr id="16399" name="Picture 30" descr="338924019457350098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9200" y="1007623"/>
              <a:ext cx="3657600" cy="25480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400" name="Text Box 20"/>
            <p:cNvSpPr txBox="1"/>
            <p:nvPr/>
          </p:nvSpPr>
          <p:spPr>
            <a:xfrm>
              <a:off x="7696200" y="1066800"/>
              <a:ext cx="914400" cy="67265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defRPr sz="2400" b="1">
                  <a:solidFill>
                    <a:srgbClr val="FF0000"/>
                  </a:solidFill>
                  <a:latin typeface="Tahoma" panose="020B0604030504040204" pitchFamily="34" charset="0"/>
                  <a:ea typeface="华文中宋" panose="02010600040101010101" pitchFamily="2" charset="-122"/>
                </a:defRPr>
              </a:lvl1pPr>
            </a:lstStyle>
            <a:p>
              <a:r>
                <a:rPr lang="zh-CN" altLang="en-US"/>
                <a:t>霜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93" y="1179196"/>
            <a:ext cx="2970371" cy="1749266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6582252" y="1179671"/>
            <a:ext cx="2299811" cy="3604260"/>
            <a:chOff x="10814" y="5740"/>
            <a:chExt cx="4226" cy="632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14" y="5740"/>
              <a:ext cx="4226" cy="6327"/>
            </a:xfrm>
            <a:prstGeom prst="rect">
              <a:avLst/>
            </a:prstGeom>
          </p:spPr>
        </p:pic>
        <p:sp>
          <p:nvSpPr>
            <p:cNvPr id="8" name="Rectangle 52"/>
            <p:cNvSpPr/>
            <p:nvPr/>
          </p:nvSpPr>
          <p:spPr>
            <a:xfrm>
              <a:off x="10814" y="5767"/>
              <a:ext cx="2160" cy="8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Tahoma" panose="020B0604030504040204" pitchFamily="34" charset="0"/>
                  <a:ea typeface="华文中宋" panose="02010600040101010101" pitchFamily="2" charset="-122"/>
                </a:rPr>
                <a:t>雾淞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97168" y="3089995"/>
            <a:ext cx="3065621" cy="1693978"/>
            <a:chOff x="3285" y="3582"/>
            <a:chExt cx="6437" cy="424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/>
            <a:srcRect b="6642"/>
            <a:stretch>
              <a:fillRect/>
            </a:stretch>
          </p:blipFill>
          <p:spPr>
            <a:xfrm>
              <a:off x="3285" y="3582"/>
              <a:ext cx="6437" cy="4247"/>
            </a:xfrm>
            <a:prstGeom prst="rect">
              <a:avLst/>
            </a:prstGeom>
          </p:spPr>
        </p:pic>
        <p:sp>
          <p:nvSpPr>
            <p:cNvPr id="9" name="Text Box 17"/>
            <p:cNvSpPr txBox="1"/>
            <p:nvPr/>
          </p:nvSpPr>
          <p:spPr>
            <a:xfrm>
              <a:off x="3443" y="3636"/>
              <a:ext cx="1217" cy="115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sz="2400" b="1">
                  <a:solidFill>
                    <a:srgbClr val="FF0000"/>
                  </a:solidFill>
                  <a:latin typeface="Tahoma" panose="020B0604030504040204" pitchFamily="34" charset="0"/>
                  <a:ea typeface="华文中宋" panose="02010600040101010101" pitchFamily="2" charset="-122"/>
                </a:rPr>
                <a:t>雪</a:t>
              </a:r>
            </a:p>
          </p:txBody>
        </p:sp>
      </p:grpSp>
      <p:sp>
        <p:nvSpPr>
          <p:cNvPr id="11" name="Text Box 17"/>
          <p:cNvSpPr txBox="1"/>
          <p:nvPr/>
        </p:nvSpPr>
        <p:spPr>
          <a:xfrm>
            <a:off x="480578" y="1268994"/>
            <a:ext cx="1039654" cy="43767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FF0000"/>
                </a:solidFill>
                <a:latin typeface="Tahoma" panose="020B0604030504040204" pitchFamily="34" charset="0"/>
                <a:ea typeface="华文中宋" panose="02010600040101010101" pitchFamily="2" charset="-122"/>
              </a:rPr>
              <a:t>冰花</a:t>
            </a:r>
          </a:p>
        </p:txBody>
      </p:sp>
      <p:sp>
        <p:nvSpPr>
          <p:cNvPr id="13" name="爆炸形 1 12"/>
          <p:cNvSpPr/>
          <p:nvPr/>
        </p:nvSpPr>
        <p:spPr>
          <a:xfrm>
            <a:off x="3330417" y="2928461"/>
            <a:ext cx="3143726" cy="126682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zh-CN" altLang="en-US" sz="270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凝华</a:t>
            </a:r>
          </a:p>
        </p:txBody>
      </p:sp>
      <p:sp>
        <p:nvSpPr>
          <p:cNvPr id="15415" name="Text Box 55"/>
          <p:cNvSpPr txBox="1"/>
          <p:nvPr/>
        </p:nvSpPr>
        <p:spPr>
          <a:xfrm>
            <a:off x="3552349" y="3469005"/>
            <a:ext cx="414814" cy="117633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水蒸气</a:t>
            </a:r>
          </a:p>
        </p:txBody>
      </p:sp>
      <p:sp>
        <p:nvSpPr>
          <p:cNvPr id="15416" name="Line 56"/>
          <p:cNvSpPr/>
          <p:nvPr/>
        </p:nvSpPr>
        <p:spPr>
          <a:xfrm>
            <a:off x="4159568" y="3951923"/>
            <a:ext cx="1577816" cy="476"/>
          </a:xfrm>
          <a:prstGeom prst="line">
            <a:avLst/>
          </a:prstGeom>
          <a:ln w="38100" cap="flat" cmpd="sng">
            <a:solidFill>
              <a:srgbClr val="FF66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15417" name="Text Box 57"/>
          <p:cNvSpPr txBox="1"/>
          <p:nvPr/>
        </p:nvSpPr>
        <p:spPr>
          <a:xfrm>
            <a:off x="5737384" y="3469005"/>
            <a:ext cx="651986" cy="117633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小冰晶</a:t>
            </a:r>
          </a:p>
        </p:txBody>
      </p:sp>
      <p:sp>
        <p:nvSpPr>
          <p:cNvPr id="15418" name="Rectangle 58"/>
          <p:cNvSpPr/>
          <p:nvPr/>
        </p:nvSpPr>
        <p:spPr>
          <a:xfrm>
            <a:off x="4159568" y="4068604"/>
            <a:ext cx="1485900" cy="43767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（遇冷）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601491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矩形 12290"/>
          <p:cNvSpPr>
            <a:spLocks noChangeArrowheads="1"/>
          </p:cNvSpPr>
          <p:nvPr/>
        </p:nvSpPr>
        <p:spPr bwMode="auto">
          <a:xfrm>
            <a:off x="-1190" y="838915"/>
            <a:ext cx="9146381" cy="540544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2100" b="1" spc="75">
                <a:solidFill>
                  <a:srgbClr val="FFFF00"/>
                </a:solidFill>
                <a:latin typeface="Times New Roman" pitchFamily="18" charset="0"/>
                <a:ea typeface="黑体" panose="02010609060101010101" pitchFamily="49" charset="-122"/>
              </a:rPr>
              <a:t>      </a:t>
            </a:r>
            <a:r>
              <a:rPr lang="zh-CN" altLang="zh-CN" sz="2100" b="1" spc="75">
                <a:solidFill>
                  <a:srgbClr val="FFFF00"/>
                </a:solidFill>
                <a:latin typeface="Times New Roman" pitchFamily="18" charset="0"/>
                <a:ea typeface="黑体" panose="02010609060101010101" pitchFamily="49" charset="-122"/>
              </a:rPr>
              <a:t>探究实验：碘的升华和凝华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040279" y="2713673"/>
            <a:ext cx="1734979" cy="437674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放</a:t>
            </a:r>
            <a:r>
              <a:rPr lang="zh-CN" altLang="zh-CN" sz="24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热</a:t>
            </a:r>
            <a:r>
              <a:rPr lang="en-US" altLang="zh-CN" sz="24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zh-CN" altLang="zh-CN" sz="24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凝</a:t>
            </a:r>
            <a:r>
              <a:rPr lang="zh-CN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华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988243" y="1975009"/>
            <a:ext cx="472440" cy="1176338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碘颗粒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190072" y="1975009"/>
            <a:ext cx="464344" cy="1176338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碘蒸气</a:t>
            </a:r>
          </a:p>
        </p:txBody>
      </p:sp>
      <p:cxnSp>
        <p:nvCxnSpPr>
          <p:cNvPr id="18" name="直接箭头连接符 17"/>
          <p:cNvCxnSpPr/>
          <p:nvPr/>
        </p:nvCxnSpPr>
        <p:spPr>
          <a:xfrm flipV="1">
            <a:off x="5668804" y="2376012"/>
            <a:ext cx="2306003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5968365" y="1836897"/>
            <a:ext cx="1806893" cy="437674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吸</a:t>
            </a:r>
            <a:r>
              <a:rPr lang="zh-CN" altLang="zh-CN" sz="24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热</a:t>
            </a:r>
            <a:r>
              <a:rPr lang="en-US" altLang="zh-CN" sz="24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lang="zh-CN" altLang="zh-CN" sz="2400" b="1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升</a:t>
            </a:r>
            <a:r>
              <a:rPr lang="zh-CN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华</a:t>
            </a:r>
          </a:p>
        </p:txBody>
      </p:sp>
      <p:cxnSp>
        <p:nvCxnSpPr>
          <p:cNvPr id="19" name="直接箭头连接符 18"/>
          <p:cNvCxnSpPr/>
          <p:nvPr/>
        </p:nvCxnSpPr>
        <p:spPr>
          <a:xfrm flipH="1">
            <a:off x="5668804" y="2676049"/>
            <a:ext cx="2303621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4902518" y="3178061"/>
            <a:ext cx="4070509" cy="169431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 anchor="t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    碘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的熔点是114</a:t>
            </a: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℃，实验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中只稍微</a:t>
            </a:r>
            <a:r>
              <a:rPr lang="zh-CN" altLang="en-US" sz="2400" b="1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加热，碘</a:t>
            </a: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不会以液态存在。实验中碘发生固态和气态间的直接转化。</a:t>
            </a:r>
          </a:p>
        </p:txBody>
      </p:sp>
      <p:pic>
        <p:nvPicPr>
          <p:cNvPr id="2" name="图片 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773" y="1756545"/>
            <a:ext cx="3679031" cy="2550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042362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8" name="Text Box 6"/>
          <p:cNvSpPr txBox="1"/>
          <p:nvPr/>
        </p:nvSpPr>
        <p:spPr>
          <a:xfrm>
            <a:off x="5593556" y="1045369"/>
            <a:ext cx="809625" cy="43767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钨丝</a:t>
            </a:r>
          </a:p>
        </p:txBody>
      </p:sp>
      <p:sp>
        <p:nvSpPr>
          <p:cNvPr id="131079" name="Text Box 7"/>
          <p:cNvSpPr txBox="1"/>
          <p:nvPr/>
        </p:nvSpPr>
        <p:spPr>
          <a:xfrm>
            <a:off x="5485210" y="2545557"/>
            <a:ext cx="1133475" cy="43767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钨蒸气</a:t>
            </a:r>
          </a:p>
        </p:txBody>
      </p:sp>
      <p:sp>
        <p:nvSpPr>
          <p:cNvPr id="131081" name="Text Box 9"/>
          <p:cNvSpPr txBox="1"/>
          <p:nvPr/>
        </p:nvSpPr>
        <p:spPr>
          <a:xfrm>
            <a:off x="5212557" y="4455319"/>
            <a:ext cx="1463516" cy="43767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钨的颗粒</a:t>
            </a:r>
          </a:p>
        </p:txBody>
      </p:sp>
      <p:sp>
        <p:nvSpPr>
          <p:cNvPr id="131083" name="Text Box 11"/>
          <p:cNvSpPr txBox="1"/>
          <p:nvPr/>
        </p:nvSpPr>
        <p:spPr>
          <a:xfrm>
            <a:off x="5647135" y="2395538"/>
            <a:ext cx="594122" cy="43767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24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?</a:t>
            </a:r>
          </a:p>
        </p:txBody>
      </p:sp>
      <p:sp>
        <p:nvSpPr>
          <p:cNvPr id="131084" name="Line 12"/>
          <p:cNvSpPr/>
          <p:nvPr/>
        </p:nvSpPr>
        <p:spPr>
          <a:xfrm>
            <a:off x="5998369" y="1483519"/>
            <a:ext cx="476" cy="1062514"/>
          </a:xfrm>
          <a:prstGeom prst="line">
            <a:avLst/>
          </a:prstGeom>
          <a:ln w="28575" cap="flat" cmpd="sng">
            <a:solidFill>
              <a:srgbClr val="008000"/>
            </a:solidFill>
            <a:prstDash val="solid"/>
            <a:headEnd type="none" w="med" len="med"/>
            <a:tailEnd type="triangle" w="lg" len="med"/>
          </a:ln>
        </p:spPr>
        <p:txBody>
          <a:bodyPr/>
          <a:lstStyle/>
          <a:p>
            <a:endParaRPr/>
          </a:p>
        </p:txBody>
      </p:sp>
      <p:sp>
        <p:nvSpPr>
          <p:cNvPr id="131085" name="Line 13"/>
          <p:cNvSpPr/>
          <p:nvPr/>
        </p:nvSpPr>
        <p:spPr>
          <a:xfrm>
            <a:off x="5998369" y="3098959"/>
            <a:ext cx="476" cy="1185386"/>
          </a:xfrm>
          <a:prstGeom prst="line">
            <a:avLst/>
          </a:prstGeom>
          <a:ln w="28575" cap="flat" cmpd="sng">
            <a:solidFill>
              <a:srgbClr val="008000"/>
            </a:solidFill>
            <a:prstDash val="solid"/>
            <a:headEnd type="none" w="med" len="med"/>
            <a:tailEnd type="triangle" w="lg" len="med"/>
          </a:ln>
        </p:spPr>
        <p:txBody>
          <a:bodyPr/>
          <a:lstStyle/>
          <a:p>
            <a:endParaRPr/>
          </a:p>
        </p:txBody>
      </p:sp>
      <p:grpSp>
        <p:nvGrpSpPr>
          <p:cNvPr id="2" name="Group 24"/>
          <p:cNvGrpSpPr/>
          <p:nvPr/>
        </p:nvGrpSpPr>
        <p:grpSpPr>
          <a:xfrm>
            <a:off x="7023736" y="1005364"/>
            <a:ext cx="1241822" cy="3870723"/>
            <a:chOff x="4332" y="346"/>
            <a:chExt cx="1043" cy="3251"/>
          </a:xfrm>
        </p:grpSpPr>
        <p:sp>
          <p:nvSpPr>
            <p:cNvPr id="20495" name="Text Box 14"/>
            <p:cNvSpPr txBox="1"/>
            <p:nvPr/>
          </p:nvSpPr>
          <p:spPr>
            <a:xfrm>
              <a:off x="4332" y="346"/>
              <a:ext cx="998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2400" b="1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固态</a:t>
              </a:r>
            </a:p>
          </p:txBody>
        </p:sp>
        <p:sp>
          <p:nvSpPr>
            <p:cNvPr id="20496" name="Text Box 15"/>
            <p:cNvSpPr txBox="1"/>
            <p:nvPr/>
          </p:nvSpPr>
          <p:spPr>
            <a:xfrm>
              <a:off x="4423" y="3209"/>
              <a:ext cx="816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2400" b="1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固态</a:t>
              </a:r>
            </a:p>
          </p:txBody>
        </p:sp>
        <p:sp>
          <p:nvSpPr>
            <p:cNvPr id="20497" name="Text Box 16"/>
            <p:cNvSpPr txBox="1"/>
            <p:nvPr/>
          </p:nvSpPr>
          <p:spPr>
            <a:xfrm>
              <a:off x="4332" y="1616"/>
              <a:ext cx="1043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2400" b="1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气态</a:t>
              </a:r>
            </a:p>
          </p:txBody>
        </p:sp>
        <p:sp>
          <p:nvSpPr>
            <p:cNvPr id="20498" name="Line 17"/>
            <p:cNvSpPr/>
            <p:nvPr/>
          </p:nvSpPr>
          <p:spPr>
            <a:xfrm flipH="1">
              <a:off x="4649" y="743"/>
              <a:ext cx="0" cy="867"/>
            </a:xfrm>
            <a:prstGeom prst="line">
              <a:avLst/>
            </a:prstGeom>
            <a:ln w="28575" cap="flat" cmpd="sng">
              <a:solidFill>
                <a:srgbClr val="008000"/>
              </a:solidFill>
              <a:prstDash val="solid"/>
              <a:headEnd type="none" w="med" len="med"/>
              <a:tailEnd type="triangle" w="lg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499" name="Line 18"/>
            <p:cNvSpPr/>
            <p:nvPr/>
          </p:nvSpPr>
          <p:spPr>
            <a:xfrm flipH="1">
              <a:off x="4649" y="2135"/>
              <a:ext cx="0" cy="906"/>
            </a:xfrm>
            <a:prstGeom prst="line">
              <a:avLst/>
            </a:prstGeom>
            <a:ln w="28575" cap="flat" cmpd="sng">
              <a:solidFill>
                <a:srgbClr val="008000"/>
              </a:solidFill>
              <a:prstDash val="solid"/>
              <a:headEnd type="none" w="med" len="med"/>
              <a:tailEnd type="triangle" w="lg" len="med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131092" name="Text Box 20"/>
          <p:cNvSpPr txBox="1"/>
          <p:nvPr/>
        </p:nvSpPr>
        <p:spPr>
          <a:xfrm>
            <a:off x="6341741" y="1775341"/>
            <a:ext cx="971550" cy="43767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升华</a:t>
            </a:r>
          </a:p>
        </p:txBody>
      </p:sp>
      <p:sp>
        <p:nvSpPr>
          <p:cNvPr id="131093" name="Text Box 21"/>
          <p:cNvSpPr txBox="1"/>
          <p:nvPr/>
        </p:nvSpPr>
        <p:spPr>
          <a:xfrm>
            <a:off x="6351905" y="3481547"/>
            <a:ext cx="971550" cy="437674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000099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凝华</a:t>
            </a:r>
          </a:p>
        </p:txBody>
      </p:sp>
      <p:sp>
        <p:nvSpPr>
          <p:cNvPr id="131094" name="Text Box 22"/>
          <p:cNvSpPr txBox="1"/>
          <p:nvPr/>
        </p:nvSpPr>
        <p:spPr>
          <a:xfrm>
            <a:off x="5375048" y="1746648"/>
            <a:ext cx="507831" cy="702469"/>
          </a:xfrm>
          <a:prstGeom prst="rect">
            <a:avLst/>
          </a:prstGeom>
          <a:noFill/>
          <a:ln w="9525">
            <a:noFill/>
          </a:ln>
        </p:spPr>
        <p:txBody>
          <a:bodyPr vert="eaVert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吸热</a:t>
            </a:r>
          </a:p>
        </p:txBody>
      </p:sp>
      <p:sp>
        <p:nvSpPr>
          <p:cNvPr id="131095" name="Text Box 23"/>
          <p:cNvSpPr txBox="1"/>
          <p:nvPr/>
        </p:nvSpPr>
        <p:spPr>
          <a:xfrm>
            <a:off x="5375048" y="3340180"/>
            <a:ext cx="507831" cy="702469"/>
          </a:xfrm>
          <a:prstGeom prst="rect">
            <a:avLst/>
          </a:prstGeom>
          <a:noFill/>
          <a:ln w="9525">
            <a:noFill/>
          </a:ln>
        </p:spPr>
        <p:txBody>
          <a:bodyPr vert="eaVert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放热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r="24014"/>
          <a:stretch>
            <a:fillRect/>
          </a:stretch>
        </p:blipFill>
        <p:spPr>
          <a:xfrm>
            <a:off x="753783" y="1217534"/>
            <a:ext cx="3569970" cy="352377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38012" y="607695"/>
            <a:ext cx="2371483" cy="4385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zh-CN">
                <a:sym typeface="+mn-ea"/>
              </a:rPr>
              <a:t>钨的升华和凝华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624613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empretrue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719642"/>
            <a:ext cx="68580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3560171" y="563894"/>
            <a:ext cx="2023658" cy="43767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温度计</a:t>
            </a: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的构造</a:t>
            </a:r>
          </a:p>
        </p:txBody>
      </p:sp>
      <p:grpSp>
        <p:nvGrpSpPr>
          <p:cNvPr id="2" name="Group 5"/>
          <p:cNvGrpSpPr/>
          <p:nvPr/>
        </p:nvGrpSpPr>
        <p:grpSpPr>
          <a:xfrm>
            <a:off x="1428750" y="1494489"/>
            <a:ext cx="1685925" cy="1234679"/>
            <a:chOff x="240" y="1747"/>
            <a:chExt cx="1416" cy="1037"/>
          </a:xfrm>
        </p:grpSpPr>
        <p:sp>
          <p:nvSpPr>
            <p:cNvPr id="19471" name="Line 6"/>
            <p:cNvSpPr/>
            <p:nvPr/>
          </p:nvSpPr>
          <p:spPr>
            <a:xfrm flipH="1">
              <a:off x="240" y="2208"/>
              <a:ext cx="576" cy="576"/>
            </a:xfrm>
            <a:prstGeom prst="line">
              <a:avLst/>
            </a:prstGeom>
            <a:ln w="57150" cap="flat" cmpd="sng">
              <a:solidFill>
                <a:srgbClr val="339933"/>
              </a:solidFill>
              <a:prstDash val="solid"/>
              <a:headEnd type="none" w="med" len="med"/>
              <a:tailEnd type="arrow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9472" name="Text Box 7"/>
            <p:cNvSpPr txBox="1"/>
            <p:nvPr/>
          </p:nvSpPr>
          <p:spPr>
            <a:xfrm>
              <a:off x="670" y="1747"/>
              <a:ext cx="986" cy="336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zh-CN" altLang="en-US" sz="2000" b="1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玻璃泡</a:t>
              </a:r>
            </a:p>
          </p:txBody>
        </p:sp>
      </p:grpSp>
      <p:grpSp>
        <p:nvGrpSpPr>
          <p:cNvPr id="3" name="Group 8"/>
          <p:cNvGrpSpPr/>
          <p:nvPr/>
        </p:nvGrpSpPr>
        <p:grpSpPr>
          <a:xfrm>
            <a:off x="1638197" y="3012536"/>
            <a:ext cx="2039593" cy="1169194"/>
            <a:chOff x="295" y="3022"/>
            <a:chExt cx="788" cy="982"/>
          </a:xfrm>
        </p:grpSpPr>
        <p:sp>
          <p:nvSpPr>
            <p:cNvPr id="19469" name="Text Box 9"/>
            <p:cNvSpPr txBox="1"/>
            <p:nvPr/>
          </p:nvSpPr>
          <p:spPr>
            <a:xfrm>
              <a:off x="531" y="3668"/>
              <a:ext cx="552" cy="336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spcBef>
                  <a:spcPct val="50000"/>
                </a:spcBef>
                <a:defRPr sz="2000" b="1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zh-CN" altLang="en-US"/>
                <a:t>测温液体</a:t>
              </a:r>
            </a:p>
          </p:txBody>
        </p:sp>
        <p:sp>
          <p:nvSpPr>
            <p:cNvPr id="19470" name="Line 10"/>
            <p:cNvSpPr/>
            <p:nvPr/>
          </p:nvSpPr>
          <p:spPr>
            <a:xfrm flipH="1" flipV="1">
              <a:off x="295" y="3022"/>
              <a:ext cx="463" cy="646"/>
            </a:xfrm>
            <a:prstGeom prst="line">
              <a:avLst/>
            </a:prstGeom>
            <a:ln w="57150" cap="flat" cmpd="sng">
              <a:solidFill>
                <a:srgbClr val="339933"/>
              </a:solidFill>
              <a:prstDash val="solid"/>
              <a:headEnd type="none" w="med" len="med"/>
              <a:tailEnd type="arrow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4" name="Group 11"/>
          <p:cNvGrpSpPr/>
          <p:nvPr/>
        </p:nvGrpSpPr>
        <p:grpSpPr>
          <a:xfrm>
            <a:off x="5651895" y="1180164"/>
            <a:ext cx="2241477" cy="1653779"/>
            <a:chOff x="3787" y="1483"/>
            <a:chExt cx="1562" cy="1389"/>
          </a:xfrm>
        </p:grpSpPr>
        <p:sp>
          <p:nvSpPr>
            <p:cNvPr id="19467" name="Text Box 12"/>
            <p:cNvSpPr txBox="1"/>
            <p:nvPr/>
          </p:nvSpPr>
          <p:spPr>
            <a:xfrm>
              <a:off x="4326" y="1483"/>
              <a:ext cx="1023" cy="336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spcBef>
                  <a:spcPct val="50000"/>
                </a:spcBef>
                <a:defRPr sz="2000" b="1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zh-CN" altLang="en-US"/>
                <a:t>毛细管</a:t>
              </a:r>
            </a:p>
          </p:txBody>
        </p:sp>
        <p:sp>
          <p:nvSpPr>
            <p:cNvPr id="19468" name="Line 13"/>
            <p:cNvSpPr/>
            <p:nvPr/>
          </p:nvSpPr>
          <p:spPr>
            <a:xfrm flipH="1">
              <a:off x="3787" y="1888"/>
              <a:ext cx="952" cy="984"/>
            </a:xfrm>
            <a:prstGeom prst="line">
              <a:avLst/>
            </a:prstGeom>
            <a:ln w="57150" cap="flat" cmpd="sng">
              <a:solidFill>
                <a:srgbClr val="339933"/>
              </a:solidFill>
              <a:prstDash val="solid"/>
              <a:headEnd type="none" w="med" len="med"/>
              <a:tailEnd type="arrow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5" name="Group 14"/>
          <p:cNvGrpSpPr/>
          <p:nvPr/>
        </p:nvGrpSpPr>
        <p:grpSpPr>
          <a:xfrm>
            <a:off x="4301728" y="3012536"/>
            <a:ext cx="1457324" cy="1169194"/>
            <a:chOff x="2653" y="3022"/>
            <a:chExt cx="1224" cy="982"/>
          </a:xfrm>
        </p:grpSpPr>
        <p:sp>
          <p:nvSpPr>
            <p:cNvPr id="19465" name="Text Box 15"/>
            <p:cNvSpPr txBox="1"/>
            <p:nvPr/>
          </p:nvSpPr>
          <p:spPr>
            <a:xfrm>
              <a:off x="2725" y="3668"/>
              <a:ext cx="1152" cy="336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spcBef>
                  <a:spcPct val="50000"/>
                </a:spcBef>
                <a:defRPr sz="2000" b="1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zh-CN" altLang="en-US"/>
                <a:t>玻璃管</a:t>
              </a:r>
            </a:p>
          </p:txBody>
        </p:sp>
        <p:sp>
          <p:nvSpPr>
            <p:cNvPr id="19466" name="Line 16"/>
            <p:cNvSpPr/>
            <p:nvPr/>
          </p:nvSpPr>
          <p:spPr>
            <a:xfrm flipH="1" flipV="1">
              <a:off x="2653" y="3022"/>
              <a:ext cx="499" cy="680"/>
            </a:xfrm>
            <a:prstGeom prst="line">
              <a:avLst/>
            </a:prstGeom>
            <a:ln w="57150" cap="flat" cmpd="sng">
              <a:solidFill>
                <a:srgbClr val="339933"/>
              </a:solidFill>
              <a:prstDash val="solid"/>
              <a:headEnd type="none" w="med" len="med"/>
              <a:tailEnd type="arrow" w="med" len="med"/>
            </a:ln>
          </p:spPr>
          <p:txBody>
            <a:bodyPr/>
            <a:lstStyle/>
            <a:p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5302295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09437" y="727814"/>
            <a:ext cx="2473166" cy="4376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zh-CN"/>
              <a:t>人工降雨的实施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205133" y="1270694"/>
            <a:ext cx="4814411" cy="3614836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人们利用干冰人工降雨。其过程</a:t>
            </a: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是，将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干冰“喷入”冷空气</a:t>
            </a: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层，干冰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会很快</a:t>
            </a:r>
            <a:r>
              <a:rPr lang="en-US" altLang="zh-CN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</a:t>
            </a: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，同时</a:t>
            </a:r>
            <a:r>
              <a:rPr lang="en-US" altLang="zh-CN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大量的</a:t>
            </a: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热量，使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其周围冷空气层的温度急剧</a:t>
            </a:r>
            <a:r>
              <a:rPr lang="en-US" altLang="zh-CN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</a:t>
            </a: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，于是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冷空气层中的水蒸气便会</a:t>
            </a:r>
            <a:r>
              <a:rPr lang="en-US" altLang="zh-CN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成小冰晶；小冰晶逐渐变大后</a:t>
            </a: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下落，在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下落过程中遇到暖气流就会</a:t>
            </a:r>
            <a:r>
              <a:rPr lang="en-US" altLang="zh-CN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而形成雨。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292517" y="2134213"/>
            <a:ext cx="757259" cy="43858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pitchFamily="49" charset="-122"/>
                <a:sym typeface="+mn-ea"/>
              </a:rPr>
              <a:t>吸收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026752" y="3012172"/>
            <a:ext cx="757259" cy="43858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pitchFamily="49" charset="-122"/>
                <a:sym typeface="+mn-ea"/>
              </a:rPr>
              <a:t>下降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976526" y="3450754"/>
            <a:ext cx="757259" cy="43858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pitchFamily="49" charset="-122"/>
              </a:rPr>
              <a:t>凝华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823376" y="4337879"/>
            <a:ext cx="757259" cy="43858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pitchFamily="49" charset="-122"/>
                <a:sym typeface="+mn-ea"/>
              </a:rPr>
              <a:t>熔化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124825" y="2142759"/>
            <a:ext cx="757259" cy="438582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楷体" panose="02010609060101010101" pitchFamily="49" charset="-122"/>
                <a:sym typeface="+mn-ea"/>
              </a:rPr>
              <a:t>升华</a:t>
            </a:r>
          </a:p>
        </p:txBody>
      </p:sp>
      <p:pic>
        <p:nvPicPr>
          <p:cNvPr id="11" name="图片 10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59" y="1431524"/>
            <a:ext cx="4043363" cy="24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1341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63394" y="2498884"/>
            <a:ext cx="7539879" cy="1025843"/>
            <a:chOff x="462" y="6639"/>
            <a:chExt cx="15832" cy="2154"/>
          </a:xfrm>
        </p:grpSpPr>
        <p:grpSp>
          <p:nvGrpSpPr>
            <p:cNvPr id="2" name="组合 1"/>
            <p:cNvGrpSpPr/>
            <p:nvPr/>
          </p:nvGrpSpPr>
          <p:grpSpPr>
            <a:xfrm>
              <a:off x="462" y="6639"/>
              <a:ext cx="9562" cy="2154"/>
              <a:chOff x="2702" y="6809"/>
              <a:chExt cx="6913" cy="2154"/>
            </a:xfrm>
          </p:grpSpPr>
          <p:sp>
            <p:nvSpPr>
              <p:cNvPr id="171010" name="Oval 2"/>
              <p:cNvSpPr>
                <a:spLocks noChangeArrowheads="1"/>
              </p:cNvSpPr>
              <p:nvPr/>
            </p:nvSpPr>
            <p:spPr bwMode="auto">
              <a:xfrm>
                <a:off x="2702" y="6809"/>
                <a:ext cx="2380" cy="2152"/>
              </a:xfrm>
              <a:prstGeom prst="ellipse">
                <a:avLst/>
              </a:prstGeom>
              <a:pattFill prst="pct30">
                <a:fgClr>
                  <a:schemeClr val="accent1"/>
                </a:fgClr>
                <a:bgClr>
                  <a:schemeClr val="bg1"/>
                </a:bgClr>
              </a:pattFill>
              <a:ln w="9525">
                <a:noFill/>
                <a:round/>
              </a:ln>
              <a:effectLst/>
            </p:spPr>
            <p:txBody>
              <a:bodyPr wrap="none" anchor="ctr">
                <a:scene3d>
                  <a:camera prst="orthographicFront">
                    <a:rot lat="0" lon="0" rev="0"/>
                  </a:camera>
                  <a:lightRig rig="contrasting" dir="t">
                    <a:rot lat="0" lon="0" rev="4500000"/>
                  </a:lightRig>
                </a:scene3d>
                <a:sp3d contourW="6350" prstMaterial="metal">
                  <a:bevelT w="127000" h="31750" prst="relaxedInset"/>
                  <a:contourClr>
                    <a:schemeClr val="accent1">
                      <a:shade val="75000"/>
                    </a:schemeClr>
                  </a:contourClr>
                </a:sp3d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3000" b="1" cap="all">
                    <a:ln w="0">
                      <a:noFill/>
                    </a:ln>
                    <a:solidFill>
                      <a:srgbClr val="FF0000"/>
                    </a:solidFill>
                    <a:effectLst>
                      <a:reflection blurRad="12700" stA="50000" endPos="50000" dist="5000" dir="5400000" sy="-100000" rotWithShape="0"/>
                    </a:effectLst>
                    <a:latin typeface="楷体" panose="02010609060101010101" pitchFamily="49" charset="-122"/>
                    <a:ea typeface="楷体" panose="02010609060101010101" pitchFamily="49" charset="-122"/>
                  </a:rPr>
                  <a:t>固态</a:t>
                </a:r>
              </a:p>
            </p:txBody>
          </p:sp>
          <p:sp>
            <p:nvSpPr>
              <p:cNvPr id="171011" name="Oval 3"/>
              <p:cNvSpPr>
                <a:spLocks noChangeArrowheads="1"/>
              </p:cNvSpPr>
              <p:nvPr/>
            </p:nvSpPr>
            <p:spPr bwMode="auto">
              <a:xfrm>
                <a:off x="7235" y="6810"/>
                <a:ext cx="2380" cy="2153"/>
              </a:xfrm>
              <a:prstGeom prst="ellipse">
                <a:avLst/>
              </a:prstGeom>
              <a:blipFill>
                <a:blip r:embed="rId3"/>
                <a:tile tx="0" ty="0" sx="100000" sy="100000" flip="none" algn="tl"/>
              </a:blipFill>
              <a:ln w="9525">
                <a:noFill/>
                <a:rou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3000" b="1">
                    <a:solidFill>
                      <a:srgbClr val="FF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液态</a:t>
                </a:r>
              </a:p>
            </p:txBody>
          </p:sp>
        </p:grpSp>
        <p:sp>
          <p:nvSpPr>
            <p:cNvPr id="9" name="Oval 2"/>
            <p:cNvSpPr>
              <a:spLocks noChangeArrowheads="1"/>
            </p:cNvSpPr>
            <p:nvPr/>
          </p:nvSpPr>
          <p:spPr bwMode="auto">
            <a:xfrm>
              <a:off x="13002" y="6640"/>
              <a:ext cx="3292" cy="2152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 w="9525">
              <a:noFill/>
              <a:round/>
            </a:ln>
            <a:effectLst/>
          </p:spPr>
          <p:txBody>
            <a:bodyPr wrap="none" anchor="ctr"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000" b="1" cap="all">
                  <a:ln w="0">
                    <a:noFill/>
                  </a:ln>
                  <a:solidFill>
                    <a:srgbClr val="FF0000"/>
                  </a:solidFill>
                  <a:effectLst>
                    <a:reflection blurRad="12700" stA="50000" endPos="50000" dist="5000" dir="5400000" sy="-100000" rotWithShape="0"/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气态</a:t>
              </a:r>
            </a:p>
          </p:txBody>
        </p:sp>
      </p:grpSp>
      <p:sp>
        <p:nvSpPr>
          <p:cNvPr id="11" name="手杖形箭头 10"/>
          <p:cNvSpPr/>
          <p:nvPr/>
        </p:nvSpPr>
        <p:spPr>
          <a:xfrm>
            <a:off x="1221105" y="2719864"/>
            <a:ext cx="2384108" cy="287179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000000"/>
              </a:solidFill>
              <a:latin typeface="Arial"/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88820" y="2282190"/>
            <a:ext cx="848678" cy="4376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熔化</a:t>
            </a:r>
          </a:p>
        </p:txBody>
      </p:sp>
      <p:sp>
        <p:nvSpPr>
          <p:cNvPr id="13" name="手杖形箭头 12"/>
          <p:cNvSpPr/>
          <p:nvPr/>
        </p:nvSpPr>
        <p:spPr>
          <a:xfrm>
            <a:off x="4252912" y="2630806"/>
            <a:ext cx="2384108" cy="295751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000000"/>
              </a:solidFill>
              <a:latin typeface="Arial"/>
              <a:ea typeface="黑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20627" y="2193132"/>
            <a:ext cx="848678" cy="4376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汽化</a:t>
            </a:r>
          </a:p>
        </p:txBody>
      </p:sp>
      <p:sp>
        <p:nvSpPr>
          <p:cNvPr id="17" name="手杖形箭头 16"/>
          <p:cNvSpPr/>
          <p:nvPr/>
        </p:nvSpPr>
        <p:spPr>
          <a:xfrm>
            <a:off x="1221105" y="1770697"/>
            <a:ext cx="5415915" cy="1155383"/>
          </a:xfrm>
          <a:prstGeom prst="uturnArrow">
            <a:avLst>
              <a:gd name="adj1" fmla="val 6183"/>
              <a:gd name="adj2" fmla="val 4718"/>
              <a:gd name="adj3" fmla="val 46475"/>
              <a:gd name="adj4" fmla="val 43750"/>
              <a:gd name="adj5" fmla="val 89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000000"/>
              </a:solidFill>
              <a:latin typeface="Arial"/>
              <a:ea typeface="黑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504724" y="1333024"/>
            <a:ext cx="848678" cy="4376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升华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3225641" y="1893094"/>
            <a:ext cx="1415415" cy="48387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7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（吸热）</a:t>
            </a:r>
          </a:p>
        </p:txBody>
      </p:sp>
      <p:sp>
        <p:nvSpPr>
          <p:cNvPr id="27" name="手杖形箭头 26"/>
          <p:cNvSpPr/>
          <p:nvPr/>
        </p:nvSpPr>
        <p:spPr>
          <a:xfrm rot="10800000">
            <a:off x="1221105" y="3268504"/>
            <a:ext cx="2384108" cy="287179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000000"/>
              </a:solidFill>
              <a:latin typeface="Arial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988820" y="3555683"/>
            <a:ext cx="848678" cy="4376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凝固</a:t>
            </a:r>
          </a:p>
        </p:txBody>
      </p:sp>
      <p:sp>
        <p:nvSpPr>
          <p:cNvPr id="29" name="手杖形箭头 28"/>
          <p:cNvSpPr/>
          <p:nvPr/>
        </p:nvSpPr>
        <p:spPr>
          <a:xfrm rot="10800000">
            <a:off x="4252912" y="3268504"/>
            <a:ext cx="2384108" cy="295751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000000"/>
              </a:solidFill>
              <a:latin typeface="Arial"/>
              <a:ea typeface="黑体" panose="02010609060101010101" pitchFamily="49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193030" y="3564255"/>
            <a:ext cx="848678" cy="4376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液化</a:t>
            </a:r>
          </a:p>
        </p:txBody>
      </p:sp>
      <p:sp>
        <p:nvSpPr>
          <p:cNvPr id="31" name="手杖形箭头 30"/>
          <p:cNvSpPr/>
          <p:nvPr/>
        </p:nvSpPr>
        <p:spPr>
          <a:xfrm rot="10800000">
            <a:off x="1221105" y="3268504"/>
            <a:ext cx="5415915" cy="1155383"/>
          </a:xfrm>
          <a:prstGeom prst="uturnArrow">
            <a:avLst>
              <a:gd name="adj1" fmla="val 6183"/>
              <a:gd name="adj2" fmla="val 4718"/>
              <a:gd name="adj3" fmla="val 46475"/>
              <a:gd name="adj4" fmla="val 43750"/>
              <a:gd name="adj5" fmla="val 89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000000"/>
              </a:solidFill>
              <a:latin typeface="Arial"/>
              <a:ea typeface="黑体" panose="02010609060101010101" pitchFamily="49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605212" y="4423887"/>
            <a:ext cx="848678" cy="4376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凝华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3221355" y="3779996"/>
            <a:ext cx="1415415" cy="483870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7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（放热）</a:t>
            </a:r>
          </a:p>
        </p:txBody>
      </p:sp>
      <p:sp>
        <p:nvSpPr>
          <p:cNvPr id="34" name="右箭头 33"/>
          <p:cNvSpPr/>
          <p:nvPr/>
        </p:nvSpPr>
        <p:spPr>
          <a:xfrm>
            <a:off x="4548664" y="2035492"/>
            <a:ext cx="2418398" cy="126683"/>
          </a:xfrm>
          <a:prstGeom prst="rightArrow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Arial"/>
              <a:ea typeface="黑体" panose="02010609060101010101" pitchFamily="49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135654" y="1916430"/>
            <a:ext cx="1470184" cy="4376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制冷作用</a:t>
            </a:r>
          </a:p>
        </p:txBody>
      </p:sp>
      <p:sp>
        <p:nvSpPr>
          <p:cNvPr id="36" name="右箭头 35"/>
          <p:cNvSpPr/>
          <p:nvPr/>
        </p:nvSpPr>
        <p:spPr>
          <a:xfrm>
            <a:off x="4644390" y="3945255"/>
            <a:ext cx="2418398" cy="126683"/>
          </a:xfrm>
          <a:prstGeom prst="rightArrow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Arial"/>
              <a:ea typeface="黑体" panose="02010609060101010101" pitchFamily="49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231380" y="3826193"/>
            <a:ext cx="1470184" cy="4376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制热作用</a:t>
            </a:r>
          </a:p>
        </p:txBody>
      </p:sp>
      <p:sp>
        <p:nvSpPr>
          <p:cNvPr id="38" name="WordArt 17"/>
          <p:cNvSpPr>
            <a:spLocks noChangeArrowheads="1" noChangeShapeType="1" noTextEdit="1"/>
          </p:cNvSpPr>
          <p:nvPr/>
        </p:nvSpPr>
        <p:spPr bwMode="auto">
          <a:xfrm>
            <a:off x="2254447" y="586308"/>
            <a:ext cx="3996929" cy="4385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物质状态的转变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48503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8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8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6" grpId="0"/>
      <p:bldP spid="17" grpId="0" animBg="1"/>
      <p:bldP spid="18" grpId="0"/>
      <p:bldP spid="19" grpId="0" animBg="1"/>
      <p:bldP spid="27" grpId="0" animBg="1"/>
      <p:bldP spid="28" grpId="0"/>
      <p:bldP spid="29" grpId="0" animBg="1"/>
      <p:bldP spid="30" grpId="0"/>
      <p:bldP spid="31" grpId="0" animBg="1"/>
      <p:bldP spid="32" grpId="0"/>
      <p:bldP spid="33" grpId="0" animBg="1"/>
      <p:bldP spid="34" grpId="0" animBg="1"/>
      <p:bldP spid="35" grpId="0"/>
      <p:bldP spid="36" grpId="0" animBg="1"/>
      <p:bldP spid="3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700576" y="641082"/>
            <a:ext cx="1107281" cy="4376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/>
              <a:t>水循环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5597495" y="1359694"/>
            <a:ext cx="3452501" cy="3023905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自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然界</a:t>
            </a:r>
            <a:r>
              <a:rPr lang="zh-CN" altLang="en-US" sz="24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中，雨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、雾、露、霜、雪等的形成都要向大气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放出大量的热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；冰雪消融、水的蒸发又都要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吸收大量的热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。这些物态变化的发生对维持大气温度的相对稳定起着重要作用。</a:t>
            </a:r>
          </a:p>
        </p:txBody>
      </p:sp>
      <p:pic>
        <p:nvPicPr>
          <p:cNvPr id="2057" name="Picture 9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5387" y="1395411"/>
            <a:ext cx="4286746" cy="29875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948993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g4010008"/>
          <p:cNvPicPr>
            <a:picLocks noChangeAspect="1"/>
          </p:cNvPicPr>
          <p:nvPr/>
        </p:nvPicPr>
        <p:blipFill>
          <a:blip r:embed="rId3"/>
          <a:srcRect l="13638" r="70447" b="63681"/>
          <a:stretch>
            <a:fillRect/>
          </a:stretch>
        </p:blipFill>
        <p:spPr>
          <a:xfrm>
            <a:off x="1435100" y="2365058"/>
            <a:ext cx="1675210" cy="1314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39" name="Picture 3" descr="g4010008"/>
          <p:cNvPicPr>
            <a:picLocks noChangeAspect="1"/>
          </p:cNvPicPr>
          <p:nvPr/>
        </p:nvPicPr>
        <p:blipFill>
          <a:blip r:embed="rId3"/>
          <a:srcRect r="87500"/>
          <a:stretch>
            <a:fillRect/>
          </a:stretch>
        </p:blipFill>
        <p:spPr>
          <a:xfrm>
            <a:off x="6504781" y="1104900"/>
            <a:ext cx="1543050" cy="3214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540" name="Rectangle 4"/>
          <p:cNvSpPr/>
          <p:nvPr/>
        </p:nvSpPr>
        <p:spPr>
          <a:xfrm>
            <a:off x="816070" y="4136898"/>
            <a:ext cx="3593687" cy="8079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66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标准大气压下冰水混合物的温度</a:t>
            </a:r>
            <a:r>
              <a:rPr lang="zh-CN" altLang="en-US" sz="2400" b="1">
                <a:solidFill>
                  <a:srgbClr val="3366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规定</a:t>
            </a:r>
            <a:r>
              <a:rPr lang="zh-CN" altLang="en-US" sz="2400" b="1">
                <a:solidFill>
                  <a:srgbClr val="0066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为</a:t>
            </a:r>
            <a:r>
              <a:rPr lang="en-US" altLang="zh-CN" sz="2400" b="1">
                <a:solidFill>
                  <a:srgbClr val="0066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0</a:t>
            </a:r>
            <a:r>
              <a:rPr lang="zh-CN" altLang="en-US" sz="2400" b="1">
                <a:solidFill>
                  <a:srgbClr val="0066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摄氏度</a:t>
            </a:r>
          </a:p>
        </p:txBody>
      </p:sp>
      <p:grpSp>
        <p:nvGrpSpPr>
          <p:cNvPr id="2" name="Group 5"/>
          <p:cNvGrpSpPr/>
          <p:nvPr/>
        </p:nvGrpSpPr>
        <p:grpSpPr>
          <a:xfrm>
            <a:off x="1961356" y="2023349"/>
            <a:ext cx="5600700" cy="342900"/>
            <a:chOff x="336" y="3197"/>
            <a:chExt cx="4704" cy="288"/>
          </a:xfrm>
        </p:grpSpPr>
        <p:sp>
          <p:nvSpPr>
            <p:cNvPr id="21613" name="Line 6"/>
            <p:cNvSpPr/>
            <p:nvPr/>
          </p:nvSpPr>
          <p:spPr>
            <a:xfrm flipH="1">
              <a:off x="336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14" name="Line 7"/>
            <p:cNvSpPr/>
            <p:nvPr/>
          </p:nvSpPr>
          <p:spPr>
            <a:xfrm flipH="1">
              <a:off x="528" y="3197"/>
              <a:ext cx="0" cy="270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15" name="Line 8"/>
            <p:cNvSpPr/>
            <p:nvPr/>
          </p:nvSpPr>
          <p:spPr>
            <a:xfrm flipH="1">
              <a:off x="384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16" name="Line 9"/>
            <p:cNvSpPr/>
            <p:nvPr/>
          </p:nvSpPr>
          <p:spPr>
            <a:xfrm flipH="1">
              <a:off x="432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17" name="Line 10"/>
            <p:cNvSpPr/>
            <p:nvPr/>
          </p:nvSpPr>
          <p:spPr>
            <a:xfrm flipH="1">
              <a:off x="480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18" name="Line 11"/>
            <p:cNvSpPr/>
            <p:nvPr/>
          </p:nvSpPr>
          <p:spPr>
            <a:xfrm flipH="1">
              <a:off x="2928" y="3215"/>
              <a:ext cx="0" cy="270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19" name="Line 12"/>
            <p:cNvSpPr/>
            <p:nvPr/>
          </p:nvSpPr>
          <p:spPr>
            <a:xfrm flipH="1">
              <a:off x="2448" y="3215"/>
              <a:ext cx="0" cy="270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20" name="Line 13"/>
            <p:cNvSpPr/>
            <p:nvPr/>
          </p:nvSpPr>
          <p:spPr>
            <a:xfrm flipH="1">
              <a:off x="1968" y="3215"/>
              <a:ext cx="0" cy="270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21" name="Line 14"/>
            <p:cNvSpPr/>
            <p:nvPr/>
          </p:nvSpPr>
          <p:spPr>
            <a:xfrm flipH="1">
              <a:off x="1488" y="3215"/>
              <a:ext cx="0" cy="270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22" name="Line 15"/>
            <p:cNvSpPr/>
            <p:nvPr/>
          </p:nvSpPr>
          <p:spPr>
            <a:xfrm flipH="1">
              <a:off x="1008" y="3215"/>
              <a:ext cx="0" cy="270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23" name="Line 16"/>
            <p:cNvSpPr/>
            <p:nvPr/>
          </p:nvSpPr>
          <p:spPr>
            <a:xfrm flipH="1">
              <a:off x="3408" y="3197"/>
              <a:ext cx="0" cy="270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24" name="Line 17"/>
            <p:cNvSpPr/>
            <p:nvPr/>
          </p:nvSpPr>
          <p:spPr>
            <a:xfrm flipH="1">
              <a:off x="3888" y="3197"/>
              <a:ext cx="0" cy="270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25" name="Line 18"/>
            <p:cNvSpPr/>
            <p:nvPr/>
          </p:nvSpPr>
          <p:spPr>
            <a:xfrm flipH="1">
              <a:off x="4368" y="3197"/>
              <a:ext cx="0" cy="270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26" name="Line 19"/>
            <p:cNvSpPr/>
            <p:nvPr/>
          </p:nvSpPr>
          <p:spPr>
            <a:xfrm flipH="1">
              <a:off x="4848" y="3197"/>
              <a:ext cx="0" cy="270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27" name="Line 20"/>
            <p:cNvSpPr/>
            <p:nvPr/>
          </p:nvSpPr>
          <p:spPr>
            <a:xfrm flipH="1">
              <a:off x="576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28" name="Line 21"/>
            <p:cNvSpPr/>
            <p:nvPr/>
          </p:nvSpPr>
          <p:spPr>
            <a:xfrm flipH="1">
              <a:off x="624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29" name="Line 22"/>
            <p:cNvSpPr/>
            <p:nvPr/>
          </p:nvSpPr>
          <p:spPr>
            <a:xfrm flipH="1">
              <a:off x="672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30" name="Line 23"/>
            <p:cNvSpPr/>
            <p:nvPr/>
          </p:nvSpPr>
          <p:spPr>
            <a:xfrm flipH="1">
              <a:off x="720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31" name="Line 24"/>
            <p:cNvSpPr/>
            <p:nvPr/>
          </p:nvSpPr>
          <p:spPr>
            <a:xfrm flipH="1">
              <a:off x="816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32" name="Line 25"/>
            <p:cNvSpPr/>
            <p:nvPr/>
          </p:nvSpPr>
          <p:spPr>
            <a:xfrm flipH="1">
              <a:off x="864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33" name="Line 26"/>
            <p:cNvSpPr/>
            <p:nvPr/>
          </p:nvSpPr>
          <p:spPr>
            <a:xfrm flipH="1">
              <a:off x="912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34" name="Line 27"/>
            <p:cNvSpPr/>
            <p:nvPr/>
          </p:nvSpPr>
          <p:spPr>
            <a:xfrm flipH="1">
              <a:off x="960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35" name="Line 28"/>
            <p:cNvSpPr/>
            <p:nvPr/>
          </p:nvSpPr>
          <p:spPr>
            <a:xfrm flipH="1">
              <a:off x="1056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36" name="Line 29"/>
            <p:cNvSpPr/>
            <p:nvPr/>
          </p:nvSpPr>
          <p:spPr>
            <a:xfrm flipH="1">
              <a:off x="1104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37" name="Line 30"/>
            <p:cNvSpPr/>
            <p:nvPr/>
          </p:nvSpPr>
          <p:spPr>
            <a:xfrm flipH="1">
              <a:off x="1152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38" name="Line 31"/>
            <p:cNvSpPr/>
            <p:nvPr/>
          </p:nvSpPr>
          <p:spPr>
            <a:xfrm flipH="1">
              <a:off x="1200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39" name="Line 32"/>
            <p:cNvSpPr/>
            <p:nvPr/>
          </p:nvSpPr>
          <p:spPr>
            <a:xfrm flipH="1">
              <a:off x="1296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40" name="Line 33"/>
            <p:cNvSpPr/>
            <p:nvPr/>
          </p:nvSpPr>
          <p:spPr>
            <a:xfrm flipH="1">
              <a:off x="1344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41" name="Line 34"/>
            <p:cNvSpPr/>
            <p:nvPr/>
          </p:nvSpPr>
          <p:spPr>
            <a:xfrm flipH="1">
              <a:off x="1392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42" name="Line 35"/>
            <p:cNvSpPr/>
            <p:nvPr/>
          </p:nvSpPr>
          <p:spPr>
            <a:xfrm flipH="1">
              <a:off x="1440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43" name="Line 36"/>
            <p:cNvSpPr/>
            <p:nvPr/>
          </p:nvSpPr>
          <p:spPr>
            <a:xfrm flipH="1">
              <a:off x="1536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44" name="Line 37"/>
            <p:cNvSpPr/>
            <p:nvPr/>
          </p:nvSpPr>
          <p:spPr>
            <a:xfrm flipH="1">
              <a:off x="1584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45" name="Line 38"/>
            <p:cNvSpPr/>
            <p:nvPr/>
          </p:nvSpPr>
          <p:spPr>
            <a:xfrm flipH="1">
              <a:off x="1632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46" name="Line 39"/>
            <p:cNvSpPr/>
            <p:nvPr/>
          </p:nvSpPr>
          <p:spPr>
            <a:xfrm flipH="1">
              <a:off x="1680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47" name="Line 40"/>
            <p:cNvSpPr/>
            <p:nvPr/>
          </p:nvSpPr>
          <p:spPr>
            <a:xfrm flipH="1">
              <a:off x="1776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48" name="Line 41"/>
            <p:cNvSpPr/>
            <p:nvPr/>
          </p:nvSpPr>
          <p:spPr>
            <a:xfrm flipH="1">
              <a:off x="1824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49" name="Line 42"/>
            <p:cNvSpPr/>
            <p:nvPr/>
          </p:nvSpPr>
          <p:spPr>
            <a:xfrm flipH="1">
              <a:off x="1872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50" name="Line 43"/>
            <p:cNvSpPr/>
            <p:nvPr/>
          </p:nvSpPr>
          <p:spPr>
            <a:xfrm flipH="1">
              <a:off x="1920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51" name="Line 44"/>
            <p:cNvSpPr/>
            <p:nvPr/>
          </p:nvSpPr>
          <p:spPr>
            <a:xfrm flipH="1">
              <a:off x="2016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52" name="Line 45"/>
            <p:cNvSpPr/>
            <p:nvPr/>
          </p:nvSpPr>
          <p:spPr>
            <a:xfrm flipH="1">
              <a:off x="2064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53" name="Line 46"/>
            <p:cNvSpPr/>
            <p:nvPr/>
          </p:nvSpPr>
          <p:spPr>
            <a:xfrm flipH="1">
              <a:off x="2112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54" name="Line 47"/>
            <p:cNvSpPr/>
            <p:nvPr/>
          </p:nvSpPr>
          <p:spPr>
            <a:xfrm flipH="1">
              <a:off x="2160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55" name="Line 48"/>
            <p:cNvSpPr/>
            <p:nvPr/>
          </p:nvSpPr>
          <p:spPr>
            <a:xfrm flipH="1">
              <a:off x="2256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56" name="Line 49"/>
            <p:cNvSpPr/>
            <p:nvPr/>
          </p:nvSpPr>
          <p:spPr>
            <a:xfrm flipH="1">
              <a:off x="2304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57" name="Line 50"/>
            <p:cNvSpPr/>
            <p:nvPr/>
          </p:nvSpPr>
          <p:spPr>
            <a:xfrm flipH="1">
              <a:off x="2352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58" name="Line 51"/>
            <p:cNvSpPr/>
            <p:nvPr/>
          </p:nvSpPr>
          <p:spPr>
            <a:xfrm flipH="1">
              <a:off x="2400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59" name="Line 52"/>
            <p:cNvSpPr/>
            <p:nvPr/>
          </p:nvSpPr>
          <p:spPr>
            <a:xfrm flipH="1">
              <a:off x="2496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60" name="Line 53"/>
            <p:cNvSpPr/>
            <p:nvPr/>
          </p:nvSpPr>
          <p:spPr>
            <a:xfrm flipH="1">
              <a:off x="2544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61" name="Line 54"/>
            <p:cNvSpPr/>
            <p:nvPr/>
          </p:nvSpPr>
          <p:spPr>
            <a:xfrm flipH="1">
              <a:off x="2592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62" name="Line 55"/>
            <p:cNvSpPr/>
            <p:nvPr/>
          </p:nvSpPr>
          <p:spPr>
            <a:xfrm flipH="1">
              <a:off x="2640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63" name="Line 56"/>
            <p:cNvSpPr/>
            <p:nvPr/>
          </p:nvSpPr>
          <p:spPr>
            <a:xfrm flipH="1">
              <a:off x="2736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64" name="Line 57"/>
            <p:cNvSpPr/>
            <p:nvPr/>
          </p:nvSpPr>
          <p:spPr>
            <a:xfrm flipH="1">
              <a:off x="2784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65" name="Line 58"/>
            <p:cNvSpPr/>
            <p:nvPr/>
          </p:nvSpPr>
          <p:spPr>
            <a:xfrm flipH="1">
              <a:off x="2832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66" name="Line 59"/>
            <p:cNvSpPr/>
            <p:nvPr/>
          </p:nvSpPr>
          <p:spPr>
            <a:xfrm flipH="1">
              <a:off x="2880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67" name="Line 60"/>
            <p:cNvSpPr/>
            <p:nvPr/>
          </p:nvSpPr>
          <p:spPr>
            <a:xfrm flipH="1">
              <a:off x="2976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68" name="Line 61"/>
            <p:cNvSpPr/>
            <p:nvPr/>
          </p:nvSpPr>
          <p:spPr>
            <a:xfrm flipH="1">
              <a:off x="3024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69" name="Line 62"/>
            <p:cNvSpPr/>
            <p:nvPr/>
          </p:nvSpPr>
          <p:spPr>
            <a:xfrm flipH="1">
              <a:off x="3072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70" name="Line 63"/>
            <p:cNvSpPr/>
            <p:nvPr/>
          </p:nvSpPr>
          <p:spPr>
            <a:xfrm flipH="1">
              <a:off x="3120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71" name="Line 64"/>
            <p:cNvSpPr/>
            <p:nvPr/>
          </p:nvSpPr>
          <p:spPr>
            <a:xfrm flipH="1">
              <a:off x="3216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72" name="Line 65"/>
            <p:cNvSpPr/>
            <p:nvPr/>
          </p:nvSpPr>
          <p:spPr>
            <a:xfrm flipH="1">
              <a:off x="3264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73" name="Line 66"/>
            <p:cNvSpPr/>
            <p:nvPr/>
          </p:nvSpPr>
          <p:spPr>
            <a:xfrm flipH="1">
              <a:off x="3312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74" name="Line 67"/>
            <p:cNvSpPr/>
            <p:nvPr/>
          </p:nvSpPr>
          <p:spPr>
            <a:xfrm flipH="1">
              <a:off x="3360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75" name="Line 68"/>
            <p:cNvSpPr/>
            <p:nvPr/>
          </p:nvSpPr>
          <p:spPr>
            <a:xfrm flipH="1">
              <a:off x="3456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76" name="Line 69"/>
            <p:cNvSpPr/>
            <p:nvPr/>
          </p:nvSpPr>
          <p:spPr>
            <a:xfrm flipH="1">
              <a:off x="3504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77" name="Line 70"/>
            <p:cNvSpPr/>
            <p:nvPr/>
          </p:nvSpPr>
          <p:spPr>
            <a:xfrm flipH="1">
              <a:off x="3600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78" name="Line 71"/>
            <p:cNvSpPr/>
            <p:nvPr/>
          </p:nvSpPr>
          <p:spPr>
            <a:xfrm flipH="1">
              <a:off x="3552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79" name="Line 72"/>
            <p:cNvSpPr/>
            <p:nvPr/>
          </p:nvSpPr>
          <p:spPr>
            <a:xfrm flipH="1">
              <a:off x="3744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80" name="Line 73"/>
            <p:cNvSpPr/>
            <p:nvPr/>
          </p:nvSpPr>
          <p:spPr>
            <a:xfrm flipH="1">
              <a:off x="4080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81" name="Line 74"/>
            <p:cNvSpPr/>
            <p:nvPr/>
          </p:nvSpPr>
          <p:spPr>
            <a:xfrm flipH="1">
              <a:off x="3696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82" name="Line 75"/>
            <p:cNvSpPr/>
            <p:nvPr/>
          </p:nvSpPr>
          <p:spPr>
            <a:xfrm flipH="1">
              <a:off x="3792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83" name="Line 76"/>
            <p:cNvSpPr/>
            <p:nvPr/>
          </p:nvSpPr>
          <p:spPr>
            <a:xfrm flipH="1">
              <a:off x="3840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84" name="Line 77"/>
            <p:cNvSpPr/>
            <p:nvPr/>
          </p:nvSpPr>
          <p:spPr>
            <a:xfrm flipH="1">
              <a:off x="3984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85" name="Line 78"/>
            <p:cNvSpPr/>
            <p:nvPr/>
          </p:nvSpPr>
          <p:spPr>
            <a:xfrm flipH="1">
              <a:off x="3936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86" name="Line 79"/>
            <p:cNvSpPr/>
            <p:nvPr/>
          </p:nvSpPr>
          <p:spPr>
            <a:xfrm flipH="1">
              <a:off x="4032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87" name="Line 80"/>
            <p:cNvSpPr/>
            <p:nvPr/>
          </p:nvSpPr>
          <p:spPr>
            <a:xfrm flipH="1">
              <a:off x="4416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88" name="Line 81"/>
            <p:cNvSpPr/>
            <p:nvPr/>
          </p:nvSpPr>
          <p:spPr>
            <a:xfrm flipH="1">
              <a:off x="4176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89" name="Line 82"/>
            <p:cNvSpPr/>
            <p:nvPr/>
          </p:nvSpPr>
          <p:spPr>
            <a:xfrm flipH="1">
              <a:off x="4272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90" name="Line 83"/>
            <p:cNvSpPr/>
            <p:nvPr/>
          </p:nvSpPr>
          <p:spPr>
            <a:xfrm flipH="1">
              <a:off x="4224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91" name="Line 84"/>
            <p:cNvSpPr/>
            <p:nvPr/>
          </p:nvSpPr>
          <p:spPr>
            <a:xfrm flipH="1">
              <a:off x="4320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92" name="Line 85"/>
            <p:cNvSpPr/>
            <p:nvPr/>
          </p:nvSpPr>
          <p:spPr>
            <a:xfrm flipH="1">
              <a:off x="4464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93" name="Line 86"/>
            <p:cNvSpPr/>
            <p:nvPr/>
          </p:nvSpPr>
          <p:spPr>
            <a:xfrm flipH="1">
              <a:off x="4512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94" name="Line 87"/>
            <p:cNvSpPr/>
            <p:nvPr/>
          </p:nvSpPr>
          <p:spPr>
            <a:xfrm flipH="1">
              <a:off x="4560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95" name="Line 88"/>
            <p:cNvSpPr/>
            <p:nvPr/>
          </p:nvSpPr>
          <p:spPr>
            <a:xfrm flipH="1">
              <a:off x="4656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96" name="Line 89"/>
            <p:cNvSpPr/>
            <p:nvPr/>
          </p:nvSpPr>
          <p:spPr>
            <a:xfrm flipH="1">
              <a:off x="4704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97" name="Line 90"/>
            <p:cNvSpPr/>
            <p:nvPr/>
          </p:nvSpPr>
          <p:spPr>
            <a:xfrm flipH="1">
              <a:off x="4752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98" name="Line 91"/>
            <p:cNvSpPr/>
            <p:nvPr/>
          </p:nvSpPr>
          <p:spPr>
            <a:xfrm flipH="1">
              <a:off x="4944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99" name="Line 92"/>
            <p:cNvSpPr/>
            <p:nvPr/>
          </p:nvSpPr>
          <p:spPr>
            <a:xfrm flipH="1">
              <a:off x="4896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700" name="Line 93"/>
            <p:cNvSpPr/>
            <p:nvPr/>
          </p:nvSpPr>
          <p:spPr>
            <a:xfrm flipH="1">
              <a:off x="4800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701" name="Line 94"/>
            <p:cNvSpPr/>
            <p:nvPr/>
          </p:nvSpPr>
          <p:spPr>
            <a:xfrm flipH="1">
              <a:off x="4992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702" name="Line 95"/>
            <p:cNvSpPr/>
            <p:nvPr/>
          </p:nvSpPr>
          <p:spPr>
            <a:xfrm flipH="1">
              <a:off x="5040" y="3245"/>
              <a:ext cx="0" cy="181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3" name="Group 96"/>
          <p:cNvGrpSpPr/>
          <p:nvPr/>
        </p:nvGrpSpPr>
        <p:grpSpPr>
          <a:xfrm>
            <a:off x="2247106" y="1642348"/>
            <a:ext cx="527447" cy="781050"/>
            <a:chOff x="576" y="2877"/>
            <a:chExt cx="443" cy="656"/>
          </a:xfrm>
        </p:grpSpPr>
        <p:sp>
          <p:nvSpPr>
            <p:cNvPr id="21611" name="Line 97"/>
            <p:cNvSpPr/>
            <p:nvPr/>
          </p:nvSpPr>
          <p:spPr>
            <a:xfrm flipH="1">
              <a:off x="768" y="3149"/>
              <a:ext cx="0" cy="384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12" name="Text Box 98"/>
            <p:cNvSpPr txBox="1"/>
            <p:nvPr/>
          </p:nvSpPr>
          <p:spPr>
            <a:xfrm>
              <a:off x="576" y="2877"/>
              <a:ext cx="443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000000"/>
                  </a:solidFill>
                  <a:latin typeface="Arial" pitchFamily="34" charset="0"/>
                  <a:ea typeface="宋体" panose="02010600030101010101" pitchFamily="2" charset="-122"/>
                </a:rPr>
                <a:t>10</a:t>
              </a:r>
            </a:p>
          </p:txBody>
        </p:sp>
      </p:grpSp>
      <p:grpSp>
        <p:nvGrpSpPr>
          <p:cNvPr id="4" name="Group 99"/>
          <p:cNvGrpSpPr/>
          <p:nvPr/>
        </p:nvGrpSpPr>
        <p:grpSpPr>
          <a:xfrm>
            <a:off x="2813844" y="1623299"/>
            <a:ext cx="527447" cy="800100"/>
            <a:chOff x="1052" y="2861"/>
            <a:chExt cx="443" cy="672"/>
          </a:xfrm>
        </p:grpSpPr>
        <p:sp>
          <p:nvSpPr>
            <p:cNvPr id="21609" name="Line 100"/>
            <p:cNvSpPr/>
            <p:nvPr/>
          </p:nvSpPr>
          <p:spPr>
            <a:xfrm flipH="1">
              <a:off x="1248" y="3149"/>
              <a:ext cx="0" cy="384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10" name="Text Box 101"/>
            <p:cNvSpPr txBox="1"/>
            <p:nvPr/>
          </p:nvSpPr>
          <p:spPr>
            <a:xfrm>
              <a:off x="1052" y="2861"/>
              <a:ext cx="443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000000"/>
                  </a:solidFill>
                  <a:latin typeface="Arial" pitchFamily="34" charset="0"/>
                  <a:ea typeface="宋体" panose="02010600030101010101" pitchFamily="2" charset="-122"/>
                </a:rPr>
                <a:t>20</a:t>
              </a:r>
            </a:p>
          </p:txBody>
        </p:sp>
      </p:grpSp>
      <p:grpSp>
        <p:nvGrpSpPr>
          <p:cNvPr id="5" name="Group 102"/>
          <p:cNvGrpSpPr/>
          <p:nvPr/>
        </p:nvGrpSpPr>
        <p:grpSpPr>
          <a:xfrm>
            <a:off x="3961607" y="1634014"/>
            <a:ext cx="527447" cy="789385"/>
            <a:chOff x="2016" y="2870"/>
            <a:chExt cx="443" cy="663"/>
          </a:xfrm>
        </p:grpSpPr>
        <p:sp>
          <p:nvSpPr>
            <p:cNvPr id="21607" name="Line 103"/>
            <p:cNvSpPr/>
            <p:nvPr/>
          </p:nvSpPr>
          <p:spPr>
            <a:xfrm flipH="1">
              <a:off x="2208" y="3149"/>
              <a:ext cx="0" cy="384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08" name="Text Box 104"/>
            <p:cNvSpPr txBox="1"/>
            <p:nvPr/>
          </p:nvSpPr>
          <p:spPr>
            <a:xfrm>
              <a:off x="2016" y="2870"/>
              <a:ext cx="443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000000"/>
                  </a:solidFill>
                  <a:latin typeface="Arial" pitchFamily="34" charset="0"/>
                  <a:ea typeface="宋体" panose="02010600030101010101" pitchFamily="2" charset="-122"/>
                </a:rPr>
                <a:t>40</a:t>
              </a:r>
            </a:p>
          </p:txBody>
        </p:sp>
      </p:grpSp>
      <p:grpSp>
        <p:nvGrpSpPr>
          <p:cNvPr id="6" name="Group 105"/>
          <p:cNvGrpSpPr/>
          <p:nvPr/>
        </p:nvGrpSpPr>
        <p:grpSpPr>
          <a:xfrm>
            <a:off x="3390106" y="1634014"/>
            <a:ext cx="527447" cy="789385"/>
            <a:chOff x="1536" y="2870"/>
            <a:chExt cx="443" cy="663"/>
          </a:xfrm>
        </p:grpSpPr>
        <p:sp>
          <p:nvSpPr>
            <p:cNvPr id="21605" name="Line 106"/>
            <p:cNvSpPr/>
            <p:nvPr/>
          </p:nvSpPr>
          <p:spPr>
            <a:xfrm flipH="1">
              <a:off x="1728" y="3149"/>
              <a:ext cx="0" cy="384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06" name="Text Box 107"/>
            <p:cNvSpPr txBox="1"/>
            <p:nvPr/>
          </p:nvSpPr>
          <p:spPr>
            <a:xfrm>
              <a:off x="1536" y="2870"/>
              <a:ext cx="443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000000"/>
                  </a:solidFill>
                  <a:latin typeface="Arial" pitchFamily="34" charset="0"/>
                  <a:ea typeface="宋体" panose="02010600030101010101" pitchFamily="2" charset="-122"/>
                </a:rPr>
                <a:t>30</a:t>
              </a:r>
            </a:p>
          </p:txBody>
        </p:sp>
      </p:grpSp>
      <p:grpSp>
        <p:nvGrpSpPr>
          <p:cNvPr id="7" name="Group 108"/>
          <p:cNvGrpSpPr/>
          <p:nvPr/>
        </p:nvGrpSpPr>
        <p:grpSpPr>
          <a:xfrm>
            <a:off x="4528345" y="1634014"/>
            <a:ext cx="527447" cy="789385"/>
            <a:chOff x="2492" y="2870"/>
            <a:chExt cx="443" cy="663"/>
          </a:xfrm>
        </p:grpSpPr>
        <p:sp>
          <p:nvSpPr>
            <p:cNvPr id="21603" name="Line 109"/>
            <p:cNvSpPr/>
            <p:nvPr/>
          </p:nvSpPr>
          <p:spPr>
            <a:xfrm flipH="1">
              <a:off x="2688" y="3149"/>
              <a:ext cx="0" cy="384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04" name="Text Box 110"/>
            <p:cNvSpPr txBox="1"/>
            <p:nvPr/>
          </p:nvSpPr>
          <p:spPr>
            <a:xfrm>
              <a:off x="2492" y="2870"/>
              <a:ext cx="443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000000"/>
                  </a:solidFill>
                  <a:latin typeface="Arial" pitchFamily="34" charset="0"/>
                  <a:ea typeface="宋体" panose="02010600030101010101" pitchFamily="2" charset="-122"/>
                </a:rPr>
                <a:t>50</a:t>
              </a:r>
            </a:p>
          </p:txBody>
        </p:sp>
      </p:grpSp>
      <p:grpSp>
        <p:nvGrpSpPr>
          <p:cNvPr id="8" name="Group 111"/>
          <p:cNvGrpSpPr/>
          <p:nvPr/>
        </p:nvGrpSpPr>
        <p:grpSpPr>
          <a:xfrm>
            <a:off x="5099845" y="1634014"/>
            <a:ext cx="527447" cy="789385"/>
            <a:chOff x="2972" y="2870"/>
            <a:chExt cx="443" cy="663"/>
          </a:xfrm>
        </p:grpSpPr>
        <p:sp>
          <p:nvSpPr>
            <p:cNvPr id="21601" name="Line 112"/>
            <p:cNvSpPr/>
            <p:nvPr/>
          </p:nvSpPr>
          <p:spPr>
            <a:xfrm flipH="1">
              <a:off x="3168" y="3149"/>
              <a:ext cx="0" cy="384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02" name="Text Box 113"/>
            <p:cNvSpPr txBox="1"/>
            <p:nvPr/>
          </p:nvSpPr>
          <p:spPr>
            <a:xfrm>
              <a:off x="2972" y="2870"/>
              <a:ext cx="443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000000"/>
                  </a:solidFill>
                  <a:latin typeface="Arial" pitchFamily="34" charset="0"/>
                  <a:ea typeface="宋体" panose="02010600030101010101" pitchFamily="2" charset="-122"/>
                </a:rPr>
                <a:t>60</a:t>
              </a:r>
            </a:p>
          </p:txBody>
        </p:sp>
      </p:grpSp>
      <p:grpSp>
        <p:nvGrpSpPr>
          <p:cNvPr id="9" name="Group 114"/>
          <p:cNvGrpSpPr/>
          <p:nvPr/>
        </p:nvGrpSpPr>
        <p:grpSpPr>
          <a:xfrm>
            <a:off x="5676107" y="1634014"/>
            <a:ext cx="527447" cy="789385"/>
            <a:chOff x="3456" y="2870"/>
            <a:chExt cx="443" cy="663"/>
          </a:xfrm>
        </p:grpSpPr>
        <p:sp>
          <p:nvSpPr>
            <p:cNvPr id="21599" name="Line 115"/>
            <p:cNvSpPr/>
            <p:nvPr/>
          </p:nvSpPr>
          <p:spPr>
            <a:xfrm flipH="1">
              <a:off x="3648" y="3149"/>
              <a:ext cx="0" cy="384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600" name="Text Box 116"/>
            <p:cNvSpPr txBox="1"/>
            <p:nvPr/>
          </p:nvSpPr>
          <p:spPr>
            <a:xfrm>
              <a:off x="3456" y="2870"/>
              <a:ext cx="443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000000"/>
                  </a:solidFill>
                  <a:latin typeface="Arial" pitchFamily="34" charset="0"/>
                  <a:ea typeface="宋体" panose="02010600030101010101" pitchFamily="2" charset="-122"/>
                </a:rPr>
                <a:t>70</a:t>
              </a:r>
            </a:p>
          </p:txBody>
        </p:sp>
      </p:grpSp>
      <p:grpSp>
        <p:nvGrpSpPr>
          <p:cNvPr id="10" name="Group 117"/>
          <p:cNvGrpSpPr/>
          <p:nvPr/>
        </p:nvGrpSpPr>
        <p:grpSpPr>
          <a:xfrm>
            <a:off x="6242845" y="1634014"/>
            <a:ext cx="527447" cy="789385"/>
            <a:chOff x="3932" y="2870"/>
            <a:chExt cx="443" cy="663"/>
          </a:xfrm>
        </p:grpSpPr>
        <p:sp>
          <p:nvSpPr>
            <p:cNvPr id="21597" name="Line 118"/>
            <p:cNvSpPr/>
            <p:nvPr/>
          </p:nvSpPr>
          <p:spPr>
            <a:xfrm flipH="1">
              <a:off x="4128" y="3149"/>
              <a:ext cx="0" cy="384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98" name="Text Box 119"/>
            <p:cNvSpPr txBox="1"/>
            <p:nvPr/>
          </p:nvSpPr>
          <p:spPr>
            <a:xfrm>
              <a:off x="3932" y="2870"/>
              <a:ext cx="443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000000"/>
                  </a:solidFill>
                  <a:latin typeface="Arial" pitchFamily="34" charset="0"/>
                  <a:ea typeface="宋体" panose="02010600030101010101" pitchFamily="2" charset="-122"/>
                </a:rPr>
                <a:t>80</a:t>
              </a:r>
            </a:p>
          </p:txBody>
        </p:sp>
      </p:grpSp>
      <p:grpSp>
        <p:nvGrpSpPr>
          <p:cNvPr id="11" name="Group 120"/>
          <p:cNvGrpSpPr/>
          <p:nvPr/>
        </p:nvGrpSpPr>
        <p:grpSpPr>
          <a:xfrm>
            <a:off x="6814345" y="1634014"/>
            <a:ext cx="527447" cy="789385"/>
            <a:chOff x="4412" y="2870"/>
            <a:chExt cx="443" cy="663"/>
          </a:xfrm>
        </p:grpSpPr>
        <p:sp>
          <p:nvSpPr>
            <p:cNvPr id="21595" name="Line 121"/>
            <p:cNvSpPr/>
            <p:nvPr/>
          </p:nvSpPr>
          <p:spPr>
            <a:xfrm flipH="1">
              <a:off x="4608" y="3149"/>
              <a:ext cx="0" cy="384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96" name="Text Box 122"/>
            <p:cNvSpPr txBox="1"/>
            <p:nvPr/>
          </p:nvSpPr>
          <p:spPr>
            <a:xfrm>
              <a:off x="4412" y="2870"/>
              <a:ext cx="443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000000"/>
                  </a:solidFill>
                  <a:latin typeface="Arial" pitchFamily="34" charset="0"/>
                  <a:ea typeface="宋体" panose="02010600030101010101" pitchFamily="2" charset="-122"/>
                </a:rPr>
                <a:t>90</a:t>
              </a:r>
            </a:p>
          </p:txBody>
        </p:sp>
      </p:grpSp>
      <p:grpSp>
        <p:nvGrpSpPr>
          <p:cNvPr id="12" name="Group 123"/>
          <p:cNvGrpSpPr/>
          <p:nvPr/>
        </p:nvGrpSpPr>
        <p:grpSpPr>
          <a:xfrm>
            <a:off x="5173663" y="761525"/>
            <a:ext cx="2159794" cy="831315"/>
            <a:chOff x="624" y="1440"/>
            <a:chExt cx="2267" cy="1093"/>
          </a:xfrm>
        </p:grpSpPr>
        <p:sp>
          <p:nvSpPr>
            <p:cNvPr id="21574" name="Rectangle 124"/>
            <p:cNvSpPr/>
            <p:nvPr/>
          </p:nvSpPr>
          <p:spPr>
            <a:xfrm>
              <a:off x="1296" y="1932"/>
              <a:ext cx="154" cy="223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 sz="2400">
                <a:solidFill>
                  <a:srgbClr val="000000"/>
                </a:solidFill>
                <a:latin typeface="Arial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21575" name="Group 125"/>
            <p:cNvGrpSpPr/>
            <p:nvPr/>
          </p:nvGrpSpPr>
          <p:grpSpPr>
            <a:xfrm>
              <a:off x="624" y="1440"/>
              <a:ext cx="2267" cy="1093"/>
              <a:chOff x="720" y="1440"/>
              <a:chExt cx="2267" cy="1173"/>
            </a:xfrm>
          </p:grpSpPr>
          <p:grpSp>
            <p:nvGrpSpPr>
              <p:cNvPr id="21576" name="Group 126"/>
              <p:cNvGrpSpPr/>
              <p:nvPr/>
            </p:nvGrpSpPr>
            <p:grpSpPr>
              <a:xfrm>
                <a:off x="720" y="1440"/>
                <a:ext cx="2267" cy="1173"/>
                <a:chOff x="720" y="1440"/>
                <a:chExt cx="2267" cy="1173"/>
              </a:xfrm>
            </p:grpSpPr>
            <p:grpSp>
              <p:nvGrpSpPr>
                <p:cNvPr id="21578" name="Group 127"/>
                <p:cNvGrpSpPr/>
                <p:nvPr/>
              </p:nvGrpSpPr>
              <p:grpSpPr>
                <a:xfrm>
                  <a:off x="720" y="1440"/>
                  <a:ext cx="2267" cy="1134"/>
                  <a:chOff x="1189" y="1440"/>
                  <a:chExt cx="2267" cy="1134"/>
                </a:xfrm>
              </p:grpSpPr>
              <p:sp>
                <p:nvSpPr>
                  <p:cNvPr id="21580" name="AutoShape 128"/>
                  <p:cNvSpPr/>
                  <p:nvPr/>
                </p:nvSpPr>
                <p:spPr>
                  <a:xfrm flipH="1" flipV="1">
                    <a:off x="1189" y="1440"/>
                    <a:ext cx="2267" cy="1134"/>
                  </a:xfrm>
                  <a:prstGeom prst="wedgeEllipseCallout">
                    <a:avLst>
                      <a:gd name="adj1" fmla="val 72183"/>
                      <a:gd name="adj2" fmla="val -109928"/>
                    </a:avLst>
                  </a:prstGeom>
                  <a:noFill/>
                  <a:ln w="38100" cap="flat" cmpd="sng">
                    <a:solidFill>
                      <a:srgbClr val="FF99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rot="10800000"/>
                  <a:lstStyle/>
                  <a:p>
                    <a:pPr>
                      <a:defRPr/>
                    </a:pPr>
                    <a:endParaRPr lang="zh-CN" altLang="zh-CN" sz="2400">
                      <a:solidFill>
                        <a:srgbClr val="000000"/>
                      </a:solidFill>
                      <a:latin typeface="Arial" pitchFamily="34" charset="0"/>
                      <a:ea typeface="宋体" panose="02010600030101010101" pitchFamily="2" charset="-122"/>
                    </a:endParaRPr>
                  </a:p>
                </p:txBody>
              </p:sp>
              <p:grpSp>
                <p:nvGrpSpPr>
                  <p:cNvPr id="21581" name="Group 129"/>
                  <p:cNvGrpSpPr/>
                  <p:nvPr/>
                </p:nvGrpSpPr>
                <p:grpSpPr>
                  <a:xfrm>
                    <a:off x="1237" y="1776"/>
                    <a:ext cx="2160" cy="580"/>
                    <a:chOff x="1237" y="3596"/>
                    <a:chExt cx="2160" cy="580"/>
                  </a:xfrm>
                </p:grpSpPr>
                <p:sp>
                  <p:nvSpPr>
                    <p:cNvPr id="21582" name="Line 130"/>
                    <p:cNvSpPr/>
                    <p:nvPr/>
                  </p:nvSpPr>
                  <p:spPr>
                    <a:xfrm>
                      <a:off x="1237" y="3932"/>
                      <a:ext cx="2160" cy="0"/>
                    </a:xfrm>
                    <a:prstGeom prst="line">
                      <a:avLst/>
                    </a:prstGeom>
                    <a:ln w="38100" cap="flat" cmpd="sng">
                      <a:solidFill>
                        <a:srgbClr val="FF33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/>
                    </a:p>
                  </p:txBody>
                </p:sp>
                <p:sp>
                  <p:nvSpPr>
                    <p:cNvPr id="21583" name="Line 131"/>
                    <p:cNvSpPr/>
                    <p:nvPr/>
                  </p:nvSpPr>
                  <p:spPr>
                    <a:xfrm flipH="1">
                      <a:off x="2352" y="3596"/>
                      <a:ext cx="0" cy="580"/>
                    </a:xfrm>
                    <a:prstGeom prst="line">
                      <a:avLst/>
                    </a:prstGeom>
                    <a:ln w="952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/>
                    </a:p>
                  </p:txBody>
                </p:sp>
                <p:sp>
                  <p:nvSpPr>
                    <p:cNvPr id="21584" name="Line 132"/>
                    <p:cNvSpPr/>
                    <p:nvPr/>
                  </p:nvSpPr>
                  <p:spPr>
                    <a:xfrm flipH="1">
                      <a:off x="3216" y="3740"/>
                      <a:ext cx="0" cy="384"/>
                    </a:xfrm>
                    <a:prstGeom prst="line">
                      <a:avLst/>
                    </a:prstGeom>
                    <a:ln w="952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/>
                    </a:p>
                  </p:txBody>
                </p:sp>
                <p:sp>
                  <p:nvSpPr>
                    <p:cNvPr id="21585" name="Line 133"/>
                    <p:cNvSpPr/>
                    <p:nvPr/>
                  </p:nvSpPr>
                  <p:spPr>
                    <a:xfrm flipH="1">
                      <a:off x="1682" y="3836"/>
                      <a:ext cx="0" cy="192"/>
                    </a:xfrm>
                    <a:prstGeom prst="line">
                      <a:avLst/>
                    </a:prstGeom>
                    <a:ln w="952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/>
                    </a:p>
                  </p:txBody>
                </p:sp>
                <p:sp>
                  <p:nvSpPr>
                    <p:cNvPr id="21586" name="Line 134"/>
                    <p:cNvSpPr/>
                    <p:nvPr/>
                  </p:nvSpPr>
                  <p:spPr>
                    <a:xfrm flipH="1">
                      <a:off x="1854" y="3836"/>
                      <a:ext cx="0" cy="192"/>
                    </a:xfrm>
                    <a:prstGeom prst="line">
                      <a:avLst/>
                    </a:prstGeom>
                    <a:ln w="952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/>
                    </a:p>
                  </p:txBody>
                </p:sp>
                <p:sp>
                  <p:nvSpPr>
                    <p:cNvPr id="21587" name="Line 135"/>
                    <p:cNvSpPr/>
                    <p:nvPr/>
                  </p:nvSpPr>
                  <p:spPr>
                    <a:xfrm flipH="1">
                      <a:off x="2025" y="3836"/>
                      <a:ext cx="0" cy="192"/>
                    </a:xfrm>
                    <a:prstGeom prst="line">
                      <a:avLst/>
                    </a:prstGeom>
                    <a:ln w="952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/>
                    </a:p>
                  </p:txBody>
                </p:sp>
                <p:sp>
                  <p:nvSpPr>
                    <p:cNvPr id="21588" name="Line 136"/>
                    <p:cNvSpPr/>
                    <p:nvPr/>
                  </p:nvSpPr>
                  <p:spPr>
                    <a:xfrm flipH="1">
                      <a:off x="2197" y="3836"/>
                      <a:ext cx="0" cy="192"/>
                    </a:xfrm>
                    <a:prstGeom prst="line">
                      <a:avLst/>
                    </a:prstGeom>
                    <a:ln w="952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/>
                    </a:p>
                  </p:txBody>
                </p:sp>
                <p:sp>
                  <p:nvSpPr>
                    <p:cNvPr id="21589" name="Line 137"/>
                    <p:cNvSpPr/>
                    <p:nvPr/>
                  </p:nvSpPr>
                  <p:spPr>
                    <a:xfrm flipH="1">
                      <a:off x="2540" y="3836"/>
                      <a:ext cx="0" cy="192"/>
                    </a:xfrm>
                    <a:prstGeom prst="line">
                      <a:avLst/>
                    </a:prstGeom>
                    <a:ln w="952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/>
                    </a:p>
                  </p:txBody>
                </p:sp>
                <p:sp>
                  <p:nvSpPr>
                    <p:cNvPr id="21590" name="Line 138"/>
                    <p:cNvSpPr/>
                    <p:nvPr/>
                  </p:nvSpPr>
                  <p:spPr>
                    <a:xfrm flipH="1">
                      <a:off x="2711" y="3836"/>
                      <a:ext cx="0" cy="192"/>
                    </a:xfrm>
                    <a:prstGeom prst="line">
                      <a:avLst/>
                    </a:prstGeom>
                    <a:ln w="952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/>
                    </a:p>
                  </p:txBody>
                </p:sp>
                <p:sp>
                  <p:nvSpPr>
                    <p:cNvPr id="21591" name="Line 139"/>
                    <p:cNvSpPr/>
                    <p:nvPr/>
                  </p:nvSpPr>
                  <p:spPr>
                    <a:xfrm flipH="1">
                      <a:off x="2883" y="3836"/>
                      <a:ext cx="0" cy="192"/>
                    </a:xfrm>
                    <a:prstGeom prst="line">
                      <a:avLst/>
                    </a:prstGeom>
                    <a:ln w="952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/>
                    </a:p>
                  </p:txBody>
                </p:sp>
                <p:sp>
                  <p:nvSpPr>
                    <p:cNvPr id="21592" name="Line 140"/>
                    <p:cNvSpPr/>
                    <p:nvPr/>
                  </p:nvSpPr>
                  <p:spPr>
                    <a:xfrm flipH="1">
                      <a:off x="3054" y="3836"/>
                      <a:ext cx="0" cy="192"/>
                    </a:xfrm>
                    <a:prstGeom prst="line">
                      <a:avLst/>
                    </a:prstGeom>
                    <a:ln w="952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/>
                    </a:p>
                  </p:txBody>
                </p:sp>
                <p:sp>
                  <p:nvSpPr>
                    <p:cNvPr id="21593" name="Line 141"/>
                    <p:cNvSpPr/>
                    <p:nvPr/>
                  </p:nvSpPr>
                  <p:spPr>
                    <a:xfrm flipH="1">
                      <a:off x="1339" y="3836"/>
                      <a:ext cx="0" cy="192"/>
                    </a:xfrm>
                    <a:prstGeom prst="line">
                      <a:avLst/>
                    </a:prstGeom>
                    <a:ln w="952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/>
                    </a:p>
                  </p:txBody>
                </p:sp>
                <p:sp>
                  <p:nvSpPr>
                    <p:cNvPr id="21594" name="Line 142"/>
                    <p:cNvSpPr/>
                    <p:nvPr/>
                  </p:nvSpPr>
                  <p:spPr>
                    <a:xfrm flipH="1">
                      <a:off x="3397" y="3836"/>
                      <a:ext cx="0" cy="192"/>
                    </a:xfrm>
                    <a:prstGeom prst="line">
                      <a:avLst/>
                    </a:prstGeom>
                    <a:ln w="952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/>
                    </a:p>
                  </p:txBody>
                </p:sp>
              </p:grpSp>
            </p:grpSp>
            <p:sp>
              <p:nvSpPr>
                <p:cNvPr id="21579" name="Text Box 143"/>
                <p:cNvSpPr txBox="1"/>
                <p:nvPr/>
              </p:nvSpPr>
              <p:spPr>
                <a:xfrm>
                  <a:off x="1680" y="1440"/>
                  <a:ext cx="648" cy="117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altLang="zh-CN" sz="2400" b="1">
                      <a:solidFill>
                        <a:srgbClr val="000000"/>
                      </a:solidFill>
                      <a:latin typeface="Arial" pitchFamily="34" charset="0"/>
                      <a:ea typeface="宋体" panose="02010600030101010101" pitchFamily="2" charset="-122"/>
                    </a:rPr>
                    <a:t>50</a:t>
                  </a:r>
                </a:p>
                <a:p>
                  <a:pPr>
                    <a:defRPr/>
                  </a:pPr>
                  <a:endParaRPr lang="en-US" altLang="zh-CN" sz="2400" b="1">
                    <a:solidFill>
                      <a:srgbClr val="000000"/>
                    </a:solidFill>
                    <a:latin typeface="Arial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21577" name="Line 144"/>
              <p:cNvSpPr/>
              <p:nvPr/>
            </p:nvSpPr>
            <p:spPr>
              <a:xfrm flipH="1">
                <a:off x="1056" y="1920"/>
                <a:ext cx="0" cy="384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sp>
        <p:nvSpPr>
          <p:cNvPr id="65681" name="Text Box 145"/>
          <p:cNvSpPr txBox="1"/>
          <p:nvPr/>
        </p:nvSpPr>
        <p:spPr>
          <a:xfrm>
            <a:off x="4774982" y="4130897"/>
            <a:ext cx="3150036" cy="8079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FF33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标准大气压下沸水</a:t>
            </a:r>
            <a:r>
              <a:rPr lang="zh-CN" altLang="en-US" sz="2400" b="1">
                <a:solidFill>
                  <a:srgbClr val="44546A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的温度</a:t>
            </a:r>
            <a:r>
              <a:rPr lang="zh-CN" altLang="en-US" sz="2400" b="1">
                <a:solidFill>
                  <a:srgbClr val="3366CC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规定</a:t>
            </a:r>
            <a:r>
              <a:rPr lang="zh-CN" altLang="en-US" sz="2400" b="1">
                <a:solidFill>
                  <a:srgbClr val="44546A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为</a:t>
            </a:r>
            <a:r>
              <a:rPr lang="en-US" altLang="zh-CN" sz="2400" b="1">
                <a:solidFill>
                  <a:srgbClr val="44546A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100</a:t>
            </a:r>
            <a:r>
              <a:rPr lang="zh-CN" altLang="en-US" sz="2400" b="1">
                <a:solidFill>
                  <a:srgbClr val="44546A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摄氏度</a:t>
            </a:r>
            <a:endParaRPr lang="zh-CN" altLang="en-US" sz="24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1521" name="Line 146"/>
          <p:cNvSpPr/>
          <p:nvPr/>
        </p:nvSpPr>
        <p:spPr>
          <a:xfrm>
            <a:off x="1732757" y="2193608"/>
            <a:ext cx="6246019" cy="476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grpSp>
        <p:nvGrpSpPr>
          <p:cNvPr id="17" name="Group 147"/>
          <p:cNvGrpSpPr/>
          <p:nvPr/>
        </p:nvGrpSpPr>
        <p:grpSpPr>
          <a:xfrm>
            <a:off x="1732756" y="1564957"/>
            <a:ext cx="401241" cy="834629"/>
            <a:chOff x="144" y="2688"/>
            <a:chExt cx="337" cy="701"/>
          </a:xfrm>
        </p:grpSpPr>
        <p:grpSp>
          <p:nvGrpSpPr>
            <p:cNvPr id="21570" name="Group 148"/>
            <p:cNvGrpSpPr/>
            <p:nvPr/>
          </p:nvGrpSpPr>
          <p:grpSpPr>
            <a:xfrm>
              <a:off x="182" y="2688"/>
              <a:ext cx="299" cy="701"/>
              <a:chOff x="182" y="2947"/>
              <a:chExt cx="299" cy="701"/>
            </a:xfrm>
          </p:grpSpPr>
          <p:sp>
            <p:nvSpPr>
              <p:cNvPr id="21572" name="Line 149"/>
              <p:cNvSpPr/>
              <p:nvPr/>
            </p:nvSpPr>
            <p:spPr>
              <a:xfrm flipH="1">
                <a:off x="288" y="3264"/>
                <a:ext cx="0" cy="384"/>
              </a:xfrm>
              <a:prstGeom prst="line">
                <a:avLst/>
              </a:prstGeom>
              <a:ln w="1905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1573" name="Text Box 150"/>
              <p:cNvSpPr txBox="1"/>
              <p:nvPr/>
            </p:nvSpPr>
            <p:spPr>
              <a:xfrm>
                <a:off x="182" y="2947"/>
                <a:ext cx="299" cy="3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sz="2400" b="1">
                    <a:solidFill>
                      <a:srgbClr val="FF3300"/>
                    </a:solidFill>
                    <a:latin typeface="Arial" pitchFamily="34" charset="0"/>
                    <a:ea typeface="宋体" panose="02010600030101010101" pitchFamily="2" charset="-122"/>
                  </a:rPr>
                  <a:t>0</a:t>
                </a:r>
              </a:p>
            </p:txBody>
          </p:sp>
        </p:grpSp>
        <p:sp>
          <p:nvSpPr>
            <p:cNvPr id="21571" name="Line 151"/>
            <p:cNvSpPr/>
            <p:nvPr/>
          </p:nvSpPr>
          <p:spPr>
            <a:xfrm>
              <a:off x="144" y="3216"/>
              <a:ext cx="150" cy="0"/>
            </a:xfrm>
            <a:prstGeom prst="line">
              <a:avLst/>
            </a:prstGeom>
            <a:ln w="3810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19" name="Group 152"/>
          <p:cNvGrpSpPr/>
          <p:nvPr/>
        </p:nvGrpSpPr>
        <p:grpSpPr>
          <a:xfrm>
            <a:off x="7333456" y="1564957"/>
            <a:ext cx="698897" cy="834629"/>
            <a:chOff x="4848" y="2947"/>
            <a:chExt cx="587" cy="701"/>
          </a:xfrm>
        </p:grpSpPr>
        <p:sp>
          <p:nvSpPr>
            <p:cNvPr id="21568" name="Line 153"/>
            <p:cNvSpPr/>
            <p:nvPr/>
          </p:nvSpPr>
          <p:spPr>
            <a:xfrm flipH="1">
              <a:off x="5088" y="3264"/>
              <a:ext cx="0" cy="384"/>
            </a:xfrm>
            <a:prstGeom prst="line">
              <a:avLst/>
            </a:prstGeom>
            <a:ln w="19050" cap="flat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69" name="Text Box 154"/>
            <p:cNvSpPr txBox="1"/>
            <p:nvPr/>
          </p:nvSpPr>
          <p:spPr>
            <a:xfrm>
              <a:off x="4848" y="2947"/>
              <a:ext cx="587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FF3300"/>
                  </a:solidFill>
                  <a:latin typeface="Arial" pitchFamily="34" charset="0"/>
                  <a:ea typeface="宋体" panose="02010600030101010101" pitchFamily="2" charset="-122"/>
                </a:rPr>
                <a:t>100</a:t>
              </a:r>
            </a:p>
          </p:txBody>
        </p:sp>
      </p:grpSp>
      <p:grpSp>
        <p:nvGrpSpPr>
          <p:cNvPr id="20" name="Group 155"/>
          <p:cNvGrpSpPr/>
          <p:nvPr/>
        </p:nvGrpSpPr>
        <p:grpSpPr>
          <a:xfrm>
            <a:off x="1904206" y="2331722"/>
            <a:ext cx="5715000" cy="1200151"/>
            <a:chOff x="288" y="3072"/>
            <a:chExt cx="4848" cy="1008"/>
          </a:xfrm>
        </p:grpSpPr>
        <p:sp>
          <p:nvSpPr>
            <p:cNvPr id="21566" name="AutoShape 156"/>
            <p:cNvSpPr/>
            <p:nvPr/>
          </p:nvSpPr>
          <p:spPr>
            <a:xfrm rot="-5400000">
              <a:off x="2520" y="840"/>
              <a:ext cx="384" cy="4848"/>
            </a:xfrm>
            <a:prstGeom prst="leftBrace">
              <a:avLst>
                <a:gd name="adj1" fmla="val 105208"/>
                <a:gd name="adj2" fmla="val 51917"/>
              </a:avLst>
            </a:prstGeom>
            <a:noFill/>
            <a:ln w="38100" cap="flat" cmpd="sng">
              <a:solidFill>
                <a:srgbClr val="0033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 sz="2400">
                <a:solidFill>
                  <a:srgbClr val="000000"/>
                </a:solidFill>
                <a:latin typeface="Arial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67" name="Text Box 157"/>
            <p:cNvSpPr txBox="1"/>
            <p:nvPr/>
          </p:nvSpPr>
          <p:spPr>
            <a:xfrm>
              <a:off x="1800" y="3382"/>
              <a:ext cx="1930" cy="6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2400" b="1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等分</a:t>
              </a:r>
              <a:r>
                <a:rPr lang="en-US" altLang="zh-CN" sz="2400" b="1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100</a:t>
              </a:r>
              <a:r>
                <a:rPr lang="zh-CN" altLang="en-US" sz="2400" b="1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份</a:t>
              </a:r>
            </a:p>
            <a:p>
              <a:pPr algn="ctr">
                <a:defRPr/>
              </a:pPr>
              <a:r>
                <a:rPr lang="en-US" altLang="zh-CN" sz="2400" b="1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1</a:t>
              </a:r>
              <a:r>
                <a:rPr lang="zh-CN" altLang="en-US" sz="2400" b="1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份为</a:t>
              </a:r>
              <a:r>
                <a:rPr lang="en-US" altLang="zh-CN" sz="2400" b="1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1</a:t>
              </a:r>
              <a:r>
                <a:rPr lang="zh-CN" altLang="en-US" sz="2400" b="1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摄氏度</a:t>
              </a:r>
            </a:p>
          </p:txBody>
        </p:sp>
      </p:grpSp>
      <p:sp>
        <p:nvSpPr>
          <p:cNvPr id="65694" name="Text Box 158"/>
          <p:cNvSpPr txBox="1"/>
          <p:nvPr/>
        </p:nvSpPr>
        <p:spPr>
          <a:xfrm>
            <a:off x="3686810" y="1019175"/>
            <a:ext cx="1388269" cy="437674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FF3300"/>
                </a:solidFill>
                <a:latin typeface="Arial" pitchFamily="34" charset="0"/>
                <a:ea typeface="宋体" panose="02010600030101010101" pitchFamily="2" charset="-122"/>
              </a:rPr>
              <a:t>记作</a:t>
            </a:r>
            <a:r>
              <a:rPr lang="en-US" altLang="zh-CN" sz="2400" b="1">
                <a:solidFill>
                  <a:srgbClr val="FF3300"/>
                </a:solidFill>
                <a:latin typeface="Arial" pitchFamily="34" charset="0"/>
                <a:ea typeface="宋体" panose="02010600030101010101" pitchFamily="2" charset="-122"/>
              </a:rPr>
              <a:t>1</a:t>
            </a:r>
            <a:r>
              <a:rPr lang="en-US" altLang="zh-CN" sz="2400" b="1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℃</a:t>
            </a:r>
          </a:p>
        </p:txBody>
      </p:sp>
      <p:grpSp>
        <p:nvGrpSpPr>
          <p:cNvPr id="21" name="Group 159"/>
          <p:cNvGrpSpPr/>
          <p:nvPr/>
        </p:nvGrpSpPr>
        <p:grpSpPr>
          <a:xfrm>
            <a:off x="1789906" y="2079308"/>
            <a:ext cx="57150" cy="228600"/>
            <a:chOff x="192" y="2688"/>
            <a:chExt cx="48" cy="192"/>
          </a:xfrm>
        </p:grpSpPr>
        <p:sp>
          <p:nvSpPr>
            <p:cNvPr id="21564" name="Line 160"/>
            <p:cNvSpPr/>
            <p:nvPr/>
          </p:nvSpPr>
          <p:spPr>
            <a:xfrm flipH="1">
              <a:off x="192" y="2688"/>
              <a:ext cx="0" cy="192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65" name="Line 161"/>
            <p:cNvSpPr/>
            <p:nvPr/>
          </p:nvSpPr>
          <p:spPr>
            <a:xfrm flipH="1">
              <a:off x="240" y="2688"/>
              <a:ext cx="0" cy="192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22" name="Group 162"/>
          <p:cNvGrpSpPr/>
          <p:nvPr/>
        </p:nvGrpSpPr>
        <p:grpSpPr>
          <a:xfrm>
            <a:off x="7676356" y="2079308"/>
            <a:ext cx="114300" cy="228600"/>
            <a:chOff x="5242" y="2612"/>
            <a:chExt cx="96" cy="192"/>
          </a:xfrm>
        </p:grpSpPr>
        <p:sp>
          <p:nvSpPr>
            <p:cNvPr id="21561" name="Line 163"/>
            <p:cNvSpPr/>
            <p:nvPr/>
          </p:nvSpPr>
          <p:spPr>
            <a:xfrm flipH="1">
              <a:off x="5338" y="2612"/>
              <a:ext cx="0" cy="192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62" name="Line 164"/>
            <p:cNvSpPr/>
            <p:nvPr/>
          </p:nvSpPr>
          <p:spPr>
            <a:xfrm flipH="1">
              <a:off x="5290" y="2612"/>
              <a:ext cx="0" cy="192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63" name="Line 165"/>
            <p:cNvSpPr/>
            <p:nvPr/>
          </p:nvSpPr>
          <p:spPr>
            <a:xfrm flipH="1">
              <a:off x="5242" y="2612"/>
              <a:ext cx="0" cy="192"/>
            </a:xfrm>
            <a:prstGeom prst="line">
              <a:avLst/>
            </a:prstGeom>
            <a:ln w="190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23" name="Group 166"/>
          <p:cNvGrpSpPr/>
          <p:nvPr/>
        </p:nvGrpSpPr>
        <p:grpSpPr>
          <a:xfrm>
            <a:off x="5835650" y="2536507"/>
            <a:ext cx="2106216" cy="1168004"/>
            <a:chOff x="3706" y="2976"/>
            <a:chExt cx="1814" cy="981"/>
          </a:xfrm>
        </p:grpSpPr>
        <p:sp>
          <p:nvSpPr>
            <p:cNvPr id="21547" name="AutoShape 167"/>
            <p:cNvSpPr/>
            <p:nvPr/>
          </p:nvSpPr>
          <p:spPr>
            <a:xfrm flipH="1">
              <a:off x="3706" y="3111"/>
              <a:ext cx="1814" cy="846"/>
            </a:xfrm>
            <a:prstGeom prst="wedgeEllipseCallout">
              <a:avLst>
                <a:gd name="adj1" fmla="val -34958"/>
                <a:gd name="adj2" fmla="val -85097"/>
              </a:avLst>
            </a:prstGeom>
            <a:noFill/>
            <a:ln w="38100" cap="flat" cmpd="sng">
              <a:solidFill>
                <a:srgbClr val="FF99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zh-CN" altLang="zh-CN" sz="2400">
                <a:solidFill>
                  <a:srgbClr val="000000"/>
                </a:solidFill>
                <a:latin typeface="Arial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48" name="Line 168"/>
            <p:cNvSpPr/>
            <p:nvPr/>
          </p:nvSpPr>
          <p:spPr>
            <a:xfrm>
              <a:off x="3744" y="3649"/>
              <a:ext cx="1729" cy="0"/>
            </a:xfrm>
            <a:prstGeom prst="line">
              <a:avLst/>
            </a:prstGeom>
            <a:ln w="38100" cap="flat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49" name="Line 169"/>
            <p:cNvSpPr/>
            <p:nvPr/>
          </p:nvSpPr>
          <p:spPr>
            <a:xfrm flipH="1">
              <a:off x="4666" y="3399"/>
              <a:ext cx="0" cy="432"/>
            </a:xfrm>
            <a:prstGeom prst="line">
              <a:avLst/>
            </a:prstGeom>
            <a:ln w="9525" cap="flat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50" name="Line 170"/>
            <p:cNvSpPr/>
            <p:nvPr/>
          </p:nvSpPr>
          <p:spPr>
            <a:xfrm flipH="1">
              <a:off x="3946" y="3506"/>
              <a:ext cx="0" cy="28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51" name="Line 171"/>
            <p:cNvSpPr/>
            <p:nvPr/>
          </p:nvSpPr>
          <p:spPr>
            <a:xfrm flipH="1">
              <a:off x="4238" y="3578"/>
              <a:ext cx="0" cy="14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52" name="Line 172"/>
            <p:cNvSpPr/>
            <p:nvPr/>
          </p:nvSpPr>
          <p:spPr>
            <a:xfrm flipH="1">
              <a:off x="4375" y="3578"/>
              <a:ext cx="0" cy="14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53" name="Line 173"/>
            <p:cNvSpPr/>
            <p:nvPr/>
          </p:nvSpPr>
          <p:spPr>
            <a:xfrm flipH="1">
              <a:off x="3946" y="3578"/>
              <a:ext cx="0" cy="14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54" name="Line 174"/>
            <p:cNvSpPr/>
            <p:nvPr/>
          </p:nvSpPr>
          <p:spPr>
            <a:xfrm flipH="1">
              <a:off x="3802" y="3578"/>
              <a:ext cx="0" cy="14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55" name="Line 175"/>
            <p:cNvSpPr/>
            <p:nvPr/>
          </p:nvSpPr>
          <p:spPr>
            <a:xfrm flipH="1">
              <a:off x="4090" y="3578"/>
              <a:ext cx="0" cy="14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56" name="Line 176"/>
            <p:cNvSpPr/>
            <p:nvPr/>
          </p:nvSpPr>
          <p:spPr>
            <a:xfrm flipH="1">
              <a:off x="4522" y="3578"/>
              <a:ext cx="0" cy="14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57" name="Line 177"/>
            <p:cNvSpPr/>
            <p:nvPr/>
          </p:nvSpPr>
          <p:spPr>
            <a:xfrm flipH="1">
              <a:off x="4810" y="3563"/>
              <a:ext cx="0" cy="143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58" name="Line 178"/>
            <p:cNvSpPr/>
            <p:nvPr/>
          </p:nvSpPr>
          <p:spPr>
            <a:xfrm flipH="1">
              <a:off x="4954" y="3572"/>
              <a:ext cx="0" cy="14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59" name="Line 179"/>
            <p:cNvSpPr/>
            <p:nvPr/>
          </p:nvSpPr>
          <p:spPr>
            <a:xfrm flipH="1">
              <a:off x="5098" y="3563"/>
              <a:ext cx="0" cy="14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60" name="Text Box 180"/>
            <p:cNvSpPr txBox="1"/>
            <p:nvPr/>
          </p:nvSpPr>
          <p:spPr>
            <a:xfrm>
              <a:off x="4378" y="2976"/>
              <a:ext cx="602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FF3300"/>
                  </a:solidFill>
                  <a:latin typeface="Arial" pitchFamily="34" charset="0"/>
                  <a:ea typeface="宋体" panose="02010600030101010101" pitchFamily="2" charset="-122"/>
                </a:rPr>
                <a:t>100</a:t>
              </a:r>
            </a:p>
          </p:txBody>
        </p:sp>
      </p:grpSp>
      <p:grpSp>
        <p:nvGrpSpPr>
          <p:cNvPr id="24" name="Group 181"/>
          <p:cNvGrpSpPr/>
          <p:nvPr/>
        </p:nvGrpSpPr>
        <p:grpSpPr>
          <a:xfrm>
            <a:off x="1569641" y="2536507"/>
            <a:ext cx="2025253" cy="1168004"/>
            <a:chOff x="48" y="2976"/>
            <a:chExt cx="1814" cy="981"/>
          </a:xfrm>
        </p:grpSpPr>
        <p:sp>
          <p:nvSpPr>
            <p:cNvPr id="21533" name="AutoShape 182"/>
            <p:cNvSpPr/>
            <p:nvPr/>
          </p:nvSpPr>
          <p:spPr>
            <a:xfrm>
              <a:off x="48" y="3111"/>
              <a:ext cx="1814" cy="846"/>
            </a:xfrm>
            <a:prstGeom prst="wedgeEllipseCallout">
              <a:avLst>
                <a:gd name="adj1" fmla="val -34958"/>
                <a:gd name="adj2" fmla="val -85097"/>
              </a:avLst>
            </a:prstGeom>
            <a:noFill/>
            <a:ln w="38100" cap="flat" cmpd="sng">
              <a:solidFill>
                <a:srgbClr val="FF99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zh-CN" altLang="zh-CN" sz="2400">
                <a:solidFill>
                  <a:srgbClr val="000000"/>
                </a:solidFill>
                <a:latin typeface="Arial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34" name="Line 183"/>
            <p:cNvSpPr/>
            <p:nvPr/>
          </p:nvSpPr>
          <p:spPr>
            <a:xfrm flipH="1">
              <a:off x="95" y="3649"/>
              <a:ext cx="1729" cy="0"/>
            </a:xfrm>
            <a:prstGeom prst="line">
              <a:avLst/>
            </a:prstGeom>
            <a:ln w="38100" cap="flat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35" name="Line 184"/>
            <p:cNvSpPr/>
            <p:nvPr/>
          </p:nvSpPr>
          <p:spPr>
            <a:xfrm flipH="1">
              <a:off x="902" y="3399"/>
              <a:ext cx="0" cy="432"/>
            </a:xfrm>
            <a:prstGeom prst="line">
              <a:avLst/>
            </a:prstGeom>
            <a:ln w="9525" cap="flat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36" name="Line 185"/>
            <p:cNvSpPr/>
            <p:nvPr/>
          </p:nvSpPr>
          <p:spPr>
            <a:xfrm flipH="1">
              <a:off x="1622" y="3506"/>
              <a:ext cx="0" cy="286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37" name="Line 186"/>
            <p:cNvSpPr/>
            <p:nvPr/>
          </p:nvSpPr>
          <p:spPr>
            <a:xfrm flipH="1">
              <a:off x="1330" y="3578"/>
              <a:ext cx="0" cy="14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38" name="Line 187"/>
            <p:cNvSpPr/>
            <p:nvPr/>
          </p:nvSpPr>
          <p:spPr>
            <a:xfrm flipH="1">
              <a:off x="1193" y="3578"/>
              <a:ext cx="0" cy="14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39" name="Line 188"/>
            <p:cNvSpPr/>
            <p:nvPr/>
          </p:nvSpPr>
          <p:spPr>
            <a:xfrm flipH="1">
              <a:off x="1622" y="3578"/>
              <a:ext cx="0" cy="14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40" name="Line 189"/>
            <p:cNvSpPr/>
            <p:nvPr/>
          </p:nvSpPr>
          <p:spPr>
            <a:xfrm flipH="1">
              <a:off x="1766" y="3578"/>
              <a:ext cx="0" cy="14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41" name="Line 190"/>
            <p:cNvSpPr/>
            <p:nvPr/>
          </p:nvSpPr>
          <p:spPr>
            <a:xfrm flipH="1">
              <a:off x="1478" y="3578"/>
              <a:ext cx="0" cy="14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42" name="Line 191"/>
            <p:cNvSpPr/>
            <p:nvPr/>
          </p:nvSpPr>
          <p:spPr>
            <a:xfrm flipH="1">
              <a:off x="1046" y="3578"/>
              <a:ext cx="0" cy="14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43" name="Line 192"/>
            <p:cNvSpPr/>
            <p:nvPr/>
          </p:nvSpPr>
          <p:spPr>
            <a:xfrm flipH="1">
              <a:off x="758" y="3563"/>
              <a:ext cx="0" cy="143"/>
            </a:xfrm>
            <a:prstGeom prst="line">
              <a:avLst/>
            </a:prstGeom>
            <a:ln w="38100" cap="flat" cmpd="sng">
              <a:solidFill>
                <a:srgbClr val="3366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44" name="Line 193"/>
            <p:cNvSpPr/>
            <p:nvPr/>
          </p:nvSpPr>
          <p:spPr>
            <a:xfrm flipH="1">
              <a:off x="614" y="3572"/>
              <a:ext cx="0" cy="14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45" name="Line 194"/>
            <p:cNvSpPr/>
            <p:nvPr/>
          </p:nvSpPr>
          <p:spPr>
            <a:xfrm flipH="1">
              <a:off x="470" y="3563"/>
              <a:ext cx="0" cy="143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546" name="Text Box 195"/>
            <p:cNvSpPr txBox="1"/>
            <p:nvPr/>
          </p:nvSpPr>
          <p:spPr>
            <a:xfrm flipH="1">
              <a:off x="759" y="2976"/>
              <a:ext cx="319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400" b="1">
                  <a:solidFill>
                    <a:srgbClr val="FF3300"/>
                  </a:solidFill>
                  <a:latin typeface="Arial" pitchFamily="34" charset="0"/>
                  <a:ea typeface="宋体" panose="02010600030101010101" pitchFamily="2" charset="-122"/>
                </a:rPr>
                <a:t>0</a:t>
              </a:r>
            </a:p>
          </p:txBody>
        </p:sp>
      </p:grpSp>
      <p:sp>
        <p:nvSpPr>
          <p:cNvPr id="65732" name="Text Box 196"/>
          <p:cNvSpPr txBox="1"/>
          <p:nvPr/>
        </p:nvSpPr>
        <p:spPr>
          <a:xfrm>
            <a:off x="1778000" y="3450908"/>
            <a:ext cx="1143000" cy="437674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400" b="1">
                <a:solidFill>
                  <a:srgbClr val="FF3300"/>
                </a:solidFill>
                <a:latin typeface="Arial" pitchFamily="34" charset="0"/>
                <a:ea typeface="宋体" panose="02010600030101010101" pitchFamily="2" charset="-122"/>
              </a:rPr>
              <a:t>－</a:t>
            </a:r>
            <a:r>
              <a:rPr lang="en-US" altLang="zh-CN" sz="2400" b="1">
                <a:solidFill>
                  <a:srgbClr val="FF3300"/>
                </a:solidFill>
                <a:latin typeface="Arial" pitchFamily="34" charset="0"/>
                <a:ea typeface="宋体" panose="02010600030101010101" pitchFamily="2" charset="-122"/>
              </a:rPr>
              <a:t>1 </a:t>
            </a:r>
            <a:r>
              <a:rPr lang="en-US" altLang="zh-CN" sz="2400" b="1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℃</a:t>
            </a:r>
          </a:p>
        </p:txBody>
      </p:sp>
      <p:sp>
        <p:nvSpPr>
          <p:cNvPr id="65733" name="Text Box 197"/>
          <p:cNvSpPr txBox="1"/>
          <p:nvPr/>
        </p:nvSpPr>
        <p:spPr>
          <a:xfrm>
            <a:off x="6350000" y="3450908"/>
            <a:ext cx="1143000" cy="437674"/>
          </a:xfrm>
          <a:prstGeom prst="rect">
            <a:avLst/>
          </a:prstGeom>
          <a:solidFill>
            <a:srgbClr val="FFFF99"/>
          </a:solidFill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400" b="1">
                <a:solidFill>
                  <a:srgbClr val="FF3300"/>
                </a:solidFill>
                <a:latin typeface="Arial" pitchFamily="34" charset="0"/>
                <a:ea typeface="宋体" panose="02010600030101010101" pitchFamily="2" charset="-122"/>
              </a:rPr>
              <a:t>101 </a:t>
            </a:r>
            <a:r>
              <a:rPr lang="en-US" altLang="zh-CN" sz="2400" b="1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℃</a:t>
            </a:r>
          </a:p>
        </p:txBody>
      </p:sp>
      <p:sp>
        <p:nvSpPr>
          <p:cNvPr id="65734" name="Line 198"/>
          <p:cNvSpPr/>
          <p:nvPr/>
        </p:nvSpPr>
        <p:spPr>
          <a:xfrm>
            <a:off x="1778000" y="2193608"/>
            <a:ext cx="5845969" cy="0"/>
          </a:xfrm>
          <a:prstGeom prst="line">
            <a:avLst/>
          </a:prstGeom>
          <a:ln w="38100" cap="flat" cmpd="sng">
            <a:solidFill>
              <a:srgbClr val="FF33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2687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4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5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5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5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2" presetClass="entr" presetSubtype="1" fill="hold" nodeType="afterEffect"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2" presetClass="entr" presetSubtype="1" fill="hold" nodeType="afterEffect"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2" presetClass="entr" presetSubtype="1" fill="hold" nodeType="afterEffect"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2" presetClass="entr" presetSubtype="1" fill="hold" nodeType="afterEffect"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2" presetClass="entr" presetSubtype="1" fill="hold" nodeType="afterEffect"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2" presetClass="entr" presetSubtype="1" fill="hold" nodeType="afterEffect"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2" presetClass="entr" presetSubtype="1" fill="hold" nodeType="afterEffect"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2" presetClass="entr" presetSubtype="1" fill="hold" nodeType="afterEffect"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9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5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5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2" presetClass="entr" presetSubtype="4" fill="hold" nodeType="afterEffect"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5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5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5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5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 animBg="1"/>
      <p:bldP spid="65681" grpId="0" animBg="1"/>
      <p:bldP spid="65694" grpId="0" animBg="1"/>
      <p:bldP spid="65732" grpId="0" animBg="1"/>
      <p:bldP spid="657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/>
          <p:nvPr/>
        </p:nvGrpSpPr>
        <p:grpSpPr>
          <a:xfrm>
            <a:off x="4381239" y="140415"/>
            <a:ext cx="411956" cy="4737656"/>
            <a:chOff x="3606" y="0"/>
            <a:chExt cx="477" cy="4320"/>
          </a:xfrm>
        </p:grpSpPr>
        <p:grpSp>
          <p:nvGrpSpPr>
            <p:cNvPr id="30891" name="Group 3"/>
            <p:cNvGrpSpPr/>
            <p:nvPr/>
          </p:nvGrpSpPr>
          <p:grpSpPr>
            <a:xfrm>
              <a:off x="3606" y="0"/>
              <a:ext cx="477" cy="4320"/>
              <a:chOff x="2400" y="384"/>
              <a:chExt cx="336" cy="3552"/>
            </a:xfrm>
          </p:grpSpPr>
          <p:sp>
            <p:nvSpPr>
              <p:cNvPr id="30893" name="AutoShape 4"/>
              <p:cNvSpPr/>
              <p:nvPr/>
            </p:nvSpPr>
            <p:spPr>
              <a:xfrm>
                <a:off x="2400" y="720"/>
                <a:ext cx="336" cy="292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Times New Roman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894" name="AutoShape 5"/>
              <p:cNvSpPr/>
              <p:nvPr/>
            </p:nvSpPr>
            <p:spPr>
              <a:xfrm>
                <a:off x="2518" y="912"/>
                <a:ext cx="48" cy="2736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Times New Roman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895" name="AutoShape 6"/>
              <p:cNvSpPr/>
              <p:nvPr/>
            </p:nvSpPr>
            <p:spPr>
              <a:xfrm>
                <a:off x="2518" y="2492"/>
                <a:ext cx="48" cy="1152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zh-CN" sz="1800">
                  <a:solidFill>
                    <a:srgbClr val="FF0000"/>
                  </a:solidFill>
                  <a:latin typeface="Times New Roman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896" name="AutoShape 7"/>
              <p:cNvSpPr/>
              <p:nvPr/>
            </p:nvSpPr>
            <p:spPr>
              <a:xfrm>
                <a:off x="2400" y="384"/>
                <a:ext cx="336" cy="336"/>
              </a:xfrm>
              <a:custGeom>
                <a:avLst/>
                <a:gdLst>
                  <a:gd name="txL" fmla="*/ 3150 w 21600"/>
                  <a:gd name="txT" fmla="*/ 3150 h 21600"/>
                  <a:gd name="txR" fmla="*/ 18450 w 21600"/>
                  <a:gd name="txB" fmla="*/ 18450 h 21600"/>
                </a:gdLst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Times New Roman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897" name="AutoShape 8"/>
              <p:cNvSpPr/>
              <p:nvPr/>
            </p:nvSpPr>
            <p:spPr>
              <a:xfrm>
                <a:off x="2480" y="3600"/>
                <a:ext cx="121" cy="336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>
                  <a:solidFill>
                    <a:srgbClr val="000000"/>
                  </a:solidFill>
                  <a:latin typeface="Times New Roman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892" name="Text Box 9"/>
            <p:cNvSpPr txBox="1"/>
            <p:nvPr/>
          </p:nvSpPr>
          <p:spPr>
            <a:xfrm>
              <a:off x="3774" y="436"/>
              <a:ext cx="228" cy="28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>
                  <a:solidFill>
                    <a:srgbClr val="000000"/>
                  </a:solidFill>
                  <a:latin typeface="Times New Roman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℃</a:t>
              </a:r>
              <a:endParaRPr lang="en-US" altLang="zh-CN" sz="180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723" name="Text Box 10"/>
          <p:cNvSpPr txBox="1"/>
          <p:nvPr/>
        </p:nvSpPr>
        <p:spPr>
          <a:xfrm>
            <a:off x="4842273" y="789385"/>
            <a:ext cx="463153" cy="3558064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90000"/>
              </a:spcBef>
              <a:defRPr/>
            </a:pPr>
            <a:r>
              <a:rPr lang="en-US" altLang="zh-CN" sz="9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110</a:t>
            </a:r>
          </a:p>
          <a:p>
            <a:pPr>
              <a:spcBef>
                <a:spcPct val="90000"/>
              </a:spcBef>
              <a:defRPr/>
            </a:pPr>
            <a:r>
              <a:rPr lang="en-US" altLang="zh-CN" sz="9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100</a:t>
            </a:r>
          </a:p>
          <a:p>
            <a:pPr>
              <a:spcBef>
                <a:spcPct val="90000"/>
              </a:spcBef>
              <a:defRPr/>
            </a:pPr>
            <a:r>
              <a:rPr lang="en-US" altLang="zh-CN" sz="9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90</a:t>
            </a:r>
          </a:p>
          <a:p>
            <a:pPr>
              <a:spcBef>
                <a:spcPct val="90000"/>
              </a:spcBef>
              <a:defRPr/>
            </a:pPr>
            <a:r>
              <a:rPr lang="en-US" altLang="zh-CN" sz="9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80</a:t>
            </a:r>
          </a:p>
          <a:p>
            <a:pPr>
              <a:spcBef>
                <a:spcPct val="90000"/>
              </a:spcBef>
              <a:defRPr/>
            </a:pPr>
            <a:r>
              <a:rPr lang="en-US" altLang="zh-CN" sz="9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70</a:t>
            </a:r>
          </a:p>
          <a:p>
            <a:pPr>
              <a:spcBef>
                <a:spcPct val="90000"/>
              </a:spcBef>
              <a:defRPr/>
            </a:pPr>
            <a:r>
              <a:rPr lang="en-US" altLang="zh-CN" sz="9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60</a:t>
            </a:r>
          </a:p>
          <a:p>
            <a:pPr>
              <a:spcBef>
                <a:spcPct val="90000"/>
              </a:spcBef>
              <a:defRPr/>
            </a:pPr>
            <a:r>
              <a:rPr lang="en-US" altLang="zh-CN" sz="9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50</a:t>
            </a:r>
          </a:p>
          <a:p>
            <a:pPr>
              <a:spcBef>
                <a:spcPct val="90000"/>
              </a:spcBef>
              <a:defRPr/>
            </a:pPr>
            <a:r>
              <a:rPr lang="en-US" altLang="zh-CN" sz="9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40</a:t>
            </a:r>
          </a:p>
          <a:p>
            <a:pPr>
              <a:spcBef>
                <a:spcPct val="90000"/>
              </a:spcBef>
              <a:defRPr/>
            </a:pPr>
            <a:r>
              <a:rPr lang="en-US" altLang="zh-CN" sz="9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</a:t>
            </a:r>
          </a:p>
          <a:p>
            <a:pPr>
              <a:spcBef>
                <a:spcPct val="90000"/>
              </a:spcBef>
              <a:defRPr/>
            </a:pPr>
            <a:r>
              <a:rPr lang="en-US" altLang="zh-CN" sz="9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</a:t>
            </a:r>
          </a:p>
          <a:p>
            <a:pPr>
              <a:spcBef>
                <a:spcPct val="90000"/>
              </a:spcBef>
              <a:defRPr/>
            </a:pPr>
            <a:r>
              <a:rPr lang="en-US" altLang="zh-CN" sz="9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</a:p>
          <a:p>
            <a:pPr>
              <a:spcBef>
                <a:spcPct val="90000"/>
              </a:spcBef>
              <a:defRPr/>
            </a:pPr>
            <a:r>
              <a:rPr lang="en-US" altLang="zh-CN" sz="9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</a:p>
          <a:p>
            <a:pPr>
              <a:spcBef>
                <a:spcPct val="90000"/>
              </a:spcBef>
              <a:defRPr/>
            </a:pPr>
            <a:r>
              <a:rPr lang="en-US" altLang="zh-CN" sz="9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-10</a:t>
            </a:r>
          </a:p>
          <a:p>
            <a:pPr>
              <a:spcBef>
                <a:spcPct val="90000"/>
              </a:spcBef>
              <a:defRPr/>
            </a:pPr>
            <a:r>
              <a:rPr lang="en-US" altLang="zh-CN" sz="9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-20</a:t>
            </a:r>
          </a:p>
        </p:txBody>
      </p:sp>
      <p:grpSp>
        <p:nvGrpSpPr>
          <p:cNvPr id="30724" name="Group 11"/>
          <p:cNvGrpSpPr/>
          <p:nvPr/>
        </p:nvGrpSpPr>
        <p:grpSpPr>
          <a:xfrm>
            <a:off x="4572000" y="844154"/>
            <a:ext cx="219075" cy="3402806"/>
            <a:chOff x="1202" y="164"/>
            <a:chExt cx="227" cy="3674"/>
          </a:xfrm>
        </p:grpSpPr>
        <p:grpSp>
          <p:nvGrpSpPr>
            <p:cNvPr id="30743" name="Group 12"/>
            <p:cNvGrpSpPr/>
            <p:nvPr/>
          </p:nvGrpSpPr>
          <p:grpSpPr>
            <a:xfrm>
              <a:off x="1202" y="3566"/>
              <a:ext cx="227" cy="272"/>
              <a:chOff x="2381" y="1752"/>
              <a:chExt cx="227" cy="408"/>
            </a:xfrm>
          </p:grpSpPr>
          <p:sp>
            <p:nvSpPr>
              <p:cNvPr id="30879" name="Line 13"/>
              <p:cNvSpPr/>
              <p:nvPr/>
            </p:nvSpPr>
            <p:spPr>
              <a:xfrm>
                <a:off x="2381" y="2160"/>
                <a:ext cx="226" cy="0"/>
              </a:xfrm>
              <a:prstGeom prst="line">
                <a:avLst/>
              </a:prstGeom>
              <a:ln w="31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30880" name="Group 14"/>
              <p:cNvGrpSpPr/>
              <p:nvPr/>
            </p:nvGrpSpPr>
            <p:grpSpPr>
              <a:xfrm>
                <a:off x="2381" y="1752"/>
                <a:ext cx="227" cy="363"/>
                <a:chOff x="1429" y="1071"/>
                <a:chExt cx="181" cy="753"/>
              </a:xfrm>
            </p:grpSpPr>
            <p:sp>
              <p:nvSpPr>
                <p:cNvPr id="30881" name="Line 15"/>
                <p:cNvSpPr/>
                <p:nvPr/>
              </p:nvSpPr>
              <p:spPr>
                <a:xfrm>
                  <a:off x="1474" y="1162"/>
                  <a:ext cx="91" cy="0"/>
                </a:xfrm>
                <a:prstGeom prst="line">
                  <a:avLst/>
                </a:prstGeom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0882" name="Line 16"/>
                <p:cNvSpPr/>
                <p:nvPr/>
              </p:nvSpPr>
              <p:spPr>
                <a:xfrm>
                  <a:off x="1474" y="1242"/>
                  <a:ext cx="91" cy="0"/>
                </a:xfrm>
                <a:prstGeom prst="line">
                  <a:avLst/>
                </a:prstGeom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0883" name="Line 17"/>
                <p:cNvSpPr/>
                <p:nvPr/>
              </p:nvSpPr>
              <p:spPr>
                <a:xfrm>
                  <a:off x="1474" y="1325"/>
                  <a:ext cx="91" cy="0"/>
                </a:xfrm>
                <a:prstGeom prst="line">
                  <a:avLst/>
                </a:prstGeom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0884" name="Line 18"/>
                <p:cNvSpPr/>
                <p:nvPr/>
              </p:nvSpPr>
              <p:spPr>
                <a:xfrm>
                  <a:off x="1474" y="1404"/>
                  <a:ext cx="91" cy="0"/>
                </a:xfrm>
                <a:prstGeom prst="line">
                  <a:avLst/>
                </a:prstGeom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0885" name="Line 19"/>
                <p:cNvSpPr/>
                <p:nvPr/>
              </p:nvSpPr>
              <p:spPr>
                <a:xfrm>
                  <a:off x="1474" y="1487"/>
                  <a:ext cx="91" cy="0"/>
                </a:xfrm>
                <a:prstGeom prst="line">
                  <a:avLst/>
                </a:prstGeom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0886" name="Line 20"/>
                <p:cNvSpPr/>
                <p:nvPr/>
              </p:nvSpPr>
              <p:spPr>
                <a:xfrm>
                  <a:off x="1474" y="1570"/>
                  <a:ext cx="91" cy="0"/>
                </a:xfrm>
                <a:prstGeom prst="line">
                  <a:avLst/>
                </a:prstGeom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0887" name="Line 21"/>
                <p:cNvSpPr/>
                <p:nvPr/>
              </p:nvSpPr>
              <p:spPr>
                <a:xfrm>
                  <a:off x="1474" y="1661"/>
                  <a:ext cx="91" cy="0"/>
                </a:xfrm>
                <a:prstGeom prst="line">
                  <a:avLst/>
                </a:prstGeom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0888" name="Line 22"/>
                <p:cNvSpPr/>
                <p:nvPr/>
              </p:nvSpPr>
              <p:spPr>
                <a:xfrm>
                  <a:off x="1474" y="1741"/>
                  <a:ext cx="91" cy="0"/>
                </a:xfrm>
                <a:prstGeom prst="line">
                  <a:avLst/>
                </a:prstGeom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0889" name="Line 23"/>
                <p:cNvSpPr/>
                <p:nvPr/>
              </p:nvSpPr>
              <p:spPr>
                <a:xfrm>
                  <a:off x="1474" y="1824"/>
                  <a:ext cx="91" cy="0"/>
                </a:xfrm>
                <a:prstGeom prst="line">
                  <a:avLst/>
                </a:prstGeom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0890" name="Line 24"/>
                <p:cNvSpPr/>
                <p:nvPr/>
              </p:nvSpPr>
              <p:spPr>
                <a:xfrm>
                  <a:off x="1429" y="1071"/>
                  <a:ext cx="181" cy="0"/>
                </a:xfrm>
                <a:prstGeom prst="line">
                  <a:avLst/>
                </a:prstGeom>
                <a:ln w="31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</p:grpSp>
        <p:grpSp>
          <p:nvGrpSpPr>
            <p:cNvPr id="30744" name="Group 25"/>
            <p:cNvGrpSpPr/>
            <p:nvPr/>
          </p:nvGrpSpPr>
          <p:grpSpPr>
            <a:xfrm>
              <a:off x="1202" y="164"/>
              <a:ext cx="227" cy="3385"/>
              <a:chOff x="1202" y="0"/>
              <a:chExt cx="227" cy="3929"/>
            </a:xfrm>
          </p:grpSpPr>
          <p:grpSp>
            <p:nvGrpSpPr>
              <p:cNvPr id="30745" name="Group 26"/>
              <p:cNvGrpSpPr/>
              <p:nvPr/>
            </p:nvGrpSpPr>
            <p:grpSpPr>
              <a:xfrm>
                <a:off x="1202" y="0"/>
                <a:ext cx="227" cy="1950"/>
                <a:chOff x="1202" y="255"/>
                <a:chExt cx="181" cy="2676"/>
              </a:xfrm>
            </p:grpSpPr>
            <p:grpSp>
              <p:nvGrpSpPr>
                <p:cNvPr id="30813" name="Group 27"/>
                <p:cNvGrpSpPr/>
                <p:nvPr/>
              </p:nvGrpSpPr>
              <p:grpSpPr>
                <a:xfrm>
                  <a:off x="1202" y="255"/>
                  <a:ext cx="181" cy="408"/>
                  <a:chOff x="1429" y="1071"/>
                  <a:chExt cx="181" cy="753"/>
                </a:xfrm>
              </p:grpSpPr>
              <p:sp>
                <p:nvSpPr>
                  <p:cNvPr id="30869" name="Line 28"/>
                  <p:cNvSpPr/>
                  <p:nvPr/>
                </p:nvSpPr>
                <p:spPr>
                  <a:xfrm>
                    <a:off x="1474" y="1162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70" name="Line 29"/>
                  <p:cNvSpPr/>
                  <p:nvPr/>
                </p:nvSpPr>
                <p:spPr>
                  <a:xfrm>
                    <a:off x="1474" y="1242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71" name="Line 30"/>
                  <p:cNvSpPr/>
                  <p:nvPr/>
                </p:nvSpPr>
                <p:spPr>
                  <a:xfrm>
                    <a:off x="1474" y="1325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72" name="Line 31"/>
                  <p:cNvSpPr/>
                  <p:nvPr/>
                </p:nvSpPr>
                <p:spPr>
                  <a:xfrm>
                    <a:off x="1474" y="1404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73" name="Line 32"/>
                  <p:cNvSpPr/>
                  <p:nvPr/>
                </p:nvSpPr>
                <p:spPr>
                  <a:xfrm>
                    <a:off x="1474" y="1487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74" name="Line 33"/>
                  <p:cNvSpPr/>
                  <p:nvPr/>
                </p:nvSpPr>
                <p:spPr>
                  <a:xfrm>
                    <a:off x="1474" y="1570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75" name="Line 34"/>
                  <p:cNvSpPr/>
                  <p:nvPr/>
                </p:nvSpPr>
                <p:spPr>
                  <a:xfrm>
                    <a:off x="1474" y="1661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76" name="Line 35"/>
                  <p:cNvSpPr/>
                  <p:nvPr/>
                </p:nvSpPr>
                <p:spPr>
                  <a:xfrm>
                    <a:off x="1474" y="1741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77" name="Line 36"/>
                  <p:cNvSpPr/>
                  <p:nvPr/>
                </p:nvSpPr>
                <p:spPr>
                  <a:xfrm>
                    <a:off x="1474" y="1824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78" name="Line 37"/>
                  <p:cNvSpPr/>
                  <p:nvPr/>
                </p:nvSpPr>
                <p:spPr>
                  <a:xfrm>
                    <a:off x="1429" y="1071"/>
                    <a:ext cx="18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</p:grpSp>
            <p:grpSp>
              <p:nvGrpSpPr>
                <p:cNvPr id="30814" name="Group 38"/>
                <p:cNvGrpSpPr/>
                <p:nvPr/>
              </p:nvGrpSpPr>
              <p:grpSpPr>
                <a:xfrm>
                  <a:off x="1202" y="709"/>
                  <a:ext cx="181" cy="408"/>
                  <a:chOff x="1429" y="1071"/>
                  <a:chExt cx="181" cy="753"/>
                </a:xfrm>
              </p:grpSpPr>
              <p:sp>
                <p:nvSpPr>
                  <p:cNvPr id="30859" name="Line 39"/>
                  <p:cNvSpPr/>
                  <p:nvPr/>
                </p:nvSpPr>
                <p:spPr>
                  <a:xfrm>
                    <a:off x="1474" y="1162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60" name="Line 40"/>
                  <p:cNvSpPr/>
                  <p:nvPr/>
                </p:nvSpPr>
                <p:spPr>
                  <a:xfrm>
                    <a:off x="1474" y="1242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61" name="Line 41"/>
                  <p:cNvSpPr/>
                  <p:nvPr/>
                </p:nvSpPr>
                <p:spPr>
                  <a:xfrm>
                    <a:off x="1474" y="1325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62" name="Line 42"/>
                  <p:cNvSpPr/>
                  <p:nvPr/>
                </p:nvSpPr>
                <p:spPr>
                  <a:xfrm>
                    <a:off x="1474" y="1404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63" name="Line 43"/>
                  <p:cNvSpPr/>
                  <p:nvPr/>
                </p:nvSpPr>
                <p:spPr>
                  <a:xfrm>
                    <a:off x="1474" y="1487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64" name="Line 44"/>
                  <p:cNvSpPr/>
                  <p:nvPr/>
                </p:nvSpPr>
                <p:spPr>
                  <a:xfrm>
                    <a:off x="1474" y="1570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65" name="Line 45"/>
                  <p:cNvSpPr/>
                  <p:nvPr/>
                </p:nvSpPr>
                <p:spPr>
                  <a:xfrm>
                    <a:off x="1474" y="1661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66" name="Line 46"/>
                  <p:cNvSpPr/>
                  <p:nvPr/>
                </p:nvSpPr>
                <p:spPr>
                  <a:xfrm>
                    <a:off x="1474" y="1741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67" name="Line 47"/>
                  <p:cNvSpPr/>
                  <p:nvPr/>
                </p:nvSpPr>
                <p:spPr>
                  <a:xfrm>
                    <a:off x="1474" y="1824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68" name="Line 48"/>
                  <p:cNvSpPr/>
                  <p:nvPr/>
                </p:nvSpPr>
                <p:spPr>
                  <a:xfrm>
                    <a:off x="1429" y="1071"/>
                    <a:ext cx="18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</p:grpSp>
            <p:grpSp>
              <p:nvGrpSpPr>
                <p:cNvPr id="30815" name="Group 49"/>
                <p:cNvGrpSpPr/>
                <p:nvPr/>
              </p:nvGrpSpPr>
              <p:grpSpPr>
                <a:xfrm>
                  <a:off x="1202" y="1162"/>
                  <a:ext cx="181" cy="408"/>
                  <a:chOff x="1429" y="1071"/>
                  <a:chExt cx="181" cy="753"/>
                </a:xfrm>
              </p:grpSpPr>
              <p:sp>
                <p:nvSpPr>
                  <p:cNvPr id="30849" name="Line 50"/>
                  <p:cNvSpPr/>
                  <p:nvPr/>
                </p:nvSpPr>
                <p:spPr>
                  <a:xfrm>
                    <a:off x="1474" y="1162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50" name="Line 51"/>
                  <p:cNvSpPr/>
                  <p:nvPr/>
                </p:nvSpPr>
                <p:spPr>
                  <a:xfrm>
                    <a:off x="1474" y="1242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51" name="Line 52"/>
                  <p:cNvSpPr/>
                  <p:nvPr/>
                </p:nvSpPr>
                <p:spPr>
                  <a:xfrm>
                    <a:off x="1474" y="1325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52" name="Line 53"/>
                  <p:cNvSpPr/>
                  <p:nvPr/>
                </p:nvSpPr>
                <p:spPr>
                  <a:xfrm>
                    <a:off x="1474" y="1404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53" name="Line 54"/>
                  <p:cNvSpPr/>
                  <p:nvPr/>
                </p:nvSpPr>
                <p:spPr>
                  <a:xfrm>
                    <a:off x="1474" y="1487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54" name="Line 55"/>
                  <p:cNvSpPr/>
                  <p:nvPr/>
                </p:nvSpPr>
                <p:spPr>
                  <a:xfrm>
                    <a:off x="1474" y="1570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55" name="Line 56"/>
                  <p:cNvSpPr/>
                  <p:nvPr/>
                </p:nvSpPr>
                <p:spPr>
                  <a:xfrm>
                    <a:off x="1474" y="1661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56" name="Line 57"/>
                  <p:cNvSpPr/>
                  <p:nvPr/>
                </p:nvSpPr>
                <p:spPr>
                  <a:xfrm>
                    <a:off x="1474" y="1741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57" name="Line 58"/>
                  <p:cNvSpPr/>
                  <p:nvPr/>
                </p:nvSpPr>
                <p:spPr>
                  <a:xfrm>
                    <a:off x="1474" y="1824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58" name="Line 59"/>
                  <p:cNvSpPr/>
                  <p:nvPr/>
                </p:nvSpPr>
                <p:spPr>
                  <a:xfrm>
                    <a:off x="1429" y="1071"/>
                    <a:ext cx="18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</p:grpSp>
            <p:grpSp>
              <p:nvGrpSpPr>
                <p:cNvPr id="30816" name="Group 60"/>
                <p:cNvGrpSpPr/>
                <p:nvPr/>
              </p:nvGrpSpPr>
              <p:grpSpPr>
                <a:xfrm>
                  <a:off x="1202" y="1616"/>
                  <a:ext cx="181" cy="408"/>
                  <a:chOff x="1429" y="1071"/>
                  <a:chExt cx="181" cy="753"/>
                </a:xfrm>
              </p:grpSpPr>
              <p:sp>
                <p:nvSpPr>
                  <p:cNvPr id="30839" name="Line 61"/>
                  <p:cNvSpPr/>
                  <p:nvPr/>
                </p:nvSpPr>
                <p:spPr>
                  <a:xfrm>
                    <a:off x="1474" y="1162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40" name="Line 62"/>
                  <p:cNvSpPr/>
                  <p:nvPr/>
                </p:nvSpPr>
                <p:spPr>
                  <a:xfrm>
                    <a:off x="1474" y="1242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41" name="Line 63"/>
                  <p:cNvSpPr/>
                  <p:nvPr/>
                </p:nvSpPr>
                <p:spPr>
                  <a:xfrm>
                    <a:off x="1474" y="1325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42" name="Line 64"/>
                  <p:cNvSpPr/>
                  <p:nvPr/>
                </p:nvSpPr>
                <p:spPr>
                  <a:xfrm>
                    <a:off x="1474" y="1404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43" name="Line 65"/>
                  <p:cNvSpPr/>
                  <p:nvPr/>
                </p:nvSpPr>
                <p:spPr>
                  <a:xfrm>
                    <a:off x="1474" y="1487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44" name="Line 66"/>
                  <p:cNvSpPr/>
                  <p:nvPr/>
                </p:nvSpPr>
                <p:spPr>
                  <a:xfrm>
                    <a:off x="1474" y="1570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45" name="Line 67"/>
                  <p:cNvSpPr/>
                  <p:nvPr/>
                </p:nvSpPr>
                <p:spPr>
                  <a:xfrm>
                    <a:off x="1474" y="1661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46" name="Line 68"/>
                  <p:cNvSpPr/>
                  <p:nvPr/>
                </p:nvSpPr>
                <p:spPr>
                  <a:xfrm>
                    <a:off x="1474" y="1741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47" name="Line 69"/>
                  <p:cNvSpPr/>
                  <p:nvPr/>
                </p:nvSpPr>
                <p:spPr>
                  <a:xfrm>
                    <a:off x="1474" y="1824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48" name="Line 70"/>
                  <p:cNvSpPr/>
                  <p:nvPr/>
                </p:nvSpPr>
                <p:spPr>
                  <a:xfrm>
                    <a:off x="1429" y="1071"/>
                    <a:ext cx="18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</p:grpSp>
            <p:grpSp>
              <p:nvGrpSpPr>
                <p:cNvPr id="30817" name="Group 71"/>
                <p:cNvGrpSpPr/>
                <p:nvPr/>
              </p:nvGrpSpPr>
              <p:grpSpPr>
                <a:xfrm>
                  <a:off x="1202" y="2069"/>
                  <a:ext cx="181" cy="408"/>
                  <a:chOff x="1429" y="1071"/>
                  <a:chExt cx="181" cy="753"/>
                </a:xfrm>
              </p:grpSpPr>
              <p:sp>
                <p:nvSpPr>
                  <p:cNvPr id="30829" name="Line 72"/>
                  <p:cNvSpPr/>
                  <p:nvPr/>
                </p:nvSpPr>
                <p:spPr>
                  <a:xfrm>
                    <a:off x="1474" y="1162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30" name="Line 73"/>
                  <p:cNvSpPr/>
                  <p:nvPr/>
                </p:nvSpPr>
                <p:spPr>
                  <a:xfrm>
                    <a:off x="1474" y="1242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31" name="Line 74"/>
                  <p:cNvSpPr/>
                  <p:nvPr/>
                </p:nvSpPr>
                <p:spPr>
                  <a:xfrm>
                    <a:off x="1474" y="1325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32" name="Line 75"/>
                  <p:cNvSpPr/>
                  <p:nvPr/>
                </p:nvSpPr>
                <p:spPr>
                  <a:xfrm>
                    <a:off x="1474" y="1404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33" name="Line 76"/>
                  <p:cNvSpPr/>
                  <p:nvPr/>
                </p:nvSpPr>
                <p:spPr>
                  <a:xfrm>
                    <a:off x="1474" y="1487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34" name="Line 77"/>
                  <p:cNvSpPr/>
                  <p:nvPr/>
                </p:nvSpPr>
                <p:spPr>
                  <a:xfrm>
                    <a:off x="1474" y="1570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35" name="Line 78"/>
                  <p:cNvSpPr/>
                  <p:nvPr/>
                </p:nvSpPr>
                <p:spPr>
                  <a:xfrm>
                    <a:off x="1474" y="1661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36" name="Line 79"/>
                  <p:cNvSpPr/>
                  <p:nvPr/>
                </p:nvSpPr>
                <p:spPr>
                  <a:xfrm>
                    <a:off x="1474" y="1741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37" name="Line 80"/>
                  <p:cNvSpPr/>
                  <p:nvPr/>
                </p:nvSpPr>
                <p:spPr>
                  <a:xfrm>
                    <a:off x="1474" y="1824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38" name="Line 81"/>
                  <p:cNvSpPr/>
                  <p:nvPr/>
                </p:nvSpPr>
                <p:spPr>
                  <a:xfrm>
                    <a:off x="1429" y="1071"/>
                    <a:ext cx="18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</p:grpSp>
            <p:grpSp>
              <p:nvGrpSpPr>
                <p:cNvPr id="30818" name="Group 82"/>
                <p:cNvGrpSpPr/>
                <p:nvPr/>
              </p:nvGrpSpPr>
              <p:grpSpPr>
                <a:xfrm>
                  <a:off x="1202" y="2523"/>
                  <a:ext cx="181" cy="408"/>
                  <a:chOff x="1429" y="1071"/>
                  <a:chExt cx="181" cy="753"/>
                </a:xfrm>
              </p:grpSpPr>
              <p:sp>
                <p:nvSpPr>
                  <p:cNvPr id="30819" name="Line 83"/>
                  <p:cNvSpPr/>
                  <p:nvPr/>
                </p:nvSpPr>
                <p:spPr>
                  <a:xfrm>
                    <a:off x="1474" y="1162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20" name="Line 84"/>
                  <p:cNvSpPr/>
                  <p:nvPr/>
                </p:nvSpPr>
                <p:spPr>
                  <a:xfrm>
                    <a:off x="1474" y="1242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21" name="Line 85"/>
                  <p:cNvSpPr/>
                  <p:nvPr/>
                </p:nvSpPr>
                <p:spPr>
                  <a:xfrm>
                    <a:off x="1474" y="1325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22" name="Line 86"/>
                  <p:cNvSpPr/>
                  <p:nvPr/>
                </p:nvSpPr>
                <p:spPr>
                  <a:xfrm>
                    <a:off x="1474" y="1404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23" name="Line 87"/>
                  <p:cNvSpPr/>
                  <p:nvPr/>
                </p:nvSpPr>
                <p:spPr>
                  <a:xfrm>
                    <a:off x="1474" y="1487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24" name="Line 88"/>
                  <p:cNvSpPr/>
                  <p:nvPr/>
                </p:nvSpPr>
                <p:spPr>
                  <a:xfrm>
                    <a:off x="1474" y="1570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25" name="Line 89"/>
                  <p:cNvSpPr/>
                  <p:nvPr/>
                </p:nvSpPr>
                <p:spPr>
                  <a:xfrm>
                    <a:off x="1474" y="1661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26" name="Line 90"/>
                  <p:cNvSpPr/>
                  <p:nvPr/>
                </p:nvSpPr>
                <p:spPr>
                  <a:xfrm>
                    <a:off x="1474" y="1741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27" name="Line 91"/>
                  <p:cNvSpPr/>
                  <p:nvPr/>
                </p:nvSpPr>
                <p:spPr>
                  <a:xfrm>
                    <a:off x="1474" y="1824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28" name="Line 92"/>
                  <p:cNvSpPr/>
                  <p:nvPr/>
                </p:nvSpPr>
                <p:spPr>
                  <a:xfrm>
                    <a:off x="1429" y="1071"/>
                    <a:ext cx="18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</p:grpSp>
          </p:grpSp>
          <p:grpSp>
            <p:nvGrpSpPr>
              <p:cNvPr id="30746" name="Group 93"/>
              <p:cNvGrpSpPr/>
              <p:nvPr/>
            </p:nvGrpSpPr>
            <p:grpSpPr>
              <a:xfrm>
                <a:off x="1202" y="1979"/>
                <a:ext cx="227" cy="1950"/>
                <a:chOff x="1202" y="255"/>
                <a:chExt cx="181" cy="2676"/>
              </a:xfrm>
            </p:grpSpPr>
            <p:grpSp>
              <p:nvGrpSpPr>
                <p:cNvPr id="30747" name="Group 94"/>
                <p:cNvGrpSpPr/>
                <p:nvPr/>
              </p:nvGrpSpPr>
              <p:grpSpPr>
                <a:xfrm>
                  <a:off x="1202" y="255"/>
                  <a:ext cx="181" cy="408"/>
                  <a:chOff x="1429" y="1071"/>
                  <a:chExt cx="181" cy="753"/>
                </a:xfrm>
              </p:grpSpPr>
              <p:sp>
                <p:nvSpPr>
                  <p:cNvPr id="30803" name="Line 95"/>
                  <p:cNvSpPr/>
                  <p:nvPr/>
                </p:nvSpPr>
                <p:spPr>
                  <a:xfrm>
                    <a:off x="1474" y="1162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04" name="Line 96"/>
                  <p:cNvSpPr/>
                  <p:nvPr/>
                </p:nvSpPr>
                <p:spPr>
                  <a:xfrm>
                    <a:off x="1474" y="1242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05" name="Line 97"/>
                  <p:cNvSpPr/>
                  <p:nvPr/>
                </p:nvSpPr>
                <p:spPr>
                  <a:xfrm>
                    <a:off x="1474" y="1325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06" name="Line 98"/>
                  <p:cNvSpPr/>
                  <p:nvPr/>
                </p:nvSpPr>
                <p:spPr>
                  <a:xfrm>
                    <a:off x="1474" y="1404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07" name="Line 99"/>
                  <p:cNvSpPr/>
                  <p:nvPr/>
                </p:nvSpPr>
                <p:spPr>
                  <a:xfrm>
                    <a:off x="1474" y="1487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08" name="Line 100"/>
                  <p:cNvSpPr/>
                  <p:nvPr/>
                </p:nvSpPr>
                <p:spPr>
                  <a:xfrm>
                    <a:off x="1474" y="1570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09" name="Line 101"/>
                  <p:cNvSpPr/>
                  <p:nvPr/>
                </p:nvSpPr>
                <p:spPr>
                  <a:xfrm>
                    <a:off x="1474" y="1661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10" name="Line 102"/>
                  <p:cNvSpPr/>
                  <p:nvPr/>
                </p:nvSpPr>
                <p:spPr>
                  <a:xfrm>
                    <a:off x="1474" y="1741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11" name="Line 103"/>
                  <p:cNvSpPr/>
                  <p:nvPr/>
                </p:nvSpPr>
                <p:spPr>
                  <a:xfrm>
                    <a:off x="1474" y="1824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12" name="Line 104"/>
                  <p:cNvSpPr/>
                  <p:nvPr/>
                </p:nvSpPr>
                <p:spPr>
                  <a:xfrm>
                    <a:off x="1429" y="1071"/>
                    <a:ext cx="18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</p:grpSp>
            <p:grpSp>
              <p:nvGrpSpPr>
                <p:cNvPr id="30748" name="Group 105"/>
                <p:cNvGrpSpPr/>
                <p:nvPr/>
              </p:nvGrpSpPr>
              <p:grpSpPr>
                <a:xfrm>
                  <a:off x="1202" y="709"/>
                  <a:ext cx="181" cy="408"/>
                  <a:chOff x="1429" y="1071"/>
                  <a:chExt cx="181" cy="753"/>
                </a:xfrm>
              </p:grpSpPr>
              <p:sp>
                <p:nvSpPr>
                  <p:cNvPr id="30793" name="Line 106"/>
                  <p:cNvSpPr/>
                  <p:nvPr/>
                </p:nvSpPr>
                <p:spPr>
                  <a:xfrm>
                    <a:off x="1474" y="1162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94" name="Line 107"/>
                  <p:cNvSpPr/>
                  <p:nvPr/>
                </p:nvSpPr>
                <p:spPr>
                  <a:xfrm>
                    <a:off x="1474" y="1242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95" name="Line 108"/>
                  <p:cNvSpPr/>
                  <p:nvPr/>
                </p:nvSpPr>
                <p:spPr>
                  <a:xfrm>
                    <a:off x="1474" y="1325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96" name="Line 109"/>
                  <p:cNvSpPr/>
                  <p:nvPr/>
                </p:nvSpPr>
                <p:spPr>
                  <a:xfrm>
                    <a:off x="1474" y="1404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97" name="Line 110"/>
                  <p:cNvSpPr/>
                  <p:nvPr/>
                </p:nvSpPr>
                <p:spPr>
                  <a:xfrm>
                    <a:off x="1474" y="1487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98" name="Line 111"/>
                  <p:cNvSpPr/>
                  <p:nvPr/>
                </p:nvSpPr>
                <p:spPr>
                  <a:xfrm>
                    <a:off x="1474" y="1570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99" name="Line 112"/>
                  <p:cNvSpPr/>
                  <p:nvPr/>
                </p:nvSpPr>
                <p:spPr>
                  <a:xfrm>
                    <a:off x="1474" y="1661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00" name="Line 113"/>
                  <p:cNvSpPr/>
                  <p:nvPr/>
                </p:nvSpPr>
                <p:spPr>
                  <a:xfrm>
                    <a:off x="1474" y="1741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01" name="Line 114"/>
                  <p:cNvSpPr/>
                  <p:nvPr/>
                </p:nvSpPr>
                <p:spPr>
                  <a:xfrm>
                    <a:off x="1474" y="1824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802" name="Line 115"/>
                  <p:cNvSpPr/>
                  <p:nvPr/>
                </p:nvSpPr>
                <p:spPr>
                  <a:xfrm>
                    <a:off x="1429" y="1071"/>
                    <a:ext cx="18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</p:grpSp>
            <p:grpSp>
              <p:nvGrpSpPr>
                <p:cNvPr id="30749" name="Group 116"/>
                <p:cNvGrpSpPr/>
                <p:nvPr/>
              </p:nvGrpSpPr>
              <p:grpSpPr>
                <a:xfrm>
                  <a:off x="1202" y="1162"/>
                  <a:ext cx="181" cy="408"/>
                  <a:chOff x="1429" y="1071"/>
                  <a:chExt cx="181" cy="753"/>
                </a:xfrm>
              </p:grpSpPr>
              <p:sp>
                <p:nvSpPr>
                  <p:cNvPr id="30783" name="Line 117"/>
                  <p:cNvSpPr/>
                  <p:nvPr/>
                </p:nvSpPr>
                <p:spPr>
                  <a:xfrm>
                    <a:off x="1474" y="1162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84" name="Line 118"/>
                  <p:cNvSpPr/>
                  <p:nvPr/>
                </p:nvSpPr>
                <p:spPr>
                  <a:xfrm>
                    <a:off x="1474" y="1242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85" name="Line 119"/>
                  <p:cNvSpPr/>
                  <p:nvPr/>
                </p:nvSpPr>
                <p:spPr>
                  <a:xfrm>
                    <a:off x="1474" y="1325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86" name="Line 120"/>
                  <p:cNvSpPr/>
                  <p:nvPr/>
                </p:nvSpPr>
                <p:spPr>
                  <a:xfrm>
                    <a:off x="1474" y="1404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87" name="Line 121"/>
                  <p:cNvSpPr/>
                  <p:nvPr/>
                </p:nvSpPr>
                <p:spPr>
                  <a:xfrm>
                    <a:off x="1474" y="1487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88" name="Line 122"/>
                  <p:cNvSpPr/>
                  <p:nvPr/>
                </p:nvSpPr>
                <p:spPr>
                  <a:xfrm>
                    <a:off x="1474" y="1570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89" name="Line 123"/>
                  <p:cNvSpPr/>
                  <p:nvPr/>
                </p:nvSpPr>
                <p:spPr>
                  <a:xfrm>
                    <a:off x="1474" y="1661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90" name="Line 124"/>
                  <p:cNvSpPr/>
                  <p:nvPr/>
                </p:nvSpPr>
                <p:spPr>
                  <a:xfrm>
                    <a:off x="1474" y="1741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91" name="Line 125"/>
                  <p:cNvSpPr/>
                  <p:nvPr/>
                </p:nvSpPr>
                <p:spPr>
                  <a:xfrm>
                    <a:off x="1474" y="1824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92" name="Line 126"/>
                  <p:cNvSpPr/>
                  <p:nvPr/>
                </p:nvSpPr>
                <p:spPr>
                  <a:xfrm>
                    <a:off x="1429" y="1071"/>
                    <a:ext cx="18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</p:grpSp>
            <p:grpSp>
              <p:nvGrpSpPr>
                <p:cNvPr id="30750" name="Group 127"/>
                <p:cNvGrpSpPr/>
                <p:nvPr/>
              </p:nvGrpSpPr>
              <p:grpSpPr>
                <a:xfrm>
                  <a:off x="1202" y="1616"/>
                  <a:ext cx="181" cy="408"/>
                  <a:chOff x="1429" y="1071"/>
                  <a:chExt cx="181" cy="753"/>
                </a:xfrm>
              </p:grpSpPr>
              <p:sp>
                <p:nvSpPr>
                  <p:cNvPr id="30773" name="Line 128"/>
                  <p:cNvSpPr/>
                  <p:nvPr/>
                </p:nvSpPr>
                <p:spPr>
                  <a:xfrm>
                    <a:off x="1474" y="1162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74" name="Line 129"/>
                  <p:cNvSpPr/>
                  <p:nvPr/>
                </p:nvSpPr>
                <p:spPr>
                  <a:xfrm>
                    <a:off x="1474" y="1242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75" name="Line 130"/>
                  <p:cNvSpPr/>
                  <p:nvPr/>
                </p:nvSpPr>
                <p:spPr>
                  <a:xfrm>
                    <a:off x="1474" y="1325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76" name="Line 131"/>
                  <p:cNvSpPr/>
                  <p:nvPr/>
                </p:nvSpPr>
                <p:spPr>
                  <a:xfrm>
                    <a:off x="1474" y="1404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77" name="Line 132"/>
                  <p:cNvSpPr/>
                  <p:nvPr/>
                </p:nvSpPr>
                <p:spPr>
                  <a:xfrm>
                    <a:off x="1474" y="1487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78" name="Line 133"/>
                  <p:cNvSpPr/>
                  <p:nvPr/>
                </p:nvSpPr>
                <p:spPr>
                  <a:xfrm>
                    <a:off x="1474" y="1570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79" name="Line 134"/>
                  <p:cNvSpPr/>
                  <p:nvPr/>
                </p:nvSpPr>
                <p:spPr>
                  <a:xfrm>
                    <a:off x="1474" y="1661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80" name="Line 135"/>
                  <p:cNvSpPr/>
                  <p:nvPr/>
                </p:nvSpPr>
                <p:spPr>
                  <a:xfrm>
                    <a:off x="1474" y="1741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81" name="Line 136"/>
                  <p:cNvSpPr/>
                  <p:nvPr/>
                </p:nvSpPr>
                <p:spPr>
                  <a:xfrm>
                    <a:off x="1474" y="1824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82" name="Line 137"/>
                  <p:cNvSpPr/>
                  <p:nvPr/>
                </p:nvSpPr>
                <p:spPr>
                  <a:xfrm>
                    <a:off x="1429" y="1071"/>
                    <a:ext cx="18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</p:grpSp>
            <p:grpSp>
              <p:nvGrpSpPr>
                <p:cNvPr id="30751" name="Group 138"/>
                <p:cNvGrpSpPr/>
                <p:nvPr/>
              </p:nvGrpSpPr>
              <p:grpSpPr>
                <a:xfrm>
                  <a:off x="1202" y="2069"/>
                  <a:ext cx="181" cy="408"/>
                  <a:chOff x="1429" y="1071"/>
                  <a:chExt cx="181" cy="753"/>
                </a:xfrm>
              </p:grpSpPr>
              <p:sp>
                <p:nvSpPr>
                  <p:cNvPr id="30763" name="Line 139"/>
                  <p:cNvSpPr/>
                  <p:nvPr/>
                </p:nvSpPr>
                <p:spPr>
                  <a:xfrm>
                    <a:off x="1474" y="1162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64" name="Line 140"/>
                  <p:cNvSpPr/>
                  <p:nvPr/>
                </p:nvSpPr>
                <p:spPr>
                  <a:xfrm>
                    <a:off x="1474" y="1242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65" name="Line 141"/>
                  <p:cNvSpPr/>
                  <p:nvPr/>
                </p:nvSpPr>
                <p:spPr>
                  <a:xfrm>
                    <a:off x="1474" y="1325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66" name="Line 142"/>
                  <p:cNvSpPr/>
                  <p:nvPr/>
                </p:nvSpPr>
                <p:spPr>
                  <a:xfrm>
                    <a:off x="1474" y="1404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67" name="Line 143"/>
                  <p:cNvSpPr/>
                  <p:nvPr/>
                </p:nvSpPr>
                <p:spPr>
                  <a:xfrm>
                    <a:off x="1474" y="1487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68" name="Line 144"/>
                  <p:cNvSpPr/>
                  <p:nvPr/>
                </p:nvSpPr>
                <p:spPr>
                  <a:xfrm>
                    <a:off x="1474" y="1570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69" name="Line 145"/>
                  <p:cNvSpPr/>
                  <p:nvPr/>
                </p:nvSpPr>
                <p:spPr>
                  <a:xfrm>
                    <a:off x="1474" y="1661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70" name="Line 146"/>
                  <p:cNvSpPr/>
                  <p:nvPr/>
                </p:nvSpPr>
                <p:spPr>
                  <a:xfrm>
                    <a:off x="1474" y="1741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71" name="Line 147"/>
                  <p:cNvSpPr/>
                  <p:nvPr/>
                </p:nvSpPr>
                <p:spPr>
                  <a:xfrm>
                    <a:off x="1474" y="1824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72" name="Line 148"/>
                  <p:cNvSpPr/>
                  <p:nvPr/>
                </p:nvSpPr>
                <p:spPr>
                  <a:xfrm>
                    <a:off x="1429" y="1071"/>
                    <a:ext cx="18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</p:grpSp>
            <p:grpSp>
              <p:nvGrpSpPr>
                <p:cNvPr id="30752" name="Group 149"/>
                <p:cNvGrpSpPr/>
                <p:nvPr/>
              </p:nvGrpSpPr>
              <p:grpSpPr>
                <a:xfrm>
                  <a:off x="1202" y="2523"/>
                  <a:ext cx="181" cy="408"/>
                  <a:chOff x="1429" y="1071"/>
                  <a:chExt cx="181" cy="753"/>
                </a:xfrm>
              </p:grpSpPr>
              <p:sp>
                <p:nvSpPr>
                  <p:cNvPr id="30753" name="Line 150"/>
                  <p:cNvSpPr/>
                  <p:nvPr/>
                </p:nvSpPr>
                <p:spPr>
                  <a:xfrm>
                    <a:off x="1474" y="1162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54" name="Line 151"/>
                  <p:cNvSpPr/>
                  <p:nvPr/>
                </p:nvSpPr>
                <p:spPr>
                  <a:xfrm>
                    <a:off x="1474" y="1242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55" name="Line 152"/>
                  <p:cNvSpPr/>
                  <p:nvPr/>
                </p:nvSpPr>
                <p:spPr>
                  <a:xfrm>
                    <a:off x="1474" y="1325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56" name="Line 153"/>
                  <p:cNvSpPr/>
                  <p:nvPr/>
                </p:nvSpPr>
                <p:spPr>
                  <a:xfrm>
                    <a:off x="1474" y="1404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57" name="Line 154"/>
                  <p:cNvSpPr/>
                  <p:nvPr/>
                </p:nvSpPr>
                <p:spPr>
                  <a:xfrm>
                    <a:off x="1474" y="1487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58" name="Line 155"/>
                  <p:cNvSpPr/>
                  <p:nvPr/>
                </p:nvSpPr>
                <p:spPr>
                  <a:xfrm>
                    <a:off x="1474" y="1570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59" name="Line 156"/>
                  <p:cNvSpPr/>
                  <p:nvPr/>
                </p:nvSpPr>
                <p:spPr>
                  <a:xfrm>
                    <a:off x="1474" y="1661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60" name="Line 157"/>
                  <p:cNvSpPr/>
                  <p:nvPr/>
                </p:nvSpPr>
                <p:spPr>
                  <a:xfrm>
                    <a:off x="1474" y="1741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61" name="Line 158"/>
                  <p:cNvSpPr/>
                  <p:nvPr/>
                </p:nvSpPr>
                <p:spPr>
                  <a:xfrm>
                    <a:off x="1474" y="1824"/>
                    <a:ext cx="9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sp>
                <p:nvSpPr>
                  <p:cNvPr id="30762" name="Line 159"/>
                  <p:cNvSpPr/>
                  <p:nvPr/>
                </p:nvSpPr>
                <p:spPr>
                  <a:xfrm>
                    <a:off x="1429" y="1071"/>
                    <a:ext cx="181" cy="0"/>
                  </a:xfrm>
                  <a:prstGeom prst="line">
                    <a:avLst/>
                  </a:prstGeom>
                  <a:ln w="31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</p:grpSp>
          </p:grpSp>
        </p:grpSp>
      </p:grpSp>
      <p:sp>
        <p:nvSpPr>
          <p:cNvPr id="52385" name="Text Box 161"/>
          <p:cNvSpPr txBox="1"/>
          <p:nvPr/>
        </p:nvSpPr>
        <p:spPr>
          <a:xfrm>
            <a:off x="6624637" y="2247901"/>
            <a:ext cx="1052513" cy="43858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zh-CN" altLang="en-US" sz="2400" b="1">
                <a:solidFill>
                  <a:srgbClr val="C0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量程</a:t>
            </a:r>
          </a:p>
        </p:txBody>
      </p:sp>
      <p:sp>
        <p:nvSpPr>
          <p:cNvPr id="52386" name="AutoShape 162"/>
          <p:cNvSpPr/>
          <p:nvPr/>
        </p:nvSpPr>
        <p:spPr>
          <a:xfrm>
            <a:off x="6030517" y="789385"/>
            <a:ext cx="325040" cy="3401615"/>
          </a:xfrm>
          <a:prstGeom prst="rightBrace">
            <a:avLst>
              <a:gd name="adj1" fmla="val 87210"/>
              <a:gd name="adj2" fmla="val 50000"/>
            </a:avLst>
          </a:prstGeom>
          <a:noFill/>
          <a:ln w="38100" cap="flat" cmpd="sng">
            <a:solidFill>
              <a:srgbClr val="0066FF"/>
            </a:solidFill>
            <a:prstDash val="solid"/>
            <a:headEnd type="none" w="med" len="med"/>
            <a:tailEnd type="none" w="med" len="med"/>
          </a:ln>
        </p:spPr>
        <p:txBody>
          <a:bodyPr wrap="none" lIns="68580" tIns="34290" rIns="68580" bIns="34290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  <a:latin typeface="Times New Roman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2" name="Group 163"/>
          <p:cNvGrpSpPr/>
          <p:nvPr/>
        </p:nvGrpSpPr>
        <p:grpSpPr>
          <a:xfrm>
            <a:off x="7294176" y="3332574"/>
            <a:ext cx="1512094" cy="540544"/>
            <a:chOff x="3515" y="3521"/>
            <a:chExt cx="1270" cy="454"/>
          </a:xfrm>
        </p:grpSpPr>
        <p:sp>
          <p:nvSpPr>
            <p:cNvPr id="30741" name="AutoShape 164"/>
            <p:cNvSpPr/>
            <p:nvPr/>
          </p:nvSpPr>
          <p:spPr>
            <a:xfrm>
              <a:off x="3515" y="3521"/>
              <a:ext cx="1225" cy="454"/>
            </a:xfrm>
            <a:prstGeom prst="wedgeRoundRectCallout">
              <a:avLst>
                <a:gd name="adj1" fmla="val -224263"/>
                <a:gd name="adj2" fmla="val 117306"/>
                <a:gd name="adj3" fmla="val 16667"/>
              </a:avLst>
            </a:prstGeom>
            <a:solidFill>
              <a:schemeClr val="folHlink"/>
            </a:solidFill>
            <a:ln w="9525">
              <a:noFill/>
            </a:ln>
          </p:spPr>
          <p:txBody>
            <a:bodyPr lIns="0" tIns="0" rIns="0" bIns="0"/>
            <a:lstStyle/>
            <a:p>
              <a:pPr algn="ctr">
                <a:spcBef>
                  <a:spcPct val="50000"/>
                </a:spcBef>
                <a:defRPr/>
              </a:pPr>
              <a:endParaRPr lang="zh-CN" altLang="zh-CN" sz="2100">
                <a:solidFill>
                  <a:srgbClr val="000000"/>
                </a:solidFill>
                <a:latin typeface="Times New Roman" pitchFamily="18" charset="0"/>
                <a:ea typeface="楷体_GB2312" panose="0201060903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0742" name="Rectangle 165"/>
            <p:cNvSpPr/>
            <p:nvPr/>
          </p:nvSpPr>
          <p:spPr>
            <a:xfrm flipH="1">
              <a:off x="3515" y="3566"/>
              <a:ext cx="1270" cy="34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100" b="1">
                  <a:solidFill>
                    <a:srgbClr val="FFFFFF"/>
                  </a:solidFill>
                  <a:latin typeface="Times New Roman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最低温度？</a:t>
              </a:r>
            </a:p>
          </p:txBody>
        </p:sp>
      </p:grpSp>
      <p:grpSp>
        <p:nvGrpSpPr>
          <p:cNvPr id="23" name="Group 166"/>
          <p:cNvGrpSpPr/>
          <p:nvPr/>
        </p:nvGrpSpPr>
        <p:grpSpPr>
          <a:xfrm>
            <a:off x="6448283" y="628352"/>
            <a:ext cx="1565672" cy="539354"/>
            <a:chOff x="3424" y="210"/>
            <a:chExt cx="1315" cy="453"/>
          </a:xfrm>
        </p:grpSpPr>
        <p:sp>
          <p:nvSpPr>
            <p:cNvPr id="30739" name="AutoShape 167"/>
            <p:cNvSpPr/>
            <p:nvPr/>
          </p:nvSpPr>
          <p:spPr>
            <a:xfrm>
              <a:off x="3470" y="210"/>
              <a:ext cx="1135" cy="453"/>
            </a:xfrm>
            <a:prstGeom prst="wedgeRoundRectCallout">
              <a:avLst>
                <a:gd name="adj1" fmla="val -166509"/>
                <a:gd name="adj2" fmla="val -9059"/>
                <a:gd name="adj3" fmla="val 16667"/>
              </a:avLst>
            </a:prstGeom>
            <a:solidFill>
              <a:schemeClr val="folHlink"/>
            </a:solidFill>
            <a:ln w="9525">
              <a:noFill/>
            </a:ln>
          </p:spPr>
          <p:txBody>
            <a:bodyPr lIns="0" tIns="0" rIns="0" bIns="0"/>
            <a:lstStyle/>
            <a:p>
              <a:pPr algn="ctr">
                <a:spcBef>
                  <a:spcPct val="50000"/>
                </a:spcBef>
                <a:defRPr/>
              </a:pPr>
              <a:endParaRPr lang="zh-CN" altLang="zh-CN" sz="2100" b="1">
                <a:solidFill>
                  <a:srgbClr val="000000"/>
                </a:solidFill>
                <a:latin typeface="Times New Roman" pitchFamily="18" charset="0"/>
                <a:ea typeface="楷体_GB2312" panose="0201060903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0740" name="Rectangle 168"/>
            <p:cNvSpPr/>
            <p:nvPr/>
          </p:nvSpPr>
          <p:spPr>
            <a:xfrm flipH="1">
              <a:off x="3424" y="255"/>
              <a:ext cx="1315" cy="34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CN" altLang="en-US" sz="2100" b="1">
                  <a:solidFill>
                    <a:srgbClr val="FFFFFF"/>
                  </a:solidFill>
                  <a:latin typeface="Times New Roman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最高温度？</a:t>
              </a:r>
            </a:p>
          </p:txBody>
        </p:sp>
      </p:grpSp>
      <p:sp>
        <p:nvSpPr>
          <p:cNvPr id="52393" name="Line 169"/>
          <p:cNvSpPr/>
          <p:nvPr/>
        </p:nvSpPr>
        <p:spPr>
          <a:xfrm>
            <a:off x="4625578" y="2895600"/>
            <a:ext cx="109538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52394" name="Rectangle 170"/>
          <p:cNvSpPr/>
          <p:nvPr/>
        </p:nvSpPr>
        <p:spPr>
          <a:xfrm>
            <a:off x="5219701" y="2733675"/>
            <a:ext cx="756047" cy="39147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en-US" altLang="zh-CN" sz="21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1℃</a:t>
            </a:r>
          </a:p>
        </p:txBody>
      </p:sp>
      <p:grpSp>
        <p:nvGrpSpPr>
          <p:cNvPr id="24" name="Group 172"/>
          <p:cNvGrpSpPr/>
          <p:nvPr/>
        </p:nvGrpSpPr>
        <p:grpSpPr>
          <a:xfrm>
            <a:off x="4747023" y="2193132"/>
            <a:ext cx="1472803" cy="540544"/>
            <a:chOff x="2891" y="1842"/>
            <a:chExt cx="1237" cy="454"/>
          </a:xfrm>
        </p:grpSpPr>
        <p:sp>
          <p:nvSpPr>
            <p:cNvPr id="30737" name="AutoShape 173"/>
            <p:cNvSpPr/>
            <p:nvPr/>
          </p:nvSpPr>
          <p:spPr>
            <a:xfrm>
              <a:off x="3061" y="1842"/>
              <a:ext cx="998" cy="454"/>
            </a:xfrm>
            <a:prstGeom prst="wedgeEllipseCallout">
              <a:avLst>
                <a:gd name="adj1" fmla="val -66333"/>
                <a:gd name="adj2" fmla="val 78412"/>
              </a:avLst>
            </a:prstGeom>
            <a:solidFill>
              <a:srgbClr val="CC99FF"/>
            </a:solidFill>
            <a:ln w="9525">
              <a:noFill/>
            </a:ln>
          </p:spPr>
          <p:txBody>
            <a:bodyPr lIns="0" tIns="0" rIns="0" bIns="0"/>
            <a:lstStyle/>
            <a:p>
              <a:pPr algn="ctr">
                <a:spcBef>
                  <a:spcPct val="50000"/>
                </a:spcBef>
                <a:defRPr/>
              </a:pPr>
              <a:endParaRPr lang="zh-CN" altLang="zh-CN" sz="2100">
                <a:solidFill>
                  <a:srgbClr val="000000"/>
                </a:solidFill>
                <a:latin typeface="Times New Roman" pitchFamily="18" charset="0"/>
                <a:ea typeface="楷体_GB2312" panose="0201060903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30738" name="Rectangle 174"/>
            <p:cNvSpPr/>
            <p:nvPr/>
          </p:nvSpPr>
          <p:spPr>
            <a:xfrm>
              <a:off x="2891" y="1879"/>
              <a:ext cx="1237" cy="34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CN" sz="2100" b="1">
                  <a:latin typeface="Times New Roman" pitchFamily="18" charset="0"/>
                  <a:ea typeface="楷体_GB2312" panose="02010609030101010101" charset="-122"/>
                  <a:cs typeface="Times New Roman" panose="02020603050405020304" pitchFamily="18" charset="0"/>
                </a:rPr>
                <a:t>  </a:t>
              </a:r>
              <a:r>
                <a:rPr lang="zh-CN" altLang="en-US" sz="2100" b="1">
                  <a:latin typeface="Times New Roman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分度值</a:t>
              </a:r>
            </a:p>
          </p:txBody>
        </p:sp>
      </p:grpSp>
      <p:sp>
        <p:nvSpPr>
          <p:cNvPr id="52399" name="Rectangle 175"/>
          <p:cNvSpPr/>
          <p:nvPr/>
        </p:nvSpPr>
        <p:spPr>
          <a:xfrm>
            <a:off x="7974807" y="695003"/>
            <a:ext cx="864394" cy="39147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en-US" altLang="zh-CN" sz="21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110℃</a:t>
            </a:r>
          </a:p>
        </p:txBody>
      </p:sp>
      <p:sp>
        <p:nvSpPr>
          <p:cNvPr id="52400" name="Rectangle 176"/>
          <p:cNvSpPr/>
          <p:nvPr/>
        </p:nvSpPr>
        <p:spPr>
          <a:xfrm>
            <a:off x="7637955" y="4073596"/>
            <a:ext cx="1107281" cy="39147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1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－</a:t>
            </a:r>
            <a:r>
              <a:rPr lang="en-US" altLang="zh-CN" sz="2100" b="1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20℃</a:t>
            </a:r>
          </a:p>
        </p:txBody>
      </p:sp>
      <p:sp>
        <p:nvSpPr>
          <p:cNvPr id="30735" name="矩形 176"/>
          <p:cNvSpPr/>
          <p:nvPr/>
        </p:nvSpPr>
        <p:spPr>
          <a:xfrm>
            <a:off x="242888" y="933681"/>
            <a:ext cx="3638074" cy="117633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en-US" altLang="zh-CN" sz="2400" b="1">
                <a:solidFill>
                  <a:srgbClr val="0070C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2400" b="1">
                <a:solidFill>
                  <a:srgbClr val="0070C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量程</a:t>
            </a:r>
            <a:r>
              <a:rPr lang="zh-CN" altLang="en-US" sz="2400" b="1">
                <a:solidFill>
                  <a:srgbClr val="000000"/>
                </a:solidFill>
                <a:latin typeface="Times New Roman" pitchFamily="18" charset="0"/>
                <a:ea typeface="楷体_GB2312" panose="02010609030101010101" charset="-122"/>
                <a:cs typeface="Times New Roman" panose="02020603050405020304" pitchFamily="18" charset="0"/>
              </a:rPr>
              <a:t>：</a:t>
            </a:r>
            <a:r>
              <a:rPr lang="zh-CN" altLang="en-US" sz="2400" b="1">
                <a:solidFill>
                  <a:srgbClr val="00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温度计所能测量的最高温度和最低温度的温度范围。</a:t>
            </a:r>
          </a:p>
        </p:txBody>
      </p:sp>
      <p:sp>
        <p:nvSpPr>
          <p:cNvPr id="30736" name="矩形 177"/>
          <p:cNvSpPr/>
          <p:nvPr/>
        </p:nvSpPr>
        <p:spPr>
          <a:xfrm>
            <a:off x="273940" y="2609374"/>
            <a:ext cx="3753326" cy="80724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en-US" altLang="zh-CN" sz="2400" b="1">
                <a:solidFill>
                  <a:srgbClr val="0070C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400" b="1">
                <a:solidFill>
                  <a:srgbClr val="0070C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分度值</a:t>
            </a:r>
            <a:r>
              <a:rPr lang="zh-CN" altLang="en-US" sz="2400" b="1">
                <a:solidFill>
                  <a:srgbClr val="00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：每一小格代表的温度值。</a:t>
            </a:r>
          </a:p>
        </p:txBody>
      </p:sp>
      <p:sp>
        <p:nvSpPr>
          <p:cNvPr id="16" name="椭圆形标注 15"/>
          <p:cNvSpPr/>
          <p:nvPr/>
        </p:nvSpPr>
        <p:spPr>
          <a:xfrm>
            <a:off x="4948714" y="3192304"/>
            <a:ext cx="1756410" cy="496729"/>
          </a:xfrm>
          <a:prstGeom prst="wedgeEllipseCallout">
            <a:avLst>
              <a:gd name="adj1" fmla="val -58700"/>
              <a:gd name="adj2" fmla="val 560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zh-CN" altLang="en-US" sz="2100" b="1">
                <a:solidFill>
                  <a:schemeClr val="bg1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零刻</a:t>
            </a:r>
            <a:r>
              <a:rPr lang="zh-CN" altLang="en-US" sz="2100" b="1">
                <a:solidFill>
                  <a:schemeClr val="bg1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度</a:t>
            </a:r>
            <a:r>
              <a:rPr lang="zh-CN" altLang="en-US" sz="2100" b="1">
                <a:solidFill>
                  <a:schemeClr val="bg1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线</a:t>
            </a:r>
          </a:p>
        </p:txBody>
      </p:sp>
      <p:sp>
        <p:nvSpPr>
          <p:cNvPr id="17" name="矩形 177"/>
          <p:cNvSpPr/>
          <p:nvPr/>
        </p:nvSpPr>
        <p:spPr>
          <a:xfrm>
            <a:off x="328327" y="4143375"/>
            <a:ext cx="3561874" cy="80724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en-US" altLang="zh-CN" sz="2400" b="1">
                <a:solidFill>
                  <a:srgbClr val="0070C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3.</a:t>
            </a:r>
            <a:r>
              <a:rPr lang="zh-CN" altLang="en-US" sz="2400" b="1">
                <a:solidFill>
                  <a:srgbClr val="0070C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零刻度线：</a:t>
            </a:r>
            <a:r>
              <a:rPr lang="zh-CN" altLang="en-US" sz="2400" b="1">
                <a:solidFill>
                  <a:srgbClr val="00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看清零刻</a:t>
            </a:r>
            <a:r>
              <a:rPr lang="zh-CN" altLang="en-US" sz="2400" b="1">
                <a:solidFill>
                  <a:srgbClr val="00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度</a:t>
            </a:r>
            <a:r>
              <a:rPr lang="zh-CN" altLang="en-US" sz="2400" b="1">
                <a:solidFill>
                  <a:srgbClr val="00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线的位置。</a:t>
            </a:r>
          </a:p>
        </p:txBody>
      </p:sp>
      <p:sp>
        <p:nvSpPr>
          <p:cNvPr id="18" name="爆炸形 2 17"/>
          <p:cNvSpPr/>
          <p:nvPr/>
        </p:nvSpPr>
        <p:spPr>
          <a:xfrm>
            <a:off x="197168" y="3108007"/>
            <a:ext cx="3324701" cy="982028"/>
          </a:xfrm>
          <a:prstGeom prst="irregularSeal2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zh-CN" altLang="en-US" sz="2400" b="1">
                <a:solidFill>
                  <a:srgbClr val="FF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便于读值</a:t>
            </a:r>
          </a:p>
        </p:txBody>
      </p:sp>
      <p:sp>
        <p:nvSpPr>
          <p:cNvPr id="19" name="爆炸形 2 18"/>
          <p:cNvSpPr/>
          <p:nvPr/>
        </p:nvSpPr>
        <p:spPr>
          <a:xfrm>
            <a:off x="208813" y="1720609"/>
            <a:ext cx="4172426" cy="982028"/>
          </a:xfrm>
          <a:prstGeom prst="irregularSeal2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zh-CN" altLang="en-US" sz="2400" b="1">
                <a:solidFill>
                  <a:srgbClr val="FF0000"/>
                </a:solidFill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便于选择适当温度计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286921" y="256858"/>
            <a:ext cx="2094548" cy="437674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温度计的使用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2759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2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33 -0.00493 L 0.021 -0.00246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2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15" y="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781 0.01295 L -2.22222E-06 2.2325E-06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2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2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23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06 2.2325E-06 L -0.09826 -0.29294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2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3" y="-1464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06 -1.12242E-06 L -0.1276 0.2618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2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9" y="13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52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52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23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7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86" grpId="0" animBg="1"/>
      <p:bldP spid="52394" grpId="0"/>
      <p:bldP spid="52399" grpId="0"/>
      <p:bldP spid="52399" grpId="1"/>
      <p:bldP spid="52399" grpId="2"/>
      <p:bldP spid="52400" grpId="0"/>
      <p:bldP spid="52400" grpId="1"/>
      <p:bldP spid="52400" grpId="2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/>
          <p:cNvSpPr/>
          <p:nvPr/>
        </p:nvSpPr>
        <p:spPr>
          <a:xfrm>
            <a:off x="4512707" y="1138000"/>
            <a:ext cx="342900" cy="3486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lIns="68580" tIns="34290" rIns="68580" bIns="34290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  <a:latin typeface="Arial" pitchFamily="34" charset="0"/>
              <a:ea typeface="宋体" panose="02010600030101010101" pitchFamily="2" charset="-122"/>
            </a:endParaRPr>
          </a:p>
        </p:txBody>
      </p:sp>
      <p:sp>
        <p:nvSpPr>
          <p:cNvPr id="53251" name="Text Box 3"/>
          <p:cNvSpPr txBox="1"/>
          <p:nvPr/>
        </p:nvSpPr>
        <p:spPr>
          <a:xfrm>
            <a:off x="637699" y="2541747"/>
            <a:ext cx="3714274" cy="1037749"/>
          </a:xfrm>
          <a:prstGeom prst="rect">
            <a:avLst/>
          </a:prstGeom>
          <a:noFill/>
          <a:ln w="9525" cap="flat" cmpd="sng">
            <a:solidFill>
              <a:srgbClr val="FF33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如果所测的温度</a:t>
            </a:r>
            <a:r>
              <a:rPr lang="zh-CN" altLang="en-US" sz="21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过高，</a:t>
            </a:r>
            <a:r>
              <a:rPr lang="zh-CN" altLang="en-US" sz="21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超出</a:t>
            </a:r>
            <a:r>
              <a:rPr lang="zh-CN" altLang="en-US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了温度计所能测量的最高</a:t>
            </a:r>
            <a:r>
              <a:rPr lang="zh-CN" altLang="en-US" sz="21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温度，会</a:t>
            </a:r>
            <a:r>
              <a:rPr lang="zh-CN" altLang="en-US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出现什么后果</a:t>
            </a:r>
            <a:r>
              <a:rPr lang="en-US" altLang="zh-CN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?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5215414" y="1624012"/>
            <a:ext cx="2683193" cy="1361123"/>
          </a:xfrm>
          <a:prstGeom prst="rect">
            <a:avLst/>
          </a:prstGeom>
          <a:noFill/>
          <a:ln w="9525" cap="flat" cmpd="sng">
            <a:solidFill>
              <a:srgbClr val="FF33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如果所测的温度</a:t>
            </a:r>
            <a:r>
              <a:rPr lang="zh-CN" altLang="en-US" sz="21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过低，</a:t>
            </a:r>
            <a:r>
              <a:rPr lang="zh-CN" altLang="en-US" sz="21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低于</a:t>
            </a:r>
            <a:r>
              <a:rPr lang="zh-CN" altLang="en-US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温度计所能测量的最低</a:t>
            </a:r>
            <a:r>
              <a:rPr lang="zh-CN" altLang="en-US" sz="21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温度，会</a:t>
            </a:r>
            <a:r>
              <a:rPr lang="zh-CN" altLang="en-US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出现什么后果</a:t>
            </a:r>
            <a:r>
              <a:rPr lang="en-US" altLang="zh-CN" sz="21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?</a:t>
            </a:r>
          </a:p>
        </p:txBody>
      </p:sp>
      <p:sp>
        <p:nvSpPr>
          <p:cNvPr id="31750" name="AutoShape 6"/>
          <p:cNvSpPr/>
          <p:nvPr/>
        </p:nvSpPr>
        <p:spPr>
          <a:xfrm>
            <a:off x="4653201" y="1389221"/>
            <a:ext cx="57150" cy="32575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lIns="68580" tIns="34290" rIns="68580" bIns="34290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  <a:latin typeface="Arial" pitchFamily="34" charset="0"/>
              <a:ea typeface="宋体" panose="02010600030101010101" pitchFamily="2" charset="-122"/>
            </a:endParaRPr>
          </a:p>
        </p:txBody>
      </p:sp>
      <p:sp>
        <p:nvSpPr>
          <p:cNvPr id="31751" name="AutoShape 7"/>
          <p:cNvSpPr/>
          <p:nvPr/>
        </p:nvSpPr>
        <p:spPr>
          <a:xfrm>
            <a:off x="4621054" y="3784759"/>
            <a:ext cx="107156" cy="85725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68580" tIns="34290" rIns="68580" bIns="34290" anchor="ctr"/>
          <a:lstStyle/>
          <a:p>
            <a:pPr algn="ctr">
              <a:defRPr/>
            </a:pPr>
            <a:endParaRPr lang="zh-CN" altLang="zh-CN" sz="180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</a:endParaRPr>
          </a:p>
        </p:txBody>
      </p:sp>
      <p:sp>
        <p:nvSpPr>
          <p:cNvPr id="31752" name="AutoShape 8"/>
          <p:cNvSpPr/>
          <p:nvPr/>
        </p:nvSpPr>
        <p:spPr>
          <a:xfrm>
            <a:off x="4512707" y="760571"/>
            <a:ext cx="400050" cy="400050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68580" tIns="34290" rIns="68580" bIns="34290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  <a:latin typeface="Arial" pitchFamily="34" charset="0"/>
              <a:ea typeface="宋体" panose="02010600030101010101" pitchFamily="2" charset="-122"/>
            </a:endParaRPr>
          </a:p>
        </p:txBody>
      </p:sp>
      <p:sp>
        <p:nvSpPr>
          <p:cNvPr id="31753" name="AutoShape 9"/>
          <p:cNvSpPr/>
          <p:nvPr/>
        </p:nvSpPr>
        <p:spPr>
          <a:xfrm>
            <a:off x="4569857" y="4589621"/>
            <a:ext cx="228600" cy="40005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68580" tIns="34290" rIns="68580" bIns="34290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  <a:latin typeface="Arial" pitchFamily="34" charset="0"/>
              <a:ea typeface="宋体" panose="02010600030101010101" pitchFamily="2" charset="-122"/>
            </a:endParaRPr>
          </a:p>
        </p:txBody>
      </p:sp>
      <p:sp>
        <p:nvSpPr>
          <p:cNvPr id="53258" name="AutoShape 10"/>
          <p:cNvSpPr/>
          <p:nvPr/>
        </p:nvSpPr>
        <p:spPr>
          <a:xfrm>
            <a:off x="4619863" y="1354693"/>
            <a:ext cx="108347" cy="2424113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68580" tIns="34290" rIns="68580" bIns="34290" anchor="ctr"/>
          <a:lstStyle/>
          <a:p>
            <a:pPr algn="ctr">
              <a:defRPr/>
            </a:pPr>
            <a:endParaRPr lang="zh-CN" altLang="zh-CN" sz="180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</a:endParaRPr>
          </a:p>
        </p:txBody>
      </p:sp>
      <p:sp>
        <p:nvSpPr>
          <p:cNvPr id="31755" name="Line 11"/>
          <p:cNvSpPr/>
          <p:nvPr/>
        </p:nvSpPr>
        <p:spPr>
          <a:xfrm>
            <a:off x="4674632" y="3784759"/>
            <a:ext cx="161925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31756" name="Line 12"/>
          <p:cNvSpPr/>
          <p:nvPr/>
        </p:nvSpPr>
        <p:spPr>
          <a:xfrm>
            <a:off x="4674632" y="1785700"/>
            <a:ext cx="161925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grpSp>
        <p:nvGrpSpPr>
          <p:cNvPr id="31757" name="Group 13"/>
          <p:cNvGrpSpPr/>
          <p:nvPr/>
        </p:nvGrpSpPr>
        <p:grpSpPr>
          <a:xfrm>
            <a:off x="4728211" y="1785700"/>
            <a:ext cx="108347" cy="1999059"/>
            <a:chOff x="4789" y="1200"/>
            <a:chExt cx="107" cy="1680"/>
          </a:xfrm>
        </p:grpSpPr>
        <p:sp>
          <p:nvSpPr>
            <p:cNvPr id="31795" name="Line 14"/>
            <p:cNvSpPr/>
            <p:nvPr/>
          </p:nvSpPr>
          <p:spPr>
            <a:xfrm>
              <a:off x="4789" y="1536"/>
              <a:ext cx="10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796" name="Line 15"/>
            <p:cNvSpPr/>
            <p:nvPr/>
          </p:nvSpPr>
          <p:spPr>
            <a:xfrm>
              <a:off x="4789" y="1704"/>
              <a:ext cx="10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797" name="Line 16"/>
            <p:cNvSpPr/>
            <p:nvPr/>
          </p:nvSpPr>
          <p:spPr>
            <a:xfrm>
              <a:off x="4789" y="1872"/>
              <a:ext cx="10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798" name="Line 17"/>
            <p:cNvSpPr/>
            <p:nvPr/>
          </p:nvSpPr>
          <p:spPr>
            <a:xfrm>
              <a:off x="4789" y="2040"/>
              <a:ext cx="10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799" name="Line 18"/>
            <p:cNvSpPr/>
            <p:nvPr/>
          </p:nvSpPr>
          <p:spPr>
            <a:xfrm>
              <a:off x="4789" y="2208"/>
              <a:ext cx="10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800" name="Line 19"/>
            <p:cNvSpPr/>
            <p:nvPr/>
          </p:nvSpPr>
          <p:spPr>
            <a:xfrm>
              <a:off x="4789" y="2376"/>
              <a:ext cx="10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801" name="Line 20"/>
            <p:cNvSpPr/>
            <p:nvPr/>
          </p:nvSpPr>
          <p:spPr>
            <a:xfrm>
              <a:off x="4789" y="2544"/>
              <a:ext cx="10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802" name="Line 21"/>
            <p:cNvSpPr/>
            <p:nvPr/>
          </p:nvSpPr>
          <p:spPr>
            <a:xfrm>
              <a:off x="4789" y="2712"/>
              <a:ext cx="10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803" name="Line 22"/>
            <p:cNvSpPr/>
            <p:nvPr/>
          </p:nvSpPr>
          <p:spPr>
            <a:xfrm>
              <a:off x="4789" y="1200"/>
              <a:ext cx="10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804" name="Line 23"/>
            <p:cNvSpPr/>
            <p:nvPr/>
          </p:nvSpPr>
          <p:spPr>
            <a:xfrm>
              <a:off x="4789" y="2880"/>
              <a:ext cx="10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805" name="Line 24"/>
            <p:cNvSpPr/>
            <p:nvPr/>
          </p:nvSpPr>
          <p:spPr>
            <a:xfrm>
              <a:off x="4789" y="1368"/>
              <a:ext cx="10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31759" name="Line 26"/>
          <p:cNvSpPr/>
          <p:nvPr/>
        </p:nvSpPr>
        <p:spPr>
          <a:xfrm>
            <a:off x="4728211" y="4001453"/>
            <a:ext cx="108347" cy="0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31760" name="Line 27"/>
          <p:cNvSpPr/>
          <p:nvPr/>
        </p:nvSpPr>
        <p:spPr>
          <a:xfrm>
            <a:off x="4728211" y="1571387"/>
            <a:ext cx="108347" cy="0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31761" name="Line 28"/>
          <p:cNvSpPr/>
          <p:nvPr/>
        </p:nvSpPr>
        <p:spPr>
          <a:xfrm flipH="1">
            <a:off x="7898369" y="3516392"/>
            <a:ext cx="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31762" name="AutoShape 29"/>
          <p:cNvSpPr/>
          <p:nvPr/>
        </p:nvSpPr>
        <p:spPr>
          <a:xfrm>
            <a:off x="8222219" y="1106567"/>
            <a:ext cx="342900" cy="3486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lIns="68580" tIns="34290" rIns="68580" bIns="34290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  <a:latin typeface="Arial" pitchFamily="34" charset="0"/>
              <a:ea typeface="宋体" panose="02010600030101010101" pitchFamily="2" charset="-122"/>
            </a:endParaRPr>
          </a:p>
        </p:txBody>
      </p:sp>
      <p:sp>
        <p:nvSpPr>
          <p:cNvPr id="31763" name="AutoShape 30"/>
          <p:cNvSpPr/>
          <p:nvPr/>
        </p:nvSpPr>
        <p:spPr>
          <a:xfrm>
            <a:off x="8362712" y="1357789"/>
            <a:ext cx="57150" cy="32575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lIns="68580" tIns="34290" rIns="68580" bIns="34290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  <a:latin typeface="Arial" pitchFamily="34" charset="0"/>
              <a:ea typeface="宋体" panose="02010600030101010101" pitchFamily="2" charset="-122"/>
            </a:endParaRPr>
          </a:p>
        </p:txBody>
      </p:sp>
      <p:sp>
        <p:nvSpPr>
          <p:cNvPr id="31764" name="AutoShape 31"/>
          <p:cNvSpPr/>
          <p:nvPr/>
        </p:nvSpPr>
        <p:spPr>
          <a:xfrm>
            <a:off x="8330565" y="4454605"/>
            <a:ext cx="107156" cy="155972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68580" tIns="34290" rIns="68580" bIns="34290" anchor="ctr"/>
          <a:lstStyle/>
          <a:p>
            <a:pPr algn="ctr">
              <a:defRPr/>
            </a:pPr>
            <a:endParaRPr lang="zh-CN" altLang="zh-CN" sz="180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</a:endParaRPr>
          </a:p>
        </p:txBody>
      </p:sp>
      <p:sp>
        <p:nvSpPr>
          <p:cNvPr id="31765" name="AutoShape 32"/>
          <p:cNvSpPr/>
          <p:nvPr/>
        </p:nvSpPr>
        <p:spPr>
          <a:xfrm>
            <a:off x="8222219" y="729139"/>
            <a:ext cx="400050" cy="400050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68580" tIns="34290" rIns="68580" bIns="34290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  <a:latin typeface="Arial" pitchFamily="34" charset="0"/>
              <a:ea typeface="宋体" panose="02010600030101010101" pitchFamily="2" charset="-122"/>
            </a:endParaRPr>
          </a:p>
        </p:txBody>
      </p:sp>
      <p:sp>
        <p:nvSpPr>
          <p:cNvPr id="31766" name="AutoShape 33"/>
          <p:cNvSpPr/>
          <p:nvPr/>
        </p:nvSpPr>
        <p:spPr>
          <a:xfrm>
            <a:off x="8279369" y="4558189"/>
            <a:ext cx="228600" cy="40005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68580" tIns="34290" rIns="68580" bIns="34290"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  <a:latin typeface="Arial" pitchFamily="34" charset="0"/>
              <a:ea typeface="宋体" panose="02010600030101010101" pitchFamily="2" charset="-122"/>
            </a:endParaRPr>
          </a:p>
        </p:txBody>
      </p:sp>
      <p:sp>
        <p:nvSpPr>
          <p:cNvPr id="53282" name="AutoShape 34"/>
          <p:cNvSpPr/>
          <p:nvPr/>
        </p:nvSpPr>
        <p:spPr>
          <a:xfrm>
            <a:off x="8330565" y="2941321"/>
            <a:ext cx="107156" cy="1613297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lIns="68580" tIns="34290" rIns="68580" bIns="34290" anchor="ctr"/>
          <a:lstStyle/>
          <a:p>
            <a:pPr algn="ctr">
              <a:defRPr/>
            </a:pPr>
            <a:endParaRPr lang="zh-CN" altLang="zh-CN" sz="1800">
              <a:solidFill>
                <a:srgbClr val="FF0000"/>
              </a:solidFill>
              <a:latin typeface="Times New Roman" pitchFamily="18" charset="0"/>
              <a:ea typeface="宋体" panose="02010600030101010101" pitchFamily="2" charset="-122"/>
            </a:endParaRPr>
          </a:p>
        </p:txBody>
      </p:sp>
      <p:sp>
        <p:nvSpPr>
          <p:cNvPr id="31768" name="Line 35"/>
          <p:cNvSpPr/>
          <p:nvPr/>
        </p:nvSpPr>
        <p:spPr>
          <a:xfrm>
            <a:off x="8384144" y="3753326"/>
            <a:ext cx="161925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31769" name="Line 36"/>
          <p:cNvSpPr/>
          <p:nvPr/>
        </p:nvSpPr>
        <p:spPr>
          <a:xfrm>
            <a:off x="8384144" y="1754267"/>
            <a:ext cx="161925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grpSp>
        <p:nvGrpSpPr>
          <p:cNvPr id="31770" name="Group 37"/>
          <p:cNvGrpSpPr/>
          <p:nvPr/>
        </p:nvGrpSpPr>
        <p:grpSpPr>
          <a:xfrm>
            <a:off x="8437722" y="1754267"/>
            <a:ext cx="108347" cy="1999059"/>
            <a:chOff x="4789" y="1200"/>
            <a:chExt cx="107" cy="1680"/>
          </a:xfrm>
        </p:grpSpPr>
        <p:sp>
          <p:nvSpPr>
            <p:cNvPr id="31784" name="Line 38"/>
            <p:cNvSpPr/>
            <p:nvPr/>
          </p:nvSpPr>
          <p:spPr>
            <a:xfrm>
              <a:off x="4789" y="1536"/>
              <a:ext cx="10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785" name="Line 39"/>
            <p:cNvSpPr/>
            <p:nvPr/>
          </p:nvSpPr>
          <p:spPr>
            <a:xfrm>
              <a:off x="4789" y="1704"/>
              <a:ext cx="10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786" name="Line 40"/>
            <p:cNvSpPr/>
            <p:nvPr/>
          </p:nvSpPr>
          <p:spPr>
            <a:xfrm>
              <a:off x="4789" y="1872"/>
              <a:ext cx="10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787" name="Line 41"/>
            <p:cNvSpPr/>
            <p:nvPr/>
          </p:nvSpPr>
          <p:spPr>
            <a:xfrm>
              <a:off x="4789" y="2040"/>
              <a:ext cx="10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788" name="Line 42"/>
            <p:cNvSpPr/>
            <p:nvPr/>
          </p:nvSpPr>
          <p:spPr>
            <a:xfrm>
              <a:off x="4789" y="2208"/>
              <a:ext cx="10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789" name="Line 43"/>
            <p:cNvSpPr/>
            <p:nvPr/>
          </p:nvSpPr>
          <p:spPr>
            <a:xfrm>
              <a:off x="4789" y="2376"/>
              <a:ext cx="10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790" name="Line 44"/>
            <p:cNvSpPr/>
            <p:nvPr/>
          </p:nvSpPr>
          <p:spPr>
            <a:xfrm>
              <a:off x="4789" y="2544"/>
              <a:ext cx="10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791" name="Line 45"/>
            <p:cNvSpPr/>
            <p:nvPr/>
          </p:nvSpPr>
          <p:spPr>
            <a:xfrm>
              <a:off x="4789" y="2712"/>
              <a:ext cx="10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792" name="Line 46"/>
            <p:cNvSpPr/>
            <p:nvPr/>
          </p:nvSpPr>
          <p:spPr>
            <a:xfrm>
              <a:off x="4789" y="1200"/>
              <a:ext cx="10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793" name="Line 47"/>
            <p:cNvSpPr/>
            <p:nvPr/>
          </p:nvSpPr>
          <p:spPr>
            <a:xfrm>
              <a:off x="4789" y="2880"/>
              <a:ext cx="10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1794" name="Line 48"/>
            <p:cNvSpPr/>
            <p:nvPr/>
          </p:nvSpPr>
          <p:spPr>
            <a:xfrm>
              <a:off x="4789" y="1368"/>
              <a:ext cx="107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31772" name="Line 50"/>
          <p:cNvSpPr/>
          <p:nvPr/>
        </p:nvSpPr>
        <p:spPr>
          <a:xfrm>
            <a:off x="8437722" y="3970020"/>
            <a:ext cx="108347" cy="0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31773" name="Line 51"/>
          <p:cNvSpPr/>
          <p:nvPr/>
        </p:nvSpPr>
        <p:spPr>
          <a:xfrm>
            <a:off x="8437722" y="1539955"/>
            <a:ext cx="108347" cy="0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grpSp>
        <p:nvGrpSpPr>
          <p:cNvPr id="4" name="Group 52"/>
          <p:cNvGrpSpPr/>
          <p:nvPr/>
        </p:nvGrpSpPr>
        <p:grpSpPr>
          <a:xfrm>
            <a:off x="5268754" y="3729991"/>
            <a:ext cx="1997869" cy="594122"/>
            <a:chOff x="2835" y="2659"/>
            <a:chExt cx="1678" cy="499"/>
          </a:xfrm>
        </p:grpSpPr>
        <p:sp>
          <p:nvSpPr>
            <p:cNvPr id="31782" name="AutoShape 53"/>
            <p:cNvSpPr/>
            <p:nvPr/>
          </p:nvSpPr>
          <p:spPr>
            <a:xfrm flipH="1">
              <a:off x="2925" y="2659"/>
              <a:ext cx="1497" cy="499"/>
            </a:xfrm>
            <a:prstGeom prst="wedgeRoundRectCallout">
              <a:avLst>
                <a:gd name="adj1" fmla="val -115450"/>
                <a:gd name="adj2" fmla="val 56532"/>
                <a:gd name="adj3" fmla="val 16667"/>
              </a:avLst>
            </a:prstGeom>
            <a:solidFill>
              <a:schemeClr val="folHlink"/>
            </a:solidFill>
            <a:ln w="9525" cap="flat" cmpd="sng">
              <a:solidFill>
                <a:srgbClr val="FF33C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spcBef>
                  <a:spcPct val="50000"/>
                </a:spcBef>
                <a:defRPr/>
              </a:pPr>
              <a:endParaRPr lang="zh-CN" altLang="zh-CN" sz="21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1783" name="Rectangle 54"/>
            <p:cNvSpPr/>
            <p:nvPr/>
          </p:nvSpPr>
          <p:spPr>
            <a:xfrm>
              <a:off x="2835" y="2750"/>
              <a:ext cx="1678" cy="34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100" b="1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</a:t>
              </a:r>
              <a:r>
                <a:rPr lang="zh-CN" altLang="en-US" sz="2100" b="1"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将测不出温度</a:t>
              </a:r>
            </a:p>
          </p:txBody>
        </p:sp>
      </p:grpSp>
      <p:sp>
        <p:nvSpPr>
          <p:cNvPr id="53303" name="Rectangle 55"/>
          <p:cNvSpPr/>
          <p:nvPr/>
        </p:nvSpPr>
        <p:spPr>
          <a:xfrm>
            <a:off x="1320261" y="3983831"/>
            <a:ext cx="3031712" cy="80724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使用前应选择量程合适的温度计。</a:t>
            </a:r>
          </a:p>
        </p:txBody>
      </p:sp>
      <p:sp>
        <p:nvSpPr>
          <p:cNvPr id="31776" name="Rectangle 56"/>
          <p:cNvSpPr/>
          <p:nvPr/>
        </p:nvSpPr>
        <p:spPr>
          <a:xfrm>
            <a:off x="4728210" y="4324112"/>
            <a:ext cx="1512094" cy="39147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endParaRPr lang="zh-CN" altLang="zh-CN" sz="2100" b="1">
              <a:solidFill>
                <a:srgbClr val="000000"/>
              </a:solidFill>
              <a:latin typeface="Arial" pitchFamily="34" charset="0"/>
              <a:ea typeface="楷体_GB2312" panose="02010609030101010101" charset="-122"/>
            </a:endParaRPr>
          </a:p>
        </p:txBody>
      </p:sp>
      <p:grpSp>
        <p:nvGrpSpPr>
          <p:cNvPr id="5" name="Group 57"/>
          <p:cNvGrpSpPr/>
          <p:nvPr/>
        </p:nvGrpSpPr>
        <p:grpSpPr>
          <a:xfrm>
            <a:off x="637699" y="1417321"/>
            <a:ext cx="3377089" cy="791940"/>
            <a:chOff x="249" y="754"/>
            <a:chExt cx="1761" cy="665"/>
          </a:xfrm>
        </p:grpSpPr>
        <p:sp>
          <p:nvSpPr>
            <p:cNvPr id="31780" name="AutoShape 58"/>
            <p:cNvSpPr/>
            <p:nvPr/>
          </p:nvSpPr>
          <p:spPr>
            <a:xfrm flipV="1">
              <a:off x="249" y="754"/>
              <a:ext cx="1723" cy="645"/>
            </a:xfrm>
            <a:prstGeom prst="wedgeRoundRectCallout">
              <a:avLst>
                <a:gd name="adj1" fmla="val 70037"/>
                <a:gd name="adj2" fmla="val 50657"/>
                <a:gd name="adj3" fmla="val 16667"/>
              </a:avLst>
            </a:prstGeom>
            <a:solidFill>
              <a:srgbClr val="FFFF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ot="10800000"/>
            <a:lstStyle/>
            <a:p>
              <a:pPr algn="ctr">
                <a:defRPr/>
              </a:pPr>
              <a:endParaRPr lang="zh-CN" altLang="zh-CN" sz="27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1781" name="Rectangle 59"/>
            <p:cNvSpPr/>
            <p:nvPr/>
          </p:nvSpPr>
          <p:spPr>
            <a:xfrm>
              <a:off x="385" y="799"/>
              <a:ext cx="1625" cy="62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CN" altLang="en-US" sz="2100" b="1">
                  <a:latin typeface="楷体" panose="02010609060101010101" pitchFamily="49" charset="-122"/>
                  <a:ea typeface="楷体" panose="02010609060101010101" pitchFamily="49" charset="-122"/>
                </a:rPr>
                <a:t>温度计里的液体可能将温度计胀破。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821889" y="1627520"/>
            <a:ext cx="3898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smtClean="0">
                <a:latin typeface="Times New Roman" pitchFamily="18" charset="0"/>
                <a:cs typeface="Times New Roman" panose="02020603050405020304" pitchFamily="18" charset="0"/>
              </a:rPr>
              <a:t>90 </a:t>
            </a:r>
          </a:p>
          <a:p>
            <a:r>
              <a:rPr lang="en-US" altLang="zh-CN" sz="1600" smtClean="0">
                <a:latin typeface="Times New Roman" pitchFamily="18" charset="0"/>
                <a:cs typeface="Times New Roman" panose="02020603050405020304" pitchFamily="18" charset="0"/>
              </a:rPr>
              <a:t>80 </a:t>
            </a:r>
          </a:p>
          <a:p>
            <a:r>
              <a:rPr lang="en-US" altLang="zh-CN" sz="1600" smtClean="0">
                <a:latin typeface="Times New Roman" pitchFamily="18" charset="0"/>
                <a:cs typeface="Times New Roman" panose="02020603050405020304" pitchFamily="18" charset="0"/>
              </a:rPr>
              <a:t>70 </a:t>
            </a:r>
          </a:p>
          <a:p>
            <a:r>
              <a:rPr lang="en-US" altLang="zh-CN" sz="1600" smtClean="0">
                <a:latin typeface="Times New Roman" pitchFamily="18" charset="0"/>
                <a:cs typeface="Times New Roman" panose="02020603050405020304" pitchFamily="18" charset="0"/>
              </a:rPr>
              <a:t>60 </a:t>
            </a:r>
          </a:p>
          <a:p>
            <a:r>
              <a:rPr lang="en-US" altLang="zh-CN" sz="1600" smtClean="0">
                <a:latin typeface="Times New Roman" pitchFamily="18" charset="0"/>
                <a:cs typeface="Times New Roman" panose="02020603050405020304" pitchFamily="18" charset="0"/>
              </a:rPr>
              <a:t>50 </a:t>
            </a:r>
          </a:p>
          <a:p>
            <a:r>
              <a:rPr lang="en-US" altLang="zh-CN" sz="1600" smtClean="0">
                <a:latin typeface="Times New Roman" pitchFamily="18" charset="0"/>
                <a:cs typeface="Times New Roman" panose="02020603050405020304" pitchFamily="18" charset="0"/>
              </a:rPr>
              <a:t>40 </a:t>
            </a:r>
          </a:p>
          <a:p>
            <a:r>
              <a:rPr lang="en-US" altLang="zh-CN" sz="1600" smtClean="0">
                <a:latin typeface="Times New Roman" pitchFamily="18" charset="0"/>
                <a:cs typeface="Times New Roman" panose="02020603050405020304" pitchFamily="18" charset="0"/>
              </a:rPr>
              <a:t>30 </a:t>
            </a:r>
          </a:p>
          <a:p>
            <a:r>
              <a:rPr lang="en-US" altLang="zh-CN" sz="1600" smtClean="0">
                <a:latin typeface="Times New Roman" pitchFamily="18" charset="0"/>
                <a:cs typeface="Times New Roman" panose="02020603050405020304" pitchFamily="18" charset="0"/>
              </a:rPr>
              <a:t>20 </a:t>
            </a:r>
          </a:p>
          <a:p>
            <a:r>
              <a:rPr lang="en-US" altLang="zh-CN" sz="1600" smtClean="0">
                <a:latin typeface="Times New Roman" pitchFamily="18" charset="0"/>
                <a:cs typeface="Times New Roman" panose="02020603050405020304" pitchFamily="18" charset="0"/>
              </a:rPr>
              <a:t>10</a:t>
            </a:r>
            <a:endParaRPr lang="zh-CN" altLang="en-US" sz="160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565119" y="1586055"/>
            <a:ext cx="3898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smtClean="0">
                <a:latin typeface="Times New Roman" pitchFamily="18" charset="0"/>
                <a:cs typeface="Times New Roman" panose="02020603050405020304" pitchFamily="18" charset="0"/>
              </a:rPr>
              <a:t>90 </a:t>
            </a:r>
          </a:p>
          <a:p>
            <a:r>
              <a:rPr lang="en-US" altLang="zh-CN" sz="1600" smtClean="0">
                <a:latin typeface="Times New Roman" pitchFamily="18" charset="0"/>
                <a:cs typeface="Times New Roman" panose="02020603050405020304" pitchFamily="18" charset="0"/>
              </a:rPr>
              <a:t>80 </a:t>
            </a:r>
          </a:p>
          <a:p>
            <a:r>
              <a:rPr lang="en-US" altLang="zh-CN" sz="1600" smtClean="0">
                <a:latin typeface="Times New Roman" pitchFamily="18" charset="0"/>
                <a:cs typeface="Times New Roman" panose="02020603050405020304" pitchFamily="18" charset="0"/>
              </a:rPr>
              <a:t>70 </a:t>
            </a:r>
          </a:p>
          <a:p>
            <a:r>
              <a:rPr lang="en-US" altLang="zh-CN" sz="1600" smtClean="0">
                <a:latin typeface="Times New Roman" pitchFamily="18" charset="0"/>
                <a:cs typeface="Times New Roman" panose="02020603050405020304" pitchFamily="18" charset="0"/>
              </a:rPr>
              <a:t>60 </a:t>
            </a:r>
          </a:p>
          <a:p>
            <a:r>
              <a:rPr lang="en-US" altLang="zh-CN" sz="1600" smtClean="0">
                <a:latin typeface="Times New Roman" pitchFamily="18" charset="0"/>
                <a:cs typeface="Times New Roman" panose="02020603050405020304" pitchFamily="18" charset="0"/>
              </a:rPr>
              <a:t>50 </a:t>
            </a:r>
          </a:p>
          <a:p>
            <a:r>
              <a:rPr lang="en-US" altLang="zh-CN" sz="1600" smtClean="0">
                <a:latin typeface="Times New Roman" pitchFamily="18" charset="0"/>
                <a:cs typeface="Times New Roman" panose="02020603050405020304" pitchFamily="18" charset="0"/>
              </a:rPr>
              <a:t>40 </a:t>
            </a:r>
          </a:p>
          <a:p>
            <a:r>
              <a:rPr lang="en-US" altLang="zh-CN" sz="1600" smtClean="0">
                <a:latin typeface="Times New Roman" pitchFamily="18" charset="0"/>
                <a:cs typeface="Times New Roman" panose="02020603050405020304" pitchFamily="18" charset="0"/>
              </a:rPr>
              <a:t>30 </a:t>
            </a:r>
          </a:p>
          <a:p>
            <a:r>
              <a:rPr lang="en-US" altLang="zh-CN" sz="1600" smtClean="0">
                <a:latin typeface="Times New Roman" pitchFamily="18" charset="0"/>
                <a:cs typeface="Times New Roman" panose="02020603050405020304" pitchFamily="18" charset="0"/>
              </a:rPr>
              <a:t>20 </a:t>
            </a:r>
          </a:p>
          <a:p>
            <a:r>
              <a:rPr lang="en-US" altLang="zh-CN" sz="1600" smtClean="0">
                <a:latin typeface="Times New Roman" pitchFamily="18" charset="0"/>
                <a:cs typeface="Times New Roman" panose="02020603050405020304" pitchFamily="18" charset="0"/>
              </a:rPr>
              <a:t>10</a:t>
            </a:r>
            <a:endParaRPr lang="zh-CN" altLang="en-US" sz="1600"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93987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3000"/>
                                        <p:tgtEl>
                                          <p:spTgt spid="53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8" grpId="0" animBg="1"/>
      <p:bldP spid="532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Line 2"/>
          <p:cNvSpPr/>
          <p:nvPr/>
        </p:nvSpPr>
        <p:spPr>
          <a:xfrm flipH="1">
            <a:off x="1619250" y="3623073"/>
            <a:ext cx="0" cy="1802606"/>
          </a:xfrm>
          <a:prstGeom prst="line">
            <a:avLst/>
          </a:prstGeom>
          <a:ln w="9525">
            <a:noFill/>
          </a:ln>
        </p:spPr>
        <p:txBody>
          <a:bodyPr/>
          <a:lstStyle/>
          <a:p>
            <a:endParaRPr/>
          </a:p>
        </p:txBody>
      </p:sp>
      <p:sp>
        <p:nvSpPr>
          <p:cNvPr id="55299" name="Text Box 3"/>
          <p:cNvSpPr txBox="1"/>
          <p:nvPr/>
        </p:nvSpPr>
        <p:spPr>
          <a:xfrm>
            <a:off x="2703195" y="4245769"/>
            <a:ext cx="1419225" cy="71485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100" b="1">
                <a:solidFill>
                  <a:srgbClr val="CC3300"/>
                </a:solidFill>
                <a:latin typeface="Times New Roman" pitchFamily="18" charset="0"/>
                <a:ea typeface="楷体_GB2312" panose="02010609030101010101" charset="-122"/>
                <a:cs typeface="Times New Roman" panose="02020603050405020304" pitchFamily="18" charset="0"/>
              </a:rPr>
              <a:t>玻璃泡碰到容器壁</a:t>
            </a:r>
          </a:p>
        </p:txBody>
      </p:sp>
      <p:sp>
        <p:nvSpPr>
          <p:cNvPr id="55300" name="Text Box 4"/>
          <p:cNvSpPr txBox="1"/>
          <p:nvPr/>
        </p:nvSpPr>
        <p:spPr>
          <a:xfrm>
            <a:off x="763429" y="4254199"/>
            <a:ext cx="1419225" cy="71485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100" b="1">
                <a:solidFill>
                  <a:srgbClr val="CC3300"/>
                </a:solidFill>
                <a:latin typeface="Times New Roman" pitchFamily="18" charset="0"/>
                <a:ea typeface="楷体_GB2312" panose="02010609030101010101" charset="-122"/>
                <a:cs typeface="Times New Roman" panose="02020603050405020304" pitchFamily="18" charset="0"/>
              </a:rPr>
              <a:t>玻璃泡碰到容器底</a:t>
            </a:r>
          </a:p>
        </p:txBody>
      </p:sp>
      <p:sp>
        <p:nvSpPr>
          <p:cNvPr id="55301" name="Text Box 5"/>
          <p:cNvSpPr txBox="1"/>
          <p:nvPr/>
        </p:nvSpPr>
        <p:spPr>
          <a:xfrm>
            <a:off x="4847272" y="4245769"/>
            <a:ext cx="1709738" cy="71485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100" b="1">
                <a:solidFill>
                  <a:srgbClr val="CC3300"/>
                </a:solidFill>
                <a:latin typeface="Times New Roman" pitchFamily="18" charset="0"/>
                <a:ea typeface="楷体_GB2312" panose="02010609030101010101" charset="-122"/>
                <a:cs typeface="Times New Roman" panose="02020603050405020304" pitchFamily="18" charset="0"/>
              </a:rPr>
              <a:t>玻璃泡未全浸入液体中</a:t>
            </a:r>
          </a:p>
        </p:txBody>
      </p:sp>
      <p:sp>
        <p:nvSpPr>
          <p:cNvPr id="2058" name="Rectangle 6"/>
          <p:cNvSpPr/>
          <p:nvPr/>
        </p:nvSpPr>
        <p:spPr>
          <a:xfrm>
            <a:off x="3754755" y="485299"/>
            <a:ext cx="2088833" cy="437674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温度计的放置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763429" y="834867"/>
            <a:ext cx="7552373" cy="3055143"/>
            <a:chOff x="339" y="669"/>
            <a:chExt cx="3947" cy="2566"/>
          </a:xfrm>
        </p:grpSpPr>
        <p:sp>
          <p:nvSpPr>
            <p:cNvPr id="2064" name="Line 9"/>
            <p:cNvSpPr/>
            <p:nvPr/>
          </p:nvSpPr>
          <p:spPr>
            <a:xfrm>
              <a:off x="1576" y="956"/>
              <a:ext cx="1328" cy="8"/>
            </a:xfrm>
            <a:prstGeom prst="line">
              <a:avLst/>
            </a:prstGeom>
            <a:ln w="9525">
              <a:noFill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65" name="Line 10"/>
            <p:cNvSpPr/>
            <p:nvPr/>
          </p:nvSpPr>
          <p:spPr>
            <a:xfrm>
              <a:off x="1808" y="669"/>
              <a:ext cx="1024" cy="0"/>
            </a:xfrm>
            <a:prstGeom prst="line">
              <a:avLst/>
            </a:prstGeom>
            <a:ln w="9525">
              <a:noFill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66" name="Line 11"/>
            <p:cNvSpPr/>
            <p:nvPr/>
          </p:nvSpPr>
          <p:spPr>
            <a:xfrm>
              <a:off x="1436" y="743"/>
              <a:ext cx="1124" cy="0"/>
            </a:xfrm>
            <a:prstGeom prst="line">
              <a:avLst/>
            </a:prstGeom>
            <a:ln w="9525">
              <a:noFill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67" name="Line 12"/>
            <p:cNvSpPr/>
            <p:nvPr/>
          </p:nvSpPr>
          <p:spPr>
            <a:xfrm>
              <a:off x="1104" y="744"/>
              <a:ext cx="1231" cy="0"/>
            </a:xfrm>
            <a:prstGeom prst="line">
              <a:avLst/>
            </a:prstGeom>
            <a:ln w="9525">
              <a:noFill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68" name="Line 13"/>
            <p:cNvSpPr/>
            <p:nvPr/>
          </p:nvSpPr>
          <p:spPr>
            <a:xfrm>
              <a:off x="1111" y="1616"/>
              <a:ext cx="1" cy="356"/>
            </a:xfrm>
            <a:prstGeom prst="line">
              <a:avLst/>
            </a:prstGeom>
            <a:ln w="9525">
              <a:noFill/>
            </a:ln>
          </p:spPr>
          <p:txBody>
            <a:bodyPr/>
            <a:lstStyle/>
            <a:p>
              <a:endParaRPr/>
            </a:p>
          </p:txBody>
        </p:sp>
        <p:graphicFrame>
          <p:nvGraphicFramePr>
            <p:cNvPr id="2050" name="Object 14"/>
            <p:cNvGraphicFramePr>
              <a:graphicFrameLocks noChangeAspect="1"/>
            </p:cNvGraphicFramePr>
            <p:nvPr/>
          </p:nvGraphicFramePr>
          <p:xfrm>
            <a:off x="1338" y="845"/>
            <a:ext cx="749" cy="18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0" r:id="rId4" imgW="0" imgH="0" progId="">
                    <p:embed/>
                  </p:oleObj>
                </mc:Choice>
                <mc:Fallback>
                  <p:oleObj r:id="rId4" imgW="0" imgH="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338" y="845"/>
                          <a:ext cx="749" cy="18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9" name="Oval 15"/>
            <p:cNvSpPr/>
            <p:nvPr/>
          </p:nvSpPr>
          <p:spPr>
            <a:xfrm>
              <a:off x="2472" y="1896"/>
              <a:ext cx="725" cy="254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lIns="0" tIns="0" rIns="0" bIns="0" anchor="ctr">
              <a:spAutoFit/>
            </a:bodyPr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70" name="Oval 16"/>
            <p:cNvSpPr/>
            <p:nvPr/>
          </p:nvSpPr>
          <p:spPr>
            <a:xfrm>
              <a:off x="2472" y="2691"/>
              <a:ext cx="725" cy="254"/>
            </a:xfrm>
            <a:prstGeom prst="ellipse">
              <a:avLst/>
            </a:prstGeom>
            <a:solidFill>
              <a:srgbClr val="FFA7D3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lIns="0" tIns="0" rIns="0" bIns="0" anchor="ctr">
              <a:spAutoFit/>
            </a:bodyPr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71" name="Oval 17"/>
            <p:cNvSpPr/>
            <p:nvPr/>
          </p:nvSpPr>
          <p:spPr>
            <a:xfrm>
              <a:off x="2572" y="2623"/>
              <a:ext cx="180" cy="254"/>
            </a:xfrm>
            <a:prstGeom prst="ellipse">
              <a:avLst/>
            </a:prstGeom>
            <a:noFill/>
            <a:ln w="9525">
              <a:noFill/>
            </a:ln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72" name="Oval 18"/>
            <p:cNvSpPr/>
            <p:nvPr/>
          </p:nvSpPr>
          <p:spPr>
            <a:xfrm>
              <a:off x="2472" y="2192"/>
              <a:ext cx="725" cy="254"/>
            </a:xfrm>
            <a:prstGeom prst="ellipse">
              <a:avLst/>
            </a:prstGeom>
            <a:solidFill>
              <a:srgbClr val="FFA7D3">
                <a:alpha val="50195"/>
              </a:srgbClr>
            </a:solidFill>
            <a:ln w="9525" cap="flat" cmpd="sng">
              <a:solidFill>
                <a:srgbClr val="FFA7D3"/>
              </a:solidFill>
              <a:prstDash val="solid"/>
              <a:headEnd type="none" w="med" len="med"/>
              <a:tailEnd type="none" w="med" len="med"/>
            </a:ln>
          </p:spPr>
          <p:txBody>
            <a:bodyPr lIns="0" tIns="0" rIns="0" bIns="0" anchor="ctr">
              <a:spAutoFit/>
            </a:bodyPr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73" name="Line 19"/>
            <p:cNvSpPr/>
            <p:nvPr/>
          </p:nvSpPr>
          <p:spPr>
            <a:xfrm>
              <a:off x="2472" y="2024"/>
              <a:ext cx="1" cy="79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74" name="Line 20"/>
            <p:cNvSpPr/>
            <p:nvPr/>
          </p:nvSpPr>
          <p:spPr>
            <a:xfrm>
              <a:off x="3197" y="2024"/>
              <a:ext cx="1" cy="79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75" name="Rectangle 21"/>
            <p:cNvSpPr/>
            <p:nvPr/>
          </p:nvSpPr>
          <p:spPr>
            <a:xfrm>
              <a:off x="2472" y="2500"/>
              <a:ext cx="725" cy="181"/>
            </a:xfrm>
            <a:prstGeom prst="rect">
              <a:avLst/>
            </a:prstGeom>
            <a:solidFill>
              <a:srgbClr val="FFA7D3">
                <a:alpha val="50195"/>
              </a:srgbClr>
            </a:solidFill>
            <a:ln w="9525">
              <a:noFill/>
            </a:ln>
          </p:spPr>
          <p:txBody>
            <a:bodyPr lIns="0" tIns="0" rIns="0" bIns="0" anchor="ctr">
              <a:spAutoFit/>
            </a:bodyPr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051" name="Object 22"/>
            <p:cNvGraphicFramePr>
              <a:graphicFrameLocks noChangeAspect="1"/>
            </p:cNvGraphicFramePr>
            <p:nvPr/>
          </p:nvGraphicFramePr>
          <p:xfrm>
            <a:off x="2835" y="799"/>
            <a:ext cx="82" cy="16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1" r:id="rId6" imgW="0" imgH="0" progId="">
                    <p:embed/>
                  </p:oleObj>
                </mc:Choice>
                <mc:Fallback>
                  <p:oleObj r:id="rId6" imgW="0" imgH="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835" y="799"/>
                          <a:ext cx="82" cy="16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76" name="Rectangle 23"/>
            <p:cNvSpPr/>
            <p:nvPr/>
          </p:nvSpPr>
          <p:spPr>
            <a:xfrm>
              <a:off x="1565" y="2886"/>
              <a:ext cx="341" cy="34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100" b="1">
                  <a:solidFill>
                    <a:srgbClr val="0000FF"/>
                  </a:solidFill>
                  <a:latin typeface="Times New Roman" pitchFamily="18" charset="0"/>
                  <a:ea typeface="楷体_GB2312" panose="02010609030101010101" charset="-122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077" name="Rectangle 24"/>
            <p:cNvSpPr/>
            <p:nvPr/>
          </p:nvSpPr>
          <p:spPr>
            <a:xfrm>
              <a:off x="3741" y="2885"/>
              <a:ext cx="341" cy="34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100" b="1">
                  <a:solidFill>
                    <a:srgbClr val="0000FF"/>
                  </a:solidFill>
                  <a:latin typeface="Times New Roman" pitchFamily="18" charset="0"/>
                  <a:ea typeface="楷体_GB2312" panose="02010609030101010101" charset="-122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2078" name="Rectangle 25"/>
            <p:cNvSpPr/>
            <p:nvPr/>
          </p:nvSpPr>
          <p:spPr>
            <a:xfrm>
              <a:off x="2653" y="2885"/>
              <a:ext cx="341" cy="34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100" b="1">
                  <a:solidFill>
                    <a:srgbClr val="0000FF"/>
                  </a:solidFill>
                  <a:latin typeface="Times New Roman" pitchFamily="18" charset="0"/>
                  <a:ea typeface="楷体_GB2312" panose="02010609030101010101" charset="-122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079" name="Rectangle 26"/>
            <p:cNvSpPr/>
            <p:nvPr/>
          </p:nvSpPr>
          <p:spPr>
            <a:xfrm>
              <a:off x="521" y="2886"/>
              <a:ext cx="341" cy="34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2100" b="1">
                  <a:solidFill>
                    <a:srgbClr val="0000FF"/>
                  </a:solidFill>
                  <a:latin typeface="Times New Roman" pitchFamily="18" charset="0"/>
                  <a:ea typeface="楷体_GB2312" panose="02010609030101010101" charset="-122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080" name="Oval 27"/>
            <p:cNvSpPr/>
            <p:nvPr/>
          </p:nvSpPr>
          <p:spPr>
            <a:xfrm>
              <a:off x="3560" y="1895"/>
              <a:ext cx="725" cy="254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lIns="0" tIns="0" rIns="0" bIns="0" anchor="ctr">
              <a:spAutoFit/>
            </a:bodyPr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1" name="Oval 28"/>
            <p:cNvSpPr/>
            <p:nvPr/>
          </p:nvSpPr>
          <p:spPr>
            <a:xfrm>
              <a:off x="3560" y="2691"/>
              <a:ext cx="725" cy="254"/>
            </a:xfrm>
            <a:prstGeom prst="ellipse">
              <a:avLst/>
            </a:prstGeom>
            <a:solidFill>
              <a:srgbClr val="FFA7D3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lIns="0" tIns="0" rIns="0" bIns="0" anchor="ctr">
              <a:spAutoFit/>
            </a:bodyPr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2" name="Oval 29"/>
            <p:cNvSpPr/>
            <p:nvPr/>
          </p:nvSpPr>
          <p:spPr>
            <a:xfrm>
              <a:off x="3660" y="2623"/>
              <a:ext cx="180" cy="254"/>
            </a:xfrm>
            <a:prstGeom prst="ellipse">
              <a:avLst/>
            </a:prstGeom>
            <a:noFill/>
            <a:ln w="9525">
              <a:noFill/>
            </a:ln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3" name="Oval 30"/>
            <p:cNvSpPr/>
            <p:nvPr/>
          </p:nvSpPr>
          <p:spPr>
            <a:xfrm>
              <a:off x="3560" y="2192"/>
              <a:ext cx="725" cy="254"/>
            </a:xfrm>
            <a:prstGeom prst="ellipse">
              <a:avLst/>
            </a:prstGeom>
            <a:solidFill>
              <a:srgbClr val="FFA7D3">
                <a:alpha val="50195"/>
              </a:srgbClr>
            </a:solidFill>
            <a:ln w="9525" cap="flat" cmpd="sng">
              <a:solidFill>
                <a:srgbClr val="FFA7D3"/>
              </a:solidFill>
              <a:prstDash val="solid"/>
              <a:headEnd type="none" w="med" len="med"/>
              <a:tailEnd type="none" w="med" len="med"/>
            </a:ln>
          </p:spPr>
          <p:txBody>
            <a:bodyPr lIns="0" tIns="0" rIns="0" bIns="0" anchor="ctr">
              <a:spAutoFit/>
            </a:bodyPr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4" name="Line 31"/>
            <p:cNvSpPr/>
            <p:nvPr/>
          </p:nvSpPr>
          <p:spPr>
            <a:xfrm>
              <a:off x="3560" y="2023"/>
              <a:ext cx="1" cy="79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85" name="Line 32"/>
            <p:cNvSpPr/>
            <p:nvPr/>
          </p:nvSpPr>
          <p:spPr>
            <a:xfrm>
              <a:off x="4285" y="2024"/>
              <a:ext cx="1" cy="79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86" name="Rectangle 33"/>
            <p:cNvSpPr/>
            <p:nvPr/>
          </p:nvSpPr>
          <p:spPr>
            <a:xfrm>
              <a:off x="3560" y="2500"/>
              <a:ext cx="725" cy="181"/>
            </a:xfrm>
            <a:prstGeom prst="rect">
              <a:avLst/>
            </a:prstGeom>
            <a:solidFill>
              <a:srgbClr val="FFA7D3">
                <a:alpha val="50195"/>
              </a:srgbClr>
            </a:solidFill>
            <a:ln w="9525">
              <a:noFill/>
            </a:ln>
          </p:spPr>
          <p:txBody>
            <a:bodyPr lIns="0" tIns="0" rIns="0" bIns="0" anchor="ctr">
              <a:spAutoFit/>
            </a:bodyPr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7" name="Oval 34"/>
            <p:cNvSpPr/>
            <p:nvPr/>
          </p:nvSpPr>
          <p:spPr>
            <a:xfrm>
              <a:off x="1383" y="1896"/>
              <a:ext cx="725" cy="254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lIns="0" tIns="0" rIns="0" bIns="0" anchor="ctr">
              <a:spAutoFit/>
            </a:bodyPr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8" name="Oval 35"/>
            <p:cNvSpPr/>
            <p:nvPr/>
          </p:nvSpPr>
          <p:spPr>
            <a:xfrm>
              <a:off x="1383" y="2691"/>
              <a:ext cx="725" cy="254"/>
            </a:xfrm>
            <a:prstGeom prst="ellipse">
              <a:avLst/>
            </a:prstGeom>
            <a:solidFill>
              <a:srgbClr val="FFA7D3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lIns="0" tIns="0" rIns="0" bIns="0" anchor="ctr">
              <a:spAutoFit/>
            </a:bodyPr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9" name="Oval 36"/>
            <p:cNvSpPr/>
            <p:nvPr/>
          </p:nvSpPr>
          <p:spPr>
            <a:xfrm>
              <a:off x="1483" y="2623"/>
              <a:ext cx="180" cy="254"/>
            </a:xfrm>
            <a:prstGeom prst="ellipse">
              <a:avLst/>
            </a:prstGeom>
            <a:noFill/>
            <a:ln w="9525">
              <a:noFill/>
            </a:ln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90" name="Oval 37"/>
            <p:cNvSpPr/>
            <p:nvPr/>
          </p:nvSpPr>
          <p:spPr>
            <a:xfrm>
              <a:off x="1383" y="2192"/>
              <a:ext cx="725" cy="254"/>
            </a:xfrm>
            <a:prstGeom prst="ellipse">
              <a:avLst/>
            </a:prstGeom>
            <a:solidFill>
              <a:srgbClr val="FFA7D3">
                <a:alpha val="50195"/>
              </a:srgbClr>
            </a:solidFill>
            <a:ln w="9525" cap="flat" cmpd="sng">
              <a:solidFill>
                <a:srgbClr val="FFA7D3"/>
              </a:solidFill>
              <a:prstDash val="solid"/>
              <a:headEnd type="none" w="med" len="med"/>
              <a:tailEnd type="none" w="med" len="med"/>
            </a:ln>
          </p:spPr>
          <p:txBody>
            <a:bodyPr lIns="0" tIns="0" rIns="0" bIns="0" anchor="ctr">
              <a:spAutoFit/>
            </a:bodyPr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91" name="Line 38"/>
            <p:cNvSpPr/>
            <p:nvPr/>
          </p:nvSpPr>
          <p:spPr>
            <a:xfrm>
              <a:off x="1383" y="2024"/>
              <a:ext cx="1" cy="79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92" name="Line 39"/>
            <p:cNvSpPr/>
            <p:nvPr/>
          </p:nvSpPr>
          <p:spPr>
            <a:xfrm>
              <a:off x="2108" y="2024"/>
              <a:ext cx="1" cy="79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93" name="Rectangle 40"/>
            <p:cNvSpPr/>
            <p:nvPr/>
          </p:nvSpPr>
          <p:spPr>
            <a:xfrm>
              <a:off x="1383" y="2500"/>
              <a:ext cx="725" cy="181"/>
            </a:xfrm>
            <a:prstGeom prst="rect">
              <a:avLst/>
            </a:prstGeom>
            <a:solidFill>
              <a:srgbClr val="FFA7D3">
                <a:alpha val="50195"/>
              </a:srgbClr>
            </a:solidFill>
            <a:ln w="9525">
              <a:noFill/>
            </a:ln>
          </p:spPr>
          <p:txBody>
            <a:bodyPr lIns="0" tIns="0" rIns="0" bIns="0" anchor="ctr">
              <a:spAutoFit/>
            </a:bodyPr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94" name="Oval 41"/>
            <p:cNvSpPr/>
            <p:nvPr/>
          </p:nvSpPr>
          <p:spPr>
            <a:xfrm>
              <a:off x="339" y="1896"/>
              <a:ext cx="725" cy="254"/>
            </a:xfrm>
            <a:prstGeom prst="ellipse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lIns="0" tIns="0" rIns="0" bIns="0" anchor="ctr">
              <a:spAutoFit/>
            </a:bodyPr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95" name="Oval 42"/>
            <p:cNvSpPr/>
            <p:nvPr/>
          </p:nvSpPr>
          <p:spPr>
            <a:xfrm>
              <a:off x="339" y="2691"/>
              <a:ext cx="725" cy="254"/>
            </a:xfrm>
            <a:prstGeom prst="ellipse">
              <a:avLst/>
            </a:prstGeom>
            <a:solidFill>
              <a:srgbClr val="FFA7D3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 lIns="0" tIns="0" rIns="0" bIns="0" anchor="ctr">
              <a:spAutoFit/>
            </a:bodyPr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96" name="Oval 43"/>
            <p:cNvSpPr/>
            <p:nvPr/>
          </p:nvSpPr>
          <p:spPr>
            <a:xfrm>
              <a:off x="439" y="2623"/>
              <a:ext cx="180" cy="254"/>
            </a:xfrm>
            <a:prstGeom prst="ellipse">
              <a:avLst/>
            </a:prstGeom>
            <a:noFill/>
            <a:ln w="9525">
              <a:noFill/>
            </a:ln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97" name="Oval 44"/>
            <p:cNvSpPr/>
            <p:nvPr/>
          </p:nvSpPr>
          <p:spPr>
            <a:xfrm>
              <a:off x="339" y="2192"/>
              <a:ext cx="725" cy="254"/>
            </a:xfrm>
            <a:prstGeom prst="ellipse">
              <a:avLst/>
            </a:prstGeom>
            <a:solidFill>
              <a:srgbClr val="FFA7D3">
                <a:alpha val="50195"/>
              </a:srgbClr>
            </a:solidFill>
            <a:ln w="9525" cap="flat" cmpd="sng">
              <a:solidFill>
                <a:srgbClr val="FFA7D3"/>
              </a:solidFill>
              <a:prstDash val="solid"/>
              <a:headEnd type="none" w="med" len="med"/>
              <a:tailEnd type="none" w="med" len="med"/>
            </a:ln>
          </p:spPr>
          <p:txBody>
            <a:bodyPr lIns="0" tIns="0" rIns="0" bIns="0" anchor="ctr">
              <a:spAutoFit/>
            </a:bodyPr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98" name="Line 45"/>
            <p:cNvSpPr/>
            <p:nvPr/>
          </p:nvSpPr>
          <p:spPr>
            <a:xfrm>
              <a:off x="339" y="2024"/>
              <a:ext cx="1" cy="79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099" name="Line 46"/>
            <p:cNvSpPr/>
            <p:nvPr/>
          </p:nvSpPr>
          <p:spPr>
            <a:xfrm>
              <a:off x="1064" y="2024"/>
              <a:ext cx="1" cy="79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100" name="Rectangle 47"/>
            <p:cNvSpPr/>
            <p:nvPr/>
          </p:nvSpPr>
          <p:spPr>
            <a:xfrm>
              <a:off x="339" y="2500"/>
              <a:ext cx="725" cy="181"/>
            </a:xfrm>
            <a:prstGeom prst="rect">
              <a:avLst/>
            </a:prstGeom>
            <a:solidFill>
              <a:srgbClr val="FFA7D3">
                <a:alpha val="50195"/>
              </a:srgbClr>
            </a:solidFill>
            <a:ln w="9525">
              <a:noFill/>
            </a:ln>
          </p:spPr>
          <p:txBody>
            <a:bodyPr lIns="0" tIns="0" rIns="0" bIns="0" anchor="ctr">
              <a:spAutoFit/>
            </a:bodyPr>
            <a:lstStyle/>
            <a:p>
              <a:pPr>
                <a:defRPr/>
              </a:pPr>
              <a:endParaRPr lang="zh-CN" altLang="en-US">
                <a:solidFill>
                  <a:srgbClr val="000000"/>
                </a:solidFill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052" name="Object 48"/>
            <p:cNvGraphicFramePr>
              <a:graphicFrameLocks noChangeAspect="1"/>
            </p:cNvGraphicFramePr>
            <p:nvPr/>
          </p:nvGraphicFramePr>
          <p:xfrm>
            <a:off x="657" y="799"/>
            <a:ext cx="100" cy="20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2" r:id="rId8" imgW="0" imgH="0" progId="">
                    <p:embed/>
                  </p:oleObj>
                </mc:Choice>
                <mc:Fallback>
                  <p:oleObj r:id="rId8" imgW="0" imgH="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57" y="799"/>
                          <a:ext cx="100" cy="20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3" name="Object 49"/>
            <p:cNvGraphicFramePr>
              <a:graphicFrameLocks noChangeAspect="1"/>
            </p:cNvGraphicFramePr>
            <p:nvPr/>
          </p:nvGraphicFramePr>
          <p:xfrm>
            <a:off x="3832" y="753"/>
            <a:ext cx="94" cy="19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3" r:id="rId9" imgW="0" imgH="0" progId="">
                    <p:embed/>
                  </p:oleObj>
                </mc:Choice>
                <mc:Fallback>
                  <p:oleObj r:id="rId9" imgW="0" imgH="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832" y="753"/>
                          <a:ext cx="94" cy="19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5346" name="Picture 50" descr="错了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6110" y="3801427"/>
            <a:ext cx="457200" cy="4441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47" name="Picture 51" descr="错了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9191" y="3801427"/>
            <a:ext cx="457200" cy="4441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48" name="Picture 52" descr="错了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3541" y="3801190"/>
            <a:ext cx="457200" cy="444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49" name="Picture 53" descr="对了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5136" y="3681055"/>
            <a:ext cx="582573" cy="4660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7" name="WordArt 269"/>
          <p:cNvSpPr>
            <a:spLocks noTextEdit="1"/>
          </p:cNvSpPr>
          <p:nvPr/>
        </p:nvSpPr>
        <p:spPr>
          <a:xfrm>
            <a:off x="7825645" y="1456849"/>
            <a:ext cx="1143000" cy="692944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>
              <a:defRPr/>
            </a:pPr>
            <a:r>
              <a:rPr lang="zh-CN" altLang="en-US" sz="2700">
                <a:ln w="19050" cap="flat" cmpd="sng">
                  <a:solidFill>
                    <a:srgbClr val="FFCC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正确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1467803" y="1136333"/>
            <a:ext cx="4070508" cy="2283143"/>
            <a:chOff x="3082" y="2386"/>
            <a:chExt cx="8547" cy="4794"/>
          </a:xfrm>
        </p:grpSpPr>
        <p:sp>
          <p:nvSpPr>
            <p:cNvPr id="34826" name="WordArt 268"/>
            <p:cNvSpPr>
              <a:spLocks noTextEdit="1"/>
            </p:cNvSpPr>
            <p:nvPr/>
          </p:nvSpPr>
          <p:spPr>
            <a:xfrm>
              <a:off x="5378" y="2386"/>
              <a:ext cx="2478" cy="1346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fromWordArt="1">
              <a:normAutofit/>
            </a:bodyPr>
            <a:lstStyle/>
            <a:p>
              <a:pPr algn="ctr" eaLnBrk="0" hangingPunct="0">
                <a:defRPr/>
              </a:pPr>
              <a:r>
                <a:rPr lang="zh-CN" altLang="en-US" sz="2700">
                  <a:solidFill>
                    <a:srgbClr val="0000FF"/>
                  </a:solidFill>
                  <a:latin typeface="Times New Roman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错误</a:t>
              </a:r>
            </a:p>
          </p:txBody>
        </p:sp>
        <p:cxnSp>
          <p:nvCxnSpPr>
            <p:cNvPr id="5" name="直接连接符 4"/>
            <p:cNvCxnSpPr>
              <a:stCxn id="2052" idx="2"/>
            </p:cNvCxnSpPr>
            <p:nvPr/>
          </p:nvCxnSpPr>
          <p:spPr>
            <a:xfrm flipV="1">
              <a:off x="3082" y="3732"/>
              <a:ext cx="2296" cy="3448"/>
            </a:xfrm>
            <a:prstGeom prst="line">
              <a:avLst/>
            </a:prstGeom>
            <a:ln w="38100">
              <a:headEnd type="triangl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>
              <a:endCxn id="2072" idx="4"/>
            </p:cNvCxnSpPr>
            <p:nvPr/>
          </p:nvCxnSpPr>
          <p:spPr>
            <a:xfrm>
              <a:off x="7899" y="3475"/>
              <a:ext cx="3730" cy="2720"/>
            </a:xfrm>
            <a:prstGeom prst="line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>
              <a:endCxn id="2093" idx="1"/>
            </p:cNvCxnSpPr>
            <p:nvPr/>
          </p:nvCxnSpPr>
          <p:spPr>
            <a:xfrm flipH="1">
              <a:off x="5798" y="3689"/>
              <a:ext cx="994" cy="2868"/>
            </a:xfrm>
            <a:prstGeom prst="line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custDataLst>
      <p:tags r:id="rId2"/>
    </p:custDataLst>
    <p:extLst>
      <p:ext uri="{BB962C8B-B14F-4D97-AF65-F5344CB8AC3E}">
        <p14:creationId xmlns:p14="http://schemas.microsoft.com/office/powerpoint/2010/main" val="72501960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2762" y="900799"/>
            <a:ext cx="1170908" cy="39896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323" name="Line 3"/>
          <p:cNvSpPr/>
          <p:nvPr/>
        </p:nvSpPr>
        <p:spPr>
          <a:xfrm flipV="1">
            <a:off x="3600450" y="3112294"/>
            <a:ext cx="3077766" cy="19050"/>
          </a:xfrm>
          <a:prstGeom prst="line">
            <a:avLst/>
          </a:prstGeom>
          <a:ln w="38100" cap="flat" cmpd="sng">
            <a:solidFill>
              <a:srgbClr val="0066FF"/>
            </a:solidFill>
            <a:prstDash val="dashDot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56324" name="Line 4"/>
          <p:cNvSpPr/>
          <p:nvPr/>
        </p:nvSpPr>
        <p:spPr>
          <a:xfrm flipV="1">
            <a:off x="3977879" y="3112294"/>
            <a:ext cx="2484834" cy="1403747"/>
          </a:xfrm>
          <a:prstGeom prst="line">
            <a:avLst/>
          </a:prstGeom>
          <a:ln w="38100" cap="flat" cmpd="sng">
            <a:solidFill>
              <a:srgbClr val="FF33CC"/>
            </a:solidFill>
            <a:prstDash val="dashDot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56325" name="Line 5"/>
          <p:cNvSpPr/>
          <p:nvPr/>
        </p:nvSpPr>
        <p:spPr>
          <a:xfrm flipH="1" flipV="1">
            <a:off x="3869531" y="1707357"/>
            <a:ext cx="2538413" cy="1384697"/>
          </a:xfrm>
          <a:prstGeom prst="line">
            <a:avLst/>
          </a:prstGeom>
          <a:ln w="38100" cap="flat" cmpd="sng">
            <a:solidFill>
              <a:srgbClr val="FF33CC"/>
            </a:solidFill>
            <a:prstDash val="dashDot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56344" name="AutoShape 24"/>
          <p:cNvSpPr/>
          <p:nvPr/>
        </p:nvSpPr>
        <p:spPr>
          <a:xfrm>
            <a:off x="4031456" y="1221582"/>
            <a:ext cx="1134666" cy="540544"/>
          </a:xfrm>
          <a:prstGeom prst="cloudCallout">
            <a:avLst>
              <a:gd name="adj1" fmla="val 18940"/>
              <a:gd name="adj2" fmla="val 123347"/>
            </a:avLst>
          </a:prstGeom>
          <a:solidFill>
            <a:srgbClr val="FFFF99"/>
          </a:solidFill>
          <a:ln w="9525">
            <a:noFill/>
          </a:ln>
        </p:spPr>
        <p:txBody>
          <a:bodyPr lIns="0" tIns="0" rIns="0" bIns="0"/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700" b="1">
                <a:solidFill>
                  <a:srgbClr val="ED7D3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偏大</a:t>
            </a:r>
          </a:p>
        </p:txBody>
      </p:sp>
      <p:sp>
        <p:nvSpPr>
          <p:cNvPr id="56345" name="AutoShape 25"/>
          <p:cNvSpPr/>
          <p:nvPr/>
        </p:nvSpPr>
        <p:spPr>
          <a:xfrm>
            <a:off x="4301729" y="4300538"/>
            <a:ext cx="1188244" cy="486966"/>
          </a:xfrm>
          <a:prstGeom prst="cloudCallout">
            <a:avLst>
              <a:gd name="adj1" fmla="val 20440"/>
              <a:gd name="adj2" fmla="val -134597"/>
            </a:avLst>
          </a:prstGeom>
          <a:solidFill>
            <a:srgbClr val="FFFF99"/>
          </a:solidFill>
          <a:ln w="9525">
            <a:noFill/>
          </a:ln>
        </p:spPr>
        <p:txBody>
          <a:bodyPr lIns="0" tIns="0" rIns="0" bIns="0"/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700" b="1">
                <a:solidFill>
                  <a:srgbClr val="ED7D3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偏小</a:t>
            </a:r>
          </a:p>
        </p:txBody>
      </p:sp>
      <p:sp>
        <p:nvSpPr>
          <p:cNvPr id="56346" name="AutoShape 26"/>
          <p:cNvSpPr/>
          <p:nvPr/>
        </p:nvSpPr>
        <p:spPr>
          <a:xfrm>
            <a:off x="3461147" y="2357200"/>
            <a:ext cx="1081088" cy="648890"/>
          </a:xfrm>
          <a:prstGeom prst="cloudCallout">
            <a:avLst>
              <a:gd name="adj1" fmla="val 36125"/>
              <a:gd name="adj2" fmla="val 46148"/>
            </a:avLst>
          </a:prstGeom>
          <a:solidFill>
            <a:srgbClr val="FFCC00"/>
          </a:solidFill>
          <a:ln w="9525">
            <a:noFill/>
          </a:ln>
        </p:spPr>
        <p:txBody>
          <a:bodyPr lIns="0" tIns="0" rIns="0" bIns="0"/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27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正确</a:t>
            </a:r>
          </a:p>
        </p:txBody>
      </p:sp>
      <p:sp>
        <p:nvSpPr>
          <p:cNvPr id="37901" name="Line 37"/>
          <p:cNvSpPr/>
          <p:nvPr/>
        </p:nvSpPr>
        <p:spPr>
          <a:xfrm rot="16200000" flipV="1">
            <a:off x="7256860" y="3026569"/>
            <a:ext cx="1338263" cy="0"/>
          </a:xfrm>
          <a:prstGeom prst="line">
            <a:avLst/>
          </a:prstGeom>
          <a:ln w="9525">
            <a:noFill/>
          </a:ln>
        </p:spPr>
        <p:txBody>
          <a:bodyPr/>
          <a:lstStyle/>
          <a:p>
            <a:endParaRPr/>
          </a:p>
        </p:txBody>
      </p:sp>
      <p:sp>
        <p:nvSpPr>
          <p:cNvPr id="37902" name="Line 38"/>
          <p:cNvSpPr/>
          <p:nvPr/>
        </p:nvSpPr>
        <p:spPr>
          <a:xfrm>
            <a:off x="4051697" y="1370410"/>
            <a:ext cx="1219200" cy="0"/>
          </a:xfrm>
          <a:prstGeom prst="line">
            <a:avLst/>
          </a:prstGeom>
          <a:ln w="9525">
            <a:noFill/>
          </a:ln>
        </p:spPr>
        <p:txBody>
          <a:bodyPr/>
          <a:lstStyle/>
          <a:p>
            <a:endParaRPr/>
          </a:p>
        </p:txBody>
      </p:sp>
      <p:sp>
        <p:nvSpPr>
          <p:cNvPr id="37903" name="Line 39"/>
          <p:cNvSpPr/>
          <p:nvPr/>
        </p:nvSpPr>
        <p:spPr>
          <a:xfrm>
            <a:off x="3932635" y="1458516"/>
            <a:ext cx="1338263" cy="0"/>
          </a:xfrm>
          <a:prstGeom prst="line">
            <a:avLst/>
          </a:prstGeom>
          <a:ln w="9525">
            <a:noFill/>
          </a:ln>
        </p:spPr>
        <p:txBody>
          <a:bodyPr/>
          <a:lstStyle/>
          <a:p>
            <a:endParaRPr/>
          </a:p>
        </p:txBody>
      </p:sp>
      <p:sp>
        <p:nvSpPr>
          <p:cNvPr id="37904" name="Rectangle 40"/>
          <p:cNvSpPr/>
          <p:nvPr/>
        </p:nvSpPr>
        <p:spPr>
          <a:xfrm>
            <a:off x="3525679" y="449104"/>
            <a:ext cx="2271236" cy="437674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400" b="1">
                <a:latin typeface="Times New Roman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温度计的读值</a:t>
            </a:r>
          </a:p>
        </p:txBody>
      </p:sp>
      <p:sp>
        <p:nvSpPr>
          <p:cNvPr id="56363" name="Text Box 43"/>
          <p:cNvSpPr txBox="1"/>
          <p:nvPr/>
        </p:nvSpPr>
        <p:spPr>
          <a:xfrm>
            <a:off x="2250282" y="1006078"/>
            <a:ext cx="594122" cy="391478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CN" altLang="en-US" sz="2100" b="1">
                <a:solidFill>
                  <a:srgbClr val="0000CC"/>
                </a:solidFill>
                <a:latin typeface="Arial" pitchFamily="34" charset="0"/>
                <a:ea typeface="宋体" panose="02010600030101010101" pitchFamily="2" charset="-122"/>
              </a:rPr>
              <a:t>甲</a:t>
            </a:r>
          </a:p>
        </p:txBody>
      </p:sp>
      <p:sp>
        <p:nvSpPr>
          <p:cNvPr id="56364" name="Rectangle 44"/>
          <p:cNvSpPr/>
          <p:nvPr/>
        </p:nvSpPr>
        <p:spPr>
          <a:xfrm>
            <a:off x="1709738" y="2895600"/>
            <a:ext cx="409407" cy="392415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100" b="1">
                <a:solidFill>
                  <a:srgbClr val="0000CC"/>
                </a:solidFill>
                <a:latin typeface="Arial" pitchFamily="34" charset="0"/>
                <a:ea typeface="宋体" panose="02010600030101010101" pitchFamily="2" charset="-122"/>
              </a:rPr>
              <a:t>乙</a:t>
            </a:r>
          </a:p>
        </p:txBody>
      </p:sp>
      <p:sp>
        <p:nvSpPr>
          <p:cNvPr id="56365" name="Rectangle 45"/>
          <p:cNvSpPr/>
          <p:nvPr/>
        </p:nvSpPr>
        <p:spPr>
          <a:xfrm>
            <a:off x="2250282" y="4300537"/>
            <a:ext cx="409407" cy="392415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100" b="1">
                <a:solidFill>
                  <a:srgbClr val="0000CC"/>
                </a:solidFill>
                <a:latin typeface="Arial" pitchFamily="34" charset="0"/>
                <a:ea typeface="宋体" panose="02010600030101010101" pitchFamily="2" charset="-122"/>
              </a:rPr>
              <a:t>丙</a:t>
            </a:r>
          </a:p>
        </p:txBody>
      </p:sp>
      <p:sp>
        <p:nvSpPr>
          <p:cNvPr id="56366" name="Rectangle 46"/>
          <p:cNvSpPr/>
          <p:nvPr/>
        </p:nvSpPr>
        <p:spPr>
          <a:xfrm>
            <a:off x="2655570" y="1808798"/>
            <a:ext cx="1068241" cy="346249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1800" b="1">
                <a:solidFill>
                  <a:srgbClr val="000000"/>
                </a:solidFill>
                <a:latin typeface="Arial" pitchFamily="34" charset="0"/>
                <a:ea typeface="宋体" panose="02010600030101010101" pitchFamily="2" charset="-122"/>
              </a:rPr>
              <a:t>（俯视）</a:t>
            </a:r>
          </a:p>
        </p:txBody>
      </p:sp>
      <p:sp>
        <p:nvSpPr>
          <p:cNvPr id="56367" name="Rectangle 47"/>
          <p:cNvSpPr/>
          <p:nvPr/>
        </p:nvSpPr>
        <p:spPr>
          <a:xfrm>
            <a:off x="2115026" y="4692016"/>
            <a:ext cx="1081088" cy="345281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1800" b="1">
                <a:solidFill>
                  <a:srgbClr val="000000"/>
                </a:solidFill>
                <a:latin typeface="Arial" pitchFamily="34" charset="0"/>
                <a:ea typeface="宋体" panose="02010600030101010101" pitchFamily="2" charset="-122"/>
              </a:rPr>
              <a:t>（仰视）</a:t>
            </a:r>
          </a:p>
        </p:txBody>
      </p:sp>
      <p:sp>
        <p:nvSpPr>
          <p:cNvPr id="56368" name="Rectangle 48"/>
          <p:cNvSpPr/>
          <p:nvPr/>
        </p:nvSpPr>
        <p:spPr>
          <a:xfrm>
            <a:off x="2545080" y="3490437"/>
            <a:ext cx="1068241" cy="346249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1800" b="1">
                <a:solidFill>
                  <a:srgbClr val="000000"/>
                </a:solidFill>
                <a:latin typeface="Arial" pitchFamily="34" charset="0"/>
                <a:ea typeface="宋体" panose="02010600030101010101" pitchFamily="2" charset="-122"/>
              </a:rPr>
              <a:t>（平视）</a:t>
            </a:r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3236833" y="1323738"/>
          <a:ext cx="577691" cy="43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r:id="rId7" imgW="0" imgH="0" progId="PBrush">
                  <p:embed/>
                </p:oleObj>
              </mc:Choice>
              <mc:Fallback>
                <p:oleObj r:id="rId7" imgW="0" imgH="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236833" y="1323738"/>
                        <a:ext cx="577691" cy="4383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6"/>
          <p:cNvGraphicFramePr>
            <a:graphicFrameLocks noChangeAspect="1"/>
          </p:cNvGraphicFramePr>
          <p:nvPr/>
        </p:nvGraphicFramePr>
        <p:xfrm>
          <a:off x="2905119" y="2735342"/>
          <a:ext cx="556028" cy="582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r:id="rId9" imgW="0" imgH="0" progId="PBrush">
                  <p:embed/>
                </p:oleObj>
              </mc:Choice>
              <mc:Fallback>
                <p:oleObj r:id="rId9" imgW="0" imgH="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905119" y="2735342"/>
                        <a:ext cx="556028" cy="5824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/>
          <p:cNvGraphicFramePr>
            <a:graphicFrameLocks noChangeAspect="1"/>
          </p:cNvGraphicFramePr>
          <p:nvPr/>
        </p:nvGraphicFramePr>
        <p:xfrm>
          <a:off x="3600450" y="4371380"/>
          <a:ext cx="372428" cy="493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r:id="rId11" imgW="0" imgH="0" progId="PBrush">
                  <p:embed/>
                </p:oleObj>
              </mc:Choice>
              <mc:Fallback>
                <p:oleObj r:id="rId11" imgW="0" imgH="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600450" y="4371380"/>
                        <a:ext cx="372428" cy="4932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369" name="New picture"/>
          <p:cNvPicPr/>
          <p:nvPr/>
        </p:nvPicPr>
        <p:blipFill>
          <a:blip r:embed="rId13"/>
          <a:stretch>
            <a:fillRect/>
          </a:stretch>
        </p:blipFill>
        <p:spPr>
          <a:xfrm>
            <a:off x="10909300" y="11214100"/>
            <a:ext cx="317500" cy="228600"/>
          </a:xfrm>
          <a:prstGeom prst="cube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169502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63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563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563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44" grpId="0" animBg="1"/>
      <p:bldP spid="56345" grpId="0" animBg="1"/>
      <p:bldP spid="563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ID" val="custom20184553_1"/>
  <p:tag name="KSO_WM_SLIDE_INDEX" val="1"/>
  <p:tag name="KSO_WM_SLIDE_ITEM_CNT" val="2"/>
  <p:tag name="KSO_WM_SLIDE_LAYOUT" val="a_b"/>
  <p:tag name="KSO_WM_SLIDE_LAYOUT_CNT" val="1_1"/>
  <p:tag name="KSO_WM_SLIDE_MODEL_TYPE" val="cover"/>
  <p:tag name="KSO_WM_SLIDE_POSITION" val="66*144"/>
  <p:tag name="KSO_WM_SLIDE_SIZE" val="828*343"/>
  <p:tag name="KSO_WM_SLIDE_SUBTYPE" val="pureTxt"/>
  <p:tag name="KSO_WM_SLIDE_TYPE" val="title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184553"/>
  <p:tag name="KSO_WM_UNIT_CLEAR" val="0"/>
  <p:tag name="KSO_WM_UNIT_COMPATIBLE" val="0"/>
  <p:tag name="KSO_WM_UNIT_HIGHLIGHT" val="0"/>
  <p:tag name="KSO_WM_UNIT_ID" val="custom20184553_1*a*1"/>
  <p:tag name="KSO_WM_UNIT_INDEX" val="1"/>
  <p:tag name="KSO_WM_UNIT_ISCONTENTSTITLE" val="0"/>
  <p:tag name="KSO_WM_UNIT_LAYERLEVEL" val="1"/>
  <p:tag name="KSO_WM_UNIT_PRESET_TEXT" val="空白演示"/>
  <p:tag name="KSO_WM_UNIT_TYPE" val="a"/>
  <p:tag name="KSO_WM_UNIT_VALUE" val="1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3479</Words>
  <Application>Microsoft Office PowerPoint</Application>
  <PresentationFormat>全屏显示(16:9)</PresentationFormat>
  <Paragraphs>423</Paragraphs>
  <Slides>42</Slides>
  <Notes>3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42</vt:i4>
      </vt:variant>
    </vt:vector>
  </HeadingPairs>
  <TitlesOfParts>
    <vt:vector size="43" baseType="lpstr">
      <vt:lpstr>Office 主题</vt:lpstr>
      <vt:lpstr>第三章 物态变化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2021-02-06T06:21:51Z</dcterms:created>
  <dcterms:modified xsi:type="dcterms:W3CDTF">2021-02-06T06:25:57Z</dcterms:modified>
</cp:coreProperties>
</file>