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-68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5.wmf"/><Relationship Id="rId7" Type="http://schemas.openxmlformats.org/officeDocument/2006/relationships/image" Target="../media/image49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11" Type="http://schemas.openxmlformats.org/officeDocument/2006/relationships/image" Target="../media/image53.wmf"/><Relationship Id="rId5" Type="http://schemas.openxmlformats.org/officeDocument/2006/relationships/image" Target="../media/image47.wmf"/><Relationship Id="rId10" Type="http://schemas.openxmlformats.org/officeDocument/2006/relationships/image" Target="../media/image52.wmf"/><Relationship Id="rId4" Type="http://schemas.openxmlformats.org/officeDocument/2006/relationships/image" Target="../media/image46.wmf"/><Relationship Id="rId9" Type="http://schemas.openxmlformats.org/officeDocument/2006/relationships/image" Target="../media/image5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A3DF0-69DC-4075-BF1D-14CBEA9969CE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84052-FECA-4D8C-9A06-F078EF3278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230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43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z="1100">
                <a:solidFill>
                  <a:prstClr val="black"/>
                </a:solidFill>
                <a:latin typeface="Calibri" panose="020F0502020204030204" charset="0"/>
                <a:ea typeface="黑体" panose="02010609060101010101" pitchFamily="49" charset="-122"/>
              </a:rPr>
              <a:pPr defTabSz="8439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CN" altLang="en-US" sz="1100" dirty="0">
              <a:solidFill>
                <a:prstClr val="black"/>
              </a:solidFill>
              <a:latin typeface="Calibri" panose="020F050202020403020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784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4.jpeg"/><Relationship Id="rId4" Type="http://schemas.openxmlformats.org/officeDocument/2006/relationships/image" Target="../media/image28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9.wmf"/><Relationship Id="rId9" Type="http://schemas.openxmlformats.org/officeDocument/2006/relationships/oleObject" Target="../embeddings/oleObject9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2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50.wmf"/><Relationship Id="rId3" Type="http://schemas.openxmlformats.org/officeDocument/2006/relationships/oleObject" Target="../embeddings/oleObject11.bin"/><Relationship Id="rId21" Type="http://schemas.openxmlformats.org/officeDocument/2006/relationships/oleObject" Target="../embeddings/oleObject20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47.wmf"/><Relationship Id="rId17" Type="http://schemas.openxmlformats.org/officeDocument/2006/relationships/oleObject" Target="../embeddings/oleObject18.bin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49.wmf"/><Relationship Id="rId20" Type="http://schemas.openxmlformats.org/officeDocument/2006/relationships/image" Target="../media/image51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15.bin"/><Relationship Id="rId24" Type="http://schemas.openxmlformats.org/officeDocument/2006/relationships/image" Target="../media/image53.wmf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23" Type="http://schemas.openxmlformats.org/officeDocument/2006/relationships/oleObject" Target="../embeddings/oleObject21.bin"/><Relationship Id="rId10" Type="http://schemas.openxmlformats.org/officeDocument/2006/relationships/image" Target="../media/image46.wmf"/><Relationship Id="rId19" Type="http://schemas.openxmlformats.org/officeDocument/2006/relationships/oleObject" Target="../embeddings/oleObject19.bin"/><Relationship Id="rId4" Type="http://schemas.openxmlformats.org/officeDocument/2006/relationships/image" Target="../media/image43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48.wmf"/><Relationship Id="rId22" Type="http://schemas.openxmlformats.org/officeDocument/2006/relationships/image" Target="../media/image5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5.jpeg"/><Relationship Id="rId4" Type="http://schemas.openxmlformats.org/officeDocument/2006/relationships/image" Target="../media/image54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7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75" y="-2726"/>
            <a:ext cx="9324000" cy="514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691681" y="1842352"/>
            <a:ext cx="6369051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itchFamily="49" charset="-122"/>
                <a:ea typeface="隶书" pitchFamily="49" charset="-122"/>
                <a:sym typeface="+mn-ea"/>
              </a:rPr>
              <a:t>第一章  机械运动</a:t>
            </a:r>
            <a:b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itchFamily="49" charset="-122"/>
                <a:ea typeface="隶书" pitchFamily="49" charset="-122"/>
                <a:sym typeface="+mn-ea"/>
              </a:rPr>
            </a:br>
            <a:endParaRPr lang="zh-CN" alt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隶书" pitchFamily="49" charset="-122"/>
              <a:ea typeface="隶书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902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1840" y="1131591"/>
            <a:ext cx="8709184" cy="339323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indent="200025" defTabSz="685165"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在测量长度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时，刻度尺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分度值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决定了测量结果的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位数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，而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测量结果又反过来反映了刻度尺的属性（即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精确程度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）。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00025" defTabSz="685165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例如：某次测量结果是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1.2345m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，其中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倒数第二位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所在单位是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mm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，说明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该次测量所用刻度尺的分度值是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1mm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 indent="200025" defTabSz="685165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由此也就得出测量结果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1.20cm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1.2cm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的意义是不同的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。若测量物体末端与某一刻度线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对齐，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需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添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充当估计值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3" name="剪去同侧角的矩形 2"/>
          <p:cNvSpPr/>
          <p:nvPr/>
        </p:nvSpPr>
        <p:spPr>
          <a:xfrm>
            <a:off x="221842" y="843558"/>
            <a:ext cx="8814657" cy="3888432"/>
          </a:xfrm>
          <a:prstGeom prst="snip2Same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13765"/>
            <a:endParaRPr lang="zh-CN" altLang="en-US" sz="1800">
              <a:solidFill>
                <a:srgbClr val="FFFFFF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858415" y="555526"/>
            <a:ext cx="1944216" cy="5040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13765"/>
            <a:r>
              <a:rPr lang="zh-CN" alt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特 别 强 调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491" y="499899"/>
            <a:ext cx="723354" cy="7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6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5"/>
          <p:cNvSpPr txBox="1"/>
          <p:nvPr/>
        </p:nvSpPr>
        <p:spPr>
          <a:xfrm>
            <a:off x="888028" y="1204297"/>
            <a:ext cx="5934746" cy="992579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>
              <a:lnSpc>
                <a:spcPct val="125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时间的单位：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国际单位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：秒（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  <a:p>
            <a:pPr defTabSz="685165">
              <a:lnSpc>
                <a:spcPct val="125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常用单位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：时（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）、分（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min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）等。</a:t>
            </a:r>
          </a:p>
        </p:txBody>
      </p:sp>
      <p:sp>
        <p:nvSpPr>
          <p:cNvPr id="15364" name="Text Box 6"/>
          <p:cNvSpPr txBox="1"/>
          <p:nvPr/>
        </p:nvSpPr>
        <p:spPr>
          <a:xfrm>
            <a:off x="108599" y="2239042"/>
            <a:ext cx="8590598" cy="992579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>
              <a:lnSpc>
                <a:spcPct val="125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2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测量时间的工具：钟、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表；</a:t>
            </a:r>
            <a:endParaRPr lang="en-US" altLang="zh-CN" sz="2400" b="1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defTabSz="685165">
              <a:lnSpc>
                <a:spcPct val="125000"/>
              </a:lnSpc>
            </a:pP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在运动场和实验室经常用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停表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391" name="Picture 7" descr="CASIO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358" y="3336216"/>
            <a:ext cx="799783" cy="9904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3" name="Picture 4" descr="20071211936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993" y="3287025"/>
            <a:ext cx="830544" cy="10750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7909" y="3287025"/>
            <a:ext cx="1039610" cy="103961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6395" name="Picture 11" descr="Z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769" y="3224075"/>
            <a:ext cx="1507473" cy="12066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6" name="Text Box 12"/>
          <p:cNvSpPr txBox="1"/>
          <p:nvPr/>
        </p:nvSpPr>
        <p:spPr>
          <a:xfrm>
            <a:off x="276702" y="4472885"/>
            <a:ext cx="8590598" cy="377026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/>
            <a:r>
              <a:rPr lang="en-US" altLang="zh-CN" sz="2000" b="1" dirty="0">
                <a:solidFill>
                  <a:srgbClr val="333399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en-US" sz="2000" b="1" dirty="0">
                <a:solidFill>
                  <a:srgbClr val="333399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手表             石英钟           电子停表      机械停表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732240" y="1296628"/>
            <a:ext cx="1653064" cy="8079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defTabSz="685165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1h=60min</a:t>
            </a:r>
          </a:p>
          <a:p>
            <a:pPr defTabSz="685165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1min=60s</a:t>
            </a:r>
          </a:p>
        </p:txBody>
      </p:sp>
      <p:sp>
        <p:nvSpPr>
          <p:cNvPr id="2" name="矩形 1"/>
          <p:cNvSpPr/>
          <p:nvPr/>
        </p:nvSpPr>
        <p:spPr>
          <a:xfrm>
            <a:off x="3274790" y="474361"/>
            <a:ext cx="1685397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 defTabSz="685165"/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时间的测量</a:t>
            </a:r>
          </a:p>
        </p:txBody>
      </p:sp>
    </p:spTree>
    <p:extLst>
      <p:ext uri="{BB962C8B-B14F-4D97-AF65-F5344CB8AC3E}">
        <p14:creationId xmlns:p14="http://schemas.microsoft.com/office/powerpoint/2010/main" val="404796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3978670" y="1389798"/>
            <a:ext cx="4991284" cy="3393237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txBody>
          <a:bodyPr wrap="square" lIns="68580" tIns="34290" rIns="68580" bIns="34290">
            <a:spAutoFit/>
          </a:bodyPr>
          <a:lstStyle/>
          <a:p>
            <a:pPr defTabSz="685165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在读数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先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读出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小表盘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上指针所通过的分钟数</a:t>
            </a:r>
            <a:r>
              <a:rPr 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按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整数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读</a:t>
            </a:r>
            <a:r>
              <a:rPr lang="en-US" sz="24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en-US" sz="24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再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观察小表盘上的指针有没有超过两数字之间的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半分钟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刻度线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若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超过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则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大表盘按照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0~30s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读数</a:t>
            </a:r>
            <a:r>
              <a:rPr lang="en-US" sz="24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若超过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则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大表盘按照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31~60s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读数。</a:t>
            </a:r>
          </a:p>
        </p:txBody>
      </p:sp>
      <p:sp>
        <p:nvSpPr>
          <p:cNvPr id="11" name="矩形 12290"/>
          <p:cNvSpPr>
            <a:spLocks noChangeArrowheads="1"/>
          </p:cNvSpPr>
          <p:nvPr/>
        </p:nvSpPr>
        <p:spPr bwMode="auto">
          <a:xfrm>
            <a:off x="-2380" y="507207"/>
            <a:ext cx="9146381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lIns="68580" tIns="34290" rIns="68580" bIns="34290" anchor="ctr"/>
          <a:lstStyle/>
          <a:p>
            <a:pPr algn="ctr" defTabSz="685165"/>
            <a:r>
              <a:rPr lang="zh-CN" altLang="en-US" sz="2400" b="1" spc="75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停表的使用</a:t>
            </a:r>
          </a:p>
        </p:txBody>
      </p:sp>
      <p:pic>
        <p:nvPicPr>
          <p:cNvPr id="30" name="图片 29" descr="a5953d72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60" y="0"/>
            <a:ext cx="3553460" cy="39255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-2855" y="3612387"/>
            <a:ext cx="8877300" cy="136191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defTabSz="685165">
              <a:lnSpc>
                <a:spcPct val="150000"/>
              </a:lnSpc>
            </a:pPr>
            <a:r>
              <a:rPr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如图所示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停表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示</a:t>
            </a:r>
            <a:endParaRPr lang="en-US" altLang="zh-CN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685165">
              <a:lnSpc>
                <a:spcPct val="15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数</a:t>
            </a:r>
            <a:r>
              <a:rPr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为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</a:t>
            </a:r>
            <a:r>
              <a:rPr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min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</a:t>
            </a:r>
            <a:r>
              <a:rPr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sz="28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416612" y="4359947"/>
            <a:ext cx="318036" cy="500137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defTabSz="685165"/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2682120" y="4283275"/>
            <a:ext cx="766877" cy="500137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defTabSz="685165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38.3</a:t>
            </a:r>
          </a:p>
        </p:txBody>
      </p:sp>
    </p:spTree>
    <p:extLst>
      <p:ext uri="{BB962C8B-B14F-4D97-AF65-F5344CB8AC3E}">
        <p14:creationId xmlns:p14="http://schemas.microsoft.com/office/powerpoint/2010/main" val="318694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下箭头标注 4"/>
          <p:cNvSpPr/>
          <p:nvPr/>
        </p:nvSpPr>
        <p:spPr>
          <a:xfrm>
            <a:off x="2258061" y="1389701"/>
            <a:ext cx="4600575" cy="883920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165"/>
            <a:endParaRPr lang="zh-CN" altLang="en-US" sz="2400" b="1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475" name="Text Box 4"/>
          <p:cNvSpPr txBox="1"/>
          <p:nvPr/>
        </p:nvSpPr>
        <p:spPr>
          <a:xfrm>
            <a:off x="3516151" y="286867"/>
            <a:ext cx="945833" cy="438582"/>
          </a:xfrm>
          <a:prstGeom prst="rect">
            <a:avLst/>
          </a:prstGeom>
          <a:noFill/>
          <a:ln w="31750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误  差</a:t>
            </a:r>
          </a:p>
        </p:txBody>
      </p:sp>
      <p:sp>
        <p:nvSpPr>
          <p:cNvPr id="19476" name="Text Box 6"/>
          <p:cNvSpPr txBox="1"/>
          <p:nvPr/>
        </p:nvSpPr>
        <p:spPr>
          <a:xfrm>
            <a:off x="177642" y="1439390"/>
            <a:ext cx="7622858" cy="530915"/>
          </a:xfrm>
          <a:prstGeom prst="rect">
            <a:avLst/>
          </a:prstGeom>
          <a:noFill/>
          <a:ln w="31750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>
              <a:lnSpc>
                <a:spcPct val="125000"/>
              </a:lnSpc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误差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的来源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  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测量工具、测量方法、测量者）</a:t>
            </a:r>
          </a:p>
        </p:txBody>
      </p:sp>
      <p:sp>
        <p:nvSpPr>
          <p:cNvPr id="17412" name="Rectangle 7"/>
          <p:cNvSpPr/>
          <p:nvPr/>
        </p:nvSpPr>
        <p:spPr>
          <a:xfrm>
            <a:off x="254318" y="2280976"/>
            <a:ext cx="8804910" cy="530915"/>
          </a:xfrm>
          <a:prstGeom prst="rect">
            <a:avLst/>
          </a:prstGeom>
          <a:noFill/>
          <a:ln w="57150" cap="flat" cmpd="thickThin">
            <a:solidFill>
              <a:srgbClr val="3D8F95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8580" tIns="34290" rIns="68580" bIns="34290">
            <a:spAutoFit/>
          </a:bodyPr>
          <a:lstStyle/>
          <a:p>
            <a:pPr defTabSz="685165">
              <a:lnSpc>
                <a:spcPct val="125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误差是客观存在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的，不可避免的，不可能消除，只能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尽量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地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减小。 </a:t>
            </a:r>
          </a:p>
        </p:txBody>
      </p:sp>
      <p:sp>
        <p:nvSpPr>
          <p:cNvPr id="63493" name="Text Box 5"/>
          <p:cNvSpPr txBox="1"/>
          <p:nvPr/>
        </p:nvSpPr>
        <p:spPr>
          <a:xfrm>
            <a:off x="177642" y="837025"/>
            <a:ext cx="6591850" cy="43858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>
              <a:spcBef>
                <a:spcPct val="5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定义：</a:t>
            </a: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测量值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真实值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之间的差异。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9093" name="Text Box 5"/>
          <p:cNvSpPr txBox="1"/>
          <p:nvPr/>
        </p:nvSpPr>
        <p:spPr>
          <a:xfrm>
            <a:off x="177644" y="2901902"/>
            <a:ext cx="3777615" cy="1915909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>
              <a:lnSpc>
                <a:spcPct val="125000"/>
              </a:lnSpc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减小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误差的办法：</a:t>
            </a:r>
          </a:p>
          <a:p>
            <a:pPr defTabSz="685165">
              <a:lnSpc>
                <a:spcPct val="125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solidFill>
                  <a:srgbClr val="44546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选用精度高的测量工具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defTabSz="685165">
              <a:lnSpc>
                <a:spcPct val="125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solidFill>
                  <a:srgbClr val="44546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改进测量方法 </a:t>
            </a:r>
          </a:p>
          <a:p>
            <a:pPr defTabSz="685165">
              <a:lnSpc>
                <a:spcPct val="125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zh-CN" altLang="en-US" sz="2400" b="1" dirty="0">
                <a:solidFill>
                  <a:srgbClr val="44546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多次测量取平均值</a:t>
            </a:r>
          </a:p>
        </p:txBody>
      </p:sp>
      <p:sp>
        <p:nvSpPr>
          <p:cNvPr id="89090" name="Text Box 2"/>
          <p:cNvSpPr txBox="1"/>
          <p:nvPr/>
        </p:nvSpPr>
        <p:spPr>
          <a:xfrm>
            <a:off x="4099566" y="2901901"/>
            <a:ext cx="2343626" cy="43858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/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误差不是错误：</a:t>
            </a:r>
          </a:p>
        </p:txBody>
      </p:sp>
      <p:sp>
        <p:nvSpPr>
          <p:cNvPr id="89094" name="Text Box 6"/>
          <p:cNvSpPr txBox="1"/>
          <p:nvPr/>
        </p:nvSpPr>
        <p:spPr>
          <a:xfrm>
            <a:off x="4047178" y="3274542"/>
            <a:ext cx="5012050" cy="183896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>
              <a:lnSpc>
                <a:spcPct val="125000"/>
              </a:lnSpc>
            </a:pPr>
            <a:r>
              <a:rPr lang="zh-CN" altLang="en-US" sz="23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错误是由于不遵守测量仪器的使用</a:t>
            </a:r>
            <a:r>
              <a:rPr lang="zh-CN" altLang="en-US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规则，或</a:t>
            </a:r>
            <a:r>
              <a:rPr lang="zh-CN" altLang="en-US" sz="23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读取、记录测量结果时粗心等原因造成的。错误是不应该发生</a:t>
            </a:r>
            <a:r>
              <a:rPr lang="zh-CN" altLang="en-US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的，是</a:t>
            </a:r>
            <a:r>
              <a:rPr lang="zh-CN" altLang="en-US" sz="23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可以避免的。 </a:t>
            </a:r>
          </a:p>
        </p:txBody>
      </p:sp>
    </p:spTree>
    <p:extLst>
      <p:ext uri="{BB962C8B-B14F-4D97-AF65-F5344CB8AC3E}">
        <p14:creationId xmlns:p14="http://schemas.microsoft.com/office/powerpoint/2010/main" val="379006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t01df257de722586a1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31" y="3096762"/>
            <a:ext cx="1812608" cy="1680144"/>
          </a:xfrm>
          <a:prstGeom prst="rect">
            <a:avLst/>
          </a:prstGeom>
        </p:spPr>
      </p:pic>
      <p:pic>
        <p:nvPicPr>
          <p:cNvPr id="13" name="图片 12" descr="t01a04db98816b313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101" y="3090497"/>
            <a:ext cx="1769628" cy="1639716"/>
          </a:xfrm>
          <a:prstGeom prst="rect">
            <a:avLst/>
          </a:prstGeom>
        </p:spPr>
      </p:pic>
      <p:pic>
        <p:nvPicPr>
          <p:cNvPr id="11" name="图片 10" descr="t013912e5873d43660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138" y="3090497"/>
            <a:ext cx="1769891" cy="163971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28654" y="556893"/>
            <a:ext cx="1916153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机械运动</a:t>
            </a:r>
          </a:p>
        </p:txBody>
      </p:sp>
      <p:sp>
        <p:nvSpPr>
          <p:cNvPr id="5122" name="Text Box 4"/>
          <p:cNvSpPr txBox="1"/>
          <p:nvPr/>
        </p:nvSpPr>
        <p:spPr>
          <a:xfrm>
            <a:off x="389287" y="1224145"/>
            <a:ext cx="7063264" cy="53091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物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理学里把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物体位置随时间的变化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叫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机械运动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9713" y="1755060"/>
            <a:ext cx="8174792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机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械运动是一种常见的运动，例如都市中人的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移动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、大自然中江河的奔流，浩瀚太空中天体的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运动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、令人震撼的地壳运动等等。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459" y="3095911"/>
            <a:ext cx="1769628" cy="163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54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圆角矩形 2"/>
          <p:cNvSpPr/>
          <p:nvPr/>
        </p:nvSpPr>
        <p:spPr>
          <a:xfrm>
            <a:off x="177643" y="1182052"/>
            <a:ext cx="5190173" cy="1728788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400" cap="flat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  <p:txBody>
          <a:bodyPr lIns="68580" tIns="34290" rIns="68580" bIns="34290" anchor="ctr"/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事例一：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坐在行驶的汽车中，感觉路边的树木高速后退</a:t>
            </a:r>
            <a:r>
              <a:rPr lang="zh-CN" altLang="en-US" sz="24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，车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内的物体是静止的。路边的人觉得树不动，车运动得很快。</a:t>
            </a:r>
          </a:p>
        </p:txBody>
      </p:sp>
      <p:sp>
        <p:nvSpPr>
          <p:cNvPr id="7172" name="圆角矩形 3"/>
          <p:cNvSpPr/>
          <p:nvPr/>
        </p:nvSpPr>
        <p:spPr>
          <a:xfrm>
            <a:off x="3466148" y="2955608"/>
            <a:ext cx="5257324" cy="1339215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9525" cap="flat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lIns="68580" tIns="34290" rIns="68580" bIns="34290" anchor="ctr"/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事例二：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高速路上超车时感觉对方车辆慢慢后退。会车时却感觉对方车辆速度很快地冲过来。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6512" y="4536520"/>
            <a:ext cx="6326091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为什么对物体的判断上会出现这样的不同呢？</a:t>
            </a:r>
          </a:p>
        </p:txBody>
      </p:sp>
      <p:sp>
        <p:nvSpPr>
          <p:cNvPr id="7" name="矩形标注 6"/>
          <p:cNvSpPr/>
          <p:nvPr/>
        </p:nvSpPr>
        <p:spPr>
          <a:xfrm>
            <a:off x="7124949" y="4407461"/>
            <a:ext cx="1446620" cy="696521"/>
          </a:xfrm>
          <a:prstGeom prst="wedgeRectCallout">
            <a:avLst>
              <a:gd name="adj1" fmla="val -64667"/>
              <a:gd name="adj2" fmla="val 220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685800" eaLnBrk="1" hangingPunct="1">
              <a:defRPr/>
            </a:pPr>
            <a:r>
              <a:rPr lang="zh-CN" altLang="en-US" sz="2400" b="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标准不同</a:t>
            </a:r>
          </a:p>
        </p:txBody>
      </p:sp>
      <p:pic>
        <p:nvPicPr>
          <p:cNvPr id="3" name="图片 2" descr="t01050f30bcb98fd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595" y="1182053"/>
            <a:ext cx="3220879" cy="164306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250609" y="560064"/>
            <a:ext cx="7169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怎样判断物体是</a:t>
            </a:r>
            <a:r>
              <a:rPr lang="zh-CN" altLang="en-US" sz="24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运动的还是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静止的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?</a:t>
            </a:r>
            <a:endParaRPr lang="zh-CN" altLang="en-US" dirty="0">
              <a:solidFill>
                <a:srgbClr val="0000FF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77642" y="2978944"/>
            <a:ext cx="3144680" cy="1428750"/>
            <a:chOff x="177642" y="2978944"/>
            <a:chExt cx="3144680" cy="1428750"/>
          </a:xfrm>
        </p:grpSpPr>
        <p:pic>
          <p:nvPicPr>
            <p:cNvPr id="4" name="图片 3" descr="t0146d70210e4fb897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642" y="2978944"/>
              <a:ext cx="3144679" cy="142875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177642" y="4224463"/>
              <a:ext cx="3144680" cy="18299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2852928" y="2978944"/>
              <a:ext cx="469393" cy="22145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025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99713" y="974629"/>
            <a:ext cx="8301038" cy="172380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indent="228600">
              <a:lnSpc>
                <a:spcPct val="112000"/>
              </a:lnSpc>
              <a:defRPr/>
            </a:pPr>
            <a:r>
              <a:rPr lang="zh-CN" altLang="en-US" sz="24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要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判断一个物体是否在运动，必须选择另一个物体作为标准，这个作为标准的物体</a:t>
            </a:r>
            <a:r>
              <a:rPr lang="zh-CN" altLang="en-US" sz="24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叫做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参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照物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  <a:p>
            <a:pPr indent="228600">
              <a:lnSpc>
                <a:spcPct val="112000"/>
              </a:lnSpc>
              <a:defRPr/>
            </a:pPr>
            <a:r>
              <a:rPr lang="zh-CN" altLang="en-US" sz="24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若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物体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相对于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参照物发生了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位置变化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则是运动的；如果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没有变化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，就说它是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静止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的。</a:t>
            </a:r>
          </a:p>
        </p:txBody>
      </p:sp>
      <p:pic>
        <p:nvPicPr>
          <p:cNvPr id="5" name="图片 4" descr="t01050f30bcb98fd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71" y="2747488"/>
            <a:ext cx="3160871" cy="19716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06142" y="2747488"/>
            <a:ext cx="5517833" cy="19159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以车为参照物，树木是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___________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的；</a:t>
            </a:r>
          </a:p>
          <a:p>
            <a:pPr>
              <a:defRPr/>
            </a:pPr>
            <a:endParaRPr lang="zh-CN" altLang="en-US" sz="24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以地面为参照物，树木是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_________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的；</a:t>
            </a:r>
          </a:p>
          <a:p>
            <a:pPr>
              <a:defRPr/>
            </a:pPr>
            <a:endParaRPr lang="zh-CN" altLang="en-US" sz="24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以地面为参照物，车是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___________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的。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751320" y="2698433"/>
            <a:ext cx="1376018" cy="43858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向后运动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136608" y="3482340"/>
            <a:ext cx="757259" cy="43858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静止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830378" y="4163378"/>
            <a:ext cx="1376018" cy="43858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向前运动</a:t>
            </a:r>
          </a:p>
        </p:txBody>
      </p:sp>
      <p:sp>
        <p:nvSpPr>
          <p:cNvPr id="22" name="文本框 19"/>
          <p:cNvSpPr txBox="1"/>
          <p:nvPr/>
        </p:nvSpPr>
        <p:spPr>
          <a:xfrm>
            <a:off x="3630136" y="417962"/>
            <a:ext cx="1193006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参照物</a:t>
            </a:r>
          </a:p>
        </p:txBody>
      </p:sp>
    </p:spTree>
    <p:extLst>
      <p:ext uri="{BB962C8B-B14F-4D97-AF65-F5344CB8AC3E}">
        <p14:creationId xmlns:p14="http://schemas.microsoft.com/office/powerpoint/2010/main" val="151414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7171" y="624602"/>
            <a:ext cx="8807768" cy="117724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我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们在判断一个物体是静止还是运动时，要选定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参照物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。参照物可以根据需要来选择。</a:t>
            </a:r>
          </a:p>
        </p:txBody>
      </p:sp>
      <p:pic>
        <p:nvPicPr>
          <p:cNvPr id="5" name="图片 4" descr="timg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1" y="1798321"/>
            <a:ext cx="3859530" cy="21378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5"/>
          <p:cNvSpPr txBox="1"/>
          <p:nvPr/>
        </p:nvSpPr>
        <p:spPr>
          <a:xfrm>
            <a:off x="3886500" y="2093976"/>
            <a:ext cx="5257500" cy="154657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以地面为参照物，车辆是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;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defRPr/>
            </a:pP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以收割机为参照物，车辆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defRPr/>
            </a:pP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47609" y="2093975"/>
            <a:ext cx="757259" cy="43858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运动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762068" y="2770860"/>
            <a:ext cx="1113474" cy="43858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静止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27171" y="4093656"/>
            <a:ext cx="8549640" cy="80791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选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择的参照物不同，描述同一物体的运动情况时，结论一般也不一样。</a:t>
            </a:r>
          </a:p>
        </p:txBody>
      </p:sp>
    </p:spTree>
    <p:extLst>
      <p:ext uri="{BB962C8B-B14F-4D97-AF65-F5344CB8AC3E}">
        <p14:creationId xmlns:p14="http://schemas.microsoft.com/office/powerpoint/2010/main" val="126279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/>
      <p:bldP spid="8" grpId="0" bldLvl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3" y="2411254"/>
            <a:ext cx="3998595" cy="176498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45168" y="2404444"/>
            <a:ext cx="1363028" cy="191590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endParaRPr lang="en-US" altLang="zh-CN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 descr="tim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8" y="678656"/>
            <a:ext cx="3002280" cy="16783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45168" y="929640"/>
            <a:ext cx="5391150" cy="117724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以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_______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为参照物，战斗机是运动的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;</a:t>
            </a:r>
            <a:endParaRPr lang="zh-CN" altLang="en-US" sz="24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defRPr/>
            </a:pPr>
            <a:endParaRPr lang="zh-CN" altLang="en-US" sz="24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以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_______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为参照物，战斗机是静止的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26132" y="2705577"/>
            <a:ext cx="5228749" cy="117724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以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_______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为参照物，乘客是运动的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;</a:t>
            </a:r>
            <a:endParaRPr lang="zh-CN" altLang="en-US" sz="24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defRPr/>
            </a:pPr>
            <a:endParaRPr lang="zh-CN" altLang="en-US" sz="24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以扶梯为参照物，乘客是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_______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63130" y="4373736"/>
            <a:ext cx="5576411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结论：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物体的运动和静止是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相对的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802382" y="929640"/>
            <a:ext cx="862965" cy="4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海面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642838" y="1668304"/>
            <a:ext cx="1182053" cy="4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加油机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802382" y="2705577"/>
            <a:ext cx="862965" cy="4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地面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876576" y="3444240"/>
            <a:ext cx="862965" cy="4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静止</a:t>
            </a:r>
          </a:p>
        </p:txBody>
      </p:sp>
    </p:spTree>
    <p:extLst>
      <p:ext uri="{BB962C8B-B14F-4D97-AF65-F5344CB8AC3E}">
        <p14:creationId xmlns:p14="http://schemas.microsoft.com/office/powerpoint/2010/main" val="191062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/>
      <p:bldP spid="9" grpId="0" bldLvl="0"/>
      <p:bldP spid="10" grpId="0" bldLvl="0"/>
      <p:bldP spid="11" grpId="0" bldLvl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圆角矩形 2"/>
          <p:cNvSpPr/>
          <p:nvPr/>
        </p:nvSpPr>
        <p:spPr>
          <a:xfrm>
            <a:off x="1152042" y="641590"/>
            <a:ext cx="6554629" cy="1533049"/>
          </a:xfrm>
          <a:prstGeom prst="roundRect">
            <a:avLst>
              <a:gd name="adj" fmla="val 11815"/>
            </a:avLst>
          </a:prstGeom>
          <a:solidFill>
            <a:srgbClr val="BBE0E3"/>
          </a:solidFill>
          <a:ln w="76200" cap="flat" cmpd="tri">
            <a:solidFill>
              <a:srgbClr val="800080"/>
            </a:solidFill>
            <a:prstDash val="solid"/>
            <a:headEnd type="none" w="med" len="med"/>
            <a:tailEnd type="none" w="med" len="med"/>
          </a:ln>
        </p:spPr>
        <p:txBody>
          <a:bodyPr lIns="68580" tIns="34290" rIns="68580" bIns="34290" anchor="ctr"/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比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较物体运动快慢有两种方法：</a:t>
            </a:r>
          </a:p>
          <a:p>
            <a:pPr lvl="2">
              <a:lnSpc>
                <a:spcPct val="125000"/>
              </a:lnSpc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zh-CN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相同时间比较路程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zh-CN" altLang="en-US" sz="2400" b="1" dirty="0">
              <a:solidFill>
                <a:srgbClr val="CC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2">
              <a:lnSpc>
                <a:spcPct val="125000"/>
              </a:lnSpc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zh-CN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相同路程比较时间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11986" y="2463004"/>
            <a:ext cx="7434739" cy="9925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　小聪同学的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100 m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跑成绩为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17 s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，小明同学的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50 m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跑成绩为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8 s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，要知道他们谁跑得快，应该怎么办？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28514" y="3852226"/>
            <a:ext cx="7833360" cy="99257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     物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理学中采用了前一种，也就是</a:t>
            </a:r>
            <a:r>
              <a:rPr lang="zh-CN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将物体运动的路程除以时间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，再进行比较。</a:t>
            </a:r>
            <a:endParaRPr lang="zh-CN" altLang="en-US" sz="24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78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2835122" y="533356"/>
            <a:ext cx="3541675" cy="43858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68580" tIns="34290" rIns="68580" bIns="34290">
            <a:spAutoFit/>
          </a:bodyPr>
          <a:lstStyle>
            <a:lvl1pPr eaLnBrk="0" hangingPunct="0">
              <a:lnSpc>
                <a:spcPct val="120000"/>
              </a:lnSpc>
              <a:defRPr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defTabSz="68516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长度的单位（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测量标准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804268" y="1318717"/>
            <a:ext cx="7002780" cy="43858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165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国际单位制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中，长度的基本单位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是米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符号是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1" name="表格 10"/>
          <p:cNvGraphicFramePr/>
          <p:nvPr/>
        </p:nvGraphicFramePr>
        <p:xfrm>
          <a:off x="1069038" y="2571750"/>
          <a:ext cx="6537484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4984"/>
                <a:gridCol w="4762500"/>
              </a:tblGrid>
              <a:tr h="7315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十进制单位</a:t>
                      </a:r>
                      <a:endParaRPr lang="en-US" altLang="en-US" sz="2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1m=10dm     1dm=10cm    1cm=10mm</a:t>
                      </a:r>
                      <a:endParaRPr lang="en-US" altLang="en-US" sz="2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30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千进制单位</a:t>
                      </a:r>
                      <a:endParaRPr lang="en-US" altLang="en-US" sz="2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1km=10</a:t>
                      </a:r>
                      <a:r>
                        <a:rPr lang="en-US" sz="2400" b="1" baseline="30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              1m=10</a:t>
                      </a:r>
                      <a:r>
                        <a:rPr lang="en-US" sz="2400" b="1" baseline="30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  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1mm=10</a:t>
                      </a:r>
                      <a:r>
                        <a:rPr lang="en-US" sz="2400" b="1" baseline="30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μm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        1μm=10</a:t>
                      </a:r>
                      <a:r>
                        <a:rPr lang="en-US" sz="2400" b="1" baseline="30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nm</a:t>
                      </a:r>
                      <a:endParaRPr lang="en-US" altLang="en-US" sz="2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674466" y="1877395"/>
            <a:ext cx="2921313" cy="43858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ctr" defTabSz="685165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2. 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长度单位的换算。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33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Box 1"/>
          <p:cNvSpPr txBox="1"/>
          <p:nvPr/>
        </p:nvSpPr>
        <p:spPr>
          <a:xfrm>
            <a:off x="2477123" y="614130"/>
            <a:ext cx="935355" cy="43858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速度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0134" y="1311819"/>
            <a:ext cx="6015108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190EB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 smtClean="0">
                <a:solidFill>
                  <a:srgbClr val="190EB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物理学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中，把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路程与时间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之比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叫做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速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度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030" name="Rectangle 2"/>
          <p:cNvSpPr/>
          <p:nvPr/>
        </p:nvSpPr>
        <p:spPr>
          <a:xfrm>
            <a:off x="1143000" y="-1673"/>
            <a:ext cx="138564" cy="346249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ctr">
            <a:spAutoFit/>
          </a:bodyPr>
          <a:lstStyle/>
          <a:p>
            <a:pPr>
              <a:defRPr/>
            </a:pPr>
            <a:endParaRPr lang="zh-CN" altLang="en-US" b="1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0136" y="1955721"/>
            <a:ext cx="6665927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190EB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 smtClean="0">
                <a:solidFill>
                  <a:srgbClr val="190EB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用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表示速度，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表示路程，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表示时间，那么有</a:t>
            </a:r>
          </a:p>
        </p:txBody>
      </p:sp>
      <p:sp>
        <p:nvSpPr>
          <p:cNvPr id="1035" name="圆角矩形 10"/>
          <p:cNvSpPr/>
          <p:nvPr/>
        </p:nvSpPr>
        <p:spPr>
          <a:xfrm>
            <a:off x="469735" y="3423739"/>
            <a:ext cx="8251508" cy="1350169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400" cap="flat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  <p:txBody>
          <a:bodyPr lIns="68580" tIns="34290" rIns="68580" bIns="34290" anchor="ctr"/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速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度是表示</a:t>
            </a:r>
            <a:r>
              <a:rPr lang="zh-CN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物体运动快慢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的物理量，在数值上等于物体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在单位时间内通过的路程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，这个数值越大，表示物体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运动得越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快。</a:t>
            </a:r>
          </a:p>
        </p:txBody>
      </p:sp>
      <p:graphicFrame>
        <p:nvGraphicFramePr>
          <p:cNvPr id="5" name="对象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782794" y="2465047"/>
          <a:ext cx="1085374" cy="870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3" imgW="355600" imgH="393700" progId="Equation.KSEE3">
                  <p:embed/>
                </p:oleObj>
              </mc:Choice>
              <mc:Fallback>
                <p:oleObj r:id="rId3" imgW="355600" imgH="393700" progId="Equation.KSEE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82794" y="2465047"/>
                        <a:ext cx="1085374" cy="870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4064973" y="603409"/>
            <a:ext cx="2599373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反映物体运动快慢</a:t>
            </a:r>
          </a:p>
        </p:txBody>
      </p:sp>
      <p:sp>
        <p:nvSpPr>
          <p:cNvPr id="8" name="右箭头 7"/>
          <p:cNvSpPr/>
          <p:nvPr/>
        </p:nvSpPr>
        <p:spPr>
          <a:xfrm>
            <a:off x="3252333" y="662707"/>
            <a:ext cx="717233" cy="305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 sz="2400" b="1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97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1"/>
          <p:cNvSpPr txBox="1"/>
          <p:nvPr/>
        </p:nvSpPr>
        <p:spPr>
          <a:xfrm>
            <a:off x="801053" y="688973"/>
            <a:ext cx="4026694" cy="53091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altLang="zh-CN" sz="2400" b="1" dirty="0">
                <a:solidFill>
                  <a:srgbClr val="190EB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solidFill>
                  <a:srgbClr val="190EB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速度单位：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60" name="组合 2059"/>
          <p:cNvGrpSpPr/>
          <p:nvPr/>
        </p:nvGrpSpPr>
        <p:grpSpPr>
          <a:xfrm>
            <a:off x="5962174" y="849631"/>
            <a:ext cx="2822258" cy="2761513"/>
            <a:chOff x="3629" y="727"/>
            <a:chExt cx="1969" cy="2102"/>
          </a:xfrm>
        </p:grpSpPr>
        <p:pic>
          <p:nvPicPr>
            <p:cNvPr id="4" name="图片 3" descr="twl9s020128053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29" y="727"/>
              <a:ext cx="1969" cy="1600"/>
            </a:xfrm>
            <a:prstGeom prst="roundRect">
              <a:avLst>
                <a:gd name="adj" fmla="val 1144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55000" dir="5400000" sy="-100000" algn="bl" rotWithShape="0"/>
            </a:effectLst>
          </p:spPr>
        </p:pic>
        <p:sp>
          <p:nvSpPr>
            <p:cNvPr id="2059" name="TextBox 3"/>
            <p:cNvSpPr txBox="1"/>
            <p:nvPr/>
          </p:nvSpPr>
          <p:spPr>
            <a:xfrm>
              <a:off x="4014" y="2478"/>
              <a:ext cx="1429" cy="35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汽车速度表</a:t>
              </a:r>
            </a:p>
          </p:txBody>
        </p:sp>
      </p:grpSp>
      <p:graphicFrame>
        <p:nvGraphicFramePr>
          <p:cNvPr id="2" name="对象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624251" y="3540920"/>
          <a:ext cx="697230" cy="744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4" imgW="368300" imgH="393700" progId="Equation.KSEE3">
                  <p:embed/>
                </p:oleObj>
              </mc:Choice>
              <mc:Fallback>
                <p:oleObj r:id="rId4" imgW="368300" imgH="393700" progId="Equation.KSEE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4251" y="3540920"/>
                        <a:ext cx="697230" cy="744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321721" y="3014883"/>
          <a:ext cx="1723549" cy="1814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r:id="rId6" imgW="1428750" imgH="1504315" progId="Equation.KSEE3">
                  <p:embed/>
                </p:oleObj>
              </mc:Choice>
              <mc:Fallback>
                <p:oleObj r:id="rId6" imgW="1428750" imgH="1504315" progId="Equation.KSEE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21721" y="3014883"/>
                        <a:ext cx="1723549" cy="1814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895828" y="3694272"/>
            <a:ext cx="813364" cy="43858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en-US" altLang="zh-CN" sz="240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1m/s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 sz="240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98271" y="3694748"/>
            <a:ext cx="770083" cy="43858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km/h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165759" y="3694748"/>
            <a:ext cx="1294448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=____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511993" y="3694272"/>
            <a:ext cx="60198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3.6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01053" y="2158366"/>
            <a:ext cx="4659630" cy="99257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常用单位    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km/h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或 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km ·h</a:t>
            </a:r>
            <a:r>
              <a:rPr lang="en-US" altLang="zh-CN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-1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读作   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千米每小时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 sz="24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3439" y="1315403"/>
            <a:ext cx="4617244" cy="99257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基本单位    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m/s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或  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 ·s</a:t>
            </a:r>
            <a:r>
              <a:rPr lang="en-US" altLang="zh-CN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-1</a:t>
            </a:r>
            <a:endParaRPr lang="en-US" altLang="zh-CN" sz="2400" b="1" baseline="30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defRPr/>
            </a:pPr>
            <a:r>
              <a:rPr lang="zh-CN" altLang="en-US" sz="24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    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读作    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米每秒</a:t>
            </a:r>
            <a:endParaRPr lang="zh-CN" altLang="en-US" sz="24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13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Box 4"/>
          <p:cNvSpPr txBox="1"/>
          <p:nvPr/>
        </p:nvSpPr>
        <p:spPr>
          <a:xfrm>
            <a:off x="708084" y="960071"/>
            <a:ext cx="7682389" cy="992579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 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人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步行的速度约为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1.1m/s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，表示的物理意义是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______________________________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，合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__________km/h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442610" y="1450608"/>
            <a:ext cx="724853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3.96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695952" y="2157840"/>
            <a:ext cx="790099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93833" y="1450608"/>
            <a:ext cx="3993833" cy="43858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人在1s内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步行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的路程是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1.1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08082" y="2111644"/>
            <a:ext cx="3613810" cy="530915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72km/h=__________m/s</a:t>
            </a:r>
            <a:endParaRPr lang="zh-CN" altLang="en-US" sz="24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8084" y="2925555"/>
            <a:ext cx="8123873" cy="117724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 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某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物体在2s内走了10m的路程，该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物体的速度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是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_____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m/s；</a:t>
            </a:r>
          </a:p>
          <a:p>
            <a:pPr>
              <a:defRPr/>
            </a:pP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若该物体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保持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速度不变，在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min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内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通过的路程是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_____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544531" y="2925555"/>
            <a:ext cx="292388" cy="43858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263187" y="3664218"/>
            <a:ext cx="600164" cy="43858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300</a:t>
            </a:r>
          </a:p>
        </p:txBody>
      </p:sp>
    </p:spTree>
    <p:extLst>
      <p:ext uri="{BB962C8B-B14F-4D97-AF65-F5344CB8AC3E}">
        <p14:creationId xmlns:p14="http://schemas.microsoft.com/office/powerpoint/2010/main" val="369874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2"/>
          <p:cNvSpPr txBox="1"/>
          <p:nvPr/>
        </p:nvSpPr>
        <p:spPr>
          <a:xfrm>
            <a:off x="2780596" y="863832"/>
            <a:ext cx="4146947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一些物体运动的速度（</a:t>
            </a:r>
            <a:r>
              <a:rPr lang="en-US" altLang="zh-CN" sz="2400" b="1" dirty="0">
                <a:solidFill>
                  <a:srgbClr val="0066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m/s</a:t>
            </a:r>
            <a:r>
              <a:rPr lang="zh-CN" altLang="en-US" sz="2400" b="1" dirty="0">
                <a:solidFill>
                  <a:srgbClr val="0066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3316" name="圆角矩形 3"/>
          <p:cNvSpPr/>
          <p:nvPr/>
        </p:nvSpPr>
        <p:spPr>
          <a:xfrm>
            <a:off x="1385025" y="1736892"/>
            <a:ext cx="7167563" cy="2483644"/>
          </a:xfrm>
          <a:prstGeom prst="roundRect">
            <a:avLst>
              <a:gd name="adj" fmla="val 2139"/>
            </a:avLst>
          </a:prstGeom>
          <a:solidFill>
            <a:srgbClr val="F3F9FA"/>
          </a:solidFill>
          <a:ln w="9525"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8580" tIns="34290" rIns="68580" bIns="34290" anchor="ctr"/>
          <a:lstStyle/>
          <a:p>
            <a:pPr algn="just">
              <a:defRPr/>
            </a:pPr>
            <a:endParaRPr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339" name="矩形 13338"/>
          <p:cNvSpPr/>
          <p:nvPr/>
        </p:nvSpPr>
        <p:spPr>
          <a:xfrm>
            <a:off x="7017634" y="3723131"/>
            <a:ext cx="1213485" cy="46101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  <a:defRPr/>
            </a:pP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3070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338" name="矩形 13337"/>
          <p:cNvSpPr/>
          <p:nvPr/>
        </p:nvSpPr>
        <p:spPr>
          <a:xfrm>
            <a:off x="4405879" y="3722655"/>
            <a:ext cx="2611755" cy="46101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同步卫星</a:t>
            </a:r>
          </a:p>
        </p:txBody>
      </p:sp>
      <p:sp>
        <p:nvSpPr>
          <p:cNvPr id="13337" name="矩形 13336"/>
          <p:cNvSpPr/>
          <p:nvPr/>
        </p:nvSpPr>
        <p:spPr>
          <a:xfrm>
            <a:off x="2923311" y="3722655"/>
            <a:ext cx="1639729" cy="46101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约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1000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336" name="矩形 13335"/>
          <p:cNvSpPr/>
          <p:nvPr/>
        </p:nvSpPr>
        <p:spPr>
          <a:xfrm>
            <a:off x="1385026" y="3722655"/>
            <a:ext cx="1700689" cy="46101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buNone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出膛的子弹</a:t>
            </a:r>
          </a:p>
        </p:txBody>
      </p:sp>
      <p:sp>
        <p:nvSpPr>
          <p:cNvPr id="13335" name="矩形 13334"/>
          <p:cNvSpPr/>
          <p:nvPr/>
        </p:nvSpPr>
        <p:spPr>
          <a:xfrm>
            <a:off x="7017634" y="3182589"/>
            <a:ext cx="1213485" cy="54054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约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700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334" name="矩形 13333"/>
          <p:cNvSpPr/>
          <p:nvPr/>
        </p:nvSpPr>
        <p:spPr>
          <a:xfrm>
            <a:off x="4405879" y="3182112"/>
            <a:ext cx="2611755" cy="54054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超音速歼击机</a:t>
            </a:r>
          </a:p>
        </p:txBody>
      </p:sp>
      <p:sp>
        <p:nvSpPr>
          <p:cNvPr id="13333" name="矩形 13332"/>
          <p:cNvSpPr/>
          <p:nvPr/>
        </p:nvSpPr>
        <p:spPr>
          <a:xfrm>
            <a:off x="2923311" y="3182112"/>
            <a:ext cx="1639729" cy="54054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约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250</a:t>
            </a:r>
            <a:endParaRPr lang="zh-CN" altLang="en-US" sz="2400" b="1" baseline="300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332" name="矩形 13331"/>
          <p:cNvSpPr/>
          <p:nvPr/>
        </p:nvSpPr>
        <p:spPr>
          <a:xfrm>
            <a:off x="1385026" y="3182112"/>
            <a:ext cx="1700689" cy="54054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喷气式客机</a:t>
            </a:r>
          </a:p>
        </p:txBody>
      </p:sp>
      <p:sp>
        <p:nvSpPr>
          <p:cNvPr id="13331" name="矩形 13330"/>
          <p:cNvSpPr/>
          <p:nvPr/>
        </p:nvSpPr>
        <p:spPr>
          <a:xfrm>
            <a:off x="7017635" y="2646808"/>
            <a:ext cx="1422559" cy="53578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buNone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可达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120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330" name="矩形 13329"/>
          <p:cNvSpPr/>
          <p:nvPr/>
        </p:nvSpPr>
        <p:spPr>
          <a:xfrm>
            <a:off x="4405879" y="2646332"/>
            <a:ext cx="2611755" cy="53578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上海磁悬浮列车</a:t>
            </a:r>
          </a:p>
        </p:txBody>
      </p:sp>
      <p:sp>
        <p:nvSpPr>
          <p:cNvPr id="13329" name="矩形 13328"/>
          <p:cNvSpPr/>
          <p:nvPr/>
        </p:nvSpPr>
        <p:spPr>
          <a:xfrm>
            <a:off x="2923311" y="2646332"/>
            <a:ext cx="1639729" cy="53578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buNone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可达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48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328" name="矩形 13327"/>
          <p:cNvSpPr/>
          <p:nvPr/>
        </p:nvSpPr>
        <p:spPr>
          <a:xfrm>
            <a:off x="1385026" y="2646332"/>
            <a:ext cx="1700689" cy="53578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雨燕</a:t>
            </a:r>
          </a:p>
        </p:txBody>
      </p:sp>
      <p:sp>
        <p:nvSpPr>
          <p:cNvPr id="13327" name="矩形 13326"/>
          <p:cNvSpPr/>
          <p:nvPr/>
        </p:nvSpPr>
        <p:spPr>
          <a:xfrm>
            <a:off x="7017634" y="2186274"/>
            <a:ext cx="1213485" cy="46053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约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33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326" name="矩形 13325"/>
          <p:cNvSpPr/>
          <p:nvPr/>
        </p:nvSpPr>
        <p:spPr>
          <a:xfrm>
            <a:off x="4405879" y="2185797"/>
            <a:ext cx="2611755" cy="46053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高速路上的小轿车</a:t>
            </a:r>
          </a:p>
        </p:txBody>
      </p:sp>
      <p:sp>
        <p:nvSpPr>
          <p:cNvPr id="13325" name="矩形 13324"/>
          <p:cNvSpPr/>
          <p:nvPr/>
        </p:nvSpPr>
        <p:spPr>
          <a:xfrm>
            <a:off x="2928075" y="2185797"/>
            <a:ext cx="1757363" cy="46053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buNone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约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324" name="矩形 13323"/>
          <p:cNvSpPr/>
          <p:nvPr/>
        </p:nvSpPr>
        <p:spPr>
          <a:xfrm>
            <a:off x="1385026" y="2185797"/>
            <a:ext cx="1700689" cy="46053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自行车</a:t>
            </a:r>
          </a:p>
        </p:txBody>
      </p:sp>
      <p:sp>
        <p:nvSpPr>
          <p:cNvPr id="13323" name="矩形 13322"/>
          <p:cNvSpPr/>
          <p:nvPr/>
        </p:nvSpPr>
        <p:spPr>
          <a:xfrm>
            <a:off x="6928100" y="1789558"/>
            <a:ext cx="1423511" cy="396716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约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1.1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322" name="矩形 13321"/>
          <p:cNvSpPr/>
          <p:nvPr/>
        </p:nvSpPr>
        <p:spPr>
          <a:xfrm>
            <a:off x="4405879" y="1789081"/>
            <a:ext cx="2611755" cy="396716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步行的人</a:t>
            </a:r>
          </a:p>
        </p:txBody>
      </p:sp>
      <p:sp>
        <p:nvSpPr>
          <p:cNvPr id="13321" name="矩形 13320"/>
          <p:cNvSpPr/>
          <p:nvPr/>
        </p:nvSpPr>
        <p:spPr>
          <a:xfrm>
            <a:off x="2923312" y="1789081"/>
            <a:ext cx="1882616" cy="396716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buNone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约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1.5×10</a:t>
            </a:r>
            <a:r>
              <a:rPr lang="en-US" altLang="zh-CN" sz="24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-3</a:t>
            </a:r>
            <a:endParaRPr lang="zh-CN" altLang="en-US" sz="2400" b="1" baseline="300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320" name="矩形 13319"/>
          <p:cNvSpPr/>
          <p:nvPr/>
        </p:nvSpPr>
        <p:spPr>
          <a:xfrm>
            <a:off x="1385026" y="1789081"/>
            <a:ext cx="1700689" cy="396716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蜗牛</a:t>
            </a:r>
          </a:p>
        </p:txBody>
      </p:sp>
      <p:sp>
        <p:nvSpPr>
          <p:cNvPr id="13340" name="直接连接符 13339"/>
          <p:cNvSpPr/>
          <p:nvPr/>
        </p:nvSpPr>
        <p:spPr>
          <a:xfrm>
            <a:off x="1385026" y="1789081"/>
            <a:ext cx="1700689" cy="476"/>
          </a:xfrm>
          <a:prstGeom prst="line">
            <a:avLst/>
          </a:prstGeom>
          <a:ln w="28575" cap="sq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41" name="直接连接符 13340"/>
          <p:cNvSpPr/>
          <p:nvPr/>
        </p:nvSpPr>
        <p:spPr>
          <a:xfrm>
            <a:off x="1385024" y="2185798"/>
            <a:ext cx="7166610" cy="476"/>
          </a:xfrm>
          <a:prstGeom prst="line">
            <a:avLst/>
          </a:prstGeom>
          <a:ln w="19050" cap="flat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42" name="直接连接符 13341"/>
          <p:cNvSpPr/>
          <p:nvPr/>
        </p:nvSpPr>
        <p:spPr>
          <a:xfrm>
            <a:off x="1385024" y="2646331"/>
            <a:ext cx="7166610" cy="476"/>
          </a:xfrm>
          <a:prstGeom prst="line">
            <a:avLst/>
          </a:prstGeom>
          <a:ln w="19050" cap="flat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43" name="直接连接符 13342"/>
          <p:cNvSpPr/>
          <p:nvPr/>
        </p:nvSpPr>
        <p:spPr>
          <a:xfrm>
            <a:off x="1385024" y="3182113"/>
            <a:ext cx="7166610" cy="476"/>
          </a:xfrm>
          <a:prstGeom prst="line">
            <a:avLst/>
          </a:prstGeom>
          <a:ln w="19050" cap="flat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44" name="直接连接符 13343"/>
          <p:cNvSpPr/>
          <p:nvPr/>
        </p:nvSpPr>
        <p:spPr>
          <a:xfrm>
            <a:off x="1385024" y="3722656"/>
            <a:ext cx="7166610" cy="476"/>
          </a:xfrm>
          <a:prstGeom prst="line">
            <a:avLst/>
          </a:prstGeom>
          <a:ln w="19050" cap="flat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45" name="直接连接符 13344"/>
          <p:cNvSpPr/>
          <p:nvPr/>
        </p:nvSpPr>
        <p:spPr>
          <a:xfrm>
            <a:off x="1385026" y="4183666"/>
            <a:ext cx="1700689" cy="476"/>
          </a:xfrm>
          <a:prstGeom prst="line">
            <a:avLst/>
          </a:prstGeom>
          <a:ln w="28575" cap="sq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46" name="直接连接符 13345"/>
          <p:cNvSpPr/>
          <p:nvPr/>
        </p:nvSpPr>
        <p:spPr>
          <a:xfrm>
            <a:off x="1385024" y="1789081"/>
            <a:ext cx="476" cy="396716"/>
          </a:xfrm>
          <a:prstGeom prst="line">
            <a:avLst/>
          </a:prstGeom>
          <a:ln w="28575" cap="sq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47" name="直接连接符 13346"/>
          <p:cNvSpPr/>
          <p:nvPr/>
        </p:nvSpPr>
        <p:spPr>
          <a:xfrm>
            <a:off x="2995502" y="1793726"/>
            <a:ext cx="476" cy="2394585"/>
          </a:xfrm>
          <a:prstGeom prst="line">
            <a:avLst/>
          </a:prstGeom>
          <a:ln w="19050" cap="flat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48" name="直接连接符 13347"/>
          <p:cNvSpPr/>
          <p:nvPr/>
        </p:nvSpPr>
        <p:spPr>
          <a:xfrm>
            <a:off x="4485412" y="1744789"/>
            <a:ext cx="476" cy="2394585"/>
          </a:xfrm>
          <a:prstGeom prst="line">
            <a:avLst/>
          </a:prstGeom>
          <a:ln w="19050" cap="flat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49" name="直接连接符 13348"/>
          <p:cNvSpPr/>
          <p:nvPr/>
        </p:nvSpPr>
        <p:spPr>
          <a:xfrm>
            <a:off x="7017633" y="1789556"/>
            <a:ext cx="476" cy="2394585"/>
          </a:xfrm>
          <a:prstGeom prst="line">
            <a:avLst/>
          </a:prstGeom>
          <a:ln w="19050" cap="flat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50" name="直接连接符 13349"/>
          <p:cNvSpPr/>
          <p:nvPr/>
        </p:nvSpPr>
        <p:spPr>
          <a:xfrm>
            <a:off x="8551158" y="1789081"/>
            <a:ext cx="476" cy="396716"/>
          </a:xfrm>
          <a:prstGeom prst="line">
            <a:avLst/>
          </a:prstGeom>
          <a:ln w="28575" cap="sq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81" name="直接连接符 13380"/>
          <p:cNvSpPr/>
          <p:nvPr/>
        </p:nvSpPr>
        <p:spPr>
          <a:xfrm>
            <a:off x="2923311" y="1789081"/>
            <a:ext cx="1639729" cy="476"/>
          </a:xfrm>
          <a:prstGeom prst="line">
            <a:avLst/>
          </a:prstGeom>
          <a:ln w="28575" cap="sq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82" name="直接连接符 13381"/>
          <p:cNvSpPr/>
          <p:nvPr/>
        </p:nvSpPr>
        <p:spPr>
          <a:xfrm>
            <a:off x="1385024" y="2185797"/>
            <a:ext cx="476" cy="460534"/>
          </a:xfrm>
          <a:prstGeom prst="line">
            <a:avLst/>
          </a:prstGeom>
          <a:ln w="28575" cap="sq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83" name="直接连接符 13382"/>
          <p:cNvSpPr/>
          <p:nvPr/>
        </p:nvSpPr>
        <p:spPr>
          <a:xfrm>
            <a:off x="4405879" y="1789081"/>
            <a:ext cx="2611755" cy="476"/>
          </a:xfrm>
          <a:prstGeom prst="line">
            <a:avLst/>
          </a:prstGeom>
          <a:ln w="28575" cap="sq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85" name="直接连接符 13384"/>
          <p:cNvSpPr/>
          <p:nvPr/>
        </p:nvSpPr>
        <p:spPr>
          <a:xfrm>
            <a:off x="6768079" y="1789081"/>
            <a:ext cx="1784033" cy="476"/>
          </a:xfrm>
          <a:prstGeom prst="line">
            <a:avLst/>
          </a:prstGeom>
          <a:ln w="28575" cap="sq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88" name="直接连接符 13387"/>
          <p:cNvSpPr/>
          <p:nvPr/>
        </p:nvSpPr>
        <p:spPr>
          <a:xfrm>
            <a:off x="8551158" y="2185797"/>
            <a:ext cx="476" cy="460534"/>
          </a:xfrm>
          <a:prstGeom prst="line">
            <a:avLst/>
          </a:prstGeom>
          <a:ln w="28575" cap="sq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90" name="直接连接符 13389"/>
          <p:cNvSpPr/>
          <p:nvPr/>
        </p:nvSpPr>
        <p:spPr>
          <a:xfrm>
            <a:off x="1385024" y="2646330"/>
            <a:ext cx="476" cy="491014"/>
          </a:xfrm>
          <a:prstGeom prst="line">
            <a:avLst/>
          </a:prstGeom>
          <a:ln w="28575" cap="sq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402" name="直接连接符 13401"/>
          <p:cNvSpPr/>
          <p:nvPr/>
        </p:nvSpPr>
        <p:spPr>
          <a:xfrm>
            <a:off x="8551158" y="2646332"/>
            <a:ext cx="476" cy="535781"/>
          </a:xfrm>
          <a:prstGeom prst="line">
            <a:avLst/>
          </a:prstGeom>
          <a:ln w="28575" cap="sq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404" name="直接连接符 13403"/>
          <p:cNvSpPr/>
          <p:nvPr/>
        </p:nvSpPr>
        <p:spPr>
          <a:xfrm>
            <a:off x="1385024" y="3182112"/>
            <a:ext cx="476" cy="540544"/>
          </a:xfrm>
          <a:prstGeom prst="line">
            <a:avLst/>
          </a:prstGeom>
          <a:ln w="28575" cap="sq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416" name="直接连接符 13415"/>
          <p:cNvSpPr/>
          <p:nvPr/>
        </p:nvSpPr>
        <p:spPr>
          <a:xfrm>
            <a:off x="8551158" y="3182112"/>
            <a:ext cx="476" cy="540544"/>
          </a:xfrm>
          <a:prstGeom prst="line">
            <a:avLst/>
          </a:prstGeom>
          <a:ln w="28575" cap="sq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418" name="直接连接符 13417"/>
          <p:cNvSpPr/>
          <p:nvPr/>
        </p:nvSpPr>
        <p:spPr>
          <a:xfrm>
            <a:off x="1385024" y="3722655"/>
            <a:ext cx="476" cy="461010"/>
          </a:xfrm>
          <a:prstGeom prst="line">
            <a:avLst/>
          </a:prstGeom>
          <a:ln w="28575" cap="sq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430" name="直接连接符 13429"/>
          <p:cNvSpPr/>
          <p:nvPr/>
        </p:nvSpPr>
        <p:spPr>
          <a:xfrm>
            <a:off x="8551158" y="3722655"/>
            <a:ext cx="476" cy="461010"/>
          </a:xfrm>
          <a:prstGeom prst="line">
            <a:avLst/>
          </a:prstGeom>
          <a:ln w="28575" cap="sq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432" name="直接连接符 13431"/>
          <p:cNvSpPr/>
          <p:nvPr/>
        </p:nvSpPr>
        <p:spPr>
          <a:xfrm>
            <a:off x="2923311" y="4183666"/>
            <a:ext cx="1639729" cy="476"/>
          </a:xfrm>
          <a:prstGeom prst="line">
            <a:avLst/>
          </a:prstGeom>
          <a:ln w="28575" cap="sq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435" name="直接连接符 13434"/>
          <p:cNvSpPr/>
          <p:nvPr/>
        </p:nvSpPr>
        <p:spPr>
          <a:xfrm>
            <a:off x="4405879" y="4183666"/>
            <a:ext cx="2611755" cy="476"/>
          </a:xfrm>
          <a:prstGeom prst="line">
            <a:avLst/>
          </a:prstGeom>
          <a:ln w="28575" cap="sq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439" name="直接连接符 13438"/>
          <p:cNvSpPr/>
          <p:nvPr/>
        </p:nvSpPr>
        <p:spPr>
          <a:xfrm>
            <a:off x="6768080" y="4183666"/>
            <a:ext cx="1784509" cy="476"/>
          </a:xfrm>
          <a:prstGeom prst="line">
            <a:avLst/>
          </a:prstGeom>
          <a:ln w="28575" cap="sq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01156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/>
          <p:nvPr/>
        </p:nvSpPr>
        <p:spPr>
          <a:xfrm>
            <a:off x="3563650" y="520590"/>
            <a:ext cx="2362200" cy="43858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机械运动的分类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941" y="1082844"/>
            <a:ext cx="8560118" cy="992579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altLang="zh-CN" sz="2400" b="1" dirty="0" smtClean="0">
                <a:solidFill>
                  <a:srgbClr val="190EB2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zh-CN" altLang="en-US" sz="24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按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照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运动路线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的曲直，机械运动可分为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直线运动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曲线运动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10" name="图片 9" descr="b5c64bb4b2e042acb1da4e95939b659b_t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180" y="2075423"/>
            <a:ext cx="3467965" cy="2129167"/>
          </a:xfrm>
          <a:prstGeom prst="rect">
            <a:avLst/>
          </a:prstGeom>
        </p:spPr>
      </p:pic>
      <p:pic>
        <p:nvPicPr>
          <p:cNvPr id="11" name="图片 10" descr="24993532064327574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81" y="2075422"/>
            <a:ext cx="3713842" cy="2062968"/>
          </a:xfrm>
          <a:prstGeom prst="rect">
            <a:avLst/>
          </a:prstGeom>
        </p:spPr>
      </p:pic>
      <p:sp>
        <p:nvSpPr>
          <p:cNvPr id="13" name="TextBox 4"/>
          <p:cNvSpPr txBox="1"/>
          <p:nvPr/>
        </p:nvSpPr>
        <p:spPr>
          <a:xfrm>
            <a:off x="1403624" y="4204827"/>
            <a:ext cx="1945084" cy="37702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列车沿直线运动</a:t>
            </a:r>
          </a:p>
        </p:txBody>
      </p:sp>
      <p:sp>
        <p:nvSpPr>
          <p:cNvPr id="14" name="TextBox 5"/>
          <p:cNvSpPr txBox="1"/>
          <p:nvPr/>
        </p:nvSpPr>
        <p:spPr>
          <a:xfrm>
            <a:off x="5714876" y="4220869"/>
            <a:ext cx="2203167" cy="37702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过山车沿曲线运动</a:t>
            </a:r>
          </a:p>
        </p:txBody>
      </p:sp>
    </p:spTree>
    <p:extLst>
      <p:ext uri="{BB962C8B-B14F-4D97-AF65-F5344CB8AC3E}">
        <p14:creationId xmlns:p14="http://schemas.microsoft.com/office/powerpoint/2010/main" val="57702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组合 54"/>
          <p:cNvGrpSpPr/>
          <p:nvPr/>
        </p:nvGrpSpPr>
        <p:grpSpPr>
          <a:xfrm>
            <a:off x="627456" y="1301279"/>
            <a:ext cx="7405688" cy="1390103"/>
            <a:chOff x="142844" y="1488032"/>
            <a:chExt cx="9782025" cy="1302584"/>
          </a:xfrm>
        </p:grpSpPr>
        <p:sp>
          <p:nvSpPr>
            <p:cNvPr id="6" name="矩形 5"/>
            <p:cNvSpPr/>
            <p:nvPr/>
          </p:nvSpPr>
          <p:spPr>
            <a:xfrm flipV="1">
              <a:off x="142844" y="1572203"/>
              <a:ext cx="8786874" cy="570133"/>
            </a:xfrm>
            <a:prstGeom prst="rect">
              <a:avLst/>
            </a:prstGeom>
          </p:spPr>
          <p:style>
            <a:lnRef idx="1">
              <a:schemeClr val="accent3"/>
            </a:lnRef>
            <a:fillRef idx="1001">
              <a:schemeClr val="lt1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5389" name="图片 1" descr="image020.jpg"/>
            <p:cNvPicPr>
              <a:picLocks noChangeAspect="1"/>
            </p:cNvPicPr>
            <p:nvPr/>
          </p:nvPicPr>
          <p:blipFill>
            <a:blip r:embed="rId2"/>
            <a:srcRect l="3867" r="3349" b="17969"/>
            <a:stretch>
              <a:fillRect/>
            </a:stretch>
          </p:blipFill>
          <p:spPr>
            <a:xfrm flipH="1">
              <a:off x="214282" y="185736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矩形 6"/>
            <p:cNvSpPr/>
            <p:nvPr/>
          </p:nvSpPr>
          <p:spPr>
            <a:xfrm>
              <a:off x="142844" y="2142336"/>
              <a:ext cx="8786874" cy="71466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 defTabSz="685800" eaLnBrk="1" hangingPunct="1">
                <a:defRPr/>
              </a:pPr>
              <a:endPara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391" name="图片 7" descr="image020.jpg"/>
            <p:cNvPicPr>
              <a:picLocks noChangeAspect="1"/>
            </p:cNvPicPr>
            <p:nvPr/>
          </p:nvPicPr>
          <p:blipFill>
            <a:blip r:embed="rId2"/>
            <a:srcRect l="3867" r="3349" b="17969"/>
            <a:stretch>
              <a:fillRect/>
            </a:stretch>
          </p:blipFill>
          <p:spPr>
            <a:xfrm flipH="1">
              <a:off x="2000232" y="185736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92" name="图片 8" descr="image020.jpg"/>
            <p:cNvPicPr>
              <a:picLocks noChangeAspect="1"/>
            </p:cNvPicPr>
            <p:nvPr/>
          </p:nvPicPr>
          <p:blipFill>
            <a:blip r:embed="rId2"/>
            <a:srcRect l="3867" r="3349" b="17969"/>
            <a:stretch>
              <a:fillRect/>
            </a:stretch>
          </p:blipFill>
          <p:spPr>
            <a:xfrm flipH="1">
              <a:off x="3786182" y="185736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93" name="图片 9" descr="image020.jpg"/>
            <p:cNvPicPr>
              <a:picLocks noChangeAspect="1"/>
            </p:cNvPicPr>
            <p:nvPr/>
          </p:nvPicPr>
          <p:blipFill>
            <a:blip r:embed="rId2"/>
            <a:srcRect l="3867" r="3349" b="17969"/>
            <a:stretch>
              <a:fillRect/>
            </a:stretch>
          </p:blipFill>
          <p:spPr>
            <a:xfrm flipH="1">
              <a:off x="5643570" y="185736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94" name="图片 10" descr="image020.jpg"/>
            <p:cNvPicPr>
              <a:picLocks noChangeAspect="1"/>
            </p:cNvPicPr>
            <p:nvPr/>
          </p:nvPicPr>
          <p:blipFill>
            <a:blip r:embed="rId2"/>
            <a:srcRect l="3867" r="3349" b="17969"/>
            <a:stretch>
              <a:fillRect/>
            </a:stretch>
          </p:blipFill>
          <p:spPr>
            <a:xfrm flipH="1">
              <a:off x="7429520" y="185736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23" name="直接连接符 22"/>
            <p:cNvCxnSpPr/>
            <p:nvPr/>
          </p:nvCxnSpPr>
          <p:spPr>
            <a:xfrm rot="5400000">
              <a:off x="1107217" y="2319411"/>
              <a:ext cx="214395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rot="5400000">
              <a:off x="2893961" y="2320205"/>
              <a:ext cx="214395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rot="5400000">
              <a:off x="4679911" y="2320205"/>
              <a:ext cx="214395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rot="5400000">
              <a:off x="6535712" y="2320205"/>
              <a:ext cx="214395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rot="5400000">
              <a:off x="8323249" y="2320205"/>
              <a:ext cx="214395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00" name="TextBox 32"/>
            <p:cNvSpPr txBox="1"/>
            <p:nvPr/>
          </p:nvSpPr>
          <p:spPr>
            <a:xfrm>
              <a:off x="1071651" y="1500746"/>
              <a:ext cx="466707" cy="4325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0</a:t>
              </a:r>
              <a:endPara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401" name="TextBox 33"/>
            <p:cNvSpPr txBox="1"/>
            <p:nvPr/>
          </p:nvSpPr>
          <p:spPr>
            <a:xfrm>
              <a:off x="1071651" y="2345304"/>
              <a:ext cx="466707" cy="4325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0</a:t>
              </a:r>
              <a:endPara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402" name="TextBox 36"/>
            <p:cNvSpPr txBox="1"/>
            <p:nvPr/>
          </p:nvSpPr>
          <p:spPr>
            <a:xfrm>
              <a:off x="2783419" y="1488032"/>
              <a:ext cx="1026293" cy="4325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10 s</a:t>
              </a:r>
            </a:p>
          </p:txBody>
        </p:sp>
        <p:sp>
          <p:nvSpPr>
            <p:cNvPr id="15403" name="TextBox 39"/>
            <p:cNvSpPr txBox="1"/>
            <p:nvPr/>
          </p:nvSpPr>
          <p:spPr>
            <a:xfrm>
              <a:off x="4571947" y="1500746"/>
              <a:ext cx="1026293" cy="4325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20 s</a:t>
              </a:r>
              <a:endPara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404" name="TextBox 41"/>
            <p:cNvSpPr txBox="1"/>
            <p:nvPr/>
          </p:nvSpPr>
          <p:spPr>
            <a:xfrm>
              <a:off x="6439157" y="1488032"/>
              <a:ext cx="1026293" cy="4325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30 s</a:t>
              </a:r>
              <a:endPara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405" name="TextBox 43"/>
            <p:cNvSpPr txBox="1"/>
            <p:nvPr/>
          </p:nvSpPr>
          <p:spPr>
            <a:xfrm>
              <a:off x="8225767" y="1488032"/>
              <a:ext cx="1026293" cy="4325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40 s</a:t>
              </a:r>
              <a:endPara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406" name="TextBox 46"/>
            <p:cNvSpPr txBox="1"/>
            <p:nvPr/>
          </p:nvSpPr>
          <p:spPr>
            <a:xfrm>
              <a:off x="2706658" y="2358017"/>
              <a:ext cx="1463063" cy="4325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300 m</a:t>
              </a:r>
              <a:endPara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407" name="TextBox 47"/>
            <p:cNvSpPr txBox="1"/>
            <p:nvPr/>
          </p:nvSpPr>
          <p:spPr>
            <a:xfrm>
              <a:off x="4500944" y="2358017"/>
              <a:ext cx="1463063" cy="4325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600 m</a:t>
              </a:r>
              <a:endPara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408" name="TextBox 48"/>
            <p:cNvSpPr txBox="1"/>
            <p:nvPr/>
          </p:nvSpPr>
          <p:spPr>
            <a:xfrm>
              <a:off x="6348963" y="2345304"/>
              <a:ext cx="1463063" cy="4325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900 m</a:t>
              </a:r>
              <a:endPara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409" name="TextBox 49"/>
            <p:cNvSpPr txBox="1"/>
            <p:nvPr/>
          </p:nvSpPr>
          <p:spPr>
            <a:xfrm>
              <a:off x="8093354" y="2358017"/>
              <a:ext cx="1831515" cy="4325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1 200 m</a:t>
              </a:r>
              <a:endPara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63" name="组合 53"/>
          <p:cNvGrpSpPr/>
          <p:nvPr/>
        </p:nvGrpSpPr>
        <p:grpSpPr>
          <a:xfrm>
            <a:off x="638353" y="2734086"/>
            <a:ext cx="7401878" cy="1330060"/>
            <a:chOff x="142844" y="2916792"/>
            <a:chExt cx="9756655" cy="1330697"/>
          </a:xfrm>
        </p:grpSpPr>
        <p:sp>
          <p:nvSpPr>
            <p:cNvPr id="13" name="矩形 12"/>
            <p:cNvSpPr/>
            <p:nvPr/>
          </p:nvSpPr>
          <p:spPr>
            <a:xfrm flipV="1">
              <a:off x="142844" y="3000962"/>
              <a:ext cx="8786874" cy="570134"/>
            </a:xfrm>
            <a:prstGeom prst="rect">
              <a:avLst/>
            </a:prstGeom>
          </p:spPr>
          <p:style>
            <a:lnRef idx="1">
              <a:schemeClr val="accent3"/>
            </a:lnRef>
            <a:fillRef idx="1001">
              <a:schemeClr val="lt1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5367" name="图片 13" descr="image020.jpg"/>
            <p:cNvPicPr>
              <a:picLocks noChangeAspect="1"/>
            </p:cNvPicPr>
            <p:nvPr/>
          </p:nvPicPr>
          <p:blipFill>
            <a:blip r:embed="rId2"/>
            <a:srcRect l="3867" r="3349" b="17969"/>
            <a:stretch>
              <a:fillRect/>
            </a:stretch>
          </p:blipFill>
          <p:spPr>
            <a:xfrm flipH="1">
              <a:off x="214282" y="328612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矩形 14"/>
            <p:cNvSpPr/>
            <p:nvPr/>
          </p:nvSpPr>
          <p:spPr>
            <a:xfrm>
              <a:off x="142844" y="3571096"/>
              <a:ext cx="8786874" cy="71465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 defTabSz="685800" eaLnBrk="1" hangingPunct="1">
                <a:defRPr/>
              </a:pPr>
              <a:endPara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369" name="图片 15" descr="image020.jpg"/>
            <p:cNvPicPr>
              <a:picLocks noChangeAspect="1"/>
            </p:cNvPicPr>
            <p:nvPr/>
          </p:nvPicPr>
          <p:blipFill>
            <a:blip r:embed="rId2"/>
            <a:srcRect l="3867" r="3349" b="17969"/>
            <a:stretch>
              <a:fillRect/>
            </a:stretch>
          </p:blipFill>
          <p:spPr>
            <a:xfrm flipH="1">
              <a:off x="1285852" y="328612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70" name="图片 16" descr="image020.jpg"/>
            <p:cNvPicPr>
              <a:picLocks noChangeAspect="1"/>
            </p:cNvPicPr>
            <p:nvPr/>
          </p:nvPicPr>
          <p:blipFill>
            <a:blip r:embed="rId2"/>
            <a:srcRect l="3867" r="3349" b="17969"/>
            <a:stretch>
              <a:fillRect/>
            </a:stretch>
          </p:blipFill>
          <p:spPr>
            <a:xfrm flipH="1">
              <a:off x="2857488" y="328612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71" name="图片 17" descr="image020.jpg"/>
            <p:cNvPicPr>
              <a:picLocks noChangeAspect="1"/>
            </p:cNvPicPr>
            <p:nvPr/>
          </p:nvPicPr>
          <p:blipFill>
            <a:blip r:embed="rId2"/>
            <a:srcRect l="3867" r="3349" b="17969"/>
            <a:stretch>
              <a:fillRect/>
            </a:stretch>
          </p:blipFill>
          <p:spPr>
            <a:xfrm flipH="1">
              <a:off x="4857752" y="328612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72" name="图片 18" descr="image020.jpg"/>
            <p:cNvPicPr>
              <a:picLocks noChangeAspect="1"/>
            </p:cNvPicPr>
            <p:nvPr/>
          </p:nvPicPr>
          <p:blipFill>
            <a:blip r:embed="rId2"/>
            <a:srcRect l="3867" r="3349" b="17969"/>
            <a:stretch>
              <a:fillRect/>
            </a:stretch>
          </p:blipFill>
          <p:spPr>
            <a:xfrm flipH="1">
              <a:off x="7429520" y="328612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24" name="直接连接符 23"/>
            <p:cNvCxnSpPr/>
            <p:nvPr/>
          </p:nvCxnSpPr>
          <p:spPr>
            <a:xfrm rot="5400000">
              <a:off x="1108010" y="3748966"/>
              <a:ext cx="214396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rot="5400000">
              <a:off x="2179579" y="3748965"/>
              <a:ext cx="214396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rot="5400000">
              <a:off x="3751215" y="3748965"/>
              <a:ext cx="214396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rot="5400000">
              <a:off x="5749892" y="3748966"/>
              <a:ext cx="214396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rot="5400000">
              <a:off x="8321660" y="3748966"/>
              <a:ext cx="214396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78" name="TextBox 34"/>
            <p:cNvSpPr txBox="1"/>
            <p:nvPr/>
          </p:nvSpPr>
          <p:spPr>
            <a:xfrm>
              <a:off x="1071703" y="2916792"/>
              <a:ext cx="465770" cy="461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0</a:t>
              </a:r>
              <a:endParaRPr lang="en-US" altLang="zh-CN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379" name="TextBox 35"/>
            <p:cNvSpPr txBox="1"/>
            <p:nvPr/>
          </p:nvSpPr>
          <p:spPr>
            <a:xfrm>
              <a:off x="1056381" y="3785603"/>
              <a:ext cx="465770" cy="461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0</a:t>
              </a:r>
              <a:endParaRPr lang="en-US" altLang="zh-CN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380" name="TextBox 38"/>
            <p:cNvSpPr txBox="1"/>
            <p:nvPr/>
          </p:nvSpPr>
          <p:spPr>
            <a:xfrm>
              <a:off x="2071423" y="2916792"/>
              <a:ext cx="1024234" cy="461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10 s</a:t>
              </a:r>
              <a:endParaRPr lang="en-US" altLang="zh-CN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381" name="TextBox 40"/>
            <p:cNvSpPr txBox="1"/>
            <p:nvPr/>
          </p:nvSpPr>
          <p:spPr>
            <a:xfrm>
              <a:off x="3643779" y="2930367"/>
              <a:ext cx="1024234" cy="461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20 s</a:t>
              </a:r>
            </a:p>
          </p:txBody>
        </p:sp>
        <p:sp>
          <p:nvSpPr>
            <p:cNvPr id="15382" name="TextBox 42"/>
            <p:cNvSpPr txBox="1"/>
            <p:nvPr/>
          </p:nvSpPr>
          <p:spPr>
            <a:xfrm>
              <a:off x="5643219" y="2930367"/>
              <a:ext cx="1024234" cy="461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30 s</a:t>
              </a:r>
              <a:endParaRPr lang="en-US" altLang="zh-CN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383" name="TextBox 44"/>
            <p:cNvSpPr txBox="1"/>
            <p:nvPr/>
          </p:nvSpPr>
          <p:spPr>
            <a:xfrm>
              <a:off x="8215296" y="2930367"/>
              <a:ext cx="1024234" cy="461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40 s</a:t>
              </a:r>
              <a:endParaRPr lang="en-US" altLang="zh-CN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384" name="TextBox 45"/>
            <p:cNvSpPr txBox="1"/>
            <p:nvPr/>
          </p:nvSpPr>
          <p:spPr>
            <a:xfrm>
              <a:off x="1992901" y="3785603"/>
              <a:ext cx="1460128" cy="461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200 m</a:t>
              </a:r>
              <a:endParaRPr lang="en-US" altLang="zh-CN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385" name="TextBox 50"/>
            <p:cNvSpPr txBox="1"/>
            <p:nvPr/>
          </p:nvSpPr>
          <p:spPr>
            <a:xfrm>
              <a:off x="8071658" y="3785603"/>
              <a:ext cx="1827841" cy="461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1 200 m</a:t>
              </a:r>
              <a:endParaRPr lang="en-US" altLang="zh-CN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386" name="TextBox 51"/>
            <p:cNvSpPr txBox="1"/>
            <p:nvPr/>
          </p:nvSpPr>
          <p:spPr>
            <a:xfrm>
              <a:off x="3567173" y="3785603"/>
              <a:ext cx="1460128" cy="461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450 m</a:t>
              </a:r>
              <a:endParaRPr lang="en-US" altLang="zh-CN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387" name="TextBox 52"/>
            <p:cNvSpPr txBox="1"/>
            <p:nvPr/>
          </p:nvSpPr>
          <p:spPr>
            <a:xfrm>
              <a:off x="5564697" y="3785603"/>
              <a:ext cx="1460128" cy="461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750 m</a:t>
              </a:r>
              <a:endParaRPr lang="en-US" altLang="zh-CN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364" name="TextBox 55"/>
          <p:cNvSpPr txBox="1"/>
          <p:nvPr/>
        </p:nvSpPr>
        <p:spPr>
          <a:xfrm>
            <a:off x="1128503" y="616426"/>
            <a:ext cx="6176010" cy="53091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沿直线行驶的两辆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小汽车的运动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有什么不同？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75513" y="4179182"/>
            <a:ext cx="8592979" cy="53091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在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直线运动中，按速度可分为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匀速直线运动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变速直线运动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02555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/>
          <p:nvPr/>
        </p:nvSpPr>
        <p:spPr>
          <a:xfrm>
            <a:off x="3117464" y="350073"/>
            <a:ext cx="1994777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匀速直线运动</a:t>
            </a:r>
          </a:p>
        </p:txBody>
      </p:sp>
      <p:sp>
        <p:nvSpPr>
          <p:cNvPr id="16387" name="TextBox 2"/>
          <p:cNvSpPr txBox="1"/>
          <p:nvPr/>
        </p:nvSpPr>
        <p:spPr>
          <a:xfrm>
            <a:off x="492933" y="1790047"/>
            <a:ext cx="8200073" cy="53091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我们把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物体沿着直线且速度不变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的运动叫做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匀速直线运动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16395" name="图片 5" descr="001d7d5995c70e693fc14f.jpg"/>
          <p:cNvPicPr>
            <a:picLocks noChangeAspect="1"/>
          </p:cNvPicPr>
          <p:nvPr/>
        </p:nvPicPr>
        <p:blipFill>
          <a:blip r:embed="rId2"/>
          <a:srcRect r="17677" b="20470"/>
          <a:stretch>
            <a:fillRect/>
          </a:stretch>
        </p:blipFill>
        <p:spPr>
          <a:xfrm>
            <a:off x="233839" y="2333518"/>
            <a:ext cx="3670904" cy="17689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27559" y="4092747"/>
            <a:ext cx="4136708" cy="91563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平直轨道上平稳行驶的列车有时可认为是在做匀速直线运动。</a:t>
            </a:r>
            <a:endParaRPr lang="en-US" altLang="zh-CN" sz="22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707" name="圆角矩形 3"/>
          <p:cNvSpPr/>
          <p:nvPr/>
        </p:nvSpPr>
        <p:spPr>
          <a:xfrm>
            <a:off x="4347634" y="2333518"/>
            <a:ext cx="4506385" cy="2469279"/>
          </a:xfrm>
          <a:prstGeom prst="roundRect">
            <a:avLst>
              <a:gd name="adj" fmla="val 2653"/>
            </a:avLst>
          </a:prstGeom>
          <a:solidFill>
            <a:srgbClr val="BBE0E3"/>
          </a:solidFill>
          <a:ln w="38100" cap="flat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8580" tIns="34290" rIns="68580" bIns="34290" anchor="ctr"/>
          <a:lstStyle/>
          <a:p>
            <a:pPr>
              <a:lnSpc>
                <a:spcPct val="125000"/>
              </a:lnSpc>
              <a:defRPr/>
            </a:pPr>
            <a:r>
              <a:rPr lang="zh-CN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做匀速直线运动的物体在任意相同时间内通过的路程都相等，即</a:t>
            </a:r>
            <a:r>
              <a:rPr lang="zh-CN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路程</a:t>
            </a:r>
            <a:r>
              <a:rPr lang="zh-CN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</a:t>
            </a:r>
            <a:r>
              <a:rPr lang="zh-CN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时间</a:t>
            </a:r>
            <a:r>
              <a:rPr lang="zh-CN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成</a:t>
            </a:r>
            <a:r>
              <a:rPr lang="zh-CN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正比</a:t>
            </a:r>
            <a:r>
              <a:rPr lang="zh-CN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</a:p>
          <a:p>
            <a:pPr>
              <a:lnSpc>
                <a:spcPct val="125000"/>
              </a:lnSpc>
              <a:defRPr/>
            </a:pPr>
            <a:r>
              <a:rPr lang="zh-CN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速度大小不随路程和时间变化</a:t>
            </a:r>
            <a:r>
              <a:rPr lang="zh-CN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。不能说</a:t>
            </a:r>
            <a:r>
              <a:rPr lang="en-US" altLang="zh-C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速度与路程成正比，与时间成反</a:t>
            </a:r>
            <a:r>
              <a:rPr lang="zh-CN" altLang="en-US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比</a:t>
            </a:r>
            <a:r>
              <a:rPr lang="en-US" altLang="zh-CN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en-US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grpSp>
        <p:nvGrpSpPr>
          <p:cNvPr id="15362" name="组合 54"/>
          <p:cNvGrpSpPr/>
          <p:nvPr/>
        </p:nvGrpSpPr>
        <p:grpSpPr>
          <a:xfrm>
            <a:off x="619127" y="897494"/>
            <a:ext cx="8201025" cy="1049872"/>
            <a:chOff x="142844" y="1156222"/>
            <a:chExt cx="9805075" cy="2145044"/>
          </a:xfrm>
        </p:grpSpPr>
        <p:pic>
          <p:nvPicPr>
            <p:cNvPr id="15389" name="图片 1" descr="image020.jpg"/>
            <p:cNvPicPr>
              <a:picLocks noChangeAspect="1"/>
            </p:cNvPicPr>
            <p:nvPr/>
          </p:nvPicPr>
          <p:blipFill>
            <a:blip r:embed="rId3"/>
            <a:srcRect l="3867" r="3349" b="17969"/>
            <a:stretch>
              <a:fillRect/>
            </a:stretch>
          </p:blipFill>
          <p:spPr>
            <a:xfrm flipH="1">
              <a:off x="214282" y="185736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矩形 1"/>
            <p:cNvSpPr/>
            <p:nvPr/>
          </p:nvSpPr>
          <p:spPr>
            <a:xfrm>
              <a:off x="142844" y="2142336"/>
              <a:ext cx="8786874" cy="71466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 defTabSz="685800" eaLnBrk="1" hangingPunct="1">
                <a:defRPr/>
              </a:pPr>
              <a:endPara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5391" name="图片 7" descr="image020.jpg"/>
            <p:cNvPicPr>
              <a:picLocks noChangeAspect="1"/>
            </p:cNvPicPr>
            <p:nvPr/>
          </p:nvPicPr>
          <p:blipFill>
            <a:blip r:embed="rId3"/>
            <a:srcRect l="3867" r="3349" b="17969"/>
            <a:stretch>
              <a:fillRect/>
            </a:stretch>
          </p:blipFill>
          <p:spPr>
            <a:xfrm flipH="1">
              <a:off x="2000232" y="185736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92" name="图片 8" descr="image020.jpg"/>
            <p:cNvPicPr>
              <a:picLocks noChangeAspect="1"/>
            </p:cNvPicPr>
            <p:nvPr/>
          </p:nvPicPr>
          <p:blipFill>
            <a:blip r:embed="rId3"/>
            <a:srcRect l="3867" r="3349" b="17969"/>
            <a:stretch>
              <a:fillRect/>
            </a:stretch>
          </p:blipFill>
          <p:spPr>
            <a:xfrm flipH="1">
              <a:off x="3786182" y="185736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93" name="图片 9" descr="image020.jpg"/>
            <p:cNvPicPr>
              <a:picLocks noChangeAspect="1"/>
            </p:cNvPicPr>
            <p:nvPr/>
          </p:nvPicPr>
          <p:blipFill>
            <a:blip r:embed="rId3"/>
            <a:srcRect l="3867" r="3349" b="17969"/>
            <a:stretch>
              <a:fillRect/>
            </a:stretch>
          </p:blipFill>
          <p:spPr>
            <a:xfrm flipH="1">
              <a:off x="5643570" y="185736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94" name="图片 10" descr="image020.jpg"/>
            <p:cNvPicPr>
              <a:picLocks noChangeAspect="1"/>
            </p:cNvPicPr>
            <p:nvPr/>
          </p:nvPicPr>
          <p:blipFill>
            <a:blip r:embed="rId3"/>
            <a:srcRect l="3867" r="3349" b="17969"/>
            <a:stretch>
              <a:fillRect/>
            </a:stretch>
          </p:blipFill>
          <p:spPr>
            <a:xfrm flipH="1">
              <a:off x="7429520" y="185736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23" name="直接连接符 22"/>
            <p:cNvCxnSpPr/>
            <p:nvPr/>
          </p:nvCxnSpPr>
          <p:spPr>
            <a:xfrm rot="5400000">
              <a:off x="1107217" y="2319411"/>
              <a:ext cx="214395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rot="5400000">
              <a:off x="2893961" y="2320205"/>
              <a:ext cx="214395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rot="5400000">
              <a:off x="4679911" y="2320205"/>
              <a:ext cx="214395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rot="5400000">
              <a:off x="6535712" y="2320205"/>
              <a:ext cx="214395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rot="5400000">
              <a:off x="8323249" y="2320205"/>
              <a:ext cx="214395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00" name="TextBox 32"/>
            <p:cNvSpPr txBox="1"/>
            <p:nvPr/>
          </p:nvSpPr>
          <p:spPr>
            <a:xfrm>
              <a:off x="1084179" y="1156285"/>
              <a:ext cx="396086" cy="9432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0</a:t>
              </a:r>
              <a:endPara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5401" name="TextBox 33"/>
            <p:cNvSpPr txBox="1"/>
            <p:nvPr/>
          </p:nvSpPr>
          <p:spPr>
            <a:xfrm>
              <a:off x="1071651" y="2345302"/>
              <a:ext cx="396086" cy="9432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0</a:t>
              </a:r>
              <a:endPara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5402" name="TextBox 36"/>
            <p:cNvSpPr txBox="1"/>
            <p:nvPr/>
          </p:nvSpPr>
          <p:spPr>
            <a:xfrm>
              <a:off x="2575323" y="1156222"/>
              <a:ext cx="976522" cy="9432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10s</a:t>
              </a:r>
              <a:endPara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5403" name="TextBox 39"/>
            <p:cNvSpPr txBox="1"/>
            <p:nvPr/>
          </p:nvSpPr>
          <p:spPr>
            <a:xfrm>
              <a:off x="4501035" y="1156222"/>
              <a:ext cx="945774" cy="9432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20s</a:t>
              </a:r>
              <a:endPara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5404" name="TextBox 41"/>
            <p:cNvSpPr txBox="1"/>
            <p:nvPr/>
          </p:nvSpPr>
          <p:spPr>
            <a:xfrm>
              <a:off x="6348739" y="1156222"/>
              <a:ext cx="945774" cy="9432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30s</a:t>
              </a:r>
              <a:endPara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5405" name="TextBox 43"/>
            <p:cNvSpPr txBox="1"/>
            <p:nvPr/>
          </p:nvSpPr>
          <p:spPr>
            <a:xfrm>
              <a:off x="8093951" y="1156222"/>
              <a:ext cx="949190" cy="9432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40s</a:t>
              </a:r>
              <a:endPara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5406" name="TextBox 46"/>
            <p:cNvSpPr txBox="1"/>
            <p:nvPr/>
          </p:nvSpPr>
          <p:spPr>
            <a:xfrm>
              <a:off x="2536017" y="2320997"/>
              <a:ext cx="1515202" cy="9432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300 m</a:t>
              </a:r>
            </a:p>
          </p:txBody>
        </p:sp>
        <p:sp>
          <p:nvSpPr>
            <p:cNvPr id="15407" name="TextBox 47"/>
            <p:cNvSpPr txBox="1"/>
            <p:nvPr/>
          </p:nvSpPr>
          <p:spPr>
            <a:xfrm>
              <a:off x="4500944" y="2358016"/>
              <a:ext cx="1566661" cy="9432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600 m</a:t>
              </a:r>
            </a:p>
          </p:txBody>
        </p:sp>
        <p:sp>
          <p:nvSpPr>
            <p:cNvPr id="15408" name="TextBox 48"/>
            <p:cNvSpPr txBox="1"/>
            <p:nvPr/>
          </p:nvSpPr>
          <p:spPr>
            <a:xfrm>
              <a:off x="6348963" y="2345304"/>
              <a:ext cx="1744419" cy="9432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900 m</a:t>
              </a:r>
            </a:p>
          </p:txBody>
        </p:sp>
        <p:sp>
          <p:nvSpPr>
            <p:cNvPr id="15409" name="TextBox 49"/>
            <p:cNvSpPr txBox="1"/>
            <p:nvPr/>
          </p:nvSpPr>
          <p:spPr>
            <a:xfrm>
              <a:off x="8093382" y="2357938"/>
              <a:ext cx="1854537" cy="9432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1200 </a:t>
              </a:r>
              <a:r>
                <a:rPr lang="en-US" altLang="zh-CN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414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36740" y="483298"/>
            <a:ext cx="5862638" cy="228524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indent="127635" algn="ctr">
              <a:lnSpc>
                <a:spcPct val="150000"/>
              </a:lnSpc>
              <a:defRPr/>
            </a:pP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匀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速直线运动的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s-t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v-t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图像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127635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s-t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图像：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一条过原点的直线，</a:t>
            </a:r>
          </a:p>
          <a:p>
            <a:pPr indent="127635">
              <a:lnSpc>
                <a:spcPct val="150000"/>
              </a:lnSpc>
              <a:defRPr/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成正比，即     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的值不变。在同一坐标</a:t>
            </a:r>
          </a:p>
          <a:p>
            <a:pPr indent="127635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图中，斜率越大，速度越大（即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4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＞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4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乙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）。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336740" y="2917033"/>
            <a:ext cx="5763578" cy="173124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indent="127635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v-t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图像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图像与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轴平行，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是定值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在同一坐标图中，截距越大，速度越大（即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en-US" altLang="zh-CN" sz="2400" b="1" i="1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＞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en-US" altLang="zh-CN" sz="2400" b="1" i="1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graphicFrame>
        <p:nvGraphicFramePr>
          <p:cNvPr id="7" name="对象 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586152" y="1529826"/>
          <a:ext cx="426720" cy="870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r:id="rId3" imgW="139700" imgH="393700" progId="Equation.KSEE3">
                  <p:embed/>
                </p:oleObj>
              </mc:Choice>
              <mc:Fallback>
                <p:oleObj r:id="rId3" imgW="139700" imgH="393700" progId="Equation.KSEE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86152" y="1529826"/>
                        <a:ext cx="426720" cy="870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3" name="XJ1306.eps" descr="id:2147509536;FounderC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182" y="538639"/>
            <a:ext cx="2101215" cy="2174558"/>
          </a:xfrm>
          <a:prstGeom prst="rect">
            <a:avLst/>
          </a:prstGeom>
        </p:spPr>
      </p:pic>
      <p:pic>
        <p:nvPicPr>
          <p:cNvPr id="192" name="XJ1305.eps" descr="id:2147509529;FounderCE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4010" y="2768539"/>
            <a:ext cx="1920387" cy="203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4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Box 1"/>
          <p:cNvSpPr txBox="1"/>
          <p:nvPr/>
        </p:nvSpPr>
        <p:spPr>
          <a:xfrm>
            <a:off x="3290817" y="447570"/>
            <a:ext cx="1994777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变速直线运动</a:t>
            </a:r>
          </a:p>
        </p:txBody>
      </p:sp>
      <p:sp>
        <p:nvSpPr>
          <p:cNvPr id="4101" name="TextBox 2"/>
          <p:cNvSpPr txBox="1"/>
          <p:nvPr/>
        </p:nvSpPr>
        <p:spPr>
          <a:xfrm>
            <a:off x="274798" y="2428399"/>
            <a:ext cx="8479155" cy="53091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物体做直线运动时，速度大小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改变的运动叫做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变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速直线运动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4106" name="圆角矩形 3"/>
          <p:cNvSpPr/>
          <p:nvPr/>
        </p:nvSpPr>
        <p:spPr>
          <a:xfrm>
            <a:off x="177644" y="2973193"/>
            <a:ext cx="8787289" cy="1400834"/>
          </a:xfrm>
          <a:prstGeom prst="roundRect">
            <a:avLst>
              <a:gd name="adj" fmla="val 6926"/>
            </a:avLst>
          </a:prstGeom>
          <a:solidFill>
            <a:srgbClr val="BBE0E3"/>
          </a:solidFill>
          <a:ln w="38100" cap="flat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8580" tIns="34290" rIns="68580" bIns="34290" anchor="ctr"/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 对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变速运动做粗略研究时，也可以用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平均速度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来描述物体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运动的快慢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，表示物体在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某一段路程中或某一段时间内的平均快慢程度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4112" name="矩形 4111"/>
          <p:cNvSpPr>
            <a:spLocks noChangeAspect="1" noTextEdit="1"/>
          </p:cNvSpPr>
          <p:nvPr/>
        </p:nvSpPr>
        <p:spPr>
          <a:xfrm>
            <a:off x="4560096" y="3938677"/>
            <a:ext cx="821531" cy="90963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/>
          <a:lstStyle/>
          <a:p>
            <a:pPr>
              <a:defRPr/>
            </a:pP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7853" y="4456599"/>
            <a:ext cx="2406749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平均速度计算式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对象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294182" y="4317393"/>
          <a:ext cx="894378" cy="716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r:id="rId3" imgW="355600" imgH="393700" progId="Equation.KSEE3">
                  <p:embed/>
                </p:oleObj>
              </mc:Choice>
              <mc:Fallback>
                <p:oleObj r:id="rId3" imgW="355600" imgH="393700" progId="Equation.KSEE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94182" y="4317393"/>
                        <a:ext cx="894378" cy="716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363" name="组合 53"/>
          <p:cNvGrpSpPr/>
          <p:nvPr/>
        </p:nvGrpSpPr>
        <p:grpSpPr>
          <a:xfrm>
            <a:off x="942988" y="1177333"/>
            <a:ext cx="7851458" cy="1206045"/>
            <a:chOff x="142844" y="2573146"/>
            <a:chExt cx="9783467" cy="1964425"/>
          </a:xfrm>
        </p:grpSpPr>
        <p:sp>
          <p:nvSpPr>
            <p:cNvPr id="13" name="矩形 12"/>
            <p:cNvSpPr/>
            <p:nvPr/>
          </p:nvSpPr>
          <p:spPr>
            <a:xfrm flipV="1">
              <a:off x="142844" y="3000962"/>
              <a:ext cx="8786874" cy="570134"/>
            </a:xfrm>
            <a:prstGeom prst="rect">
              <a:avLst/>
            </a:prstGeom>
          </p:spPr>
          <p:style>
            <a:lnRef idx="1">
              <a:schemeClr val="accent3"/>
            </a:lnRef>
            <a:fillRef idx="1001">
              <a:schemeClr val="lt1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b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5367" name="图片 13" descr="image020.jpg"/>
            <p:cNvPicPr>
              <a:picLocks noChangeAspect="1"/>
            </p:cNvPicPr>
            <p:nvPr/>
          </p:nvPicPr>
          <p:blipFill>
            <a:blip r:embed="rId5"/>
            <a:srcRect l="3867" r="3349" b="17969"/>
            <a:stretch>
              <a:fillRect/>
            </a:stretch>
          </p:blipFill>
          <p:spPr>
            <a:xfrm flipH="1">
              <a:off x="214282" y="328612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矩形 14"/>
            <p:cNvSpPr/>
            <p:nvPr/>
          </p:nvSpPr>
          <p:spPr>
            <a:xfrm>
              <a:off x="142844" y="3571096"/>
              <a:ext cx="8786874" cy="71465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 defTabSz="685800" eaLnBrk="1" hangingPunct="1">
                <a:defRPr/>
              </a:pPr>
              <a:endParaRPr lang="zh-C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369" name="图片 15" descr="image020.jpg"/>
            <p:cNvPicPr>
              <a:picLocks noChangeAspect="1"/>
            </p:cNvPicPr>
            <p:nvPr/>
          </p:nvPicPr>
          <p:blipFill>
            <a:blip r:embed="rId5"/>
            <a:srcRect l="3867" r="3349" b="17969"/>
            <a:stretch>
              <a:fillRect/>
            </a:stretch>
          </p:blipFill>
          <p:spPr>
            <a:xfrm flipH="1">
              <a:off x="1285852" y="328612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70" name="图片 16" descr="image020.jpg"/>
            <p:cNvPicPr>
              <a:picLocks noChangeAspect="1"/>
            </p:cNvPicPr>
            <p:nvPr/>
          </p:nvPicPr>
          <p:blipFill>
            <a:blip r:embed="rId5"/>
            <a:srcRect l="3867" r="3349" b="17969"/>
            <a:stretch>
              <a:fillRect/>
            </a:stretch>
          </p:blipFill>
          <p:spPr>
            <a:xfrm flipH="1">
              <a:off x="2857488" y="328612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71" name="图片 17" descr="image020.jpg"/>
            <p:cNvPicPr>
              <a:picLocks noChangeAspect="1"/>
            </p:cNvPicPr>
            <p:nvPr/>
          </p:nvPicPr>
          <p:blipFill>
            <a:blip r:embed="rId5"/>
            <a:srcRect l="3867" r="3349" b="17969"/>
            <a:stretch>
              <a:fillRect/>
            </a:stretch>
          </p:blipFill>
          <p:spPr>
            <a:xfrm flipH="1">
              <a:off x="4857752" y="328612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72" name="图片 18" descr="image020.jpg"/>
            <p:cNvPicPr>
              <a:picLocks noChangeAspect="1"/>
            </p:cNvPicPr>
            <p:nvPr/>
          </p:nvPicPr>
          <p:blipFill>
            <a:blip r:embed="rId5"/>
            <a:srcRect l="3867" r="3349" b="17969"/>
            <a:stretch>
              <a:fillRect/>
            </a:stretch>
          </p:blipFill>
          <p:spPr>
            <a:xfrm flipH="1">
              <a:off x="7429520" y="328612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24" name="直接连接符 23"/>
            <p:cNvCxnSpPr/>
            <p:nvPr/>
          </p:nvCxnSpPr>
          <p:spPr>
            <a:xfrm rot="5400000">
              <a:off x="1108010" y="3748966"/>
              <a:ext cx="214396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rot="5400000">
              <a:off x="2179579" y="3748965"/>
              <a:ext cx="214396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rot="5400000">
              <a:off x="3751215" y="3748965"/>
              <a:ext cx="214396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rot="5400000">
              <a:off x="5749892" y="3748966"/>
              <a:ext cx="214396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rot="5400000">
              <a:off x="8321660" y="3748966"/>
              <a:ext cx="214396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78" name="TextBox 34"/>
            <p:cNvSpPr txBox="1"/>
            <p:nvPr/>
          </p:nvSpPr>
          <p:spPr>
            <a:xfrm>
              <a:off x="1056274" y="2573146"/>
              <a:ext cx="465770" cy="7519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0</a:t>
              </a:r>
              <a:endParaRPr lang="en-US" altLang="zh-CN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379" name="TextBox 35"/>
            <p:cNvSpPr txBox="1"/>
            <p:nvPr/>
          </p:nvSpPr>
          <p:spPr>
            <a:xfrm>
              <a:off x="1056382" y="3785602"/>
              <a:ext cx="465770" cy="7519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0</a:t>
              </a:r>
              <a:endParaRPr lang="en-US" altLang="zh-CN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380" name="TextBox 38"/>
            <p:cNvSpPr txBox="1"/>
            <p:nvPr/>
          </p:nvSpPr>
          <p:spPr>
            <a:xfrm>
              <a:off x="2044125" y="2663130"/>
              <a:ext cx="1024233" cy="7519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10 s</a:t>
              </a:r>
              <a:endParaRPr lang="en-US" altLang="zh-CN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381" name="TextBox 40"/>
            <p:cNvSpPr txBox="1"/>
            <p:nvPr/>
          </p:nvSpPr>
          <p:spPr>
            <a:xfrm>
              <a:off x="3600458" y="2663518"/>
              <a:ext cx="1024233" cy="7519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20 s</a:t>
              </a:r>
              <a:endParaRPr lang="en-US" altLang="zh-CN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382" name="TextBox 42"/>
            <p:cNvSpPr txBox="1"/>
            <p:nvPr/>
          </p:nvSpPr>
          <p:spPr>
            <a:xfrm>
              <a:off x="5612360" y="2663518"/>
              <a:ext cx="1024233" cy="7519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30 s</a:t>
              </a:r>
              <a:endParaRPr lang="en-US" altLang="zh-CN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383" name="TextBox 44"/>
            <p:cNvSpPr txBox="1"/>
            <p:nvPr/>
          </p:nvSpPr>
          <p:spPr>
            <a:xfrm>
              <a:off x="8229539" y="2663518"/>
              <a:ext cx="1024233" cy="7519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40 s</a:t>
              </a:r>
              <a:endParaRPr lang="en-US" altLang="zh-CN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384" name="TextBox 45"/>
            <p:cNvSpPr txBox="1"/>
            <p:nvPr/>
          </p:nvSpPr>
          <p:spPr>
            <a:xfrm>
              <a:off x="1992900" y="3785604"/>
              <a:ext cx="1486940" cy="7519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200 m</a:t>
              </a:r>
              <a:endParaRPr lang="en-US" altLang="zh-CN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385" name="TextBox 50"/>
            <p:cNvSpPr txBox="1"/>
            <p:nvPr/>
          </p:nvSpPr>
          <p:spPr>
            <a:xfrm>
              <a:off x="8071658" y="3785604"/>
              <a:ext cx="1854653" cy="7519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1 200 m</a:t>
              </a:r>
              <a:endParaRPr lang="en-US" altLang="zh-CN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386" name="TextBox 51"/>
            <p:cNvSpPr txBox="1"/>
            <p:nvPr/>
          </p:nvSpPr>
          <p:spPr>
            <a:xfrm>
              <a:off x="3567172" y="3785604"/>
              <a:ext cx="1486940" cy="7519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450 m</a:t>
              </a:r>
              <a:endParaRPr lang="en-US" altLang="zh-CN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387" name="TextBox 52"/>
            <p:cNvSpPr txBox="1"/>
            <p:nvPr/>
          </p:nvSpPr>
          <p:spPr>
            <a:xfrm>
              <a:off x="5564697" y="3785604"/>
              <a:ext cx="1486940" cy="7519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750 m</a:t>
              </a:r>
              <a:endParaRPr lang="en-US" altLang="zh-CN" sz="24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656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圆角矩形标注 11"/>
          <p:cNvSpPr/>
          <p:nvPr/>
        </p:nvSpPr>
        <p:spPr>
          <a:xfrm rot="19920000">
            <a:off x="6131893" y="3586078"/>
            <a:ext cx="2971637" cy="913328"/>
          </a:xfrm>
          <a:prstGeom prst="wedgeRoundRectCallout">
            <a:avLst>
              <a:gd name="adj1" fmla="val -92060"/>
              <a:gd name="adj2" fmla="val -165128"/>
              <a:gd name="adj3" fmla="val 16667"/>
            </a:avLst>
          </a:prstGeom>
          <a:solidFill>
            <a:srgbClr val="BBE0E3"/>
          </a:solidFill>
          <a:ln w="9525" cap="flat" cmpd="sng">
            <a:solidFill>
              <a:srgbClr val="3D8F95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zh-CN" altLang="en-US" sz="2400" b="1" dirty="0">
                <a:solidFill>
                  <a:srgbClr val="0563C1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代入数据，求出结果。数字后面要有单位。</a:t>
            </a:r>
          </a:p>
        </p:txBody>
      </p:sp>
      <p:sp>
        <p:nvSpPr>
          <p:cNvPr id="5127" name="圆角矩形标注 9"/>
          <p:cNvSpPr/>
          <p:nvPr/>
        </p:nvSpPr>
        <p:spPr>
          <a:xfrm>
            <a:off x="6250782" y="1707358"/>
            <a:ext cx="2044541" cy="442436"/>
          </a:xfrm>
          <a:prstGeom prst="wedgeRoundRectCallout">
            <a:avLst>
              <a:gd name="adj1" fmla="val -93836"/>
              <a:gd name="adj2" fmla="val 75691"/>
              <a:gd name="adj3" fmla="val 16667"/>
            </a:avLst>
          </a:prstGeom>
          <a:solidFill>
            <a:srgbClr val="BBE0E3"/>
          </a:solidFill>
          <a:ln w="25400" cap="flat" cmpd="sng">
            <a:solidFill>
              <a:srgbClr val="3D8F95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zh-CN" altLang="en-US" sz="2400" b="1" dirty="0">
                <a:solidFill>
                  <a:srgbClr val="0563C1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必要的说明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0723" y="4459717"/>
            <a:ext cx="4618893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答：刘翔的平均速度是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8.52 m/s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5124" name="TextBox 4"/>
          <p:cNvSpPr txBox="1"/>
          <p:nvPr/>
        </p:nvSpPr>
        <p:spPr>
          <a:xfrm>
            <a:off x="177167" y="804863"/>
            <a:ext cx="8768239" cy="992579"/>
          </a:xfrm>
          <a:prstGeom prst="rect">
            <a:avLst/>
          </a:prstGeom>
          <a:noFill/>
          <a:ln w="25400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我国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优秀运动员刘翔在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2004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年雅典奥运会上勇夺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110 m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跨栏金牌并打破奥运会纪录，成绩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12.91s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。他的平均速度是多少？</a:t>
            </a:r>
          </a:p>
        </p:txBody>
      </p:sp>
      <p:sp>
        <p:nvSpPr>
          <p:cNvPr id="5125" name="TextBox 5"/>
          <p:cNvSpPr txBox="1"/>
          <p:nvPr/>
        </p:nvSpPr>
        <p:spPr>
          <a:xfrm>
            <a:off x="776071" y="2208253"/>
            <a:ext cx="7900988" cy="992579"/>
          </a:xfrm>
          <a:prstGeom prst="rect">
            <a:avLst/>
          </a:prstGeom>
          <a:noFill/>
          <a:ln w="25400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    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刘翔在运动过程中通过的路程</a:t>
            </a:r>
            <a:r>
              <a:rPr lang="en-US" altLang="zh-C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=110 m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，所用时间</a:t>
            </a:r>
            <a:r>
              <a:rPr lang="en-US" altLang="zh-C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=12.91 s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，利用公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式           计算他的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平均速度为：</a:t>
            </a:r>
          </a:p>
        </p:txBody>
      </p:sp>
      <p:sp>
        <p:nvSpPr>
          <p:cNvPr id="5126" name="TextBox 7"/>
          <p:cNvSpPr txBox="1"/>
          <p:nvPr/>
        </p:nvSpPr>
        <p:spPr>
          <a:xfrm>
            <a:off x="-1666" y="2276430"/>
            <a:ext cx="1084659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　　</a:t>
            </a:r>
            <a:r>
              <a:rPr lang="zh-CN" altLang="en-US" sz="2400" b="1" dirty="0">
                <a:solidFill>
                  <a:srgbClr val="190EB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en-US" sz="2400" b="1" dirty="0">
                <a:solidFill>
                  <a:srgbClr val="190EB2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5128" name="圆角矩形标注 10"/>
          <p:cNvSpPr/>
          <p:nvPr/>
        </p:nvSpPr>
        <p:spPr>
          <a:xfrm rot="1157299">
            <a:off x="206693" y="3372803"/>
            <a:ext cx="1752600" cy="472440"/>
          </a:xfrm>
          <a:prstGeom prst="wedgeRoundRectCallout">
            <a:avLst>
              <a:gd name="adj1" fmla="val 79380"/>
              <a:gd name="adj2" fmla="val -76957"/>
              <a:gd name="adj3" fmla="val 16667"/>
            </a:avLst>
          </a:prstGeom>
          <a:solidFill>
            <a:srgbClr val="BBE0E3"/>
          </a:solidFill>
          <a:ln w="25400" cap="flat" cmpd="sng">
            <a:solidFill>
              <a:srgbClr val="3D8F95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zh-CN" altLang="en-US" sz="2400" b="1" dirty="0">
                <a:solidFill>
                  <a:srgbClr val="0563C1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所用公式</a:t>
            </a:r>
          </a:p>
        </p:txBody>
      </p:sp>
      <p:sp>
        <p:nvSpPr>
          <p:cNvPr id="5131" name="圆角矩形 5130"/>
          <p:cNvSpPr/>
          <p:nvPr/>
        </p:nvSpPr>
        <p:spPr>
          <a:xfrm>
            <a:off x="476036" y="2294453"/>
            <a:ext cx="8258175" cy="864394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>
              <a:defRPr/>
            </a:pPr>
            <a:endParaRPr lang="zh-CN" altLang="en-US" sz="2400">
              <a:solidFill>
                <a:srgbClr val="000000"/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对象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586999" y="3211462"/>
          <a:ext cx="772478" cy="854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r:id="rId3" imgW="355600" imgH="393700" progId="Equation.KSEE3">
                  <p:embed/>
                </p:oleObj>
              </mc:Choice>
              <mc:Fallback>
                <p:oleObj r:id="rId3" imgW="355600" imgH="393700" progId="Equation.KSEE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86999" y="3211462"/>
                        <a:ext cx="772478" cy="854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292325" y="3178601"/>
          <a:ext cx="1317308" cy="887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r:id="rId5" imgW="584200" imgH="393700" progId="Equation.KSEE3">
                  <p:embed/>
                </p:oleObj>
              </mc:Choice>
              <mc:Fallback>
                <p:oleObj r:id="rId5" imgW="584200" imgH="393700" progId="Equation.KSEE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92325" y="3178601"/>
                        <a:ext cx="1317308" cy="887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609635" y="3406725"/>
          <a:ext cx="1697831" cy="431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r:id="rId7" imgW="698500" imgH="177165" progId="Equation.KSEE3">
                  <p:embed/>
                </p:oleObj>
              </mc:Choice>
              <mc:Fallback>
                <p:oleObj r:id="rId7" imgW="698500" imgH="177165" progId="Equation.KSEE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09635" y="3406725"/>
                        <a:ext cx="1697831" cy="431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640516" y="2549731"/>
          <a:ext cx="614363" cy="679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r:id="rId9" imgW="355600" imgH="393700" progId="Equation.KSEE3">
                  <p:embed/>
                </p:oleObj>
              </mc:Choice>
              <mc:Fallback>
                <p:oleObj r:id="rId9" imgW="355600" imgH="393700" progId="Equation.KSEE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40516" y="2549731"/>
                        <a:ext cx="614363" cy="679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075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 bldLvl="0" animBg="1"/>
      <p:bldP spid="5127" grpId="0" bldLvl="0" animBg="1"/>
      <p:bldP spid="13" grpId="0"/>
      <p:bldP spid="5125" grpId="0"/>
      <p:bldP spid="5126" grpId="0"/>
      <p:bldP spid="5128" grpId="0" bldLvl="0" animBg="1"/>
      <p:bldP spid="5131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99593" y="771550"/>
            <a:ext cx="7344816" cy="394723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 defTabSz="685165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单位换算步骤</a:t>
            </a:r>
            <a:endParaRPr lang="en-US" altLang="zh-CN" sz="2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defTabSz="685165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数值不变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乘以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原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单位与目标单位之间的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进率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，将原单位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改写为目标单位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2400" b="1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defTabSz="685165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如：</a:t>
            </a:r>
            <a:endParaRPr lang="en-US" altLang="zh-CN" sz="2400" b="1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defTabSz="685165">
              <a:lnSpc>
                <a:spcPct val="150000"/>
              </a:lnSpc>
            </a:pPr>
            <a:endParaRPr lang="en-US" altLang="zh-CN" sz="2400" b="1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defTabSz="685165">
              <a:lnSpc>
                <a:spcPct val="150000"/>
              </a:lnSpc>
            </a:pPr>
            <a:endParaRPr lang="en-US" altLang="zh-CN" sz="2400" b="1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defTabSz="685165">
              <a:lnSpc>
                <a:spcPct val="150000"/>
              </a:lnSpc>
            </a:pP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3578" y="2520798"/>
            <a:ext cx="3207315" cy="199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819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2440" y="692980"/>
            <a:ext cx="8442960" cy="200824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例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飞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机沿直线，快慢不变地飞行了15min，通过的路程是270km，则它的飞行速度是多少km/h，合多少m/s？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67690" y="2779204"/>
            <a:ext cx="8576310" cy="191590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解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飞机飞行的时间：</a:t>
            </a:r>
            <a:r>
              <a:rPr lang="zh-CN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t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=15min=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0.25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h，</a:t>
            </a:r>
          </a:p>
          <a:p>
            <a:pPr>
              <a:defRPr/>
            </a:pP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>
              <a:defRPr/>
            </a:pP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则它的飞行速度：                                                               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defRPr/>
            </a:pP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对象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054874" y="3616588"/>
          <a:ext cx="5712619" cy="947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r:id="rId3" imgW="2374265" imgH="393700" progId="Equation.KSEE3">
                  <p:embed/>
                </p:oleObj>
              </mc:Choice>
              <mc:Fallback>
                <p:oleObj r:id="rId3" imgW="2374265" imgH="393700" progId="Equation.KSEE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54874" y="3616588"/>
                        <a:ext cx="5712619" cy="947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7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/>
          <p:cNvSpPr txBox="1"/>
          <p:nvPr/>
        </p:nvSpPr>
        <p:spPr>
          <a:xfrm>
            <a:off x="571262" y="479848"/>
            <a:ext cx="8392478" cy="1361911"/>
          </a:xfrm>
          <a:prstGeom prst="rect">
            <a:avLst/>
          </a:prstGeom>
          <a:noFill/>
          <a:ln w="25400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小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明在跑百米时，前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50 m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用时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 s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，后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50 m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用时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7 s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，小明前、后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50 m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及百米全程的平均速度各是多少？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0063" y="3389472"/>
            <a:ext cx="8574881" cy="11772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解：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小明前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50 m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路程</a:t>
            </a:r>
            <a:r>
              <a:rPr lang="en-US" altLang="zh-C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=50 m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，用时</a:t>
            </a:r>
            <a:r>
              <a:rPr lang="en-US" altLang="zh-C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=6 s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，后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50 m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路程</a:t>
            </a:r>
            <a:r>
              <a:rPr lang="en-US" altLang="zh-C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=50 m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，用时</a:t>
            </a:r>
            <a:r>
              <a:rPr lang="en-US" altLang="zh-C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=7 s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，全程</a:t>
            </a:r>
            <a:r>
              <a:rPr lang="en-US" altLang="zh-C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=100 m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，用时</a:t>
            </a:r>
            <a:r>
              <a:rPr lang="en-US" altLang="zh-C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400" b="1" i="1" dirty="0"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dirty="0"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12</a:t>
            </a:r>
            <a:r>
              <a:rPr lang="en-US" altLang="zh-CN" sz="2400" b="1" dirty="0"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。根据公式和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题意可得：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6162" name="矩形 6161"/>
          <p:cNvSpPr/>
          <p:nvPr/>
        </p:nvSpPr>
        <p:spPr>
          <a:xfrm>
            <a:off x="744858" y="1804512"/>
            <a:ext cx="1066639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分析：</a:t>
            </a:r>
          </a:p>
        </p:txBody>
      </p:sp>
      <p:grpSp>
        <p:nvGrpSpPr>
          <p:cNvPr id="6166" name="组合 6165"/>
          <p:cNvGrpSpPr/>
          <p:nvPr/>
        </p:nvGrpSpPr>
        <p:grpSpPr>
          <a:xfrm>
            <a:off x="2441825" y="1806722"/>
            <a:ext cx="4252310" cy="1670947"/>
            <a:chOff x="1291" y="1736"/>
            <a:chExt cx="3267" cy="1527"/>
          </a:xfrm>
        </p:grpSpPr>
        <p:sp>
          <p:nvSpPr>
            <p:cNvPr id="6151" name="直接连接符 6150"/>
            <p:cNvSpPr/>
            <p:nvPr/>
          </p:nvSpPr>
          <p:spPr>
            <a:xfrm>
              <a:off x="1292" y="2522"/>
              <a:ext cx="3266" cy="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52" name="直接连接符 6151"/>
            <p:cNvSpPr/>
            <p:nvPr/>
          </p:nvSpPr>
          <p:spPr>
            <a:xfrm>
              <a:off x="1292" y="2386"/>
              <a:ext cx="0" cy="13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53" name="直接连接符 6152"/>
            <p:cNvSpPr/>
            <p:nvPr/>
          </p:nvSpPr>
          <p:spPr>
            <a:xfrm>
              <a:off x="2925" y="2386"/>
              <a:ext cx="0" cy="13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54" name="直接连接符 6153"/>
            <p:cNvSpPr/>
            <p:nvPr/>
          </p:nvSpPr>
          <p:spPr>
            <a:xfrm>
              <a:off x="4558" y="2386"/>
              <a:ext cx="0" cy="13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57" name="矩形 6156"/>
            <p:cNvSpPr/>
            <p:nvPr/>
          </p:nvSpPr>
          <p:spPr>
            <a:xfrm>
              <a:off x="1791" y="1736"/>
              <a:ext cx="632" cy="4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ea typeface="仿宋" panose="02010609060101010101" charset="-122"/>
                  <a:cs typeface="Times New Roman" panose="02020603050405020304" pitchFamily="18" charset="0"/>
                </a:rPr>
                <a:t>50 m</a:t>
              </a:r>
              <a:endPara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6158" name="矩形 6157"/>
            <p:cNvSpPr/>
            <p:nvPr/>
          </p:nvSpPr>
          <p:spPr>
            <a:xfrm>
              <a:off x="3469" y="1736"/>
              <a:ext cx="632" cy="4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ea typeface="仿宋" panose="02010609060101010101" charset="-122"/>
                  <a:cs typeface="Times New Roman" panose="02020603050405020304" pitchFamily="18" charset="0"/>
                </a:rPr>
                <a:t>50 m</a:t>
              </a:r>
              <a:endPara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6159" name="矩形 6158"/>
            <p:cNvSpPr/>
            <p:nvPr/>
          </p:nvSpPr>
          <p:spPr>
            <a:xfrm>
              <a:off x="1857" y="2181"/>
              <a:ext cx="503" cy="4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defRPr/>
              </a:pPr>
              <a:r>
                <a:rPr lang="en-US" altLang="zh-CN" sz="24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仿宋" panose="02010609060101010101" charset="-122"/>
                  <a:cs typeface="Times New Roman" panose="02020603050405020304" pitchFamily="18" charset="0"/>
                </a:rPr>
                <a:t>6 s</a:t>
              </a:r>
            </a:p>
          </p:txBody>
        </p:sp>
        <p:sp>
          <p:nvSpPr>
            <p:cNvPr id="6160" name="矩形 6159"/>
            <p:cNvSpPr/>
            <p:nvPr/>
          </p:nvSpPr>
          <p:spPr>
            <a:xfrm>
              <a:off x="3523" y="2158"/>
              <a:ext cx="503" cy="4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defRPr/>
              </a:pPr>
              <a:r>
                <a:rPr lang="en-US" altLang="zh-CN" sz="24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仿宋" panose="02010609060101010101" charset="-122"/>
                  <a:cs typeface="Times New Roman" panose="02020603050405020304" pitchFamily="18" charset="0"/>
                </a:rPr>
                <a:t>7 s</a:t>
              </a:r>
            </a:p>
          </p:txBody>
        </p:sp>
        <p:grpSp>
          <p:nvGrpSpPr>
            <p:cNvPr id="6165" name="组合 6164"/>
            <p:cNvGrpSpPr/>
            <p:nvPr/>
          </p:nvGrpSpPr>
          <p:grpSpPr>
            <a:xfrm>
              <a:off x="1291" y="2069"/>
              <a:ext cx="3267" cy="1194"/>
              <a:chOff x="1291" y="2069"/>
              <a:chExt cx="3267" cy="1194"/>
            </a:xfrm>
          </p:grpSpPr>
          <p:sp>
            <p:nvSpPr>
              <p:cNvPr id="6155" name="左大括号 6154"/>
              <p:cNvSpPr/>
              <p:nvPr/>
            </p:nvSpPr>
            <p:spPr>
              <a:xfrm rot="5400000">
                <a:off x="1950" y="1411"/>
                <a:ext cx="272" cy="1588"/>
              </a:xfrm>
              <a:prstGeom prst="leftBrace">
                <a:avLst>
                  <a:gd name="adj1" fmla="val 48651"/>
                  <a:gd name="adj2" fmla="val 50000"/>
                </a:avLst>
              </a:prstGeom>
              <a:noFill/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仿宋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6" name="左大括号 6155"/>
              <p:cNvSpPr/>
              <p:nvPr/>
            </p:nvSpPr>
            <p:spPr>
              <a:xfrm rot="5400000">
                <a:off x="3628" y="1411"/>
                <a:ext cx="272" cy="1588"/>
              </a:xfrm>
              <a:prstGeom prst="leftBrace">
                <a:avLst>
                  <a:gd name="adj1" fmla="val 48651"/>
                  <a:gd name="adj2" fmla="val 50000"/>
                </a:avLst>
              </a:prstGeom>
              <a:noFill/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仿宋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3" name="左大括号 6162"/>
              <p:cNvSpPr/>
              <p:nvPr/>
            </p:nvSpPr>
            <p:spPr>
              <a:xfrm rot="-5400000" flipV="1">
                <a:off x="2766" y="1093"/>
                <a:ext cx="272" cy="3221"/>
              </a:xfrm>
              <a:prstGeom prst="leftBrace">
                <a:avLst>
                  <a:gd name="adj1" fmla="val 98682"/>
                  <a:gd name="adj2" fmla="val 50000"/>
                </a:avLst>
              </a:prstGeom>
              <a:noFill/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仿宋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4" name="矩形 6163"/>
              <p:cNvSpPr/>
              <p:nvPr/>
            </p:nvSpPr>
            <p:spPr>
              <a:xfrm>
                <a:off x="2562" y="2841"/>
                <a:ext cx="630" cy="4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>
                  <a:defRPr/>
                </a:pPr>
                <a:r>
                  <a:rPr lang="zh-CN" alt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仿宋" panose="02010609060101010101" charset="-122"/>
                    <a:cs typeface="Times New Roman" panose="02020603050405020304" pitchFamily="18" charset="0"/>
                  </a:rPr>
                  <a:t>全程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174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16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矩形 32773"/>
          <p:cNvSpPr/>
          <p:nvPr/>
        </p:nvSpPr>
        <p:spPr>
          <a:xfrm>
            <a:off x="1413510" y="881801"/>
            <a:ext cx="2376488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前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50 m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平均速度：</a:t>
            </a:r>
          </a:p>
        </p:txBody>
      </p:sp>
      <p:sp>
        <p:nvSpPr>
          <p:cNvPr id="32775" name="矩形 32774"/>
          <p:cNvSpPr/>
          <p:nvPr/>
        </p:nvSpPr>
        <p:spPr>
          <a:xfrm>
            <a:off x="1413510" y="1861801"/>
            <a:ext cx="2616994" cy="43858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后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50 m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平均速度：</a:t>
            </a:r>
          </a:p>
        </p:txBody>
      </p:sp>
      <p:sp>
        <p:nvSpPr>
          <p:cNvPr id="32776" name="矩形 32775"/>
          <p:cNvSpPr/>
          <p:nvPr/>
        </p:nvSpPr>
        <p:spPr>
          <a:xfrm>
            <a:off x="1554316" y="3676327"/>
            <a:ext cx="2268140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全程平均速度：</a:t>
            </a:r>
          </a:p>
        </p:txBody>
      </p:sp>
      <p:sp>
        <p:nvSpPr>
          <p:cNvPr id="32777" name="矩形 32776"/>
          <p:cNvSpPr/>
          <p:nvPr/>
        </p:nvSpPr>
        <p:spPr>
          <a:xfrm>
            <a:off x="2223137" y="2759771"/>
            <a:ext cx="1566863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全程时间：</a:t>
            </a:r>
          </a:p>
        </p:txBody>
      </p:sp>
      <p:graphicFrame>
        <p:nvGraphicFramePr>
          <p:cNvPr id="3" name="对象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652471" y="821857"/>
          <a:ext cx="789623" cy="679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r:id="rId3" imgW="457200" imgH="393700" progId="">
                  <p:embed/>
                </p:oleObj>
              </mc:Choice>
              <mc:Fallback>
                <p:oleObj r:id="rId3" imgW="457200" imgH="393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2471" y="821857"/>
                        <a:ext cx="789623" cy="6796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551812" y="1005028"/>
          <a:ext cx="1074420" cy="306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r:id="rId5" imgW="621665" imgH="177800" progId="">
                  <p:embed/>
                </p:oleObj>
              </mc:Choice>
              <mc:Fallback>
                <p:oleObj r:id="rId5" imgW="621665" imgH="177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1812" y="1005028"/>
                        <a:ext cx="1074420" cy="3062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681980" y="1712260"/>
          <a:ext cx="789623" cy="679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r:id="rId7" imgW="457200" imgH="393700" progId="">
                  <p:embed/>
                </p:oleObj>
              </mc:Choice>
              <mc:Fallback>
                <p:oleObj r:id="rId7" imgW="457200" imgH="393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1980" y="1712260"/>
                        <a:ext cx="789623" cy="6796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543038" y="1927525"/>
          <a:ext cx="1074420" cy="306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r:id="rId9" imgW="621665" imgH="177800" progId="">
                  <p:embed/>
                </p:oleObj>
              </mc:Choice>
              <mc:Fallback>
                <p:oleObj r:id="rId9" imgW="621665" imgH="177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3038" y="1927525"/>
                        <a:ext cx="1074420" cy="3062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910967" y="2790966"/>
          <a:ext cx="1091089" cy="376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r:id="rId11" imgW="558800" imgH="215900" progId="">
                  <p:embed/>
                </p:oleObj>
              </mc:Choice>
              <mc:Fallback>
                <p:oleObj r:id="rId11" imgW="558800" imgH="2159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0967" y="2790966"/>
                        <a:ext cx="1091089" cy="3767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954618" y="3555360"/>
          <a:ext cx="614363" cy="679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r:id="rId13" imgW="355600" imgH="393065" progId="">
                  <p:embed/>
                </p:oleObj>
              </mc:Choice>
              <mc:Fallback>
                <p:oleObj r:id="rId13" imgW="355600" imgH="39306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4618" y="3555360"/>
                        <a:ext cx="614363" cy="6796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45881" y="3555360"/>
          <a:ext cx="921544" cy="679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r:id="rId15" imgW="533400" imgH="393700" progId="">
                  <p:embed/>
                </p:oleObj>
              </mc:Choice>
              <mc:Fallback>
                <p:oleObj r:id="rId15" imgW="533400" imgH="393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5881" y="3555360"/>
                        <a:ext cx="921544" cy="6796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401463" y="3712999"/>
          <a:ext cx="1074420" cy="306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r:id="rId17" imgW="621665" imgH="177800" progId="">
                  <p:embed/>
                </p:oleObj>
              </mc:Choice>
              <mc:Fallback>
                <p:oleObj r:id="rId17" imgW="621665" imgH="177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1463" y="3712999"/>
                        <a:ext cx="1074420" cy="3062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对象 1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951574" y="2851449"/>
          <a:ext cx="1316831" cy="255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r:id="rId19" imgW="913765" imgH="177800" progId="">
                  <p:embed/>
                </p:oleObj>
              </mc:Choice>
              <mc:Fallback>
                <p:oleObj r:id="rId19" imgW="913765" imgH="177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574" y="2851449"/>
                        <a:ext cx="1316831" cy="2552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组合 23"/>
          <p:cNvGrpSpPr/>
          <p:nvPr/>
        </p:nvGrpSpPr>
        <p:grpSpPr>
          <a:xfrm>
            <a:off x="3978520" y="816433"/>
            <a:ext cx="700564" cy="745331"/>
            <a:chOff x="3978520" y="816432"/>
            <a:chExt cx="700564" cy="745331"/>
          </a:xfrm>
        </p:grpSpPr>
        <p:graphicFrame>
          <p:nvGraphicFramePr>
            <p:cNvPr id="2" name="对象 1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3978520" y="816432"/>
            <a:ext cx="700564" cy="7453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9" r:id="rId21" imgW="406400" imgH="431800" progId="">
                    <p:embed/>
                  </p:oleObj>
                </mc:Choice>
                <mc:Fallback>
                  <p:oleObj r:id="rId21" imgW="406400" imgH="4318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8520" y="816432"/>
                          <a:ext cx="700564" cy="74533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4003965" y="107373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957840" y="1712260"/>
            <a:ext cx="724376" cy="745331"/>
            <a:chOff x="3957840" y="1712259"/>
            <a:chExt cx="724376" cy="745331"/>
          </a:xfrm>
        </p:grpSpPr>
        <p:graphicFrame>
          <p:nvGraphicFramePr>
            <p:cNvPr id="7" name="对象 6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3957840" y="1712259"/>
            <a:ext cx="724376" cy="7453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0" r:id="rId23" imgW="419100" imgH="431800" progId="">
                    <p:embed/>
                  </p:oleObj>
                </mc:Choice>
                <mc:Fallback>
                  <p:oleObj r:id="rId23" imgW="419100" imgH="4318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57840" y="1712259"/>
                          <a:ext cx="724376" cy="74533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20"/>
            <p:cNvSpPr txBox="1"/>
            <p:nvPr/>
          </p:nvSpPr>
          <p:spPr>
            <a:xfrm>
              <a:off x="3990109" y="199505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89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矩形 25602"/>
          <p:cNvSpPr/>
          <p:nvPr/>
        </p:nvSpPr>
        <p:spPr>
          <a:xfrm>
            <a:off x="480579" y="1368350"/>
            <a:ext cx="8117991" cy="2839239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测量平均速度的实验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中，测量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的物理量有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，分别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用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测量，然后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由公式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计算出运动物体在某一段时间内的平均速度。路程</a:t>
            </a:r>
            <a:r>
              <a:rPr lang="en-US" altLang="zh-C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和时间</a:t>
            </a:r>
            <a:r>
              <a:rPr lang="en-US" altLang="zh-C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必须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，即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选定某路程</a:t>
            </a:r>
            <a:r>
              <a:rPr lang="en-US" altLang="zh-CN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，必须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用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________________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所用的时间</a:t>
            </a:r>
            <a:r>
              <a:rPr lang="en-US" altLang="zh-C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 </a:t>
            </a:r>
          </a:p>
        </p:txBody>
      </p:sp>
      <p:sp>
        <p:nvSpPr>
          <p:cNvPr id="25604" name="矩形 25603"/>
          <p:cNvSpPr/>
          <p:nvPr/>
        </p:nvSpPr>
        <p:spPr>
          <a:xfrm>
            <a:off x="2989725" y="2028941"/>
            <a:ext cx="1284685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刻度尺</a:t>
            </a:r>
          </a:p>
        </p:txBody>
      </p:sp>
      <p:sp>
        <p:nvSpPr>
          <p:cNvPr id="25605" name="矩形 25604"/>
          <p:cNvSpPr/>
          <p:nvPr/>
        </p:nvSpPr>
        <p:spPr>
          <a:xfrm>
            <a:off x="4751004" y="2010593"/>
            <a:ext cx="1001315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停表</a:t>
            </a:r>
          </a:p>
        </p:txBody>
      </p:sp>
      <p:sp>
        <p:nvSpPr>
          <p:cNvPr id="25606" name="矩形 25605"/>
          <p:cNvSpPr/>
          <p:nvPr/>
        </p:nvSpPr>
        <p:spPr>
          <a:xfrm>
            <a:off x="2528574" y="3095267"/>
            <a:ext cx="757259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对应</a:t>
            </a:r>
          </a:p>
        </p:txBody>
      </p:sp>
      <p:sp>
        <p:nvSpPr>
          <p:cNvPr id="25608" name="矩形 25607"/>
          <p:cNvSpPr/>
          <p:nvPr/>
        </p:nvSpPr>
        <p:spPr>
          <a:xfrm>
            <a:off x="539949" y="3656741"/>
            <a:ext cx="2518410" cy="43858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通过这一段路程</a:t>
            </a:r>
          </a:p>
        </p:txBody>
      </p:sp>
      <p:sp>
        <p:nvSpPr>
          <p:cNvPr id="25611" name="矩形 25610"/>
          <p:cNvSpPr/>
          <p:nvPr/>
        </p:nvSpPr>
        <p:spPr>
          <a:xfrm>
            <a:off x="7093355" y="1474095"/>
            <a:ext cx="1032272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路程</a:t>
            </a:r>
          </a:p>
        </p:txBody>
      </p:sp>
      <p:sp>
        <p:nvSpPr>
          <p:cNvPr id="25612" name="矩形 25611"/>
          <p:cNvSpPr/>
          <p:nvPr/>
        </p:nvSpPr>
        <p:spPr>
          <a:xfrm>
            <a:off x="653850" y="2024063"/>
            <a:ext cx="945356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时间</a:t>
            </a:r>
          </a:p>
        </p:txBody>
      </p:sp>
      <p:graphicFrame>
        <p:nvGraphicFramePr>
          <p:cNvPr id="13314" name="对象 13313"/>
          <p:cNvGraphicFramePr>
            <a:graphicFrameLocks noChangeAspect="1"/>
          </p:cNvGraphicFramePr>
          <p:nvPr/>
        </p:nvGraphicFramePr>
        <p:xfrm>
          <a:off x="747900" y="2412825"/>
          <a:ext cx="611739" cy="568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3" imgW="8534400" imgH="9448800" progId="Equation.DSMT4">
                  <p:embed/>
                </p:oleObj>
              </mc:Choice>
              <mc:Fallback>
                <p:oleObj name="Equation" r:id="rId3" imgW="8534400" imgH="9448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7900" y="2412825"/>
                        <a:ext cx="611739" cy="568043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组合 16"/>
          <p:cNvGrpSpPr/>
          <p:nvPr/>
        </p:nvGrpSpPr>
        <p:grpSpPr>
          <a:xfrm>
            <a:off x="3435551" y="368828"/>
            <a:ext cx="1964539" cy="891331"/>
            <a:chOff x="3232404" y="598947"/>
            <a:chExt cx="1964539" cy="891331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2404" y="598947"/>
              <a:ext cx="1964539" cy="891331"/>
            </a:xfrm>
            <a:prstGeom prst="rect">
              <a:avLst/>
            </a:prstGeom>
          </p:spPr>
        </p:pic>
        <p:sp>
          <p:nvSpPr>
            <p:cNvPr id="20" name="圆角矩形 31"/>
            <p:cNvSpPr>
              <a:spLocks noChangeArrowheads="1"/>
            </p:cNvSpPr>
            <p:nvPr/>
          </p:nvSpPr>
          <p:spPr bwMode="auto">
            <a:xfrm>
              <a:off x="3629366" y="959995"/>
              <a:ext cx="1244600" cy="387351"/>
            </a:xfrm>
            <a:prstGeom prst="roundRect">
              <a:avLst>
                <a:gd name="adj" fmla="val 16667"/>
              </a:avLst>
            </a:prstGeom>
            <a:noFill/>
            <a:ln w="25400">
              <a:noFill/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 smtClean="0">
                  <a:solidFill>
                    <a:srgbClr val="FFFF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微软雅黑" panose="020B0503020204020204" pitchFamily="34" charset="-122"/>
                </a:rPr>
                <a:t>填一填</a:t>
              </a:r>
              <a:endParaRPr lang="zh-CN" altLang="en-US" sz="24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697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5605" grpId="0"/>
      <p:bldP spid="25606" grpId="0"/>
      <p:bldP spid="25608" grpId="0"/>
      <p:bldP spid="25611" grpId="0"/>
      <p:bldP spid="256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982980" y="1648064"/>
            <a:ext cx="5486400" cy="1200150"/>
            <a:chOff x="720" y="2256"/>
            <a:chExt cx="4608" cy="1008"/>
          </a:xfrm>
        </p:grpSpPr>
        <p:sp>
          <p:nvSpPr>
            <p:cNvPr id="54278" name="Line 6"/>
            <p:cNvSpPr>
              <a:spLocks noChangeShapeType="1"/>
            </p:cNvSpPr>
            <p:nvPr/>
          </p:nvSpPr>
          <p:spPr bwMode="auto">
            <a:xfrm>
              <a:off x="720" y="3072"/>
              <a:ext cx="460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279" name="Line 7"/>
            <p:cNvSpPr>
              <a:spLocks noChangeShapeType="1"/>
            </p:cNvSpPr>
            <p:nvPr/>
          </p:nvSpPr>
          <p:spPr bwMode="auto">
            <a:xfrm flipV="1">
              <a:off x="1104" y="2256"/>
              <a:ext cx="3888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280" name="Rectangle 8" descr="栎木"/>
            <p:cNvSpPr>
              <a:spLocks noChangeArrowheads="1"/>
            </p:cNvSpPr>
            <p:nvPr/>
          </p:nvSpPr>
          <p:spPr bwMode="auto">
            <a:xfrm>
              <a:off x="4608" y="2352"/>
              <a:ext cx="528" cy="720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31750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4281" name="Line 9"/>
            <p:cNvSpPr>
              <a:spLocks noChangeShapeType="1"/>
            </p:cNvSpPr>
            <p:nvPr/>
          </p:nvSpPr>
          <p:spPr bwMode="auto">
            <a:xfrm flipV="1">
              <a:off x="768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282" name="Line 10"/>
            <p:cNvSpPr>
              <a:spLocks noChangeShapeType="1"/>
            </p:cNvSpPr>
            <p:nvPr/>
          </p:nvSpPr>
          <p:spPr bwMode="auto">
            <a:xfrm flipV="1">
              <a:off x="864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283" name="Line 11"/>
            <p:cNvSpPr>
              <a:spLocks noChangeShapeType="1"/>
            </p:cNvSpPr>
            <p:nvPr/>
          </p:nvSpPr>
          <p:spPr bwMode="auto">
            <a:xfrm flipV="1">
              <a:off x="960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284" name="Line 12"/>
            <p:cNvSpPr>
              <a:spLocks noChangeShapeType="1"/>
            </p:cNvSpPr>
            <p:nvPr/>
          </p:nvSpPr>
          <p:spPr bwMode="auto">
            <a:xfrm flipV="1">
              <a:off x="1056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285" name="Line 13"/>
            <p:cNvSpPr>
              <a:spLocks noChangeShapeType="1"/>
            </p:cNvSpPr>
            <p:nvPr/>
          </p:nvSpPr>
          <p:spPr bwMode="auto">
            <a:xfrm flipV="1">
              <a:off x="1152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286" name="Line 14"/>
            <p:cNvSpPr>
              <a:spLocks noChangeShapeType="1"/>
            </p:cNvSpPr>
            <p:nvPr/>
          </p:nvSpPr>
          <p:spPr bwMode="auto">
            <a:xfrm flipV="1">
              <a:off x="1248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287" name="Line 15"/>
            <p:cNvSpPr>
              <a:spLocks noChangeShapeType="1"/>
            </p:cNvSpPr>
            <p:nvPr/>
          </p:nvSpPr>
          <p:spPr bwMode="auto">
            <a:xfrm flipV="1">
              <a:off x="1344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288" name="Line 16"/>
            <p:cNvSpPr>
              <a:spLocks noChangeShapeType="1"/>
            </p:cNvSpPr>
            <p:nvPr/>
          </p:nvSpPr>
          <p:spPr bwMode="auto">
            <a:xfrm flipV="1">
              <a:off x="1440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289" name="Line 17"/>
            <p:cNvSpPr>
              <a:spLocks noChangeShapeType="1"/>
            </p:cNvSpPr>
            <p:nvPr/>
          </p:nvSpPr>
          <p:spPr bwMode="auto">
            <a:xfrm flipV="1">
              <a:off x="1536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290" name="Line 18"/>
            <p:cNvSpPr>
              <a:spLocks noChangeShapeType="1"/>
            </p:cNvSpPr>
            <p:nvPr/>
          </p:nvSpPr>
          <p:spPr bwMode="auto">
            <a:xfrm flipV="1">
              <a:off x="1632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291" name="Line 19"/>
            <p:cNvSpPr>
              <a:spLocks noChangeShapeType="1"/>
            </p:cNvSpPr>
            <p:nvPr/>
          </p:nvSpPr>
          <p:spPr bwMode="auto">
            <a:xfrm flipV="1">
              <a:off x="1728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292" name="Line 20"/>
            <p:cNvSpPr>
              <a:spLocks noChangeShapeType="1"/>
            </p:cNvSpPr>
            <p:nvPr/>
          </p:nvSpPr>
          <p:spPr bwMode="auto">
            <a:xfrm flipV="1">
              <a:off x="1824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293" name="Line 21"/>
            <p:cNvSpPr>
              <a:spLocks noChangeShapeType="1"/>
            </p:cNvSpPr>
            <p:nvPr/>
          </p:nvSpPr>
          <p:spPr bwMode="auto">
            <a:xfrm flipV="1">
              <a:off x="1920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294" name="Line 22"/>
            <p:cNvSpPr>
              <a:spLocks noChangeShapeType="1"/>
            </p:cNvSpPr>
            <p:nvPr/>
          </p:nvSpPr>
          <p:spPr bwMode="auto">
            <a:xfrm flipV="1">
              <a:off x="2016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295" name="Line 23"/>
            <p:cNvSpPr>
              <a:spLocks noChangeShapeType="1"/>
            </p:cNvSpPr>
            <p:nvPr/>
          </p:nvSpPr>
          <p:spPr bwMode="auto">
            <a:xfrm flipV="1">
              <a:off x="2112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296" name="Line 24"/>
            <p:cNvSpPr>
              <a:spLocks noChangeShapeType="1"/>
            </p:cNvSpPr>
            <p:nvPr/>
          </p:nvSpPr>
          <p:spPr bwMode="auto">
            <a:xfrm flipV="1">
              <a:off x="2208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297" name="Line 25"/>
            <p:cNvSpPr>
              <a:spLocks noChangeShapeType="1"/>
            </p:cNvSpPr>
            <p:nvPr/>
          </p:nvSpPr>
          <p:spPr bwMode="auto">
            <a:xfrm flipV="1">
              <a:off x="2304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298" name="Line 26"/>
            <p:cNvSpPr>
              <a:spLocks noChangeShapeType="1"/>
            </p:cNvSpPr>
            <p:nvPr/>
          </p:nvSpPr>
          <p:spPr bwMode="auto">
            <a:xfrm flipV="1">
              <a:off x="2400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299" name="Line 27"/>
            <p:cNvSpPr>
              <a:spLocks noChangeShapeType="1"/>
            </p:cNvSpPr>
            <p:nvPr/>
          </p:nvSpPr>
          <p:spPr bwMode="auto">
            <a:xfrm flipV="1">
              <a:off x="2496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00" name="Line 28"/>
            <p:cNvSpPr>
              <a:spLocks noChangeShapeType="1"/>
            </p:cNvSpPr>
            <p:nvPr/>
          </p:nvSpPr>
          <p:spPr bwMode="auto">
            <a:xfrm flipV="1">
              <a:off x="2592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01" name="Line 29"/>
            <p:cNvSpPr>
              <a:spLocks noChangeShapeType="1"/>
            </p:cNvSpPr>
            <p:nvPr/>
          </p:nvSpPr>
          <p:spPr bwMode="auto">
            <a:xfrm flipV="1">
              <a:off x="2688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02" name="Line 30"/>
            <p:cNvSpPr>
              <a:spLocks noChangeShapeType="1"/>
            </p:cNvSpPr>
            <p:nvPr/>
          </p:nvSpPr>
          <p:spPr bwMode="auto">
            <a:xfrm flipV="1">
              <a:off x="2784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03" name="Line 31"/>
            <p:cNvSpPr>
              <a:spLocks noChangeShapeType="1"/>
            </p:cNvSpPr>
            <p:nvPr/>
          </p:nvSpPr>
          <p:spPr bwMode="auto">
            <a:xfrm flipV="1">
              <a:off x="2880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04" name="Line 32"/>
            <p:cNvSpPr>
              <a:spLocks noChangeShapeType="1"/>
            </p:cNvSpPr>
            <p:nvPr/>
          </p:nvSpPr>
          <p:spPr bwMode="auto">
            <a:xfrm flipV="1">
              <a:off x="2976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05" name="Line 33"/>
            <p:cNvSpPr>
              <a:spLocks noChangeShapeType="1"/>
            </p:cNvSpPr>
            <p:nvPr/>
          </p:nvSpPr>
          <p:spPr bwMode="auto">
            <a:xfrm flipV="1">
              <a:off x="3072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06" name="Line 34"/>
            <p:cNvSpPr>
              <a:spLocks noChangeShapeType="1"/>
            </p:cNvSpPr>
            <p:nvPr/>
          </p:nvSpPr>
          <p:spPr bwMode="auto">
            <a:xfrm flipV="1">
              <a:off x="3168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07" name="Line 35"/>
            <p:cNvSpPr>
              <a:spLocks noChangeShapeType="1"/>
            </p:cNvSpPr>
            <p:nvPr/>
          </p:nvSpPr>
          <p:spPr bwMode="auto">
            <a:xfrm flipV="1">
              <a:off x="3264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08" name="Line 36"/>
            <p:cNvSpPr>
              <a:spLocks noChangeShapeType="1"/>
            </p:cNvSpPr>
            <p:nvPr/>
          </p:nvSpPr>
          <p:spPr bwMode="auto">
            <a:xfrm flipV="1">
              <a:off x="3360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09" name="Line 37"/>
            <p:cNvSpPr>
              <a:spLocks noChangeShapeType="1"/>
            </p:cNvSpPr>
            <p:nvPr/>
          </p:nvSpPr>
          <p:spPr bwMode="auto">
            <a:xfrm flipV="1">
              <a:off x="3456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10" name="Line 38"/>
            <p:cNvSpPr>
              <a:spLocks noChangeShapeType="1"/>
            </p:cNvSpPr>
            <p:nvPr/>
          </p:nvSpPr>
          <p:spPr bwMode="auto">
            <a:xfrm flipV="1">
              <a:off x="3552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11" name="Line 39"/>
            <p:cNvSpPr>
              <a:spLocks noChangeShapeType="1"/>
            </p:cNvSpPr>
            <p:nvPr/>
          </p:nvSpPr>
          <p:spPr bwMode="auto">
            <a:xfrm flipV="1">
              <a:off x="3648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12" name="Line 40"/>
            <p:cNvSpPr>
              <a:spLocks noChangeShapeType="1"/>
            </p:cNvSpPr>
            <p:nvPr/>
          </p:nvSpPr>
          <p:spPr bwMode="auto">
            <a:xfrm flipV="1">
              <a:off x="3744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13" name="Line 41"/>
            <p:cNvSpPr>
              <a:spLocks noChangeShapeType="1"/>
            </p:cNvSpPr>
            <p:nvPr/>
          </p:nvSpPr>
          <p:spPr bwMode="auto">
            <a:xfrm flipV="1">
              <a:off x="3840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14" name="Line 42"/>
            <p:cNvSpPr>
              <a:spLocks noChangeShapeType="1"/>
            </p:cNvSpPr>
            <p:nvPr/>
          </p:nvSpPr>
          <p:spPr bwMode="auto">
            <a:xfrm flipV="1">
              <a:off x="3936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15" name="Line 43"/>
            <p:cNvSpPr>
              <a:spLocks noChangeShapeType="1"/>
            </p:cNvSpPr>
            <p:nvPr/>
          </p:nvSpPr>
          <p:spPr bwMode="auto">
            <a:xfrm flipV="1">
              <a:off x="4032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16" name="Line 44"/>
            <p:cNvSpPr>
              <a:spLocks noChangeShapeType="1"/>
            </p:cNvSpPr>
            <p:nvPr/>
          </p:nvSpPr>
          <p:spPr bwMode="auto">
            <a:xfrm flipV="1">
              <a:off x="4128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17" name="Line 45"/>
            <p:cNvSpPr>
              <a:spLocks noChangeShapeType="1"/>
            </p:cNvSpPr>
            <p:nvPr/>
          </p:nvSpPr>
          <p:spPr bwMode="auto">
            <a:xfrm flipV="1">
              <a:off x="4224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18" name="Line 46"/>
            <p:cNvSpPr>
              <a:spLocks noChangeShapeType="1"/>
            </p:cNvSpPr>
            <p:nvPr/>
          </p:nvSpPr>
          <p:spPr bwMode="auto">
            <a:xfrm flipV="1">
              <a:off x="4320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19" name="Line 47"/>
            <p:cNvSpPr>
              <a:spLocks noChangeShapeType="1"/>
            </p:cNvSpPr>
            <p:nvPr/>
          </p:nvSpPr>
          <p:spPr bwMode="auto">
            <a:xfrm flipV="1">
              <a:off x="4416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20" name="Line 48"/>
            <p:cNvSpPr>
              <a:spLocks noChangeShapeType="1"/>
            </p:cNvSpPr>
            <p:nvPr/>
          </p:nvSpPr>
          <p:spPr bwMode="auto">
            <a:xfrm flipV="1">
              <a:off x="4512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21" name="Line 49"/>
            <p:cNvSpPr>
              <a:spLocks noChangeShapeType="1"/>
            </p:cNvSpPr>
            <p:nvPr/>
          </p:nvSpPr>
          <p:spPr bwMode="auto">
            <a:xfrm flipV="1">
              <a:off x="4608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22" name="Line 50"/>
            <p:cNvSpPr>
              <a:spLocks noChangeShapeType="1"/>
            </p:cNvSpPr>
            <p:nvPr/>
          </p:nvSpPr>
          <p:spPr bwMode="auto">
            <a:xfrm flipV="1">
              <a:off x="4704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23" name="Line 51"/>
            <p:cNvSpPr>
              <a:spLocks noChangeShapeType="1"/>
            </p:cNvSpPr>
            <p:nvPr/>
          </p:nvSpPr>
          <p:spPr bwMode="auto">
            <a:xfrm flipV="1">
              <a:off x="4800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24" name="Line 52"/>
            <p:cNvSpPr>
              <a:spLocks noChangeShapeType="1"/>
            </p:cNvSpPr>
            <p:nvPr/>
          </p:nvSpPr>
          <p:spPr bwMode="auto">
            <a:xfrm flipV="1">
              <a:off x="4896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25" name="Line 53"/>
            <p:cNvSpPr>
              <a:spLocks noChangeShapeType="1"/>
            </p:cNvSpPr>
            <p:nvPr/>
          </p:nvSpPr>
          <p:spPr bwMode="auto">
            <a:xfrm flipV="1">
              <a:off x="4992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54"/>
          <p:cNvGrpSpPr/>
          <p:nvPr/>
        </p:nvGrpSpPr>
        <p:grpSpPr>
          <a:xfrm rot="-863535">
            <a:off x="5383531" y="1181339"/>
            <a:ext cx="754856" cy="523875"/>
            <a:chOff x="1872" y="672"/>
            <a:chExt cx="1296" cy="768"/>
          </a:xfrm>
        </p:grpSpPr>
        <p:sp>
          <p:nvSpPr>
            <p:cNvPr id="54327" name="Rectangle 55" descr="深色木质"/>
            <p:cNvSpPr>
              <a:spLocks noChangeArrowheads="1"/>
            </p:cNvSpPr>
            <p:nvPr/>
          </p:nvSpPr>
          <p:spPr bwMode="auto">
            <a:xfrm>
              <a:off x="1872" y="672"/>
              <a:ext cx="1296" cy="529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28" name="Oval 56"/>
            <p:cNvSpPr>
              <a:spLocks noChangeArrowheads="1"/>
            </p:cNvSpPr>
            <p:nvPr/>
          </p:nvSpPr>
          <p:spPr bwMode="auto">
            <a:xfrm>
              <a:off x="2013" y="1199"/>
              <a:ext cx="241" cy="2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29" name="Oval 57"/>
            <p:cNvSpPr>
              <a:spLocks noChangeArrowheads="1"/>
            </p:cNvSpPr>
            <p:nvPr/>
          </p:nvSpPr>
          <p:spPr bwMode="auto">
            <a:xfrm>
              <a:off x="2831" y="1199"/>
              <a:ext cx="239" cy="237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58"/>
          <p:cNvGrpSpPr/>
          <p:nvPr/>
        </p:nvGrpSpPr>
        <p:grpSpPr>
          <a:xfrm rot="-863535">
            <a:off x="1383031" y="1990964"/>
            <a:ext cx="754856" cy="523875"/>
            <a:chOff x="1872" y="672"/>
            <a:chExt cx="1296" cy="768"/>
          </a:xfrm>
        </p:grpSpPr>
        <p:sp>
          <p:nvSpPr>
            <p:cNvPr id="54331" name="Rectangle 59" descr="深色木质"/>
            <p:cNvSpPr>
              <a:spLocks noChangeArrowheads="1"/>
            </p:cNvSpPr>
            <p:nvPr/>
          </p:nvSpPr>
          <p:spPr bwMode="auto">
            <a:xfrm>
              <a:off x="1872" y="672"/>
              <a:ext cx="1296" cy="529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dash"/>
              <a:miter lim="800000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32" name="Oval 60"/>
            <p:cNvSpPr>
              <a:spLocks noChangeArrowheads="1"/>
            </p:cNvSpPr>
            <p:nvPr/>
          </p:nvSpPr>
          <p:spPr bwMode="auto">
            <a:xfrm>
              <a:off x="2013" y="1199"/>
              <a:ext cx="241" cy="239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4333" name="Oval 61"/>
            <p:cNvSpPr>
              <a:spLocks noChangeArrowheads="1"/>
            </p:cNvSpPr>
            <p:nvPr/>
          </p:nvSpPr>
          <p:spPr bwMode="auto">
            <a:xfrm>
              <a:off x="2831" y="1199"/>
              <a:ext cx="239" cy="23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334" name="Line 62"/>
          <p:cNvSpPr>
            <a:spLocks noChangeShapeType="1"/>
          </p:cNvSpPr>
          <p:nvPr/>
        </p:nvSpPr>
        <p:spPr bwMode="auto">
          <a:xfrm flipH="1" flipV="1">
            <a:off x="5212080" y="962264"/>
            <a:ext cx="228600" cy="800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</p:spPr>
        <p:txBody>
          <a:bodyPr lIns="68580" tIns="34290" rIns="68580" bIns="3429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100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4335" name="Line 63"/>
          <p:cNvSpPr>
            <a:spLocks noChangeShapeType="1"/>
          </p:cNvSpPr>
          <p:nvPr/>
        </p:nvSpPr>
        <p:spPr bwMode="auto">
          <a:xfrm flipH="1" flipV="1">
            <a:off x="1211580" y="1762364"/>
            <a:ext cx="228600" cy="800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</p:spPr>
        <p:txBody>
          <a:bodyPr lIns="68580" tIns="34290" rIns="68580" bIns="3429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100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4336" name="Line 64"/>
          <p:cNvSpPr>
            <a:spLocks noChangeShapeType="1"/>
          </p:cNvSpPr>
          <p:nvPr/>
        </p:nvSpPr>
        <p:spPr bwMode="auto">
          <a:xfrm flipH="1" flipV="1">
            <a:off x="3326130" y="1648064"/>
            <a:ext cx="17145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</p:spPr>
        <p:txBody>
          <a:bodyPr lIns="68580" tIns="34290" rIns="68580" bIns="3429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100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4337" name="Line 65"/>
          <p:cNvSpPr>
            <a:spLocks noChangeShapeType="1"/>
          </p:cNvSpPr>
          <p:nvPr/>
        </p:nvSpPr>
        <p:spPr bwMode="auto">
          <a:xfrm rot="180000" flipV="1">
            <a:off x="3446386" y="1370649"/>
            <a:ext cx="1837135" cy="50839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lIns="68580" tIns="34290" rIns="68580" bIns="3429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100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4338" name="Line 66"/>
          <p:cNvSpPr>
            <a:spLocks noChangeShapeType="1"/>
          </p:cNvSpPr>
          <p:nvPr/>
        </p:nvSpPr>
        <p:spPr bwMode="auto">
          <a:xfrm flipV="1">
            <a:off x="1286590" y="992029"/>
            <a:ext cx="3942160" cy="91797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</p:spPr>
        <p:txBody>
          <a:bodyPr lIns="68580" tIns="34290" rIns="68580" bIns="3429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100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4339" name="Text Box 67"/>
          <p:cNvSpPr txBox="1">
            <a:spLocks noChangeArrowheads="1"/>
          </p:cNvSpPr>
          <p:nvPr/>
        </p:nvSpPr>
        <p:spPr bwMode="auto">
          <a:xfrm>
            <a:off x="2909176" y="991791"/>
            <a:ext cx="361317" cy="43858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kumimoji="1" lang="en-US" altLang="zh-CN" sz="2400" b="1" i="1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kumimoji="1" lang="en-US" altLang="zh-CN" sz="2400" b="1" baseline="-2500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endParaRPr kumimoji="1" lang="en-US" altLang="zh-CN" sz="2400" b="1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4340" name="Text Box 68"/>
          <p:cNvSpPr txBox="1">
            <a:spLocks noChangeArrowheads="1"/>
          </p:cNvSpPr>
          <p:nvPr/>
        </p:nvSpPr>
        <p:spPr bwMode="auto">
          <a:xfrm>
            <a:off x="4148855" y="1262301"/>
            <a:ext cx="361317" cy="43858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kumimoji="1" lang="en-US" altLang="zh-CN" sz="2400" b="1" i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kumimoji="1" lang="en-US" altLang="zh-CN" sz="24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endParaRPr kumimoji="1"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4343" name="Rectangle 71"/>
          <p:cNvSpPr>
            <a:spLocks noChangeArrowheads="1"/>
          </p:cNvSpPr>
          <p:nvPr/>
        </p:nvSpPr>
        <p:spPr bwMode="auto">
          <a:xfrm>
            <a:off x="3175873" y="496491"/>
            <a:ext cx="3043714" cy="43858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</a:ln>
          <a:effectLst/>
        </p:spPr>
        <p:txBody>
          <a:bodyPr wrap="square" lIns="68580" tIns="34290" rIns="68580" bIns="3429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制定计划与设计实</a:t>
            </a:r>
            <a:r>
              <a:rPr kumimoji="1"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验</a:t>
            </a:r>
            <a:endParaRPr kumimoji="1"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4344" name="Line 72"/>
          <p:cNvSpPr>
            <a:spLocks noChangeShapeType="1"/>
          </p:cNvSpPr>
          <p:nvPr/>
        </p:nvSpPr>
        <p:spPr bwMode="auto">
          <a:xfrm rot="21420000" flipV="1">
            <a:off x="1366362" y="1802845"/>
            <a:ext cx="2026444" cy="39147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lIns="68580" tIns="34290" rIns="68580" bIns="3429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100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4345" name="Text Box 73"/>
          <p:cNvSpPr txBox="1">
            <a:spLocks noChangeArrowheads="1"/>
          </p:cNvSpPr>
          <p:nvPr/>
        </p:nvSpPr>
        <p:spPr bwMode="auto">
          <a:xfrm>
            <a:off x="2204563" y="1586151"/>
            <a:ext cx="401241" cy="43858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kumimoji="1" lang="en-US" altLang="zh-CN" sz="2400" b="1">
                <a:solidFill>
                  <a:srgbClr val="ED7D3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kumimoji="1" lang="en-US" altLang="zh-CN" sz="2400" b="1" baseline="-25000">
                <a:solidFill>
                  <a:srgbClr val="ED7D3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endParaRPr kumimoji="1" lang="zh-CN" altLang="en-US" sz="2400" b="1" baseline="-25000">
              <a:solidFill>
                <a:srgbClr val="ED7D3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4346" name="Text Box 74"/>
          <p:cNvSpPr txBox="1">
            <a:spLocks noChangeArrowheads="1"/>
          </p:cNvSpPr>
          <p:nvPr/>
        </p:nvSpPr>
        <p:spPr bwMode="auto">
          <a:xfrm>
            <a:off x="2420067" y="1856423"/>
            <a:ext cx="401241" cy="43858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kumimoji="1" lang="en-US" altLang="zh-CN" sz="2400" b="1" i="1">
                <a:solidFill>
                  <a:srgbClr val="ED7D3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1" lang="en-US" altLang="zh-CN" sz="2400" b="1" baseline="-25000">
                <a:solidFill>
                  <a:srgbClr val="ED7D3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endParaRPr kumimoji="1" lang="zh-CN" altLang="en-US" sz="2400" b="1" baseline="-25000">
              <a:solidFill>
                <a:srgbClr val="ED7D3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4347" name="Text Box 75"/>
          <p:cNvSpPr txBox="1">
            <a:spLocks noChangeArrowheads="1"/>
          </p:cNvSpPr>
          <p:nvPr/>
        </p:nvSpPr>
        <p:spPr bwMode="auto">
          <a:xfrm>
            <a:off x="4148854" y="1532573"/>
            <a:ext cx="401241" cy="43858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kumimoji="1" lang="en-US" altLang="zh-CN" sz="2400" b="1" i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1" lang="en-US" altLang="zh-CN" sz="24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endParaRPr kumimoji="1" lang="zh-CN" altLang="en-US" sz="2400" b="1" baseline="-2500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4348" name="Text Box 76"/>
          <p:cNvSpPr txBox="1">
            <a:spLocks noChangeArrowheads="1"/>
          </p:cNvSpPr>
          <p:nvPr/>
        </p:nvSpPr>
        <p:spPr bwMode="auto">
          <a:xfrm>
            <a:off x="2991328" y="1358028"/>
            <a:ext cx="401241" cy="43858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kumimoji="1" lang="en-US" altLang="zh-CN" sz="2400" b="1" i="1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1" lang="en-US" altLang="zh-CN" sz="2400" b="1" baseline="-2500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endParaRPr kumimoji="1" lang="zh-CN" altLang="en-US" sz="2400" b="1" baseline="-25000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4349" name="Text Box 77"/>
          <p:cNvSpPr txBox="1">
            <a:spLocks noChangeArrowheads="1"/>
          </p:cNvSpPr>
          <p:nvPr/>
        </p:nvSpPr>
        <p:spPr bwMode="auto">
          <a:xfrm>
            <a:off x="-17145" y="3421380"/>
            <a:ext cx="1228725" cy="8079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kumimoji="1"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便于测量时</a:t>
            </a:r>
            <a:r>
              <a:rPr kumimoji="1" lang="zh-CN" alt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间。</a:t>
            </a:r>
            <a:endParaRPr kumimoji="1" lang="zh-CN" altLang="en-US" sz="2400" b="1" dirty="0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196" name="文本框 8195"/>
          <p:cNvSpPr txBox="1"/>
          <p:nvPr/>
        </p:nvSpPr>
        <p:spPr>
          <a:xfrm>
            <a:off x="1840232" y="3045388"/>
            <a:ext cx="6383655" cy="1915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注意：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．小车运动距离为车头到车头的距离。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．小车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斜面顶端要从静止释放。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3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．测量过程中不要改变斜面的坡度。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同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组的两名同学分别完成一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次，并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对比。</a:t>
            </a:r>
          </a:p>
        </p:txBody>
      </p:sp>
      <p:sp>
        <p:nvSpPr>
          <p:cNvPr id="5" name="下箭头标注 4"/>
          <p:cNvSpPr/>
          <p:nvPr/>
        </p:nvSpPr>
        <p:spPr>
          <a:xfrm>
            <a:off x="24767" y="1700212"/>
            <a:ext cx="919639" cy="1721168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金属挡板</a:t>
            </a:r>
          </a:p>
        </p:txBody>
      </p:sp>
      <p:sp>
        <p:nvSpPr>
          <p:cNvPr id="7172" name="TextBox 3"/>
          <p:cNvSpPr txBox="1"/>
          <p:nvPr/>
        </p:nvSpPr>
        <p:spPr>
          <a:xfrm>
            <a:off x="6613685" y="715329"/>
            <a:ext cx="2398511" cy="1915909"/>
          </a:xfrm>
          <a:prstGeom prst="rect">
            <a:avLst/>
          </a:prstGeom>
          <a:solidFill>
            <a:srgbClr val="BBE0E3"/>
          </a:solidFill>
          <a:ln w="9525" cap="flat" cmpd="sng">
            <a:solidFill>
              <a:srgbClr val="3D8F95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注意：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调整斜面呈较小的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坡度，可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延长小车运动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时间，便于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计时。</a:t>
            </a:r>
          </a:p>
        </p:txBody>
      </p:sp>
    </p:spTree>
    <p:extLst>
      <p:ext uri="{BB962C8B-B14F-4D97-AF65-F5344CB8AC3E}">
        <p14:creationId xmlns:p14="http://schemas.microsoft.com/office/powerpoint/2010/main" val="2854911998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4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4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5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5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5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5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5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5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5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5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5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39" grpId="0" bldLvl="0" animBg="1"/>
      <p:bldP spid="54340" grpId="0" bldLvl="0" animBg="1"/>
      <p:bldP spid="54345" grpId="0" bldLvl="0" animBg="1"/>
      <p:bldP spid="54346" grpId="0" bldLvl="0" animBg="1"/>
      <p:bldP spid="54347" grpId="0" bldLvl="0" animBg="1"/>
      <p:bldP spid="54348" grpId="0" bldLvl="0" animBg="1"/>
      <p:bldP spid="54349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矩形 137217"/>
          <p:cNvSpPr/>
          <p:nvPr/>
        </p:nvSpPr>
        <p:spPr>
          <a:xfrm>
            <a:off x="180025" y="508159"/>
            <a:ext cx="8783955" cy="442941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ts val="3405"/>
              </a:lnSpc>
              <a:defRPr/>
            </a:pPr>
            <a:endParaRPr lang="en-US" altLang="en-US" sz="2400" b="1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ts val="3405"/>
              </a:lnSpc>
              <a:defRPr/>
            </a:pPr>
            <a:r>
              <a:rPr lang="en-US" altLang="en-US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①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把小车放在</a:t>
            </a:r>
            <a:r>
              <a:rPr lang="en-US" altLang="zh-CN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</a:t>
            </a:r>
            <a:r>
              <a:rPr lang="zh-CN" altLang="en-US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en-US" altLang="zh-CN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金属片放在</a:t>
            </a:r>
            <a:r>
              <a:rPr lang="en-US" altLang="zh-CN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</a:t>
            </a:r>
            <a:r>
              <a:rPr lang="zh-CN" altLang="en-US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en-US" altLang="zh-CN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用</a:t>
            </a: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测出小车将要通过的</a:t>
            </a: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 </a:t>
            </a:r>
          </a:p>
          <a:p>
            <a:pPr>
              <a:lnSpc>
                <a:spcPts val="3405"/>
              </a:lnSpc>
              <a:defRPr/>
            </a:pPr>
            <a:r>
              <a:rPr lang="en-US" altLang="en-US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②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用停表测量小车从</a:t>
            </a: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_____________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滑下到撞击</a:t>
            </a: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 </a:t>
            </a:r>
          </a:p>
          <a:p>
            <a:pPr>
              <a:lnSpc>
                <a:spcPts val="3405"/>
              </a:lnSpc>
              <a:defRPr/>
            </a:pPr>
            <a:r>
              <a:rPr lang="en-US" altLang="en-US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③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根据测得的</a:t>
            </a:r>
            <a:r>
              <a:rPr lang="en-US" altLang="zh-CN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</a:t>
            </a:r>
            <a:r>
              <a:rPr lang="zh-CN" altLang="en-US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en-US" altLang="zh-CN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利用公式</a:t>
            </a: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算出小车通过斜面全程的</a:t>
            </a: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_________________ 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 </a:t>
            </a:r>
          </a:p>
          <a:p>
            <a:pPr>
              <a:lnSpc>
                <a:spcPts val="3405"/>
              </a:lnSpc>
              <a:defRPr/>
            </a:pPr>
            <a:r>
              <a:rPr lang="en-US" altLang="en-US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④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将金属片移至</a:t>
            </a:r>
            <a:r>
              <a:rPr lang="en-US" altLang="zh-CN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_____________</a:t>
            </a:r>
            <a:r>
              <a:rPr lang="zh-CN" altLang="en-US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，测出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小车到金属片的</a:t>
            </a: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 </a:t>
            </a:r>
          </a:p>
          <a:p>
            <a:pPr>
              <a:lnSpc>
                <a:spcPts val="3405"/>
              </a:lnSpc>
              <a:defRPr/>
            </a:pPr>
            <a:r>
              <a:rPr lang="en-US" altLang="en-US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⑤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测出小车从</a:t>
            </a: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滑过</a:t>
            </a: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___________________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所用的</a:t>
            </a: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 </a:t>
            </a:r>
            <a:r>
              <a:rPr lang="zh-CN" altLang="en-US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en-US" altLang="zh-CN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算出小车通过上半段路程的</a:t>
            </a:r>
            <a:r>
              <a:rPr lang="en-US" altLang="zh-CN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_________________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 </a:t>
            </a:r>
          </a:p>
        </p:txBody>
      </p:sp>
      <p:sp>
        <p:nvSpPr>
          <p:cNvPr id="137219" name="文本框 137218"/>
          <p:cNvSpPr txBox="1"/>
          <p:nvPr/>
        </p:nvSpPr>
        <p:spPr>
          <a:xfrm>
            <a:off x="2052876" y="919399"/>
            <a:ext cx="1451372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斜面顶端</a:t>
            </a:r>
          </a:p>
        </p:txBody>
      </p:sp>
      <p:sp>
        <p:nvSpPr>
          <p:cNvPr id="137221" name="文本框 137220"/>
          <p:cNvSpPr txBox="1"/>
          <p:nvPr/>
        </p:nvSpPr>
        <p:spPr>
          <a:xfrm>
            <a:off x="5410438" y="937735"/>
            <a:ext cx="1451372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斜面底端</a:t>
            </a:r>
          </a:p>
        </p:txBody>
      </p:sp>
      <p:sp>
        <p:nvSpPr>
          <p:cNvPr id="137222" name="文本框 137221"/>
          <p:cNvSpPr txBox="1"/>
          <p:nvPr/>
        </p:nvSpPr>
        <p:spPr>
          <a:xfrm>
            <a:off x="7669998" y="946072"/>
            <a:ext cx="1451372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刻度尺</a:t>
            </a:r>
          </a:p>
        </p:txBody>
      </p:sp>
      <p:sp>
        <p:nvSpPr>
          <p:cNvPr id="137223" name="文本框 137222"/>
          <p:cNvSpPr txBox="1"/>
          <p:nvPr/>
        </p:nvSpPr>
        <p:spPr>
          <a:xfrm>
            <a:off x="3095430" y="1357073"/>
            <a:ext cx="1451372" cy="43858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路程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7224" name="文本框 137223"/>
          <p:cNvSpPr txBox="1"/>
          <p:nvPr/>
        </p:nvSpPr>
        <p:spPr>
          <a:xfrm>
            <a:off x="3222325" y="1801177"/>
            <a:ext cx="1451372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斜面顶端</a:t>
            </a:r>
          </a:p>
        </p:txBody>
      </p:sp>
      <p:sp>
        <p:nvSpPr>
          <p:cNvPr id="137225" name="文本框 137224"/>
          <p:cNvSpPr txBox="1"/>
          <p:nvPr/>
        </p:nvSpPr>
        <p:spPr>
          <a:xfrm>
            <a:off x="6944312" y="1801177"/>
            <a:ext cx="1451372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金属片</a:t>
            </a:r>
          </a:p>
        </p:txBody>
      </p:sp>
      <p:sp>
        <p:nvSpPr>
          <p:cNvPr id="137226" name="文本框 137225"/>
          <p:cNvSpPr txBox="1"/>
          <p:nvPr/>
        </p:nvSpPr>
        <p:spPr>
          <a:xfrm>
            <a:off x="623699" y="2232420"/>
            <a:ext cx="1079897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时间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7227" name="文本框 137226"/>
          <p:cNvSpPr txBox="1"/>
          <p:nvPr/>
        </p:nvSpPr>
        <p:spPr>
          <a:xfrm>
            <a:off x="2183251" y="2616042"/>
            <a:ext cx="1079897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7229" name="文本框 137228"/>
          <p:cNvSpPr txBox="1"/>
          <p:nvPr/>
        </p:nvSpPr>
        <p:spPr>
          <a:xfrm>
            <a:off x="1074182" y="3073713"/>
            <a:ext cx="2430066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平均速度公式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7231" name="文本框 137230"/>
          <p:cNvSpPr txBox="1"/>
          <p:nvPr/>
        </p:nvSpPr>
        <p:spPr>
          <a:xfrm>
            <a:off x="2588657" y="3513768"/>
            <a:ext cx="1720454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斜面的中部</a:t>
            </a:r>
          </a:p>
        </p:txBody>
      </p:sp>
      <p:sp>
        <p:nvSpPr>
          <p:cNvPr id="137232" name="文本框 137231"/>
          <p:cNvSpPr txBox="1"/>
          <p:nvPr/>
        </p:nvSpPr>
        <p:spPr>
          <a:xfrm>
            <a:off x="7588031" y="3511387"/>
            <a:ext cx="1451372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距离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7233" name="文本框 137232"/>
          <p:cNvSpPr txBox="1"/>
          <p:nvPr/>
        </p:nvSpPr>
        <p:spPr>
          <a:xfrm>
            <a:off x="2052876" y="3952858"/>
            <a:ext cx="1451372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斜面顶端</a:t>
            </a:r>
          </a:p>
        </p:txBody>
      </p:sp>
      <p:sp>
        <p:nvSpPr>
          <p:cNvPr id="137234" name="文本框 137233"/>
          <p:cNvSpPr txBox="1"/>
          <p:nvPr/>
        </p:nvSpPr>
        <p:spPr>
          <a:xfrm>
            <a:off x="4435200" y="3908823"/>
            <a:ext cx="2565797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斜面上半段路程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7235" name="文本框 137234"/>
          <p:cNvSpPr txBox="1"/>
          <p:nvPr/>
        </p:nvSpPr>
        <p:spPr>
          <a:xfrm>
            <a:off x="563880" y="4328871"/>
            <a:ext cx="1020604" cy="43858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时间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7237" name="文本框 137236"/>
          <p:cNvSpPr txBox="1"/>
          <p:nvPr/>
        </p:nvSpPr>
        <p:spPr>
          <a:xfrm>
            <a:off x="6079480" y="4350306"/>
            <a:ext cx="2430066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平均速度公式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</a:p>
        </p:txBody>
      </p:sp>
      <p:graphicFrame>
        <p:nvGraphicFramePr>
          <p:cNvPr id="3" name="对象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220136" y="2434093"/>
          <a:ext cx="652011" cy="654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3" imgW="10363200" imgH="10363200" progId="Equation.DSMT4">
                  <p:embed/>
                </p:oleObj>
              </mc:Choice>
              <mc:Fallback>
                <p:oleObj name="Equation" r:id="rId3" imgW="10363200" imgH="1036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20136" y="2434093"/>
                        <a:ext cx="652011" cy="654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71"/>
          <p:cNvSpPr>
            <a:spLocks noChangeArrowheads="1"/>
          </p:cNvSpPr>
          <p:nvPr/>
        </p:nvSpPr>
        <p:spPr bwMode="auto">
          <a:xfrm>
            <a:off x="1395016" y="471748"/>
            <a:ext cx="6557367" cy="43858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</a:ln>
          <a:effectLst/>
        </p:spPr>
        <p:txBody>
          <a:bodyPr wrap="square" lIns="68580" tIns="34290" rIns="68580" bIns="3429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《</a:t>
            </a:r>
            <a:r>
              <a:rPr kumimoji="1"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测量物体运动的平均速度</a:t>
            </a:r>
            <a:r>
              <a:rPr kumimoji="1"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》</a:t>
            </a:r>
            <a:r>
              <a:rPr kumimoji="1"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实验步骤 </a:t>
            </a:r>
          </a:p>
        </p:txBody>
      </p:sp>
    </p:spTree>
    <p:extLst>
      <p:ext uri="{BB962C8B-B14F-4D97-AF65-F5344CB8AC3E}">
        <p14:creationId xmlns:p14="http://schemas.microsoft.com/office/powerpoint/2010/main" val="35073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7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7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7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7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7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7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7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7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7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7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7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7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/>
      <p:bldP spid="137221" grpId="0"/>
      <p:bldP spid="137222" grpId="0"/>
      <p:bldP spid="137223" grpId="0"/>
      <p:bldP spid="137224" grpId="0"/>
      <p:bldP spid="137225" grpId="0"/>
      <p:bldP spid="137226" grpId="0"/>
      <p:bldP spid="137227" grpId="0"/>
      <p:bldP spid="137229" grpId="0"/>
      <p:bldP spid="137231" grpId="0"/>
      <p:bldP spid="137232" grpId="0"/>
      <p:bldP spid="137233" grpId="0"/>
      <p:bldP spid="137234" grpId="0"/>
      <p:bldP spid="137235" grpId="0"/>
      <p:bldP spid="13723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文本框 49154"/>
          <p:cNvSpPr txBox="1"/>
          <p:nvPr/>
        </p:nvSpPr>
        <p:spPr>
          <a:xfrm>
            <a:off x="6114098" y="1503997"/>
            <a:ext cx="2785110" cy="154657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小车沿斜面下滑的</a:t>
            </a:r>
            <a:r>
              <a:rPr lang="zh-CN" altLang="en-US" sz="2400" b="1" dirty="0">
                <a:solidFill>
                  <a:srgbClr val="CC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速度越来越</a:t>
            </a:r>
            <a:r>
              <a:rPr lang="zh-CN" altLang="en-US" sz="2400" b="1" dirty="0" smtClean="0">
                <a:solidFill>
                  <a:srgbClr val="CC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</a:t>
            </a:r>
            <a:r>
              <a:rPr lang="zh-CN" altLang="en-US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，说明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小车沿斜面下滑</a:t>
            </a:r>
            <a:r>
              <a:rPr lang="zh-CN" altLang="en-US" sz="2400" b="1" dirty="0">
                <a:solidFill>
                  <a:srgbClr val="CC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运动越来越快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49156" name="矩形 49155"/>
          <p:cNvSpPr/>
          <p:nvPr/>
        </p:nvSpPr>
        <p:spPr>
          <a:xfrm>
            <a:off x="6680835" y="1066323"/>
            <a:ext cx="1420428" cy="4385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altLang="zh-CN" sz="2400" b="1" i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2400" b="1" baseline="-25000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&lt;</a:t>
            </a:r>
            <a:r>
              <a:rPr lang="en-US" altLang="zh-CN" sz="2400" b="1" i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2400" b="1" baseline="-25000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&lt;</a:t>
            </a:r>
            <a:r>
              <a:rPr lang="en-US" altLang="zh-CN" sz="2400" b="1" i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en-US" altLang="zh-CN" sz="2400" b="1" baseline="-25000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endParaRPr lang="en-US" altLang="zh-CN" sz="2400" b="1" baseline="-25000" dirty="0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358140" y="1204438"/>
          <a:ext cx="5543550" cy="18454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689"/>
                <a:gridCol w="1859756"/>
                <a:gridCol w="1983105"/>
              </a:tblGrid>
              <a:tr h="8001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路  程</a:t>
                      </a:r>
                      <a:r>
                        <a:rPr lang="en-US" altLang="zh-C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(m)</a:t>
                      </a:r>
                      <a:endParaRPr lang="en-US" altLang="zh-CN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运动时间</a:t>
                      </a:r>
                      <a:r>
                        <a:rPr lang="en-US" altLang="zh-C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(s)</a:t>
                      </a:r>
                      <a:endParaRPr lang="en-US" altLang="zh-CN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平均速度</a:t>
                      </a:r>
                      <a:r>
                        <a:rPr lang="en-US" altLang="zh-C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(m/s)</a:t>
                      </a:r>
                      <a:endParaRPr lang="en-US" altLang="zh-CN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80" marR="68580" marT="34290" marB="34290"/>
                </a:tc>
              </a:tr>
              <a:tr h="4800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 i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s</a:t>
                      </a:r>
                      <a:r>
                        <a:rPr lang="en-US" altLang="zh-CN" sz="2400" b="1" baseline="-25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1</a:t>
                      </a:r>
                      <a:r>
                        <a:rPr lang="en-US" altLang="zh-CN" sz="24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=0.6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 i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t</a:t>
                      </a:r>
                      <a:r>
                        <a:rPr lang="en-US" altLang="zh-CN" sz="2400" b="1" baseline="-25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1</a:t>
                      </a:r>
                      <a:r>
                        <a:rPr lang="en-US" altLang="zh-CN" sz="24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=4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400" b="1" i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2400" b="1" i="1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  v</a:t>
                      </a:r>
                      <a:r>
                        <a:rPr lang="en-US" altLang="zh-CN" sz="2400" b="1" baseline="-2500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1</a:t>
                      </a:r>
                      <a:r>
                        <a:rPr lang="en-US" altLang="zh-CN" sz="24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=</a:t>
                      </a:r>
                    </a:p>
                  </a:txBody>
                  <a:tcPr marL="68580" marR="68580" marT="34290" marB="34290"/>
                </a:tc>
              </a:tr>
              <a:tr h="4343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 i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s</a:t>
                      </a:r>
                      <a:r>
                        <a:rPr lang="en-US" altLang="zh-CN" sz="2400" b="1" baseline="-25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2</a:t>
                      </a:r>
                      <a:r>
                        <a:rPr lang="en-US" altLang="zh-CN" sz="24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=0.3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 i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t</a:t>
                      </a:r>
                      <a:r>
                        <a:rPr lang="en-US" altLang="zh-CN" sz="2400" b="1" baseline="-25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2</a:t>
                      </a:r>
                      <a:r>
                        <a:rPr lang="en-US" altLang="zh-CN" sz="24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=2.5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400" b="1" i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2400" b="1" i="1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  v</a:t>
                      </a:r>
                      <a:r>
                        <a:rPr lang="en-US" altLang="zh-CN" sz="2400" b="1" baseline="-2500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2</a:t>
                      </a:r>
                      <a:r>
                        <a:rPr lang="en-US" altLang="zh-CN" sz="24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=</a:t>
                      </a:r>
                    </a:p>
                  </a:txBody>
                  <a:tcPr marL="68580" marR="68580" marT="34290" marB="34290"/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l" defTabSz="685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i="1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s</a:t>
                      </a:r>
                      <a:r>
                        <a:rPr lang="en-US" altLang="zh-CN" sz="2400" b="1" baseline="-2500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3</a:t>
                      </a:r>
                      <a:r>
                        <a:rPr lang="en-US" altLang="zh-CN" sz="2400" b="1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=</a:t>
                      </a:r>
                      <a:r>
                        <a:rPr lang="en-US" altLang="zh-CN" sz="2400" b="1" i="1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s</a:t>
                      </a:r>
                      <a:r>
                        <a:rPr lang="en-US" altLang="zh-CN" sz="2400" b="1" baseline="-2500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1</a:t>
                      </a:r>
                      <a:r>
                        <a:rPr kumimoji="0" lang="en-US" altLang="zh-CN" sz="2400" b="1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altLang="zh-CN" sz="2400" b="1" i="1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s</a:t>
                      </a:r>
                      <a:r>
                        <a:rPr lang="en-US" altLang="zh-CN" sz="2400" b="1" baseline="-2500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2</a:t>
                      </a:r>
                      <a:r>
                        <a:rPr lang="en-US" altLang="zh-CN" sz="24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=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685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i="1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 t</a:t>
                      </a:r>
                      <a:r>
                        <a:rPr lang="en-US" altLang="zh-CN" sz="2400" b="1" baseline="-2500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3</a:t>
                      </a:r>
                      <a:r>
                        <a:rPr lang="en-US" altLang="zh-CN" sz="24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= </a:t>
                      </a:r>
                      <a:r>
                        <a:rPr lang="en-US" altLang="zh-CN" sz="2400" b="1" i="1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t</a:t>
                      </a:r>
                      <a:r>
                        <a:rPr lang="en-US" altLang="zh-CN" sz="2400" b="1" baseline="-2500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1</a:t>
                      </a:r>
                      <a:r>
                        <a:rPr kumimoji="0" lang="en-US" altLang="zh-CN" sz="2400" b="1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altLang="zh-CN" sz="2400" b="1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2400" b="1" i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t</a:t>
                      </a:r>
                      <a:r>
                        <a:rPr lang="en-US" altLang="zh-CN" sz="2400" b="1" baseline="-25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2</a:t>
                      </a:r>
                      <a:r>
                        <a:rPr lang="en-US" altLang="zh-CN" sz="24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=</a:t>
                      </a:r>
                      <a:endParaRPr lang="en-US" altLang="zh-CN" sz="2400" b="1" baseline="-250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400" b="1" i="1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    </a:t>
                      </a:r>
                      <a:r>
                        <a:rPr lang="en-US" altLang="zh-CN" sz="2400" b="1" i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v</a:t>
                      </a:r>
                      <a:r>
                        <a:rPr lang="en-US" altLang="zh-CN" sz="2400" b="1" baseline="-25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3</a:t>
                      </a:r>
                      <a:r>
                        <a:rPr lang="en-US" altLang="zh-CN" sz="24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=</a:t>
                      </a: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48157" name="文本框 48156"/>
          <p:cNvSpPr txBox="1"/>
          <p:nvPr/>
        </p:nvSpPr>
        <p:spPr>
          <a:xfrm>
            <a:off x="4532474" y="1700689"/>
            <a:ext cx="756047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0.15</a:t>
            </a:r>
          </a:p>
        </p:txBody>
      </p:sp>
      <p:sp>
        <p:nvSpPr>
          <p:cNvPr id="48156" name="文本框 48155"/>
          <p:cNvSpPr txBox="1"/>
          <p:nvPr/>
        </p:nvSpPr>
        <p:spPr>
          <a:xfrm>
            <a:off x="4532236" y="2138125"/>
            <a:ext cx="810815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0.12</a:t>
            </a:r>
          </a:p>
        </p:txBody>
      </p:sp>
      <p:sp>
        <p:nvSpPr>
          <p:cNvPr id="48153" name="文本框 48152"/>
          <p:cNvSpPr txBox="1"/>
          <p:nvPr/>
        </p:nvSpPr>
        <p:spPr>
          <a:xfrm>
            <a:off x="1561408" y="2612231"/>
            <a:ext cx="540544" cy="43858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0.3</a:t>
            </a:r>
          </a:p>
        </p:txBody>
      </p:sp>
      <p:sp>
        <p:nvSpPr>
          <p:cNvPr id="48154" name="文本框 48153"/>
          <p:cNvSpPr txBox="1"/>
          <p:nvPr/>
        </p:nvSpPr>
        <p:spPr>
          <a:xfrm>
            <a:off x="3348689" y="2604210"/>
            <a:ext cx="540544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1.5</a:t>
            </a:r>
          </a:p>
        </p:txBody>
      </p:sp>
      <p:sp>
        <p:nvSpPr>
          <p:cNvPr id="48155" name="文本框 48154"/>
          <p:cNvSpPr txBox="1"/>
          <p:nvPr/>
        </p:nvSpPr>
        <p:spPr>
          <a:xfrm>
            <a:off x="4667727" y="2579847"/>
            <a:ext cx="540544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0.2</a:t>
            </a:r>
          </a:p>
        </p:txBody>
      </p:sp>
      <p:sp>
        <p:nvSpPr>
          <p:cNvPr id="10269" name="文本框 10268"/>
          <p:cNvSpPr txBox="1"/>
          <p:nvPr/>
        </p:nvSpPr>
        <p:spPr>
          <a:xfrm>
            <a:off x="487206" y="4102894"/>
            <a:ext cx="7019449" cy="53091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　不相同。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因为斜面的坡度、选取路程等不同。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316605" y="533174"/>
            <a:ext cx="2026444" cy="438582"/>
          </a:xfrm>
          <a:prstGeom prst="rect">
            <a:avLst/>
          </a:prstGeom>
          <a:solidFill>
            <a:schemeClr val="accent2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kumimoji="1"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实验数据分析</a:t>
            </a:r>
          </a:p>
        </p:txBody>
      </p:sp>
      <p:pic>
        <p:nvPicPr>
          <p:cNvPr id="17" name="图片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46" y="4102895"/>
            <a:ext cx="364115" cy="56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931899" y="3283029"/>
            <a:ext cx="75062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你的数据和其他同学相同吗？为什么？</a:t>
            </a:r>
            <a:endParaRPr lang="en-US" altLang="zh-CN" sz="24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51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/>
      <p:bldP spid="49156" grpId="0" animBg="1"/>
      <p:bldP spid="48153" grpId="0"/>
      <p:bldP spid="48154" grpId="0"/>
      <p:bldP spid="48155" grpId="0"/>
      <p:bldP spid="10269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850185" y="795047"/>
            <a:ext cx="1117743" cy="623248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defTabSz="685165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练一练 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8171" y="1807498"/>
            <a:ext cx="8079649" cy="136191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defTabSz="685165">
              <a:lnSpc>
                <a:spcPct val="15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一根头发丝的直径约8.2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μm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合  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_______m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__________cm=__________mm =__________nm.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293425" y="1956689"/>
            <a:ext cx="1571149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165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8.2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en-US" altLang="zh-CN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-6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227209" y="2572858"/>
            <a:ext cx="1571149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165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8.2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en-US" altLang="zh-CN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-3</a:t>
            </a:r>
          </a:p>
        </p:txBody>
      </p:sp>
      <p:sp>
        <p:nvSpPr>
          <p:cNvPr id="19" name="文本框 15"/>
          <p:cNvSpPr txBox="1"/>
          <p:nvPr/>
        </p:nvSpPr>
        <p:spPr>
          <a:xfrm>
            <a:off x="801447" y="2558437"/>
            <a:ext cx="1571149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165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8.2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en-US" altLang="zh-CN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-4</a:t>
            </a:r>
          </a:p>
        </p:txBody>
      </p:sp>
      <p:sp>
        <p:nvSpPr>
          <p:cNvPr id="20" name="文本框 15"/>
          <p:cNvSpPr txBox="1"/>
          <p:nvPr/>
        </p:nvSpPr>
        <p:spPr>
          <a:xfrm>
            <a:off x="6103908" y="2596590"/>
            <a:ext cx="1178361" cy="78739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165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8200</a:t>
            </a:r>
          </a:p>
          <a:p>
            <a:pPr defTabSz="685165"/>
            <a:endParaRPr lang="en-US" altLang="zh-CN" sz="2800" b="1" baseline="30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35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3" name="Text Box 6"/>
          <p:cNvSpPr txBox="1"/>
          <p:nvPr/>
        </p:nvSpPr>
        <p:spPr>
          <a:xfrm>
            <a:off x="5133819" y="1254790"/>
            <a:ext cx="3681325" cy="992579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>
              <a:lnSpc>
                <a:spcPct val="125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刻度尺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是测量长度的基本工具。</a:t>
            </a:r>
            <a:r>
              <a:rPr lang="zh-CN" altLang="en-US" sz="2400" b="1" dirty="0">
                <a:solidFill>
                  <a:srgbClr val="0066CC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424086" y="512605"/>
            <a:ext cx="1894999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165"/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长度的测量</a:t>
            </a:r>
          </a:p>
        </p:txBody>
      </p:sp>
      <p:sp>
        <p:nvSpPr>
          <p:cNvPr id="17" name="Text Box 6"/>
          <p:cNvSpPr txBox="1"/>
          <p:nvPr/>
        </p:nvSpPr>
        <p:spPr>
          <a:xfrm>
            <a:off x="5133819" y="2334101"/>
            <a:ext cx="3745393" cy="145424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>
              <a:lnSpc>
                <a:spcPct val="125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常用的刻度尺有：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直尺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卷尺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游标卡尺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螺旋测微器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等。</a:t>
            </a:r>
            <a:r>
              <a:rPr lang="zh-CN" altLang="en-US" sz="2400" b="1" dirty="0">
                <a:solidFill>
                  <a:srgbClr val="0066CC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82" y="1254790"/>
            <a:ext cx="4187065" cy="244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05" y="1254788"/>
            <a:ext cx="4419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14" y="1491632"/>
            <a:ext cx="3966592" cy="291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44" y="1287597"/>
            <a:ext cx="4104456" cy="358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57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5"/>
          <p:cNvSpPr txBox="1"/>
          <p:nvPr/>
        </p:nvSpPr>
        <p:spPr>
          <a:xfrm>
            <a:off x="0" y="602458"/>
            <a:ext cx="9144000" cy="438582"/>
          </a:xfrm>
          <a:prstGeom prst="rect">
            <a:avLst/>
          </a:prstGeom>
          <a:solidFill>
            <a:srgbClr val="333399"/>
          </a:solidFill>
          <a:ln w="31750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165">
              <a:spcBef>
                <a:spcPct val="50000"/>
              </a:spcBef>
            </a:pP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正确使用刻度尺</a:t>
            </a:r>
          </a:p>
        </p:txBody>
      </p:sp>
      <p:sp>
        <p:nvSpPr>
          <p:cNvPr id="11282" name="Text Box 8"/>
          <p:cNvSpPr txBox="1"/>
          <p:nvPr/>
        </p:nvSpPr>
        <p:spPr>
          <a:xfrm>
            <a:off x="1946437" y="1291141"/>
            <a:ext cx="6262211" cy="992579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>
              <a:lnSpc>
                <a:spcPct val="125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使用前认清刻度尺的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单位、零刻度线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的位置、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量程、分度值。</a:t>
            </a:r>
          </a:p>
        </p:txBody>
      </p:sp>
      <p:sp>
        <p:nvSpPr>
          <p:cNvPr id="11294" name="Text Box 20"/>
          <p:cNvSpPr txBox="1"/>
          <p:nvPr/>
        </p:nvSpPr>
        <p:spPr>
          <a:xfrm>
            <a:off x="282896" y="1338025"/>
            <a:ext cx="1839286" cy="438582"/>
          </a:xfrm>
          <a:prstGeom prst="rect">
            <a:avLst/>
          </a:prstGeom>
          <a:noFill/>
          <a:ln w="31750">
            <a:noFill/>
          </a:ln>
        </p:spPr>
        <p:txBody>
          <a:bodyPr wrap="none" lIns="68580" tIns="34290" rIns="68580" bIns="34290">
            <a:spAutoFit/>
          </a:bodyPr>
          <a:lstStyle/>
          <a:p>
            <a:pPr defTabSz="685165"/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）会认：</a:t>
            </a:r>
          </a:p>
        </p:txBody>
      </p:sp>
      <p:grpSp>
        <p:nvGrpSpPr>
          <p:cNvPr id="9244" name="组合 9243"/>
          <p:cNvGrpSpPr/>
          <p:nvPr/>
        </p:nvGrpSpPr>
        <p:grpSpPr>
          <a:xfrm>
            <a:off x="569119" y="2329817"/>
            <a:ext cx="7639526" cy="2637474"/>
            <a:chOff x="0" y="1905"/>
            <a:chExt cx="5760" cy="2215"/>
          </a:xfrm>
        </p:grpSpPr>
        <p:grpSp>
          <p:nvGrpSpPr>
            <p:cNvPr id="9243" name="组合 9242"/>
            <p:cNvGrpSpPr/>
            <p:nvPr/>
          </p:nvGrpSpPr>
          <p:grpSpPr>
            <a:xfrm>
              <a:off x="0" y="1905"/>
              <a:ext cx="5760" cy="2215"/>
              <a:chOff x="0" y="1905"/>
              <a:chExt cx="5760" cy="2215"/>
            </a:xfrm>
          </p:grpSpPr>
          <p:pic>
            <p:nvPicPr>
              <p:cNvPr id="9222" name="Picture 10" descr="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2385"/>
                <a:ext cx="5760" cy="127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223" name="Line 11"/>
              <p:cNvSpPr/>
              <p:nvPr/>
            </p:nvSpPr>
            <p:spPr>
              <a:xfrm flipH="1" flipV="1">
                <a:off x="793" y="3432"/>
                <a:ext cx="1860" cy="386"/>
              </a:xfrm>
              <a:prstGeom prst="line">
                <a:avLst/>
              </a:prstGeom>
              <a:ln w="254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triangle" w="med" len="med"/>
              </a:ln>
            </p:spPr>
          </p:sp>
          <p:sp>
            <p:nvSpPr>
              <p:cNvPr id="9224" name="Text Box 12"/>
              <p:cNvSpPr txBox="1"/>
              <p:nvPr/>
            </p:nvSpPr>
            <p:spPr>
              <a:xfrm>
                <a:off x="2653" y="3732"/>
                <a:ext cx="998" cy="3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165"/>
                <a:r>
                  <a:rPr lang="zh-CN" alt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单位</a:t>
                </a:r>
              </a:p>
            </p:txBody>
          </p:sp>
          <p:sp>
            <p:nvSpPr>
              <p:cNvPr id="9225" name="Line 13"/>
              <p:cNvSpPr/>
              <p:nvPr/>
            </p:nvSpPr>
            <p:spPr>
              <a:xfrm flipH="1">
                <a:off x="300" y="2232"/>
                <a:ext cx="675" cy="693"/>
              </a:xfrm>
              <a:prstGeom prst="line">
                <a:avLst/>
              </a:prstGeom>
              <a:ln w="254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triangle" w="med" len="med"/>
              </a:ln>
            </p:spPr>
          </p:sp>
          <p:sp>
            <p:nvSpPr>
              <p:cNvPr id="9226" name="Text Box 14"/>
              <p:cNvSpPr txBox="1"/>
              <p:nvPr/>
            </p:nvSpPr>
            <p:spPr>
              <a:xfrm>
                <a:off x="527" y="1975"/>
                <a:ext cx="1361" cy="3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165"/>
                <a:r>
                  <a:rPr lang="zh-CN" alt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零刻度线</a:t>
                </a:r>
              </a:p>
            </p:txBody>
          </p:sp>
          <p:sp>
            <p:nvSpPr>
              <p:cNvPr id="9228" name="Text Box 16"/>
              <p:cNvSpPr txBox="1"/>
              <p:nvPr/>
            </p:nvSpPr>
            <p:spPr>
              <a:xfrm>
                <a:off x="2536" y="1905"/>
                <a:ext cx="883" cy="3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165"/>
                <a:r>
                  <a:rPr lang="zh-CN" alt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量程</a:t>
                </a:r>
              </a:p>
            </p:txBody>
          </p:sp>
          <p:sp>
            <p:nvSpPr>
              <p:cNvPr id="9229" name="Text Box 17"/>
              <p:cNvSpPr txBox="1"/>
              <p:nvPr/>
            </p:nvSpPr>
            <p:spPr>
              <a:xfrm>
                <a:off x="3387" y="3205"/>
                <a:ext cx="887" cy="3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defTabSz="685165"/>
                <a:r>
                  <a:rPr lang="zh-CN" alt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分度值</a:t>
                </a:r>
              </a:p>
            </p:txBody>
          </p:sp>
          <p:sp>
            <p:nvSpPr>
              <p:cNvPr id="9233" name="右大括号 9232"/>
              <p:cNvSpPr/>
              <p:nvPr/>
            </p:nvSpPr>
            <p:spPr>
              <a:xfrm rot="-5400000">
                <a:off x="2724" y="-235"/>
                <a:ext cx="283" cy="5188"/>
              </a:xfrm>
              <a:prstGeom prst="rightBrace">
                <a:avLst>
                  <a:gd name="adj1" fmla="val 59324"/>
                  <a:gd name="adj2" fmla="val 50000"/>
                </a:avLst>
              </a:prstGeom>
              <a:noFill/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5165"/>
                <a:endParaRPr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242" name="组合 9241"/>
            <p:cNvGrpSpPr/>
            <p:nvPr/>
          </p:nvGrpSpPr>
          <p:grpSpPr>
            <a:xfrm>
              <a:off x="3419" y="2841"/>
              <a:ext cx="595" cy="284"/>
              <a:chOff x="3419" y="2841"/>
              <a:chExt cx="595" cy="284"/>
            </a:xfrm>
          </p:grpSpPr>
          <p:sp>
            <p:nvSpPr>
              <p:cNvPr id="9238" name="直接连接符 9237"/>
              <p:cNvSpPr/>
              <p:nvPr/>
            </p:nvSpPr>
            <p:spPr>
              <a:xfrm>
                <a:off x="3711" y="2841"/>
                <a:ext cx="0" cy="283"/>
              </a:xfrm>
              <a:prstGeom prst="line">
                <a:avLst/>
              </a:prstGeom>
              <a:ln w="9525" cap="flat" cmpd="sng">
                <a:solidFill>
                  <a:srgbClr val="CC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239" name="直接连接符 9238"/>
              <p:cNvSpPr/>
              <p:nvPr/>
            </p:nvSpPr>
            <p:spPr>
              <a:xfrm>
                <a:off x="3784" y="2842"/>
                <a:ext cx="0" cy="283"/>
              </a:xfrm>
              <a:prstGeom prst="line">
                <a:avLst/>
              </a:prstGeom>
              <a:ln w="9525" cap="flat" cmpd="sng">
                <a:solidFill>
                  <a:srgbClr val="CC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240" name="直接连接符 9239"/>
              <p:cNvSpPr/>
              <p:nvPr/>
            </p:nvSpPr>
            <p:spPr>
              <a:xfrm>
                <a:off x="3419" y="2982"/>
                <a:ext cx="283" cy="0"/>
              </a:xfrm>
              <a:prstGeom prst="line">
                <a:avLst/>
              </a:prstGeom>
              <a:ln w="9525" cap="flat" cmpd="sng">
                <a:solidFill>
                  <a:srgbClr val="CC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9241" name="直接连接符 9240"/>
              <p:cNvSpPr/>
              <p:nvPr/>
            </p:nvSpPr>
            <p:spPr>
              <a:xfrm flipH="1">
                <a:off x="3787" y="2982"/>
                <a:ext cx="227" cy="0"/>
              </a:xfrm>
              <a:prstGeom prst="line">
                <a:avLst/>
              </a:prstGeom>
              <a:ln w="9525" cap="flat" cmpd="sng">
                <a:solidFill>
                  <a:srgbClr val="CC0000"/>
                </a:solidFill>
                <a:prstDash val="solid"/>
                <a:headEnd type="none" w="med" len="med"/>
                <a:tailEnd type="triangle" w="med" len="med"/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361825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ext Box 6"/>
          <p:cNvSpPr txBox="1"/>
          <p:nvPr/>
        </p:nvSpPr>
        <p:spPr>
          <a:xfrm>
            <a:off x="359093" y="1237858"/>
            <a:ext cx="2340700" cy="2839239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刻度尺要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放正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;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有刻度的一边要紧靠被测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物体，与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所测长度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平行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，不能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倾斜。 </a:t>
            </a:r>
          </a:p>
        </p:txBody>
      </p:sp>
      <p:sp>
        <p:nvSpPr>
          <p:cNvPr id="12673" name="Text Box 5"/>
          <p:cNvSpPr txBox="1"/>
          <p:nvPr/>
        </p:nvSpPr>
        <p:spPr>
          <a:xfrm>
            <a:off x="274993" y="656266"/>
            <a:ext cx="1839286" cy="438582"/>
          </a:xfrm>
          <a:prstGeom prst="rect">
            <a:avLst/>
          </a:prstGeom>
          <a:noFill/>
          <a:ln w="31750">
            <a:noFill/>
          </a:ln>
        </p:spPr>
        <p:txBody>
          <a:bodyPr wrap="none" lIns="68580" tIns="34290" rIns="68580" bIns="34290">
            <a:spAutoFit/>
          </a:bodyPr>
          <a:lstStyle>
            <a:defPPr>
              <a:defRPr lang="zh-CN"/>
            </a:defPPr>
            <a:lvl1pPr defTabSz="685800">
              <a:defRPr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defTabSz="685165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）会放：</a:t>
            </a:r>
          </a:p>
        </p:txBody>
      </p:sp>
      <p:grpSp>
        <p:nvGrpSpPr>
          <p:cNvPr id="2" name="Group 397"/>
          <p:cNvGrpSpPr/>
          <p:nvPr/>
        </p:nvGrpSpPr>
        <p:grpSpPr>
          <a:xfrm>
            <a:off x="3008471" y="2657479"/>
            <a:ext cx="4629150" cy="922735"/>
            <a:chOff x="952" y="895"/>
            <a:chExt cx="3888" cy="775"/>
          </a:xfrm>
        </p:grpSpPr>
        <p:sp>
          <p:nvSpPr>
            <p:cNvPr id="10499" name="AutoShape 398"/>
            <p:cNvSpPr/>
            <p:nvPr/>
          </p:nvSpPr>
          <p:spPr>
            <a:xfrm>
              <a:off x="1051" y="895"/>
              <a:ext cx="1638" cy="775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685165"/>
              <a:endParaRPr lang="zh-CN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0500" name="Group 399"/>
            <p:cNvGrpSpPr/>
            <p:nvPr/>
          </p:nvGrpSpPr>
          <p:grpSpPr>
            <a:xfrm>
              <a:off x="952" y="1172"/>
              <a:ext cx="3888" cy="367"/>
              <a:chOff x="808" y="1328"/>
              <a:chExt cx="3888" cy="499"/>
            </a:xfrm>
          </p:grpSpPr>
          <p:sp>
            <p:nvSpPr>
              <p:cNvPr id="10501" name="AutoShape 400"/>
              <p:cNvSpPr/>
              <p:nvPr/>
            </p:nvSpPr>
            <p:spPr>
              <a:xfrm>
                <a:off x="808" y="1328"/>
                <a:ext cx="3888" cy="499"/>
              </a:xfrm>
              <a:prstGeom prst="cube">
                <a:avLst>
                  <a:gd name="adj" fmla="val 8616"/>
                </a:avLst>
              </a:prstGeom>
              <a:solidFill>
                <a:srgbClr val="FFCC00"/>
              </a:solidFill>
              <a:ln w="254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defTabSz="685165"/>
                <a:r>
                  <a:rPr lang="en-US" altLang="zh-CN" sz="9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0 cm     1            2            3           4            5           6           7            8           9          10 </a:t>
                </a:r>
              </a:p>
            </p:txBody>
          </p:sp>
          <p:sp>
            <p:nvSpPr>
              <p:cNvPr id="10502" name="Line 401"/>
              <p:cNvSpPr/>
              <p:nvPr/>
            </p:nvSpPr>
            <p:spPr>
              <a:xfrm>
                <a:off x="899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03" name="Line 402"/>
              <p:cNvSpPr/>
              <p:nvPr/>
            </p:nvSpPr>
            <p:spPr>
              <a:xfrm>
                <a:off x="93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04" name="Line 403"/>
              <p:cNvSpPr/>
              <p:nvPr/>
            </p:nvSpPr>
            <p:spPr>
              <a:xfrm>
                <a:off x="97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05" name="Line 404"/>
              <p:cNvSpPr/>
              <p:nvPr/>
            </p:nvSpPr>
            <p:spPr>
              <a:xfrm>
                <a:off x="100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06" name="Line 405"/>
              <p:cNvSpPr/>
              <p:nvPr/>
            </p:nvSpPr>
            <p:spPr>
              <a:xfrm>
                <a:off x="104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07" name="Line 406"/>
              <p:cNvSpPr/>
              <p:nvPr/>
            </p:nvSpPr>
            <p:spPr>
              <a:xfrm>
                <a:off x="1080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08" name="Line 407"/>
              <p:cNvSpPr/>
              <p:nvPr/>
            </p:nvSpPr>
            <p:spPr>
              <a:xfrm>
                <a:off x="1080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09" name="Line 408"/>
              <p:cNvSpPr/>
              <p:nvPr/>
            </p:nvSpPr>
            <p:spPr>
              <a:xfrm>
                <a:off x="111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10" name="Line 409"/>
              <p:cNvSpPr/>
              <p:nvPr/>
            </p:nvSpPr>
            <p:spPr>
              <a:xfrm>
                <a:off x="115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11" name="Line 410"/>
              <p:cNvSpPr/>
              <p:nvPr/>
            </p:nvSpPr>
            <p:spPr>
              <a:xfrm>
                <a:off x="118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12" name="Line 411"/>
              <p:cNvSpPr/>
              <p:nvPr/>
            </p:nvSpPr>
            <p:spPr>
              <a:xfrm>
                <a:off x="122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13" name="Line 412"/>
              <p:cNvSpPr/>
              <p:nvPr/>
            </p:nvSpPr>
            <p:spPr>
              <a:xfrm>
                <a:off x="1261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14" name="Line 413"/>
              <p:cNvSpPr/>
              <p:nvPr/>
            </p:nvSpPr>
            <p:spPr>
              <a:xfrm>
                <a:off x="1261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15" name="Line 414"/>
              <p:cNvSpPr/>
              <p:nvPr/>
            </p:nvSpPr>
            <p:spPr>
              <a:xfrm>
                <a:off x="129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16" name="Line 415"/>
              <p:cNvSpPr/>
              <p:nvPr/>
            </p:nvSpPr>
            <p:spPr>
              <a:xfrm>
                <a:off x="133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17" name="Line 416"/>
              <p:cNvSpPr/>
              <p:nvPr/>
            </p:nvSpPr>
            <p:spPr>
              <a:xfrm>
                <a:off x="137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18" name="Line 417"/>
              <p:cNvSpPr/>
              <p:nvPr/>
            </p:nvSpPr>
            <p:spPr>
              <a:xfrm>
                <a:off x="140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19" name="Line 418"/>
              <p:cNvSpPr/>
              <p:nvPr/>
            </p:nvSpPr>
            <p:spPr>
              <a:xfrm>
                <a:off x="1442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20" name="Line 419"/>
              <p:cNvSpPr/>
              <p:nvPr/>
            </p:nvSpPr>
            <p:spPr>
              <a:xfrm>
                <a:off x="1442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21" name="Line 420"/>
              <p:cNvSpPr/>
              <p:nvPr/>
            </p:nvSpPr>
            <p:spPr>
              <a:xfrm>
                <a:off x="147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22" name="Line 421"/>
              <p:cNvSpPr/>
              <p:nvPr/>
            </p:nvSpPr>
            <p:spPr>
              <a:xfrm>
                <a:off x="151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23" name="Line 422"/>
              <p:cNvSpPr/>
              <p:nvPr/>
            </p:nvSpPr>
            <p:spPr>
              <a:xfrm>
                <a:off x="155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24" name="Line 423"/>
              <p:cNvSpPr/>
              <p:nvPr/>
            </p:nvSpPr>
            <p:spPr>
              <a:xfrm>
                <a:off x="158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25" name="Line 424"/>
              <p:cNvSpPr/>
              <p:nvPr/>
            </p:nvSpPr>
            <p:spPr>
              <a:xfrm>
                <a:off x="1623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26" name="Line 425"/>
              <p:cNvSpPr/>
              <p:nvPr/>
            </p:nvSpPr>
            <p:spPr>
              <a:xfrm>
                <a:off x="1624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27" name="Line 426"/>
              <p:cNvSpPr/>
              <p:nvPr/>
            </p:nvSpPr>
            <p:spPr>
              <a:xfrm>
                <a:off x="166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28" name="Line 427"/>
              <p:cNvSpPr/>
              <p:nvPr/>
            </p:nvSpPr>
            <p:spPr>
              <a:xfrm>
                <a:off x="169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29" name="Line 428"/>
              <p:cNvSpPr/>
              <p:nvPr/>
            </p:nvSpPr>
            <p:spPr>
              <a:xfrm>
                <a:off x="173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30" name="Line 429"/>
              <p:cNvSpPr/>
              <p:nvPr/>
            </p:nvSpPr>
            <p:spPr>
              <a:xfrm>
                <a:off x="176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31" name="Line 430"/>
              <p:cNvSpPr/>
              <p:nvPr/>
            </p:nvSpPr>
            <p:spPr>
              <a:xfrm>
                <a:off x="180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32" name="Line 431"/>
              <p:cNvSpPr/>
              <p:nvPr/>
            </p:nvSpPr>
            <p:spPr>
              <a:xfrm>
                <a:off x="180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33" name="Line 432"/>
              <p:cNvSpPr/>
              <p:nvPr/>
            </p:nvSpPr>
            <p:spPr>
              <a:xfrm>
                <a:off x="184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34" name="Line 433"/>
              <p:cNvSpPr/>
              <p:nvPr/>
            </p:nvSpPr>
            <p:spPr>
              <a:xfrm>
                <a:off x="187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35" name="Line 434"/>
              <p:cNvSpPr/>
              <p:nvPr/>
            </p:nvSpPr>
            <p:spPr>
              <a:xfrm>
                <a:off x="191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36" name="Line 435"/>
              <p:cNvSpPr/>
              <p:nvPr/>
            </p:nvSpPr>
            <p:spPr>
              <a:xfrm>
                <a:off x="195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37" name="Line 436"/>
              <p:cNvSpPr/>
              <p:nvPr/>
            </p:nvSpPr>
            <p:spPr>
              <a:xfrm>
                <a:off x="1986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38" name="Line 437"/>
              <p:cNvSpPr/>
              <p:nvPr/>
            </p:nvSpPr>
            <p:spPr>
              <a:xfrm>
                <a:off x="1986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39" name="Line 438"/>
              <p:cNvSpPr/>
              <p:nvPr/>
            </p:nvSpPr>
            <p:spPr>
              <a:xfrm>
                <a:off x="202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40" name="Line 439"/>
              <p:cNvSpPr/>
              <p:nvPr/>
            </p:nvSpPr>
            <p:spPr>
              <a:xfrm>
                <a:off x="205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41" name="Line 440"/>
              <p:cNvSpPr/>
              <p:nvPr/>
            </p:nvSpPr>
            <p:spPr>
              <a:xfrm>
                <a:off x="209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42" name="Line 441"/>
              <p:cNvSpPr/>
              <p:nvPr/>
            </p:nvSpPr>
            <p:spPr>
              <a:xfrm>
                <a:off x="213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43" name="Line 442"/>
              <p:cNvSpPr/>
              <p:nvPr/>
            </p:nvSpPr>
            <p:spPr>
              <a:xfrm>
                <a:off x="216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44" name="Line 443"/>
              <p:cNvSpPr/>
              <p:nvPr/>
            </p:nvSpPr>
            <p:spPr>
              <a:xfrm>
                <a:off x="216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45" name="Line 444"/>
              <p:cNvSpPr/>
              <p:nvPr/>
            </p:nvSpPr>
            <p:spPr>
              <a:xfrm>
                <a:off x="220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46" name="Line 445"/>
              <p:cNvSpPr/>
              <p:nvPr/>
            </p:nvSpPr>
            <p:spPr>
              <a:xfrm>
                <a:off x="223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47" name="Line 446"/>
              <p:cNvSpPr/>
              <p:nvPr/>
            </p:nvSpPr>
            <p:spPr>
              <a:xfrm>
                <a:off x="227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48" name="Line 447"/>
              <p:cNvSpPr/>
              <p:nvPr/>
            </p:nvSpPr>
            <p:spPr>
              <a:xfrm>
                <a:off x="231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49" name="Line 448"/>
              <p:cNvSpPr/>
              <p:nvPr/>
            </p:nvSpPr>
            <p:spPr>
              <a:xfrm>
                <a:off x="2348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50" name="Line 449"/>
              <p:cNvSpPr/>
              <p:nvPr/>
            </p:nvSpPr>
            <p:spPr>
              <a:xfrm>
                <a:off x="2348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51" name="Line 450"/>
              <p:cNvSpPr/>
              <p:nvPr/>
            </p:nvSpPr>
            <p:spPr>
              <a:xfrm>
                <a:off x="238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52" name="Line 451"/>
              <p:cNvSpPr/>
              <p:nvPr/>
            </p:nvSpPr>
            <p:spPr>
              <a:xfrm>
                <a:off x="242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53" name="Line 452"/>
              <p:cNvSpPr/>
              <p:nvPr/>
            </p:nvSpPr>
            <p:spPr>
              <a:xfrm>
                <a:off x="245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54" name="Line 453"/>
              <p:cNvSpPr/>
              <p:nvPr/>
            </p:nvSpPr>
            <p:spPr>
              <a:xfrm>
                <a:off x="249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55" name="Line 454"/>
              <p:cNvSpPr/>
              <p:nvPr/>
            </p:nvSpPr>
            <p:spPr>
              <a:xfrm>
                <a:off x="2529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56" name="Line 455"/>
              <p:cNvSpPr/>
              <p:nvPr/>
            </p:nvSpPr>
            <p:spPr>
              <a:xfrm>
                <a:off x="2529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57" name="Line 456"/>
              <p:cNvSpPr/>
              <p:nvPr/>
            </p:nvSpPr>
            <p:spPr>
              <a:xfrm>
                <a:off x="256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58" name="Line 457"/>
              <p:cNvSpPr/>
              <p:nvPr/>
            </p:nvSpPr>
            <p:spPr>
              <a:xfrm>
                <a:off x="260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59" name="Line 458"/>
              <p:cNvSpPr/>
              <p:nvPr/>
            </p:nvSpPr>
            <p:spPr>
              <a:xfrm>
                <a:off x="263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60" name="Line 459"/>
              <p:cNvSpPr/>
              <p:nvPr/>
            </p:nvSpPr>
            <p:spPr>
              <a:xfrm>
                <a:off x="267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61" name="Line 460"/>
              <p:cNvSpPr/>
              <p:nvPr/>
            </p:nvSpPr>
            <p:spPr>
              <a:xfrm>
                <a:off x="2710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62" name="Line 461"/>
              <p:cNvSpPr/>
              <p:nvPr/>
            </p:nvSpPr>
            <p:spPr>
              <a:xfrm>
                <a:off x="2710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63" name="Line 462"/>
              <p:cNvSpPr/>
              <p:nvPr/>
            </p:nvSpPr>
            <p:spPr>
              <a:xfrm>
                <a:off x="274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64" name="Line 463"/>
              <p:cNvSpPr/>
              <p:nvPr/>
            </p:nvSpPr>
            <p:spPr>
              <a:xfrm>
                <a:off x="278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65" name="Line 464"/>
              <p:cNvSpPr/>
              <p:nvPr/>
            </p:nvSpPr>
            <p:spPr>
              <a:xfrm>
                <a:off x="281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66" name="Line 465"/>
              <p:cNvSpPr/>
              <p:nvPr/>
            </p:nvSpPr>
            <p:spPr>
              <a:xfrm>
                <a:off x="285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67" name="Line 466"/>
              <p:cNvSpPr/>
              <p:nvPr/>
            </p:nvSpPr>
            <p:spPr>
              <a:xfrm>
                <a:off x="2891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68" name="Line 467"/>
              <p:cNvSpPr/>
              <p:nvPr/>
            </p:nvSpPr>
            <p:spPr>
              <a:xfrm>
                <a:off x="2891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69" name="Line 468"/>
              <p:cNvSpPr/>
              <p:nvPr/>
            </p:nvSpPr>
            <p:spPr>
              <a:xfrm>
                <a:off x="292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70" name="Line 469"/>
              <p:cNvSpPr/>
              <p:nvPr/>
            </p:nvSpPr>
            <p:spPr>
              <a:xfrm>
                <a:off x="296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71" name="Line 470"/>
              <p:cNvSpPr/>
              <p:nvPr/>
            </p:nvSpPr>
            <p:spPr>
              <a:xfrm>
                <a:off x="300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72" name="Line 471"/>
              <p:cNvSpPr/>
              <p:nvPr/>
            </p:nvSpPr>
            <p:spPr>
              <a:xfrm>
                <a:off x="303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73" name="Line 472"/>
              <p:cNvSpPr/>
              <p:nvPr/>
            </p:nvSpPr>
            <p:spPr>
              <a:xfrm>
                <a:off x="3072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74" name="Line 473"/>
              <p:cNvSpPr/>
              <p:nvPr/>
            </p:nvSpPr>
            <p:spPr>
              <a:xfrm>
                <a:off x="3072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75" name="Line 474"/>
              <p:cNvSpPr/>
              <p:nvPr/>
            </p:nvSpPr>
            <p:spPr>
              <a:xfrm>
                <a:off x="310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76" name="Line 475"/>
              <p:cNvSpPr/>
              <p:nvPr/>
            </p:nvSpPr>
            <p:spPr>
              <a:xfrm>
                <a:off x="314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77" name="Line 476"/>
              <p:cNvSpPr/>
              <p:nvPr/>
            </p:nvSpPr>
            <p:spPr>
              <a:xfrm>
                <a:off x="318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78" name="Line 477"/>
              <p:cNvSpPr/>
              <p:nvPr/>
            </p:nvSpPr>
            <p:spPr>
              <a:xfrm>
                <a:off x="321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79" name="Line 478"/>
              <p:cNvSpPr/>
              <p:nvPr/>
            </p:nvSpPr>
            <p:spPr>
              <a:xfrm>
                <a:off x="3253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80" name="Line 479"/>
              <p:cNvSpPr/>
              <p:nvPr/>
            </p:nvSpPr>
            <p:spPr>
              <a:xfrm>
                <a:off x="3253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81" name="Line 480"/>
              <p:cNvSpPr/>
              <p:nvPr/>
            </p:nvSpPr>
            <p:spPr>
              <a:xfrm>
                <a:off x="328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82" name="Line 481"/>
              <p:cNvSpPr/>
              <p:nvPr/>
            </p:nvSpPr>
            <p:spPr>
              <a:xfrm>
                <a:off x="332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83" name="Line 482"/>
              <p:cNvSpPr/>
              <p:nvPr/>
            </p:nvSpPr>
            <p:spPr>
              <a:xfrm>
                <a:off x="336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84" name="Line 483"/>
              <p:cNvSpPr/>
              <p:nvPr/>
            </p:nvSpPr>
            <p:spPr>
              <a:xfrm>
                <a:off x="339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85" name="Line 484"/>
              <p:cNvSpPr/>
              <p:nvPr/>
            </p:nvSpPr>
            <p:spPr>
              <a:xfrm>
                <a:off x="3434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86" name="Line 485"/>
              <p:cNvSpPr/>
              <p:nvPr/>
            </p:nvSpPr>
            <p:spPr>
              <a:xfrm>
                <a:off x="3434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87" name="Line 486"/>
              <p:cNvSpPr/>
              <p:nvPr/>
            </p:nvSpPr>
            <p:spPr>
              <a:xfrm>
                <a:off x="347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88" name="Line 487"/>
              <p:cNvSpPr/>
              <p:nvPr/>
            </p:nvSpPr>
            <p:spPr>
              <a:xfrm>
                <a:off x="350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89" name="Line 488"/>
              <p:cNvSpPr/>
              <p:nvPr/>
            </p:nvSpPr>
            <p:spPr>
              <a:xfrm>
                <a:off x="354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90" name="Line 489"/>
              <p:cNvSpPr/>
              <p:nvPr/>
            </p:nvSpPr>
            <p:spPr>
              <a:xfrm>
                <a:off x="357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91" name="Line 490"/>
              <p:cNvSpPr/>
              <p:nvPr/>
            </p:nvSpPr>
            <p:spPr>
              <a:xfrm>
                <a:off x="361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92" name="Line 491"/>
              <p:cNvSpPr/>
              <p:nvPr/>
            </p:nvSpPr>
            <p:spPr>
              <a:xfrm>
                <a:off x="361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93" name="Line 492"/>
              <p:cNvSpPr/>
              <p:nvPr/>
            </p:nvSpPr>
            <p:spPr>
              <a:xfrm>
                <a:off x="365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94" name="Line 493"/>
              <p:cNvSpPr/>
              <p:nvPr/>
            </p:nvSpPr>
            <p:spPr>
              <a:xfrm>
                <a:off x="368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95" name="Line 494"/>
              <p:cNvSpPr/>
              <p:nvPr/>
            </p:nvSpPr>
            <p:spPr>
              <a:xfrm>
                <a:off x="372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96" name="Line 495"/>
              <p:cNvSpPr/>
              <p:nvPr/>
            </p:nvSpPr>
            <p:spPr>
              <a:xfrm>
                <a:off x="376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597" name="Line 496"/>
              <p:cNvSpPr/>
              <p:nvPr/>
            </p:nvSpPr>
            <p:spPr>
              <a:xfrm>
                <a:off x="3796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10598" name="Group 497"/>
              <p:cNvGrpSpPr/>
              <p:nvPr/>
            </p:nvGrpSpPr>
            <p:grpSpPr>
              <a:xfrm>
                <a:off x="3796" y="1379"/>
                <a:ext cx="145" cy="118"/>
                <a:chOff x="3963" y="2822"/>
                <a:chExt cx="145" cy="118"/>
              </a:xfrm>
            </p:grpSpPr>
            <p:sp>
              <p:nvSpPr>
                <p:cNvPr id="10619" name="Line 498"/>
                <p:cNvSpPr/>
                <p:nvPr/>
              </p:nvSpPr>
              <p:spPr>
                <a:xfrm>
                  <a:off x="3963" y="2822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620" name="Line 499"/>
                <p:cNvSpPr/>
                <p:nvPr/>
              </p:nvSpPr>
              <p:spPr>
                <a:xfrm>
                  <a:off x="3999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621" name="Line 500"/>
                <p:cNvSpPr/>
                <p:nvPr/>
              </p:nvSpPr>
              <p:spPr>
                <a:xfrm>
                  <a:off x="4035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622" name="Line 501"/>
                <p:cNvSpPr/>
                <p:nvPr/>
              </p:nvSpPr>
              <p:spPr>
                <a:xfrm>
                  <a:off x="4072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623" name="Line 502"/>
                <p:cNvSpPr/>
                <p:nvPr/>
              </p:nvSpPr>
              <p:spPr>
                <a:xfrm>
                  <a:off x="4108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0599" name="Line 503"/>
              <p:cNvSpPr/>
              <p:nvPr/>
            </p:nvSpPr>
            <p:spPr>
              <a:xfrm>
                <a:off x="397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600" name="Line 504"/>
              <p:cNvSpPr/>
              <p:nvPr/>
            </p:nvSpPr>
            <p:spPr>
              <a:xfrm>
                <a:off x="397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601" name="Line 505"/>
              <p:cNvSpPr/>
              <p:nvPr/>
            </p:nvSpPr>
            <p:spPr>
              <a:xfrm>
                <a:off x="401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602" name="Line 506"/>
              <p:cNvSpPr/>
              <p:nvPr/>
            </p:nvSpPr>
            <p:spPr>
              <a:xfrm>
                <a:off x="404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603" name="Line 507"/>
              <p:cNvSpPr/>
              <p:nvPr/>
            </p:nvSpPr>
            <p:spPr>
              <a:xfrm>
                <a:off x="408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604" name="Line 508"/>
              <p:cNvSpPr/>
              <p:nvPr/>
            </p:nvSpPr>
            <p:spPr>
              <a:xfrm>
                <a:off x="412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10605" name="Group 509"/>
              <p:cNvGrpSpPr/>
              <p:nvPr/>
            </p:nvGrpSpPr>
            <p:grpSpPr>
              <a:xfrm>
                <a:off x="4156" y="1379"/>
                <a:ext cx="145" cy="118"/>
                <a:chOff x="3963" y="2822"/>
                <a:chExt cx="145" cy="118"/>
              </a:xfrm>
            </p:grpSpPr>
            <p:sp>
              <p:nvSpPr>
                <p:cNvPr id="10614" name="Line 510"/>
                <p:cNvSpPr/>
                <p:nvPr/>
              </p:nvSpPr>
              <p:spPr>
                <a:xfrm>
                  <a:off x="3963" y="2822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615" name="Line 511"/>
                <p:cNvSpPr/>
                <p:nvPr/>
              </p:nvSpPr>
              <p:spPr>
                <a:xfrm>
                  <a:off x="3999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616" name="Line 512"/>
                <p:cNvSpPr/>
                <p:nvPr/>
              </p:nvSpPr>
              <p:spPr>
                <a:xfrm>
                  <a:off x="4035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617" name="Line 513"/>
                <p:cNvSpPr/>
                <p:nvPr/>
              </p:nvSpPr>
              <p:spPr>
                <a:xfrm>
                  <a:off x="4072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618" name="Line 514"/>
                <p:cNvSpPr/>
                <p:nvPr/>
              </p:nvSpPr>
              <p:spPr>
                <a:xfrm>
                  <a:off x="4108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0606" name="Line 515"/>
              <p:cNvSpPr/>
              <p:nvPr/>
            </p:nvSpPr>
            <p:spPr>
              <a:xfrm>
                <a:off x="433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10607" name="Group 516"/>
              <p:cNvGrpSpPr/>
              <p:nvPr/>
            </p:nvGrpSpPr>
            <p:grpSpPr>
              <a:xfrm>
                <a:off x="4336" y="1379"/>
                <a:ext cx="145" cy="118"/>
                <a:chOff x="3963" y="2822"/>
                <a:chExt cx="145" cy="118"/>
              </a:xfrm>
            </p:grpSpPr>
            <p:sp>
              <p:nvSpPr>
                <p:cNvPr id="10609" name="Line 517"/>
                <p:cNvSpPr/>
                <p:nvPr/>
              </p:nvSpPr>
              <p:spPr>
                <a:xfrm>
                  <a:off x="3963" y="2822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610" name="Line 518"/>
                <p:cNvSpPr/>
                <p:nvPr/>
              </p:nvSpPr>
              <p:spPr>
                <a:xfrm>
                  <a:off x="3999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611" name="Line 519"/>
                <p:cNvSpPr/>
                <p:nvPr/>
              </p:nvSpPr>
              <p:spPr>
                <a:xfrm>
                  <a:off x="4035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612" name="Line 520"/>
                <p:cNvSpPr/>
                <p:nvPr/>
              </p:nvSpPr>
              <p:spPr>
                <a:xfrm>
                  <a:off x="4072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613" name="Line 521"/>
                <p:cNvSpPr/>
                <p:nvPr/>
              </p:nvSpPr>
              <p:spPr>
                <a:xfrm>
                  <a:off x="4108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0608" name="Line 522"/>
              <p:cNvSpPr/>
              <p:nvPr/>
            </p:nvSpPr>
            <p:spPr>
              <a:xfrm>
                <a:off x="451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7" name="Group 950"/>
          <p:cNvGrpSpPr/>
          <p:nvPr/>
        </p:nvGrpSpPr>
        <p:grpSpPr>
          <a:xfrm>
            <a:off x="2903939" y="3824768"/>
            <a:ext cx="4806553" cy="922735"/>
            <a:chOff x="476" y="2659"/>
            <a:chExt cx="4037" cy="775"/>
          </a:xfrm>
        </p:grpSpPr>
        <p:sp>
          <p:nvSpPr>
            <p:cNvPr id="10375" name="AutoShape 652"/>
            <p:cNvSpPr/>
            <p:nvPr/>
          </p:nvSpPr>
          <p:spPr>
            <a:xfrm>
              <a:off x="775" y="2659"/>
              <a:ext cx="1638" cy="775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685165"/>
              <a:endParaRPr lang="zh-CN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376" name="AutoShape 650"/>
            <p:cNvSpPr/>
            <p:nvPr/>
          </p:nvSpPr>
          <p:spPr>
            <a:xfrm>
              <a:off x="476" y="2967"/>
              <a:ext cx="4037" cy="282"/>
            </a:xfrm>
            <a:prstGeom prst="cube">
              <a:avLst>
                <a:gd name="adj" fmla="val 66912"/>
              </a:avLst>
            </a:prstGeom>
            <a:solidFill>
              <a:srgbClr val="FFCC00"/>
            </a:solidFill>
            <a:ln w="317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685165"/>
              <a:endParaRPr lang="zh-CN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0377" name="Group 815"/>
            <p:cNvGrpSpPr/>
            <p:nvPr/>
          </p:nvGrpSpPr>
          <p:grpSpPr>
            <a:xfrm>
              <a:off x="693" y="2981"/>
              <a:ext cx="3697" cy="16"/>
              <a:chOff x="793" y="3884"/>
              <a:chExt cx="3697" cy="21"/>
            </a:xfrm>
          </p:grpSpPr>
          <p:sp>
            <p:nvSpPr>
              <p:cNvPr id="10379" name="Line 655"/>
              <p:cNvSpPr/>
              <p:nvPr/>
            </p:nvSpPr>
            <p:spPr>
              <a:xfrm rot="2700000">
                <a:off x="836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80" name="Line 656"/>
              <p:cNvSpPr/>
              <p:nvPr/>
            </p:nvSpPr>
            <p:spPr>
              <a:xfrm rot="2700000">
                <a:off x="872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81" name="Line 657"/>
              <p:cNvSpPr/>
              <p:nvPr/>
            </p:nvSpPr>
            <p:spPr>
              <a:xfrm rot="2700000">
                <a:off x="908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82" name="Line 658"/>
              <p:cNvSpPr/>
              <p:nvPr/>
            </p:nvSpPr>
            <p:spPr>
              <a:xfrm rot="2700000">
                <a:off x="945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83" name="Line 659"/>
              <p:cNvSpPr/>
              <p:nvPr/>
            </p:nvSpPr>
            <p:spPr>
              <a:xfrm rot="2700000">
                <a:off x="981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84" name="Line 660"/>
              <p:cNvSpPr/>
              <p:nvPr/>
            </p:nvSpPr>
            <p:spPr>
              <a:xfrm rot="2700000">
                <a:off x="1017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85" name="Line 661"/>
              <p:cNvSpPr/>
              <p:nvPr/>
            </p:nvSpPr>
            <p:spPr>
              <a:xfrm rot="2700000">
                <a:off x="1017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86" name="Line 662"/>
              <p:cNvSpPr/>
              <p:nvPr/>
            </p:nvSpPr>
            <p:spPr>
              <a:xfrm rot="2700000">
                <a:off x="1053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87" name="Line 663"/>
              <p:cNvSpPr/>
              <p:nvPr/>
            </p:nvSpPr>
            <p:spPr>
              <a:xfrm rot="2700000">
                <a:off x="1089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88" name="Line 664"/>
              <p:cNvSpPr/>
              <p:nvPr/>
            </p:nvSpPr>
            <p:spPr>
              <a:xfrm rot="2700000">
                <a:off x="1126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89" name="Line 665"/>
              <p:cNvSpPr/>
              <p:nvPr/>
            </p:nvSpPr>
            <p:spPr>
              <a:xfrm rot="2700000">
                <a:off x="1162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90" name="Line 666"/>
              <p:cNvSpPr/>
              <p:nvPr/>
            </p:nvSpPr>
            <p:spPr>
              <a:xfrm rot="2700000">
                <a:off x="1198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91" name="Line 667"/>
              <p:cNvSpPr/>
              <p:nvPr/>
            </p:nvSpPr>
            <p:spPr>
              <a:xfrm rot="2700000">
                <a:off x="1198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92" name="Line 668"/>
              <p:cNvSpPr/>
              <p:nvPr/>
            </p:nvSpPr>
            <p:spPr>
              <a:xfrm rot="2700000">
                <a:off x="1234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93" name="Line 669"/>
              <p:cNvSpPr/>
              <p:nvPr/>
            </p:nvSpPr>
            <p:spPr>
              <a:xfrm rot="2700000">
                <a:off x="1270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94" name="Line 670"/>
              <p:cNvSpPr/>
              <p:nvPr/>
            </p:nvSpPr>
            <p:spPr>
              <a:xfrm rot="2700000">
                <a:off x="1307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95" name="Line 671"/>
              <p:cNvSpPr/>
              <p:nvPr/>
            </p:nvSpPr>
            <p:spPr>
              <a:xfrm rot="2700000">
                <a:off x="1343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96" name="Line 672"/>
              <p:cNvSpPr/>
              <p:nvPr/>
            </p:nvSpPr>
            <p:spPr>
              <a:xfrm rot="2700000">
                <a:off x="1379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97" name="Line 673"/>
              <p:cNvSpPr/>
              <p:nvPr/>
            </p:nvSpPr>
            <p:spPr>
              <a:xfrm rot="2700000">
                <a:off x="1379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98" name="Line 674"/>
              <p:cNvSpPr/>
              <p:nvPr/>
            </p:nvSpPr>
            <p:spPr>
              <a:xfrm rot="2700000">
                <a:off x="1415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99" name="Line 675"/>
              <p:cNvSpPr/>
              <p:nvPr/>
            </p:nvSpPr>
            <p:spPr>
              <a:xfrm rot="2700000">
                <a:off x="1451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00" name="Line 676"/>
              <p:cNvSpPr/>
              <p:nvPr/>
            </p:nvSpPr>
            <p:spPr>
              <a:xfrm rot="2700000">
                <a:off x="1488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01" name="Line 677"/>
              <p:cNvSpPr/>
              <p:nvPr/>
            </p:nvSpPr>
            <p:spPr>
              <a:xfrm rot="2700000">
                <a:off x="1524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02" name="Line 678"/>
              <p:cNvSpPr/>
              <p:nvPr/>
            </p:nvSpPr>
            <p:spPr>
              <a:xfrm rot="2700000">
                <a:off x="1560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03" name="Line 679"/>
              <p:cNvSpPr/>
              <p:nvPr/>
            </p:nvSpPr>
            <p:spPr>
              <a:xfrm rot="2700000">
                <a:off x="1561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04" name="Line 680"/>
              <p:cNvSpPr/>
              <p:nvPr/>
            </p:nvSpPr>
            <p:spPr>
              <a:xfrm rot="2700000">
                <a:off x="1597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05" name="Line 681"/>
              <p:cNvSpPr/>
              <p:nvPr/>
            </p:nvSpPr>
            <p:spPr>
              <a:xfrm rot="2700000">
                <a:off x="1633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06" name="Line 682"/>
              <p:cNvSpPr/>
              <p:nvPr/>
            </p:nvSpPr>
            <p:spPr>
              <a:xfrm rot="2700000">
                <a:off x="1670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07" name="Line 683"/>
              <p:cNvSpPr/>
              <p:nvPr/>
            </p:nvSpPr>
            <p:spPr>
              <a:xfrm rot="2700000">
                <a:off x="1706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08" name="Line 684"/>
              <p:cNvSpPr/>
              <p:nvPr/>
            </p:nvSpPr>
            <p:spPr>
              <a:xfrm rot="2700000">
                <a:off x="1742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09" name="Line 685"/>
              <p:cNvSpPr/>
              <p:nvPr/>
            </p:nvSpPr>
            <p:spPr>
              <a:xfrm rot="2700000">
                <a:off x="1742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10" name="Line 686"/>
              <p:cNvSpPr/>
              <p:nvPr/>
            </p:nvSpPr>
            <p:spPr>
              <a:xfrm rot="2700000">
                <a:off x="1778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11" name="Line 687"/>
              <p:cNvSpPr/>
              <p:nvPr/>
            </p:nvSpPr>
            <p:spPr>
              <a:xfrm rot="2700000">
                <a:off x="1814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12" name="Line 688"/>
              <p:cNvSpPr/>
              <p:nvPr/>
            </p:nvSpPr>
            <p:spPr>
              <a:xfrm rot="2700000">
                <a:off x="1851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13" name="Line 689"/>
              <p:cNvSpPr/>
              <p:nvPr/>
            </p:nvSpPr>
            <p:spPr>
              <a:xfrm rot="2700000">
                <a:off x="1887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14" name="Line 690"/>
              <p:cNvSpPr/>
              <p:nvPr/>
            </p:nvSpPr>
            <p:spPr>
              <a:xfrm rot="2700000">
                <a:off x="1923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15" name="Line 691"/>
              <p:cNvSpPr/>
              <p:nvPr/>
            </p:nvSpPr>
            <p:spPr>
              <a:xfrm rot="2700000">
                <a:off x="1923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16" name="Line 692"/>
              <p:cNvSpPr/>
              <p:nvPr/>
            </p:nvSpPr>
            <p:spPr>
              <a:xfrm rot="2700000">
                <a:off x="1959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17" name="Line 693"/>
              <p:cNvSpPr/>
              <p:nvPr/>
            </p:nvSpPr>
            <p:spPr>
              <a:xfrm rot="2700000">
                <a:off x="1995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18" name="Line 694"/>
              <p:cNvSpPr/>
              <p:nvPr/>
            </p:nvSpPr>
            <p:spPr>
              <a:xfrm rot="2700000">
                <a:off x="2032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19" name="Line 695"/>
              <p:cNvSpPr/>
              <p:nvPr/>
            </p:nvSpPr>
            <p:spPr>
              <a:xfrm rot="2700000">
                <a:off x="2068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20" name="Line 696"/>
              <p:cNvSpPr/>
              <p:nvPr/>
            </p:nvSpPr>
            <p:spPr>
              <a:xfrm rot="2700000">
                <a:off x="2104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21" name="Line 697"/>
              <p:cNvSpPr/>
              <p:nvPr/>
            </p:nvSpPr>
            <p:spPr>
              <a:xfrm rot="2700000">
                <a:off x="2104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22" name="Line 698"/>
              <p:cNvSpPr/>
              <p:nvPr/>
            </p:nvSpPr>
            <p:spPr>
              <a:xfrm rot="2700000">
                <a:off x="2140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23" name="Line 699"/>
              <p:cNvSpPr/>
              <p:nvPr/>
            </p:nvSpPr>
            <p:spPr>
              <a:xfrm rot="2700000">
                <a:off x="2176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24" name="Line 700"/>
              <p:cNvSpPr/>
              <p:nvPr/>
            </p:nvSpPr>
            <p:spPr>
              <a:xfrm rot="2700000">
                <a:off x="2213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25" name="Line 701"/>
              <p:cNvSpPr/>
              <p:nvPr/>
            </p:nvSpPr>
            <p:spPr>
              <a:xfrm rot="2700000">
                <a:off x="2249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26" name="Line 702"/>
              <p:cNvSpPr/>
              <p:nvPr/>
            </p:nvSpPr>
            <p:spPr>
              <a:xfrm rot="2700000">
                <a:off x="2285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27" name="Line 703"/>
              <p:cNvSpPr/>
              <p:nvPr/>
            </p:nvSpPr>
            <p:spPr>
              <a:xfrm rot="2700000">
                <a:off x="2285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28" name="Line 704"/>
              <p:cNvSpPr/>
              <p:nvPr/>
            </p:nvSpPr>
            <p:spPr>
              <a:xfrm rot="2700000">
                <a:off x="2321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29" name="Line 705"/>
              <p:cNvSpPr/>
              <p:nvPr/>
            </p:nvSpPr>
            <p:spPr>
              <a:xfrm rot="2700000">
                <a:off x="2357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30" name="Line 706"/>
              <p:cNvSpPr/>
              <p:nvPr/>
            </p:nvSpPr>
            <p:spPr>
              <a:xfrm rot="2700000">
                <a:off x="2394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31" name="Line 707"/>
              <p:cNvSpPr/>
              <p:nvPr/>
            </p:nvSpPr>
            <p:spPr>
              <a:xfrm rot="2700000">
                <a:off x="2430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32" name="Line 708"/>
              <p:cNvSpPr/>
              <p:nvPr/>
            </p:nvSpPr>
            <p:spPr>
              <a:xfrm rot="2700000">
                <a:off x="2466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33" name="Line 709"/>
              <p:cNvSpPr/>
              <p:nvPr/>
            </p:nvSpPr>
            <p:spPr>
              <a:xfrm rot="2700000">
                <a:off x="2466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34" name="Line 710"/>
              <p:cNvSpPr/>
              <p:nvPr/>
            </p:nvSpPr>
            <p:spPr>
              <a:xfrm rot="2700000">
                <a:off x="2502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35" name="Line 711"/>
              <p:cNvSpPr/>
              <p:nvPr/>
            </p:nvSpPr>
            <p:spPr>
              <a:xfrm rot="2700000">
                <a:off x="2538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36" name="Line 712"/>
              <p:cNvSpPr/>
              <p:nvPr/>
            </p:nvSpPr>
            <p:spPr>
              <a:xfrm rot="2700000">
                <a:off x="2575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37" name="Line 713"/>
              <p:cNvSpPr/>
              <p:nvPr/>
            </p:nvSpPr>
            <p:spPr>
              <a:xfrm rot="2700000">
                <a:off x="2611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38" name="Line 714"/>
              <p:cNvSpPr/>
              <p:nvPr/>
            </p:nvSpPr>
            <p:spPr>
              <a:xfrm rot="2700000">
                <a:off x="2647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39" name="Line 715"/>
              <p:cNvSpPr/>
              <p:nvPr/>
            </p:nvSpPr>
            <p:spPr>
              <a:xfrm rot="2700000">
                <a:off x="2647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40" name="Line 716"/>
              <p:cNvSpPr/>
              <p:nvPr/>
            </p:nvSpPr>
            <p:spPr>
              <a:xfrm rot="2700000">
                <a:off x="2683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41" name="Line 717"/>
              <p:cNvSpPr/>
              <p:nvPr/>
            </p:nvSpPr>
            <p:spPr>
              <a:xfrm rot="2700000">
                <a:off x="2719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42" name="Line 718"/>
              <p:cNvSpPr/>
              <p:nvPr/>
            </p:nvSpPr>
            <p:spPr>
              <a:xfrm rot="2700000">
                <a:off x="2756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43" name="Line 719"/>
              <p:cNvSpPr/>
              <p:nvPr/>
            </p:nvSpPr>
            <p:spPr>
              <a:xfrm rot="2700000">
                <a:off x="2792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44" name="Line 720"/>
              <p:cNvSpPr/>
              <p:nvPr/>
            </p:nvSpPr>
            <p:spPr>
              <a:xfrm rot="2700000">
                <a:off x="2828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45" name="Line 721"/>
              <p:cNvSpPr/>
              <p:nvPr/>
            </p:nvSpPr>
            <p:spPr>
              <a:xfrm rot="2700000">
                <a:off x="2828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46" name="Line 722"/>
              <p:cNvSpPr/>
              <p:nvPr/>
            </p:nvSpPr>
            <p:spPr>
              <a:xfrm rot="2700000">
                <a:off x="2864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47" name="Line 723"/>
              <p:cNvSpPr/>
              <p:nvPr/>
            </p:nvSpPr>
            <p:spPr>
              <a:xfrm rot="2700000">
                <a:off x="2900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48" name="Line 724"/>
              <p:cNvSpPr/>
              <p:nvPr/>
            </p:nvSpPr>
            <p:spPr>
              <a:xfrm rot="2700000">
                <a:off x="2937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49" name="Line 725"/>
              <p:cNvSpPr/>
              <p:nvPr/>
            </p:nvSpPr>
            <p:spPr>
              <a:xfrm rot="2700000">
                <a:off x="2973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50" name="Line 726"/>
              <p:cNvSpPr/>
              <p:nvPr/>
            </p:nvSpPr>
            <p:spPr>
              <a:xfrm rot="2700000">
                <a:off x="3009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51" name="Line 727"/>
              <p:cNvSpPr/>
              <p:nvPr/>
            </p:nvSpPr>
            <p:spPr>
              <a:xfrm rot="2700000">
                <a:off x="3009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52" name="Line 728"/>
              <p:cNvSpPr/>
              <p:nvPr/>
            </p:nvSpPr>
            <p:spPr>
              <a:xfrm rot="2700000">
                <a:off x="3045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53" name="Line 729"/>
              <p:cNvSpPr/>
              <p:nvPr/>
            </p:nvSpPr>
            <p:spPr>
              <a:xfrm rot="2700000">
                <a:off x="3081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54" name="Line 730"/>
              <p:cNvSpPr/>
              <p:nvPr/>
            </p:nvSpPr>
            <p:spPr>
              <a:xfrm rot="2700000">
                <a:off x="3118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55" name="Line 731"/>
              <p:cNvSpPr/>
              <p:nvPr/>
            </p:nvSpPr>
            <p:spPr>
              <a:xfrm rot="2700000">
                <a:off x="3154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56" name="Line 732"/>
              <p:cNvSpPr/>
              <p:nvPr/>
            </p:nvSpPr>
            <p:spPr>
              <a:xfrm rot="2700000">
                <a:off x="3190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57" name="Line 733"/>
              <p:cNvSpPr/>
              <p:nvPr/>
            </p:nvSpPr>
            <p:spPr>
              <a:xfrm rot="2700000">
                <a:off x="3190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58" name="Line 734"/>
              <p:cNvSpPr/>
              <p:nvPr/>
            </p:nvSpPr>
            <p:spPr>
              <a:xfrm rot="2700000">
                <a:off x="3226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59" name="Line 735"/>
              <p:cNvSpPr/>
              <p:nvPr/>
            </p:nvSpPr>
            <p:spPr>
              <a:xfrm rot="2700000">
                <a:off x="3262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60" name="Line 736"/>
              <p:cNvSpPr/>
              <p:nvPr/>
            </p:nvSpPr>
            <p:spPr>
              <a:xfrm rot="2700000">
                <a:off x="3299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61" name="Line 737"/>
              <p:cNvSpPr/>
              <p:nvPr/>
            </p:nvSpPr>
            <p:spPr>
              <a:xfrm rot="2700000">
                <a:off x="3335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62" name="Line 738"/>
              <p:cNvSpPr/>
              <p:nvPr/>
            </p:nvSpPr>
            <p:spPr>
              <a:xfrm rot="2700000">
                <a:off x="3371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63" name="Line 739"/>
              <p:cNvSpPr/>
              <p:nvPr/>
            </p:nvSpPr>
            <p:spPr>
              <a:xfrm rot="2700000">
                <a:off x="3371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64" name="Line 740"/>
              <p:cNvSpPr/>
              <p:nvPr/>
            </p:nvSpPr>
            <p:spPr>
              <a:xfrm rot="2700000">
                <a:off x="3407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65" name="Line 741"/>
              <p:cNvSpPr/>
              <p:nvPr/>
            </p:nvSpPr>
            <p:spPr>
              <a:xfrm rot="2700000">
                <a:off x="3443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66" name="Line 742"/>
              <p:cNvSpPr/>
              <p:nvPr/>
            </p:nvSpPr>
            <p:spPr>
              <a:xfrm rot="2700000">
                <a:off x="3480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67" name="Line 743"/>
              <p:cNvSpPr/>
              <p:nvPr/>
            </p:nvSpPr>
            <p:spPr>
              <a:xfrm rot="2700000">
                <a:off x="3516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68" name="Line 744"/>
              <p:cNvSpPr/>
              <p:nvPr/>
            </p:nvSpPr>
            <p:spPr>
              <a:xfrm rot="2700000">
                <a:off x="3552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69" name="Line 745"/>
              <p:cNvSpPr/>
              <p:nvPr/>
            </p:nvSpPr>
            <p:spPr>
              <a:xfrm rot="2700000">
                <a:off x="3552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70" name="Line 746"/>
              <p:cNvSpPr/>
              <p:nvPr/>
            </p:nvSpPr>
            <p:spPr>
              <a:xfrm rot="2700000">
                <a:off x="3588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71" name="Line 778"/>
              <p:cNvSpPr/>
              <p:nvPr/>
            </p:nvSpPr>
            <p:spPr>
              <a:xfrm rot="2700000">
                <a:off x="3628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72" name="Line 779"/>
              <p:cNvSpPr/>
              <p:nvPr/>
            </p:nvSpPr>
            <p:spPr>
              <a:xfrm rot="2700000">
                <a:off x="3665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73" name="Line 780"/>
              <p:cNvSpPr/>
              <p:nvPr/>
            </p:nvSpPr>
            <p:spPr>
              <a:xfrm rot="2700000">
                <a:off x="3701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74" name="Line 781"/>
              <p:cNvSpPr/>
              <p:nvPr/>
            </p:nvSpPr>
            <p:spPr>
              <a:xfrm rot="2700000">
                <a:off x="3737" y="3862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75" name="Line 782"/>
              <p:cNvSpPr/>
              <p:nvPr/>
            </p:nvSpPr>
            <p:spPr>
              <a:xfrm rot="2700000">
                <a:off x="3737" y="3862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76" name="Line 783"/>
              <p:cNvSpPr/>
              <p:nvPr/>
            </p:nvSpPr>
            <p:spPr>
              <a:xfrm rot="2700000">
                <a:off x="3773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77" name="Line 784"/>
              <p:cNvSpPr/>
              <p:nvPr/>
            </p:nvSpPr>
            <p:spPr>
              <a:xfrm rot="2700000">
                <a:off x="3809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78" name="Line 785"/>
              <p:cNvSpPr/>
              <p:nvPr/>
            </p:nvSpPr>
            <p:spPr>
              <a:xfrm rot="2700000">
                <a:off x="3846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79" name="Line 786"/>
              <p:cNvSpPr/>
              <p:nvPr/>
            </p:nvSpPr>
            <p:spPr>
              <a:xfrm rot="2700000">
                <a:off x="3882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80" name="Line 787"/>
              <p:cNvSpPr/>
              <p:nvPr/>
            </p:nvSpPr>
            <p:spPr>
              <a:xfrm rot="2700000">
                <a:off x="3918" y="3862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81" name="Line 788"/>
              <p:cNvSpPr/>
              <p:nvPr/>
            </p:nvSpPr>
            <p:spPr>
              <a:xfrm rot="2700000">
                <a:off x="3918" y="3862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82" name="Line 789"/>
              <p:cNvSpPr/>
              <p:nvPr/>
            </p:nvSpPr>
            <p:spPr>
              <a:xfrm rot="2700000">
                <a:off x="3954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83" name="Line 790"/>
              <p:cNvSpPr/>
              <p:nvPr/>
            </p:nvSpPr>
            <p:spPr>
              <a:xfrm rot="2700000">
                <a:off x="3990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84" name="Line 791"/>
              <p:cNvSpPr/>
              <p:nvPr/>
            </p:nvSpPr>
            <p:spPr>
              <a:xfrm rot="2700000">
                <a:off x="4027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85" name="Line 792"/>
              <p:cNvSpPr/>
              <p:nvPr/>
            </p:nvSpPr>
            <p:spPr>
              <a:xfrm rot="2700000">
                <a:off x="4063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86" name="Line 793"/>
              <p:cNvSpPr/>
              <p:nvPr/>
            </p:nvSpPr>
            <p:spPr>
              <a:xfrm rot="2700000">
                <a:off x="4099" y="3862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87" name="Line 794"/>
              <p:cNvSpPr/>
              <p:nvPr/>
            </p:nvSpPr>
            <p:spPr>
              <a:xfrm rot="2700000">
                <a:off x="4099" y="3862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88" name="Line 795"/>
              <p:cNvSpPr/>
              <p:nvPr/>
            </p:nvSpPr>
            <p:spPr>
              <a:xfrm rot="2700000">
                <a:off x="4135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89" name="Line 796"/>
              <p:cNvSpPr/>
              <p:nvPr/>
            </p:nvSpPr>
            <p:spPr>
              <a:xfrm rot="2700000">
                <a:off x="4171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90" name="Line 797"/>
              <p:cNvSpPr/>
              <p:nvPr/>
            </p:nvSpPr>
            <p:spPr>
              <a:xfrm rot="2700000">
                <a:off x="4208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91" name="Line 798"/>
              <p:cNvSpPr/>
              <p:nvPr/>
            </p:nvSpPr>
            <p:spPr>
              <a:xfrm rot="2700000">
                <a:off x="4244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92" name="Line 799"/>
              <p:cNvSpPr/>
              <p:nvPr/>
            </p:nvSpPr>
            <p:spPr>
              <a:xfrm rot="2700000">
                <a:off x="4280" y="3862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93" name="Line 800"/>
              <p:cNvSpPr/>
              <p:nvPr/>
            </p:nvSpPr>
            <p:spPr>
              <a:xfrm rot="2700000">
                <a:off x="4280" y="3862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94" name="Line 801"/>
              <p:cNvSpPr/>
              <p:nvPr/>
            </p:nvSpPr>
            <p:spPr>
              <a:xfrm rot="2700000">
                <a:off x="4316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95" name="Line 808"/>
              <p:cNvSpPr/>
              <p:nvPr/>
            </p:nvSpPr>
            <p:spPr>
              <a:xfrm rot="2700000">
                <a:off x="4348" y="3868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96" name="Line 809"/>
              <p:cNvSpPr/>
              <p:nvPr/>
            </p:nvSpPr>
            <p:spPr>
              <a:xfrm rot="2700000">
                <a:off x="4384" y="3868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97" name="Line 810"/>
              <p:cNvSpPr/>
              <p:nvPr/>
            </p:nvSpPr>
            <p:spPr>
              <a:xfrm rot="2700000">
                <a:off x="4447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498" name="Line 813"/>
              <p:cNvSpPr/>
              <p:nvPr/>
            </p:nvSpPr>
            <p:spPr>
              <a:xfrm rot="2700000">
                <a:off x="4421" y="3868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10378" name="Text Box 817"/>
            <p:cNvSpPr txBox="1"/>
            <p:nvPr/>
          </p:nvSpPr>
          <p:spPr>
            <a:xfrm>
              <a:off x="584" y="2976"/>
              <a:ext cx="3901" cy="19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defTabSz="685165"/>
              <a:r>
                <a:rPr lang="en-US" altLang="zh-CN" sz="900" b="1" i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 cm      1          2            3           4            5            6           7            8          9          10 </a:t>
              </a:r>
              <a:endParaRPr lang="en-US" altLang="zh-CN" i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951"/>
          <p:cNvGrpSpPr/>
          <p:nvPr/>
        </p:nvGrpSpPr>
        <p:grpSpPr>
          <a:xfrm>
            <a:off x="3141821" y="1083949"/>
            <a:ext cx="4629150" cy="1037035"/>
            <a:chOff x="671" y="300"/>
            <a:chExt cx="3888" cy="871"/>
          </a:xfrm>
        </p:grpSpPr>
        <p:sp>
          <p:nvSpPr>
            <p:cNvPr id="10250" name="AutoShape 821"/>
            <p:cNvSpPr/>
            <p:nvPr/>
          </p:nvSpPr>
          <p:spPr>
            <a:xfrm>
              <a:off x="729" y="300"/>
              <a:ext cx="1638" cy="775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685165"/>
              <a:endParaRPr lang="zh-CN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0251" name="Group 822"/>
            <p:cNvGrpSpPr/>
            <p:nvPr/>
          </p:nvGrpSpPr>
          <p:grpSpPr>
            <a:xfrm rot="411307">
              <a:off x="671" y="804"/>
              <a:ext cx="3888" cy="367"/>
              <a:chOff x="808" y="1328"/>
              <a:chExt cx="3888" cy="499"/>
            </a:xfrm>
          </p:grpSpPr>
          <p:sp>
            <p:nvSpPr>
              <p:cNvPr id="10252" name="AutoShape 823"/>
              <p:cNvSpPr/>
              <p:nvPr/>
            </p:nvSpPr>
            <p:spPr>
              <a:xfrm>
                <a:off x="808" y="1328"/>
                <a:ext cx="3888" cy="499"/>
              </a:xfrm>
              <a:prstGeom prst="cube">
                <a:avLst>
                  <a:gd name="adj" fmla="val 8616"/>
                </a:avLst>
              </a:prstGeom>
              <a:solidFill>
                <a:srgbClr val="FFCC00"/>
              </a:solidFill>
              <a:ln w="254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defTabSz="685165"/>
                <a:r>
                  <a:rPr lang="en-US" altLang="zh-CN" sz="9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0 cm     1           2            3           4            5            6           7            8          9          10 </a:t>
                </a:r>
              </a:p>
            </p:txBody>
          </p:sp>
          <p:sp>
            <p:nvSpPr>
              <p:cNvPr id="10253" name="Line 824"/>
              <p:cNvSpPr/>
              <p:nvPr/>
            </p:nvSpPr>
            <p:spPr>
              <a:xfrm>
                <a:off x="899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54" name="Line 825"/>
              <p:cNvSpPr/>
              <p:nvPr/>
            </p:nvSpPr>
            <p:spPr>
              <a:xfrm>
                <a:off x="93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55" name="Line 826"/>
              <p:cNvSpPr/>
              <p:nvPr/>
            </p:nvSpPr>
            <p:spPr>
              <a:xfrm>
                <a:off x="97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56" name="Line 827"/>
              <p:cNvSpPr/>
              <p:nvPr/>
            </p:nvSpPr>
            <p:spPr>
              <a:xfrm>
                <a:off x="100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57" name="Line 828"/>
              <p:cNvSpPr/>
              <p:nvPr/>
            </p:nvSpPr>
            <p:spPr>
              <a:xfrm>
                <a:off x="104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58" name="Line 829"/>
              <p:cNvSpPr/>
              <p:nvPr/>
            </p:nvSpPr>
            <p:spPr>
              <a:xfrm>
                <a:off x="1080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59" name="Line 830"/>
              <p:cNvSpPr/>
              <p:nvPr/>
            </p:nvSpPr>
            <p:spPr>
              <a:xfrm>
                <a:off x="1080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60" name="Line 831"/>
              <p:cNvSpPr/>
              <p:nvPr/>
            </p:nvSpPr>
            <p:spPr>
              <a:xfrm>
                <a:off x="111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61" name="Line 832"/>
              <p:cNvSpPr/>
              <p:nvPr/>
            </p:nvSpPr>
            <p:spPr>
              <a:xfrm>
                <a:off x="115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62" name="Line 833"/>
              <p:cNvSpPr/>
              <p:nvPr/>
            </p:nvSpPr>
            <p:spPr>
              <a:xfrm>
                <a:off x="118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63" name="Line 834"/>
              <p:cNvSpPr/>
              <p:nvPr/>
            </p:nvSpPr>
            <p:spPr>
              <a:xfrm>
                <a:off x="122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64" name="Line 835"/>
              <p:cNvSpPr/>
              <p:nvPr/>
            </p:nvSpPr>
            <p:spPr>
              <a:xfrm>
                <a:off x="1261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65" name="Line 836"/>
              <p:cNvSpPr/>
              <p:nvPr/>
            </p:nvSpPr>
            <p:spPr>
              <a:xfrm>
                <a:off x="1261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66" name="Line 837"/>
              <p:cNvSpPr/>
              <p:nvPr/>
            </p:nvSpPr>
            <p:spPr>
              <a:xfrm>
                <a:off x="129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67" name="Line 838"/>
              <p:cNvSpPr/>
              <p:nvPr/>
            </p:nvSpPr>
            <p:spPr>
              <a:xfrm>
                <a:off x="133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68" name="Line 839"/>
              <p:cNvSpPr/>
              <p:nvPr/>
            </p:nvSpPr>
            <p:spPr>
              <a:xfrm>
                <a:off x="137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69" name="Line 840"/>
              <p:cNvSpPr/>
              <p:nvPr/>
            </p:nvSpPr>
            <p:spPr>
              <a:xfrm>
                <a:off x="140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70" name="Line 841"/>
              <p:cNvSpPr/>
              <p:nvPr/>
            </p:nvSpPr>
            <p:spPr>
              <a:xfrm>
                <a:off x="1442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71" name="Line 842"/>
              <p:cNvSpPr/>
              <p:nvPr/>
            </p:nvSpPr>
            <p:spPr>
              <a:xfrm>
                <a:off x="1442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72" name="Line 843"/>
              <p:cNvSpPr/>
              <p:nvPr/>
            </p:nvSpPr>
            <p:spPr>
              <a:xfrm>
                <a:off x="147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73" name="Line 844"/>
              <p:cNvSpPr/>
              <p:nvPr/>
            </p:nvSpPr>
            <p:spPr>
              <a:xfrm>
                <a:off x="151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74" name="Line 845"/>
              <p:cNvSpPr/>
              <p:nvPr/>
            </p:nvSpPr>
            <p:spPr>
              <a:xfrm>
                <a:off x="155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75" name="Line 846"/>
              <p:cNvSpPr/>
              <p:nvPr/>
            </p:nvSpPr>
            <p:spPr>
              <a:xfrm>
                <a:off x="158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76" name="Line 847"/>
              <p:cNvSpPr/>
              <p:nvPr/>
            </p:nvSpPr>
            <p:spPr>
              <a:xfrm>
                <a:off x="1623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77" name="Line 848"/>
              <p:cNvSpPr/>
              <p:nvPr/>
            </p:nvSpPr>
            <p:spPr>
              <a:xfrm>
                <a:off x="1624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78" name="Line 849"/>
              <p:cNvSpPr/>
              <p:nvPr/>
            </p:nvSpPr>
            <p:spPr>
              <a:xfrm>
                <a:off x="166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79" name="Line 850"/>
              <p:cNvSpPr/>
              <p:nvPr/>
            </p:nvSpPr>
            <p:spPr>
              <a:xfrm>
                <a:off x="169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80" name="Line 851"/>
              <p:cNvSpPr/>
              <p:nvPr/>
            </p:nvSpPr>
            <p:spPr>
              <a:xfrm>
                <a:off x="173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81" name="Line 852"/>
              <p:cNvSpPr/>
              <p:nvPr/>
            </p:nvSpPr>
            <p:spPr>
              <a:xfrm>
                <a:off x="176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82" name="Line 853"/>
              <p:cNvSpPr/>
              <p:nvPr/>
            </p:nvSpPr>
            <p:spPr>
              <a:xfrm>
                <a:off x="180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83" name="Line 854"/>
              <p:cNvSpPr/>
              <p:nvPr/>
            </p:nvSpPr>
            <p:spPr>
              <a:xfrm>
                <a:off x="180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84" name="Line 855"/>
              <p:cNvSpPr/>
              <p:nvPr/>
            </p:nvSpPr>
            <p:spPr>
              <a:xfrm>
                <a:off x="184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85" name="Line 856"/>
              <p:cNvSpPr/>
              <p:nvPr/>
            </p:nvSpPr>
            <p:spPr>
              <a:xfrm>
                <a:off x="187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86" name="Line 857"/>
              <p:cNvSpPr/>
              <p:nvPr/>
            </p:nvSpPr>
            <p:spPr>
              <a:xfrm>
                <a:off x="191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87" name="Line 858"/>
              <p:cNvSpPr/>
              <p:nvPr/>
            </p:nvSpPr>
            <p:spPr>
              <a:xfrm>
                <a:off x="195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88" name="Line 859"/>
              <p:cNvSpPr/>
              <p:nvPr/>
            </p:nvSpPr>
            <p:spPr>
              <a:xfrm>
                <a:off x="1986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89" name="Line 860"/>
              <p:cNvSpPr/>
              <p:nvPr/>
            </p:nvSpPr>
            <p:spPr>
              <a:xfrm>
                <a:off x="1986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90" name="Line 861"/>
              <p:cNvSpPr/>
              <p:nvPr/>
            </p:nvSpPr>
            <p:spPr>
              <a:xfrm>
                <a:off x="202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91" name="Line 862"/>
              <p:cNvSpPr/>
              <p:nvPr/>
            </p:nvSpPr>
            <p:spPr>
              <a:xfrm>
                <a:off x="205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92" name="Line 863"/>
              <p:cNvSpPr/>
              <p:nvPr/>
            </p:nvSpPr>
            <p:spPr>
              <a:xfrm>
                <a:off x="209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93" name="Line 864"/>
              <p:cNvSpPr/>
              <p:nvPr/>
            </p:nvSpPr>
            <p:spPr>
              <a:xfrm>
                <a:off x="213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94" name="Line 865"/>
              <p:cNvSpPr/>
              <p:nvPr/>
            </p:nvSpPr>
            <p:spPr>
              <a:xfrm>
                <a:off x="216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95" name="Line 866"/>
              <p:cNvSpPr/>
              <p:nvPr/>
            </p:nvSpPr>
            <p:spPr>
              <a:xfrm>
                <a:off x="216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96" name="Line 867"/>
              <p:cNvSpPr/>
              <p:nvPr/>
            </p:nvSpPr>
            <p:spPr>
              <a:xfrm>
                <a:off x="220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97" name="Line 868"/>
              <p:cNvSpPr/>
              <p:nvPr/>
            </p:nvSpPr>
            <p:spPr>
              <a:xfrm>
                <a:off x="223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98" name="Line 869"/>
              <p:cNvSpPr/>
              <p:nvPr/>
            </p:nvSpPr>
            <p:spPr>
              <a:xfrm>
                <a:off x="227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99" name="Line 870"/>
              <p:cNvSpPr/>
              <p:nvPr/>
            </p:nvSpPr>
            <p:spPr>
              <a:xfrm>
                <a:off x="231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00" name="Line 871"/>
              <p:cNvSpPr/>
              <p:nvPr/>
            </p:nvSpPr>
            <p:spPr>
              <a:xfrm>
                <a:off x="2348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01" name="Line 872"/>
              <p:cNvSpPr/>
              <p:nvPr/>
            </p:nvSpPr>
            <p:spPr>
              <a:xfrm>
                <a:off x="2348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02" name="Line 873"/>
              <p:cNvSpPr/>
              <p:nvPr/>
            </p:nvSpPr>
            <p:spPr>
              <a:xfrm>
                <a:off x="238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03" name="Line 874"/>
              <p:cNvSpPr/>
              <p:nvPr/>
            </p:nvSpPr>
            <p:spPr>
              <a:xfrm>
                <a:off x="242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04" name="Line 875"/>
              <p:cNvSpPr/>
              <p:nvPr/>
            </p:nvSpPr>
            <p:spPr>
              <a:xfrm>
                <a:off x="245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05" name="Line 876"/>
              <p:cNvSpPr/>
              <p:nvPr/>
            </p:nvSpPr>
            <p:spPr>
              <a:xfrm>
                <a:off x="249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06" name="Line 877"/>
              <p:cNvSpPr/>
              <p:nvPr/>
            </p:nvSpPr>
            <p:spPr>
              <a:xfrm>
                <a:off x="2529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07" name="Line 878"/>
              <p:cNvSpPr/>
              <p:nvPr/>
            </p:nvSpPr>
            <p:spPr>
              <a:xfrm>
                <a:off x="2529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08" name="Line 879"/>
              <p:cNvSpPr/>
              <p:nvPr/>
            </p:nvSpPr>
            <p:spPr>
              <a:xfrm>
                <a:off x="256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09" name="Line 880"/>
              <p:cNvSpPr/>
              <p:nvPr/>
            </p:nvSpPr>
            <p:spPr>
              <a:xfrm>
                <a:off x="260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10" name="Line 881"/>
              <p:cNvSpPr/>
              <p:nvPr/>
            </p:nvSpPr>
            <p:spPr>
              <a:xfrm>
                <a:off x="263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11" name="Line 882"/>
              <p:cNvSpPr/>
              <p:nvPr/>
            </p:nvSpPr>
            <p:spPr>
              <a:xfrm>
                <a:off x="267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12" name="Line 883"/>
              <p:cNvSpPr/>
              <p:nvPr/>
            </p:nvSpPr>
            <p:spPr>
              <a:xfrm>
                <a:off x="2710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13" name="Line 884"/>
              <p:cNvSpPr/>
              <p:nvPr/>
            </p:nvSpPr>
            <p:spPr>
              <a:xfrm>
                <a:off x="2710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14" name="Line 885"/>
              <p:cNvSpPr/>
              <p:nvPr/>
            </p:nvSpPr>
            <p:spPr>
              <a:xfrm>
                <a:off x="274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15" name="Line 886"/>
              <p:cNvSpPr/>
              <p:nvPr/>
            </p:nvSpPr>
            <p:spPr>
              <a:xfrm>
                <a:off x="278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16" name="Line 887"/>
              <p:cNvSpPr/>
              <p:nvPr/>
            </p:nvSpPr>
            <p:spPr>
              <a:xfrm>
                <a:off x="281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17" name="Line 888"/>
              <p:cNvSpPr/>
              <p:nvPr/>
            </p:nvSpPr>
            <p:spPr>
              <a:xfrm>
                <a:off x="285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18" name="Line 889"/>
              <p:cNvSpPr/>
              <p:nvPr/>
            </p:nvSpPr>
            <p:spPr>
              <a:xfrm>
                <a:off x="2891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19" name="Line 890"/>
              <p:cNvSpPr/>
              <p:nvPr/>
            </p:nvSpPr>
            <p:spPr>
              <a:xfrm>
                <a:off x="2891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20" name="Line 891"/>
              <p:cNvSpPr/>
              <p:nvPr/>
            </p:nvSpPr>
            <p:spPr>
              <a:xfrm>
                <a:off x="292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21" name="Line 892"/>
              <p:cNvSpPr/>
              <p:nvPr/>
            </p:nvSpPr>
            <p:spPr>
              <a:xfrm>
                <a:off x="296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22" name="Line 893"/>
              <p:cNvSpPr/>
              <p:nvPr/>
            </p:nvSpPr>
            <p:spPr>
              <a:xfrm>
                <a:off x="300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23" name="Line 894"/>
              <p:cNvSpPr/>
              <p:nvPr/>
            </p:nvSpPr>
            <p:spPr>
              <a:xfrm>
                <a:off x="303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24" name="Line 895"/>
              <p:cNvSpPr/>
              <p:nvPr/>
            </p:nvSpPr>
            <p:spPr>
              <a:xfrm>
                <a:off x="3072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25" name="Line 896"/>
              <p:cNvSpPr/>
              <p:nvPr/>
            </p:nvSpPr>
            <p:spPr>
              <a:xfrm>
                <a:off x="3072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26" name="Line 897"/>
              <p:cNvSpPr/>
              <p:nvPr/>
            </p:nvSpPr>
            <p:spPr>
              <a:xfrm>
                <a:off x="310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27" name="Line 898"/>
              <p:cNvSpPr/>
              <p:nvPr/>
            </p:nvSpPr>
            <p:spPr>
              <a:xfrm>
                <a:off x="314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28" name="Line 899"/>
              <p:cNvSpPr/>
              <p:nvPr/>
            </p:nvSpPr>
            <p:spPr>
              <a:xfrm>
                <a:off x="318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29" name="Line 900"/>
              <p:cNvSpPr/>
              <p:nvPr/>
            </p:nvSpPr>
            <p:spPr>
              <a:xfrm>
                <a:off x="321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30" name="Line 901"/>
              <p:cNvSpPr/>
              <p:nvPr/>
            </p:nvSpPr>
            <p:spPr>
              <a:xfrm>
                <a:off x="3253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31" name="Line 902"/>
              <p:cNvSpPr/>
              <p:nvPr/>
            </p:nvSpPr>
            <p:spPr>
              <a:xfrm>
                <a:off x="3253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32" name="Line 903"/>
              <p:cNvSpPr/>
              <p:nvPr/>
            </p:nvSpPr>
            <p:spPr>
              <a:xfrm>
                <a:off x="328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33" name="Line 904"/>
              <p:cNvSpPr/>
              <p:nvPr/>
            </p:nvSpPr>
            <p:spPr>
              <a:xfrm>
                <a:off x="332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34" name="Line 905"/>
              <p:cNvSpPr/>
              <p:nvPr/>
            </p:nvSpPr>
            <p:spPr>
              <a:xfrm>
                <a:off x="336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35" name="Line 906"/>
              <p:cNvSpPr/>
              <p:nvPr/>
            </p:nvSpPr>
            <p:spPr>
              <a:xfrm>
                <a:off x="339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36" name="Line 907"/>
              <p:cNvSpPr/>
              <p:nvPr/>
            </p:nvSpPr>
            <p:spPr>
              <a:xfrm>
                <a:off x="3434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37" name="Line 908"/>
              <p:cNvSpPr/>
              <p:nvPr/>
            </p:nvSpPr>
            <p:spPr>
              <a:xfrm>
                <a:off x="3434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38" name="Line 909"/>
              <p:cNvSpPr/>
              <p:nvPr/>
            </p:nvSpPr>
            <p:spPr>
              <a:xfrm>
                <a:off x="347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39" name="Line 910"/>
              <p:cNvSpPr/>
              <p:nvPr/>
            </p:nvSpPr>
            <p:spPr>
              <a:xfrm>
                <a:off x="350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40" name="Line 911"/>
              <p:cNvSpPr/>
              <p:nvPr/>
            </p:nvSpPr>
            <p:spPr>
              <a:xfrm>
                <a:off x="354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41" name="Line 912"/>
              <p:cNvSpPr/>
              <p:nvPr/>
            </p:nvSpPr>
            <p:spPr>
              <a:xfrm>
                <a:off x="357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42" name="Line 913"/>
              <p:cNvSpPr/>
              <p:nvPr/>
            </p:nvSpPr>
            <p:spPr>
              <a:xfrm>
                <a:off x="361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43" name="Line 914"/>
              <p:cNvSpPr/>
              <p:nvPr/>
            </p:nvSpPr>
            <p:spPr>
              <a:xfrm>
                <a:off x="361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44" name="Line 915"/>
              <p:cNvSpPr/>
              <p:nvPr/>
            </p:nvSpPr>
            <p:spPr>
              <a:xfrm>
                <a:off x="365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45" name="Line 916"/>
              <p:cNvSpPr/>
              <p:nvPr/>
            </p:nvSpPr>
            <p:spPr>
              <a:xfrm>
                <a:off x="368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46" name="Line 917"/>
              <p:cNvSpPr/>
              <p:nvPr/>
            </p:nvSpPr>
            <p:spPr>
              <a:xfrm>
                <a:off x="372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47" name="Line 918"/>
              <p:cNvSpPr/>
              <p:nvPr/>
            </p:nvSpPr>
            <p:spPr>
              <a:xfrm>
                <a:off x="376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48" name="Line 919"/>
              <p:cNvSpPr/>
              <p:nvPr/>
            </p:nvSpPr>
            <p:spPr>
              <a:xfrm>
                <a:off x="3796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10349" name="Group 920"/>
              <p:cNvGrpSpPr/>
              <p:nvPr/>
            </p:nvGrpSpPr>
            <p:grpSpPr>
              <a:xfrm>
                <a:off x="3796" y="1379"/>
                <a:ext cx="145" cy="118"/>
                <a:chOff x="3963" y="2822"/>
                <a:chExt cx="145" cy="118"/>
              </a:xfrm>
            </p:grpSpPr>
            <p:sp>
              <p:nvSpPr>
                <p:cNvPr id="10370" name="Line 921"/>
                <p:cNvSpPr/>
                <p:nvPr/>
              </p:nvSpPr>
              <p:spPr>
                <a:xfrm>
                  <a:off x="3963" y="2822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371" name="Line 922"/>
                <p:cNvSpPr/>
                <p:nvPr/>
              </p:nvSpPr>
              <p:spPr>
                <a:xfrm>
                  <a:off x="3999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372" name="Line 923"/>
                <p:cNvSpPr/>
                <p:nvPr/>
              </p:nvSpPr>
              <p:spPr>
                <a:xfrm>
                  <a:off x="4035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373" name="Line 924"/>
                <p:cNvSpPr/>
                <p:nvPr/>
              </p:nvSpPr>
              <p:spPr>
                <a:xfrm>
                  <a:off x="4072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374" name="Line 925"/>
                <p:cNvSpPr/>
                <p:nvPr/>
              </p:nvSpPr>
              <p:spPr>
                <a:xfrm>
                  <a:off x="4108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0350" name="Line 926"/>
              <p:cNvSpPr/>
              <p:nvPr/>
            </p:nvSpPr>
            <p:spPr>
              <a:xfrm>
                <a:off x="397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51" name="Line 927"/>
              <p:cNvSpPr/>
              <p:nvPr/>
            </p:nvSpPr>
            <p:spPr>
              <a:xfrm>
                <a:off x="397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52" name="Line 928"/>
              <p:cNvSpPr/>
              <p:nvPr/>
            </p:nvSpPr>
            <p:spPr>
              <a:xfrm>
                <a:off x="401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53" name="Line 929"/>
              <p:cNvSpPr/>
              <p:nvPr/>
            </p:nvSpPr>
            <p:spPr>
              <a:xfrm>
                <a:off x="404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54" name="Line 930"/>
              <p:cNvSpPr/>
              <p:nvPr/>
            </p:nvSpPr>
            <p:spPr>
              <a:xfrm>
                <a:off x="408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55" name="Line 931"/>
              <p:cNvSpPr/>
              <p:nvPr/>
            </p:nvSpPr>
            <p:spPr>
              <a:xfrm>
                <a:off x="412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10356" name="Group 932"/>
              <p:cNvGrpSpPr/>
              <p:nvPr/>
            </p:nvGrpSpPr>
            <p:grpSpPr>
              <a:xfrm>
                <a:off x="4156" y="1379"/>
                <a:ext cx="145" cy="118"/>
                <a:chOff x="3963" y="2822"/>
                <a:chExt cx="145" cy="118"/>
              </a:xfrm>
            </p:grpSpPr>
            <p:sp>
              <p:nvSpPr>
                <p:cNvPr id="10365" name="Line 933"/>
                <p:cNvSpPr/>
                <p:nvPr/>
              </p:nvSpPr>
              <p:spPr>
                <a:xfrm>
                  <a:off x="3963" y="2822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366" name="Line 934"/>
                <p:cNvSpPr/>
                <p:nvPr/>
              </p:nvSpPr>
              <p:spPr>
                <a:xfrm>
                  <a:off x="3999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367" name="Line 935"/>
                <p:cNvSpPr/>
                <p:nvPr/>
              </p:nvSpPr>
              <p:spPr>
                <a:xfrm>
                  <a:off x="4035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368" name="Line 936"/>
                <p:cNvSpPr/>
                <p:nvPr/>
              </p:nvSpPr>
              <p:spPr>
                <a:xfrm>
                  <a:off x="4072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369" name="Line 937"/>
                <p:cNvSpPr/>
                <p:nvPr/>
              </p:nvSpPr>
              <p:spPr>
                <a:xfrm>
                  <a:off x="4108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0357" name="Line 938"/>
              <p:cNvSpPr/>
              <p:nvPr/>
            </p:nvSpPr>
            <p:spPr>
              <a:xfrm>
                <a:off x="433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10358" name="Group 939"/>
              <p:cNvGrpSpPr/>
              <p:nvPr/>
            </p:nvGrpSpPr>
            <p:grpSpPr>
              <a:xfrm>
                <a:off x="4336" y="1379"/>
                <a:ext cx="145" cy="118"/>
                <a:chOff x="3963" y="2822"/>
                <a:chExt cx="145" cy="118"/>
              </a:xfrm>
            </p:grpSpPr>
            <p:sp>
              <p:nvSpPr>
                <p:cNvPr id="10360" name="Line 940"/>
                <p:cNvSpPr/>
                <p:nvPr/>
              </p:nvSpPr>
              <p:spPr>
                <a:xfrm>
                  <a:off x="3963" y="2822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361" name="Line 941"/>
                <p:cNvSpPr/>
                <p:nvPr/>
              </p:nvSpPr>
              <p:spPr>
                <a:xfrm>
                  <a:off x="3999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362" name="Line 942"/>
                <p:cNvSpPr/>
                <p:nvPr/>
              </p:nvSpPr>
              <p:spPr>
                <a:xfrm>
                  <a:off x="4035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363" name="Line 943"/>
                <p:cNvSpPr/>
                <p:nvPr/>
              </p:nvSpPr>
              <p:spPr>
                <a:xfrm>
                  <a:off x="4072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0364" name="Line 944"/>
                <p:cNvSpPr/>
                <p:nvPr/>
              </p:nvSpPr>
              <p:spPr>
                <a:xfrm>
                  <a:off x="4108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0359" name="Line 945"/>
              <p:cNvSpPr/>
              <p:nvPr/>
            </p:nvSpPr>
            <p:spPr>
              <a:xfrm>
                <a:off x="451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sp>
        <p:nvSpPr>
          <p:cNvPr id="10169" name="Text Box 953"/>
          <p:cNvSpPr txBox="1"/>
          <p:nvPr/>
        </p:nvSpPr>
        <p:spPr>
          <a:xfrm>
            <a:off x="8039100" y="1708312"/>
            <a:ext cx="864394" cy="57708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defTabSz="685165">
              <a:spcBef>
                <a:spcPct val="50000"/>
              </a:spcBef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×</a:t>
            </a:r>
          </a:p>
        </p:txBody>
      </p:sp>
      <p:sp>
        <p:nvSpPr>
          <p:cNvPr id="10170" name="Text Box 954"/>
          <p:cNvSpPr txBox="1"/>
          <p:nvPr/>
        </p:nvSpPr>
        <p:spPr>
          <a:xfrm>
            <a:off x="8038863" y="3998122"/>
            <a:ext cx="864394" cy="57708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defTabSz="685165">
              <a:spcBef>
                <a:spcPct val="50000"/>
              </a:spcBef>
            </a:pPr>
            <a:r>
              <a:rPr lang="en-US" altLang="zh-CN" sz="33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√</a:t>
            </a:r>
          </a:p>
        </p:txBody>
      </p:sp>
      <p:sp>
        <p:nvSpPr>
          <p:cNvPr id="10171" name="Text Box 955"/>
          <p:cNvSpPr txBox="1"/>
          <p:nvPr/>
        </p:nvSpPr>
        <p:spPr>
          <a:xfrm>
            <a:off x="7970997" y="2772970"/>
            <a:ext cx="864394" cy="57708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defTabSz="685165">
              <a:spcBef>
                <a:spcPct val="50000"/>
              </a:spcBef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×</a:t>
            </a:r>
          </a:p>
        </p:txBody>
      </p:sp>
    </p:spTree>
    <p:extLst>
      <p:ext uri="{BB962C8B-B14F-4D97-AF65-F5344CB8AC3E}">
        <p14:creationId xmlns:p14="http://schemas.microsoft.com/office/powerpoint/2010/main" val="212755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22"/>
          <p:cNvSpPr txBox="1"/>
          <p:nvPr/>
        </p:nvSpPr>
        <p:spPr>
          <a:xfrm>
            <a:off x="256700" y="555525"/>
            <a:ext cx="1916230" cy="438582"/>
          </a:xfrm>
          <a:prstGeom prst="rect">
            <a:avLst/>
          </a:prstGeom>
          <a:noFill/>
          <a:ln w="31750">
            <a:noFill/>
          </a:ln>
        </p:spPr>
        <p:txBody>
          <a:bodyPr wrap="none" lIns="68580" tIns="34290" rIns="68580" bIns="34290">
            <a:spAutoFit/>
          </a:bodyPr>
          <a:lstStyle>
            <a:defPPr>
              <a:defRPr lang="zh-CN"/>
            </a:defPPr>
            <a:lvl1pPr defTabSz="685800">
              <a:defRPr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defTabSz="685165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）会看：</a:t>
            </a:r>
          </a:p>
        </p:txBody>
      </p:sp>
      <p:sp>
        <p:nvSpPr>
          <p:cNvPr id="11287" name="Text Box 23"/>
          <p:cNvSpPr txBox="1"/>
          <p:nvPr/>
        </p:nvSpPr>
        <p:spPr>
          <a:xfrm>
            <a:off x="2011895" y="555526"/>
            <a:ext cx="4856138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pPr algn="ctr" defTabSz="685165"/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读数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时，视线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与刻度尺尺面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垂直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r>
              <a:rPr lang="zh-CN" altLang="en-US" sz="2400" b="1" dirty="0">
                <a:solidFill>
                  <a:srgbClr val="0066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1268" name="Group 394"/>
          <p:cNvGrpSpPr/>
          <p:nvPr/>
        </p:nvGrpSpPr>
        <p:grpSpPr>
          <a:xfrm>
            <a:off x="721043" y="2423464"/>
            <a:ext cx="7155180" cy="846296"/>
            <a:chOff x="1020" y="2109"/>
            <a:chExt cx="3888" cy="711"/>
          </a:xfrm>
        </p:grpSpPr>
        <p:grpSp>
          <p:nvGrpSpPr>
            <p:cNvPr id="11279" name="Group 132"/>
            <p:cNvGrpSpPr/>
            <p:nvPr/>
          </p:nvGrpSpPr>
          <p:grpSpPr>
            <a:xfrm>
              <a:off x="1020" y="2321"/>
              <a:ext cx="3888" cy="499"/>
              <a:chOff x="808" y="1328"/>
              <a:chExt cx="3888" cy="499"/>
            </a:xfrm>
          </p:grpSpPr>
          <p:sp>
            <p:nvSpPr>
              <p:cNvPr id="11283" name="AutoShape 133"/>
              <p:cNvSpPr/>
              <p:nvPr/>
            </p:nvSpPr>
            <p:spPr>
              <a:xfrm>
                <a:off x="808" y="1328"/>
                <a:ext cx="3888" cy="499"/>
              </a:xfrm>
              <a:prstGeom prst="cube">
                <a:avLst>
                  <a:gd name="adj" fmla="val 8616"/>
                </a:avLst>
              </a:prstGeom>
              <a:solidFill>
                <a:srgbClr val="FFCC00"/>
              </a:solidFill>
              <a:ln w="3175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defTabSz="685165"/>
                <a:r>
                  <a:rPr lang="en-US" altLang="zh-CN" sz="18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0 cm     1         2          3         4          5         6          7          8          9        10 </a:t>
                </a:r>
              </a:p>
            </p:txBody>
          </p:sp>
          <p:sp>
            <p:nvSpPr>
              <p:cNvPr id="11284" name="Line 134"/>
              <p:cNvSpPr/>
              <p:nvPr/>
            </p:nvSpPr>
            <p:spPr>
              <a:xfrm>
                <a:off x="899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285" name="Line 135"/>
              <p:cNvSpPr/>
              <p:nvPr/>
            </p:nvSpPr>
            <p:spPr>
              <a:xfrm>
                <a:off x="935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286" name="Line 136"/>
              <p:cNvSpPr/>
              <p:nvPr/>
            </p:nvSpPr>
            <p:spPr>
              <a:xfrm>
                <a:off x="97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" name="Line 137"/>
              <p:cNvSpPr/>
              <p:nvPr/>
            </p:nvSpPr>
            <p:spPr>
              <a:xfrm>
                <a:off x="1008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288" name="Line 138"/>
              <p:cNvSpPr/>
              <p:nvPr/>
            </p:nvSpPr>
            <p:spPr>
              <a:xfrm>
                <a:off x="104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289" name="Line 139"/>
              <p:cNvSpPr/>
              <p:nvPr/>
            </p:nvSpPr>
            <p:spPr>
              <a:xfrm>
                <a:off x="1080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290" name="Line 140"/>
              <p:cNvSpPr/>
              <p:nvPr/>
            </p:nvSpPr>
            <p:spPr>
              <a:xfrm>
                <a:off x="1080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291" name="Line 141"/>
              <p:cNvSpPr/>
              <p:nvPr/>
            </p:nvSpPr>
            <p:spPr>
              <a:xfrm>
                <a:off x="1116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292" name="Line 142"/>
              <p:cNvSpPr/>
              <p:nvPr/>
            </p:nvSpPr>
            <p:spPr>
              <a:xfrm>
                <a:off x="1152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293" name="Line 143"/>
              <p:cNvSpPr/>
              <p:nvPr/>
            </p:nvSpPr>
            <p:spPr>
              <a:xfrm>
                <a:off x="1189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294" name="Line 144"/>
              <p:cNvSpPr/>
              <p:nvPr/>
            </p:nvSpPr>
            <p:spPr>
              <a:xfrm>
                <a:off x="1225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295" name="Line 145"/>
              <p:cNvSpPr/>
              <p:nvPr/>
            </p:nvSpPr>
            <p:spPr>
              <a:xfrm>
                <a:off x="1261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296" name="Line 146"/>
              <p:cNvSpPr/>
              <p:nvPr/>
            </p:nvSpPr>
            <p:spPr>
              <a:xfrm>
                <a:off x="1261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297" name="Line 147"/>
              <p:cNvSpPr/>
              <p:nvPr/>
            </p:nvSpPr>
            <p:spPr>
              <a:xfrm>
                <a:off x="129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298" name="Line 148"/>
              <p:cNvSpPr/>
              <p:nvPr/>
            </p:nvSpPr>
            <p:spPr>
              <a:xfrm>
                <a:off x="1333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299" name="Line 149"/>
              <p:cNvSpPr/>
              <p:nvPr/>
            </p:nvSpPr>
            <p:spPr>
              <a:xfrm>
                <a:off x="137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00" name="Line 150"/>
              <p:cNvSpPr/>
              <p:nvPr/>
            </p:nvSpPr>
            <p:spPr>
              <a:xfrm>
                <a:off x="1406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01" name="Line 151"/>
              <p:cNvSpPr/>
              <p:nvPr/>
            </p:nvSpPr>
            <p:spPr>
              <a:xfrm>
                <a:off x="1442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02" name="Line 152"/>
              <p:cNvSpPr/>
              <p:nvPr/>
            </p:nvSpPr>
            <p:spPr>
              <a:xfrm>
                <a:off x="1442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03" name="Line 153"/>
              <p:cNvSpPr/>
              <p:nvPr/>
            </p:nvSpPr>
            <p:spPr>
              <a:xfrm>
                <a:off x="1478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04" name="Line 154"/>
              <p:cNvSpPr/>
              <p:nvPr/>
            </p:nvSpPr>
            <p:spPr>
              <a:xfrm>
                <a:off x="151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05" name="Line 155"/>
              <p:cNvSpPr/>
              <p:nvPr/>
            </p:nvSpPr>
            <p:spPr>
              <a:xfrm>
                <a:off x="155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06" name="Line 156"/>
              <p:cNvSpPr/>
              <p:nvPr/>
            </p:nvSpPr>
            <p:spPr>
              <a:xfrm>
                <a:off x="158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07" name="Line 157"/>
              <p:cNvSpPr/>
              <p:nvPr/>
            </p:nvSpPr>
            <p:spPr>
              <a:xfrm>
                <a:off x="1623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08" name="Line 158"/>
              <p:cNvSpPr/>
              <p:nvPr/>
            </p:nvSpPr>
            <p:spPr>
              <a:xfrm>
                <a:off x="1624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09" name="Line 159"/>
              <p:cNvSpPr/>
              <p:nvPr/>
            </p:nvSpPr>
            <p:spPr>
              <a:xfrm>
                <a:off x="166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10" name="Line 160"/>
              <p:cNvSpPr/>
              <p:nvPr/>
            </p:nvSpPr>
            <p:spPr>
              <a:xfrm>
                <a:off x="1696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11" name="Line 161"/>
              <p:cNvSpPr/>
              <p:nvPr/>
            </p:nvSpPr>
            <p:spPr>
              <a:xfrm>
                <a:off x="1733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12" name="Line 162"/>
              <p:cNvSpPr/>
              <p:nvPr/>
            </p:nvSpPr>
            <p:spPr>
              <a:xfrm>
                <a:off x="1769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13" name="Line 163"/>
              <p:cNvSpPr/>
              <p:nvPr/>
            </p:nvSpPr>
            <p:spPr>
              <a:xfrm>
                <a:off x="1805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14" name="Line 164"/>
              <p:cNvSpPr/>
              <p:nvPr/>
            </p:nvSpPr>
            <p:spPr>
              <a:xfrm>
                <a:off x="1805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15" name="Line 165"/>
              <p:cNvSpPr/>
              <p:nvPr/>
            </p:nvSpPr>
            <p:spPr>
              <a:xfrm>
                <a:off x="184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16" name="Line 166"/>
              <p:cNvSpPr/>
              <p:nvPr/>
            </p:nvSpPr>
            <p:spPr>
              <a:xfrm>
                <a:off x="187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17" name="Line 167"/>
              <p:cNvSpPr/>
              <p:nvPr/>
            </p:nvSpPr>
            <p:spPr>
              <a:xfrm>
                <a:off x="191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18" name="Line 168"/>
              <p:cNvSpPr/>
              <p:nvPr/>
            </p:nvSpPr>
            <p:spPr>
              <a:xfrm>
                <a:off x="195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19" name="Line 169"/>
              <p:cNvSpPr/>
              <p:nvPr/>
            </p:nvSpPr>
            <p:spPr>
              <a:xfrm>
                <a:off x="1986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20" name="Line 170"/>
              <p:cNvSpPr/>
              <p:nvPr/>
            </p:nvSpPr>
            <p:spPr>
              <a:xfrm>
                <a:off x="1986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21" name="Line 171"/>
              <p:cNvSpPr/>
              <p:nvPr/>
            </p:nvSpPr>
            <p:spPr>
              <a:xfrm>
                <a:off x="2022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22" name="Line 172"/>
              <p:cNvSpPr/>
              <p:nvPr/>
            </p:nvSpPr>
            <p:spPr>
              <a:xfrm>
                <a:off x="2058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23" name="Line 173"/>
              <p:cNvSpPr/>
              <p:nvPr/>
            </p:nvSpPr>
            <p:spPr>
              <a:xfrm>
                <a:off x="2095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24" name="Line 174"/>
              <p:cNvSpPr/>
              <p:nvPr/>
            </p:nvSpPr>
            <p:spPr>
              <a:xfrm>
                <a:off x="213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25" name="Line 175"/>
              <p:cNvSpPr/>
              <p:nvPr/>
            </p:nvSpPr>
            <p:spPr>
              <a:xfrm>
                <a:off x="2167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26" name="Line 176"/>
              <p:cNvSpPr/>
              <p:nvPr/>
            </p:nvSpPr>
            <p:spPr>
              <a:xfrm>
                <a:off x="2167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27" name="Line 177"/>
              <p:cNvSpPr/>
              <p:nvPr/>
            </p:nvSpPr>
            <p:spPr>
              <a:xfrm>
                <a:off x="2203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28" name="Line 178"/>
              <p:cNvSpPr/>
              <p:nvPr/>
            </p:nvSpPr>
            <p:spPr>
              <a:xfrm>
                <a:off x="2239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29" name="Line 179"/>
              <p:cNvSpPr/>
              <p:nvPr/>
            </p:nvSpPr>
            <p:spPr>
              <a:xfrm>
                <a:off x="2276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30" name="Line 180"/>
              <p:cNvSpPr/>
              <p:nvPr/>
            </p:nvSpPr>
            <p:spPr>
              <a:xfrm>
                <a:off x="2312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31" name="Line 181"/>
              <p:cNvSpPr/>
              <p:nvPr/>
            </p:nvSpPr>
            <p:spPr>
              <a:xfrm>
                <a:off x="2348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32" name="Line 182"/>
              <p:cNvSpPr/>
              <p:nvPr/>
            </p:nvSpPr>
            <p:spPr>
              <a:xfrm>
                <a:off x="2348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33" name="Line 183"/>
              <p:cNvSpPr/>
              <p:nvPr/>
            </p:nvSpPr>
            <p:spPr>
              <a:xfrm>
                <a:off x="238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34" name="Line 184"/>
              <p:cNvSpPr/>
              <p:nvPr/>
            </p:nvSpPr>
            <p:spPr>
              <a:xfrm>
                <a:off x="242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35" name="Line 185"/>
              <p:cNvSpPr/>
              <p:nvPr/>
            </p:nvSpPr>
            <p:spPr>
              <a:xfrm>
                <a:off x="245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36" name="Line 186"/>
              <p:cNvSpPr/>
              <p:nvPr/>
            </p:nvSpPr>
            <p:spPr>
              <a:xfrm>
                <a:off x="2493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37" name="Line 187"/>
              <p:cNvSpPr/>
              <p:nvPr/>
            </p:nvSpPr>
            <p:spPr>
              <a:xfrm>
                <a:off x="2529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38" name="Line 188"/>
              <p:cNvSpPr/>
              <p:nvPr/>
            </p:nvSpPr>
            <p:spPr>
              <a:xfrm>
                <a:off x="2529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39" name="Line 189"/>
              <p:cNvSpPr/>
              <p:nvPr/>
            </p:nvSpPr>
            <p:spPr>
              <a:xfrm>
                <a:off x="2565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40" name="Line 190"/>
              <p:cNvSpPr/>
              <p:nvPr/>
            </p:nvSpPr>
            <p:spPr>
              <a:xfrm>
                <a:off x="260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41" name="Line 191"/>
              <p:cNvSpPr/>
              <p:nvPr/>
            </p:nvSpPr>
            <p:spPr>
              <a:xfrm>
                <a:off x="2638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42" name="Line 192"/>
              <p:cNvSpPr/>
              <p:nvPr/>
            </p:nvSpPr>
            <p:spPr>
              <a:xfrm>
                <a:off x="267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43" name="Line 193"/>
              <p:cNvSpPr/>
              <p:nvPr/>
            </p:nvSpPr>
            <p:spPr>
              <a:xfrm>
                <a:off x="2710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44" name="Line 194"/>
              <p:cNvSpPr/>
              <p:nvPr/>
            </p:nvSpPr>
            <p:spPr>
              <a:xfrm>
                <a:off x="2710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45" name="Line 195"/>
              <p:cNvSpPr/>
              <p:nvPr/>
            </p:nvSpPr>
            <p:spPr>
              <a:xfrm>
                <a:off x="2746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46" name="Line 196"/>
              <p:cNvSpPr/>
              <p:nvPr/>
            </p:nvSpPr>
            <p:spPr>
              <a:xfrm>
                <a:off x="2782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47" name="Line 197"/>
              <p:cNvSpPr/>
              <p:nvPr/>
            </p:nvSpPr>
            <p:spPr>
              <a:xfrm>
                <a:off x="2819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48" name="Line 198"/>
              <p:cNvSpPr/>
              <p:nvPr/>
            </p:nvSpPr>
            <p:spPr>
              <a:xfrm>
                <a:off x="2855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49" name="Line 199"/>
              <p:cNvSpPr/>
              <p:nvPr/>
            </p:nvSpPr>
            <p:spPr>
              <a:xfrm>
                <a:off x="2891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50" name="Line 200"/>
              <p:cNvSpPr/>
              <p:nvPr/>
            </p:nvSpPr>
            <p:spPr>
              <a:xfrm>
                <a:off x="2891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51" name="Line 201"/>
              <p:cNvSpPr/>
              <p:nvPr/>
            </p:nvSpPr>
            <p:spPr>
              <a:xfrm>
                <a:off x="292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52" name="Line 202"/>
              <p:cNvSpPr/>
              <p:nvPr/>
            </p:nvSpPr>
            <p:spPr>
              <a:xfrm>
                <a:off x="2963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53" name="Line 203"/>
              <p:cNvSpPr/>
              <p:nvPr/>
            </p:nvSpPr>
            <p:spPr>
              <a:xfrm>
                <a:off x="300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54" name="Line 204"/>
              <p:cNvSpPr/>
              <p:nvPr/>
            </p:nvSpPr>
            <p:spPr>
              <a:xfrm>
                <a:off x="3036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55" name="Line 205"/>
              <p:cNvSpPr/>
              <p:nvPr/>
            </p:nvSpPr>
            <p:spPr>
              <a:xfrm>
                <a:off x="3072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56" name="Line 206"/>
              <p:cNvSpPr/>
              <p:nvPr/>
            </p:nvSpPr>
            <p:spPr>
              <a:xfrm>
                <a:off x="3072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57" name="Line 207"/>
              <p:cNvSpPr/>
              <p:nvPr/>
            </p:nvSpPr>
            <p:spPr>
              <a:xfrm>
                <a:off x="3108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58" name="Line 208"/>
              <p:cNvSpPr/>
              <p:nvPr/>
            </p:nvSpPr>
            <p:spPr>
              <a:xfrm>
                <a:off x="314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59" name="Line 209"/>
              <p:cNvSpPr/>
              <p:nvPr/>
            </p:nvSpPr>
            <p:spPr>
              <a:xfrm>
                <a:off x="318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60" name="Line 210"/>
              <p:cNvSpPr/>
              <p:nvPr/>
            </p:nvSpPr>
            <p:spPr>
              <a:xfrm>
                <a:off x="321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61" name="Line 211"/>
              <p:cNvSpPr/>
              <p:nvPr/>
            </p:nvSpPr>
            <p:spPr>
              <a:xfrm>
                <a:off x="3253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62" name="Line 212"/>
              <p:cNvSpPr/>
              <p:nvPr/>
            </p:nvSpPr>
            <p:spPr>
              <a:xfrm>
                <a:off x="3253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63" name="Line 213"/>
              <p:cNvSpPr/>
              <p:nvPr/>
            </p:nvSpPr>
            <p:spPr>
              <a:xfrm>
                <a:off x="3289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64" name="Line 214"/>
              <p:cNvSpPr/>
              <p:nvPr/>
            </p:nvSpPr>
            <p:spPr>
              <a:xfrm>
                <a:off x="3325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65" name="Line 215"/>
              <p:cNvSpPr/>
              <p:nvPr/>
            </p:nvSpPr>
            <p:spPr>
              <a:xfrm>
                <a:off x="3362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66" name="Line 216"/>
              <p:cNvSpPr/>
              <p:nvPr/>
            </p:nvSpPr>
            <p:spPr>
              <a:xfrm>
                <a:off x="3398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67" name="Line 217"/>
              <p:cNvSpPr/>
              <p:nvPr/>
            </p:nvSpPr>
            <p:spPr>
              <a:xfrm>
                <a:off x="3434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68" name="Line 218"/>
              <p:cNvSpPr/>
              <p:nvPr/>
            </p:nvSpPr>
            <p:spPr>
              <a:xfrm>
                <a:off x="3434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69" name="Line 219"/>
              <p:cNvSpPr/>
              <p:nvPr/>
            </p:nvSpPr>
            <p:spPr>
              <a:xfrm>
                <a:off x="347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70" name="Line 220"/>
              <p:cNvSpPr/>
              <p:nvPr/>
            </p:nvSpPr>
            <p:spPr>
              <a:xfrm>
                <a:off x="3506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71" name="Line 221"/>
              <p:cNvSpPr/>
              <p:nvPr/>
            </p:nvSpPr>
            <p:spPr>
              <a:xfrm>
                <a:off x="3543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72" name="Line 222"/>
              <p:cNvSpPr/>
              <p:nvPr/>
            </p:nvSpPr>
            <p:spPr>
              <a:xfrm>
                <a:off x="3579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73" name="Line 223"/>
              <p:cNvSpPr/>
              <p:nvPr/>
            </p:nvSpPr>
            <p:spPr>
              <a:xfrm>
                <a:off x="3615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74" name="Line 224"/>
              <p:cNvSpPr/>
              <p:nvPr/>
            </p:nvSpPr>
            <p:spPr>
              <a:xfrm>
                <a:off x="3615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75" name="Line 225"/>
              <p:cNvSpPr/>
              <p:nvPr/>
            </p:nvSpPr>
            <p:spPr>
              <a:xfrm>
                <a:off x="365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76" name="Line 226"/>
              <p:cNvSpPr/>
              <p:nvPr/>
            </p:nvSpPr>
            <p:spPr>
              <a:xfrm>
                <a:off x="368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77" name="Line 227"/>
              <p:cNvSpPr/>
              <p:nvPr/>
            </p:nvSpPr>
            <p:spPr>
              <a:xfrm>
                <a:off x="372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78" name="Line 228"/>
              <p:cNvSpPr/>
              <p:nvPr/>
            </p:nvSpPr>
            <p:spPr>
              <a:xfrm>
                <a:off x="376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79" name="Line 229"/>
              <p:cNvSpPr/>
              <p:nvPr/>
            </p:nvSpPr>
            <p:spPr>
              <a:xfrm>
                <a:off x="3796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11380" name="Group 230"/>
              <p:cNvGrpSpPr/>
              <p:nvPr/>
            </p:nvGrpSpPr>
            <p:grpSpPr>
              <a:xfrm>
                <a:off x="3796" y="1379"/>
                <a:ext cx="145" cy="118"/>
                <a:chOff x="3963" y="2822"/>
                <a:chExt cx="145" cy="118"/>
              </a:xfrm>
            </p:grpSpPr>
            <p:sp>
              <p:nvSpPr>
                <p:cNvPr id="11401" name="Line 231"/>
                <p:cNvSpPr/>
                <p:nvPr/>
              </p:nvSpPr>
              <p:spPr>
                <a:xfrm>
                  <a:off x="3963" y="2822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1402" name="Line 232"/>
                <p:cNvSpPr/>
                <p:nvPr/>
              </p:nvSpPr>
              <p:spPr>
                <a:xfrm>
                  <a:off x="3999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1403" name="Line 233"/>
                <p:cNvSpPr/>
                <p:nvPr/>
              </p:nvSpPr>
              <p:spPr>
                <a:xfrm>
                  <a:off x="4035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1404" name="Line 234"/>
                <p:cNvSpPr/>
                <p:nvPr/>
              </p:nvSpPr>
              <p:spPr>
                <a:xfrm>
                  <a:off x="4072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1405" name="Line 235"/>
                <p:cNvSpPr/>
                <p:nvPr/>
              </p:nvSpPr>
              <p:spPr>
                <a:xfrm>
                  <a:off x="4108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1381" name="Line 236"/>
              <p:cNvSpPr/>
              <p:nvPr/>
            </p:nvSpPr>
            <p:spPr>
              <a:xfrm>
                <a:off x="3977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82" name="Line 237"/>
              <p:cNvSpPr/>
              <p:nvPr/>
            </p:nvSpPr>
            <p:spPr>
              <a:xfrm>
                <a:off x="3975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83" name="Line 238"/>
              <p:cNvSpPr/>
              <p:nvPr/>
            </p:nvSpPr>
            <p:spPr>
              <a:xfrm>
                <a:off x="401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84" name="Line 239"/>
              <p:cNvSpPr/>
              <p:nvPr/>
            </p:nvSpPr>
            <p:spPr>
              <a:xfrm>
                <a:off x="404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85" name="Line 240"/>
              <p:cNvSpPr/>
              <p:nvPr/>
            </p:nvSpPr>
            <p:spPr>
              <a:xfrm>
                <a:off x="408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386" name="Line 241"/>
              <p:cNvSpPr/>
              <p:nvPr/>
            </p:nvSpPr>
            <p:spPr>
              <a:xfrm>
                <a:off x="412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11387" name="Group 242"/>
              <p:cNvGrpSpPr/>
              <p:nvPr/>
            </p:nvGrpSpPr>
            <p:grpSpPr>
              <a:xfrm>
                <a:off x="4156" y="1379"/>
                <a:ext cx="145" cy="118"/>
                <a:chOff x="3963" y="2822"/>
                <a:chExt cx="145" cy="118"/>
              </a:xfrm>
            </p:grpSpPr>
            <p:sp>
              <p:nvSpPr>
                <p:cNvPr id="11396" name="Line 243"/>
                <p:cNvSpPr/>
                <p:nvPr/>
              </p:nvSpPr>
              <p:spPr>
                <a:xfrm>
                  <a:off x="3963" y="2822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1397" name="Line 244"/>
                <p:cNvSpPr/>
                <p:nvPr/>
              </p:nvSpPr>
              <p:spPr>
                <a:xfrm>
                  <a:off x="3999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1398" name="Line 245"/>
                <p:cNvSpPr/>
                <p:nvPr/>
              </p:nvSpPr>
              <p:spPr>
                <a:xfrm>
                  <a:off x="4035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1399" name="Line 246"/>
                <p:cNvSpPr/>
                <p:nvPr/>
              </p:nvSpPr>
              <p:spPr>
                <a:xfrm>
                  <a:off x="4072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1400" name="Line 247"/>
                <p:cNvSpPr/>
                <p:nvPr/>
              </p:nvSpPr>
              <p:spPr>
                <a:xfrm>
                  <a:off x="4108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1388" name="Line 248"/>
              <p:cNvSpPr/>
              <p:nvPr/>
            </p:nvSpPr>
            <p:spPr>
              <a:xfrm>
                <a:off x="4337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11389" name="Group 249"/>
              <p:cNvGrpSpPr/>
              <p:nvPr/>
            </p:nvGrpSpPr>
            <p:grpSpPr>
              <a:xfrm>
                <a:off x="4336" y="1379"/>
                <a:ext cx="145" cy="118"/>
                <a:chOff x="3963" y="2822"/>
                <a:chExt cx="145" cy="118"/>
              </a:xfrm>
            </p:grpSpPr>
            <p:sp>
              <p:nvSpPr>
                <p:cNvPr id="11391" name="Line 250"/>
                <p:cNvSpPr/>
                <p:nvPr/>
              </p:nvSpPr>
              <p:spPr>
                <a:xfrm>
                  <a:off x="3963" y="2822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1392" name="Line 251"/>
                <p:cNvSpPr/>
                <p:nvPr/>
              </p:nvSpPr>
              <p:spPr>
                <a:xfrm>
                  <a:off x="3999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1393" name="Line 252"/>
                <p:cNvSpPr/>
                <p:nvPr/>
              </p:nvSpPr>
              <p:spPr>
                <a:xfrm>
                  <a:off x="4035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1394" name="Line 253"/>
                <p:cNvSpPr/>
                <p:nvPr/>
              </p:nvSpPr>
              <p:spPr>
                <a:xfrm>
                  <a:off x="4072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1395" name="Line 254"/>
                <p:cNvSpPr/>
                <p:nvPr/>
              </p:nvSpPr>
              <p:spPr>
                <a:xfrm>
                  <a:off x="4108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1390" name="Line 255"/>
              <p:cNvSpPr/>
              <p:nvPr/>
            </p:nvSpPr>
            <p:spPr>
              <a:xfrm>
                <a:off x="4517" y="1379"/>
                <a:ext cx="0" cy="118"/>
              </a:xfrm>
              <a:prstGeom prst="line">
                <a:avLst/>
              </a:prstGeom>
              <a:ln w="1905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11280" name="Group 256"/>
            <p:cNvGrpSpPr/>
            <p:nvPr/>
          </p:nvGrpSpPr>
          <p:grpSpPr>
            <a:xfrm>
              <a:off x="1110" y="2109"/>
              <a:ext cx="2528" cy="246"/>
              <a:chOff x="950" y="1548"/>
              <a:chExt cx="3424" cy="498"/>
            </a:xfrm>
          </p:grpSpPr>
          <p:sp>
            <p:nvSpPr>
              <p:cNvPr id="11281" name="Rectangle 257" descr="栎木"/>
              <p:cNvSpPr/>
              <p:nvPr/>
            </p:nvSpPr>
            <p:spPr>
              <a:xfrm>
                <a:off x="950" y="1548"/>
                <a:ext cx="2728" cy="492"/>
              </a:xfrm>
              <a:prstGeom prst="rect">
                <a:avLst/>
              </a:prstGeom>
              <a:blipFill rotWithShape="1">
                <a:blip r:embed="rId2"/>
              </a:blip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defTabSz="685165"/>
                <a:endParaRPr lang="zh-CN" altLang="zh-CN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82" name="AutoShape 258" descr="栎木"/>
              <p:cNvSpPr/>
              <p:nvPr/>
            </p:nvSpPr>
            <p:spPr>
              <a:xfrm rot="5400000">
                <a:off x="3780" y="1452"/>
                <a:ext cx="492" cy="696"/>
              </a:xfrm>
              <a:prstGeom prst="triangle">
                <a:avLst>
                  <a:gd name="adj" fmla="val 50000"/>
                </a:avLst>
              </a:prstGeom>
              <a:blipFill rotWithShape="1">
                <a:blip r:embed="rId2">
                  <a:alphaModFix amt="39999"/>
                </a:blip>
              </a:blip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 wrap="none" anchor="ctr"/>
              <a:lstStyle/>
              <a:p>
                <a:pPr defTabSz="685165"/>
                <a:endParaRPr lang="zh-CN" altLang="zh-CN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40" name="Line 259"/>
          <p:cNvSpPr/>
          <p:nvPr/>
        </p:nvSpPr>
        <p:spPr>
          <a:xfrm rot="-1610508" flipH="1" flipV="1">
            <a:off x="5424734" y="2166767"/>
            <a:ext cx="182165" cy="688181"/>
          </a:xfrm>
          <a:prstGeom prst="line">
            <a:avLst/>
          </a:prstGeom>
          <a:ln w="25400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141" name="Line 388"/>
          <p:cNvSpPr/>
          <p:nvPr/>
        </p:nvSpPr>
        <p:spPr>
          <a:xfrm rot="2757892" flipV="1">
            <a:off x="5661902" y="2130572"/>
            <a:ext cx="1190" cy="714375"/>
          </a:xfrm>
          <a:prstGeom prst="line">
            <a:avLst/>
          </a:prstGeom>
          <a:ln w="25400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</p:sp>
      <p:pic>
        <p:nvPicPr>
          <p:cNvPr id="142" name="Picture 391" descr="u=3185689198,3543603771&amp;fm=3&amp;gp=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38816">
            <a:off x="5218517" y="1316657"/>
            <a:ext cx="478631" cy="485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" name="Line 130"/>
          <p:cNvSpPr/>
          <p:nvPr/>
        </p:nvSpPr>
        <p:spPr>
          <a:xfrm flipV="1">
            <a:off x="5567839" y="1961501"/>
            <a:ext cx="0" cy="714375"/>
          </a:xfrm>
          <a:prstGeom prst="line">
            <a:avLst/>
          </a:prstGeom>
          <a:ln w="25400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</p:sp>
      <p:pic>
        <p:nvPicPr>
          <p:cNvPr id="144" name="Picture 392" descr="u=3185689198,3543603771&amp;fm=3&amp;gp=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612912">
            <a:off x="5834545" y="1697661"/>
            <a:ext cx="485775" cy="478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5" name="Picture 393" descr="u=3185689198,3543603771&amp;fm=3&amp;gp=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3515">
            <a:off x="4703446" y="1740521"/>
            <a:ext cx="488156" cy="4393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6" name="Text Box 397"/>
          <p:cNvSpPr txBox="1"/>
          <p:nvPr/>
        </p:nvSpPr>
        <p:spPr>
          <a:xfrm>
            <a:off x="4055745" y="1423813"/>
            <a:ext cx="864394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defTabSz="685165"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</a:p>
        </p:txBody>
      </p:sp>
      <p:sp>
        <p:nvSpPr>
          <p:cNvPr id="147" name="Text Box 398"/>
          <p:cNvSpPr txBox="1"/>
          <p:nvPr/>
        </p:nvSpPr>
        <p:spPr>
          <a:xfrm>
            <a:off x="6503910" y="1565974"/>
            <a:ext cx="864394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defTabSz="685165"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</a:p>
        </p:txBody>
      </p:sp>
      <p:sp>
        <p:nvSpPr>
          <p:cNvPr id="148" name="Text Box 399"/>
          <p:cNvSpPr txBox="1"/>
          <p:nvPr/>
        </p:nvSpPr>
        <p:spPr>
          <a:xfrm>
            <a:off x="5135880" y="1058770"/>
            <a:ext cx="864394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defTabSz="685165"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√</a:t>
            </a:r>
          </a:p>
        </p:txBody>
      </p:sp>
      <p:sp>
        <p:nvSpPr>
          <p:cNvPr id="13455" name="Text Box 19"/>
          <p:cNvSpPr txBox="1"/>
          <p:nvPr/>
        </p:nvSpPr>
        <p:spPr>
          <a:xfrm>
            <a:off x="417676" y="4188697"/>
            <a:ext cx="7206139" cy="43858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165"/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）会记：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记录的测量结果应由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数字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单位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组成。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324003" y="3269759"/>
            <a:ext cx="1624489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165"/>
            <a:r>
              <a:rPr lang="en-US" altLang="zh-CN" sz="2400" b="1" u="sng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7.03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400" b="1" u="dashLongHeavy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cm</a:t>
            </a: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5350670" y="3691244"/>
            <a:ext cx="197644" cy="497453"/>
          </a:xfrm>
          <a:prstGeom prst="line">
            <a:avLst/>
          </a:prstGeom>
          <a:ln w="2857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6286183" y="3694286"/>
            <a:ext cx="149388" cy="533649"/>
          </a:xfrm>
          <a:prstGeom prst="line">
            <a:avLst/>
          </a:prstGeom>
          <a:ln w="2857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64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/>
          <p:nvPr/>
        </p:nvSpPr>
        <p:spPr>
          <a:xfrm>
            <a:off x="332428" y="699543"/>
            <a:ext cx="478155" cy="26545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/>
            <a:r>
              <a:rPr lang="zh-CN" altLang="en-US" sz="2400" b="1" dirty="0">
                <a:solidFill>
                  <a:srgbClr val="0066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读出物体的长度</a:t>
            </a:r>
          </a:p>
        </p:txBody>
      </p:sp>
      <p:pic>
        <p:nvPicPr>
          <p:cNvPr id="12291" name="Picture 17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014" y="699545"/>
            <a:ext cx="6915150" cy="21883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216147" y="3795887"/>
            <a:ext cx="8744903" cy="1177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在测量长度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时，既要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读出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准确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值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，还要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读出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估计值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（即要估读到分度值的下一位）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01" name="文本框 100"/>
          <p:cNvSpPr txBox="1"/>
          <p:nvPr/>
        </p:nvSpPr>
        <p:spPr>
          <a:xfrm>
            <a:off x="1330168" y="2977923"/>
            <a:ext cx="6760845" cy="80791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木块长：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2.77cm  =  2.7cm    +    0.07cm</a:t>
            </a:r>
          </a:p>
          <a:p>
            <a:pPr defTabSz="685165"/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      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（准确值 ）  （估计值）</a:t>
            </a:r>
          </a:p>
        </p:txBody>
      </p:sp>
    </p:spTree>
    <p:extLst>
      <p:ext uri="{BB962C8B-B14F-4D97-AF65-F5344CB8AC3E}">
        <p14:creationId xmlns:p14="http://schemas.microsoft.com/office/powerpoint/2010/main" val="304791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3201</Words>
  <Application>Microsoft Office PowerPoint</Application>
  <PresentationFormat>全屏显示(16:9)</PresentationFormat>
  <Paragraphs>321</Paragraphs>
  <Slides>36</Slides>
  <Notes>1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36</vt:i4>
      </vt:variant>
    </vt:vector>
  </HeadingPairs>
  <TitlesOfParts>
    <vt:vector size="39" baseType="lpstr">
      <vt:lpstr>Office 主题</vt:lpstr>
      <vt:lpstr>Equation.KSEE3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2021-02-06T06:21:51Z</dcterms:created>
  <dcterms:modified xsi:type="dcterms:W3CDTF">2021-02-06T06:23:55Z</dcterms:modified>
</cp:coreProperties>
</file>