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409" r:id="rId4"/>
    <p:sldId id="410" r:id="rId5"/>
    <p:sldId id="443" r:id="rId6"/>
    <p:sldId id="444" r:id="rId7"/>
    <p:sldId id="445" r:id="rId8"/>
    <p:sldId id="446" r:id="rId9"/>
    <p:sldId id="447" r:id="rId10"/>
    <p:sldId id="435" r:id="rId11"/>
    <p:sldId id="411" r:id="rId12"/>
    <p:sldId id="436" r:id="rId13"/>
    <p:sldId id="449" r:id="rId14"/>
    <p:sldId id="414" r:id="rId15"/>
    <p:sldId id="417" r:id="rId16"/>
    <p:sldId id="439" r:id="rId17"/>
    <p:sldId id="45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1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tags" Target="tags/tag215.xml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4.xml" /><Relationship Id="rId2" Type="http://schemas.openxmlformats.org/officeDocument/2006/relationships/tags" Target="../tags/tag75.xml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tags" Target="../tags/tag8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tags" Target="../tags/tag148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000" b="1" i="0" u="none" strike="noStrike" kern="1200" cap="none" spc="2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/>
              </a:tabLst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905" y="3175"/>
            <a:ext cx="12190095" cy="705485"/>
          </a:xfrm>
          <a:prstGeom prst="rect">
            <a:avLst/>
          </a:prstGeom>
          <a:solidFill>
            <a:srgbClr val="92D050"/>
          </a:solidFill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第六章 物质的物理属性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30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9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image" Target="../media/image1.png" /><Relationship Id="rId6" Type="http://schemas.openxmlformats.org/officeDocument/2006/relationships/tags" Target="../tags/tag89.xml" /><Relationship Id="rId7" Type="http://schemas.openxmlformats.org/officeDocument/2006/relationships/tags" Target="../tags/tag9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0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ags" Target="../tags/tag176.xml" /><Relationship Id="rId9" Type="http://schemas.openxmlformats.org/officeDocument/2006/relationships/tags" Target="../tags/tag17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78.xml" /><Relationship Id="rId3" Type="http://schemas.openxmlformats.org/officeDocument/2006/relationships/tags" Target="../tags/tag179.xml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1.xml" /><Relationship Id="rId11" Type="http://schemas.openxmlformats.org/officeDocument/2006/relationships/tags" Target="../tags/tag192.xml" /><Relationship Id="rId2" Type="http://schemas.openxmlformats.org/officeDocument/2006/relationships/tags" Target="../tags/tag183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Relationship Id="rId7" Type="http://schemas.openxmlformats.org/officeDocument/2006/relationships/tags" Target="../tags/tag188.xml" /><Relationship Id="rId8" Type="http://schemas.openxmlformats.org/officeDocument/2006/relationships/tags" Target="../tags/tag189.xml" /><Relationship Id="rId9" Type="http://schemas.openxmlformats.org/officeDocument/2006/relationships/tags" Target="../tags/tag19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3.xml" /><Relationship Id="rId3" Type="http://schemas.openxmlformats.org/officeDocument/2006/relationships/tags" Target="../tags/tag194.xml" /><Relationship Id="rId4" Type="http://schemas.openxmlformats.org/officeDocument/2006/relationships/tags" Target="../tags/tag195.xml" /><Relationship Id="rId5" Type="http://schemas.openxmlformats.org/officeDocument/2006/relationships/image" Target="../media/image11.jpeg" /><Relationship Id="rId6" Type="http://schemas.openxmlformats.org/officeDocument/2006/relationships/tags" Target="../tags/tag196.xml" /><Relationship Id="rId7" Type="http://schemas.openxmlformats.org/officeDocument/2006/relationships/tags" Target="../tags/tag197.xml" /><Relationship Id="rId8" Type="http://schemas.openxmlformats.org/officeDocument/2006/relationships/tags" Target="../tags/tag19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7.xml" /><Relationship Id="rId11" Type="http://schemas.openxmlformats.org/officeDocument/2006/relationships/tags" Target="../tags/tag208.xml" /><Relationship Id="rId12" Type="http://schemas.openxmlformats.org/officeDocument/2006/relationships/tags" Target="../tags/tag209.xml" /><Relationship Id="rId13" Type="http://schemas.openxmlformats.org/officeDocument/2006/relationships/tags" Target="../tags/tag210.xml" /><Relationship Id="rId2" Type="http://schemas.openxmlformats.org/officeDocument/2006/relationships/tags" Target="../tags/tag199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tags" Target="../tags/tag205.xml" /><Relationship Id="rId9" Type="http://schemas.openxmlformats.org/officeDocument/2006/relationships/tags" Target="../tags/tag20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1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1.xml" /><Relationship Id="rId11" Type="http://schemas.openxmlformats.org/officeDocument/2006/relationships/tags" Target="../tags/tag102.xml" /><Relationship Id="rId12" Type="http://schemas.openxmlformats.org/officeDocument/2006/relationships/tags" Target="../tags/tag103.xml" /><Relationship Id="rId13" Type="http://schemas.openxmlformats.org/officeDocument/2006/relationships/tags" Target="../tags/tag104.xml" /><Relationship Id="rId14" Type="http://schemas.openxmlformats.org/officeDocument/2006/relationships/tags" Target="../tags/tag105.xml" /><Relationship Id="rId15" Type="http://schemas.openxmlformats.org/officeDocument/2006/relationships/tags" Target="../tags/tag106.xml" /><Relationship Id="rId16" Type="http://schemas.openxmlformats.org/officeDocument/2006/relationships/tags" Target="../tags/tag107.xml" /><Relationship Id="rId17" Type="http://schemas.openxmlformats.org/officeDocument/2006/relationships/tags" Target="../tags/tag108.xml" /><Relationship Id="rId18" Type="http://schemas.openxmlformats.org/officeDocument/2006/relationships/tags" Target="../tags/tag109.xml" /><Relationship Id="rId19" Type="http://schemas.openxmlformats.org/officeDocument/2006/relationships/tags" Target="../tags/tag110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111.xml" /><Relationship Id="rId21" Type="http://schemas.openxmlformats.org/officeDocument/2006/relationships/tags" Target="../tags/tag112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ags" Target="../tags/tag99.xml" /><Relationship Id="rId9" Type="http://schemas.openxmlformats.org/officeDocument/2006/relationships/tags" Target="../tags/tag10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9.xml" /><Relationship Id="rId2" Type="http://schemas.openxmlformats.org/officeDocument/2006/relationships/tags" Target="../tags/tag113.xml" /><Relationship Id="rId3" Type="http://schemas.openxmlformats.org/officeDocument/2006/relationships/tags" Target="../tags/tag114.xml" /><Relationship Id="rId4" Type="http://schemas.openxmlformats.org/officeDocument/2006/relationships/image" Target="../media/image2.png" /><Relationship Id="rId5" Type="http://schemas.openxmlformats.org/officeDocument/2006/relationships/tags" Target="../tags/tag115.xml" /><Relationship Id="rId6" Type="http://schemas.openxmlformats.org/officeDocument/2006/relationships/image" Target="../media/image3.png" /><Relationship Id="rId7" Type="http://schemas.openxmlformats.org/officeDocument/2006/relationships/tags" Target="../tags/tag116.xml" /><Relationship Id="rId8" Type="http://schemas.openxmlformats.org/officeDocument/2006/relationships/tags" Target="../tags/tag117.xml" /><Relationship Id="rId9" Type="http://schemas.openxmlformats.org/officeDocument/2006/relationships/tags" Target="../tags/tag11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6.xml" /><Relationship Id="rId2" Type="http://schemas.openxmlformats.org/officeDocument/2006/relationships/tags" Target="../tags/tag120.xml" /><Relationship Id="rId3" Type="http://schemas.openxmlformats.org/officeDocument/2006/relationships/tags" Target="../tags/tag121.xml" /><Relationship Id="rId4" Type="http://schemas.openxmlformats.org/officeDocument/2006/relationships/image" Target="../media/image4.png" /><Relationship Id="rId5" Type="http://schemas.openxmlformats.org/officeDocument/2006/relationships/tags" Target="../tags/tag122.xml" /><Relationship Id="rId6" Type="http://schemas.openxmlformats.org/officeDocument/2006/relationships/image" Target="../media/image5.png" /><Relationship Id="rId7" Type="http://schemas.openxmlformats.org/officeDocument/2006/relationships/tags" Target="../tags/tag123.xml" /><Relationship Id="rId8" Type="http://schemas.openxmlformats.org/officeDocument/2006/relationships/tags" Target="../tags/tag124.xml" /><Relationship Id="rId9" Type="http://schemas.openxmlformats.org/officeDocument/2006/relationships/tags" Target="../tags/tag12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3.xml" /><Relationship Id="rId2" Type="http://schemas.openxmlformats.org/officeDocument/2006/relationships/tags" Target="../tags/tag127.xml" /><Relationship Id="rId3" Type="http://schemas.openxmlformats.org/officeDocument/2006/relationships/tags" Target="../tags/tag128.xml" /><Relationship Id="rId4" Type="http://schemas.openxmlformats.org/officeDocument/2006/relationships/image" Target="../media/image6.png" /><Relationship Id="rId5" Type="http://schemas.openxmlformats.org/officeDocument/2006/relationships/tags" Target="../tags/tag129.xml" /><Relationship Id="rId6" Type="http://schemas.openxmlformats.org/officeDocument/2006/relationships/image" Target="../media/image7.png" /><Relationship Id="rId7" Type="http://schemas.openxmlformats.org/officeDocument/2006/relationships/tags" Target="../tags/tag130.xml" /><Relationship Id="rId8" Type="http://schemas.openxmlformats.org/officeDocument/2006/relationships/tags" Target="../tags/tag131.xml" /><Relationship Id="rId9" Type="http://schemas.openxmlformats.org/officeDocument/2006/relationships/tags" Target="../tags/tag13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34.xml" /><Relationship Id="rId3" Type="http://schemas.openxmlformats.org/officeDocument/2006/relationships/tags" Target="../tags/tag135.xml" /><Relationship Id="rId4" Type="http://schemas.openxmlformats.org/officeDocument/2006/relationships/image" Target="../media/image8.gif" /><Relationship Id="rId5" Type="http://schemas.openxmlformats.org/officeDocument/2006/relationships/tags" Target="../tags/tag136.xml" /><Relationship Id="rId6" Type="http://schemas.openxmlformats.org/officeDocument/2006/relationships/tags" Target="../tags/tag137.xml" /><Relationship Id="rId7" Type="http://schemas.openxmlformats.org/officeDocument/2006/relationships/tags" Target="../tags/tag138.xml" /><Relationship Id="rId8" Type="http://schemas.openxmlformats.org/officeDocument/2006/relationships/tags" Target="../tags/tag13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0.xml" /><Relationship Id="rId3" Type="http://schemas.openxmlformats.org/officeDocument/2006/relationships/tags" Target="../tags/tag141.xml" /><Relationship Id="rId4" Type="http://schemas.openxmlformats.org/officeDocument/2006/relationships/image" Target="../media/image9.png" /><Relationship Id="rId5" Type="http://schemas.openxmlformats.org/officeDocument/2006/relationships/tags" Target="../tags/tag142.xml" /><Relationship Id="rId6" Type="http://schemas.openxmlformats.org/officeDocument/2006/relationships/tags" Target="../tags/tag143.xml" /><Relationship Id="rId7" Type="http://schemas.openxmlformats.org/officeDocument/2006/relationships/image" Target="../media/image10.png" /><Relationship Id="rId8" Type="http://schemas.openxmlformats.org/officeDocument/2006/relationships/tags" Target="../tags/tag144.xml" /><Relationship Id="rId9" Type="http://schemas.openxmlformats.org/officeDocument/2006/relationships/tags" Target="../tags/tag14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6.xml" /><Relationship Id="rId11" Type="http://schemas.openxmlformats.org/officeDocument/2006/relationships/tags" Target="../tags/tag157.xml" /><Relationship Id="rId12" Type="http://schemas.openxmlformats.org/officeDocument/2006/relationships/tags" Target="../tags/tag158.xml" /><Relationship Id="rId13" Type="http://schemas.openxmlformats.org/officeDocument/2006/relationships/tags" Target="../tags/tag159.xml" /><Relationship Id="rId14" Type="http://schemas.openxmlformats.org/officeDocument/2006/relationships/tags" Target="../tags/tag160.xml" /><Relationship Id="rId15" Type="http://schemas.openxmlformats.org/officeDocument/2006/relationships/tags" Target="../tags/tag161.xml" /><Relationship Id="rId16" Type="http://schemas.openxmlformats.org/officeDocument/2006/relationships/tags" Target="../tags/tag162.xml" /><Relationship Id="rId17" Type="http://schemas.openxmlformats.org/officeDocument/2006/relationships/tags" Target="../tags/tag163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tags" Target="../tags/tag153.xml" /><Relationship Id="rId8" Type="http://schemas.openxmlformats.org/officeDocument/2006/relationships/tags" Target="../tags/tag154.xml" /><Relationship Id="rId9" Type="http://schemas.openxmlformats.org/officeDocument/2006/relationships/tags" Target="../tags/tag15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4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tags" Target="../tags/tag168.xml" /><Relationship Id="rId7" Type="http://schemas.openxmlformats.org/officeDocument/2006/relationships/tags" Target="../tags/tag16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438910" y="939800"/>
            <a:ext cx="9799320" cy="704850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第六章 物质的物理属性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6260" y="1644605"/>
            <a:ext cx="9799200" cy="1472400"/>
          </a:xfrm>
        </p:spPr>
        <p:txBody>
          <a:bodyPr/>
          <a:lstStyle/>
          <a:p>
            <a:r>
              <a:rPr lang="zh-CN" altLang="en-US">
                <a:latin typeface="+mj-ea"/>
                <a:ea typeface="+mj-ea"/>
                <a:cs typeface="+mj-ea"/>
              </a:rPr>
              <a:t>第</a:t>
            </a:r>
            <a:r>
              <a:rPr lang="en-US" altLang="zh-CN">
                <a:latin typeface="+mj-ea"/>
                <a:ea typeface="+mj-ea"/>
                <a:cs typeface="+mj-ea"/>
              </a:rPr>
              <a:t>5</a:t>
            </a:r>
            <a:r>
              <a:rPr lang="zh-CN" altLang="en-US">
                <a:latin typeface="+mj-ea"/>
                <a:ea typeface="+mj-ea"/>
                <a:cs typeface="+mj-ea"/>
              </a:rPr>
              <a:t>节  物质的物理属性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7645" y="2706370"/>
            <a:ext cx="7181850" cy="36861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b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阅读：生活</a:t>
            </a:r>
            <a:r>
              <a:rPr b="0">
                <a:cs typeface="Arial" panose="020b0604020202090204" pitchFamily="34" charset="0"/>
                <a:sym typeface="+mn-ea"/>
              </a:rPr>
              <a:t>·物理·社会</a:t>
            </a:r>
            <a:endParaRPr b="0">
              <a:cs typeface="Arial" panose="020b0604020202090204" pitchFamily="34" charset="0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08330" y="1433830"/>
            <a:ext cx="216027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回答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631" name="文本框 8199"/>
          <p:cNvSpPr/>
          <p:nvPr>
            <p:custDataLst>
              <p:tags r:id="rId5"/>
            </p:custDataLst>
          </p:nvPr>
        </p:nvSpPr>
        <p:spPr>
          <a:xfrm>
            <a:off x="608330" y="2921000"/>
            <a:ext cx="66890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18" charset="0"/>
              </a:rPr>
              <a:t>耐温性好、耐磨性好、耐腐蚀性好、隔热性好、硬度大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08330" y="2320290"/>
            <a:ext cx="783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新型陶瓷的物理属性有哪些？</a:t>
            </a:r>
            <a:endParaRPr lang="zh-CN" altLang="en-US"/>
          </a:p>
        </p:txBody>
      </p:sp>
      <p:sp>
        <p:nvSpPr>
          <p:cNvPr id="4" name="文本框 8199"/>
          <p:cNvSpPr/>
          <p:nvPr>
            <p:custDataLst>
              <p:tags r:id="rId7"/>
            </p:custDataLst>
          </p:nvPr>
        </p:nvSpPr>
        <p:spPr>
          <a:xfrm>
            <a:off x="608330" y="3584575"/>
            <a:ext cx="8474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503050405090304" pitchFamily="18" charset="0"/>
                <a:sym typeface="+mn-ea"/>
              </a:rPr>
              <a:t>2.</a:t>
            </a:r>
            <a:r>
              <a:rPr lang="zh-CN" altLang="en-US">
                <a:latin typeface="Times New Roman" panose="02020503050405090304" pitchFamily="18" charset="0"/>
                <a:sym typeface="+mn-ea"/>
              </a:rPr>
              <a:t>神舟系列飞船表面的烧蚀材料的物理属性有哪些？</a:t>
            </a:r>
            <a:endParaRPr lang="zh-CN" altLang="en-US">
              <a:latin typeface="Times New Roman" panose="02020503050405090304" pitchFamily="18" charset="0"/>
              <a:sym typeface="+mn-ea"/>
            </a:endParaRPr>
          </a:p>
        </p:txBody>
      </p:sp>
      <p:sp>
        <p:nvSpPr>
          <p:cNvPr id="7" name="文本框 8199"/>
          <p:cNvSpPr/>
          <p:nvPr>
            <p:custDataLst>
              <p:tags r:id="rId8"/>
            </p:custDataLst>
          </p:nvPr>
        </p:nvSpPr>
        <p:spPr>
          <a:xfrm>
            <a:off x="608330" y="4246245"/>
            <a:ext cx="59721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18" charset="0"/>
                <a:sym typeface="+mn-ea"/>
              </a:rPr>
              <a:t>耐温性好、吸热性强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4" grpId="0"/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物质的分类</a:t>
            </a:r>
            <a:endParaRPr lang="zh-CN" altLang="en-US"/>
          </a:p>
        </p:txBody>
      </p:sp>
      <p:sp>
        <p:nvSpPr>
          <p:cNvPr id="971781" name="Rectangle 7"/>
          <p:cNvSpPr/>
          <p:nvPr>
            <p:custDataLst>
              <p:tags r:id="rId4"/>
            </p:custDataLst>
          </p:nvPr>
        </p:nvSpPr>
        <p:spPr>
          <a:xfrm>
            <a:off x="608013" y="1558925"/>
            <a:ext cx="4038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 eaLnBrk="0" hangingPunct="0"/>
            <a:r>
              <a:rPr lang="zh-CN" altLang="en-US" sz="3200">
                <a:latin typeface="Calibri"/>
                <a:ea typeface="黑体" pitchFamily="2" charset="-122"/>
              </a:rPr>
              <a:t>分类的方法</a:t>
            </a:r>
            <a:endParaRPr lang="zh-CN" altLang="en-US" sz="3200">
              <a:latin typeface="Calibri"/>
              <a:ea typeface="黑体" pitchFamily="2" charset="-122"/>
            </a:endParaRPr>
          </a:p>
        </p:txBody>
      </p:sp>
      <p:sp>
        <p:nvSpPr>
          <p:cNvPr id="971782" name="Rectangle 8"/>
          <p:cNvSpPr/>
          <p:nvPr>
            <p:custDataLst>
              <p:tags r:id="rId5"/>
            </p:custDataLst>
          </p:nvPr>
        </p:nvSpPr>
        <p:spPr>
          <a:xfrm>
            <a:off x="986473" y="2541905"/>
            <a:ext cx="7620000" cy="30432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按物质的密度分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按弹性分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按导电性分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按导热性分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按磁性分</a:t>
            </a:r>
            <a:r>
              <a:rPr lang="en-US" altLang="zh-CN">
                <a:latin typeface="+mn-ea"/>
                <a:cs typeface="+mn-ea"/>
              </a:rPr>
              <a:t> </a:t>
            </a:r>
            <a:endParaRPr lang="en-US" altLang="zh-CN">
              <a:latin typeface="+mn-ea"/>
              <a:cs typeface="+mn-ea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按透明度分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按硬度分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按是否能够食用分</a:t>
            </a:r>
            <a:r>
              <a:rPr lang="en-US" altLang="zh-CN">
                <a:latin typeface="+mn-ea"/>
                <a:cs typeface="+mn-ea"/>
                <a:sym typeface="+mn-ea"/>
              </a:rPr>
              <a:t>…… </a:t>
            </a:r>
            <a:endParaRPr lang="zh-CN" altLang="en-US">
              <a:latin typeface="+mn-ea"/>
              <a:cs typeface="+mn-ea"/>
            </a:endParaRPr>
          </a:p>
          <a:p>
            <a:pPr marL="342900" indent="-342900" algn="l" eaLnBrk="0" fontAlgn="auto" hangingPunct="0">
              <a:lnSpc>
                <a:spcPct val="150000"/>
              </a:lnSpc>
              <a:spcBef>
                <a:spcPct val="0"/>
              </a:spcBef>
              <a:buFont typeface="Arial" panose="020b0604020202090204" pitchFamily="34" charset="0"/>
              <a:buChar char="•"/>
            </a:pPr>
            <a:r>
              <a:rPr lang="zh-CN" altLang="en-US">
                <a:latin typeface="+mn-ea"/>
                <a:cs typeface="+mn-ea"/>
              </a:rPr>
              <a:t>按金属和非金属分</a:t>
            </a:r>
            <a:r>
              <a:rPr lang="en-US" altLang="zh-CN">
                <a:latin typeface="+mn-ea"/>
                <a:cs typeface="+mn-ea"/>
              </a:rPr>
              <a:t>…… </a:t>
            </a:r>
            <a:endParaRPr lang="en-US" altLang="zh-CN">
              <a:latin typeface="+mn-ea"/>
              <a:cs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7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1" grpId="0"/>
      <p:bldP spid="9717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b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课堂总结</a:t>
            </a:r>
            <a:endParaRPr b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7892" name="文本框 14339"/>
          <p:cNvSpPr/>
          <p:nvPr>
            <p:custDataLst>
              <p:tags r:id="rId4"/>
            </p:custDataLst>
          </p:nvPr>
        </p:nvSpPr>
        <p:spPr>
          <a:xfrm>
            <a:off x="762000" y="1266825"/>
            <a:ext cx="25908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一、物质的物理属性</a:t>
            </a:r>
            <a:endParaRPr lang="zh-CN" altLang="en-US" sz="200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4" name="文本框 14341"/>
          <p:cNvSpPr/>
          <p:nvPr>
            <p:custDataLst>
              <p:tags r:id="rId5"/>
            </p:custDataLst>
          </p:nvPr>
        </p:nvSpPr>
        <p:spPr>
          <a:xfrm>
            <a:off x="762000" y="2971800"/>
            <a:ext cx="25146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二、比较物质的硬度</a:t>
            </a:r>
            <a:endParaRPr lang="zh-CN" altLang="en-US" sz="200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5" name="文本框 14342"/>
          <p:cNvSpPr/>
          <p:nvPr>
            <p:custDataLst>
              <p:tags r:id="rId6"/>
            </p:custDataLst>
          </p:nvPr>
        </p:nvSpPr>
        <p:spPr>
          <a:xfrm>
            <a:off x="762000" y="3823335"/>
            <a:ext cx="39147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三、生活中物质的物理属性</a:t>
            </a:r>
            <a:endParaRPr lang="zh-CN" altLang="en-US" sz="200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4342"/>
          <p:cNvSpPr/>
          <p:nvPr>
            <p:custDataLst>
              <p:tags r:id="rId7"/>
            </p:custDataLst>
          </p:nvPr>
        </p:nvSpPr>
        <p:spPr>
          <a:xfrm>
            <a:off x="762000" y="4674870"/>
            <a:ext cx="54794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四、物质按照物质属性进行分类</a:t>
            </a:r>
            <a:endParaRPr lang="zh-CN" altLang="en-US" sz="200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4049395" y="1783080"/>
            <a:ext cx="7206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熔点                弹性            导电性           导热性            磁性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9"/>
            </p:custDataLst>
          </p:nvPr>
        </p:nvSpPr>
        <p:spPr>
          <a:xfrm>
            <a:off x="608330" y="1783080"/>
            <a:ext cx="108127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物质的物理属性包括：密度和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endParaRPr lang="zh-CN" altLang="en-US" sz="20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u="sng"/>
              <a:t>                </a:t>
            </a:r>
            <a:r>
              <a:rPr lang="zh-CN" altLang="en-US" sz="2000"/>
              <a:t>和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0"/>
            </p:custDataLst>
          </p:nvPr>
        </p:nvSpPr>
        <p:spPr>
          <a:xfrm>
            <a:off x="891540" y="2211705"/>
            <a:ext cx="7206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透明度           硬度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  <p:bldP spid="37895" grpId="0"/>
      <p:bldP spid="4" grpId="0"/>
      <p:bldP spid="25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b="0">
                <a:latin typeface="+mj-ea"/>
                <a:ea typeface="+mj-ea"/>
                <a:cs typeface="+mj-ea"/>
                <a:sym typeface="+mn-ea"/>
              </a:rPr>
              <a:t>练一练</a:t>
            </a:r>
            <a:endParaRPr b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608330" y="1790065"/>
            <a:ext cx="1085659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小明和小华分别购买了两种橡胶球，小明说：“我的弹性比你的好”。小华说：“我希望你能证实你的说法”。小明可选择下列哪个方案来解决这个问题：（   ）</a:t>
            </a:r>
            <a:endParaRPr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A、把两球向墙扔去，比较它们反弹时离墙的距离</a:t>
            </a:r>
            <a:endParaRPr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B、用手触摸两球，看哪一个球较硬</a:t>
            </a:r>
            <a:endParaRPr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C、让两球于离地等高处由静止下落，比较它们反弹的高度</a:t>
            </a:r>
            <a:endParaRPr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D、把两球向地面掷下，比较它们反弹的高度</a:t>
            </a:r>
            <a:endParaRPr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6000" y="3742690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090285" y="2265045"/>
            <a:ext cx="50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591890"/>
            <a:ext cx="10969200" cy="705600"/>
          </a:xfrm>
        </p:spPr>
        <p:txBody>
          <a:bodyPr/>
          <a:lstStyle/>
          <a:p>
            <a:r>
              <a:rPr b="0">
                <a:latin typeface="+mj-ea"/>
                <a:ea typeface="+mj-ea"/>
                <a:cs typeface="+mj-ea"/>
                <a:sym typeface="+mn-ea"/>
              </a:rPr>
              <a:t>练一练</a:t>
            </a:r>
            <a:endParaRPr b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46087" name="文本框 24582"/>
          <p:cNvSpPr/>
          <p:nvPr>
            <p:custDataLst>
              <p:tags r:id="rId4"/>
            </p:custDataLst>
          </p:nvPr>
        </p:nvSpPr>
        <p:spPr>
          <a:xfrm>
            <a:off x="608330" y="1805940"/>
            <a:ext cx="102927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玻璃店刻画玻璃时都用金刚石刀，这是因为金刚石的</a:t>
            </a:r>
            <a:r>
              <a: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大；用塑料皮包裹在老虎钳的手柄上，是因为塑料的</a:t>
            </a:r>
            <a:r>
              <a: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差    ；选用钨做灯丝的原因是钨的__________的缘故。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358255" y="2019300"/>
            <a:ext cx="1203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硬度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910840" y="2543175"/>
            <a:ext cx="1203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导电性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7371080" y="2543175"/>
            <a:ext cx="1203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熔点高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608330" y="3584575"/>
            <a:ext cx="102920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3.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下列哪种性质不属于物质的物理属性</a:t>
            </a: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(     )</a:t>
            </a:r>
            <a:endParaRPr lang="en-US" altLang="zh-CN" b="0">
              <a:solidFill>
                <a:srgbClr val="000000"/>
              </a:solidFill>
              <a:latin typeface="+mn-ea"/>
              <a:cs typeface="+mn-ea"/>
            </a:endParaRPr>
          </a:p>
          <a:p>
            <a:pPr indent="0" fontAlgn="auto">
              <a:lnSpc>
                <a:spcPct val="200000"/>
              </a:lnSpc>
            </a:pP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A.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磁性        </a:t>
            </a: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B.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弹性        </a:t>
            </a: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C.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透明度      </a:t>
            </a: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D.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质量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656455" y="3780790"/>
            <a:ext cx="1203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608330" y="4925060"/>
            <a:ext cx="102203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4.“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百折不</a:t>
            </a:r>
            <a:r>
              <a:rPr lang="zh-CN" altLang="en-US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挠”这一成语是指物质的（     ）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101" name="文本框 100"/>
          <p:cNvSpPr txBox="1"/>
          <p:nvPr>
            <p:custDataLst>
              <p:tags r:id="rId11"/>
            </p:custDataLst>
          </p:nvPr>
        </p:nvSpPr>
        <p:spPr>
          <a:xfrm>
            <a:off x="608330" y="5041265"/>
            <a:ext cx="102203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A.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硬度强    </a:t>
            </a: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B.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韧性好    </a:t>
            </a: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C.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密度大     </a:t>
            </a:r>
            <a:r>
              <a:rPr lang="en-US" altLang="zh-CN" b="0">
                <a:solidFill>
                  <a:srgbClr val="000000"/>
                </a:solidFill>
                <a:latin typeface="+mn-ea"/>
                <a:cs typeface="+mn-ea"/>
              </a:rPr>
              <a:t>D.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粘滞性强</a:t>
            </a:r>
            <a:r>
              <a:rPr lang="zh-CN" altLang="en-US" b="0">
                <a:solidFill>
                  <a:srgbClr val="000000"/>
                </a:solidFill>
                <a:latin typeface="+mn-ea"/>
                <a:cs typeface="+mn-ea"/>
              </a:rPr>
              <a:t>
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4503420" y="4925060"/>
            <a:ext cx="1203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b="0">
                <a:latin typeface="+mj-ea"/>
                <a:ea typeface="+mj-ea"/>
                <a:cs typeface="+mj-ea"/>
                <a:sym typeface="+mn-ea"/>
              </a:rPr>
              <a:t>练一练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5.</a:t>
            </a:r>
            <a:r>
              <a:rPr lang="zh-CN" altLang="en-US"/>
              <a:t>有下列六种物质：铁、牛奶、水晶、白酒、水银、饼干，请根据它们的物理属性分成两类：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第一类：</a:t>
            </a:r>
            <a:r>
              <a:rPr u="sng">
                <a:sym typeface="+mn-ea"/>
              </a:rPr>
              <a:t>                                    </a:t>
            </a:r>
            <a:r>
              <a:rPr lang="zh-CN" altLang="en-US"/>
              <a:t>，其分类属性</a:t>
            </a:r>
            <a:r>
              <a:rPr lang="zh-CN" altLang="en-US" u="sng"/>
              <a:t>                                    </a:t>
            </a:r>
            <a:r>
              <a:rPr lang="zh-CN" altLang="en-US"/>
              <a:t>；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第二类：</a:t>
            </a:r>
            <a:r>
              <a:rPr u="sng">
                <a:sym typeface="+mn-ea"/>
              </a:rPr>
              <a:t>                                    </a:t>
            </a:r>
            <a:r>
              <a:rPr lang="zh-CN" altLang="en-US"/>
              <a:t> ，其分类属性</a:t>
            </a:r>
            <a:r>
              <a:rPr u="sng">
                <a:sym typeface="+mn-ea"/>
              </a:rPr>
              <a:t>           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b="0">
                <a:latin typeface="微软雅黑" panose="020b0503020204020204" pitchFamily="34" charset="-122"/>
                <a:cs typeface="微软雅黑" panose="020b0503020204020204" pitchFamily="34" charset="-122"/>
              </a:rPr>
              <a:t>进入新课</a:t>
            </a:r>
            <a:r>
              <a:rPr lang="en-US" altLang="zh-CN" b="0">
                <a:latin typeface="微软雅黑" panose="020b0503020204020204" pitchFamily="34" charset="-122"/>
                <a:cs typeface="微软雅黑" panose="020b0503020204020204" pitchFamily="34" charset="-122"/>
              </a:rPr>
              <a:t>-----</a:t>
            </a:r>
            <a:r>
              <a:rPr b="0">
                <a:latin typeface="微软雅黑" panose="020b0503020204020204" pitchFamily="34" charset="-122"/>
                <a:cs typeface="微软雅黑" panose="020b0503020204020204" pitchFamily="34" charset="-122"/>
              </a:rPr>
              <a:t>物质的各种物理属性</a:t>
            </a:r>
            <a:endParaRPr b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08330" y="1513205"/>
            <a:ext cx="792226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根据课本图</a:t>
            </a:r>
            <a:r>
              <a:rPr lang="en-US" altLang="zh-CN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6-13</a:t>
            </a:r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</a:t>
            </a:r>
            <a:r>
              <a:rPr lang="en-US" altLang="zh-CN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6-14</a:t>
            </a:r>
            <a:endParaRPr lang="en-US" altLang="zh-CN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683260" y="2505710"/>
            <a:ext cx="1082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图</a:t>
            </a:r>
            <a:r>
              <a:rPr lang="en-US" altLang="zh-CN"/>
              <a:t>a</a:t>
            </a:r>
            <a:r>
              <a:rPr lang="zh-CN" altLang="en-US"/>
              <a:t>，体现物质的物理属性是</a:t>
            </a:r>
            <a:r>
              <a:rPr lang="zh-CN" altLang="en-US" u="sng"/>
              <a:t>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680085" y="3027680"/>
            <a:ext cx="1082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图</a:t>
            </a:r>
            <a:r>
              <a:rPr lang="en-US" altLang="zh-CN"/>
              <a:t>b</a:t>
            </a:r>
            <a:r>
              <a:rPr lang="zh-CN" altLang="en-US"/>
              <a:t>，体现物质的物理属性是</a:t>
            </a:r>
            <a:r>
              <a:rPr lang="zh-CN" altLang="en-US" u="sng"/>
              <a:t>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686435" y="3549650"/>
            <a:ext cx="1082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图</a:t>
            </a:r>
            <a:r>
              <a:rPr lang="en-US" altLang="zh-CN"/>
              <a:t>c</a:t>
            </a:r>
            <a:r>
              <a:rPr lang="zh-CN" altLang="en-US"/>
              <a:t>，体现物质的物理属性是</a:t>
            </a:r>
            <a:r>
              <a:rPr lang="zh-CN" altLang="en-US" u="sng"/>
              <a:t>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689610" y="4071620"/>
            <a:ext cx="1082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图</a:t>
            </a:r>
            <a:r>
              <a:rPr lang="en-US" altLang="zh-CN"/>
              <a:t>d</a:t>
            </a:r>
            <a:r>
              <a:rPr lang="zh-CN" altLang="en-US"/>
              <a:t>，体现物质的物理属性是</a:t>
            </a:r>
            <a:r>
              <a:rPr lang="zh-CN" altLang="en-US" u="sng"/>
              <a:t>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692785" y="4593590"/>
            <a:ext cx="1082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图</a:t>
            </a:r>
            <a:r>
              <a:rPr lang="en-US" altLang="zh-CN"/>
              <a:t>e</a:t>
            </a:r>
            <a:r>
              <a:rPr lang="zh-CN" altLang="en-US"/>
              <a:t>，体现物质的物理属性是</a:t>
            </a:r>
            <a:r>
              <a:rPr lang="zh-CN" altLang="en-US" u="sng"/>
              <a:t>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4133850" y="5579745"/>
            <a:ext cx="7206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熔点                弹性            导电性           导热性            磁性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3953510" y="2989580"/>
            <a:ext cx="125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导电性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3953510" y="3473450"/>
            <a:ext cx="125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导热性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3953510" y="3957320"/>
            <a:ext cx="125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磁性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3953510" y="4441190"/>
            <a:ext cx="125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透明度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6"/>
            </p:custDataLst>
          </p:nvPr>
        </p:nvSpPr>
        <p:spPr>
          <a:xfrm>
            <a:off x="692785" y="5579745"/>
            <a:ext cx="1081278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物质的物理属性包括：密度和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、</a:t>
            </a:r>
            <a:endParaRPr lang="zh-CN" altLang="en-US" sz="20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u="sng"/>
              <a:t>                </a:t>
            </a:r>
            <a:r>
              <a:rPr lang="zh-CN" altLang="en-US" sz="2000"/>
              <a:t>和</a:t>
            </a:r>
            <a:r>
              <a:rPr lang="zh-CN" altLang="en-US" sz="2000" u="sng">
                <a:sym typeface="+mn-ea"/>
              </a:rPr>
              <a:t>                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7"/>
            </p:custDataLst>
          </p:nvPr>
        </p:nvSpPr>
        <p:spPr>
          <a:xfrm>
            <a:off x="975995" y="6008370"/>
            <a:ext cx="7206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透明度           硬度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8"/>
            </p:custDataLst>
          </p:nvPr>
        </p:nvSpPr>
        <p:spPr>
          <a:xfrm>
            <a:off x="3952875" y="2440305"/>
            <a:ext cx="125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弹性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19"/>
            </p:custDataLst>
          </p:nvPr>
        </p:nvSpPr>
        <p:spPr>
          <a:xfrm>
            <a:off x="680085" y="5057140"/>
            <a:ext cx="1082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图</a:t>
            </a:r>
            <a:r>
              <a:rPr lang="en-US" altLang="zh-CN"/>
              <a:t>14</a:t>
            </a:r>
            <a:r>
              <a:rPr lang="zh-CN" altLang="en-US"/>
              <a:t>，体现物质的物理属性是</a:t>
            </a:r>
            <a:r>
              <a:rPr lang="zh-CN" altLang="en-US" u="sng"/>
              <a:t>                        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20"/>
            </p:custDataLst>
          </p:nvPr>
        </p:nvSpPr>
        <p:spPr>
          <a:xfrm>
            <a:off x="3940810" y="4904740"/>
            <a:ext cx="125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硬度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物质的物理属性</a:t>
            </a:r>
            <a:r>
              <a:rPr lang="en-US" altLang="zh-CN"/>
              <a:t>-----</a:t>
            </a:r>
            <a:r>
              <a:t>弹性</a:t>
            </a: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29450" y="1543050"/>
            <a:ext cx="3569335" cy="4759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9590" y="1543050"/>
            <a:ext cx="4762500" cy="47625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2322195" y="6270625"/>
            <a:ext cx="346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握力器</a:t>
            </a:r>
            <a:r>
              <a:rPr lang="en-US" altLang="zh-CN"/>
              <a:t>---</a:t>
            </a:r>
            <a:r>
              <a:rPr lang="zh-CN" altLang="en-US"/>
              <a:t>弹性好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7029450" y="6305550"/>
            <a:ext cx="346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纸杯</a:t>
            </a:r>
            <a:r>
              <a:rPr lang="en-US" altLang="zh-CN"/>
              <a:t>---</a:t>
            </a:r>
            <a:r>
              <a:rPr lang="zh-CN" altLang="en-US"/>
              <a:t>弹性差【范性好】（塑性）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物质的物理属性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导电性</a:t>
            </a:r>
            <a:endParaRPr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7190" y="1579245"/>
            <a:ext cx="4944745" cy="3686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10605" y="1568450"/>
            <a:ext cx="4928870" cy="369697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77190" y="5413375"/>
            <a:ext cx="497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铜线（金属）</a:t>
            </a:r>
            <a:r>
              <a:rPr lang="en-US" altLang="zh-CN"/>
              <a:t>---</a:t>
            </a:r>
            <a:r>
              <a:rPr lang="zh-CN" altLang="en-US"/>
              <a:t>导电性好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6046470" y="5413375"/>
            <a:ext cx="497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（干燥的）木棒</a:t>
            </a:r>
            <a:r>
              <a:rPr lang="en-US" altLang="zh-CN"/>
              <a:t>---</a:t>
            </a:r>
            <a:r>
              <a:rPr lang="zh-CN" altLang="en-US"/>
              <a:t>导电性差（绝缘性好）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>
                <a:sym typeface="+mn-ea"/>
              </a:rPr>
              <a:t>物质的物理属性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导热性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8330" y="1589405"/>
            <a:ext cx="4759325" cy="4759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73445" y="1589405"/>
            <a:ext cx="5603875" cy="475932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94335" y="6430010"/>
            <a:ext cx="497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     </a:t>
            </a:r>
            <a:r>
              <a:rPr lang="zh-CN" altLang="en-US"/>
              <a:t>金属暖气片</a:t>
            </a:r>
            <a:r>
              <a:rPr lang="en-US" altLang="zh-CN"/>
              <a:t>---</a:t>
            </a:r>
            <a:r>
              <a:rPr lang="zh-CN" altLang="en-US"/>
              <a:t>导热性好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6063615" y="6430010"/>
            <a:ext cx="497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棉北</a:t>
            </a:r>
            <a:r>
              <a:rPr lang="en-US" altLang="zh-CN"/>
              <a:t>---</a:t>
            </a:r>
            <a:r>
              <a:rPr lang="zh-CN" altLang="en-US"/>
              <a:t>导热性差（绝热性好）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>
                <a:sym typeface="+mn-ea"/>
              </a:rPr>
              <a:t>物质的物理属性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磁性</a:t>
            </a:r>
            <a:endParaRPr>
              <a:sym typeface="+mn-ea"/>
            </a:endParaRPr>
          </a:p>
        </p:txBody>
      </p:sp>
      <p:pic>
        <p:nvPicPr>
          <p:cNvPr id="6" name="内容占位符 5" descr="src=http_%2F%2Fmat1.gtimg.com%2Fdigi%2Fapp%2F201701%2F0116%2F47.gif&amp;refer=http_%2F%2Fmat1.gtimg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8295" y="1573530"/>
            <a:ext cx="5937250" cy="333438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986790" y="5446395"/>
            <a:ext cx="497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磁铁</a:t>
            </a:r>
            <a:r>
              <a:rPr lang="en-US" altLang="zh-CN"/>
              <a:t>---</a:t>
            </a:r>
            <a:r>
              <a:rPr lang="zh-CN" altLang="en-US"/>
              <a:t>磁性好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656070" y="5446395"/>
            <a:ext cx="497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桌面</a:t>
            </a:r>
            <a:r>
              <a:rPr lang="en-US" altLang="zh-CN"/>
              <a:t>---</a:t>
            </a:r>
            <a:r>
              <a:rPr lang="zh-CN" altLang="en-US"/>
              <a:t>磁性差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>
                <a:sym typeface="+mn-ea"/>
              </a:rPr>
              <a:t>物质的物理属性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透明度</a:t>
            </a:r>
            <a:endParaRPr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27605" y="1313815"/>
            <a:ext cx="6784975" cy="475932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939925" y="6287135"/>
            <a:ext cx="7759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透明玻璃</a:t>
            </a:r>
            <a:r>
              <a:rPr lang="en-US" altLang="zh-CN"/>
              <a:t>--</a:t>
            </a:r>
            <a:r>
              <a:rPr lang="zh-CN" altLang="en-US"/>
              <a:t>透明度好                              毛玻璃</a:t>
            </a:r>
            <a:r>
              <a:rPr lang="en-US" altLang="zh-CN"/>
              <a:t>---</a:t>
            </a:r>
            <a:r>
              <a:rPr lang="zh-CN" altLang="en-US"/>
              <a:t>透明度差</a:t>
            </a:r>
            <a:endParaRPr lang="zh-CN" altLang="en-US"/>
          </a:p>
        </p:txBody>
      </p:sp>
      <p:pic>
        <p:nvPicPr>
          <p:cNvPr id="9" name="New picture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36200" y="11061700"/>
            <a:ext cx="355600" cy="254000"/>
          </a:xfrm>
          <a:prstGeom prst="cube">
            <a:avLst/>
          </a:prstGeom>
        </p:spPr>
      </p:pic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物质的物理属性</a:t>
            </a:r>
            <a:r>
              <a:rPr lang="en-US" altLang="zh-CN">
                <a:sym typeface="+mn-ea"/>
              </a:rPr>
              <a:t>-----</a:t>
            </a:r>
            <a:r>
              <a:rPr>
                <a:sym typeface="+mn-ea"/>
              </a:rPr>
              <a:t>硬度</a:t>
            </a:r>
            <a:endParaRPr b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08330" y="1513205"/>
            <a:ext cx="44469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小组学习图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6-14</a:t>
            </a:r>
            <a:endParaRPr lang="en-US" altLang="zh-CN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文本框 10246"/>
          <p:cNvSpPr/>
          <p:nvPr>
            <p:custDataLst>
              <p:tags r:id="rId6"/>
            </p:custDataLst>
          </p:nvPr>
        </p:nvSpPr>
        <p:spPr>
          <a:xfrm>
            <a:off x="1005205" y="2470785"/>
            <a:ext cx="105892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503050405090304" pitchFamily="18" charset="0"/>
              </a:rPr>
              <a:t>实验目的：</a:t>
            </a:r>
            <a:endParaRPr lang="zh-CN" altLang="en-US">
              <a:latin typeface="Times New Roman" panose="02020503050405090304" pitchFamily="18" charset="0"/>
            </a:endParaRPr>
          </a:p>
        </p:txBody>
      </p:sp>
      <p:sp>
        <p:nvSpPr>
          <p:cNvPr id="11" name="文本框 10246"/>
          <p:cNvSpPr/>
          <p:nvPr>
            <p:custDataLst>
              <p:tags r:id="rId7"/>
            </p:custDataLst>
          </p:nvPr>
        </p:nvSpPr>
        <p:spPr>
          <a:xfrm>
            <a:off x="873760" y="3296920"/>
            <a:ext cx="15125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503050405090304" pitchFamily="18" charset="0"/>
              </a:rPr>
              <a:t>实验方法：</a:t>
            </a:r>
            <a:endParaRPr lang="zh-CN" altLang="en-US">
              <a:latin typeface="Times New Roman" panose="02020503050405090304" pitchFamily="18" charset="0"/>
            </a:endParaRPr>
          </a:p>
        </p:txBody>
      </p:sp>
      <p:sp>
        <p:nvSpPr>
          <p:cNvPr id="12" name="文本框 10246"/>
          <p:cNvSpPr/>
          <p:nvPr>
            <p:custDataLst>
              <p:tags r:id="rId8"/>
            </p:custDataLst>
          </p:nvPr>
        </p:nvSpPr>
        <p:spPr>
          <a:xfrm>
            <a:off x="2517775" y="3296920"/>
            <a:ext cx="4340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18" charset="0"/>
              </a:rPr>
              <a:t>用铁钉分别在石蜡块和铝块上刻画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13" name="文本框 10246"/>
          <p:cNvSpPr/>
          <p:nvPr>
            <p:custDataLst>
              <p:tags r:id="rId9"/>
            </p:custDataLst>
          </p:nvPr>
        </p:nvSpPr>
        <p:spPr>
          <a:xfrm>
            <a:off x="873760" y="4123055"/>
            <a:ext cx="18783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503050405090304" pitchFamily="18" charset="0"/>
              </a:rPr>
              <a:t>实验现象：</a:t>
            </a:r>
            <a:endParaRPr lang="zh-CN" altLang="en-US">
              <a:latin typeface="Times New Roman" panose="02020503050405090304" pitchFamily="18" charset="0"/>
            </a:endParaRPr>
          </a:p>
        </p:txBody>
      </p:sp>
      <p:sp>
        <p:nvSpPr>
          <p:cNvPr id="14" name="文本框 10246"/>
          <p:cNvSpPr/>
          <p:nvPr>
            <p:custDataLst>
              <p:tags r:id="rId10"/>
            </p:custDataLst>
          </p:nvPr>
        </p:nvSpPr>
        <p:spPr>
          <a:xfrm>
            <a:off x="2517775" y="4123055"/>
            <a:ext cx="60305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18" charset="0"/>
              </a:rPr>
              <a:t>石蜡块上的划痕比铝块的深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4" name="文本框 10246"/>
          <p:cNvSpPr/>
          <p:nvPr>
            <p:custDataLst>
              <p:tags r:id="rId11"/>
            </p:custDataLst>
          </p:nvPr>
        </p:nvSpPr>
        <p:spPr>
          <a:xfrm>
            <a:off x="873760" y="4949190"/>
            <a:ext cx="17278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503050405090304" pitchFamily="18" charset="0"/>
              </a:rPr>
              <a:t>实验结论：</a:t>
            </a:r>
            <a:endParaRPr lang="zh-CN" altLang="en-US">
              <a:latin typeface="Times New Roman" panose="02020503050405090304" pitchFamily="18" charset="0"/>
            </a:endParaRPr>
          </a:p>
        </p:txBody>
      </p:sp>
      <p:sp>
        <p:nvSpPr>
          <p:cNvPr id="6" name="文本框 10246"/>
          <p:cNvSpPr/>
          <p:nvPr>
            <p:custDataLst>
              <p:tags r:id="rId12"/>
            </p:custDataLst>
          </p:nvPr>
        </p:nvSpPr>
        <p:spPr>
          <a:xfrm>
            <a:off x="873760" y="4949190"/>
            <a:ext cx="29851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18" charset="0"/>
              </a:rPr>
              <a:t>铝的硬度大于石蜡的硬度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16" name="文本框 10246"/>
          <p:cNvSpPr/>
          <p:nvPr>
            <p:custDataLst>
              <p:tags r:id="rId13"/>
            </p:custDataLst>
          </p:nvPr>
        </p:nvSpPr>
        <p:spPr>
          <a:xfrm>
            <a:off x="2517775" y="2470785"/>
            <a:ext cx="4340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18" charset="0"/>
              </a:rPr>
              <a:t>比较石蜡块和铝块的硬度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7" name="文本框 10246"/>
          <p:cNvSpPr/>
          <p:nvPr>
            <p:custDataLst>
              <p:tags r:id="rId14"/>
            </p:custDataLst>
          </p:nvPr>
        </p:nvSpPr>
        <p:spPr>
          <a:xfrm>
            <a:off x="873760" y="5647690"/>
            <a:ext cx="73444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503050405090304" pitchFamily="18" charset="0"/>
              </a:rPr>
              <a:t>实验方法：控制变量法。控制</a:t>
            </a:r>
            <a:r>
              <a:rPr lang="zh-CN" altLang="en-US" u="sng">
                <a:latin typeface="Times New Roman" panose="02020503050405090304" pitchFamily="18" charset="0"/>
              </a:rPr>
              <a:t>                                        </a:t>
            </a:r>
            <a:r>
              <a:rPr lang="zh-CN" altLang="en-US">
                <a:latin typeface="Times New Roman" panose="02020503050405090304" pitchFamily="18" charset="0"/>
              </a:rPr>
              <a:t>。</a:t>
            </a:r>
            <a:endParaRPr lang="zh-CN" altLang="en-US">
              <a:latin typeface="Times New Roman" panose="02020503050405090304" pitchFamily="18" charset="0"/>
            </a:endParaRPr>
          </a:p>
        </p:txBody>
      </p:sp>
      <p:sp>
        <p:nvSpPr>
          <p:cNvPr id="8" name="文本框 10246"/>
          <p:cNvSpPr/>
          <p:nvPr>
            <p:custDataLst>
              <p:tags r:id="rId15"/>
            </p:custDataLst>
          </p:nvPr>
        </p:nvSpPr>
        <p:spPr>
          <a:xfrm>
            <a:off x="4152900" y="5647690"/>
            <a:ext cx="29851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18" charset="0"/>
              </a:rPr>
              <a:t>铁钉刻画的力度相同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873760" y="6221095"/>
            <a:ext cx="392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硬度：描述物质软硬程度的物理量。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" grpId="0"/>
      <p:bldP spid="6" grpId="0"/>
      <p:bldP spid="16" grpId="0"/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35" y="608330"/>
            <a:ext cx="12191365" cy="705485"/>
          </a:xfrm>
        </p:spPr>
        <p:txBody>
          <a:bodyPr>
            <a:noAutofit/>
          </a:bodyPr>
          <a:lstStyle/>
          <a:p>
            <a:r>
              <a:rPr b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活动</a:t>
            </a:r>
            <a:r>
              <a:rPr lang="en-US" altLang="zh-CN" b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6.3-----</a:t>
            </a:r>
            <a:r>
              <a:rPr b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比较物体的硬度</a:t>
            </a:r>
            <a:endParaRPr b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6631" name="文本框 8199"/>
          <p:cNvSpPr/>
          <p:nvPr>
            <p:custDataLst>
              <p:tags r:id="rId4"/>
            </p:custDataLst>
          </p:nvPr>
        </p:nvSpPr>
        <p:spPr>
          <a:xfrm>
            <a:off x="608330" y="2921000"/>
            <a:ext cx="50228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503050405090304" pitchFamily="18" charset="0"/>
              </a:rPr>
              <a:t>实验方法：</a:t>
            </a:r>
            <a:endParaRPr lang="zh-CN" altLang="en-US">
              <a:latin typeface="Times New Roman" panose="0202050305040509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08330" y="2350135"/>
            <a:ext cx="7830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实验目的：比较图</a:t>
            </a:r>
            <a:r>
              <a:rPr lang="en-US" altLang="zh-CN"/>
              <a:t>6-15</a:t>
            </a:r>
            <a:r>
              <a:rPr lang="zh-CN" altLang="en-US"/>
              <a:t>中组成各物体的物质的硬度 </a:t>
            </a:r>
            <a:endParaRPr lang="zh-CN" altLang="en-US"/>
          </a:p>
        </p:txBody>
      </p:sp>
      <p:sp>
        <p:nvSpPr>
          <p:cNvPr id="4" name="文本框 8199"/>
          <p:cNvSpPr/>
          <p:nvPr>
            <p:custDataLst>
              <p:tags r:id="rId6"/>
            </p:custDataLst>
          </p:nvPr>
        </p:nvSpPr>
        <p:spPr>
          <a:xfrm>
            <a:off x="608330" y="3584575"/>
            <a:ext cx="8474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Times New Roman" panose="02020503050405090304" pitchFamily="18" charset="0"/>
                <a:sym typeface="+mn-ea"/>
              </a:rPr>
              <a:t>用各物体在塑料泡沫上进行刻画，比较划痕的深浅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AS_UNIQUEID" val="165"/>
</p:tagLst>
</file>

<file path=ppt/tags/tag10.xml><?xml version="1.0" encoding="utf-8"?>
<p:tagLst xmlns:p="http://schemas.openxmlformats.org/presentationml/2006/main">
  <p:tag name="AS_UNIQUEID" val="1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263"/>
</p:tagLst>
</file>

<file path=ppt/tags/tag101.xml><?xml version="1.0" encoding="utf-8"?>
<p:tagLst xmlns:p="http://schemas.openxmlformats.org/presentationml/2006/main">
  <p:tag name="AS_UNIQUEID" val="264"/>
</p:tagLst>
</file>

<file path=ppt/tags/tag102.xml><?xml version="1.0" encoding="utf-8"?>
<p:tagLst xmlns:p="http://schemas.openxmlformats.org/presentationml/2006/main">
  <p:tag name="AS_UNIQUEID" val="265"/>
</p:tagLst>
</file>

<file path=ppt/tags/tag103.xml><?xml version="1.0" encoding="utf-8"?>
<p:tagLst xmlns:p="http://schemas.openxmlformats.org/presentationml/2006/main">
  <p:tag name="AS_UNIQUEID" val="266"/>
</p:tagLst>
</file>

<file path=ppt/tags/tag104.xml><?xml version="1.0" encoding="utf-8"?>
<p:tagLst xmlns:p="http://schemas.openxmlformats.org/presentationml/2006/main">
  <p:tag name="AS_UNIQUEID" val="267"/>
</p:tagLst>
</file>

<file path=ppt/tags/tag105.xml><?xml version="1.0" encoding="utf-8"?>
<p:tagLst xmlns:p="http://schemas.openxmlformats.org/presentationml/2006/main">
  <p:tag name="AS_UNIQUEID" val="268"/>
</p:tagLst>
</file>

<file path=ppt/tags/tag106.xml><?xml version="1.0" encoding="utf-8"?>
<p:tagLst xmlns:p="http://schemas.openxmlformats.org/presentationml/2006/main">
  <p:tag name="AS_UNIQUEID" val="269"/>
</p:tagLst>
</file>

<file path=ppt/tags/tag107.xml><?xml version="1.0" encoding="utf-8"?>
<p:tagLst xmlns:p="http://schemas.openxmlformats.org/presentationml/2006/main">
  <p:tag name="AS_UNIQUEID" val="270"/>
</p:tagLst>
</file>

<file path=ppt/tags/tag108.xml><?xml version="1.0" encoding="utf-8"?>
<p:tagLst xmlns:p="http://schemas.openxmlformats.org/presentationml/2006/main">
  <p:tag name="AS_UNIQUEID" val="271"/>
</p:tagLst>
</file>

<file path=ppt/tags/tag109.xml><?xml version="1.0" encoding="utf-8"?>
<p:tagLst xmlns:p="http://schemas.openxmlformats.org/presentationml/2006/main">
  <p:tag name="AS_UNIQUEID" val="272"/>
</p:tagLst>
</file>

<file path=ppt/tags/tag11.xml><?xml version="1.0" encoding="utf-8"?>
<p:tagLst xmlns:p="http://schemas.openxmlformats.org/presentationml/2006/main">
  <p:tag name="AS_UNIQUEID" val="1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273"/>
</p:tagLst>
</file>

<file path=ppt/tags/tag111.xml><?xml version="1.0" encoding="utf-8"?>
<p:tagLst xmlns:p="http://schemas.openxmlformats.org/presentationml/2006/main">
  <p:tag name="AS_UNIQUEID" val="274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3.xml><?xml version="1.0" encoding="utf-8"?>
<p:tagLst xmlns:p="http://schemas.openxmlformats.org/presentationml/2006/main">
  <p:tag name="AS_UNIQUEID" val="275"/>
</p:tagLst>
</file>

<file path=ppt/tags/tag114.xml><?xml version="1.0" encoding="utf-8"?>
<p:tagLst xmlns:p="http://schemas.openxmlformats.org/presentationml/2006/main">
  <p:tag name="AS_UNIQUEID" val="276"/>
</p:tagLst>
</file>

<file path=ppt/tags/tag115.xml><?xml version="1.0" encoding="utf-8"?>
<p:tagLst xmlns:p="http://schemas.openxmlformats.org/presentationml/2006/main">
  <p:tag name="AS_UNIQUEID" val="277"/>
</p:tagLst>
</file>

<file path=ppt/tags/tag116.xml><?xml version="1.0" encoding="utf-8"?>
<p:tagLst xmlns:p="http://schemas.openxmlformats.org/presentationml/2006/main">
  <p:tag name="AS_UNIQUEID" val="278"/>
</p:tagLst>
</file>

<file path=ppt/tags/tag117.xml><?xml version="1.0" encoding="utf-8"?>
<p:tagLst xmlns:p="http://schemas.openxmlformats.org/presentationml/2006/main">
  <p:tag name="AS_UNIQUEID" val="279"/>
</p:tagLst>
</file>

<file path=ppt/tags/tag118.xml><?xml version="1.0" encoding="utf-8"?>
<p:tagLst xmlns:p="http://schemas.openxmlformats.org/presentationml/2006/main">
  <p:tag name="AS_UNIQUEID" val="280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AS_UNIQUEID" val="1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281"/>
</p:tagLst>
</file>

<file path=ppt/tags/tag121.xml><?xml version="1.0" encoding="utf-8"?>
<p:tagLst xmlns:p="http://schemas.openxmlformats.org/presentationml/2006/main">
  <p:tag name="AS_UNIQUEID" val="282"/>
</p:tagLst>
</file>

<file path=ppt/tags/tag122.xml><?xml version="1.0" encoding="utf-8"?>
<p:tagLst xmlns:p="http://schemas.openxmlformats.org/presentationml/2006/main">
  <p:tag name="AS_UNIQUEID" val="283"/>
</p:tagLst>
</file>

<file path=ppt/tags/tag123.xml><?xml version="1.0" encoding="utf-8"?>
<p:tagLst xmlns:p="http://schemas.openxmlformats.org/presentationml/2006/main">
  <p:tag name="AS_UNIQUEID" val="284"/>
</p:tagLst>
</file>

<file path=ppt/tags/tag124.xml><?xml version="1.0" encoding="utf-8"?>
<p:tagLst xmlns:p="http://schemas.openxmlformats.org/presentationml/2006/main">
  <p:tag name="AS_UNIQUEID" val="285"/>
</p:tagLst>
</file>

<file path=ppt/tags/tag125.xml><?xml version="1.0" encoding="utf-8"?>
<p:tagLst xmlns:p="http://schemas.openxmlformats.org/presentationml/2006/main">
  <p:tag name="AS_UNIQUEID" val="286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7.xml><?xml version="1.0" encoding="utf-8"?>
<p:tagLst xmlns:p="http://schemas.openxmlformats.org/presentationml/2006/main">
  <p:tag name="AS_UNIQUEID" val="287"/>
</p:tagLst>
</file>

<file path=ppt/tags/tag128.xml><?xml version="1.0" encoding="utf-8"?>
<p:tagLst xmlns:p="http://schemas.openxmlformats.org/presentationml/2006/main">
  <p:tag name="AS_UNIQUEID" val="288"/>
</p:tagLst>
</file>

<file path=ppt/tags/tag129.xml><?xml version="1.0" encoding="utf-8"?>
<p:tagLst xmlns:p="http://schemas.openxmlformats.org/presentationml/2006/main">
  <p:tag name="AS_UNIQUEID" val="289"/>
</p:tagLst>
</file>

<file path=ppt/tags/tag13.xml><?xml version="1.0" encoding="utf-8"?>
<p:tagLst xmlns:p="http://schemas.openxmlformats.org/presentationml/2006/main">
  <p:tag name="AS_UNIQUEID" val="177"/>
</p:tagLst>
</file>

<file path=ppt/tags/tag130.xml><?xml version="1.0" encoding="utf-8"?>
<p:tagLst xmlns:p="http://schemas.openxmlformats.org/presentationml/2006/main">
  <p:tag name="AS_UNIQUEID" val="290"/>
</p:tagLst>
</file>

<file path=ppt/tags/tag131.xml><?xml version="1.0" encoding="utf-8"?>
<p:tagLst xmlns:p="http://schemas.openxmlformats.org/presentationml/2006/main">
  <p:tag name="AS_UNIQUEID" val="291"/>
</p:tagLst>
</file>

<file path=ppt/tags/tag132.xml><?xml version="1.0" encoding="utf-8"?>
<p:tagLst xmlns:p="http://schemas.openxmlformats.org/presentationml/2006/main">
  <p:tag name="AS_UNIQUEID" val="292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4.xml><?xml version="1.0" encoding="utf-8"?>
<p:tagLst xmlns:p="http://schemas.openxmlformats.org/presentationml/2006/main">
  <p:tag name="AS_UNIQUEID" val="293"/>
</p:tagLst>
</file>

<file path=ppt/tags/tag135.xml><?xml version="1.0" encoding="utf-8"?>
<p:tagLst xmlns:p="http://schemas.openxmlformats.org/presentationml/2006/main">
  <p:tag name="AS_UNIQUEID" val="294"/>
</p:tagLst>
</file>

<file path=ppt/tags/tag136.xml><?xml version="1.0" encoding="utf-8"?>
<p:tagLst xmlns:p="http://schemas.openxmlformats.org/presentationml/2006/main">
  <p:tag name="AS_UNIQUEID" val="295"/>
</p:tagLst>
</file>

<file path=ppt/tags/tag137.xml><?xml version="1.0" encoding="utf-8"?>
<p:tagLst xmlns:p="http://schemas.openxmlformats.org/presentationml/2006/main">
  <p:tag name="AS_UNIQUEID" val="296"/>
</p:tagLst>
</file>

<file path=ppt/tags/tag138.xml><?xml version="1.0" encoding="utf-8"?>
<p:tagLst xmlns:p="http://schemas.openxmlformats.org/presentationml/2006/main">
  <p:tag name="AS_UNIQUEID" val="297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AS_UNIQUEID" val="1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298"/>
</p:tagLst>
</file>

<file path=ppt/tags/tag141.xml><?xml version="1.0" encoding="utf-8"?>
<p:tagLst xmlns:p="http://schemas.openxmlformats.org/presentationml/2006/main">
  <p:tag name="AS_UNIQUEID" val="299"/>
</p:tagLst>
</file>

<file path=ppt/tags/tag142.xml><?xml version="1.0" encoding="utf-8"?>
<p:tagLst xmlns:p="http://schemas.openxmlformats.org/presentationml/2006/main">
  <p:tag name="AS_UNIQUEID" val="300"/>
</p:tagLst>
</file>

<file path=ppt/tags/tag143.xml><?xml version="1.0" encoding="utf-8"?>
<p:tagLst xmlns:p="http://schemas.openxmlformats.org/presentationml/2006/main">
  <p:tag name="AS_UNIQUEID" val="301"/>
</p:tagLst>
</file>

<file path=ppt/tags/tag144.xml><?xml version="1.0" encoding="utf-8"?>
<p:tagLst xmlns:p="http://schemas.openxmlformats.org/presentationml/2006/main">
  <p:tag name="AS_UNIQUEID" val="302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6.xml><?xml version="1.0" encoding="utf-8"?>
<p:tagLst xmlns:p="http://schemas.openxmlformats.org/presentationml/2006/main">
  <p:tag name="AS_UNIQUEID" val="303"/>
</p:tagLst>
</file>

<file path=ppt/tags/tag147.xml><?xml version="1.0" encoding="utf-8"?>
<p:tagLst xmlns:p="http://schemas.openxmlformats.org/presentationml/2006/main">
  <p:tag name="AS_UNIQUEID" val="304"/>
</p:tagLst>
</file>

<file path=ppt/tags/tag148.xml><?xml version="1.0" encoding="utf-8"?>
<p:tagLst xmlns:p="http://schemas.openxmlformats.org/presentationml/2006/main">
  <p:tag name="AS_UNIQUEID" val="305"/>
</p:tagLst>
</file>

<file path=ppt/tags/tag149.xml><?xml version="1.0" encoding="utf-8"?>
<p:tagLst xmlns:p="http://schemas.openxmlformats.org/presentationml/2006/main">
  <p:tag name="AS_UNIQUEID" val="306"/>
</p:tagLst>
</file>

<file path=ppt/tags/tag15.xml><?xml version="1.0" encoding="utf-8"?>
<p:tagLst xmlns:p="http://schemas.openxmlformats.org/presentationml/2006/main">
  <p:tag name="AS_UNIQUEID" val="1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307"/>
</p:tagLst>
</file>

<file path=ppt/tags/tag151.xml><?xml version="1.0" encoding="utf-8"?>
<p:tagLst xmlns:p="http://schemas.openxmlformats.org/presentationml/2006/main">
  <p:tag name="AS_UNIQUEID" val="308"/>
</p:tagLst>
</file>

<file path=ppt/tags/tag152.xml><?xml version="1.0" encoding="utf-8"?>
<p:tagLst xmlns:p="http://schemas.openxmlformats.org/presentationml/2006/main">
  <p:tag name="AS_UNIQUEID" val="30"/>
</p:tagLst>
</file>

<file path=ppt/tags/tag153.xml><?xml version="1.0" encoding="utf-8"?>
<p:tagLst xmlns:p="http://schemas.openxmlformats.org/presentationml/2006/main">
  <p:tag name="AS_UNIQUEID" val="30"/>
</p:tagLst>
</file>

<file path=ppt/tags/tag154.xml><?xml version="1.0" encoding="utf-8"?>
<p:tagLst xmlns:p="http://schemas.openxmlformats.org/presentationml/2006/main">
  <p:tag name="AS_UNIQUEID" val="30"/>
</p:tagLst>
</file>

<file path=ppt/tags/tag155.xml><?xml version="1.0" encoding="utf-8"?>
<p:tagLst xmlns:p="http://schemas.openxmlformats.org/presentationml/2006/main">
  <p:tag name="AS_UNIQUEID" val="30"/>
</p:tagLst>
</file>

<file path=ppt/tags/tag156.xml><?xml version="1.0" encoding="utf-8"?>
<p:tagLst xmlns:p="http://schemas.openxmlformats.org/presentationml/2006/main">
  <p:tag name="AS_UNIQUEID" val="30"/>
</p:tagLst>
</file>

<file path=ppt/tags/tag157.xml><?xml version="1.0" encoding="utf-8"?>
<p:tagLst xmlns:p="http://schemas.openxmlformats.org/presentationml/2006/main">
  <p:tag name="AS_UNIQUEID" val="30"/>
</p:tagLst>
</file>

<file path=ppt/tags/tag158.xml><?xml version="1.0" encoding="utf-8"?>
<p:tagLst xmlns:p="http://schemas.openxmlformats.org/presentationml/2006/main">
  <p:tag name="AS_UNIQUEID" val="30"/>
</p:tagLst>
</file>

<file path=ppt/tags/tag159.xml><?xml version="1.0" encoding="utf-8"?>
<p:tagLst xmlns:p="http://schemas.openxmlformats.org/presentationml/2006/main">
  <p:tag name="AS_UNIQUEID" val="30"/>
</p:tagLst>
</file>

<file path=ppt/tags/tag16.xml><?xml version="1.0" encoding="utf-8"?>
<p:tagLst xmlns:p="http://schemas.openxmlformats.org/presentationml/2006/main">
  <p:tag name="AS_UNIQUEID" val="1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30"/>
</p:tagLst>
</file>

<file path=ppt/tags/tag161.xml><?xml version="1.0" encoding="utf-8"?>
<p:tagLst xmlns:p="http://schemas.openxmlformats.org/presentationml/2006/main">
  <p:tag name="AS_UNIQUEID" val="30"/>
</p:tagLst>
</file>

<file path=ppt/tags/tag162.xml><?xml version="1.0" encoding="utf-8"?>
<p:tagLst xmlns:p="http://schemas.openxmlformats.org/presentationml/2006/main">
  <p:tag name="AS_UNIQUEID" val="309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4.xml><?xml version="1.0" encoding="utf-8"?>
<p:tagLst xmlns:p="http://schemas.openxmlformats.org/presentationml/2006/main">
  <p:tag name="AS_UNIQUEID" val="310"/>
</p:tagLst>
</file>

<file path=ppt/tags/tag165.xml><?xml version="1.0" encoding="utf-8"?>
<p:tagLst xmlns:p="http://schemas.openxmlformats.org/presentationml/2006/main">
  <p:tag name="AS_UNIQUEID" val="311"/>
</p:tagLst>
</file>

<file path=ppt/tags/tag166.xml><?xml version="1.0" encoding="utf-8"?>
<p:tagLst xmlns:p="http://schemas.openxmlformats.org/presentationml/2006/main">
  <p:tag name="AS_UNIQUEID" val="9"/>
</p:tagLst>
</file>

<file path=ppt/tags/tag167.xml><?xml version="1.0" encoding="utf-8"?>
<p:tagLst xmlns:p="http://schemas.openxmlformats.org/presentationml/2006/main">
  <p:tag name="AS_UNIQUEID" val="312"/>
</p:tagLst>
</file>

<file path=ppt/tags/tag168.xml><?xml version="1.0" encoding="utf-8"?>
<p:tagLst xmlns:p="http://schemas.openxmlformats.org/presentationml/2006/main">
  <p:tag name="AS_UNIQUEID" val="9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AS_UNIQUEID" val="1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313"/>
</p:tagLst>
</file>

<file path=ppt/tags/tag171.xml><?xml version="1.0" encoding="utf-8"?>
<p:tagLst xmlns:p="http://schemas.openxmlformats.org/presentationml/2006/main">
  <p:tag name="AS_UNIQUEID" val="314"/>
</p:tagLst>
</file>

<file path=ppt/tags/tag172.xml><?xml version="1.0" encoding="utf-8"?>
<p:tagLst xmlns:p="http://schemas.openxmlformats.org/presentationml/2006/main">
  <p:tag name="AS_UNIQUEID" val="315"/>
</p:tagLst>
</file>

<file path=ppt/tags/tag173.xml><?xml version="1.0" encoding="utf-8"?>
<p:tagLst xmlns:p="http://schemas.openxmlformats.org/presentationml/2006/main">
  <p:tag name="AS_UNIQUEID" val="9"/>
</p:tagLst>
</file>

<file path=ppt/tags/tag174.xml><?xml version="1.0" encoding="utf-8"?>
<p:tagLst xmlns:p="http://schemas.openxmlformats.org/presentationml/2006/main">
  <p:tag name="AS_UNIQUEID" val="316"/>
</p:tagLst>
</file>

<file path=ppt/tags/tag175.xml><?xml version="1.0" encoding="utf-8"?>
<p:tagLst xmlns:p="http://schemas.openxmlformats.org/presentationml/2006/main">
  <p:tag name="AS_UNIQUEID" val="9"/>
</p:tagLst>
</file>

<file path=ppt/tags/tag176.xml><?xml version="1.0" encoding="utf-8"?>
<p:tagLst xmlns:p="http://schemas.openxmlformats.org/presentationml/2006/main">
  <p:tag name="AS_UNIQUEID" val="9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8.xml><?xml version="1.0" encoding="utf-8"?>
<p:tagLst xmlns:p="http://schemas.openxmlformats.org/presentationml/2006/main">
  <p:tag name="AS_UNIQUEID" val="317"/>
</p:tagLst>
</file>

<file path=ppt/tags/tag179.xml><?xml version="1.0" encoding="utf-8"?>
<p:tagLst xmlns:p="http://schemas.openxmlformats.org/presentationml/2006/main">
  <p:tag name="AS_UNIQUEID" val="318"/>
</p:tagLst>
</file>

<file path=ppt/tags/tag18.xml><?xml version="1.0" encoding="utf-8"?>
<p:tagLst xmlns:p="http://schemas.openxmlformats.org/presentationml/2006/main">
  <p:tag name="AS_UNIQUEID" val="1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319"/>
</p:tagLst>
</file>

<file path=ppt/tags/tag181.xml><?xml version="1.0" encoding="utf-8"?>
<p:tagLst xmlns:p="http://schemas.openxmlformats.org/presentationml/2006/main">
  <p:tag name="AS_UNIQUEID" val="320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3.xml><?xml version="1.0" encoding="utf-8"?>
<p:tagLst xmlns:p="http://schemas.openxmlformats.org/presentationml/2006/main">
  <p:tag name="AS_UNIQUEID" val="321"/>
</p:tagLst>
</file>

<file path=ppt/tags/tag184.xml><?xml version="1.0" encoding="utf-8"?>
<p:tagLst xmlns:p="http://schemas.openxmlformats.org/presentationml/2006/main">
  <p:tag name="AS_UNIQUEID" val="322"/>
</p:tagLst>
</file>

<file path=ppt/tags/tag185.xml><?xml version="1.0" encoding="utf-8"?>
<p:tagLst xmlns:p="http://schemas.openxmlformats.org/presentationml/2006/main">
  <p:tag name="AS_UNIQUEID" val="78"/>
</p:tagLst>
</file>

<file path=ppt/tags/tag186.xml><?xml version="1.0" encoding="utf-8"?>
<p:tagLst xmlns:p="http://schemas.openxmlformats.org/presentationml/2006/main">
  <p:tag name="AS_UNIQUEID" val="80"/>
</p:tagLst>
</file>

<file path=ppt/tags/tag187.xml><?xml version="1.0" encoding="utf-8"?>
<p:tagLst xmlns:p="http://schemas.openxmlformats.org/presentationml/2006/main">
  <p:tag name="AS_UNIQUEID" val="81"/>
</p:tagLst>
</file>

<file path=ppt/tags/tag188.xml><?xml version="1.0" encoding="utf-8"?>
<p:tagLst xmlns:p="http://schemas.openxmlformats.org/presentationml/2006/main">
  <p:tag name="AS_UNIQUEID" val="81"/>
</p:tagLst>
</file>

<file path=ppt/tags/tag189.xml><?xml version="1.0" encoding="utf-8"?>
<p:tagLst xmlns:p="http://schemas.openxmlformats.org/presentationml/2006/main">
  <p:tag name="AS_UNIQUEID" val="323"/>
</p:tagLst>
</file>

<file path=ppt/tags/tag19.xml><?xml version="1.0" encoding="utf-8"?>
<p:tagLst xmlns:p="http://schemas.openxmlformats.org/presentationml/2006/main">
  <p:tag name="AS_UNIQUEID" val="183"/>
</p:tagLst>
</file>

<file path=ppt/tags/tag190.xml><?xml version="1.0" encoding="utf-8"?>
<p:tagLst xmlns:p="http://schemas.openxmlformats.org/presentationml/2006/main">
  <p:tag name="AS_UNIQUEID" val="324"/>
</p:tagLst>
</file>

<file path=ppt/tags/tag191.xml><?xml version="1.0" encoding="utf-8"?>
<p:tagLst xmlns:p="http://schemas.openxmlformats.org/presentationml/2006/main">
  <p:tag name="AS_UNIQUEID" val="325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3.xml><?xml version="1.0" encoding="utf-8"?>
<p:tagLst xmlns:p="http://schemas.openxmlformats.org/presentationml/2006/main">
  <p:tag name="AS_UNIQUEID" val="326"/>
</p:tagLst>
</file>

<file path=ppt/tags/tag194.xml><?xml version="1.0" encoding="utf-8"?>
<p:tagLst xmlns:p="http://schemas.openxmlformats.org/presentationml/2006/main">
  <p:tag name="AS_UNIQUEID" val="327"/>
</p:tagLst>
</file>

<file path=ppt/tags/tag195.xml><?xml version="1.0" encoding="utf-8"?>
<p:tagLst xmlns:p="http://schemas.openxmlformats.org/presentationml/2006/main">
  <p:tag name="AS_UNIQUEID" val="328"/>
</p:tagLst>
</file>

<file path=ppt/tags/tag196.xml><?xml version="1.0" encoding="utf-8"?>
<p:tagLst xmlns:p="http://schemas.openxmlformats.org/presentationml/2006/main">
  <p:tag name="AS_UNIQUEID" val="329"/>
</p:tagLst>
</file>

<file path=ppt/tags/tag197.xml><?xml version="1.0" encoding="utf-8"?>
<p:tagLst xmlns:p="http://schemas.openxmlformats.org/presentationml/2006/main">
  <p:tag name="AS_UNIQUEID" val="330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9.xml><?xml version="1.0" encoding="utf-8"?>
<p:tagLst xmlns:p="http://schemas.openxmlformats.org/presentationml/2006/main">
  <p:tag name="AS_UNIQUEID" val="331"/>
</p:tagLst>
</file>

<file path=ppt/tags/tag2.xml><?xml version="1.0" encoding="utf-8"?>
<p:tagLst xmlns:p="http://schemas.openxmlformats.org/presentationml/2006/main">
  <p:tag name="AS_UNIQUEID" val="1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332"/>
</p:tagLst>
</file>

<file path=ppt/tags/tag201.xml><?xml version="1.0" encoding="utf-8"?>
<p:tagLst xmlns:p="http://schemas.openxmlformats.org/presentationml/2006/main">
  <p:tag name="AS_UNIQUEID" val="164"/>
</p:tagLst>
</file>

<file path=ppt/tags/tag202.xml><?xml version="1.0" encoding="utf-8"?>
<p:tagLst xmlns:p="http://schemas.openxmlformats.org/presentationml/2006/main">
  <p:tag name="AS_UNIQUEID" val="333"/>
</p:tagLst>
</file>

<file path=ppt/tags/tag203.xml><?xml version="1.0" encoding="utf-8"?>
<p:tagLst xmlns:p="http://schemas.openxmlformats.org/presentationml/2006/main">
  <p:tag name="AS_UNIQUEID" val="334"/>
</p:tagLst>
</file>

<file path=ppt/tags/tag204.xml><?xml version="1.0" encoding="utf-8"?>
<p:tagLst xmlns:p="http://schemas.openxmlformats.org/presentationml/2006/main">
  <p:tag name="AS_UNIQUEID" val="335"/>
</p:tagLst>
</file>

<file path=ppt/tags/tag205.xml><?xml version="1.0" encoding="utf-8"?>
<p:tagLst xmlns:p="http://schemas.openxmlformats.org/presentationml/2006/main">
  <p:tag name="AS_UNIQUEID" val="336"/>
</p:tagLst>
</file>

<file path=ppt/tags/tag206.xml><?xml version="1.0" encoding="utf-8"?>
<p:tagLst xmlns:p="http://schemas.openxmlformats.org/presentationml/2006/main">
  <p:tag name="AS_UNIQUEID" val="337"/>
</p:tagLst>
</file>

<file path=ppt/tags/tag207.xml><?xml version="1.0" encoding="utf-8"?>
<p:tagLst xmlns:p="http://schemas.openxmlformats.org/presentationml/2006/main">
  <p:tag name="AS_UNIQUEID" val="338"/>
</p:tagLst>
</file>

<file path=ppt/tags/tag208.xml><?xml version="1.0" encoding="utf-8"?>
<p:tagLst xmlns:p="http://schemas.openxmlformats.org/presentationml/2006/main">
  <p:tag name="AS_UNIQUEID" val="339"/>
</p:tagLst>
</file>

<file path=ppt/tags/tag209.xml><?xml version="1.0" encoding="utf-8"?>
<p:tagLst xmlns:p="http://schemas.openxmlformats.org/presentationml/2006/main">
  <p:tag name="AS_UNIQUEID" val="340"/>
</p:tagLst>
</file>

<file path=ppt/tags/tag21.xml><?xml version="1.0" encoding="utf-8"?>
<p:tagLst xmlns:p="http://schemas.openxmlformats.org/presentationml/2006/main">
  <p:tag name="AS_UNIQUEID" val="1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1.xml><?xml version="1.0" encoding="utf-8"?>
<p:tagLst xmlns:p="http://schemas.openxmlformats.org/presentationml/2006/main">
  <p:tag name="AS_UNIQUEID" val="341"/>
</p:tagLst>
</file>

<file path=ppt/tags/tag212.xml><?xml version="1.0" encoding="utf-8"?>
<p:tagLst xmlns:p="http://schemas.openxmlformats.org/presentationml/2006/main">
  <p:tag name="AS_UNIQUEID" val="342"/>
</p:tagLst>
</file>

<file path=ppt/tags/tag213.xml><?xml version="1.0" encoding="utf-8"?>
<p:tagLst xmlns:p="http://schemas.openxmlformats.org/presentationml/2006/main">
  <p:tag name="AS_UNIQUEID" val="343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2.xml><?xml version="1.0" encoding="utf-8"?>
<p:tagLst xmlns:p="http://schemas.openxmlformats.org/presentationml/2006/main">
  <p:tag name="AS_UNIQUEID" val="1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AS_UNIQUEID" val="1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AS_UNIQUEID" val="1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AS_UNIQUEID" val="1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p="http://schemas.openxmlformats.org/presentationml/2006/main">
  <p:tag name="AS_UNIQUEID" val="190"/>
</p:tagLst>
</file>

<file path=ppt/tags/tag27.xml><?xml version="1.0" encoding="utf-8"?>
<p:tagLst xmlns:p="http://schemas.openxmlformats.org/presentationml/2006/main">
  <p:tag name="AS_UNIQUEID" val="1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1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AS_UNIQUEID" val="1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1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AS_UNIQUEID" val="1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AS_UNIQUEID" val="1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AS_UNIQUEID" val="1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AS_UNIQUEID" val="1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AS_UNIQUEID" val="199"/>
</p:tagLst>
</file>

<file path=ppt/tags/tag36.xml><?xml version="1.0" encoding="utf-8"?>
<p:tagLst xmlns:p="http://schemas.openxmlformats.org/presentationml/2006/main">
  <p:tag name="AS_UNIQUEID" val="2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AS_UNIQUEID" val="2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AS_UNIQUEID" val="2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p="http://schemas.openxmlformats.org/presentationml/2006/main">
  <p:tag name="AS_UNIQUEID" val="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AS_UNIQUEID" val="1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204"/>
</p:tagLst>
</file>

<file path=ppt/tags/tag41.xml><?xml version="1.0" encoding="utf-8"?>
<p:tagLst xmlns:p="http://schemas.openxmlformats.org/presentationml/2006/main">
  <p:tag name="AS_UNIQUEID" val="2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p="http://schemas.openxmlformats.org/presentationml/2006/main">
  <p:tag name="AS_UNIQUEID" val="2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p="http://schemas.openxmlformats.org/presentationml/2006/main">
  <p:tag name="AS_UNIQUEID" val="2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AS_UNIQUEID" val="208"/>
</p:tagLst>
</file>

<file path=ppt/tags/tag45.xml><?xml version="1.0" encoding="utf-8"?>
<p:tagLst xmlns:p="http://schemas.openxmlformats.org/presentationml/2006/main">
  <p:tag name="AS_UNIQUEID" val="2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2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2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2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2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1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2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215"/>
</p:tagLst>
</file>

<file path=ppt/tags/tag52.xml><?xml version="1.0" encoding="utf-8"?>
<p:tagLst xmlns:p="http://schemas.openxmlformats.org/presentationml/2006/main">
  <p:tag name="AS_UNIQUEID" val="2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2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2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2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2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221"/>
</p:tagLst>
</file>

<file path=ppt/tags/tag58.xml><?xml version="1.0" encoding="utf-8"?>
<p:tagLst xmlns:p="http://schemas.openxmlformats.org/presentationml/2006/main">
  <p:tag name="AS_UNIQUEID" val="2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2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1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2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2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226"/>
</p:tagLst>
</file>

<file path=ppt/tags/tag63.xml><?xml version="1.0" encoding="utf-8"?>
<p:tagLst xmlns:p="http://schemas.openxmlformats.org/presentationml/2006/main">
  <p:tag name="AS_UNIQUEID" val="2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2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2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2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2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232"/>
</p:tagLst>
</file>

<file path=ppt/tags/tag69.xml><?xml version="1.0" encoding="utf-8"?>
<p:tagLst xmlns:p="http://schemas.openxmlformats.org/presentationml/2006/main">
  <p:tag name="AS_UNIQUEID" val="233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171"/>
</p:tagLst>
</file>

<file path=ppt/tags/tag70.xml><?xml version="1.0" encoding="utf-8"?>
<p:tagLst xmlns:p="http://schemas.openxmlformats.org/presentationml/2006/main">
  <p:tag name="AS_UNIQUEID" val="234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p="http://schemas.openxmlformats.org/presentationml/2006/main">
  <p:tag name="AS_UNIQUEID" val="2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.xml><?xml version="1.0" encoding="utf-8"?>
<p:tagLst xmlns:p="http://schemas.openxmlformats.org/presentationml/2006/main">
  <p:tag name="AS_UNIQUEID" val="2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.xml><?xml version="1.0" encoding="utf-8"?>
<p:tagLst xmlns:p="http://schemas.openxmlformats.org/presentationml/2006/main">
  <p:tag name="AS_UNIQUEID" val="2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4.xml><?xml version="1.0" encoding="utf-8"?>
<p:tagLst xmlns:p="http://schemas.openxmlformats.org/presentationml/2006/main">
  <p:tag name="AS_UNIQUEID" val="238"/>
</p:tagLst>
</file>

<file path=ppt/tags/tag75.xml><?xml version="1.0" encoding="utf-8"?>
<p:tagLst xmlns:p="http://schemas.openxmlformats.org/presentationml/2006/main">
  <p:tag name="AS_UNIQUEID" val="239"/>
</p:tagLst>
</file>

<file path=ppt/tags/tag76.xml><?xml version="1.0" encoding="utf-8"?>
<p:tagLst xmlns:p="http://schemas.openxmlformats.org/presentationml/2006/main">
  <p:tag name="AS_UNIQUEID" val="240"/>
</p:tagLst>
</file>

<file path=ppt/tags/tag77.xml><?xml version="1.0" encoding="utf-8"?>
<p:tagLst xmlns:p="http://schemas.openxmlformats.org/presentationml/2006/main">
  <p:tag name="AS_UNIQUEID" val="241"/>
</p:tagLst>
</file>

<file path=ppt/tags/tag78.xml><?xml version="1.0" encoding="utf-8"?>
<p:tagLst xmlns:p="http://schemas.openxmlformats.org/presentationml/2006/main">
  <p:tag name="AS_UNIQUEID" val="242"/>
</p:tagLst>
</file>

<file path=ppt/tags/tag79.xml><?xml version="1.0" encoding="utf-8"?>
<p:tagLst xmlns:p="http://schemas.openxmlformats.org/presentationml/2006/main">
  <p:tag name="AS_UNIQUEID" val="243"/>
</p:tagLst>
</file>

<file path=ppt/tags/tag8.xml><?xml version="1.0" encoding="utf-8"?>
<p:tagLst xmlns:p="http://schemas.openxmlformats.org/presentationml/2006/main">
  <p:tag name="AS_UNIQUEID" val="1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244"/>
</p:tagLst>
</file>

<file path=ppt/tags/tag81.xml><?xml version="1.0" encoding="utf-8"?>
<p:tagLst xmlns:p="http://schemas.openxmlformats.org/presentationml/2006/main">
  <p:tag name="AS_UNIQUEID" val="245"/>
</p:tagLst>
</file>

<file path=ppt/tags/tag82.xml><?xml version="1.0" encoding="utf-8"?>
<p:tagLst xmlns:p="http://schemas.openxmlformats.org/presentationml/2006/main">
  <p:tag name="AS_UNIQUEID" val="246"/>
</p:tagLst>
</file>

<file path=ppt/tags/tag83.xml><?xml version="1.0" encoding="utf-8"?>
<p:tagLst xmlns:p="http://schemas.openxmlformats.org/presentationml/2006/main">
  <p:tag name="AS_UNIQUEID" val="247"/>
</p:tagLst>
</file>

<file path=ppt/tags/tag84.xml><?xml version="1.0" encoding="utf-8"?>
<p:tagLst xmlns:p="http://schemas.openxmlformats.org/presentationml/2006/main">
  <p:tag name="AS_UNIQUEID" val="248"/>
</p:tagLst>
</file>

<file path=ppt/tags/tag85.xml><?xml version="1.0" encoding="utf-8"?>
<p:tagLst xmlns:p="http://schemas.openxmlformats.org/presentationml/2006/main">
  <p:tag name="AS_UNIQUEID" val="249"/>
</p:tagLst>
</file>

<file path=ppt/tags/tag86.xml><?xml version="1.0" encoding="utf-8"?>
<p:tagLst xmlns:p="http://schemas.openxmlformats.org/presentationml/2006/main">
  <p:tag name="AS_UNIQUEID" val="250"/>
</p:tagLst>
</file>

<file path=ppt/tags/tag87.xml><?xml version="1.0" encoding="utf-8"?>
<p:tagLst xmlns:p="http://schemas.openxmlformats.org/presentationml/2006/main">
  <p:tag name="AS_UNIQUEID" val="251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88.xml><?xml version="1.0" encoding="utf-8"?>
<p:tagLst xmlns:p="http://schemas.openxmlformats.org/presentationml/2006/main">
  <p:tag name="AS_UNIQUEID" val="252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89.xml><?xml version="1.0" encoding="utf-8"?>
<p:tagLst xmlns:p="http://schemas.openxmlformats.org/presentationml/2006/main">
  <p:tag name="AS_UNIQUEID" val="253"/>
</p:tagLst>
</file>

<file path=ppt/tags/tag9.xml><?xml version="1.0" encoding="utf-8"?>
<p:tagLst xmlns:p="http://schemas.openxmlformats.org/presentationml/2006/main">
  <p:tag name="AS_UNIQUEID" val="1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1.xml><?xml version="1.0" encoding="utf-8"?>
<p:tagLst xmlns:p="http://schemas.openxmlformats.org/presentationml/2006/main">
  <p:tag name="AS_UNIQUEID" val="254"/>
</p:tagLst>
</file>

<file path=ppt/tags/tag92.xml><?xml version="1.0" encoding="utf-8"?>
<p:tagLst xmlns:p="http://schemas.openxmlformats.org/presentationml/2006/main">
  <p:tag name="AS_UNIQUEID" val="255"/>
</p:tagLst>
</file>

<file path=ppt/tags/tag93.xml><?xml version="1.0" encoding="utf-8"?>
<p:tagLst xmlns:p="http://schemas.openxmlformats.org/presentationml/2006/main">
  <p:tag name="AS_UNIQUEID" val="256"/>
</p:tagLst>
</file>

<file path=ppt/tags/tag94.xml><?xml version="1.0" encoding="utf-8"?>
<p:tagLst xmlns:p="http://schemas.openxmlformats.org/presentationml/2006/main">
  <p:tag name="AS_UNIQUEID" val="257"/>
</p:tagLst>
</file>

<file path=ppt/tags/tag95.xml><?xml version="1.0" encoding="utf-8"?>
<p:tagLst xmlns:p="http://schemas.openxmlformats.org/presentationml/2006/main">
  <p:tag name="AS_UNIQUEID" val="258"/>
</p:tagLst>
</file>

<file path=ppt/tags/tag96.xml><?xml version="1.0" encoding="utf-8"?>
<p:tagLst xmlns:p="http://schemas.openxmlformats.org/presentationml/2006/main">
  <p:tag name="AS_UNIQUEID" val="259"/>
</p:tagLst>
</file>

<file path=ppt/tags/tag97.xml><?xml version="1.0" encoding="utf-8"?>
<p:tagLst xmlns:p="http://schemas.openxmlformats.org/presentationml/2006/main">
  <p:tag name="AS_UNIQUEID" val="260"/>
</p:tagLst>
</file>

<file path=ppt/tags/tag98.xml><?xml version="1.0" encoding="utf-8"?>
<p:tagLst xmlns:p="http://schemas.openxmlformats.org/presentationml/2006/main">
  <p:tag name="AS_UNIQUEID" val="261"/>
</p:tagLst>
</file>

<file path=ppt/tags/tag99.xml><?xml version="1.0" encoding="utf-8"?>
<p:tagLst xmlns:p="http://schemas.openxmlformats.org/presentationml/2006/main">
  <p:tag name="AS_UNIQUEID" val="262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99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微软雅黑</vt:lpstr>
      <vt:lpstr>Wingdings</vt:lpstr>
      <vt:lpstr>Calibri Light</vt:lpstr>
      <vt:lpstr>Calibri</vt:lpstr>
      <vt:lpstr>Times New Roman</vt:lpstr>
      <vt:lpstr>黑体</vt:lpstr>
      <vt:lpstr>Office 主题​​</vt:lpstr>
      <vt:lpstr>第六章 物质的物理属性</vt:lpstr>
      <vt:lpstr>进入新课-----物质的各种物理属性</vt:lpstr>
      <vt:lpstr>物质的物理属性-----弹性</vt:lpstr>
      <vt:lpstr>物质的物理属性-----导电性</vt:lpstr>
      <vt:lpstr>物质的物理属性-----导热性</vt:lpstr>
      <vt:lpstr>物质的物理属性-----磁性</vt:lpstr>
      <vt:lpstr>物质的物理属性-----透明度</vt:lpstr>
      <vt:lpstr>物质的物理属性-----硬度</vt:lpstr>
      <vt:lpstr>活动6.3-----比较物体的硬度</vt:lpstr>
      <vt:lpstr>阅读：生活·物理·社会</vt:lpstr>
      <vt:lpstr>物质的分类</vt:lpstr>
      <vt:lpstr>课堂总结</vt:lpstr>
      <vt:lpstr>练一练</vt:lpstr>
      <vt:lpstr>练一练</vt:lpstr>
      <vt:lpstr>练一练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2021-02-16T17:02:31Z</cp:lastPrinted>
  <dcterms:created xsi:type="dcterms:W3CDTF">2021-02-16T17:02:31Z</dcterms:created>
  <dcterms:modified xsi:type="dcterms:W3CDTF">2021-02-16T09:02:33Z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