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3F7CF-FDD9-4238-B340-36658002AD27}" type="datetimeFigureOut">
              <a:rPr lang="zh-MO" altLang="en-US" smtClean="0"/>
              <a:t>26/3/2021</a:t>
            </a:fld>
            <a:endParaRPr lang="zh-MO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MO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MO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MO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73E97-05F8-4BED-8BC6-F4FF6CB0EE1D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920236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1923FC2-FC48-4A12-BE05-7820278A53EB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326D11F-164E-4222-A14F-0801CC175899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本资料来自于资源最齐全的２１世纪教育网</a:t>
            </a:r>
            <a:r>
              <a:rPr lang="en-US" altLang="zh-CN"/>
              <a:t>www.21cnjy.com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70F92-BD79-4441-AD03-4B202AE9297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2021/3/26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png"/><Relationship Id="rId4" Type="http://schemas.openxmlformats.org/officeDocument/2006/relationships/oleObject" Target="../embeddings/oleObject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.baidu.com/i?ct=503316480&amp;z=0&amp;tn=baiduimagedetail&amp;word=%BB%AC%C2%D6&amp;in=30513&amp;cl=2&amp;lm=-1&amp;pn=51&amp;rn=1&amp;di=23260993410&amp;ln=2000&amp;fr=&amp;fmq=&amp;ic=&amp;s=0&amp;se=&amp;sme=0&amp;tab=&amp;width=&amp;height=&amp;face=&amp;is=&amp;istype=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2952492" y="821759"/>
            <a:ext cx="6913018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9600" b="1" smtClean="0">
                <a:solidFill>
                  <a:srgbClr val="CC0000"/>
                </a:solidFill>
                <a:ea typeface="华文行楷" pitchFamily="2" charset="-122"/>
              </a:rPr>
              <a:t>尴尬的杠杆</a:t>
            </a:r>
          </a:p>
        </p:txBody>
      </p:sp>
      <p:pic>
        <p:nvPicPr>
          <p:cNvPr id="334851" name="Picture 3" descr="杠杆的缺陷1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40345" y="2642120"/>
            <a:ext cx="3566102" cy="38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4852" name="Picture 4" descr="杠杆的缺陷2"/>
          <p:cNvPicPr>
            <a:picLocks noChangeAspect="1" noChangeArrowheads="1" noCrop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47464" y="2642121"/>
            <a:ext cx="3658366" cy="383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7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21203" y="996404"/>
            <a:ext cx="10716082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>
                <a:solidFill>
                  <a:srgbClr val="FF0000"/>
                </a:solidFill>
              </a:rPr>
              <a:t>思考：定滑轮为什么不省力，也不省距离？</a:t>
            </a:r>
          </a:p>
        </p:txBody>
      </p:sp>
    </p:spTree>
    <p:extLst>
      <p:ext uri="{BB962C8B-B14F-4D97-AF65-F5344CB8AC3E}">
        <p14:creationId xmlns:p14="http://schemas.microsoft.com/office/powerpoint/2010/main" val="354565195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4097"/>
          <p:cNvSpPr/>
          <p:nvPr/>
        </p:nvSpPr>
        <p:spPr>
          <a:xfrm>
            <a:off x="2412295" y="2507836"/>
            <a:ext cx="1980697" cy="228572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9525">
            <a:noFill/>
          </a:ln>
        </p:spPr>
        <p:txBody>
          <a:bodyPr anchor="t"/>
          <a:lstStyle/>
          <a:p>
            <a:endParaRPr lang="zh-CN" altLang="en-US" sz="135">
              <a:latin typeface="Arial" pitchFamily="34" charset="0"/>
              <a:ea typeface="宋体" pitchFamily="2" charset="-122"/>
            </a:endParaRPr>
          </a:p>
        </p:txBody>
      </p:sp>
      <p:sp>
        <p:nvSpPr>
          <p:cNvPr id="18434" name="直接连接符 4098"/>
          <p:cNvSpPr/>
          <p:nvPr/>
        </p:nvSpPr>
        <p:spPr>
          <a:xfrm>
            <a:off x="2412295" y="2736408"/>
            <a:ext cx="1980697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5" name="直接连接符 4099"/>
          <p:cNvSpPr/>
          <p:nvPr/>
        </p:nvSpPr>
        <p:spPr>
          <a:xfrm flipH="1">
            <a:off x="3402643" y="2736409"/>
            <a:ext cx="0" cy="1047621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1" name="矩形 4100"/>
          <p:cNvSpPr/>
          <p:nvPr/>
        </p:nvSpPr>
        <p:spPr>
          <a:xfrm>
            <a:off x="2717016" y="3764982"/>
            <a:ext cx="1420453" cy="76191"/>
          </a:xfrm>
          <a:prstGeom prst="rect">
            <a:avLst/>
          </a:prstGeom>
          <a:noFill/>
          <a:ln w="158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7" name="直接连接符 4101"/>
          <p:cNvSpPr/>
          <p:nvPr/>
        </p:nvSpPr>
        <p:spPr>
          <a:xfrm flipH="1">
            <a:off x="2717016" y="3803077"/>
            <a:ext cx="0" cy="9142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8" name="矩形 4102"/>
          <p:cNvSpPr/>
          <p:nvPr/>
        </p:nvSpPr>
        <p:spPr>
          <a:xfrm>
            <a:off x="2336113" y="4717363"/>
            <a:ext cx="609446" cy="533334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9" name="直接连接符 4103"/>
          <p:cNvSpPr/>
          <p:nvPr/>
        </p:nvSpPr>
        <p:spPr>
          <a:xfrm flipH="1">
            <a:off x="4139056" y="3803077"/>
            <a:ext cx="0" cy="1142859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6" name="椭圆 4105"/>
          <p:cNvSpPr/>
          <p:nvPr/>
        </p:nvSpPr>
        <p:spPr>
          <a:xfrm>
            <a:off x="2717016" y="3422123"/>
            <a:ext cx="1420453" cy="761906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7" name="椭圆 4106"/>
          <p:cNvSpPr/>
          <p:nvPr/>
        </p:nvSpPr>
        <p:spPr>
          <a:xfrm>
            <a:off x="2717016" y="3117361"/>
            <a:ext cx="1420453" cy="1371431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108" name="椭圆 4107"/>
          <p:cNvSpPr/>
          <p:nvPr/>
        </p:nvSpPr>
        <p:spPr>
          <a:xfrm>
            <a:off x="2717016" y="3688790"/>
            <a:ext cx="1420453" cy="228572"/>
          </a:xfrm>
          <a:prstGeom prst="ellipse">
            <a:avLst/>
          </a:pr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 sz="135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3682" y="900742"/>
            <a:ext cx="10716082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>
                <a:solidFill>
                  <a:srgbClr val="FF0000"/>
                </a:solidFill>
              </a:rPr>
              <a:t>思考：定滑轮为什么不省力，也不省距离？</a:t>
            </a:r>
          </a:p>
        </p:txBody>
      </p:sp>
    </p:spTree>
    <p:extLst>
      <p:ext uri="{BB962C8B-B14F-4D97-AF65-F5344CB8AC3E}">
        <p14:creationId xmlns:p14="http://schemas.microsoft.com/office/powerpoint/2010/main" val="31331297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文本框 5207"/>
          <p:cNvSpPr txBox="1">
            <a:spLocks noChangeArrowheads="1"/>
          </p:cNvSpPr>
          <p:nvPr/>
        </p:nvSpPr>
        <p:spPr bwMode="auto">
          <a:xfrm>
            <a:off x="7966723" y="2060683"/>
            <a:ext cx="76194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L</a:t>
            </a:r>
            <a:r>
              <a:rPr lang="en-US" altLang="zh-CN" sz="3200" b="1" baseline="-25000">
                <a:solidFill>
                  <a:srgbClr val="FA1414"/>
                </a:solidFill>
                <a:latin typeface="Times New Roman" panose="02020603050405020304" pitchFamily="2" charset="0"/>
              </a:rPr>
              <a:t>1</a:t>
            </a:r>
          </a:p>
        </p:txBody>
      </p:sp>
      <p:sp>
        <p:nvSpPr>
          <p:cNvPr id="5209" name="文本框 5208"/>
          <p:cNvSpPr txBox="1">
            <a:spLocks noChangeArrowheads="1"/>
          </p:cNvSpPr>
          <p:nvPr/>
        </p:nvSpPr>
        <p:spPr bwMode="auto">
          <a:xfrm>
            <a:off x="8831842" y="2060683"/>
            <a:ext cx="91432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L</a:t>
            </a:r>
            <a:r>
              <a:rPr lang="en-US" altLang="zh-CN" sz="3200" b="1" baseline="-25000">
                <a:solidFill>
                  <a:srgbClr val="FA1414"/>
                </a:solidFill>
                <a:latin typeface="Times New Roman" panose="02020603050405020304" pitchFamily="2" charset="0"/>
              </a:rPr>
              <a:t>2</a:t>
            </a:r>
          </a:p>
        </p:txBody>
      </p:sp>
      <p:sp>
        <p:nvSpPr>
          <p:cNvPr id="5210" name="文本框 5209"/>
          <p:cNvSpPr txBox="1">
            <a:spLocks noChangeArrowheads="1"/>
          </p:cNvSpPr>
          <p:nvPr/>
        </p:nvSpPr>
        <p:spPr bwMode="auto">
          <a:xfrm>
            <a:off x="8471508" y="2060683"/>
            <a:ext cx="533358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=</a:t>
            </a:r>
            <a:endParaRPr lang="en-US" altLang="zh-CN" sz="3200" b="1" baseline="-25000">
              <a:solidFill>
                <a:srgbClr val="FA1414"/>
              </a:solidFill>
              <a:latin typeface="Times New Roman" panose="02020603050405020304" pitchFamily="2" charset="0"/>
            </a:endParaRPr>
          </a:p>
        </p:txBody>
      </p:sp>
      <p:sp>
        <p:nvSpPr>
          <p:cNvPr id="5211" name="文本框 5210"/>
          <p:cNvSpPr txBox="1">
            <a:spLocks noChangeArrowheads="1"/>
          </p:cNvSpPr>
          <p:nvPr/>
        </p:nvSpPr>
        <p:spPr bwMode="auto">
          <a:xfrm>
            <a:off x="7679408" y="3068796"/>
            <a:ext cx="2590596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相当于一个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2" charset="0"/>
              </a:rPr>
              <a:t>等臂</a:t>
            </a: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杠杆</a:t>
            </a:r>
            <a:endParaRPr lang="zh-CN" altLang="en-US" sz="3200" b="1" baseline="-25000">
              <a:solidFill>
                <a:srgbClr val="FA1414"/>
              </a:solidFill>
              <a:latin typeface="Times New Roman" panose="02020603050405020304" pitchFamily="2" charset="0"/>
            </a:endParaRPr>
          </a:p>
        </p:txBody>
      </p:sp>
      <p:sp>
        <p:nvSpPr>
          <p:cNvPr id="5212" name="文本框 5211"/>
          <p:cNvSpPr txBox="1">
            <a:spLocks noChangeArrowheads="1"/>
          </p:cNvSpPr>
          <p:nvPr/>
        </p:nvSpPr>
        <p:spPr bwMode="auto">
          <a:xfrm>
            <a:off x="7679407" y="4503018"/>
            <a:ext cx="266107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F  =  G</a:t>
            </a: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f=0</a:t>
            </a: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）</a:t>
            </a:r>
            <a:endParaRPr lang="zh-CN" altLang="en-US" sz="3200" b="1" baseline="-25000">
              <a:solidFill>
                <a:srgbClr val="FA1414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90" name="组合 5212"/>
          <p:cNvGrpSpPr/>
          <p:nvPr/>
        </p:nvGrpSpPr>
        <p:grpSpPr>
          <a:xfrm>
            <a:off x="1494994" y="993827"/>
            <a:ext cx="6727931" cy="5213298"/>
            <a:chOff x="417" y="200"/>
            <a:chExt cx="4181" cy="3286"/>
          </a:xfrm>
        </p:grpSpPr>
        <p:grpSp>
          <p:nvGrpSpPr>
            <p:cNvPr id="91" name="组合 5199"/>
            <p:cNvGrpSpPr/>
            <p:nvPr/>
          </p:nvGrpSpPr>
          <p:grpSpPr>
            <a:xfrm>
              <a:off x="417" y="200"/>
              <a:ext cx="4181" cy="3286"/>
              <a:chOff x="417" y="200"/>
              <a:chExt cx="4181" cy="3286"/>
            </a:xfrm>
          </p:grpSpPr>
          <p:sp>
            <p:nvSpPr>
              <p:cNvPr id="100" name="矩形 5176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1728" cy="144"/>
              </a:xfrm>
              <a:prstGeom prst="rect">
                <a:avLst/>
              </a:prstGeom>
              <a:solidFill>
                <a:srgbClr val="339966"/>
              </a:solidFill>
              <a:ln w="57150">
                <a:solidFill>
                  <a:srgbClr val="FA1414"/>
                </a:solidFill>
                <a:miter lim="800000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grpSp>
            <p:nvGrpSpPr>
              <p:cNvPr id="101" name="组合 5178"/>
              <p:cNvGrpSpPr/>
              <p:nvPr/>
            </p:nvGrpSpPr>
            <p:grpSpPr>
              <a:xfrm rot="-10793697">
                <a:off x="417" y="200"/>
                <a:ext cx="4181" cy="288"/>
                <a:chOff x="2760" y="2640"/>
                <a:chExt cx="1338" cy="130"/>
              </a:xfrm>
            </p:grpSpPr>
            <p:sp>
              <p:nvSpPr>
                <p:cNvPr id="109" name="直接连接符 5179"/>
                <p:cNvSpPr>
                  <a:spLocks noChangeShapeType="1"/>
                </p:cNvSpPr>
                <p:nvPr/>
              </p:nvSpPr>
              <p:spPr bwMode="auto">
                <a:xfrm flipH="1">
                  <a:off x="2760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0" name="直接连接符 5180"/>
                <p:cNvSpPr>
                  <a:spLocks noChangeShapeType="1"/>
                </p:cNvSpPr>
                <p:nvPr/>
              </p:nvSpPr>
              <p:spPr bwMode="auto">
                <a:xfrm flipH="1">
                  <a:off x="2880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1" name="直接连接符 5181"/>
                <p:cNvSpPr>
                  <a:spLocks noChangeShapeType="1"/>
                </p:cNvSpPr>
                <p:nvPr/>
              </p:nvSpPr>
              <p:spPr bwMode="auto">
                <a:xfrm flipH="1">
                  <a:off x="300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2" name="直接连接符 5182"/>
                <p:cNvSpPr>
                  <a:spLocks noChangeShapeType="1"/>
                </p:cNvSpPr>
                <p:nvPr/>
              </p:nvSpPr>
              <p:spPr bwMode="auto">
                <a:xfrm flipH="1">
                  <a:off x="312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3" name="直接连接符 5183"/>
                <p:cNvSpPr>
                  <a:spLocks noChangeShapeType="1"/>
                </p:cNvSpPr>
                <p:nvPr/>
              </p:nvSpPr>
              <p:spPr bwMode="auto">
                <a:xfrm flipH="1">
                  <a:off x="3241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4" name="直接连接符 5184"/>
                <p:cNvSpPr>
                  <a:spLocks noChangeShapeType="1"/>
                </p:cNvSpPr>
                <p:nvPr/>
              </p:nvSpPr>
              <p:spPr bwMode="auto">
                <a:xfrm flipH="1">
                  <a:off x="3361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5" name="直接连接符 5185"/>
                <p:cNvSpPr>
                  <a:spLocks noChangeShapeType="1"/>
                </p:cNvSpPr>
                <p:nvPr/>
              </p:nvSpPr>
              <p:spPr bwMode="auto">
                <a:xfrm flipH="1">
                  <a:off x="348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6" name="直接连接符 5186"/>
                <p:cNvSpPr>
                  <a:spLocks noChangeShapeType="1"/>
                </p:cNvSpPr>
                <p:nvPr/>
              </p:nvSpPr>
              <p:spPr bwMode="auto">
                <a:xfrm flipH="1">
                  <a:off x="360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7" name="直接连接符 5187"/>
                <p:cNvSpPr>
                  <a:spLocks noChangeShapeType="1"/>
                </p:cNvSpPr>
                <p:nvPr/>
              </p:nvSpPr>
              <p:spPr bwMode="auto">
                <a:xfrm flipH="1">
                  <a:off x="3722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8" name="直接连接符 5188"/>
                <p:cNvSpPr>
                  <a:spLocks noChangeShapeType="1"/>
                </p:cNvSpPr>
                <p:nvPr/>
              </p:nvSpPr>
              <p:spPr bwMode="auto">
                <a:xfrm flipH="1">
                  <a:off x="3842" y="2648"/>
                  <a:ext cx="121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19" name="直接连接符 5189"/>
                <p:cNvSpPr>
                  <a:spLocks noChangeShapeType="1"/>
                </p:cNvSpPr>
                <p:nvPr/>
              </p:nvSpPr>
              <p:spPr bwMode="auto">
                <a:xfrm flipH="1">
                  <a:off x="3963" y="2648"/>
                  <a:ext cx="120" cy="122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20" name="直接连接符 5190"/>
                <p:cNvSpPr>
                  <a:spLocks noChangeShapeType="1"/>
                </p:cNvSpPr>
                <p:nvPr/>
              </p:nvSpPr>
              <p:spPr bwMode="auto">
                <a:xfrm>
                  <a:off x="2783" y="2640"/>
                  <a:ext cx="1315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  <p:sp>
            <p:nvSpPr>
              <p:cNvPr id="102" name="椭圆 5191"/>
              <p:cNvSpPr>
                <a:spLocks noChangeArrowheads="1"/>
              </p:cNvSpPr>
              <p:nvPr/>
            </p:nvSpPr>
            <p:spPr bwMode="auto">
              <a:xfrm>
                <a:off x="1728" y="1047"/>
                <a:ext cx="1728" cy="1730"/>
              </a:xfrm>
              <a:prstGeom prst="ellipse">
                <a:avLst/>
              </a:prstGeom>
              <a:noFill/>
              <a:ln w="57150">
                <a:solidFill>
                  <a:srgbClr val="040708"/>
                </a:solidFill>
                <a:round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grpSp>
            <p:nvGrpSpPr>
              <p:cNvPr id="103" name="组合 5192"/>
              <p:cNvGrpSpPr/>
              <p:nvPr/>
            </p:nvGrpSpPr>
            <p:grpSpPr>
              <a:xfrm>
                <a:off x="1584" y="1785"/>
                <a:ext cx="1863" cy="1652"/>
                <a:chOff x="2554" y="3035"/>
                <a:chExt cx="1863" cy="1101"/>
              </a:xfrm>
            </p:grpSpPr>
            <p:sp>
              <p:nvSpPr>
                <p:cNvPr id="106" name="直接连接符 5193"/>
                <p:cNvSpPr>
                  <a:spLocks noChangeShapeType="1"/>
                </p:cNvSpPr>
                <p:nvPr/>
              </p:nvSpPr>
              <p:spPr bwMode="auto">
                <a:xfrm flipH="1">
                  <a:off x="2698" y="3112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FA1414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07" name="矩形 5194"/>
                <p:cNvSpPr>
                  <a:spLocks noChangeArrowheads="1"/>
                </p:cNvSpPr>
                <p:nvPr/>
              </p:nvSpPr>
              <p:spPr bwMode="auto">
                <a:xfrm>
                  <a:off x="2554" y="3800"/>
                  <a:ext cx="240" cy="336"/>
                </a:xfrm>
                <a:prstGeom prst="rect">
                  <a:avLst/>
                </a:prstGeom>
                <a:solidFill>
                  <a:srgbClr val="FEDB82"/>
                </a:solidFill>
                <a:ln w="9525">
                  <a:solidFill>
                    <a:srgbClr val="FA1414"/>
                  </a:solidFill>
                  <a:miter lim="800000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sp>
              <p:nvSpPr>
                <p:cNvPr id="108" name="直接连接符 5195"/>
                <p:cNvSpPr>
                  <a:spLocks noChangeShapeType="1"/>
                </p:cNvSpPr>
                <p:nvPr/>
              </p:nvSpPr>
              <p:spPr bwMode="auto">
                <a:xfrm flipH="1">
                  <a:off x="4417" y="3035"/>
                  <a:ext cx="0" cy="912"/>
                </a:xfrm>
                <a:prstGeom prst="line">
                  <a:avLst/>
                </a:prstGeom>
                <a:noFill/>
                <a:ln w="57150">
                  <a:solidFill>
                    <a:srgbClr val="FA1414"/>
                  </a:solidFill>
                  <a:round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  <p:sp>
            <p:nvSpPr>
              <p:cNvPr id="104" name="直接连接符 5196"/>
              <p:cNvSpPr>
                <a:spLocks noChangeShapeType="1"/>
              </p:cNvSpPr>
              <p:nvPr/>
            </p:nvSpPr>
            <p:spPr bwMode="auto">
              <a:xfrm flipH="1" flipV="1">
                <a:off x="2586" y="480"/>
                <a:ext cx="6" cy="14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05" name="文本框 5197"/>
              <p:cNvSpPr txBox="1">
                <a:spLocks noChangeArrowheads="1"/>
              </p:cNvSpPr>
              <p:nvPr/>
            </p:nvSpPr>
            <p:spPr bwMode="auto">
              <a:xfrm>
                <a:off x="3127" y="3118"/>
                <a:ext cx="504" cy="36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3200" b="1">
                    <a:solidFill>
                      <a:srgbClr val="FA1414"/>
                    </a:solidFill>
                    <a:latin typeface="Times New Roman" panose="02020603050405020304" pitchFamily="2" charset="0"/>
                  </a:rPr>
                  <a:t>F</a:t>
                </a:r>
              </a:p>
            </p:txBody>
          </p:sp>
        </p:grpSp>
        <p:sp>
          <p:nvSpPr>
            <p:cNvPr id="92" name="左大括号 5200"/>
            <p:cNvSpPr/>
            <p:nvPr/>
          </p:nvSpPr>
          <p:spPr bwMode="auto">
            <a:xfrm rot="5466554">
              <a:off x="2053" y="1333"/>
              <a:ext cx="192" cy="790"/>
            </a:xfrm>
            <a:prstGeom prst="leftBrace">
              <a:avLst>
                <a:gd name="adj1" fmla="val 33315"/>
                <a:gd name="adj2" fmla="val 50000"/>
              </a:avLst>
            </a:prstGeom>
            <a:noFill/>
            <a:ln w="57150">
              <a:solidFill>
                <a:srgbClr val="FF505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93" name="文本框 5201"/>
            <p:cNvSpPr txBox="1">
              <a:spLocks noChangeArrowheads="1"/>
            </p:cNvSpPr>
            <p:nvPr/>
          </p:nvSpPr>
          <p:spPr bwMode="auto">
            <a:xfrm>
              <a:off x="1518" y="2975"/>
              <a:ext cx="768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2" charset="0"/>
                </a:rPr>
                <a:t>G</a:t>
              </a:r>
            </a:p>
          </p:txBody>
        </p:sp>
        <p:sp>
          <p:nvSpPr>
            <p:cNvPr id="94" name="文本框 5202"/>
            <p:cNvSpPr txBox="1">
              <a:spLocks noChangeArrowheads="1"/>
            </p:cNvSpPr>
            <p:nvPr/>
          </p:nvSpPr>
          <p:spPr bwMode="auto">
            <a:xfrm>
              <a:off x="2448" y="1900"/>
              <a:ext cx="432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3600" b="1">
                  <a:latin typeface="Times New Roman" panose="02020603050405020304" pitchFamily="2" charset="0"/>
                </a:rPr>
                <a:t>O</a:t>
              </a:r>
            </a:p>
          </p:txBody>
        </p:sp>
        <p:sp>
          <p:nvSpPr>
            <p:cNvPr id="95" name="左大括号 5203"/>
            <p:cNvSpPr/>
            <p:nvPr/>
          </p:nvSpPr>
          <p:spPr bwMode="auto">
            <a:xfrm rot="5466554">
              <a:off x="2924" y="1301"/>
              <a:ext cx="192" cy="855"/>
            </a:xfrm>
            <a:prstGeom prst="leftBrace">
              <a:avLst>
                <a:gd name="adj1" fmla="val 33315"/>
                <a:gd name="adj2" fmla="val 50000"/>
              </a:avLst>
            </a:prstGeom>
            <a:noFill/>
            <a:ln w="57150">
              <a:solidFill>
                <a:schemeClr val="accent2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96" name="文本框 5204"/>
            <p:cNvSpPr txBox="1">
              <a:spLocks noChangeArrowheads="1"/>
            </p:cNvSpPr>
            <p:nvPr/>
          </p:nvSpPr>
          <p:spPr bwMode="auto">
            <a:xfrm>
              <a:off x="1968" y="1344"/>
              <a:ext cx="480" cy="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" b="1">
                  <a:solidFill>
                    <a:schemeClr val="accent2"/>
                  </a:solidFill>
                  <a:latin typeface="Times New Roman" panose="02020603050405020304" pitchFamily="2" charset="0"/>
                </a:rPr>
                <a:t>L2</a:t>
              </a:r>
            </a:p>
          </p:txBody>
        </p:sp>
        <p:sp>
          <p:nvSpPr>
            <p:cNvPr id="97" name="直接连接符 5205"/>
            <p:cNvSpPr>
              <a:spLocks noChangeShapeType="1"/>
            </p:cNvSpPr>
            <p:nvPr/>
          </p:nvSpPr>
          <p:spPr bwMode="auto">
            <a:xfrm flipH="1">
              <a:off x="3447" y="2550"/>
              <a:ext cx="0" cy="480"/>
            </a:xfrm>
            <a:prstGeom prst="line">
              <a:avLst/>
            </a:prstGeom>
            <a:noFill/>
            <a:ln w="57150">
              <a:solidFill>
                <a:srgbClr val="FF505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98" name="文本框 5206"/>
            <p:cNvSpPr txBox="1">
              <a:spLocks noChangeArrowheads="1"/>
            </p:cNvSpPr>
            <p:nvPr/>
          </p:nvSpPr>
          <p:spPr bwMode="auto">
            <a:xfrm>
              <a:off x="2784" y="1344"/>
              <a:ext cx="384" cy="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135" b="1">
                  <a:solidFill>
                    <a:srgbClr val="FF5050"/>
                  </a:solidFill>
                  <a:latin typeface="Times New Roman" panose="02020603050405020304" pitchFamily="2" charset="0"/>
                </a:rPr>
                <a:t>L1</a:t>
              </a:r>
            </a:p>
          </p:txBody>
        </p:sp>
      </p:grpSp>
      <p:grpSp>
        <p:nvGrpSpPr>
          <p:cNvPr id="11" name="Group 140"/>
          <p:cNvGrpSpPr/>
          <p:nvPr/>
        </p:nvGrpSpPr>
        <p:grpSpPr>
          <a:xfrm rot="5471082">
            <a:off x="6218375" y="3796871"/>
            <a:ext cx="194320" cy="142863"/>
            <a:chOff x="2352" y="1296"/>
            <a:chExt cx="192" cy="192"/>
          </a:xfrm>
        </p:grpSpPr>
        <p:sp>
          <p:nvSpPr>
            <p:cNvPr id="46111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12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2" name="Group 140"/>
          <p:cNvGrpSpPr/>
          <p:nvPr/>
        </p:nvGrpSpPr>
        <p:grpSpPr>
          <a:xfrm rot="5471082" flipV="1">
            <a:off x="3606827" y="3814650"/>
            <a:ext cx="171459" cy="136514"/>
            <a:chOff x="2352" y="1296"/>
            <a:chExt cx="192" cy="192"/>
          </a:xfrm>
        </p:grpSpPr>
        <p:sp>
          <p:nvSpPr>
            <p:cNvPr id="3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60019129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6150"/>
          <p:cNvSpPr>
            <a:spLocks noChangeArrowheads="1"/>
          </p:cNvSpPr>
          <p:nvPr/>
        </p:nvSpPr>
        <p:spPr bwMode="auto">
          <a:xfrm>
            <a:off x="4266551" y="2895749"/>
            <a:ext cx="1371492" cy="228612"/>
          </a:xfrm>
          <a:prstGeom prst="rect">
            <a:avLst/>
          </a:prstGeom>
          <a:solidFill>
            <a:srgbClr val="339966"/>
          </a:solidFill>
          <a:ln w="57150">
            <a:solidFill>
              <a:srgbClr val="FA1414"/>
            </a:solidFill>
            <a:miter lim="800000"/>
          </a:ln>
        </p:spPr>
        <p:txBody>
          <a:bodyPr/>
          <a:lstStyle/>
          <a:p>
            <a:endParaRPr lang="zh-CN" altLang="en-US" sz="135"/>
          </a:p>
        </p:txBody>
      </p:sp>
      <p:grpSp>
        <p:nvGrpSpPr>
          <p:cNvPr id="2" name="组合 6151"/>
          <p:cNvGrpSpPr/>
          <p:nvPr/>
        </p:nvGrpSpPr>
        <p:grpSpPr>
          <a:xfrm rot="-10793697">
            <a:off x="2880939" y="1004876"/>
            <a:ext cx="5142748" cy="212755"/>
            <a:chOff x="2760" y="2640"/>
            <a:chExt cx="1338" cy="130"/>
          </a:xfrm>
        </p:grpSpPr>
        <p:sp>
          <p:nvSpPr>
            <p:cNvPr id="25604" name="直接连接符 6152"/>
            <p:cNvSpPr>
              <a:spLocks noChangeShapeType="1"/>
            </p:cNvSpPr>
            <p:nvPr/>
          </p:nvSpPr>
          <p:spPr bwMode="auto">
            <a:xfrm flipH="1">
              <a:off x="2760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05" name="直接连接符 6153"/>
            <p:cNvSpPr>
              <a:spLocks noChangeShapeType="1"/>
            </p:cNvSpPr>
            <p:nvPr/>
          </p:nvSpPr>
          <p:spPr bwMode="auto">
            <a:xfrm flipH="1">
              <a:off x="2880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06" name="直接连接符 6154"/>
            <p:cNvSpPr>
              <a:spLocks noChangeShapeType="1"/>
            </p:cNvSpPr>
            <p:nvPr/>
          </p:nvSpPr>
          <p:spPr bwMode="auto">
            <a:xfrm flipH="1">
              <a:off x="300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07" name="直接连接符 6155"/>
            <p:cNvSpPr>
              <a:spLocks noChangeShapeType="1"/>
            </p:cNvSpPr>
            <p:nvPr/>
          </p:nvSpPr>
          <p:spPr bwMode="auto">
            <a:xfrm flipH="1">
              <a:off x="312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08" name="直接连接符 6156"/>
            <p:cNvSpPr>
              <a:spLocks noChangeShapeType="1"/>
            </p:cNvSpPr>
            <p:nvPr/>
          </p:nvSpPr>
          <p:spPr bwMode="auto">
            <a:xfrm flipH="1">
              <a:off x="3241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09" name="直接连接符 6157"/>
            <p:cNvSpPr>
              <a:spLocks noChangeShapeType="1"/>
            </p:cNvSpPr>
            <p:nvPr/>
          </p:nvSpPr>
          <p:spPr bwMode="auto">
            <a:xfrm flipH="1">
              <a:off x="3361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10" name="直接连接符 6158"/>
            <p:cNvSpPr>
              <a:spLocks noChangeShapeType="1"/>
            </p:cNvSpPr>
            <p:nvPr/>
          </p:nvSpPr>
          <p:spPr bwMode="auto">
            <a:xfrm flipH="1">
              <a:off x="348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11" name="直接连接符 6159"/>
            <p:cNvSpPr>
              <a:spLocks noChangeShapeType="1"/>
            </p:cNvSpPr>
            <p:nvPr/>
          </p:nvSpPr>
          <p:spPr bwMode="auto">
            <a:xfrm flipH="1">
              <a:off x="360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12" name="直接连接符 6160"/>
            <p:cNvSpPr>
              <a:spLocks noChangeShapeType="1"/>
            </p:cNvSpPr>
            <p:nvPr/>
          </p:nvSpPr>
          <p:spPr bwMode="auto">
            <a:xfrm flipH="1">
              <a:off x="3722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13" name="直接连接符 6161"/>
            <p:cNvSpPr>
              <a:spLocks noChangeShapeType="1"/>
            </p:cNvSpPr>
            <p:nvPr/>
          </p:nvSpPr>
          <p:spPr bwMode="auto">
            <a:xfrm flipH="1">
              <a:off x="3842" y="2648"/>
              <a:ext cx="121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14" name="直接连接符 6162"/>
            <p:cNvSpPr>
              <a:spLocks noChangeShapeType="1"/>
            </p:cNvSpPr>
            <p:nvPr/>
          </p:nvSpPr>
          <p:spPr bwMode="auto">
            <a:xfrm flipH="1">
              <a:off x="3963" y="2648"/>
              <a:ext cx="120" cy="122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25615" name="直接连接符 6163"/>
            <p:cNvSpPr>
              <a:spLocks noChangeShapeType="1"/>
            </p:cNvSpPr>
            <p:nvPr/>
          </p:nvSpPr>
          <p:spPr bwMode="auto">
            <a:xfrm>
              <a:off x="2783" y="2640"/>
              <a:ext cx="1315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</p:grpSp>
      <p:sp>
        <p:nvSpPr>
          <p:cNvPr id="25616" name="椭圆 6164"/>
          <p:cNvSpPr>
            <a:spLocks noChangeArrowheads="1"/>
          </p:cNvSpPr>
          <p:nvPr/>
        </p:nvSpPr>
        <p:spPr bwMode="auto">
          <a:xfrm>
            <a:off x="4266551" y="1662200"/>
            <a:ext cx="2742984" cy="2746517"/>
          </a:xfrm>
          <a:prstGeom prst="ellipse">
            <a:avLst/>
          </a:prstGeom>
          <a:noFill/>
          <a:ln w="57150">
            <a:solidFill>
              <a:srgbClr val="040708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25617" name="直接连接符 6166"/>
          <p:cNvSpPr>
            <a:spLocks noChangeShapeType="1"/>
          </p:cNvSpPr>
          <p:nvPr/>
        </p:nvSpPr>
        <p:spPr bwMode="auto">
          <a:xfrm flipH="1">
            <a:off x="4266233" y="2913212"/>
            <a:ext cx="0" cy="1714588"/>
          </a:xfrm>
          <a:prstGeom prst="line">
            <a:avLst/>
          </a:prstGeom>
          <a:noFill/>
          <a:ln w="76200">
            <a:solidFill>
              <a:srgbClr val="FA1414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25618" name="矩形 6167"/>
          <p:cNvSpPr>
            <a:spLocks noChangeArrowheads="1"/>
          </p:cNvSpPr>
          <p:nvPr/>
        </p:nvSpPr>
        <p:spPr bwMode="auto">
          <a:xfrm>
            <a:off x="3656999" y="4610338"/>
            <a:ext cx="1133385" cy="800141"/>
          </a:xfrm>
          <a:prstGeom prst="rect">
            <a:avLst/>
          </a:prstGeom>
          <a:solidFill>
            <a:srgbClr val="FEDB82"/>
          </a:solidFill>
          <a:ln w="9525">
            <a:solidFill>
              <a:srgbClr val="FA1414"/>
            </a:solidFill>
            <a:miter lim="800000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6171" name="文本框 6170"/>
          <p:cNvSpPr txBox="1">
            <a:spLocks noChangeArrowheads="1"/>
          </p:cNvSpPr>
          <p:nvPr/>
        </p:nvSpPr>
        <p:spPr bwMode="auto">
          <a:xfrm>
            <a:off x="7309558" y="3714943"/>
            <a:ext cx="800037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F</a:t>
            </a:r>
          </a:p>
        </p:txBody>
      </p:sp>
      <p:sp>
        <p:nvSpPr>
          <p:cNvPr id="25620" name="左大括号 6171"/>
          <p:cNvSpPr/>
          <p:nvPr/>
        </p:nvSpPr>
        <p:spPr bwMode="auto">
          <a:xfrm rot="5466554">
            <a:off x="4799888" y="2133790"/>
            <a:ext cx="304816" cy="1219104"/>
          </a:xfrm>
          <a:prstGeom prst="leftBrace">
            <a:avLst>
              <a:gd name="adj1" fmla="val 33315"/>
              <a:gd name="adj2" fmla="val 50000"/>
            </a:avLst>
          </a:prstGeom>
          <a:noFill/>
          <a:ln w="57150">
            <a:solidFill>
              <a:srgbClr val="FF5050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25621" name="文本框 6172"/>
          <p:cNvSpPr txBox="1">
            <a:spLocks noChangeArrowheads="1"/>
          </p:cNvSpPr>
          <p:nvPr/>
        </p:nvSpPr>
        <p:spPr bwMode="auto">
          <a:xfrm>
            <a:off x="3595074" y="4715127"/>
            <a:ext cx="1219104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G</a:t>
            </a:r>
          </a:p>
        </p:txBody>
      </p:sp>
      <p:sp>
        <p:nvSpPr>
          <p:cNvPr id="25622" name="文本框 6173"/>
          <p:cNvSpPr txBox="1">
            <a:spLocks noChangeArrowheads="1"/>
          </p:cNvSpPr>
          <p:nvPr/>
        </p:nvSpPr>
        <p:spPr bwMode="auto">
          <a:xfrm>
            <a:off x="5409461" y="3016405"/>
            <a:ext cx="68574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2" charset="0"/>
              </a:rPr>
              <a:t>O</a:t>
            </a:r>
          </a:p>
        </p:txBody>
      </p:sp>
      <p:sp>
        <p:nvSpPr>
          <p:cNvPr id="25623" name="左大括号 6174"/>
          <p:cNvSpPr/>
          <p:nvPr/>
        </p:nvSpPr>
        <p:spPr bwMode="auto">
          <a:xfrm rot="3294837">
            <a:off x="5866604" y="1828974"/>
            <a:ext cx="304816" cy="1219104"/>
          </a:xfrm>
          <a:prstGeom prst="leftBrace">
            <a:avLst>
              <a:gd name="adj1" fmla="val 33315"/>
              <a:gd name="adj2" fmla="val 50000"/>
            </a:avLst>
          </a:prstGeom>
          <a:noFill/>
          <a:ln w="5715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25624" name="文本框 6175"/>
          <p:cNvSpPr txBox="1">
            <a:spLocks noChangeArrowheads="1"/>
          </p:cNvSpPr>
          <p:nvPr/>
        </p:nvSpPr>
        <p:spPr bwMode="auto">
          <a:xfrm>
            <a:off x="4647520" y="2133711"/>
            <a:ext cx="761940" cy="112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" b="1">
                <a:solidFill>
                  <a:schemeClr val="accent2"/>
                </a:solidFill>
                <a:latin typeface="Times New Roman" panose="02020603050405020304" pitchFamily="2" charset="0"/>
              </a:rPr>
              <a:t>L2</a:t>
            </a:r>
          </a:p>
        </p:txBody>
      </p:sp>
      <p:sp>
        <p:nvSpPr>
          <p:cNvPr id="25625" name="文本框 6177"/>
          <p:cNvSpPr txBox="1">
            <a:spLocks noChangeArrowheads="1"/>
          </p:cNvSpPr>
          <p:nvPr/>
        </p:nvSpPr>
        <p:spPr bwMode="auto">
          <a:xfrm>
            <a:off x="5714236" y="1828895"/>
            <a:ext cx="609552" cy="112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35" b="1">
                <a:solidFill>
                  <a:srgbClr val="FF5050"/>
                </a:solidFill>
                <a:latin typeface="Times New Roman" panose="02020603050405020304" pitchFamily="2" charset="0"/>
              </a:rPr>
              <a:t>L1</a:t>
            </a:r>
          </a:p>
        </p:txBody>
      </p:sp>
      <p:sp>
        <p:nvSpPr>
          <p:cNvPr id="25626" name="直接连接符 6178"/>
          <p:cNvSpPr>
            <a:spLocks noChangeShapeType="1"/>
          </p:cNvSpPr>
          <p:nvPr/>
        </p:nvSpPr>
        <p:spPr bwMode="auto">
          <a:xfrm>
            <a:off x="6652694" y="2083543"/>
            <a:ext cx="1371492" cy="1905098"/>
          </a:xfrm>
          <a:prstGeom prst="line">
            <a:avLst/>
          </a:prstGeom>
          <a:noFill/>
          <a:ln w="76200">
            <a:solidFill>
              <a:srgbClr val="FF5050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25627" name="矩形 6179"/>
          <p:cNvSpPr>
            <a:spLocks noChangeArrowheads="1"/>
          </p:cNvSpPr>
          <p:nvPr/>
        </p:nvSpPr>
        <p:spPr bwMode="auto">
          <a:xfrm rot="-2202568">
            <a:off x="5485656" y="2590933"/>
            <a:ext cx="1371492" cy="152408"/>
          </a:xfrm>
          <a:prstGeom prst="rect">
            <a:avLst/>
          </a:prstGeom>
          <a:solidFill>
            <a:srgbClr val="339966"/>
          </a:solidFill>
          <a:ln w="57150">
            <a:solidFill>
              <a:srgbClr val="FA1414"/>
            </a:solidFill>
            <a:miter lim="800000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25628" name="直接连接符 6169"/>
          <p:cNvSpPr>
            <a:spLocks noChangeShapeType="1"/>
          </p:cNvSpPr>
          <p:nvPr/>
        </p:nvSpPr>
        <p:spPr bwMode="auto">
          <a:xfrm flipH="1" flipV="1">
            <a:off x="5592326" y="1214485"/>
            <a:ext cx="45715" cy="190987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6182" name="文本框 6181"/>
          <p:cNvSpPr txBox="1">
            <a:spLocks noChangeArrowheads="1"/>
          </p:cNvSpPr>
          <p:nvPr/>
        </p:nvSpPr>
        <p:spPr bwMode="auto">
          <a:xfrm>
            <a:off x="7979103" y="1442159"/>
            <a:ext cx="182865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L</a:t>
            </a:r>
            <a:r>
              <a:rPr lang="en-US" altLang="zh-CN" sz="3600" b="1" baseline="-25000">
                <a:solidFill>
                  <a:srgbClr val="FF0000"/>
                </a:solidFill>
                <a:latin typeface="Times New Roman" panose="02020603050405020304" pitchFamily="2" charset="0"/>
              </a:rPr>
              <a:t>1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2" charset="0"/>
              </a:rPr>
              <a:t>=L</a:t>
            </a:r>
            <a:r>
              <a:rPr lang="en-US" altLang="zh-CN" sz="3600" b="1" baseline="-25000">
                <a:solidFill>
                  <a:srgbClr val="FF0000"/>
                </a:solidFill>
                <a:latin typeface="Times New Roman" panose="02020603050405020304" pitchFamily="2" charset="0"/>
              </a:rPr>
              <a:t>2</a:t>
            </a:r>
          </a:p>
        </p:txBody>
      </p:sp>
      <p:sp>
        <p:nvSpPr>
          <p:cNvPr id="6183" name="文本框 6182"/>
          <p:cNvSpPr txBox="1">
            <a:spLocks noChangeArrowheads="1"/>
          </p:cNvSpPr>
          <p:nvPr/>
        </p:nvSpPr>
        <p:spPr bwMode="auto">
          <a:xfrm>
            <a:off x="7727663" y="2286119"/>
            <a:ext cx="2330903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相当于一个</a:t>
            </a:r>
            <a:r>
              <a:rPr lang="zh-CN" altLang="en-US" sz="3200" b="1">
                <a:solidFill>
                  <a:schemeClr val="tx2"/>
                </a:solidFill>
                <a:latin typeface="Times New Roman" panose="02020603050405020304" pitchFamily="2" charset="0"/>
              </a:rPr>
              <a:t>等臂</a:t>
            </a: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杠杆</a:t>
            </a:r>
            <a:endParaRPr lang="zh-CN" altLang="en-US" sz="3200" b="1" baseline="-25000">
              <a:solidFill>
                <a:srgbClr val="FA1414"/>
              </a:solidFill>
              <a:latin typeface="Times New Roman" panose="02020603050405020304" pitchFamily="2" charset="0"/>
            </a:endParaRPr>
          </a:p>
        </p:txBody>
      </p:sp>
      <p:sp>
        <p:nvSpPr>
          <p:cNvPr id="5212" name="文本框 5211"/>
          <p:cNvSpPr txBox="1">
            <a:spLocks noChangeArrowheads="1"/>
          </p:cNvSpPr>
          <p:nvPr/>
        </p:nvSpPr>
        <p:spPr bwMode="auto">
          <a:xfrm>
            <a:off x="7562575" y="4777353"/>
            <a:ext cx="2661076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F  =  G</a:t>
            </a: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（</a:t>
            </a:r>
            <a:r>
              <a:rPr lang="en-US" altLang="zh-CN" sz="3200" b="1">
                <a:solidFill>
                  <a:srgbClr val="FA1414"/>
                </a:solidFill>
                <a:latin typeface="Times New Roman" panose="02020603050405020304" pitchFamily="2" charset="0"/>
              </a:rPr>
              <a:t>f=0</a:t>
            </a: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）</a:t>
            </a:r>
            <a:endParaRPr lang="zh-CN" altLang="en-US" sz="3200" b="1" baseline="-25000">
              <a:solidFill>
                <a:srgbClr val="FA1414"/>
              </a:solidFill>
              <a:latin typeface="Times New Roman" panose="02020603050405020304" pitchFamily="2" charset="0"/>
            </a:endParaRPr>
          </a:p>
        </p:txBody>
      </p:sp>
      <p:grpSp>
        <p:nvGrpSpPr>
          <p:cNvPr id="11" name="Group 140"/>
          <p:cNvGrpSpPr/>
          <p:nvPr/>
        </p:nvGrpSpPr>
        <p:grpSpPr>
          <a:xfrm rot="2471082">
            <a:off x="6682219" y="2367085"/>
            <a:ext cx="142863" cy="142882"/>
            <a:chOff x="2352" y="1296"/>
            <a:chExt cx="192" cy="192"/>
          </a:xfrm>
        </p:grpSpPr>
        <p:sp>
          <p:nvSpPr>
            <p:cNvPr id="46111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12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" name="Group 140"/>
          <p:cNvGrpSpPr/>
          <p:nvPr/>
        </p:nvGrpSpPr>
        <p:grpSpPr>
          <a:xfrm rot="5471082" flipV="1">
            <a:off x="4301464" y="3144690"/>
            <a:ext cx="133357" cy="118101"/>
            <a:chOff x="2352" y="1296"/>
            <a:chExt cx="192" cy="192"/>
          </a:xfrm>
        </p:grpSpPr>
        <p:sp>
          <p:nvSpPr>
            <p:cNvPr id="4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4293230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val 2"/>
          <p:cNvSpPr>
            <a:spLocks noChangeArrowheads="1"/>
          </p:cNvSpPr>
          <p:nvPr/>
        </p:nvSpPr>
        <p:spPr bwMode="auto">
          <a:xfrm>
            <a:off x="4655458" y="2421062"/>
            <a:ext cx="2376300" cy="2521079"/>
          </a:xfrm>
          <a:prstGeom prst="ellipse">
            <a:avLst/>
          </a:prstGeom>
          <a:solidFill>
            <a:srgbClr val="339966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135"/>
          </a:p>
        </p:txBody>
      </p:sp>
      <p:sp>
        <p:nvSpPr>
          <p:cNvPr id="23555" name="Rectangle 3" descr="褐色大理石"/>
          <p:cNvSpPr>
            <a:spLocks noChangeArrowheads="1"/>
          </p:cNvSpPr>
          <p:nvPr/>
        </p:nvSpPr>
        <p:spPr bwMode="auto">
          <a:xfrm>
            <a:off x="3142689" y="928718"/>
            <a:ext cx="1512768" cy="5429567"/>
          </a:xfrm>
          <a:prstGeom prst="rect">
            <a:avLst/>
          </a:prstGeom>
          <a:blipFill dpi="0" rotWithShape="1">
            <a:blip r:embed="rId2"/>
            <a:tile tx="0" ty="0" sx="100000" sy="100000" flip="none" algn="tl"/>
          </a:blip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endParaRPr lang="zh-CN" altLang="en-US" sz="135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4439575" y="3500618"/>
            <a:ext cx="504785" cy="576292"/>
          </a:xfrm>
          <a:prstGeom prst="ellipse">
            <a:avLst/>
          </a:prstGeom>
          <a:solidFill>
            <a:srgbClr val="FFFF00"/>
          </a:solidFill>
          <a:ln w="9525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135"/>
          </a:p>
        </p:txBody>
      </p:sp>
      <p:sp>
        <p:nvSpPr>
          <p:cNvPr id="23557" name="Arc 5"/>
          <p:cNvSpPr/>
          <p:nvPr/>
        </p:nvSpPr>
        <p:spPr bwMode="auto">
          <a:xfrm rot="754043">
            <a:off x="6671425" y="2276593"/>
            <a:ext cx="1106399" cy="21591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0769"/>
              <a:gd name="T1" fmla="*/ 0 h 21600"/>
              <a:gd name="T2" fmla="*/ 20769 w 20769"/>
              <a:gd name="T3" fmla="*/ 15665 h 21600"/>
              <a:gd name="T4" fmla="*/ 0 w 2076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769" h="21600" fill="none" extrusionOk="0">
                <a:moveTo>
                  <a:pt x="-1" y="0"/>
                </a:moveTo>
                <a:cubicBezTo>
                  <a:pt x="9643" y="0"/>
                  <a:pt x="18118" y="6392"/>
                  <a:pt x="20768" y="15665"/>
                </a:cubicBezTo>
              </a:path>
              <a:path w="20769" h="21600" stroke="0" extrusionOk="0">
                <a:moveTo>
                  <a:pt x="-1" y="0"/>
                </a:moveTo>
                <a:cubicBezTo>
                  <a:pt x="9643" y="0"/>
                  <a:pt x="18118" y="6392"/>
                  <a:pt x="20768" y="15665"/>
                </a:cubicBezTo>
                <a:lnTo>
                  <a:pt x="0" y="21600"/>
                </a:lnTo>
                <a:close/>
              </a:path>
            </a:pathLst>
          </a:custGeom>
          <a:noFill/>
          <a:ln w="57150" cmpd="sng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 sz="135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 flipH="1" flipV="1">
            <a:off x="6742855" y="2133710"/>
            <a:ext cx="287316" cy="73028"/>
          </a:xfrm>
          <a:prstGeom prst="line">
            <a:avLst/>
          </a:prstGeom>
          <a:noFill/>
          <a:ln w="76200" cmpd="sng">
            <a:solidFill>
              <a:schemeClr val="tx1"/>
            </a:solidFill>
            <a:round/>
            <a:tailEnd type="triangle" w="med" len="med"/>
          </a:ln>
          <a:effectLst/>
        </p:spPr>
        <p:txBody>
          <a:bodyPr/>
          <a:lstStyle/>
          <a:p>
            <a:endParaRPr lang="zh-CN" altLang="en-US" sz="135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095154" y="1071601"/>
            <a:ext cx="4392267" cy="768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sz="4400" b="1">
                <a:ea typeface="黑体" panose="02010609060101010101" pitchFamily="2" charset="-122"/>
              </a:rPr>
              <a:t>寻找支点</a:t>
            </a: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 flipH="1">
            <a:off x="5880908" y="3786385"/>
            <a:ext cx="0" cy="2057506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 flipH="1">
            <a:off x="7023827" y="2428993"/>
            <a:ext cx="45715" cy="139548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 sz="135"/>
          </a:p>
        </p:txBody>
      </p:sp>
    </p:spTree>
    <p:extLst>
      <p:ext uri="{BB962C8B-B14F-4D97-AF65-F5344CB8AC3E}">
        <p14:creationId xmlns:p14="http://schemas.microsoft.com/office/powerpoint/2010/main" val="7477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57345" descr="动滑轮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57241" y="1030007"/>
            <a:ext cx="7071804" cy="530454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7349" name="文本框 57348"/>
          <p:cNvSpPr txBox="1"/>
          <p:nvPr/>
        </p:nvSpPr>
        <p:spPr>
          <a:xfrm>
            <a:off x="4571326" y="3168813"/>
            <a:ext cx="60955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0"/>
              </a:rPr>
              <a:t>O</a:t>
            </a:r>
          </a:p>
        </p:txBody>
      </p:sp>
      <p:sp>
        <p:nvSpPr>
          <p:cNvPr id="57350" name="文本框 57349"/>
          <p:cNvSpPr txBox="1">
            <a:spLocks noChangeArrowheads="1"/>
          </p:cNvSpPr>
          <p:nvPr/>
        </p:nvSpPr>
        <p:spPr bwMode="auto">
          <a:xfrm>
            <a:off x="4952289" y="2714760"/>
            <a:ext cx="457164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0">
                <a:solidFill>
                  <a:srgbClr val="FF0000"/>
                </a:solidFill>
                <a:latin typeface="Times New Roman" panose="02020603050405020304" pitchFamily="2" charset="0"/>
              </a:rPr>
              <a:t>·</a:t>
            </a:r>
          </a:p>
        </p:txBody>
      </p:sp>
      <p:sp>
        <p:nvSpPr>
          <p:cNvPr id="57352" name="直接连接符 57351"/>
          <p:cNvSpPr>
            <a:spLocks noChangeShapeType="1"/>
          </p:cNvSpPr>
          <p:nvPr/>
        </p:nvSpPr>
        <p:spPr bwMode="auto">
          <a:xfrm flipH="1">
            <a:off x="6880961" y="2286110"/>
            <a:ext cx="45715" cy="139548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 type="triangl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7353" name="直接连接符 57352"/>
          <p:cNvSpPr>
            <a:spLocks noChangeShapeType="1"/>
          </p:cNvSpPr>
          <p:nvPr/>
        </p:nvSpPr>
        <p:spPr bwMode="auto">
          <a:xfrm rot="21000000" flipH="1">
            <a:off x="5999964" y="4805292"/>
            <a:ext cx="247631" cy="1519634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7354" name="左大括号 57353"/>
          <p:cNvSpPr/>
          <p:nvPr/>
        </p:nvSpPr>
        <p:spPr bwMode="auto">
          <a:xfrm rot="-5473793">
            <a:off x="5588249" y="3301878"/>
            <a:ext cx="304816" cy="861458"/>
          </a:xfrm>
          <a:prstGeom prst="leftBrace">
            <a:avLst>
              <a:gd name="adj1" fmla="val 27068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7355" name="左大括号 57354"/>
          <p:cNvSpPr/>
          <p:nvPr/>
        </p:nvSpPr>
        <p:spPr bwMode="auto">
          <a:xfrm rot="5400000">
            <a:off x="5868980" y="2655331"/>
            <a:ext cx="381020" cy="1642944"/>
          </a:xfrm>
          <a:prstGeom prst="leftBrace">
            <a:avLst>
              <a:gd name="adj1" fmla="val 45000"/>
              <a:gd name="adj2" fmla="val 30630"/>
            </a:avLst>
          </a:prstGeom>
          <a:noFill/>
          <a:ln w="381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7356" name="文本框 57355"/>
          <p:cNvSpPr txBox="1"/>
          <p:nvPr/>
        </p:nvSpPr>
        <p:spPr>
          <a:xfrm>
            <a:off x="6247595" y="2514731"/>
            <a:ext cx="68574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L</a:t>
            </a:r>
            <a:r>
              <a:rPr lang="en-US" altLang="zh-CN" sz="3200" b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1</a:t>
            </a:r>
            <a:endParaRPr lang="en-US" altLang="zh-CN" sz="3200" b="1" baseline="-2500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7357" name="文本框 57356"/>
          <p:cNvSpPr txBox="1"/>
          <p:nvPr/>
        </p:nvSpPr>
        <p:spPr>
          <a:xfrm>
            <a:off x="5409461" y="3764158"/>
            <a:ext cx="76194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L</a:t>
            </a:r>
            <a:r>
              <a:rPr lang="en-US" altLang="zh-CN" sz="3200" b="1" baseline="-25000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2</a:t>
            </a:r>
            <a:endParaRPr lang="en-US" altLang="zh-CN" sz="3200" b="1" baseline="-2500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57358" name="文本框 57357"/>
          <p:cNvSpPr txBox="1"/>
          <p:nvPr/>
        </p:nvSpPr>
        <p:spPr>
          <a:xfrm>
            <a:off x="7685122" y="2225156"/>
            <a:ext cx="2590596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L</a:t>
            </a:r>
            <a:r>
              <a:rPr lang="en-US" altLang="zh-CN" sz="3600" b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1 </a:t>
            </a:r>
            <a:r>
              <a:rPr lang="en-US" altLang="zh-CN" sz="36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=2</a:t>
            </a:r>
            <a:r>
              <a:rPr lang="en-US" altLang="zh-CN" sz="3600" b="1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L</a:t>
            </a:r>
            <a:r>
              <a:rPr lang="en-US" altLang="zh-CN" sz="3600" b="1" baseline="-25000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2</a:t>
            </a:r>
            <a:endParaRPr lang="en-US" altLang="zh-CN" sz="3600" b="1" baseline="-2500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  <a:p>
            <a:pPr>
              <a:spcBef>
                <a:spcPct val="50000"/>
              </a:spcBef>
            </a:pPr>
            <a:endParaRPr lang="en-US" altLang="zh-CN" sz="5400" b="1" baseline="-2500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6183" name="文本框 6182"/>
          <p:cNvSpPr txBox="1">
            <a:spLocks noChangeArrowheads="1"/>
          </p:cNvSpPr>
          <p:nvPr/>
        </p:nvSpPr>
        <p:spPr bwMode="auto">
          <a:xfrm>
            <a:off x="7566385" y="3667315"/>
            <a:ext cx="2330903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A1414"/>
                </a:solidFill>
                <a:latin typeface="Times New Roman" panose="02020603050405020304" pitchFamily="2" charset="0"/>
              </a:rPr>
              <a:t>相当于一个省力杠杆</a:t>
            </a:r>
            <a:endParaRPr lang="zh-CN" altLang="en-US" sz="3200" b="1" baseline="-25000">
              <a:solidFill>
                <a:srgbClr val="FA1414"/>
              </a:solidFill>
              <a:latin typeface="Times New Roman" panose="02020603050405020304" pitchFamily="2" charset="0"/>
            </a:endParaRPr>
          </a:p>
        </p:txBody>
      </p:sp>
      <p:sp>
        <p:nvSpPr>
          <p:cNvPr id="21544" name="Line 23"/>
          <p:cNvSpPr/>
          <p:nvPr/>
        </p:nvSpPr>
        <p:spPr>
          <a:xfrm>
            <a:off x="5309774" y="3666680"/>
            <a:ext cx="864802" cy="635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2" name="Line 23"/>
          <p:cNvSpPr/>
          <p:nvPr/>
        </p:nvSpPr>
        <p:spPr>
          <a:xfrm flipV="1">
            <a:off x="5305964" y="3656518"/>
            <a:ext cx="1575311" cy="10796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1" name="Group 140"/>
          <p:cNvGrpSpPr/>
          <p:nvPr/>
        </p:nvGrpSpPr>
        <p:grpSpPr>
          <a:xfrm rot="11051081">
            <a:off x="6733015" y="3508239"/>
            <a:ext cx="142863" cy="142882"/>
            <a:chOff x="2352" y="1296"/>
            <a:chExt cx="192" cy="192"/>
          </a:xfrm>
        </p:grpSpPr>
        <p:sp>
          <p:nvSpPr>
            <p:cNvPr id="46111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12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3" name="Group 140"/>
          <p:cNvGrpSpPr/>
          <p:nvPr/>
        </p:nvGrpSpPr>
        <p:grpSpPr>
          <a:xfrm rot="5400000">
            <a:off x="6031386" y="3667007"/>
            <a:ext cx="142882" cy="142863"/>
            <a:chOff x="2352" y="1296"/>
            <a:chExt cx="192" cy="192"/>
          </a:xfrm>
        </p:grpSpPr>
        <p:sp>
          <p:nvSpPr>
            <p:cNvPr id="4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5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sp>
        <p:nvSpPr>
          <p:cNvPr id="6" name="Line 23"/>
          <p:cNvSpPr/>
          <p:nvPr/>
        </p:nvSpPr>
        <p:spPr>
          <a:xfrm rot="5160000">
            <a:off x="5521136" y="4182329"/>
            <a:ext cx="1169730" cy="53336"/>
          </a:xfrm>
          <a:prstGeom prst="line">
            <a:avLst/>
          </a:prstGeom>
          <a:ln w="28575" cap="flat" cmpd="sng">
            <a:solidFill>
              <a:srgbClr val="0000FF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0350417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777593" y="1058601"/>
          <a:ext cx="3550641" cy="5289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3" imgW="3257550" imgH="4981575" progId="Paint.Picture">
                  <p:embed/>
                </p:oleObj>
              </mc:Choice>
              <mc:Fallback>
                <p:oleObj r:id="rId3" imgW="3257550" imgH="498157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77593" y="1058601"/>
                        <a:ext cx="3550641" cy="5289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0" name="文本框 57349"/>
          <p:cNvSpPr txBox="1">
            <a:spLocks noChangeArrowheads="1"/>
          </p:cNvSpPr>
          <p:nvPr/>
        </p:nvSpPr>
        <p:spPr bwMode="auto">
          <a:xfrm>
            <a:off x="3493173" y="3027196"/>
            <a:ext cx="457164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2000">
                <a:solidFill>
                  <a:srgbClr val="FF0000"/>
                </a:solidFill>
                <a:latin typeface="Times New Roman" panose="02020603050405020304" pitchFamily="2" charset="0"/>
              </a:rPr>
              <a:t>·</a:t>
            </a:r>
          </a:p>
        </p:txBody>
      </p:sp>
      <p:sp>
        <p:nvSpPr>
          <p:cNvPr id="57353" name="直接连接符 57352"/>
          <p:cNvSpPr>
            <a:spLocks noChangeShapeType="1"/>
          </p:cNvSpPr>
          <p:nvPr/>
        </p:nvSpPr>
        <p:spPr bwMode="auto">
          <a:xfrm rot="180000">
            <a:off x="4686252" y="4835140"/>
            <a:ext cx="76194" cy="1441525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7357" name="文本框 57356"/>
          <p:cNvSpPr txBox="1"/>
          <p:nvPr/>
        </p:nvSpPr>
        <p:spPr>
          <a:xfrm>
            <a:off x="5566293" y="1579010"/>
            <a:ext cx="76194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F</a:t>
            </a:r>
            <a:endParaRPr lang="en-US" altLang="zh-CN" sz="3200" b="1" baseline="-2500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  <a:cs typeface="+mn-ea"/>
            </a:endParaRPr>
          </a:p>
        </p:txBody>
      </p:sp>
      <p:sp>
        <p:nvSpPr>
          <p:cNvPr id="4" name="直接连接符 3"/>
          <p:cNvSpPr>
            <a:spLocks noChangeShapeType="1"/>
          </p:cNvSpPr>
          <p:nvPr/>
        </p:nvSpPr>
        <p:spPr bwMode="auto">
          <a:xfrm flipV="1">
            <a:off x="5721222" y="1673947"/>
            <a:ext cx="386685" cy="1436444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tailEnd type="triangle" w="med" len="med"/>
          </a:ln>
        </p:spPr>
        <p:txBody>
          <a:bodyPr/>
          <a:lstStyle/>
          <a:p>
            <a:endParaRPr lang="zh-CN" altLang="en-US" sz="135"/>
          </a:p>
        </p:txBody>
      </p:sp>
      <p:sp>
        <p:nvSpPr>
          <p:cNvPr id="57349" name="文本框 57348"/>
          <p:cNvSpPr txBox="1"/>
          <p:nvPr/>
        </p:nvSpPr>
        <p:spPr>
          <a:xfrm>
            <a:off x="3121736" y="3666679"/>
            <a:ext cx="60955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2" charset="0"/>
              </a:rPr>
              <a:t>O</a:t>
            </a:r>
          </a:p>
        </p:txBody>
      </p:sp>
      <p:sp>
        <p:nvSpPr>
          <p:cNvPr id="21540" name="Line 22"/>
          <p:cNvSpPr/>
          <p:nvPr/>
        </p:nvSpPr>
        <p:spPr>
          <a:xfrm>
            <a:off x="3731287" y="3988006"/>
            <a:ext cx="980998" cy="635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" name="Line 22"/>
          <p:cNvSpPr/>
          <p:nvPr/>
        </p:nvSpPr>
        <p:spPr>
          <a:xfrm rot="16200000">
            <a:off x="4108368" y="4402682"/>
            <a:ext cx="1224026" cy="0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6" name="Line 22"/>
          <p:cNvSpPr/>
          <p:nvPr/>
        </p:nvSpPr>
        <p:spPr>
          <a:xfrm rot="9120000" flipH="1">
            <a:off x="5058334" y="4093422"/>
            <a:ext cx="594948" cy="574705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7" name="Line 22"/>
          <p:cNvSpPr/>
          <p:nvPr/>
        </p:nvSpPr>
        <p:spPr>
          <a:xfrm>
            <a:off x="3789068" y="3987370"/>
            <a:ext cx="1527055" cy="563274"/>
          </a:xfrm>
          <a:prstGeom prst="line">
            <a:avLst/>
          </a:prstGeom>
          <a:ln w="28575" cap="flat" cmpd="sng">
            <a:solidFill>
              <a:schemeClr val="tx2"/>
            </a:solidFill>
            <a:prstDash val="dash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11" name="Group 140"/>
          <p:cNvGrpSpPr/>
          <p:nvPr/>
        </p:nvGrpSpPr>
        <p:grpSpPr>
          <a:xfrm rot="5471082">
            <a:off x="4553222" y="3985793"/>
            <a:ext cx="142882" cy="142863"/>
            <a:chOff x="2352" y="1296"/>
            <a:chExt cx="192" cy="192"/>
          </a:xfrm>
        </p:grpSpPr>
        <p:sp>
          <p:nvSpPr>
            <p:cNvPr id="46111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46112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8" name="Group 140"/>
          <p:cNvGrpSpPr/>
          <p:nvPr/>
        </p:nvGrpSpPr>
        <p:grpSpPr>
          <a:xfrm rot="6671082">
            <a:off x="5175791" y="4545572"/>
            <a:ext cx="116211" cy="114291"/>
            <a:chOff x="2352" y="1296"/>
            <a:chExt cx="192" cy="192"/>
          </a:xfrm>
        </p:grpSpPr>
        <p:sp>
          <p:nvSpPr>
            <p:cNvPr id="9" name="Line 141"/>
            <p:cNvSpPr/>
            <p:nvPr/>
          </p:nvSpPr>
          <p:spPr>
            <a:xfrm flipH="1">
              <a:off x="2544" y="1296"/>
              <a:ext cx="0" cy="192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0" name="Line 142"/>
            <p:cNvSpPr/>
            <p:nvPr/>
          </p:nvSpPr>
          <p:spPr>
            <a:xfrm flipH="1">
              <a:off x="2352" y="1488"/>
              <a:ext cx="192" cy="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</p:grpSp>
      <p:grpSp>
        <p:nvGrpSpPr>
          <p:cNvPr id="12" name="Group 50"/>
          <p:cNvGrpSpPr/>
          <p:nvPr/>
        </p:nvGrpSpPr>
        <p:grpSpPr>
          <a:xfrm rot="12180000">
            <a:off x="3353981" y="4185094"/>
            <a:ext cx="1902310" cy="616424"/>
            <a:chOff x="2149" y="330"/>
            <a:chExt cx="432" cy="321"/>
          </a:xfrm>
        </p:grpSpPr>
        <p:sp>
          <p:nvSpPr>
            <p:cNvPr id="1043" name="Text Box 51"/>
            <p:cNvSpPr txBox="1">
              <a:spLocks noChangeArrowheads="1"/>
            </p:cNvSpPr>
            <p:nvPr/>
          </p:nvSpPr>
          <p:spPr bwMode="auto">
            <a:xfrm rot="12360000">
              <a:off x="2149" y="330"/>
              <a:ext cx="432" cy="176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sz="2400" b="1" i="0" u="none" strike="noStrike" kern="1200" cap="none" spc="0" normalizeH="0" baseline="-2500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2" charset="0"/>
                <a:ea typeface="宋体" pitchFamily="2" charset="-122"/>
                <a:cs typeface="+mn-cs"/>
              </a:endParaRPr>
            </a:p>
          </p:txBody>
        </p:sp>
        <p:sp>
          <p:nvSpPr>
            <p:cNvPr id="21543" name="AutoShape 52"/>
            <p:cNvSpPr/>
            <p:nvPr/>
          </p:nvSpPr>
          <p:spPr>
            <a:xfrm rot="5400000">
              <a:off x="2265" y="420"/>
              <a:ext cx="123" cy="339"/>
            </a:xfrm>
            <a:prstGeom prst="leftBrace">
              <a:avLst>
                <a:gd name="adj1" fmla="val 29166"/>
                <a:gd name="adj2" fmla="val 50000"/>
              </a:avLst>
            </a:prstGeom>
            <a:noFill/>
            <a:ln w="317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itchFamily="34" charset="0"/>
                <a:ea typeface="宋体" pitchFamily="2" charset="-122"/>
                <a:cs typeface="+mn-cs"/>
              </a:endParaRPr>
            </a:p>
          </p:txBody>
        </p:sp>
      </p:grpSp>
      <p:sp>
        <p:nvSpPr>
          <p:cNvPr id="57356" name="文本框 57355"/>
          <p:cNvSpPr txBox="1"/>
          <p:nvPr/>
        </p:nvSpPr>
        <p:spPr>
          <a:xfrm>
            <a:off x="4192262" y="4367121"/>
            <a:ext cx="685746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L</a:t>
            </a:r>
            <a:r>
              <a:rPr lang="en-US" altLang="zh-CN" sz="3200" b="1" baseline="-25000" noProof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1</a:t>
            </a:r>
            <a:endParaRPr lang="en-US" altLang="zh-CN" sz="3200" b="1" baseline="-25000" noProof="1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grpSp>
        <p:nvGrpSpPr>
          <p:cNvPr id="13" name="Group 50"/>
          <p:cNvGrpSpPr/>
          <p:nvPr/>
        </p:nvGrpSpPr>
        <p:grpSpPr>
          <a:xfrm>
            <a:off x="3802401" y="3507920"/>
            <a:ext cx="1075606" cy="441348"/>
            <a:chOff x="2149" y="332"/>
            <a:chExt cx="432" cy="292"/>
          </a:xfrm>
        </p:grpSpPr>
        <p:sp>
          <p:nvSpPr>
            <p:cNvPr id="14" name="Text Box 51"/>
            <p:cNvSpPr txBox="1">
              <a:spLocks noChangeArrowheads="1"/>
            </p:cNvSpPr>
            <p:nvPr/>
          </p:nvSpPr>
          <p:spPr bwMode="auto">
            <a:xfrm>
              <a:off x="2149" y="332"/>
              <a:ext cx="432" cy="224"/>
            </a:xfrm>
            <a:prstGeom prst="rect">
              <a:avLst/>
            </a:prstGeom>
            <a:noFill/>
            <a:ln w="31750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sz="2400" b="1" i="0" u="none" strike="noStrike" kern="1200" cap="none" spc="0" normalizeH="0" baseline="-25000" noProof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Times New Roman" panose="02020603050405020304" pitchFamily="2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AutoShape 52"/>
            <p:cNvSpPr/>
            <p:nvPr/>
          </p:nvSpPr>
          <p:spPr>
            <a:xfrm rot="5400000">
              <a:off x="2280" y="408"/>
              <a:ext cx="96" cy="336"/>
            </a:xfrm>
            <a:prstGeom prst="leftBrace">
              <a:avLst>
                <a:gd name="adj1" fmla="val 29166"/>
                <a:gd name="adj2" fmla="val 50000"/>
              </a:avLst>
            </a:prstGeom>
            <a:noFill/>
            <a:ln w="317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950345" y="3343130"/>
            <a:ext cx="76194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L</a:t>
            </a:r>
            <a:r>
              <a:rPr lang="en-US" altLang="zh-CN" sz="3200" b="1" baseline="-25000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2</a:t>
            </a:r>
            <a:endParaRPr lang="en-US" altLang="zh-CN" sz="3200" b="1" baseline="-2500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01832" y="4436657"/>
            <a:ext cx="76194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  <a:cs typeface="+mn-ea"/>
              </a:rPr>
              <a:t>B</a:t>
            </a:r>
            <a:endParaRPr lang="en-US" altLang="zh-CN" sz="3200" b="1" baseline="-25000" noProof="1">
              <a:solidFill>
                <a:schemeClr val="accent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2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464067" y="3758760"/>
            <a:ext cx="437481" cy="4206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baseline="-25000" noProof="1">
                <a:solidFill>
                  <a:schemeClr val="accent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2" charset="0"/>
              </a:rPr>
              <a:t>A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6974613" y="1120832"/>
          <a:ext cx="3259833" cy="502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5" imgW="3257550" imgH="5019675" progId="Paint.Picture">
                  <p:embed/>
                </p:oleObj>
              </mc:Choice>
              <mc:Fallback>
                <p:oleObj r:id="rId5" imgW="3257550" imgH="501967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74613" y="1120832"/>
                        <a:ext cx="3259833" cy="5023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7690134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9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53" grpId="0" animBg="1"/>
      <p:bldP spid="57357" grpId="0"/>
      <p:bldP spid="4" grpId="0" animBg="1"/>
      <p:bldP spid="57349" grpId="0"/>
      <p:bldP spid="57356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8150" y="711673"/>
            <a:ext cx="6465061" cy="762039"/>
          </a:xfrm>
        </p:spPr>
        <p:txBody>
          <a:bodyPr/>
          <a:lstStyle/>
          <a:p>
            <a:pPr>
              <a:buFontTx/>
              <a:buNone/>
            </a:pPr>
            <a:r>
              <a:rPr lang="zh-CN" sz="3735" b="1"/>
              <a:t>定滑轮：轴固定不动的滑轮。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704759" y="2819546"/>
            <a:ext cx="2895372" cy="112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35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0464" y="1807239"/>
            <a:ext cx="3640686" cy="371496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05357" y="1705823"/>
            <a:ext cx="6337386" cy="12992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sz="3735" b="1">
                <a:solidFill>
                  <a:srgbClr val="000000"/>
                </a:solidFill>
              </a:rPr>
              <a:t>特点：</a:t>
            </a:r>
            <a:r>
              <a:rPr lang="zh-CN" sz="3735" b="1"/>
              <a:t> </a:t>
            </a:r>
            <a:r>
              <a:rPr lang="zh-CN" altLang="zh-CN" sz="3735" b="1">
                <a:solidFill>
                  <a:srgbClr val="000000"/>
                </a:solidFill>
                <a:sym typeface="+mn-ea"/>
              </a:rPr>
              <a:t>1.</a:t>
            </a:r>
            <a:r>
              <a:rPr lang="zh-CN" sz="3735" b="1">
                <a:solidFill>
                  <a:srgbClr val="000000"/>
                </a:solidFill>
                <a:sym typeface="+mn-ea"/>
              </a:rPr>
              <a:t>可以改变力的方向</a:t>
            </a:r>
            <a:endParaRPr lang="zh-CN" sz="3735" b="1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sz="3735" b="1">
                <a:solidFill>
                  <a:srgbClr val="000000"/>
                </a:solidFill>
              </a:rPr>
              <a:t>           </a:t>
            </a:r>
            <a:r>
              <a:rPr lang="en-US" altLang="zh-CN" sz="3735" b="1" smtClean="0">
                <a:solidFill>
                  <a:srgbClr val="000000"/>
                </a:solidFill>
              </a:rPr>
              <a:t> </a:t>
            </a:r>
            <a:r>
              <a:rPr lang="zh-CN" altLang="zh-CN" sz="3735" b="1" smtClean="0">
                <a:solidFill>
                  <a:srgbClr val="000000"/>
                </a:solidFill>
              </a:rPr>
              <a:t>2</a:t>
            </a:r>
            <a:r>
              <a:rPr lang="zh-CN" altLang="zh-CN" sz="3735" b="1">
                <a:solidFill>
                  <a:srgbClr val="000000"/>
                </a:solidFill>
              </a:rPr>
              <a:t>.</a:t>
            </a:r>
            <a:r>
              <a:rPr lang="zh-CN" sz="3735" b="1">
                <a:solidFill>
                  <a:srgbClr val="000000"/>
                </a:solidFill>
                <a:sym typeface="+mn-ea"/>
              </a:rPr>
              <a:t>不省力，不省距离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7896" y="3357466"/>
            <a:ext cx="7497025" cy="15284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735" b="1">
                <a:solidFill>
                  <a:srgbClr val="000000"/>
                </a:solidFill>
              </a:rPr>
              <a:t>实质：是一个等臂杠杆</a:t>
            </a:r>
            <a:r>
              <a:rPr lang="en-US" altLang="zh-CN" sz="3735" b="1">
                <a:solidFill>
                  <a:srgbClr val="000000"/>
                </a:solidFill>
                <a:sym typeface="+mn-ea"/>
              </a:rPr>
              <a:t>(</a:t>
            </a:r>
            <a:r>
              <a:rPr lang="zh-CN" altLang="zh-CN" sz="3735" b="1" i="1" smtClean="0">
                <a:solidFill>
                  <a:srgbClr val="000000"/>
                </a:solidFill>
                <a:sym typeface="+mn-ea"/>
              </a:rPr>
              <a:t>L</a:t>
            </a:r>
            <a:r>
              <a:rPr lang="zh-CN" altLang="zh-CN" sz="3735" b="1" baseline="-25000">
                <a:solidFill>
                  <a:srgbClr val="000000"/>
                </a:solidFill>
                <a:sym typeface="+mn-ea"/>
              </a:rPr>
              <a:t>1</a:t>
            </a:r>
            <a:r>
              <a:rPr lang="zh-CN" altLang="zh-CN" sz="3735" b="1">
                <a:solidFill>
                  <a:srgbClr val="000000"/>
                </a:solidFill>
                <a:sym typeface="+mn-ea"/>
              </a:rPr>
              <a:t>=</a:t>
            </a:r>
            <a:r>
              <a:rPr lang="zh-CN" altLang="zh-CN" sz="3735" b="1" i="1">
                <a:solidFill>
                  <a:srgbClr val="000000"/>
                </a:solidFill>
                <a:sym typeface="+mn-ea"/>
              </a:rPr>
              <a:t>L</a:t>
            </a:r>
            <a:r>
              <a:rPr lang="zh-CN" altLang="zh-CN" sz="3735" b="1" baseline="-25000">
                <a:solidFill>
                  <a:srgbClr val="000000"/>
                </a:solidFill>
                <a:sym typeface="+mn-ea"/>
              </a:rPr>
              <a:t>2 </a:t>
            </a:r>
            <a:r>
              <a:rPr lang="en-US" altLang="zh-CN" sz="3735" b="1">
                <a:solidFill>
                  <a:srgbClr val="000000"/>
                </a:solidFill>
                <a:sym typeface="+mn-ea"/>
              </a:rPr>
              <a:t>)</a:t>
            </a:r>
            <a:endParaRPr lang="en-US" altLang="zh-CN" sz="3735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3735" b="1" i="1" smtClean="0">
                <a:solidFill>
                  <a:srgbClr val="000000"/>
                </a:solidFill>
              </a:rPr>
              <a:t>   </a:t>
            </a:r>
            <a:r>
              <a:rPr lang="en-US" altLang="zh-CN" sz="3735" b="1" i="1" baseline="-25000" smtClean="0">
                <a:solidFill>
                  <a:srgbClr val="000000"/>
                </a:solidFill>
              </a:rPr>
              <a:t>                 </a:t>
            </a:r>
            <a:r>
              <a:rPr lang="zh-CN" altLang="zh-CN" sz="3735" b="1" i="1" baseline="-25000" smtClean="0">
                <a:solidFill>
                  <a:srgbClr val="000000"/>
                </a:solidFill>
              </a:rPr>
              <a:t> </a:t>
            </a:r>
            <a:r>
              <a:rPr lang="zh-CN" altLang="zh-CN" sz="3735" b="1" i="1">
                <a:solidFill>
                  <a:srgbClr val="000000"/>
                </a:solidFill>
              </a:rPr>
              <a:t>F</a:t>
            </a:r>
            <a:r>
              <a:rPr lang="zh-CN" altLang="zh-CN" sz="3735" b="1">
                <a:solidFill>
                  <a:srgbClr val="000000"/>
                </a:solidFill>
              </a:rPr>
              <a:t>=</a:t>
            </a:r>
            <a:r>
              <a:rPr lang="zh-CN" altLang="zh-CN" sz="3735" b="1" i="1" smtClean="0">
                <a:solidFill>
                  <a:srgbClr val="000000"/>
                </a:solidFill>
              </a:rPr>
              <a:t>G</a:t>
            </a:r>
            <a:r>
              <a:rPr lang="en-US" altLang="zh-CN" sz="3735" b="1" i="1" smtClean="0">
                <a:solidFill>
                  <a:srgbClr val="000000"/>
                </a:solidFill>
              </a:rPr>
              <a:t>(</a:t>
            </a:r>
            <a:r>
              <a:rPr lang="zh-CN" altLang="en-US" sz="3735" b="1" i="1" smtClean="0">
                <a:solidFill>
                  <a:srgbClr val="000000"/>
                </a:solidFill>
              </a:rPr>
              <a:t>不计摩擦</a:t>
            </a:r>
            <a:r>
              <a:rPr lang="en-US" altLang="zh-CN" sz="3735" b="1" i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603849" y="4901184"/>
            <a:ext cx="574630" cy="112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35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158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1" grpId="0"/>
      <p:bldP spid="9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8328" y="670477"/>
            <a:ext cx="8382414" cy="990478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zh-CN" sz="3735" b="1"/>
              <a:t>动滑轮：轴随物体一起运动的滑轮。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40826" y="1206825"/>
            <a:ext cx="2643494" cy="40075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381096" y="5215220"/>
            <a:ext cx="457164" cy="1123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35"/>
              <a:t>G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666825" y="3143410"/>
            <a:ext cx="500027" cy="3803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1875"/>
              <a:t>F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8328" y="1469632"/>
            <a:ext cx="6679352" cy="13220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000000"/>
                </a:solidFill>
              </a:rPr>
              <a:t>特点：</a:t>
            </a:r>
            <a:r>
              <a:rPr lang="zh-CN" altLang="zh-CN" sz="3200" b="1">
                <a:solidFill>
                  <a:srgbClr val="000000"/>
                </a:solidFill>
              </a:rPr>
              <a:t>1.</a:t>
            </a:r>
            <a:r>
              <a:rPr lang="zh-CN" sz="3200" b="1">
                <a:solidFill>
                  <a:srgbClr val="000000"/>
                </a:solidFill>
                <a:sym typeface="+mn-ea"/>
              </a:rPr>
              <a:t>可以省力</a:t>
            </a:r>
            <a:r>
              <a:rPr lang="zh-CN" sz="3200" b="1">
                <a:solidFill>
                  <a:srgbClr val="000000"/>
                </a:solidFill>
              </a:rPr>
              <a:t>。</a:t>
            </a:r>
          </a:p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000000"/>
                </a:solidFill>
              </a:rPr>
              <a:t>           </a:t>
            </a:r>
            <a:r>
              <a:rPr lang="zh-CN" altLang="zh-CN" sz="3200" b="1" smtClean="0">
                <a:solidFill>
                  <a:srgbClr val="000000"/>
                </a:solidFill>
              </a:rPr>
              <a:t>2</a:t>
            </a:r>
            <a:r>
              <a:rPr lang="zh-CN" altLang="zh-CN" sz="3200" b="1">
                <a:solidFill>
                  <a:srgbClr val="000000"/>
                </a:solidFill>
              </a:rPr>
              <a:t>.</a:t>
            </a:r>
            <a:r>
              <a:rPr lang="zh-CN" sz="3200" b="1">
                <a:solidFill>
                  <a:srgbClr val="000000"/>
                </a:solidFill>
                <a:sym typeface="+mn-ea"/>
              </a:rPr>
              <a:t>不能改变力的方向</a:t>
            </a:r>
            <a:r>
              <a:rPr lang="zh-CN" sz="3200" b="1">
                <a:solidFill>
                  <a:srgbClr val="000000"/>
                </a:solidFill>
              </a:rPr>
              <a:t>。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9114" y="2880852"/>
            <a:ext cx="7500411" cy="27997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sz="3200" b="1">
                <a:solidFill>
                  <a:srgbClr val="000000"/>
                </a:solidFill>
              </a:rPr>
              <a:t>实质：是一个省力杠杆</a:t>
            </a:r>
            <a:r>
              <a:rPr lang="en-US" altLang="zh-CN" sz="3200" b="1">
                <a:solidFill>
                  <a:srgbClr val="000000"/>
                </a:solidFill>
              </a:rPr>
              <a:t>(</a:t>
            </a:r>
            <a:r>
              <a:rPr lang="zh-CN" altLang="zh-CN" sz="3200" b="1" i="1" smtClean="0">
                <a:solidFill>
                  <a:srgbClr val="000000"/>
                </a:solidFill>
                <a:sym typeface="+mn-ea"/>
              </a:rPr>
              <a:t>L</a:t>
            </a:r>
            <a:r>
              <a:rPr lang="zh-CN" altLang="zh-CN" sz="3200" b="1" baseline="-25000">
                <a:solidFill>
                  <a:srgbClr val="000000"/>
                </a:solidFill>
                <a:sym typeface="+mn-ea"/>
              </a:rPr>
              <a:t>1</a:t>
            </a:r>
            <a:r>
              <a:rPr lang="zh-CN" altLang="zh-CN" sz="3200" b="1">
                <a:solidFill>
                  <a:srgbClr val="000000"/>
                </a:solidFill>
                <a:sym typeface="+mn-ea"/>
              </a:rPr>
              <a:t>=2</a:t>
            </a:r>
            <a:r>
              <a:rPr lang="zh-CN" altLang="zh-CN" sz="3200" b="1" i="1">
                <a:solidFill>
                  <a:srgbClr val="000000"/>
                </a:solidFill>
                <a:sym typeface="+mn-ea"/>
              </a:rPr>
              <a:t>L</a:t>
            </a:r>
            <a:r>
              <a:rPr lang="zh-CN" altLang="zh-CN" sz="3200" b="1" baseline="-25000">
                <a:solidFill>
                  <a:srgbClr val="000000"/>
                </a:solidFill>
                <a:sym typeface="+mn-ea"/>
              </a:rPr>
              <a:t>2 </a:t>
            </a:r>
            <a:r>
              <a:rPr lang="en-US" altLang="zh-CN" sz="3200" b="1">
                <a:solidFill>
                  <a:srgbClr val="000000"/>
                </a:solidFill>
                <a:sym typeface="+mn-ea"/>
              </a:rPr>
              <a:t>)</a:t>
            </a:r>
            <a:endParaRPr lang="zh-CN" sz="3200" b="1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zh-CN" sz="3200" b="1" i="1" smtClean="0">
                <a:solidFill>
                  <a:srgbClr val="000000"/>
                </a:solidFill>
              </a:rPr>
              <a:t> </a:t>
            </a:r>
            <a:r>
              <a:rPr lang="zh-CN" altLang="zh-CN" sz="3200" b="1" baseline="-25000" smtClean="0">
                <a:solidFill>
                  <a:srgbClr val="000000"/>
                </a:solidFill>
              </a:rPr>
              <a:t> </a:t>
            </a:r>
            <a:r>
              <a:rPr lang="en-US" altLang="zh-CN" sz="3200" b="1" baseline="-25000" smtClean="0">
                <a:solidFill>
                  <a:srgbClr val="000000"/>
                </a:solidFill>
              </a:rPr>
              <a:t>   </a:t>
            </a:r>
            <a:r>
              <a:rPr lang="zh-CN" altLang="zh-CN" sz="3200" b="1" smtClean="0">
                <a:solidFill>
                  <a:srgbClr val="000000"/>
                </a:solidFill>
              </a:rPr>
              <a:t>F=   </a:t>
            </a:r>
            <a:r>
              <a:rPr lang="zh-CN" altLang="en-US" sz="3200" b="1" smtClean="0">
                <a:solidFill>
                  <a:srgbClr val="000000"/>
                </a:solidFill>
              </a:rPr>
              <a:t>（</a:t>
            </a:r>
            <a:r>
              <a:rPr lang="zh-CN" altLang="zh-CN" sz="3200" b="1" smtClean="0">
                <a:solidFill>
                  <a:srgbClr val="000000"/>
                </a:solidFill>
              </a:rPr>
              <a:t>G</a:t>
            </a:r>
            <a:r>
              <a:rPr lang="en-US" altLang="zh-CN" sz="3200" b="1" smtClean="0">
                <a:solidFill>
                  <a:srgbClr val="000000"/>
                </a:solidFill>
              </a:rPr>
              <a:t> +G</a:t>
            </a:r>
            <a:r>
              <a:rPr lang="zh-CN" altLang="en-US" sz="1600" b="1" smtClean="0">
                <a:solidFill>
                  <a:srgbClr val="000000"/>
                </a:solidFill>
              </a:rPr>
              <a:t>动</a:t>
            </a:r>
            <a:r>
              <a:rPr lang="zh-CN" altLang="en-US" sz="3200" b="1" smtClean="0">
                <a:solidFill>
                  <a:srgbClr val="000000"/>
                </a:solidFill>
              </a:rPr>
              <a:t>） （不计摩擦和绳重）</a:t>
            </a:r>
            <a:endParaRPr lang="en-US" altLang="zh-CN" sz="3200" b="1" i="1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zh-CN" altLang="zh-CN" sz="3200" b="1" i="1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zh-CN" altLang="zh-CN" sz="3200" b="1" i="1" smtClean="0">
              <a:solidFill>
                <a:srgbClr val="000000"/>
              </a:solidFill>
            </a:endParaRPr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908014" y="3449114"/>
          <a:ext cx="538345" cy="762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r:id="rId5" imgW="3657600" imgH="9448800" progId="Equation.3">
                  <p:embed/>
                </p:oleObj>
              </mc:Choice>
              <mc:Fallback>
                <p:oleObj r:id="rId5" imgW="3657600" imgH="944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8014" y="3449114"/>
                        <a:ext cx="538345" cy="762039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"/>
          <p:cNvSpPr>
            <a:spLocks noGrp="1" noChangeArrowheads="1"/>
          </p:cNvSpPr>
          <p:nvPr/>
        </p:nvSpPr>
        <p:spPr>
          <a:xfrm>
            <a:off x="915824" y="4593983"/>
            <a:ext cx="7286102" cy="990651"/>
          </a:xfrm>
          <a:prstGeom prst="rect">
            <a:avLst/>
          </a:prstGeom>
          <a:noFill/>
        </p:spPr>
        <p:txBody>
          <a:bodyPr vert="horz" lIns="91443" tIns="45721" rIns="91443" bIns="4572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altLang="zh-CN" b="1" smtClean="0">
                <a:solidFill>
                  <a:srgbClr val="FF0000"/>
                </a:solidFill>
                <a:sym typeface="+mn-ea"/>
              </a:rPr>
              <a:t>注：弹簧测力计要</a:t>
            </a:r>
            <a:r>
              <a:rPr lang="zh-CN" altLang="zh-CN" b="1" smtClean="0">
                <a:solidFill>
                  <a:schemeClr val="accent2"/>
                </a:solidFill>
                <a:sym typeface="+mn-ea"/>
              </a:rPr>
              <a:t>匀速竖直</a:t>
            </a:r>
            <a:r>
              <a:rPr lang="zh-CN" altLang="zh-CN" b="1" smtClean="0">
                <a:solidFill>
                  <a:srgbClr val="FF0000"/>
                </a:solidFill>
                <a:sym typeface="+mn-ea"/>
              </a:rPr>
              <a:t>向上运动</a:t>
            </a:r>
            <a:endParaRPr lang="zh-CN" b="1"/>
          </a:p>
        </p:txBody>
      </p:sp>
    </p:spTree>
    <p:extLst>
      <p:ext uri="{BB962C8B-B14F-4D97-AF65-F5344CB8AC3E}">
        <p14:creationId xmlns:p14="http://schemas.microsoft.com/office/powerpoint/2010/main" val="33063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70" grpId="0"/>
      <p:bldP spid="1127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/>
          <p:nvPr/>
        </p:nvSpPr>
        <p:spPr>
          <a:xfrm>
            <a:off x="1410095" y="721834"/>
            <a:ext cx="181798" cy="115277"/>
          </a:xfrm>
          <a:prstGeom prst="rect">
            <a:avLst/>
          </a:prstGeom>
          <a:noFill/>
          <a:ln w="9525">
            <a:noFill/>
          </a:ln>
        </p:spPr>
        <p:txBody>
          <a:bodyPr wrap="none" lIns="89988" tIns="46794" rIns="89988" bIns="46794" anchor="ctr">
            <a:spAutoFit/>
          </a:bodyPr>
          <a:lstStyle/>
          <a:p>
            <a:endParaRPr lang="zh-CN" altLang="en-US" sz="135">
              <a:latin typeface="Arial" pitchFamily="34" charset="0"/>
            </a:endParaRPr>
          </a:p>
        </p:txBody>
      </p:sp>
      <p:sp>
        <p:nvSpPr>
          <p:cNvPr id="14340" name="文本框 14339"/>
          <p:cNvSpPr txBox="1"/>
          <p:nvPr/>
        </p:nvSpPr>
        <p:spPr>
          <a:xfrm>
            <a:off x="238817" y="600320"/>
            <a:ext cx="11712779" cy="32556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使用图甲、图乙所示的滑轮拉动重600N的物体，不考虑滑轮自重与摩擦，则F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zh-CN" altLang="en-US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</a:t>
            </a:r>
            <a:r>
              <a:rPr lang="zh-CN" altLang="en-US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3735">
              <a:solidFill>
                <a:srgbClr val="000000"/>
              </a:solidFill>
              <a:latin typeface="微软雅黑"/>
              <a:ea typeface="微软雅黑" panose="020B0502040204020203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若</a:t>
            </a:r>
            <a:r>
              <a:rPr lang="zh-CN" altLang="en-US" sz="373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滑轮自重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20N，则F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zh-CN" altLang="en-US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,  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= </a:t>
            </a:r>
            <a:r>
              <a:rPr lang="zh-CN" altLang="en-US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  <a:p>
            <a:pPr>
              <a:lnSpc>
                <a:spcPct val="110000"/>
              </a:lnSpc>
            </a:pP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若物体均上升了1m，则图甲中绳子的自由端移动了</a:t>
            </a:r>
            <a:r>
              <a:rPr lang="zh-CN" altLang="en-US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，图乙中绳子的自由端移动了</a:t>
            </a:r>
            <a:r>
              <a:rPr lang="zh-CN" altLang="en-US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            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</a:p>
        </p:txBody>
      </p:sp>
      <p:pic>
        <p:nvPicPr>
          <p:cNvPr id="17409" name="图片 14337" descr="QQ截图20150505103440"/>
          <p:cNvPicPr>
            <a:picLocks noChangeAspect="1"/>
          </p:cNvPicPr>
          <p:nvPr/>
        </p:nvPicPr>
        <p:blipFill>
          <a:blip r:embed="rId4"/>
          <a:srcRect b="11156"/>
          <a:stretch>
            <a:fillRect/>
          </a:stretch>
        </p:blipFill>
        <p:spPr>
          <a:xfrm>
            <a:off x="1100294" y="4071964"/>
            <a:ext cx="1510916" cy="26655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图片 14338" descr="QQ截图20150505103448"/>
          <p:cNvPicPr>
            <a:picLocks noChangeAspect="1"/>
          </p:cNvPicPr>
          <p:nvPr/>
        </p:nvPicPr>
        <p:blipFill>
          <a:blip r:embed="rId5"/>
          <a:srcRect b="9672"/>
          <a:stretch>
            <a:fillRect/>
          </a:stretch>
        </p:blipFill>
        <p:spPr>
          <a:xfrm>
            <a:off x="3501678" y="4071964"/>
            <a:ext cx="1860502" cy="263280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文本框 14340"/>
          <p:cNvSpPr txBox="1"/>
          <p:nvPr/>
        </p:nvSpPr>
        <p:spPr>
          <a:xfrm>
            <a:off x="888892" y="4844135"/>
            <a:ext cx="382966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甲                乙</a:t>
            </a:r>
            <a:endParaRPr lang="zh-CN" altLang="en-US" sz="2800">
              <a:latin typeface="微软雅黑"/>
              <a:ea typeface="微软雅黑" panose="020B0502040204020203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90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73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0">
                                            <p:txEl>
                                              <p:charRg st="73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charRg st="125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40">
                                            <p:txEl>
                                              <p:charRg st="125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59393"/>
          <p:cNvSpPr txBox="1">
            <a:spLocks noChangeArrowheads="1"/>
          </p:cNvSpPr>
          <p:nvPr/>
        </p:nvSpPr>
        <p:spPr bwMode="auto">
          <a:xfrm>
            <a:off x="118410" y="634923"/>
            <a:ext cx="4722355" cy="829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CC0000"/>
                </a:solidFill>
                <a:ea typeface="华文行楷" pitchFamily="2" charset="-122"/>
              </a:rPr>
              <a:t>改进措施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704" y="1495029"/>
            <a:ext cx="3030299" cy="490328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7259455" y="992328"/>
          <a:ext cx="3591277" cy="5317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3533775" imgH="5238750" progId="Paint.Picture">
                  <p:embed/>
                </p:oleObj>
              </mc:Choice>
              <mc:Fallback>
                <p:oleObj r:id="rId4" imgW="3533775" imgH="523875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59455" y="992328"/>
                        <a:ext cx="3591277" cy="5317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/>
          <p:cNvSpPr/>
          <p:nvPr/>
        </p:nvSpPr>
        <p:spPr bwMode="auto">
          <a:xfrm>
            <a:off x="2761262" y="4953028"/>
            <a:ext cx="828610" cy="7779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CN" altLang="en-US" sz="135">
              <a:ln>
                <a:solidFill>
                  <a:srgbClr val="FF0000"/>
                </a:solidFill>
              </a:ln>
              <a:latin typeface="Arial" pitchFamily="34" charset="0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9191606" y="2166504"/>
            <a:ext cx="828610" cy="77791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CN" altLang="en-US" sz="135">
              <a:ln>
                <a:solidFill>
                  <a:srgbClr val="FF0000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1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/>
          <p:nvPr/>
        </p:nvSpPr>
        <p:spPr>
          <a:xfrm>
            <a:off x="91323" y="997375"/>
            <a:ext cx="11696273" cy="1405890"/>
          </a:xfrm>
          <a:prstGeom prst="rect">
            <a:avLst/>
          </a:prstGeom>
          <a:noFill/>
          <a:ln w="9525">
            <a:noFill/>
          </a:ln>
        </p:spPr>
        <p:txBody>
          <a:bodyPr wrap="square" lIns="89988" tIns="46794" rIns="89988" bIns="46794" anchor="ctr">
            <a:spAutoFit/>
          </a:bodyPr>
          <a:lstStyle/>
          <a:p>
            <a:pPr indent="266700" algn="l"/>
            <a:r>
              <a:rPr lang="en-US" altLang="zh-CN" sz="32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2.</a:t>
            </a:r>
            <a:r>
              <a:rPr lang="zh-CN" altLang="en-US" sz="32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如图</a:t>
            </a:r>
            <a:r>
              <a:rPr lang="en-US" altLang="zh-CN" sz="32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4</a:t>
            </a:r>
            <a:r>
              <a:rPr lang="zh-CN" altLang="en-US" sz="32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所示是滑轮的两种用法，以下说法中正确的是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   ）</a:t>
            </a:r>
            <a:endParaRPr lang="en-US" altLang="zh-CN" sz="3200" b="1">
              <a:solidFill>
                <a:srgbClr val="000000"/>
              </a:solidFill>
              <a:latin typeface="宋体" pitchFamily="2" charset="-122"/>
              <a:ea typeface="宋体" pitchFamily="2" charset="-122"/>
            </a:endParaRPr>
          </a:p>
          <a:p>
            <a:pPr indent="266700" algn="l"/>
            <a:endParaRPr lang="zh-CN" altLang="en-US" sz="2665" b="1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  <a:p>
            <a:pPr indent="266700" algn="l" eaLnBrk="0" hangingPunct="0">
              <a:buFontTx/>
            </a:pPr>
            <a:endParaRPr lang="zh-CN" altLang="en-US" sz="2665" b="1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4579" name="Group 134"/>
          <p:cNvGrpSpPr/>
          <p:nvPr/>
        </p:nvGrpSpPr>
        <p:grpSpPr>
          <a:xfrm>
            <a:off x="3087657" y="4820537"/>
            <a:ext cx="5285034" cy="1785718"/>
            <a:chOff x="0" y="0"/>
            <a:chExt cx="3746" cy="1104"/>
          </a:xfrm>
        </p:grpSpPr>
        <p:pic>
          <p:nvPicPr>
            <p:cNvPr id="24583" name="Picture 135" descr="40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746" cy="7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4" name="Text Box 136"/>
            <p:cNvSpPr txBox="1"/>
            <p:nvPr/>
          </p:nvSpPr>
          <p:spPr>
            <a:xfrm>
              <a:off x="1622" y="813"/>
              <a:ext cx="440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0" tIns="0" rIns="0" bIns="0"/>
            <a:lstStyle/>
            <a:p>
              <a:pPr algn="l"/>
              <a:r>
                <a:rPr lang="zh-CN" altLang="en-US" sz="1000">
                  <a:solidFill>
                    <a:schemeClr val="tx1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图</a:t>
              </a:r>
              <a:r>
                <a:rPr lang="en-US" altLang="zh-CN" sz="1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400">
                <a:solidFill>
                  <a:schemeClr val="tx1"/>
                </a:solidFill>
                <a:latin typeface="Times New Roman" panose="02020603050405020304" pitchFamily="2" charset="0"/>
                <a:ea typeface="宋体" pitchFamily="2" charset="-122"/>
              </a:endParaRPr>
            </a:p>
          </p:txBody>
        </p:sp>
      </p:grpSp>
      <p:sp>
        <p:nvSpPr>
          <p:cNvPr id="24580" name="矩形 6"/>
          <p:cNvSpPr/>
          <p:nvPr/>
        </p:nvSpPr>
        <p:spPr>
          <a:xfrm>
            <a:off x="777796" y="2034185"/>
            <a:ext cx="7141939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266700" algn="l" eaLnBrk="0" hangingPunct="0"/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A.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甲是动滑轮，使用时不能省力</a:t>
            </a:r>
            <a:endParaRPr lang="zh-CN" altLang="en-US" sz="2800" b="1">
              <a:solidFill>
                <a:srgbClr val="000000"/>
              </a:solidFill>
              <a:latin typeface="华文楷体" panose="02010600040101010101" pitchFamily="2" charset="-122"/>
              <a:ea typeface="华文楷体" pitchFamily="2" charset="-122"/>
            </a:endParaRPr>
          </a:p>
          <a:p>
            <a:pPr indent="266700" algn="l" eaLnBrk="0" hangingPunct="0"/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B.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乙是动滑轮，使用时可以省力</a:t>
            </a:r>
            <a:endParaRPr lang="zh-CN" altLang="en-US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indent="266700" algn="l" eaLnBrk="0" hangingPunct="0"/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C.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甲是定滑轮，使用时可以省力</a:t>
            </a:r>
            <a:endParaRPr lang="zh-CN" altLang="en-US" sz="2800" b="1">
              <a:solidFill>
                <a:srgbClr val="000000"/>
              </a:solidFill>
              <a:latin typeface="华文楷体" pitchFamily="2" charset="-122"/>
              <a:ea typeface="华文楷体" pitchFamily="2" charset="-122"/>
            </a:endParaRPr>
          </a:p>
          <a:p>
            <a:pPr indent="266700" algn="l" eaLnBrk="0" hangingPunct="0"/>
            <a:r>
              <a:rPr lang="en-US" altLang="zh-CN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D.</a:t>
            </a:r>
            <a:r>
              <a:rPr lang="zh-CN" altLang="en-US" sz="3600" b="1">
                <a:solidFill>
                  <a:srgbClr val="000000"/>
                </a:solidFill>
                <a:latin typeface="华文楷体" pitchFamily="2" charset="-122"/>
                <a:ea typeface="华文楷体" pitchFamily="2" charset="-122"/>
              </a:rPr>
              <a:t>乙是定滑轮，使用时不能省力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04257" y="962541"/>
            <a:ext cx="7668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600" b="1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en-US" sz="3600" b="1">
              <a:solidFill>
                <a:srgbClr val="FF0000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873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本框 1"/>
          <p:cNvSpPr txBox="1"/>
          <p:nvPr/>
        </p:nvSpPr>
        <p:spPr>
          <a:xfrm>
            <a:off x="134069" y="881167"/>
            <a:ext cx="11755632" cy="239204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例、如图所示甲、乙、丙三个装置，已知： 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A 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重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100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牛，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A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在地面上滑动时所受的摩擦力为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40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牛（不考虑绳与滑轮的摩擦）。要使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A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匀速滑动，拉力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甲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= </a:t>
            </a:r>
            <a:r>
              <a:rPr lang="en-US" altLang="zh-CN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N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</a:t>
            </a:r>
            <a:endParaRPr lang="zh-CN" altLang="en-US" sz="3735">
              <a:solidFill>
                <a:srgbClr val="000000"/>
              </a:solidFill>
              <a:latin typeface="微软雅黑"/>
              <a:ea typeface="微软雅黑" panose="020B0502040204020203" charset="-122"/>
              <a:sym typeface="宋体" pitchFamily="2" charset="-122"/>
            </a:endParaRPr>
          </a:p>
          <a:p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乙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= </a:t>
            </a:r>
            <a:r>
              <a:rPr lang="en-US" altLang="zh-CN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N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F</a:t>
            </a:r>
            <a:r>
              <a:rPr lang="zh-CN" altLang="en-US" sz="3735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丙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= </a:t>
            </a:r>
            <a:r>
              <a:rPr lang="en-US" altLang="zh-CN" sz="3735" u="sng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N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　</a:t>
            </a:r>
          </a:p>
        </p:txBody>
      </p:sp>
      <p:grpSp>
        <p:nvGrpSpPr>
          <p:cNvPr id="19458" name="组合 3"/>
          <p:cNvGrpSpPr/>
          <p:nvPr/>
        </p:nvGrpSpPr>
        <p:grpSpPr>
          <a:xfrm>
            <a:off x="280929" y="4063499"/>
            <a:ext cx="11365310" cy="2149427"/>
            <a:chOff x="409" y="3460"/>
            <a:chExt cx="18318" cy="3386"/>
          </a:xfrm>
        </p:grpSpPr>
        <p:graphicFrame>
          <p:nvGraphicFramePr>
            <p:cNvPr id="19459" name="Picture 4"/>
            <p:cNvGraphicFramePr>
              <a:graphicFrameLocks noChangeAspect="1"/>
            </p:cNvGraphicFramePr>
            <p:nvPr/>
          </p:nvGraphicFramePr>
          <p:xfrm>
            <a:off x="409" y="3460"/>
            <a:ext cx="18318" cy="3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r:id="rId3" imgW="5514975" imgH="933450" progId="">
                    <p:embed/>
                  </p:oleObj>
                </mc:Choice>
                <mc:Fallback>
                  <p:oleObj r:id="rId3" imgW="5514975" imgH="933450" progId="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09" y="3460"/>
                          <a:ext cx="18318" cy="31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460" name="文本框 2"/>
            <p:cNvSpPr txBox="1"/>
            <p:nvPr/>
          </p:nvSpPr>
          <p:spPr>
            <a:xfrm>
              <a:off x="2190" y="6024"/>
              <a:ext cx="15445" cy="822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800">
                  <a:latin typeface="微软雅黑" panose="020B0503020204020204" charset="-122"/>
                  <a:ea typeface="微软雅黑" panose="020B0503020204020204" charset="-122"/>
                </a:rPr>
                <a:t>甲                                      乙                                      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83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6134" y="1030142"/>
            <a:ext cx="8228953" cy="1220851"/>
          </a:xfrm>
        </p:spPr>
        <p:txBody>
          <a:bodyPr/>
          <a:lstStyle/>
          <a:p>
            <a:pPr>
              <a:buFontTx/>
              <a:buNone/>
            </a:pPr>
            <a:r>
              <a:rPr lang="zh-CN" sz="4000" b="1">
                <a:solidFill>
                  <a:srgbClr val="FF0000"/>
                </a:solidFill>
              </a:rPr>
              <a:t>思考：</a:t>
            </a:r>
            <a:endParaRPr lang="zh-CN" sz="3600" b="1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zh-CN" altLang="zh-CN" b="1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6007" y="2171433"/>
            <a:ext cx="11648872" cy="20300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600" b="1"/>
              <a:t>使用定滑轮可以改变力的方向，使用动滑轮可以省力，</a:t>
            </a:r>
            <a:r>
              <a:rPr lang="zh-CN" altLang="en-US" sz="3600" b="1">
                <a:solidFill>
                  <a:srgbClr val="00B0F0"/>
                </a:solidFill>
              </a:rPr>
              <a:t>如果既想改变力的方向，又想省力，应该怎么做呢？</a:t>
            </a:r>
          </a:p>
          <a:p>
            <a:pPr>
              <a:spcBef>
                <a:spcPct val="50000"/>
              </a:spcBef>
            </a:pPr>
            <a:endParaRPr lang="zh-CN" altLang="en-US" sz="3600" b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3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439" y="980533"/>
            <a:ext cx="11052547" cy="488498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735">
                <a:solidFill>
                  <a:srgbClr val="000000"/>
                </a:solidFill>
              </a:rPr>
              <a:t>用一个动滑轮和一个定滑轮组成滑轮组来提升重物，请在图中用笔画线代替细线画出你的绕法。</a:t>
            </a:r>
          </a:p>
        </p:txBody>
      </p:sp>
      <p:grpSp>
        <p:nvGrpSpPr>
          <p:cNvPr id="5123" name="Group 6"/>
          <p:cNvGrpSpPr/>
          <p:nvPr/>
        </p:nvGrpSpPr>
        <p:grpSpPr>
          <a:xfrm>
            <a:off x="5253834" y="2329740"/>
            <a:ext cx="1371252" cy="3895879"/>
            <a:chOff x="432" y="432"/>
            <a:chExt cx="864" cy="2937"/>
          </a:xfrm>
        </p:grpSpPr>
        <p:grpSp>
          <p:nvGrpSpPr>
            <p:cNvPr id="5124" name="Group 7"/>
            <p:cNvGrpSpPr/>
            <p:nvPr/>
          </p:nvGrpSpPr>
          <p:grpSpPr>
            <a:xfrm>
              <a:off x="432" y="432"/>
              <a:ext cx="706" cy="2937"/>
              <a:chOff x="432" y="432"/>
              <a:chExt cx="706" cy="2937"/>
            </a:xfrm>
          </p:grpSpPr>
          <p:grpSp>
            <p:nvGrpSpPr>
              <p:cNvPr id="5125" name="Group 8"/>
              <p:cNvGrpSpPr/>
              <p:nvPr/>
            </p:nvGrpSpPr>
            <p:grpSpPr>
              <a:xfrm>
                <a:off x="624" y="1872"/>
                <a:ext cx="340" cy="794"/>
                <a:chOff x="5232" y="2745"/>
                <a:chExt cx="340" cy="794"/>
              </a:xfrm>
            </p:grpSpPr>
            <p:grpSp>
              <p:nvGrpSpPr>
                <p:cNvPr id="5126" name="Group 9"/>
                <p:cNvGrpSpPr/>
                <p:nvPr/>
              </p:nvGrpSpPr>
              <p:grpSpPr>
                <a:xfrm>
                  <a:off x="5232" y="2980"/>
                  <a:ext cx="340" cy="341"/>
                  <a:chOff x="4896" y="2775"/>
                  <a:chExt cx="680" cy="681"/>
                </a:xfrm>
              </p:grpSpPr>
              <p:grpSp>
                <p:nvGrpSpPr>
                  <p:cNvPr id="5127" name="Group 10"/>
                  <p:cNvGrpSpPr/>
                  <p:nvPr/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5128" name="Oval 11"/>
                    <p:cNvSpPr/>
                    <p:nvPr/>
                  </p:nvSpPr>
                  <p:spPr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129" name="Oval 12"/>
                    <p:cNvSpPr/>
                    <p:nvPr/>
                  </p:nvSpPr>
                  <p:spPr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5130" name="Oval 13"/>
                  <p:cNvSpPr/>
                  <p:nvPr/>
                </p:nvSpPr>
                <p:spPr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1" name="AutoShape 14"/>
                  <p:cNvSpPr/>
                  <p:nvPr/>
                </p:nvSpPr>
                <p:spPr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5132" name="Group 15"/>
                <p:cNvGrpSpPr/>
                <p:nvPr/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5133" name="Oval 16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4" name="Freeform 17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grpSp>
              <p:nvGrpSpPr>
                <p:cNvPr id="5135" name="Group 18"/>
                <p:cNvGrpSpPr/>
                <p:nvPr/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5136" name="Oval 19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7" name="Freeform 20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</p:grpSp>
          <p:grpSp>
            <p:nvGrpSpPr>
              <p:cNvPr id="5138" name="Group 21"/>
              <p:cNvGrpSpPr/>
              <p:nvPr/>
            </p:nvGrpSpPr>
            <p:grpSpPr>
              <a:xfrm>
                <a:off x="624" y="738"/>
                <a:ext cx="340" cy="794"/>
                <a:chOff x="5232" y="2745"/>
                <a:chExt cx="340" cy="794"/>
              </a:xfrm>
            </p:grpSpPr>
            <p:grpSp>
              <p:nvGrpSpPr>
                <p:cNvPr id="5139" name="Group 22"/>
                <p:cNvGrpSpPr/>
                <p:nvPr/>
              </p:nvGrpSpPr>
              <p:grpSpPr>
                <a:xfrm>
                  <a:off x="5232" y="2980"/>
                  <a:ext cx="340" cy="341"/>
                  <a:chOff x="4896" y="2775"/>
                  <a:chExt cx="680" cy="681"/>
                </a:xfrm>
              </p:grpSpPr>
              <p:grpSp>
                <p:nvGrpSpPr>
                  <p:cNvPr id="5140" name="Group 23"/>
                  <p:cNvGrpSpPr/>
                  <p:nvPr/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5141" name="Oval 24"/>
                    <p:cNvSpPr/>
                    <p:nvPr/>
                  </p:nvSpPr>
                  <p:spPr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142" name="Oval 25"/>
                    <p:cNvSpPr/>
                    <p:nvPr/>
                  </p:nvSpPr>
                  <p:spPr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5143" name="Oval 26"/>
                  <p:cNvSpPr/>
                  <p:nvPr/>
                </p:nvSpPr>
                <p:spPr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4" name="AutoShape 27"/>
                  <p:cNvSpPr/>
                  <p:nvPr/>
                </p:nvSpPr>
                <p:spPr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5145" name="Group 28"/>
                <p:cNvGrpSpPr/>
                <p:nvPr/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5146" name="Oval 29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7" name="Freeform 30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grpSp>
              <p:nvGrpSpPr>
                <p:cNvPr id="5148" name="Group 31"/>
                <p:cNvGrpSpPr/>
                <p:nvPr/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5149" name="Oval 32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50" name="Freeform 33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</p:grpSp>
          <p:grpSp>
            <p:nvGrpSpPr>
              <p:cNvPr id="5151" name="Group 34"/>
              <p:cNvGrpSpPr/>
              <p:nvPr/>
            </p:nvGrpSpPr>
            <p:grpSpPr>
              <a:xfrm flipV="1">
                <a:off x="432" y="432"/>
                <a:ext cx="706" cy="49"/>
                <a:chOff x="4680" y="7053"/>
                <a:chExt cx="1764" cy="123"/>
              </a:xfrm>
            </p:grpSpPr>
            <p:grpSp>
              <p:nvGrpSpPr>
                <p:cNvPr id="5152" name="Group 35"/>
                <p:cNvGrpSpPr/>
                <p:nvPr/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5153" name="Line 36"/>
                  <p:cNvSpPr/>
                  <p:nvPr/>
                </p:nvSpPr>
                <p:spPr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4" name="Line 37"/>
                  <p:cNvSpPr/>
                  <p:nvPr/>
                </p:nvSpPr>
                <p:spPr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5" name="Line 38"/>
                  <p:cNvSpPr/>
                  <p:nvPr/>
                </p:nvSpPr>
                <p:spPr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6" name="Line 39"/>
                  <p:cNvSpPr/>
                  <p:nvPr/>
                </p:nvSpPr>
                <p:spPr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7" name="Line 40"/>
                  <p:cNvSpPr/>
                  <p:nvPr/>
                </p:nvSpPr>
                <p:spPr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sp>
              <p:nvSpPr>
                <p:cNvPr id="5158" name="Line 41"/>
                <p:cNvSpPr/>
                <p:nvPr/>
              </p:nvSpPr>
              <p:spPr>
                <a:xfrm>
                  <a:off x="4845" y="7053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grpSp>
              <p:nvGrpSpPr>
                <p:cNvPr id="5159" name="Group 42"/>
                <p:cNvGrpSpPr/>
                <p:nvPr/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5160" name="Line 43"/>
                  <p:cNvSpPr/>
                  <p:nvPr/>
                </p:nvSpPr>
                <p:spPr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1" name="Line 44"/>
                  <p:cNvSpPr/>
                  <p:nvPr/>
                </p:nvSpPr>
                <p:spPr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2" name="Line 45"/>
                  <p:cNvSpPr/>
                  <p:nvPr/>
                </p:nvSpPr>
                <p:spPr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3" name="Line 46"/>
                  <p:cNvSpPr/>
                  <p:nvPr/>
                </p:nvSpPr>
                <p:spPr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4" name="Line 47"/>
                  <p:cNvSpPr/>
                  <p:nvPr/>
                </p:nvSpPr>
                <p:spPr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165" name="Line 48"/>
              <p:cNvSpPr/>
              <p:nvPr/>
            </p:nvSpPr>
            <p:spPr>
              <a:xfrm flipH="1">
                <a:off x="780" y="480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5166" name="Group 49"/>
              <p:cNvGrpSpPr/>
              <p:nvPr/>
            </p:nvGrpSpPr>
            <p:grpSpPr>
              <a:xfrm>
                <a:off x="702" y="2649"/>
                <a:ext cx="192" cy="720"/>
                <a:chOff x="768" y="3120"/>
                <a:chExt cx="192" cy="720"/>
              </a:xfrm>
            </p:grpSpPr>
            <p:sp>
              <p:nvSpPr>
                <p:cNvPr id="5167" name="Rectangle 50"/>
                <p:cNvSpPr/>
                <p:nvPr/>
              </p:nvSpPr>
              <p:spPr>
                <a:xfrm>
                  <a:off x="768" y="321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68" name="Rectangle 51"/>
                <p:cNvSpPr/>
                <p:nvPr/>
              </p:nvSpPr>
              <p:spPr>
                <a:xfrm>
                  <a:off x="768" y="345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69" name="Rectangle 52"/>
                <p:cNvSpPr/>
                <p:nvPr/>
              </p:nvSpPr>
              <p:spPr>
                <a:xfrm>
                  <a:off x="768" y="36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70" name="Line 53"/>
                <p:cNvSpPr/>
                <p:nvPr/>
              </p:nvSpPr>
              <p:spPr>
                <a:xfrm flipH="1">
                  <a:off x="855" y="336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71" name="Line 54"/>
                <p:cNvSpPr/>
                <p:nvPr/>
              </p:nvSpPr>
              <p:spPr>
                <a:xfrm flipH="1">
                  <a:off x="855" y="312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72" name="Line 55"/>
                <p:cNvSpPr/>
                <p:nvPr/>
              </p:nvSpPr>
              <p:spPr>
                <a:xfrm flipH="1">
                  <a:off x="855" y="360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173" name="Text Box 56"/>
            <p:cNvSpPr txBox="1"/>
            <p:nvPr/>
          </p:nvSpPr>
          <p:spPr>
            <a:xfrm>
              <a:off x="960" y="2880"/>
              <a:ext cx="336" cy="34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2" charset="0"/>
                  <a:ea typeface="宋体" panose="02010600030101010101" pitchFamily="2" charset="-122"/>
                </a:rPr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04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6"/>
          <p:cNvGrpSpPr/>
          <p:nvPr/>
        </p:nvGrpSpPr>
        <p:grpSpPr>
          <a:xfrm>
            <a:off x="3397399" y="927100"/>
            <a:ext cx="1371421" cy="4662488"/>
            <a:chOff x="432" y="432"/>
            <a:chExt cx="864" cy="2937"/>
          </a:xfrm>
        </p:grpSpPr>
        <p:grpSp>
          <p:nvGrpSpPr>
            <p:cNvPr id="5124" name="Group 7"/>
            <p:cNvGrpSpPr/>
            <p:nvPr/>
          </p:nvGrpSpPr>
          <p:grpSpPr>
            <a:xfrm>
              <a:off x="432" y="432"/>
              <a:ext cx="706" cy="2937"/>
              <a:chOff x="432" y="432"/>
              <a:chExt cx="706" cy="2937"/>
            </a:xfrm>
          </p:grpSpPr>
          <p:grpSp>
            <p:nvGrpSpPr>
              <p:cNvPr id="5125" name="Group 8"/>
              <p:cNvGrpSpPr/>
              <p:nvPr/>
            </p:nvGrpSpPr>
            <p:grpSpPr>
              <a:xfrm>
                <a:off x="624" y="1872"/>
                <a:ext cx="340" cy="794"/>
                <a:chOff x="5232" y="2745"/>
                <a:chExt cx="340" cy="794"/>
              </a:xfrm>
            </p:grpSpPr>
            <p:grpSp>
              <p:nvGrpSpPr>
                <p:cNvPr id="5126" name="Group 9"/>
                <p:cNvGrpSpPr/>
                <p:nvPr/>
              </p:nvGrpSpPr>
              <p:grpSpPr>
                <a:xfrm>
                  <a:off x="5232" y="2980"/>
                  <a:ext cx="340" cy="341"/>
                  <a:chOff x="4896" y="2775"/>
                  <a:chExt cx="680" cy="681"/>
                </a:xfrm>
              </p:grpSpPr>
              <p:grpSp>
                <p:nvGrpSpPr>
                  <p:cNvPr id="5127" name="Group 10"/>
                  <p:cNvGrpSpPr/>
                  <p:nvPr/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5128" name="Oval 11"/>
                    <p:cNvSpPr/>
                    <p:nvPr/>
                  </p:nvSpPr>
                  <p:spPr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129" name="Oval 12"/>
                    <p:cNvSpPr/>
                    <p:nvPr/>
                  </p:nvSpPr>
                  <p:spPr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5130" name="Oval 13"/>
                  <p:cNvSpPr/>
                  <p:nvPr/>
                </p:nvSpPr>
                <p:spPr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1" name="AutoShape 14"/>
                  <p:cNvSpPr/>
                  <p:nvPr/>
                </p:nvSpPr>
                <p:spPr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5132" name="Group 15"/>
                <p:cNvGrpSpPr/>
                <p:nvPr/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5133" name="Oval 16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4" name="Freeform 17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grpSp>
              <p:nvGrpSpPr>
                <p:cNvPr id="5135" name="Group 18"/>
                <p:cNvGrpSpPr/>
                <p:nvPr/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5136" name="Oval 19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37" name="Freeform 20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</p:grpSp>
          <p:grpSp>
            <p:nvGrpSpPr>
              <p:cNvPr id="5138" name="Group 21"/>
              <p:cNvGrpSpPr/>
              <p:nvPr/>
            </p:nvGrpSpPr>
            <p:grpSpPr>
              <a:xfrm>
                <a:off x="624" y="738"/>
                <a:ext cx="340" cy="794"/>
                <a:chOff x="5232" y="2745"/>
                <a:chExt cx="340" cy="794"/>
              </a:xfrm>
            </p:grpSpPr>
            <p:grpSp>
              <p:nvGrpSpPr>
                <p:cNvPr id="5139" name="Group 22"/>
                <p:cNvGrpSpPr/>
                <p:nvPr/>
              </p:nvGrpSpPr>
              <p:grpSpPr>
                <a:xfrm>
                  <a:off x="5232" y="2980"/>
                  <a:ext cx="340" cy="341"/>
                  <a:chOff x="4896" y="2775"/>
                  <a:chExt cx="680" cy="681"/>
                </a:xfrm>
              </p:grpSpPr>
              <p:grpSp>
                <p:nvGrpSpPr>
                  <p:cNvPr id="5140" name="Group 23"/>
                  <p:cNvGrpSpPr/>
                  <p:nvPr/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5141" name="Oval 24"/>
                    <p:cNvSpPr/>
                    <p:nvPr/>
                  </p:nvSpPr>
                  <p:spPr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5142" name="Oval 25"/>
                    <p:cNvSpPr/>
                    <p:nvPr/>
                  </p:nvSpPr>
                  <p:spPr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zh-CN" altLang="en-US" sz="135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  <p:sp>
                <p:nvSpPr>
                  <p:cNvPr id="5143" name="Oval 26"/>
                  <p:cNvSpPr/>
                  <p:nvPr/>
                </p:nvSpPr>
                <p:spPr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4" name="AutoShape 27"/>
                  <p:cNvSpPr/>
                  <p:nvPr/>
                </p:nvSpPr>
                <p:spPr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 cap="flat" cmpd="sng">
                    <a:solidFill>
                      <a:schemeClr val="tx1"/>
                    </a:solidFill>
                    <a:prstDash val="solid"/>
                    <a:miter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5145" name="Group 28"/>
                <p:cNvGrpSpPr/>
                <p:nvPr/>
              </p:nvGrpSpPr>
              <p:grpSpPr>
                <a:xfrm>
                  <a:off x="5346" y="3312"/>
                  <a:ext cx="102" cy="227"/>
                  <a:chOff x="1015" y="3264"/>
                  <a:chExt cx="148" cy="320"/>
                </a:xfrm>
              </p:grpSpPr>
              <p:sp>
                <p:nvSpPr>
                  <p:cNvPr id="5146" name="Oval 29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47" name="Freeform 30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grpSp>
              <p:nvGrpSpPr>
                <p:cNvPr id="5148" name="Group 31"/>
                <p:cNvGrpSpPr/>
                <p:nvPr/>
              </p:nvGrpSpPr>
              <p:grpSpPr>
                <a:xfrm flipH="1" flipV="1">
                  <a:off x="5337" y="2745"/>
                  <a:ext cx="102" cy="227"/>
                  <a:chOff x="1015" y="3264"/>
                  <a:chExt cx="148" cy="320"/>
                </a:xfrm>
              </p:grpSpPr>
              <p:sp>
                <p:nvSpPr>
                  <p:cNvPr id="5149" name="Oval 32"/>
                  <p:cNvSpPr/>
                  <p:nvPr/>
                </p:nvSpPr>
                <p:spPr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50" name="Freeform 33"/>
                  <p:cNvSpPr/>
                  <p:nvPr/>
                </p:nvSpPr>
                <p:spPr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l" t="t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</p:grpSp>
          <p:grpSp>
            <p:nvGrpSpPr>
              <p:cNvPr id="5151" name="Group 34"/>
              <p:cNvGrpSpPr/>
              <p:nvPr/>
            </p:nvGrpSpPr>
            <p:grpSpPr>
              <a:xfrm flipV="1">
                <a:off x="432" y="432"/>
                <a:ext cx="706" cy="49"/>
                <a:chOff x="4680" y="7053"/>
                <a:chExt cx="1764" cy="123"/>
              </a:xfrm>
            </p:grpSpPr>
            <p:grpSp>
              <p:nvGrpSpPr>
                <p:cNvPr id="5152" name="Group 35"/>
                <p:cNvGrpSpPr/>
                <p:nvPr/>
              </p:nvGrpSpPr>
              <p:grpSpPr>
                <a:xfrm>
                  <a:off x="46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5153" name="Line 36"/>
                  <p:cNvSpPr/>
                  <p:nvPr/>
                </p:nvSpPr>
                <p:spPr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4" name="Line 37"/>
                  <p:cNvSpPr/>
                  <p:nvPr/>
                </p:nvSpPr>
                <p:spPr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5" name="Line 38"/>
                  <p:cNvSpPr/>
                  <p:nvPr/>
                </p:nvSpPr>
                <p:spPr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6" name="Line 39"/>
                  <p:cNvSpPr/>
                  <p:nvPr/>
                </p:nvSpPr>
                <p:spPr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57" name="Line 40"/>
                  <p:cNvSpPr/>
                  <p:nvPr/>
                </p:nvSpPr>
                <p:spPr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sp>
              <p:nvSpPr>
                <p:cNvPr id="5158" name="Line 41"/>
                <p:cNvSpPr/>
                <p:nvPr/>
              </p:nvSpPr>
              <p:spPr>
                <a:xfrm>
                  <a:off x="4845" y="7053"/>
                  <a:ext cx="1593" cy="0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grpSp>
              <p:nvGrpSpPr>
                <p:cNvPr id="5159" name="Group 42"/>
                <p:cNvGrpSpPr/>
                <p:nvPr/>
              </p:nvGrpSpPr>
              <p:grpSpPr>
                <a:xfrm>
                  <a:off x="5580" y="7056"/>
                  <a:ext cx="864" cy="120"/>
                  <a:chOff x="6480" y="6239"/>
                  <a:chExt cx="864" cy="120"/>
                </a:xfrm>
              </p:grpSpPr>
              <p:sp>
                <p:nvSpPr>
                  <p:cNvPr id="5160" name="Line 43"/>
                  <p:cNvSpPr/>
                  <p:nvPr/>
                </p:nvSpPr>
                <p:spPr>
                  <a:xfrm flipH="1">
                    <a:off x="648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1" name="Line 44"/>
                  <p:cNvSpPr/>
                  <p:nvPr/>
                </p:nvSpPr>
                <p:spPr>
                  <a:xfrm flipH="1">
                    <a:off x="666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2" name="Line 45"/>
                  <p:cNvSpPr/>
                  <p:nvPr/>
                </p:nvSpPr>
                <p:spPr>
                  <a:xfrm flipH="1">
                    <a:off x="684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3" name="Line 46"/>
                  <p:cNvSpPr/>
                  <p:nvPr/>
                </p:nvSpPr>
                <p:spPr>
                  <a:xfrm flipH="1">
                    <a:off x="7020" y="6239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5164" name="Line 47"/>
                  <p:cNvSpPr/>
                  <p:nvPr/>
                </p:nvSpPr>
                <p:spPr>
                  <a:xfrm flipH="1">
                    <a:off x="7164" y="6246"/>
                    <a:ext cx="180" cy="113"/>
                  </a:xfrm>
                  <a:prstGeom prst="line">
                    <a:avLst/>
                  </a:prstGeom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</p:grpSp>
          <p:sp>
            <p:nvSpPr>
              <p:cNvPr id="5165" name="Line 48"/>
              <p:cNvSpPr/>
              <p:nvPr/>
            </p:nvSpPr>
            <p:spPr>
              <a:xfrm flipH="1">
                <a:off x="780" y="480"/>
                <a:ext cx="0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5166" name="Group 49"/>
              <p:cNvGrpSpPr/>
              <p:nvPr/>
            </p:nvGrpSpPr>
            <p:grpSpPr>
              <a:xfrm>
                <a:off x="702" y="2649"/>
                <a:ext cx="192" cy="720"/>
                <a:chOff x="768" y="3120"/>
                <a:chExt cx="192" cy="720"/>
              </a:xfrm>
            </p:grpSpPr>
            <p:sp>
              <p:nvSpPr>
                <p:cNvPr id="5167" name="Rectangle 50"/>
                <p:cNvSpPr/>
                <p:nvPr/>
              </p:nvSpPr>
              <p:spPr>
                <a:xfrm>
                  <a:off x="768" y="321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68" name="Rectangle 51"/>
                <p:cNvSpPr/>
                <p:nvPr/>
              </p:nvSpPr>
              <p:spPr>
                <a:xfrm>
                  <a:off x="768" y="345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69" name="Rectangle 52"/>
                <p:cNvSpPr/>
                <p:nvPr/>
              </p:nvSpPr>
              <p:spPr>
                <a:xfrm>
                  <a:off x="768" y="3696"/>
                  <a:ext cx="192" cy="14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70" name="Line 53"/>
                <p:cNvSpPr/>
                <p:nvPr/>
              </p:nvSpPr>
              <p:spPr>
                <a:xfrm flipH="1">
                  <a:off x="855" y="336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71" name="Line 54"/>
                <p:cNvSpPr/>
                <p:nvPr/>
              </p:nvSpPr>
              <p:spPr>
                <a:xfrm flipH="1">
                  <a:off x="855" y="312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172" name="Line 55"/>
                <p:cNvSpPr/>
                <p:nvPr/>
              </p:nvSpPr>
              <p:spPr>
                <a:xfrm flipH="1">
                  <a:off x="855" y="3600"/>
                  <a:ext cx="0" cy="96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173" name="Text Box 56"/>
            <p:cNvSpPr txBox="1"/>
            <p:nvPr/>
          </p:nvSpPr>
          <p:spPr>
            <a:xfrm>
              <a:off x="960" y="2880"/>
              <a:ext cx="3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2" charset="0"/>
                  <a:ea typeface="宋体" panose="02010600030101010101" pitchFamily="2" charset="-122"/>
                </a:rPr>
                <a:t>G</a:t>
              </a:r>
            </a:p>
          </p:txBody>
        </p:sp>
      </p:grpSp>
      <p:grpSp>
        <p:nvGrpSpPr>
          <p:cNvPr id="5174" name="Group 57"/>
          <p:cNvGrpSpPr/>
          <p:nvPr/>
        </p:nvGrpSpPr>
        <p:grpSpPr>
          <a:xfrm>
            <a:off x="6990147" y="908052"/>
            <a:ext cx="1371421" cy="4648199"/>
            <a:chOff x="3936" y="432"/>
            <a:chExt cx="864" cy="2928"/>
          </a:xfrm>
        </p:grpSpPr>
        <p:grpSp>
          <p:nvGrpSpPr>
            <p:cNvPr id="5175" name="Group 58"/>
            <p:cNvGrpSpPr/>
            <p:nvPr/>
          </p:nvGrpSpPr>
          <p:grpSpPr>
            <a:xfrm>
              <a:off x="4176" y="720"/>
              <a:ext cx="340" cy="794"/>
              <a:chOff x="5232" y="2745"/>
              <a:chExt cx="340" cy="794"/>
            </a:xfrm>
          </p:grpSpPr>
          <p:grpSp>
            <p:nvGrpSpPr>
              <p:cNvPr id="5176" name="Group 59"/>
              <p:cNvGrpSpPr/>
              <p:nvPr/>
            </p:nvGrpSpPr>
            <p:grpSpPr>
              <a:xfrm>
                <a:off x="5232" y="2980"/>
                <a:ext cx="340" cy="341"/>
                <a:chOff x="4896" y="2775"/>
                <a:chExt cx="680" cy="681"/>
              </a:xfrm>
            </p:grpSpPr>
            <p:grpSp>
              <p:nvGrpSpPr>
                <p:cNvPr id="5177" name="Group 60"/>
                <p:cNvGrpSpPr/>
                <p:nvPr/>
              </p:nvGrpSpPr>
              <p:grpSpPr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5178" name="Oval 61"/>
                  <p:cNvSpPr/>
                  <p:nvPr/>
                </p:nvSpPr>
                <p:spPr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79" name="Oval 62"/>
                  <p:cNvSpPr/>
                  <p:nvPr/>
                </p:nvSpPr>
                <p:spPr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5180" name="Oval 63"/>
                <p:cNvSpPr/>
                <p:nvPr/>
              </p:nvSpPr>
              <p:spPr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81" name="AutoShape 64"/>
                <p:cNvSpPr/>
                <p:nvPr/>
              </p:nvSpPr>
              <p:spPr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82" name="Group 65"/>
              <p:cNvGrpSpPr/>
              <p:nvPr/>
            </p:nvGrpSpPr>
            <p:grpSpPr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5183" name="Oval 66"/>
                <p:cNvSpPr/>
                <p:nvPr/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84" name="Freeform 67"/>
                <p:cNvSpPr/>
                <p:nvPr/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l" t="t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  <p:grpSp>
            <p:nvGrpSpPr>
              <p:cNvPr id="5185" name="Group 68"/>
              <p:cNvGrpSpPr/>
              <p:nvPr/>
            </p:nvGrpSpPr>
            <p:grpSpPr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5186" name="Oval 69"/>
                <p:cNvSpPr/>
                <p:nvPr/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87" name="Freeform 70"/>
                <p:cNvSpPr/>
                <p:nvPr/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l" t="t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</p:grpSp>
        <p:grpSp>
          <p:nvGrpSpPr>
            <p:cNvPr id="5188" name="Group 71"/>
            <p:cNvGrpSpPr/>
            <p:nvPr/>
          </p:nvGrpSpPr>
          <p:grpSpPr>
            <a:xfrm>
              <a:off x="4176" y="1846"/>
              <a:ext cx="340" cy="794"/>
              <a:chOff x="5232" y="2745"/>
              <a:chExt cx="340" cy="794"/>
            </a:xfrm>
          </p:grpSpPr>
          <p:grpSp>
            <p:nvGrpSpPr>
              <p:cNvPr id="5189" name="Group 72"/>
              <p:cNvGrpSpPr/>
              <p:nvPr/>
            </p:nvGrpSpPr>
            <p:grpSpPr>
              <a:xfrm>
                <a:off x="5232" y="2980"/>
                <a:ext cx="340" cy="341"/>
                <a:chOff x="4896" y="2775"/>
                <a:chExt cx="680" cy="681"/>
              </a:xfrm>
            </p:grpSpPr>
            <p:grpSp>
              <p:nvGrpSpPr>
                <p:cNvPr id="5190" name="Group 73"/>
                <p:cNvGrpSpPr/>
                <p:nvPr/>
              </p:nvGrpSpPr>
              <p:grpSpPr>
                <a:xfrm>
                  <a:off x="4896" y="2775"/>
                  <a:ext cx="680" cy="680"/>
                  <a:chOff x="192" y="3351"/>
                  <a:chExt cx="680" cy="680"/>
                </a:xfrm>
              </p:grpSpPr>
              <p:sp>
                <p:nvSpPr>
                  <p:cNvPr id="5191" name="Oval 74"/>
                  <p:cNvSpPr/>
                  <p:nvPr/>
                </p:nvSpPr>
                <p:spPr>
                  <a:xfrm>
                    <a:off x="192" y="3351"/>
                    <a:ext cx="680" cy="680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5192" name="Oval 75"/>
                  <p:cNvSpPr/>
                  <p:nvPr/>
                </p:nvSpPr>
                <p:spPr>
                  <a:xfrm>
                    <a:off x="240" y="3408"/>
                    <a:ext cx="576" cy="57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zh-CN" altLang="en-US" sz="135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sp>
              <p:nvSpPr>
                <p:cNvPr id="5193" name="Oval 76"/>
                <p:cNvSpPr/>
                <p:nvPr/>
              </p:nvSpPr>
              <p:spPr>
                <a:xfrm>
                  <a:off x="5133" y="3018"/>
                  <a:ext cx="192" cy="192"/>
                </a:xfrm>
                <a:prstGeom prst="ellipse">
                  <a:avLst/>
                </a:prstGeom>
                <a:solidFill>
                  <a:schemeClr val="tx2"/>
                </a:solid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94" name="AutoShape 77"/>
                <p:cNvSpPr/>
                <p:nvPr/>
              </p:nvSpPr>
              <p:spPr>
                <a:xfrm>
                  <a:off x="5175" y="2784"/>
                  <a:ext cx="96" cy="672"/>
                </a:xfrm>
                <a:prstGeom prst="diamond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5195" name="Group 78"/>
              <p:cNvGrpSpPr/>
              <p:nvPr/>
            </p:nvGrpSpPr>
            <p:grpSpPr>
              <a:xfrm>
                <a:off x="5346" y="3312"/>
                <a:ext cx="102" cy="227"/>
                <a:chOff x="1015" y="3264"/>
                <a:chExt cx="148" cy="320"/>
              </a:xfrm>
            </p:grpSpPr>
            <p:sp>
              <p:nvSpPr>
                <p:cNvPr id="5196" name="Oval 79"/>
                <p:cNvSpPr/>
                <p:nvPr/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197" name="Freeform 80"/>
                <p:cNvSpPr/>
                <p:nvPr/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l" t="t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  <p:grpSp>
            <p:nvGrpSpPr>
              <p:cNvPr id="5198" name="Group 81"/>
              <p:cNvGrpSpPr/>
              <p:nvPr/>
            </p:nvGrpSpPr>
            <p:grpSpPr>
              <a:xfrm flipH="1" flipV="1">
                <a:off x="5337" y="2745"/>
                <a:ext cx="102" cy="227"/>
                <a:chOff x="1015" y="3264"/>
                <a:chExt cx="148" cy="320"/>
              </a:xfrm>
            </p:grpSpPr>
            <p:sp>
              <p:nvSpPr>
                <p:cNvPr id="5199" name="Oval 82"/>
                <p:cNvSpPr/>
                <p:nvPr/>
              </p:nvSpPr>
              <p:spPr>
                <a:xfrm>
                  <a:off x="1056" y="3264"/>
                  <a:ext cx="48" cy="48"/>
                </a:xfrm>
                <a:prstGeom prst="ellipse">
                  <a:avLst/>
                </a:prstGeom>
                <a:solidFill>
                  <a:schemeClr val="accent1"/>
                </a:solidFill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zh-CN" altLang="en-US" sz="135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200" name="Freeform 83"/>
                <p:cNvSpPr/>
                <p:nvPr/>
              </p:nvSpPr>
              <p:spPr>
                <a:xfrm>
                  <a:off x="1015" y="3310"/>
                  <a:ext cx="148" cy="274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100" y="119"/>
                    </a:cxn>
                    <a:cxn ang="0">
                      <a:pos x="73" y="274"/>
                    </a:cxn>
                    <a:cxn ang="0">
                      <a:pos x="0" y="210"/>
                    </a:cxn>
                  </a:cxnLst>
                  <a:rect l="l" t="t" r="r" b="b"/>
                  <a:pathLst>
                    <a:path w="148" h="274">
                      <a:moveTo>
                        <a:pt x="64" y="0"/>
                      </a:moveTo>
                      <a:cubicBezTo>
                        <a:pt x="55" y="62"/>
                        <a:pt x="31" y="100"/>
                        <a:pt x="100" y="119"/>
                      </a:cubicBezTo>
                      <a:cubicBezTo>
                        <a:pt x="148" y="164"/>
                        <a:pt x="138" y="252"/>
                        <a:pt x="73" y="274"/>
                      </a:cubicBezTo>
                      <a:cubicBezTo>
                        <a:pt x="39" y="263"/>
                        <a:pt x="16" y="243"/>
                        <a:pt x="0" y="210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</p:grpSp>
        <p:grpSp>
          <p:nvGrpSpPr>
            <p:cNvPr id="5201" name="Group 84"/>
            <p:cNvGrpSpPr/>
            <p:nvPr/>
          </p:nvGrpSpPr>
          <p:grpSpPr>
            <a:xfrm flipV="1">
              <a:off x="3936" y="432"/>
              <a:ext cx="706" cy="49"/>
              <a:chOff x="4680" y="7053"/>
              <a:chExt cx="1764" cy="123"/>
            </a:xfrm>
          </p:grpSpPr>
          <p:grpSp>
            <p:nvGrpSpPr>
              <p:cNvPr id="5202" name="Group 85"/>
              <p:cNvGrpSpPr/>
              <p:nvPr/>
            </p:nvGrpSpPr>
            <p:grpSpPr>
              <a:xfrm>
                <a:off x="4680" y="7056"/>
                <a:ext cx="864" cy="120"/>
                <a:chOff x="6480" y="6239"/>
                <a:chExt cx="864" cy="120"/>
              </a:xfrm>
            </p:grpSpPr>
            <p:sp>
              <p:nvSpPr>
                <p:cNvPr id="5203" name="Line 86"/>
                <p:cNvSpPr/>
                <p:nvPr/>
              </p:nvSpPr>
              <p:spPr>
                <a:xfrm flipH="1">
                  <a:off x="648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04" name="Line 87"/>
                <p:cNvSpPr/>
                <p:nvPr/>
              </p:nvSpPr>
              <p:spPr>
                <a:xfrm flipH="1">
                  <a:off x="666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05" name="Line 88"/>
                <p:cNvSpPr/>
                <p:nvPr/>
              </p:nvSpPr>
              <p:spPr>
                <a:xfrm flipH="1">
                  <a:off x="684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06" name="Line 89"/>
                <p:cNvSpPr/>
                <p:nvPr/>
              </p:nvSpPr>
              <p:spPr>
                <a:xfrm flipH="1">
                  <a:off x="702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07" name="Line 90"/>
                <p:cNvSpPr/>
                <p:nvPr/>
              </p:nvSpPr>
              <p:spPr>
                <a:xfrm flipH="1">
                  <a:off x="7164" y="6246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5208" name="Line 91"/>
              <p:cNvSpPr/>
              <p:nvPr/>
            </p:nvSpPr>
            <p:spPr>
              <a:xfrm>
                <a:off x="4845" y="7053"/>
                <a:ext cx="1593" cy="0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5209" name="Group 92"/>
              <p:cNvGrpSpPr/>
              <p:nvPr/>
            </p:nvGrpSpPr>
            <p:grpSpPr>
              <a:xfrm>
                <a:off x="5580" y="7056"/>
                <a:ext cx="864" cy="120"/>
                <a:chOff x="6480" y="6239"/>
                <a:chExt cx="864" cy="120"/>
              </a:xfrm>
            </p:grpSpPr>
            <p:sp>
              <p:nvSpPr>
                <p:cNvPr id="5210" name="Line 93"/>
                <p:cNvSpPr/>
                <p:nvPr/>
              </p:nvSpPr>
              <p:spPr>
                <a:xfrm flipH="1">
                  <a:off x="648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11" name="Line 94"/>
                <p:cNvSpPr/>
                <p:nvPr/>
              </p:nvSpPr>
              <p:spPr>
                <a:xfrm flipH="1">
                  <a:off x="666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12" name="Line 95"/>
                <p:cNvSpPr/>
                <p:nvPr/>
              </p:nvSpPr>
              <p:spPr>
                <a:xfrm flipH="1">
                  <a:off x="684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13" name="Line 96"/>
                <p:cNvSpPr/>
                <p:nvPr/>
              </p:nvSpPr>
              <p:spPr>
                <a:xfrm flipH="1">
                  <a:off x="7020" y="6239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5214" name="Line 97"/>
                <p:cNvSpPr/>
                <p:nvPr/>
              </p:nvSpPr>
              <p:spPr>
                <a:xfrm flipH="1">
                  <a:off x="7164" y="6246"/>
                  <a:ext cx="180" cy="113"/>
                </a:xfrm>
                <a:prstGeom prst="line">
                  <a:avLst/>
                </a:prstGeom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</p:grpSp>
        <p:sp>
          <p:nvSpPr>
            <p:cNvPr id="5215" name="Line 98"/>
            <p:cNvSpPr/>
            <p:nvPr/>
          </p:nvSpPr>
          <p:spPr>
            <a:xfrm flipH="1">
              <a:off x="4320" y="480"/>
              <a:ext cx="0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5216" name="Group 99"/>
            <p:cNvGrpSpPr/>
            <p:nvPr/>
          </p:nvGrpSpPr>
          <p:grpSpPr>
            <a:xfrm>
              <a:off x="4251" y="2640"/>
              <a:ext cx="192" cy="720"/>
              <a:chOff x="768" y="3120"/>
              <a:chExt cx="192" cy="720"/>
            </a:xfrm>
          </p:grpSpPr>
          <p:sp>
            <p:nvSpPr>
              <p:cNvPr id="5217" name="Rectangle 100"/>
              <p:cNvSpPr/>
              <p:nvPr/>
            </p:nvSpPr>
            <p:spPr>
              <a:xfrm>
                <a:off x="768" y="321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18" name="Rectangle 101"/>
              <p:cNvSpPr/>
              <p:nvPr/>
            </p:nvSpPr>
            <p:spPr>
              <a:xfrm>
                <a:off x="768" y="345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19" name="Rectangle 102"/>
              <p:cNvSpPr/>
              <p:nvPr/>
            </p:nvSpPr>
            <p:spPr>
              <a:xfrm>
                <a:off x="768" y="3696"/>
                <a:ext cx="192" cy="144"/>
              </a:xfrm>
              <a:prstGeom prst="rect">
                <a:avLst/>
              </a:prstGeom>
              <a:solidFill>
                <a:srgbClr val="6633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zh-CN" altLang="en-US" sz="135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5220" name="Line 103"/>
              <p:cNvSpPr/>
              <p:nvPr/>
            </p:nvSpPr>
            <p:spPr>
              <a:xfrm flipH="1">
                <a:off x="855" y="336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221" name="Line 104"/>
              <p:cNvSpPr/>
              <p:nvPr/>
            </p:nvSpPr>
            <p:spPr>
              <a:xfrm flipH="1">
                <a:off x="855" y="312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5222" name="Line 105"/>
              <p:cNvSpPr/>
              <p:nvPr/>
            </p:nvSpPr>
            <p:spPr>
              <a:xfrm flipH="1">
                <a:off x="855" y="3600"/>
                <a:ext cx="0" cy="9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</p:grpSp>
        <p:sp>
          <p:nvSpPr>
            <p:cNvPr id="5223" name="Text Box 106"/>
            <p:cNvSpPr txBox="1"/>
            <p:nvPr/>
          </p:nvSpPr>
          <p:spPr>
            <a:xfrm>
              <a:off x="4512" y="2880"/>
              <a:ext cx="288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latin typeface="Times New Roman" panose="02020603050405020304" pitchFamily="2" charset="0"/>
                  <a:ea typeface="宋体" panose="02010600030101010101" pitchFamily="2" charset="-122"/>
                </a:rPr>
                <a:t>G</a:t>
              </a:r>
            </a:p>
          </p:txBody>
        </p:sp>
      </p:grpSp>
      <p:cxnSp>
        <p:nvCxnSpPr>
          <p:cNvPr id="108" name="直接连接符 107"/>
          <p:cNvCxnSpPr/>
          <p:nvPr/>
        </p:nvCxnSpPr>
        <p:spPr>
          <a:xfrm flipH="1">
            <a:off x="3686285" y="2643189"/>
            <a:ext cx="277776" cy="12096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/>
          <p:nvPr/>
        </p:nvCxnSpPr>
        <p:spPr>
          <a:xfrm>
            <a:off x="4241838" y="2049464"/>
            <a:ext cx="19048" cy="17637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 flipH="1">
            <a:off x="3414858" y="2049464"/>
            <a:ext cx="287301" cy="14589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/>
          <p:nvPr/>
        </p:nvCxnSpPr>
        <p:spPr>
          <a:xfrm>
            <a:off x="7371098" y="2001838"/>
            <a:ext cx="228570" cy="12223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/>
          <p:nvPr/>
        </p:nvCxnSpPr>
        <p:spPr>
          <a:xfrm flipH="1">
            <a:off x="7910779" y="1989138"/>
            <a:ext cx="15873" cy="18002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箭头连接符 112"/>
          <p:cNvCxnSpPr/>
          <p:nvPr/>
        </p:nvCxnSpPr>
        <p:spPr>
          <a:xfrm flipH="1" flipV="1">
            <a:off x="7233004" y="1830387"/>
            <a:ext cx="144444" cy="2089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t>25</a:t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7410" name="标题 17409"/>
          <p:cNvSpPr>
            <a:spLocks noGrp="1"/>
          </p:cNvSpPr>
          <p:nvPr>
            <p:ph type="title"/>
          </p:nvPr>
        </p:nvSpPr>
        <p:spPr>
          <a:xfrm>
            <a:off x="752" y="929526"/>
            <a:ext cx="3280001" cy="654393"/>
          </a:xfrm>
        </p:spPr>
        <p:txBody>
          <a:bodyPr anchor="b">
            <a:normAutofit fontScale="90000"/>
          </a:bodyPr>
          <a:lstStyle/>
          <a:p>
            <a:r>
              <a:rPr lang="zh-CN" altLang="en-US"/>
              <a:t>四、滑轮组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23" name="ShockwaveFlash1" r:id="rId2" imgW="8756839" imgH="5910697"/>
        </mc:Choice>
        <mc:Fallback>
          <p:control name="ShockwaveFlash1" r:id="rId2" imgW="8756839" imgH="5910697">
            <p:pic>
              <p:nvPicPr>
                <p:cNvPr id="0" name="ShockwaveFlash1"/>
                <p:cNvPicPr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5000" y="811213"/>
                  <a:ext cx="8755063" cy="5911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537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13940" y="706033"/>
            <a:ext cx="11008954" cy="18173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defTabSz="914400">
              <a:lnSpc>
                <a:spcPct val="150000"/>
              </a:lnSpc>
              <a:tabLst>
                <a:tab pos="457200" algn="l"/>
              </a:tabLst>
            </a:pPr>
            <a:r>
              <a:rPr lang="zh-CN" altLang="en-US" sz="373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使用滑轮组吊起重物时，</a:t>
            </a:r>
            <a:r>
              <a:rPr lang="zh-CN" altLang="en-US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动滑轮被</a:t>
            </a:r>
            <a:r>
              <a:rPr lang="en-US" altLang="zh-CN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</a:t>
            </a:r>
            <a:r>
              <a:rPr lang="zh-CN" altLang="en-US" sz="3735" b="1">
                <a:solidFill>
                  <a:srgbClr val="CC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股绳子吊起，</a:t>
            </a:r>
            <a:endParaRPr lang="zh-CN" altLang="en-US" sz="3735" b="1">
              <a:solidFill>
                <a:srgbClr val="CC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</a:endParaRPr>
          </a:p>
          <a:p>
            <a:pPr lvl="1" defTabSz="914400">
              <a:lnSpc>
                <a:spcPct val="150000"/>
              </a:lnSpc>
              <a:tabLst>
                <a:tab pos="457200" algn="l"/>
              </a:tabLst>
            </a:pP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（1）绳子自由端拉力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大小与物体重力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的关系：</a:t>
            </a:r>
            <a:endParaRPr lang="zh-CN" altLang="en-US" sz="3735">
              <a:solidFill>
                <a:srgbClr val="00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  <a:sym typeface="+mn-ea"/>
            </a:endParaRPr>
          </a:p>
        </p:txBody>
      </p:sp>
      <p:graphicFrame>
        <p:nvGraphicFramePr>
          <p:cNvPr id="8" name="对象 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6586" y="2263708"/>
          <a:ext cx="7342971" cy="998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3" imgW="2895600" imgH="393700" progId="Equation.KSEE3">
                  <p:embed/>
                </p:oleObj>
              </mc:Choice>
              <mc:Fallback>
                <p:oleObj r:id="rId3" imgW="2895600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6586" y="2263708"/>
                        <a:ext cx="7342971" cy="998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文本框 6146"/>
          <p:cNvSpPr txBox="1"/>
          <p:nvPr/>
        </p:nvSpPr>
        <p:spPr>
          <a:xfrm>
            <a:off x="955551" y="3184767"/>
            <a:ext cx="1046807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）绳子自由端移动的距离s与物体移动距离h之间的关系：</a:t>
            </a:r>
            <a:endParaRPr lang="en-US" altLang="zh-CN" sz="3735">
              <a:solidFill>
                <a:srgbClr val="FF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316811" y="3861171"/>
            <a:ext cx="1340311" cy="66611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735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s=nh</a:t>
            </a:r>
            <a:endParaRPr lang="en-US" altLang="zh-CN" sz="3735">
              <a:solidFill>
                <a:srgbClr val="FF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55551" y="4773765"/>
            <a:ext cx="10468071" cy="1241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）绳子自由端移动的速度与物体移动速度之间的关系：</a:t>
            </a:r>
            <a:endParaRPr lang="en-US" altLang="zh-CN" sz="3735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3" name="对象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656579" y="5584771"/>
          <a:ext cx="1940914" cy="659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5" imgW="673100" imgH="228600" progId="Equation.KSEE3">
                  <p:embed/>
                </p:oleObj>
              </mc:Choice>
              <mc:Fallback>
                <p:oleObj r:id="rId5" imgW="673100" imgH="2286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6579" y="5584771"/>
                        <a:ext cx="1940914" cy="6594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7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147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/>
          <p:cNvSpPr txBox="1"/>
          <p:nvPr/>
        </p:nvSpPr>
        <p:spPr>
          <a:xfrm>
            <a:off x="390545" y="613758"/>
            <a:ext cx="14542046" cy="811530"/>
          </a:xfrm>
          <a:prstGeom prst="rect">
            <a:avLst/>
          </a:prstGeom>
          <a:noFill/>
          <a:ln w="9525">
            <a:noFill/>
          </a:ln>
        </p:spPr>
        <p:txBody>
          <a:bodyPr lIns="155966" tIns="77982" rIns="155966" bIns="77982">
            <a:spAutoFit/>
          </a:bodyPr>
          <a:lstStyle/>
          <a:p>
            <a:pPr defTabSz="913130">
              <a:spcBef>
                <a:spcPct val="50000"/>
              </a:spcBef>
            </a:pPr>
            <a:r>
              <a:rPr lang="en-US" altLang="zh-CN" sz="4265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4265" b="1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、判断下列滑轮组中</a:t>
            </a:r>
            <a:r>
              <a:rPr lang="zh-CN" altLang="en-US" sz="4265" b="1">
                <a:latin typeface="华文中宋" pitchFamily="2" charset="-122"/>
                <a:ea typeface="华文中宋" pitchFamily="2" charset="-122"/>
              </a:rPr>
              <a:t>判断绳子段数和省力情况</a:t>
            </a:r>
          </a:p>
        </p:txBody>
      </p:sp>
      <p:pic>
        <p:nvPicPr>
          <p:cNvPr id="8194" name="图片 8193" descr="image0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92" y="1220743"/>
            <a:ext cx="9141681" cy="53528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91" y="5596622"/>
            <a:ext cx="1642117" cy="834710"/>
          </a:xfrm>
          <a:prstGeom prst="rect">
            <a:avLst/>
          </a:prstGeom>
        </p:spPr>
      </p:pic>
      <p:sp>
        <p:nvSpPr>
          <p:cNvPr id="8196" name="直接连接符 8195"/>
          <p:cNvSpPr/>
          <p:nvPr/>
        </p:nvSpPr>
        <p:spPr>
          <a:xfrm>
            <a:off x="1327142" y="3046355"/>
            <a:ext cx="1368078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8" name="直接连接符 7"/>
          <p:cNvSpPr/>
          <p:nvPr/>
        </p:nvSpPr>
        <p:spPr>
          <a:xfrm>
            <a:off x="3511835" y="2957466"/>
            <a:ext cx="1368078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0" name="直接连接符 9"/>
          <p:cNvSpPr/>
          <p:nvPr/>
        </p:nvSpPr>
        <p:spPr>
          <a:xfrm>
            <a:off x="8609169" y="2855032"/>
            <a:ext cx="1368078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11" name="直接连接符 10"/>
          <p:cNvSpPr/>
          <p:nvPr/>
        </p:nvSpPr>
        <p:spPr>
          <a:xfrm>
            <a:off x="6237410" y="3046355"/>
            <a:ext cx="1368078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835" y="5596622"/>
            <a:ext cx="1642117" cy="834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160" y="5547522"/>
            <a:ext cx="1642117" cy="83471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980" y="5596622"/>
            <a:ext cx="1642117" cy="8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/>
          <p:nvPr/>
        </p:nvSpPr>
        <p:spPr>
          <a:xfrm>
            <a:off x="457836" y="706033"/>
            <a:ext cx="9347369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zh-CN" sz="40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2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zh-CN" altLang="en-US" sz="40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如图所示，物重</a:t>
            </a:r>
            <a:r>
              <a:rPr lang="en-US" altLang="zh-CN" sz="40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100N</a:t>
            </a:r>
            <a:r>
              <a:rPr lang="zh-CN" altLang="en-US" sz="40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，不计摩擦、绳重及动滑轮重，求拉力</a:t>
            </a:r>
            <a:r>
              <a:rPr lang="en-US" altLang="zh-CN" sz="40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 sz="400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的大小。</a:t>
            </a:r>
            <a:endParaRPr lang="zh-CN" altLang="en-US" sz="400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微软雅黑"/>
              <a:ea typeface="微软雅黑" panose="020B0502040204020203" charset="-122"/>
              <a:cs typeface="微软雅黑" panose="020B0502040204020203" charset="-122"/>
            </a:endParaRPr>
          </a:p>
        </p:txBody>
      </p:sp>
      <p:pic>
        <p:nvPicPr>
          <p:cNvPr id="7172" name="Picture 4" descr="2"/>
          <p:cNvPicPr>
            <a:picLocks noChangeAspect="1"/>
          </p:cNvPicPr>
          <p:nvPr/>
        </p:nvPicPr>
        <p:blipFill>
          <a:blip r:embed="rId3"/>
          <a:srcRect l="14635" t="5148" r="12195" b="17624"/>
          <a:stretch>
            <a:fillRect/>
          </a:stretch>
        </p:blipFill>
        <p:spPr>
          <a:xfrm>
            <a:off x="8020250" y="1580109"/>
            <a:ext cx="1648995" cy="4287309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5133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/>
          </p:cNvSpPr>
          <p:nvPr>
            <p:ph type="body" idx="4294967295"/>
          </p:nvPr>
        </p:nvSpPr>
        <p:spPr>
          <a:xfrm>
            <a:off x="354569" y="725082"/>
            <a:ext cx="11069687" cy="5257151"/>
          </a:xfrm>
        </p:spPr>
        <p:txBody>
          <a:bodyPr vert="horz" wrap="square" anchor="t"/>
          <a:lstStyle/>
          <a:p>
            <a:pPr>
              <a:buNone/>
            </a:pPr>
            <a:r>
              <a:rPr lang="zh-CN" altLang="en-US" sz="3200" spc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3.如下图所示，用四个滑轮组分别匀速提升重力相同的物体，若不计滑轮重、绳重及摩擦，其中用力最小的是（     ）</a:t>
            </a:r>
            <a:endParaRPr lang="zh-CN" altLang="en-US" sz="3200">
              <a:solidFill>
                <a:srgbClr val="00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</a:endParaRPr>
          </a:p>
          <a:p>
            <a:pPr>
              <a:buNone/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3200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32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 B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3200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32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C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3200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32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 D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</a:t>
            </a:r>
            <a:r>
              <a:rPr lang="en-US" altLang="zh-CN" sz="3200" i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en-US" altLang="zh-CN" sz="3200" baseline="-250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en-US" altLang="zh-CN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1513257" y="2455560"/>
          <a:ext cx="7773603" cy="3584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4" imgW="4025900" imgH="1854200" progId="Photoshop.Image.6">
                  <p:embed/>
                </p:oleObj>
              </mc:Choice>
              <mc:Fallback>
                <p:oleObj r:id="rId4" imgW="4025900" imgH="1854200" progId="Photoshop.Image.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rcRect b="13025"/>
                      <a:stretch>
                        <a:fillRect/>
                      </a:stretch>
                    </p:blipFill>
                    <p:spPr>
                      <a:xfrm>
                        <a:off x="1513257" y="2455560"/>
                        <a:ext cx="7773603" cy="358413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4244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国旗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8088" y="1052278"/>
            <a:ext cx="3711692" cy="519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圖3-25特寫定滑輪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12379" r="12976" b="12996"/>
          <a:stretch>
            <a:fillRect/>
          </a:stretch>
        </p:blipFill>
        <p:spPr bwMode="auto">
          <a:xfrm>
            <a:off x="6829080" y="1180108"/>
            <a:ext cx="4317752" cy="4938844"/>
          </a:xfrm>
          <a:prstGeom prst="rect">
            <a:avLst/>
          </a:prstGeom>
          <a:noFill/>
          <a:ln w="50800">
            <a:solidFill>
              <a:srgbClr val="808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8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042" y="1186458"/>
            <a:ext cx="2118774" cy="546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5"/>
          <p:cNvSpPr/>
          <p:nvPr/>
        </p:nvSpPr>
        <p:spPr>
          <a:xfrm>
            <a:off x="610093" y="232200"/>
            <a:ext cx="10909785" cy="12414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、用图示的滑轮组成滑轮组提升重物，在图中画出</a:t>
            </a:r>
            <a:endParaRPr lang="zh-CN" altLang="en-US" sz="3735">
              <a:solidFill>
                <a:srgbClr val="00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</a:endParaRPr>
          </a:p>
          <a:p>
            <a:pPr eaLnBrk="0" hangingPunct="0"/>
            <a:r>
              <a:rPr lang="zh-CN" altLang="en-US" sz="3735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最省力的滑轮组的绕线。</a:t>
            </a:r>
            <a:r>
              <a:rPr lang="zh-CN" altLang="en-US" sz="3735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3735" b="1">
              <a:solidFill>
                <a:srgbClr val="000000"/>
              </a:solidFill>
              <a:latin typeface="微软雅黑"/>
              <a:ea typeface="微软雅黑" panose="020B0502040204020203" charset="-122"/>
              <a:cs typeface="微软雅黑" panose="020B0502040204020203" charset="-122"/>
            </a:endParaRPr>
          </a:p>
        </p:txBody>
      </p:sp>
      <p:sp>
        <p:nvSpPr>
          <p:cNvPr id="54278" name="Line 6"/>
          <p:cNvSpPr/>
          <p:nvPr/>
        </p:nvSpPr>
        <p:spPr>
          <a:xfrm>
            <a:off x="9918842" y="2799158"/>
            <a:ext cx="215845" cy="158413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279" name="Line 7"/>
          <p:cNvSpPr/>
          <p:nvPr/>
        </p:nvSpPr>
        <p:spPr>
          <a:xfrm flipH="1" flipV="1">
            <a:off x="9560158" y="1934077"/>
            <a:ext cx="71421" cy="244921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sp>
        <p:nvSpPr>
          <p:cNvPr id="54280" name="Line 8"/>
          <p:cNvSpPr/>
          <p:nvPr/>
        </p:nvSpPr>
        <p:spPr>
          <a:xfrm flipH="1">
            <a:off x="10207694" y="2007094"/>
            <a:ext cx="71421" cy="316826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/>
          </a:p>
        </p:txBody>
      </p:sp>
      <p:grpSp>
        <p:nvGrpSpPr>
          <p:cNvPr id="4" name="Group 11"/>
          <p:cNvGrpSpPr/>
          <p:nvPr/>
        </p:nvGrpSpPr>
        <p:grpSpPr>
          <a:xfrm>
            <a:off x="8119073" y="1575348"/>
            <a:ext cx="1368078" cy="3604767"/>
            <a:chOff x="3106" y="1562"/>
            <a:chExt cx="862" cy="2271"/>
          </a:xfrm>
        </p:grpSpPr>
        <p:sp>
          <p:nvSpPr>
            <p:cNvPr id="23560" name="Line 9"/>
            <p:cNvSpPr/>
            <p:nvPr/>
          </p:nvSpPr>
          <p:spPr>
            <a:xfrm flipH="1" flipV="1">
              <a:off x="3515" y="1837"/>
              <a:ext cx="453" cy="1996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3561" name="Rectangle 10"/>
            <p:cNvSpPr/>
            <p:nvPr/>
          </p:nvSpPr>
          <p:spPr>
            <a:xfrm>
              <a:off x="3106" y="1562"/>
              <a:ext cx="354" cy="5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CN" sz="4800" b="1">
                  <a:solidFill>
                    <a:srgbClr val="FF0000"/>
                  </a:solidFill>
                  <a:latin typeface="Arial" panose="020B0604020202020204" pitchFamily="34" charset="0"/>
                </a:rPr>
                <a:t>F</a:t>
              </a:r>
            </a:p>
          </p:txBody>
        </p:sp>
      </p:grpSp>
      <p:pic>
        <p:nvPicPr>
          <p:cNvPr id="9226" name="Picture 9" descr="C:\Users\Administrator\Desktop\未标题-2 拷贝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360" y="2123767"/>
            <a:ext cx="1390469" cy="3429001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722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12289"/>
          <p:cNvGrpSpPr/>
          <p:nvPr/>
        </p:nvGrpSpPr>
        <p:grpSpPr>
          <a:xfrm>
            <a:off x="936929" y="2289528"/>
            <a:ext cx="5027924" cy="1523812"/>
            <a:chOff x="0" y="0"/>
            <a:chExt cx="3168" cy="960"/>
          </a:xfrm>
        </p:grpSpPr>
        <p:sp>
          <p:nvSpPr>
            <p:cNvPr id="12291" name="直接连接符 12290"/>
            <p:cNvSpPr/>
            <p:nvPr/>
          </p:nvSpPr>
          <p:spPr>
            <a:xfrm>
              <a:off x="96" y="864"/>
              <a:ext cx="230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/>
            </a:p>
          </p:txBody>
        </p:sp>
        <p:grpSp>
          <p:nvGrpSpPr>
            <p:cNvPr id="12292" name="组合 12291"/>
            <p:cNvGrpSpPr/>
            <p:nvPr/>
          </p:nvGrpSpPr>
          <p:grpSpPr>
            <a:xfrm>
              <a:off x="0" y="0"/>
              <a:ext cx="3168" cy="960"/>
              <a:chOff x="0" y="0"/>
              <a:chExt cx="3168" cy="960"/>
            </a:xfrm>
          </p:grpSpPr>
          <p:sp>
            <p:nvSpPr>
              <p:cNvPr id="12293" name="直接连接符 12292"/>
              <p:cNvSpPr/>
              <p:nvPr/>
            </p:nvSpPr>
            <p:spPr>
              <a:xfrm flipH="1">
                <a:off x="96" y="192"/>
                <a:ext cx="0" cy="6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/>
              </a:p>
            </p:txBody>
          </p:sp>
          <p:grpSp>
            <p:nvGrpSpPr>
              <p:cNvPr id="12294" name="组合 12293"/>
              <p:cNvGrpSpPr/>
              <p:nvPr/>
            </p:nvGrpSpPr>
            <p:grpSpPr>
              <a:xfrm>
                <a:off x="0" y="0"/>
                <a:ext cx="3168" cy="960"/>
                <a:chOff x="0" y="0"/>
                <a:chExt cx="3168" cy="960"/>
              </a:xfrm>
            </p:grpSpPr>
            <p:sp>
              <p:nvSpPr>
                <p:cNvPr id="12295" name="矩形 12294"/>
                <p:cNvSpPr/>
                <p:nvPr/>
              </p:nvSpPr>
              <p:spPr>
                <a:xfrm>
                  <a:off x="2736" y="384"/>
                  <a:ext cx="432" cy="480"/>
                </a:xfrm>
                <a:prstGeom prst="rect">
                  <a:avLst/>
                </a:prstGeom>
                <a:solidFill>
                  <a:schemeClr val="folHlink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grpSp>
              <p:nvGrpSpPr>
                <p:cNvPr id="12296" name="组合 12295"/>
                <p:cNvGrpSpPr/>
                <p:nvPr/>
              </p:nvGrpSpPr>
              <p:grpSpPr>
                <a:xfrm>
                  <a:off x="0" y="0"/>
                  <a:ext cx="3168" cy="960"/>
                  <a:chOff x="0" y="0"/>
                  <a:chExt cx="3168" cy="960"/>
                </a:xfrm>
              </p:grpSpPr>
              <p:grpSp>
                <p:nvGrpSpPr>
                  <p:cNvPr id="12297" name="组合 12296"/>
                  <p:cNvGrpSpPr/>
                  <p:nvPr/>
                </p:nvGrpSpPr>
                <p:grpSpPr>
                  <a:xfrm rot="-5400000">
                    <a:off x="18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12298" name="组合 12297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12299" name="组合 12298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12300" name="椭圆 12299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sz="135"/>
                        </a:p>
                      </p:txBody>
                    </p:sp>
                    <p:sp>
                      <p:nvSpPr>
                        <p:cNvPr id="12301" name="椭圆 12300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sz="135"/>
                        </a:p>
                      </p:txBody>
                    </p:sp>
                  </p:grpSp>
                  <p:sp>
                    <p:nvSpPr>
                      <p:cNvPr id="12302" name="椭圆 12301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2303" name="菱形 12302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grpSp>
                  <p:nvGrpSpPr>
                    <p:cNvPr id="12304" name="组合 12303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2305" name="椭圆 12304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2306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grpSp>
                  <p:nvGrpSpPr>
                    <p:cNvPr id="12307" name="组合 12306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2308" name="椭圆 1230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2309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</p:grpSp>
              <p:grpSp>
                <p:nvGrpSpPr>
                  <p:cNvPr id="12310" name="组合 12309"/>
                  <p:cNvGrpSpPr/>
                  <p:nvPr/>
                </p:nvGrpSpPr>
                <p:grpSpPr>
                  <a:xfrm rot="-5400000">
                    <a:off x="611" y="205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12311" name="组合 12310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12312" name="组合 12311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12313" name="椭圆 12312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sz="135"/>
                        </a:p>
                      </p:txBody>
                    </p:sp>
                    <p:sp>
                      <p:nvSpPr>
                        <p:cNvPr id="12314" name="椭圆 12313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sz="135"/>
                        </a:p>
                      </p:txBody>
                    </p:sp>
                  </p:grpSp>
                  <p:sp>
                    <p:nvSpPr>
                      <p:cNvPr id="12315" name="椭圆 12314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2316" name="菱形 12315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grpSp>
                  <p:nvGrpSpPr>
                    <p:cNvPr id="12317" name="组合 12316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2318" name="椭圆 12317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2319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grpSp>
                  <p:nvGrpSpPr>
                    <p:cNvPr id="12320" name="组合 12319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2321" name="椭圆 12320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2322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</p:grpSp>
              <p:sp>
                <p:nvSpPr>
                  <p:cNvPr id="12323" name="直接连接符 12322"/>
                  <p:cNvSpPr/>
                  <p:nvPr/>
                </p:nvSpPr>
                <p:spPr>
                  <a:xfrm rot="-5400000" flipH="1" flipV="1">
                    <a:off x="1368" y="177"/>
                    <a:ext cx="0" cy="1200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2324" name="直接连接符 12323"/>
                  <p:cNvSpPr/>
                  <p:nvPr/>
                </p:nvSpPr>
                <p:spPr>
                  <a:xfrm flipH="1" flipV="1">
                    <a:off x="816" y="432"/>
                    <a:ext cx="768" cy="144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2325" name="直接连接符 12324"/>
                  <p:cNvSpPr/>
                  <p:nvPr/>
                </p:nvSpPr>
                <p:spPr>
                  <a:xfrm flipH="1" flipV="1">
                    <a:off x="1056" y="240"/>
                    <a:ext cx="1008" cy="192"/>
                  </a:xfrm>
                  <a:prstGeom prst="line">
                    <a:avLst/>
                  </a:prstGeom>
                  <a:ln w="19050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grpSp>
                <p:nvGrpSpPr>
                  <p:cNvPr id="12326" name="组合 12325"/>
                  <p:cNvGrpSpPr/>
                  <p:nvPr/>
                </p:nvGrpSpPr>
                <p:grpSpPr>
                  <a:xfrm>
                    <a:off x="0" y="192"/>
                    <a:ext cx="3168" cy="768"/>
                    <a:chOff x="0" y="0"/>
                    <a:chExt cx="3168" cy="768"/>
                  </a:xfrm>
                </p:grpSpPr>
                <p:sp>
                  <p:nvSpPr>
                    <p:cNvPr id="12327" name="矩形 12326"/>
                    <p:cNvSpPr/>
                    <p:nvPr/>
                  </p:nvSpPr>
                  <p:spPr>
                    <a:xfrm>
                      <a:off x="0" y="0"/>
                      <a:ext cx="96" cy="672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  <p:sp>
                  <p:nvSpPr>
                    <p:cNvPr id="12328" name="矩形 12327"/>
                    <p:cNvSpPr/>
                    <p:nvPr/>
                  </p:nvSpPr>
                  <p:spPr>
                    <a:xfrm>
                      <a:off x="0" y="672"/>
                      <a:ext cx="3168" cy="96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</p:grpSp>
              <p:sp>
                <p:nvSpPr>
                  <p:cNvPr id="12329" name="直接连接符 12328"/>
                  <p:cNvSpPr/>
                  <p:nvPr/>
                </p:nvSpPr>
                <p:spPr>
                  <a:xfrm>
                    <a:off x="99" y="603"/>
                    <a:ext cx="297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2330" name="直接连接符 12329"/>
                  <p:cNvSpPr/>
                  <p:nvPr/>
                </p:nvSpPr>
                <p:spPr>
                  <a:xfrm>
                    <a:off x="2361" y="615"/>
                    <a:ext cx="384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  <p:sp>
                <p:nvSpPr>
                  <p:cNvPr id="12331" name="文本框 12330"/>
                  <p:cNvSpPr txBox="1"/>
                  <p:nvPr/>
                </p:nvSpPr>
                <p:spPr>
                  <a:xfrm>
                    <a:off x="1008" y="0"/>
                    <a:ext cx="336" cy="29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400">
                        <a:latin typeface="Times New Roman" panose="02020603050405020304" pitchFamily="2" charset="0"/>
                      </a:rPr>
                      <a:t>F</a:t>
                    </a:r>
                  </a:p>
                </p:txBody>
              </p:sp>
              <p:sp>
                <p:nvSpPr>
                  <p:cNvPr id="12332" name="文本框 12331"/>
                  <p:cNvSpPr txBox="1"/>
                  <p:nvPr/>
                </p:nvSpPr>
                <p:spPr>
                  <a:xfrm>
                    <a:off x="2832" y="192"/>
                    <a:ext cx="288" cy="581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5400">
                        <a:latin typeface="Times New Roman" panose="02020603050405020304" pitchFamily="2" charset="0"/>
                      </a:rPr>
                      <a:t>.</a:t>
                    </a:r>
                  </a:p>
                </p:txBody>
              </p:sp>
            </p:grpSp>
          </p:grpSp>
        </p:grpSp>
      </p:grpSp>
      <p:sp>
        <p:nvSpPr>
          <p:cNvPr id="12333" name="矩形 12332"/>
          <p:cNvSpPr/>
          <p:nvPr/>
        </p:nvSpPr>
        <p:spPr>
          <a:xfrm>
            <a:off x="137243" y="686140"/>
            <a:ext cx="11915928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使用滑轮组</a:t>
            </a:r>
            <a:r>
              <a:rPr lang="zh-CN" altLang="en-US" sz="36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重物时，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若动滑轮重和绳子摩擦不计，动滑轮被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几段</a:t>
            </a:r>
            <a:r>
              <a:rPr lang="zh-CN" altLang="en-US" sz="3600" b="1">
                <a:solidFill>
                  <a:schemeClr val="accent1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绳子拉住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，所用的力就是物体与接触面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摩擦力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几分之一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。即</a:t>
            </a:r>
          </a:p>
        </p:txBody>
      </p:sp>
      <p:grpSp>
        <p:nvGrpSpPr>
          <p:cNvPr id="12341" name="组合 12340"/>
          <p:cNvGrpSpPr/>
          <p:nvPr/>
        </p:nvGrpSpPr>
        <p:grpSpPr>
          <a:xfrm>
            <a:off x="5614423" y="2845719"/>
            <a:ext cx="914168" cy="460318"/>
            <a:chOff x="0" y="0"/>
            <a:chExt cx="576" cy="290"/>
          </a:xfrm>
        </p:grpSpPr>
        <p:sp>
          <p:nvSpPr>
            <p:cNvPr id="12342" name="直接连接符 12341"/>
            <p:cNvSpPr/>
            <p:nvPr/>
          </p:nvSpPr>
          <p:spPr>
            <a:xfrm>
              <a:off x="0" y="282"/>
              <a:ext cx="384" cy="0"/>
            </a:xfrm>
            <a:prstGeom prst="line">
              <a:avLst/>
            </a:prstGeom>
            <a:ln w="19050" cap="flat" cmpd="sng">
              <a:solidFill>
                <a:srgbClr val="FF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12343" name="文本框 12342"/>
            <p:cNvSpPr txBox="1"/>
            <p:nvPr/>
          </p:nvSpPr>
          <p:spPr>
            <a:xfrm>
              <a:off x="240" y="0"/>
              <a:ext cx="33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>
                  <a:solidFill>
                    <a:srgbClr val="FF3300"/>
                  </a:solidFill>
                  <a:latin typeface="Times New Roman" panose="02020603050405020304" pitchFamily="2" charset="0"/>
                </a:rPr>
                <a:t>f</a:t>
              </a:r>
            </a:p>
          </p:txBody>
        </p:sp>
      </p:grpSp>
      <p:sp>
        <p:nvSpPr>
          <p:cNvPr id="12344" name="文本框 12343"/>
          <p:cNvSpPr txBox="1"/>
          <p:nvPr/>
        </p:nvSpPr>
        <p:spPr>
          <a:xfrm>
            <a:off x="137032" y="4805087"/>
            <a:ext cx="11722513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latin typeface="Times New Roman" panose="02020603050405020304" pitchFamily="2" charset="0"/>
              </a:rPr>
              <a:t>如图所示，物体的重力大小为</a:t>
            </a:r>
            <a:r>
              <a:rPr lang="en-US" altLang="zh-CN" sz="3200" b="1">
                <a:latin typeface="Times New Roman" panose="02020603050405020304" pitchFamily="2" charset="0"/>
              </a:rPr>
              <a:t>120N</a:t>
            </a:r>
            <a:r>
              <a:rPr lang="zh-CN" altLang="en-US" sz="3200" b="1">
                <a:latin typeface="Times New Roman" panose="02020603050405020304" pitchFamily="2" charset="0"/>
              </a:rPr>
              <a:t>，物体与地面的摩擦力大小为</a:t>
            </a:r>
            <a:r>
              <a:rPr lang="en-US" altLang="zh-CN" sz="3200" b="1">
                <a:latin typeface="Times New Roman" panose="02020603050405020304" pitchFamily="2" charset="0"/>
              </a:rPr>
              <a:t>60N</a:t>
            </a:r>
            <a:r>
              <a:rPr lang="zh-CN" altLang="en-US" sz="3200" b="1">
                <a:latin typeface="Times New Roman" panose="02020603050405020304" pitchFamily="2" charset="0"/>
              </a:rPr>
              <a:t>，用力</a:t>
            </a:r>
            <a:r>
              <a:rPr lang="en-US" altLang="zh-CN" sz="3200" b="1">
                <a:latin typeface="Times New Roman" panose="02020603050405020304" pitchFamily="2" charset="0"/>
              </a:rPr>
              <a:t>F</a:t>
            </a:r>
            <a:r>
              <a:rPr lang="zh-CN" altLang="en-US" sz="3200" b="1">
                <a:latin typeface="Times New Roman" panose="02020603050405020304" pitchFamily="2" charset="0"/>
              </a:rPr>
              <a:t>拉着物体在地面上做匀速直线运动，拉力</a:t>
            </a:r>
            <a:r>
              <a:rPr lang="en-US" altLang="zh-CN" sz="3200" b="1">
                <a:latin typeface="Times New Roman" panose="02020603050405020304" pitchFamily="2" charset="0"/>
              </a:rPr>
              <a:t>F</a:t>
            </a:r>
            <a:r>
              <a:rPr lang="zh-CN" altLang="en-US" sz="3200" b="1">
                <a:latin typeface="Times New Roman" panose="02020603050405020304" pitchFamily="2" charset="0"/>
              </a:rPr>
              <a:t>的大小等于＿＿＿。（不计动滑轮重和绳子摩擦）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66850" y="2013760"/>
          <a:ext cx="1436641" cy="1036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r:id="rId4" imgW="545465" imgH="393700" progId="Equation.KSEE3">
                  <p:embed/>
                </p:oleObj>
              </mc:Choice>
              <mc:Fallback>
                <p:oleObj r:id="rId4" imgW="545465" imgH="39370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366850" y="2013760"/>
                        <a:ext cx="1436641" cy="1036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25489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13313"/>
          <p:cNvSpPr txBox="1"/>
          <p:nvPr/>
        </p:nvSpPr>
        <p:spPr>
          <a:xfrm>
            <a:off x="407049" y="1112384"/>
            <a:ext cx="11515133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如图所示，物体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G=80N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，在</a:t>
            </a:r>
            <a:r>
              <a:rPr lang="en-US" altLang="zh-CN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F=60N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拉力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下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匀速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前进，此时物体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受到的</a:t>
            </a:r>
            <a:r>
              <a:rPr lang="zh-CN" altLang="en-US" sz="3600" b="1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摩擦力等于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＿＿＿＿</a:t>
            </a:r>
            <a:r>
              <a:rPr lang="en-US" altLang="zh-CN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N</a:t>
            </a:r>
            <a:r>
              <a:rPr lang="zh-CN" altLang="en-US" sz="36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。（滑轮自重及绳子与滑轮的摩擦不计）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07050" y="3444239"/>
            <a:ext cx="6704534" cy="1893646"/>
            <a:chOff x="460" y="6515"/>
            <a:chExt cx="7100" cy="2005"/>
          </a:xfrm>
        </p:grpSpPr>
        <p:grpSp>
          <p:nvGrpSpPr>
            <p:cNvPr id="13315" name="组合 13314"/>
            <p:cNvGrpSpPr/>
            <p:nvPr/>
          </p:nvGrpSpPr>
          <p:grpSpPr>
            <a:xfrm>
              <a:off x="460" y="6515"/>
              <a:ext cx="5420" cy="2005"/>
              <a:chOff x="0" y="0"/>
              <a:chExt cx="2168" cy="802"/>
            </a:xfrm>
          </p:grpSpPr>
          <p:grpSp>
            <p:nvGrpSpPr>
              <p:cNvPr id="13316" name="组合 13315"/>
              <p:cNvGrpSpPr/>
              <p:nvPr/>
            </p:nvGrpSpPr>
            <p:grpSpPr>
              <a:xfrm>
                <a:off x="0" y="96"/>
                <a:ext cx="2072" cy="706"/>
                <a:chOff x="0" y="0"/>
                <a:chExt cx="2072" cy="706"/>
              </a:xfrm>
            </p:grpSpPr>
            <p:grpSp>
              <p:nvGrpSpPr>
                <p:cNvPr id="13317" name="组合 13316"/>
                <p:cNvGrpSpPr/>
                <p:nvPr/>
              </p:nvGrpSpPr>
              <p:grpSpPr>
                <a:xfrm>
                  <a:off x="0" y="0"/>
                  <a:ext cx="1978" cy="706"/>
                  <a:chOff x="0" y="0"/>
                  <a:chExt cx="1978" cy="706"/>
                </a:xfrm>
              </p:grpSpPr>
              <p:grpSp>
                <p:nvGrpSpPr>
                  <p:cNvPr id="13318" name="组合 13317"/>
                  <p:cNvGrpSpPr/>
                  <p:nvPr/>
                </p:nvGrpSpPr>
                <p:grpSpPr>
                  <a:xfrm rot="-5400000" flipV="1">
                    <a:off x="-315" y="325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13319" name="组合 13318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20" name="直接连接符 13319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21" name="直接连接符 13320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22" name="直接连接符 13321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23" name="直接连接符 13322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24" name="直接连接符 13323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  <p:sp>
                  <p:nvSpPr>
                    <p:cNvPr id="13325" name="直接连接符 13324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grpSp>
                  <p:nvGrpSpPr>
                    <p:cNvPr id="13326" name="组合 13325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27" name="直接连接符 13326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28" name="直接连接符 13327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29" name="直接连接符 13328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30" name="直接连接符 13329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31" name="直接连接符 13330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</p:grpSp>
              <p:grpSp>
                <p:nvGrpSpPr>
                  <p:cNvPr id="13332" name="组合 13331"/>
                  <p:cNvGrpSpPr/>
                  <p:nvPr/>
                </p:nvGrpSpPr>
                <p:grpSpPr>
                  <a:xfrm>
                    <a:off x="0" y="643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13333" name="组合 13332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34" name="直接连接符 13333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35" name="直接连接符 13334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36" name="直接连接符 13335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37" name="直接连接符 13336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38" name="直接连接符 13337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  <p:sp>
                  <p:nvSpPr>
                    <p:cNvPr id="13339" name="直接连接符 13338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grpSp>
                  <p:nvGrpSpPr>
                    <p:cNvPr id="13340" name="组合 13339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41" name="直接连接符 13340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42" name="直接连接符 13341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43" name="直接连接符 13342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44" name="直接连接符 13343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45" name="直接连接符 13344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</p:grpSp>
              <p:grpSp>
                <p:nvGrpSpPr>
                  <p:cNvPr id="13346" name="组合 13345"/>
                  <p:cNvGrpSpPr/>
                  <p:nvPr/>
                </p:nvGrpSpPr>
                <p:grpSpPr>
                  <a:xfrm>
                    <a:off x="636" y="646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13347" name="组合 13346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48" name="直接连接符 13347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49" name="直接连接符 13348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0" name="直接连接符 13349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1" name="直接连接符 13350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2" name="直接连接符 13351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  <p:sp>
                  <p:nvSpPr>
                    <p:cNvPr id="13353" name="直接连接符 13352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grpSp>
                  <p:nvGrpSpPr>
                    <p:cNvPr id="13354" name="组合 13353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55" name="直接连接符 13354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6" name="直接连接符 13355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7" name="直接连接符 13356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8" name="直接连接符 13357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59" name="直接连接符 13358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</p:grpSp>
              <p:grpSp>
                <p:nvGrpSpPr>
                  <p:cNvPr id="13360" name="组合 13359"/>
                  <p:cNvGrpSpPr/>
                  <p:nvPr/>
                </p:nvGrpSpPr>
                <p:grpSpPr>
                  <a:xfrm>
                    <a:off x="1272" y="643"/>
                    <a:ext cx="706" cy="49"/>
                    <a:chOff x="0" y="0"/>
                    <a:chExt cx="1764" cy="123"/>
                  </a:xfrm>
                </p:grpSpPr>
                <p:grpSp>
                  <p:nvGrpSpPr>
                    <p:cNvPr id="13361" name="组合 13360"/>
                    <p:cNvGrpSpPr/>
                    <p:nvPr/>
                  </p:nvGrpSpPr>
                  <p:grpSpPr>
                    <a:xfrm>
                      <a:off x="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62" name="直接连接符 13361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63" name="直接连接符 13362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64" name="直接连接符 13363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65" name="直接连接符 13364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66" name="直接连接符 13365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  <p:sp>
                  <p:nvSpPr>
                    <p:cNvPr id="13367" name="直接连接符 13366"/>
                    <p:cNvSpPr/>
                    <p:nvPr/>
                  </p:nvSpPr>
                  <p:spPr>
                    <a:xfrm>
                      <a:off x="165" y="0"/>
                      <a:ext cx="1593" cy="0"/>
                    </a:xfrm>
                    <a:prstGeom prst="line">
                      <a:avLst/>
                    </a:prstGeom>
                    <a:ln w="952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/>
                    </a:p>
                  </p:txBody>
                </p:sp>
                <p:grpSp>
                  <p:nvGrpSpPr>
                    <p:cNvPr id="13368" name="组合 13367"/>
                    <p:cNvGrpSpPr/>
                    <p:nvPr/>
                  </p:nvGrpSpPr>
                  <p:grpSpPr>
                    <a:xfrm>
                      <a:off x="900" y="3"/>
                      <a:ext cx="864" cy="120"/>
                      <a:chOff x="0" y="0"/>
                      <a:chExt cx="864" cy="120"/>
                    </a:xfrm>
                  </p:grpSpPr>
                  <p:sp>
                    <p:nvSpPr>
                      <p:cNvPr id="13369" name="直接连接符 13368"/>
                      <p:cNvSpPr/>
                      <p:nvPr/>
                    </p:nvSpPr>
                    <p:spPr>
                      <a:xfrm flipH="1">
                        <a:off x="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70" name="直接连接符 13369"/>
                      <p:cNvSpPr/>
                      <p:nvPr/>
                    </p:nvSpPr>
                    <p:spPr>
                      <a:xfrm flipH="1">
                        <a:off x="18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71" name="直接连接符 13370"/>
                      <p:cNvSpPr/>
                      <p:nvPr/>
                    </p:nvSpPr>
                    <p:spPr>
                      <a:xfrm flipH="1">
                        <a:off x="36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72" name="直接连接符 13371"/>
                      <p:cNvSpPr/>
                      <p:nvPr/>
                    </p:nvSpPr>
                    <p:spPr>
                      <a:xfrm flipH="1">
                        <a:off x="540" y="0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  <p:sp>
                    <p:nvSpPr>
                      <p:cNvPr id="13373" name="直接连接符 13372"/>
                      <p:cNvSpPr/>
                      <p:nvPr/>
                    </p:nvSpPr>
                    <p:spPr>
                      <a:xfrm flipH="1">
                        <a:off x="684" y="7"/>
                        <a:ext cx="180" cy="113"/>
                      </a:xfrm>
                      <a:prstGeom prst="line">
                        <a:avLst/>
                      </a:prstGeom>
                      <a:ln w="9525" cap="flat" cmpd="sng">
                        <a:solidFill>
                          <a:srgbClr val="000000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/>
                      </a:p>
                    </p:txBody>
                  </p:sp>
                </p:grpSp>
              </p:grpSp>
            </p:grpSp>
            <p:sp>
              <p:nvSpPr>
                <p:cNvPr id="13374" name="矩形 13373"/>
                <p:cNvSpPr/>
                <p:nvPr/>
              </p:nvSpPr>
              <p:spPr>
                <a:xfrm rot="-16200000" flipV="1">
                  <a:off x="1777" y="356"/>
                  <a:ext cx="336" cy="254"/>
                </a:xfrm>
                <a:prstGeom prst="rect">
                  <a:avLst/>
                </a:prstGeom>
                <a:solidFill>
                  <a:srgbClr val="663300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  <p:grpSp>
              <p:nvGrpSpPr>
                <p:cNvPr id="13375" name="组合 13374"/>
                <p:cNvGrpSpPr/>
                <p:nvPr/>
              </p:nvGrpSpPr>
              <p:grpSpPr>
                <a:xfrm rot="5400000" flipV="1">
                  <a:off x="303" y="71"/>
                  <a:ext cx="271" cy="751"/>
                  <a:chOff x="0" y="0"/>
                  <a:chExt cx="340" cy="986"/>
                </a:xfrm>
              </p:grpSpPr>
              <p:grpSp>
                <p:nvGrpSpPr>
                  <p:cNvPr id="13376" name="组合 13375"/>
                  <p:cNvGrpSpPr/>
                  <p:nvPr/>
                </p:nvGrpSpPr>
                <p:grpSpPr>
                  <a:xfrm>
                    <a:off x="0" y="192"/>
                    <a:ext cx="340" cy="794"/>
                    <a:chOff x="0" y="0"/>
                    <a:chExt cx="340" cy="794"/>
                  </a:xfrm>
                </p:grpSpPr>
                <p:grpSp>
                  <p:nvGrpSpPr>
                    <p:cNvPr id="13377" name="组合 13376"/>
                    <p:cNvGrpSpPr/>
                    <p:nvPr/>
                  </p:nvGrpSpPr>
                  <p:grpSpPr>
                    <a:xfrm>
                      <a:off x="0" y="231"/>
                      <a:ext cx="340" cy="340"/>
                      <a:chOff x="0" y="0"/>
                      <a:chExt cx="680" cy="681"/>
                    </a:xfrm>
                  </p:grpSpPr>
                  <p:grpSp>
                    <p:nvGrpSpPr>
                      <p:cNvPr id="13378" name="组合 13377"/>
                      <p:cNvGrpSpPr/>
                      <p:nvPr/>
                    </p:nvGrpSpPr>
                    <p:grpSpPr>
                      <a:xfrm>
                        <a:off x="0" y="0"/>
                        <a:ext cx="680" cy="680"/>
                        <a:chOff x="0" y="0"/>
                        <a:chExt cx="680" cy="680"/>
                      </a:xfrm>
                    </p:grpSpPr>
                    <p:sp>
                      <p:nvSpPr>
                        <p:cNvPr id="13379" name="椭圆 13378"/>
                        <p:cNvSpPr/>
                        <p:nvPr/>
                      </p:nvSpPr>
                      <p:spPr>
                        <a:xfrm>
                          <a:off x="0" y="0"/>
                          <a:ext cx="680" cy="680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sz="135"/>
                        </a:p>
                      </p:txBody>
                    </p:sp>
                    <p:sp>
                      <p:nvSpPr>
                        <p:cNvPr id="13380" name="椭圆 13379"/>
                        <p:cNvSpPr/>
                        <p:nvPr/>
                      </p:nvSpPr>
                      <p:spPr>
                        <a:xfrm>
                          <a:off x="48" y="57"/>
                          <a:ext cx="576" cy="576"/>
                        </a:xfrm>
                        <a:prstGeom prst="ellipse">
                          <a:avLst/>
                        </a:prstGeom>
                        <a:solidFill>
                          <a:schemeClr val="accent1"/>
                        </a:solidFill>
                        <a:ln w="38100" cap="flat" cmpd="sng">
                          <a:solidFill>
                            <a:schemeClr val="tx1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 sz="135"/>
                        </a:p>
                      </p:txBody>
                    </p:sp>
                  </p:grpSp>
                  <p:sp>
                    <p:nvSpPr>
                      <p:cNvPr id="13381" name="椭圆 13380"/>
                      <p:cNvSpPr/>
                      <p:nvPr/>
                    </p:nvSpPr>
                    <p:spPr>
                      <a:xfrm>
                        <a:off x="237" y="243"/>
                        <a:ext cx="192" cy="192"/>
                      </a:xfrm>
                      <a:prstGeom prst="ellipse">
                        <a:avLst/>
                      </a:prstGeom>
                      <a:solidFill>
                        <a:schemeClr val="tx2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3382" name="菱形 13381"/>
                      <p:cNvSpPr/>
                      <p:nvPr/>
                    </p:nvSpPr>
                    <p:spPr>
                      <a:xfrm>
                        <a:off x="279" y="9"/>
                        <a:ext cx="96" cy="672"/>
                      </a:xfrm>
                      <a:prstGeom prst="diamond">
                        <a:avLst/>
                      </a:prstGeom>
                      <a:solidFill>
                        <a:srgbClr val="663300"/>
                      </a:solidFill>
                      <a:ln w="952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grpSp>
                  <p:nvGrpSpPr>
                    <p:cNvPr id="13383" name="组合 13382"/>
                    <p:cNvGrpSpPr/>
                    <p:nvPr/>
                  </p:nvGrpSpPr>
                  <p:grpSpPr>
                    <a:xfrm>
                      <a:off x="114" y="567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3384" name="椭圆 13383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3385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grpSp>
                  <p:nvGrpSpPr>
                    <p:cNvPr id="13386" name="组合 13385"/>
                    <p:cNvGrpSpPr/>
                    <p:nvPr/>
                  </p:nvGrpSpPr>
                  <p:grpSpPr>
                    <a:xfrm flipH="1" flipV="1">
                      <a:off x="105" y="0"/>
                      <a:ext cx="102" cy="227"/>
                      <a:chOff x="0" y="0"/>
                      <a:chExt cx="148" cy="320"/>
                    </a:xfrm>
                  </p:grpSpPr>
                  <p:sp>
                    <p:nvSpPr>
                      <p:cNvPr id="13387" name="椭圆 13386"/>
                      <p:cNvSpPr/>
                      <p:nvPr/>
                    </p:nvSpPr>
                    <p:spPr>
                      <a:xfrm>
                        <a:off x="41" y="0"/>
                        <a:ext cx="48" cy="48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3388" name="未知"/>
                      <p:cNvSpPr/>
                      <p:nvPr/>
                    </p:nvSpPr>
                    <p:spPr>
                      <a:xfrm>
                        <a:off x="0" y="46"/>
                        <a:ext cx="148" cy="2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8" h="274">
                            <a:moveTo>
                              <a:pt x="64" y="0"/>
                            </a:moveTo>
                            <a:cubicBezTo>
                              <a:pt x="55" y="62"/>
                              <a:pt x="31" y="100"/>
                              <a:pt x="100" y="119"/>
                            </a:cubicBezTo>
                            <a:cubicBezTo>
                              <a:pt x="148" y="164"/>
                              <a:pt x="138" y="252"/>
                              <a:pt x="73" y="274"/>
                            </a:cubicBezTo>
                            <a:cubicBezTo>
                              <a:pt x="39" y="263"/>
                              <a:pt x="16" y="243"/>
                              <a:pt x="0" y="210"/>
                            </a:cubicBezTo>
                          </a:path>
                        </a:pathLst>
                      </a:custGeom>
                      <a:noFill/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</p:grpSp>
              <p:sp>
                <p:nvSpPr>
                  <p:cNvPr id="13389" name="直接连接符 13388"/>
                  <p:cNvSpPr/>
                  <p:nvPr/>
                </p:nvSpPr>
                <p:spPr>
                  <a:xfrm flipH="1">
                    <a:off x="144" y="0"/>
                    <a:ext cx="0" cy="192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/>
                  </a:p>
                </p:txBody>
              </p:sp>
            </p:grpSp>
            <p:grpSp>
              <p:nvGrpSpPr>
                <p:cNvPr id="13390" name="组合 13389"/>
                <p:cNvGrpSpPr/>
                <p:nvPr/>
              </p:nvGrpSpPr>
              <p:grpSpPr>
                <a:xfrm rot="5400000" flipV="1">
                  <a:off x="1178" y="142"/>
                  <a:ext cx="271" cy="605"/>
                  <a:chOff x="0" y="0"/>
                  <a:chExt cx="340" cy="794"/>
                </a:xfrm>
              </p:grpSpPr>
              <p:grpSp>
                <p:nvGrpSpPr>
                  <p:cNvPr id="13391" name="组合 13390"/>
                  <p:cNvGrpSpPr/>
                  <p:nvPr/>
                </p:nvGrpSpPr>
                <p:grpSpPr>
                  <a:xfrm>
                    <a:off x="0" y="231"/>
                    <a:ext cx="340" cy="340"/>
                    <a:chOff x="0" y="0"/>
                    <a:chExt cx="680" cy="681"/>
                  </a:xfrm>
                </p:grpSpPr>
                <p:grpSp>
                  <p:nvGrpSpPr>
                    <p:cNvPr id="13392" name="组合 13391"/>
                    <p:cNvGrpSpPr/>
                    <p:nvPr/>
                  </p:nvGrpSpPr>
                  <p:grpSpPr>
                    <a:xfrm>
                      <a:off x="0" y="0"/>
                      <a:ext cx="680" cy="680"/>
                      <a:chOff x="0" y="0"/>
                      <a:chExt cx="680" cy="680"/>
                    </a:xfrm>
                  </p:grpSpPr>
                  <p:sp>
                    <p:nvSpPr>
                      <p:cNvPr id="13393" name="椭圆 13392"/>
                      <p:cNvSpPr/>
                      <p:nvPr/>
                    </p:nvSpPr>
                    <p:spPr>
                      <a:xfrm>
                        <a:off x="0" y="0"/>
                        <a:ext cx="680" cy="680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  <p:sp>
                    <p:nvSpPr>
                      <p:cNvPr id="13394" name="椭圆 13393"/>
                      <p:cNvSpPr/>
                      <p:nvPr/>
                    </p:nvSpPr>
                    <p:spPr>
                      <a:xfrm>
                        <a:off x="48" y="57"/>
                        <a:ext cx="576" cy="576"/>
                      </a:xfrm>
                      <a:prstGeom prst="ellipse">
                        <a:avLst/>
                      </a:prstGeom>
                      <a:solidFill>
                        <a:schemeClr val="accent1"/>
                      </a:solidFill>
                      <a:ln w="38100" cap="flat" cmpd="sng">
                        <a:solidFill>
                          <a:schemeClr val="tx1"/>
                        </a:solidFill>
                        <a:prstDash val="solid"/>
                        <a:headEnd type="none" w="med" len="med"/>
                        <a:tailEnd type="none" w="med" len="med"/>
                      </a:ln>
                    </p:spPr>
                    <p:txBody>
                      <a:bodyPr/>
                      <a:lstStyle/>
                      <a:p>
                        <a:endParaRPr lang="zh-CN" altLang="en-US" sz="135"/>
                      </a:p>
                    </p:txBody>
                  </p:sp>
                </p:grpSp>
                <p:sp>
                  <p:nvSpPr>
                    <p:cNvPr id="13395" name="椭圆 13394"/>
                    <p:cNvSpPr/>
                    <p:nvPr/>
                  </p:nvSpPr>
                  <p:spPr>
                    <a:xfrm>
                      <a:off x="237" y="243"/>
                      <a:ext cx="192" cy="192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  <p:sp>
                  <p:nvSpPr>
                    <p:cNvPr id="13396" name="菱形 13395"/>
                    <p:cNvSpPr/>
                    <p:nvPr/>
                  </p:nvSpPr>
                  <p:spPr>
                    <a:xfrm>
                      <a:off x="279" y="9"/>
                      <a:ext cx="96" cy="672"/>
                    </a:xfrm>
                    <a:prstGeom prst="diamond">
                      <a:avLst/>
                    </a:prstGeom>
                    <a:solidFill>
                      <a:srgbClr val="663300"/>
                    </a:solidFill>
                    <a:ln w="952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</p:grpSp>
              <p:grpSp>
                <p:nvGrpSpPr>
                  <p:cNvPr id="13397" name="组合 13396"/>
                  <p:cNvGrpSpPr/>
                  <p:nvPr/>
                </p:nvGrpSpPr>
                <p:grpSpPr>
                  <a:xfrm>
                    <a:off x="114" y="567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13398" name="椭圆 13397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  <p:sp>
                  <p:nvSpPr>
                    <p:cNvPr id="13399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</p:grpSp>
              <p:grpSp>
                <p:nvGrpSpPr>
                  <p:cNvPr id="13400" name="组合 13399"/>
                  <p:cNvGrpSpPr/>
                  <p:nvPr/>
                </p:nvGrpSpPr>
                <p:grpSpPr>
                  <a:xfrm flipH="1" flipV="1">
                    <a:off x="105" y="0"/>
                    <a:ext cx="102" cy="227"/>
                    <a:chOff x="0" y="0"/>
                    <a:chExt cx="148" cy="320"/>
                  </a:xfrm>
                </p:grpSpPr>
                <p:sp>
                  <p:nvSpPr>
                    <p:cNvPr id="13401" name="椭圆 13400"/>
                    <p:cNvSpPr/>
                    <p:nvPr/>
                  </p:nvSpPr>
                  <p:spPr>
                    <a:xfrm>
                      <a:off x="41" y="0"/>
                      <a:ext cx="48" cy="48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  <p:sp>
                  <p:nvSpPr>
                    <p:cNvPr id="13402" name="未知"/>
                    <p:cNvSpPr/>
                    <p:nvPr/>
                  </p:nvSpPr>
                  <p:spPr>
                    <a:xfrm>
                      <a:off x="0" y="46"/>
                      <a:ext cx="148" cy="2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" h="274">
                          <a:moveTo>
                            <a:pt x="64" y="0"/>
                          </a:moveTo>
                          <a:cubicBezTo>
                            <a:pt x="55" y="62"/>
                            <a:pt x="31" y="100"/>
                            <a:pt x="100" y="119"/>
                          </a:cubicBezTo>
                          <a:cubicBezTo>
                            <a:pt x="148" y="164"/>
                            <a:pt x="138" y="252"/>
                            <a:pt x="73" y="274"/>
                          </a:cubicBezTo>
                          <a:cubicBezTo>
                            <a:pt x="39" y="263"/>
                            <a:pt x="16" y="243"/>
                            <a:pt x="0" y="210"/>
                          </a:cubicBezTo>
                        </a:path>
                      </a:pathLst>
                    </a:custGeom>
                    <a:noFill/>
                    <a:ln w="381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zh-CN" altLang="en-US" sz="135"/>
                    </a:p>
                  </p:txBody>
                </p:sp>
              </p:grpSp>
            </p:grpSp>
            <p:sp>
              <p:nvSpPr>
                <p:cNvPr id="13403" name="直接连接符 13402"/>
                <p:cNvSpPr/>
                <p:nvPr/>
              </p:nvSpPr>
              <p:spPr>
                <a:xfrm rot="-16200000" flipH="1" flipV="1">
                  <a:off x="918" y="177"/>
                  <a:ext cx="0" cy="816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404" name="直接连接符 13403"/>
                <p:cNvSpPr/>
                <p:nvPr/>
              </p:nvSpPr>
              <p:spPr>
                <a:xfrm>
                  <a:off x="1632" y="432"/>
                  <a:ext cx="192" cy="0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405" name="直接连接符 13404"/>
                <p:cNvSpPr/>
                <p:nvPr/>
              </p:nvSpPr>
              <p:spPr>
                <a:xfrm flipV="1">
                  <a:off x="816" y="297"/>
                  <a:ext cx="528" cy="14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  <p:sp>
              <p:nvSpPr>
                <p:cNvPr id="13406" name="直接连接符 13405"/>
                <p:cNvSpPr/>
                <p:nvPr/>
              </p:nvSpPr>
              <p:spPr>
                <a:xfrm flipV="1">
                  <a:off x="501" y="192"/>
                  <a:ext cx="555" cy="114"/>
                </a:xfrm>
                <a:prstGeom prst="line">
                  <a:avLst/>
                </a:prstGeom>
                <a:ln w="19050" cap="flat" cmpd="sng">
                  <a:solidFill>
                    <a:schemeClr val="tx1"/>
                  </a:solidFill>
                  <a:prstDash val="solid"/>
                  <a:headEnd type="none" w="med" len="med"/>
                  <a:tailEnd type="triangle" w="med" len="med"/>
                </a:ln>
              </p:spPr>
              <p:txBody>
                <a:bodyPr/>
                <a:lstStyle/>
                <a:p>
                  <a:endParaRPr/>
                </a:p>
              </p:txBody>
            </p:sp>
          </p:grpSp>
          <p:sp>
            <p:nvSpPr>
              <p:cNvPr id="13407" name="文本框 13406"/>
              <p:cNvSpPr txBox="1"/>
              <p:nvPr/>
            </p:nvSpPr>
            <p:spPr>
              <a:xfrm>
                <a:off x="1832" y="432"/>
                <a:ext cx="336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solidFill>
                      <a:srgbClr val="FF3300"/>
                    </a:solidFill>
                    <a:latin typeface="Times New Roman" panose="02020603050405020304" pitchFamily="2" charset="0"/>
                  </a:rPr>
                  <a:t>A</a:t>
                </a:r>
              </a:p>
            </p:txBody>
          </p:sp>
          <p:sp>
            <p:nvSpPr>
              <p:cNvPr id="13408" name="文本框 13407"/>
              <p:cNvSpPr txBox="1"/>
              <p:nvPr/>
            </p:nvSpPr>
            <p:spPr>
              <a:xfrm>
                <a:off x="920" y="0"/>
                <a:ext cx="384" cy="19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>
                    <a:latin typeface="Times New Roman" panose="02020603050405020304" pitchFamily="2" charset="0"/>
                  </a:rPr>
                  <a:t>F</a:t>
                </a:r>
              </a:p>
            </p:txBody>
          </p:sp>
        </p:grpSp>
        <p:grpSp>
          <p:nvGrpSpPr>
            <p:cNvPr id="13409" name="组合 13408"/>
            <p:cNvGrpSpPr/>
            <p:nvPr/>
          </p:nvGrpSpPr>
          <p:grpSpPr>
            <a:xfrm>
              <a:off x="5400" y="7440"/>
              <a:ext cx="2160" cy="553"/>
              <a:chOff x="0" y="0"/>
              <a:chExt cx="864" cy="221"/>
            </a:xfrm>
          </p:grpSpPr>
          <p:sp>
            <p:nvSpPr>
              <p:cNvPr id="13410" name="直接连接符 13409"/>
              <p:cNvSpPr/>
              <p:nvPr/>
            </p:nvSpPr>
            <p:spPr>
              <a:xfrm>
                <a:off x="0" y="174"/>
                <a:ext cx="576" cy="0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/>
              </a:p>
            </p:txBody>
          </p:sp>
          <p:sp>
            <p:nvSpPr>
              <p:cNvPr id="13411" name="文本框 13410"/>
              <p:cNvSpPr txBox="1"/>
              <p:nvPr/>
            </p:nvSpPr>
            <p:spPr>
              <a:xfrm>
                <a:off x="576" y="0"/>
                <a:ext cx="288" cy="2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rgbClr val="FF0000"/>
                    </a:solidFill>
                    <a:latin typeface="Times New Roman" panose="02020603050405020304" pitchFamily="2" charset="0"/>
                  </a:rPr>
                  <a:t>f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78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2529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zh-CN" altLang="en-US">
                <a:ea typeface="华文行楷" pitchFamily="2" charset="-122"/>
              </a:rPr>
              <a:t>特殊例题分析</a:t>
            </a:r>
          </a:p>
        </p:txBody>
      </p:sp>
      <p:pic>
        <p:nvPicPr>
          <p:cNvPr id="22532" name="图片 22531" descr="pic_28174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42" y="1856585"/>
            <a:ext cx="8206729" cy="428647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37" y="2400005"/>
            <a:ext cx="983577" cy="6035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804" y="3003603"/>
            <a:ext cx="983577" cy="6603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8147" y="2807200"/>
            <a:ext cx="983577" cy="66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文本框 35841"/>
          <p:cNvSpPr txBox="1"/>
          <p:nvPr/>
        </p:nvSpPr>
        <p:spPr>
          <a:xfrm>
            <a:off x="62014" y="804446"/>
            <a:ext cx="11725477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例、如图所示滑轮组．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为两个弹簧测力计，不计滑轮质量及摩擦．当匀速提升的重物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G=300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牛时，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r>
              <a:rPr lang="zh-CN" altLang="en-US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两弹簧测力计上示数应为多少？</a:t>
            </a:r>
            <a:endParaRPr lang="zh-CN" altLang="en-US" sz="3200">
              <a:solidFill>
                <a:srgbClr val="000000"/>
              </a:solidFill>
              <a:latin typeface="微软雅黑"/>
              <a:ea typeface="微软雅黑" panose="020B0502040204020203" charset="-122"/>
            </a:endParaRPr>
          </a:p>
        </p:txBody>
      </p:sp>
      <p:pic>
        <p:nvPicPr>
          <p:cNvPr id="23554" name="图片 35842" descr="8209bbd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520" y="1868575"/>
            <a:ext cx="2602840" cy="44111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New picture" hidden="1"/>
          <p:cNvPicPr/>
          <p:nvPr/>
        </p:nvPicPr>
        <p:blipFill>
          <a:blip r:embed="rId4"/>
          <a:stretch>
            <a:fillRect/>
          </a:stretch>
        </p:blipFill>
        <p:spPr>
          <a:xfrm>
            <a:off x="11733273" y="10591800"/>
            <a:ext cx="292062" cy="495300"/>
          </a:xfrm>
          <a:prstGeom prst="cub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0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6145" descr="起重机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407" y="1890373"/>
            <a:ext cx="6727600" cy="46924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文本框 6146"/>
          <p:cNvSpPr txBox="1"/>
          <p:nvPr/>
        </p:nvSpPr>
        <p:spPr>
          <a:xfrm>
            <a:off x="2926854" y="694949"/>
            <a:ext cx="7487647" cy="10147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10.2 </a:t>
            </a:r>
            <a:r>
              <a:rPr lang="zh-CN" alt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滑轮</a:t>
            </a:r>
            <a:r>
              <a:rPr lang="zh-CN" altLang="en-US" sz="6000" b="1" dirty="0">
                <a:solidFill>
                  <a:srgbClr val="FF0000"/>
                </a:solidFill>
                <a:latin typeface="Arial" panose="020B0604020202020204" pitchFamily="34" charset="0"/>
                <a:ea typeface="华文行楷" pitchFamily="2" charset="-122"/>
              </a:rPr>
              <a:t>及其使用</a:t>
            </a:r>
          </a:p>
        </p:txBody>
      </p:sp>
    </p:spTree>
    <p:extLst>
      <p:ext uri="{BB962C8B-B14F-4D97-AF65-F5344CB8AC3E}">
        <p14:creationId xmlns:p14="http://schemas.microsoft.com/office/powerpoint/2010/main" val="55633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=2367822177,650989665&amp;fm=0&amp;gp=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010915" y="2707080"/>
            <a:ext cx="4089158" cy="3942853"/>
          </a:xfrm>
          <a:prstGeom prst="rect">
            <a:avLst/>
          </a:prstGeom>
          <a:noFill/>
          <a:ln w="9525" cmpd="sng">
            <a:noFill/>
            <a:miter lim="800000"/>
          </a:ln>
        </p:spPr>
      </p:pic>
      <p:pic>
        <p:nvPicPr>
          <p:cNvPr id="4100" name="Picture 4" descr="81-hualunzu"/>
          <p:cNvPicPr>
            <a:picLocks noChangeAspect="1" noChangeArrowheads="1"/>
          </p:cNvPicPr>
          <p:nvPr/>
        </p:nvPicPr>
        <p:blipFill>
          <a:blip r:embed="rId4"/>
          <a:srcRect t="14291" b="14942"/>
          <a:stretch>
            <a:fillRect/>
          </a:stretch>
        </p:blipFill>
        <p:spPr bwMode="auto">
          <a:xfrm>
            <a:off x="603236" y="3798334"/>
            <a:ext cx="4754506" cy="2616970"/>
          </a:xfrm>
          <a:prstGeom prst="rect">
            <a:avLst/>
          </a:prstGeom>
          <a:noFill/>
          <a:ln w="9525" cmpd="sng">
            <a:noFill/>
            <a:miter lim="800000"/>
          </a:ln>
        </p:spPr>
      </p:pic>
      <p:pic>
        <p:nvPicPr>
          <p:cNvPr id="3" name="图片 2" descr="IMG_2859"/>
          <p:cNvPicPr>
            <a:picLocks noChangeAspect="1"/>
          </p:cNvPicPr>
          <p:nvPr/>
        </p:nvPicPr>
        <p:blipFill>
          <a:blip r:embed="rId5"/>
          <a:srcRect l="14751" t="33002" r="3467" b="5051"/>
          <a:stretch>
            <a:fillRect/>
          </a:stretch>
        </p:blipFill>
        <p:spPr>
          <a:xfrm>
            <a:off x="765945" y="808467"/>
            <a:ext cx="4429483" cy="2517676"/>
          </a:xfrm>
          <a:prstGeom prst="rect">
            <a:avLst/>
          </a:prstGeom>
        </p:spPr>
      </p:pic>
      <p:sp>
        <p:nvSpPr>
          <p:cNvPr id="7" name="Text Box 4"/>
          <p:cNvSpPr txBox="1"/>
          <p:nvPr/>
        </p:nvSpPr>
        <p:spPr>
          <a:xfrm>
            <a:off x="5754933" y="808467"/>
            <a:ext cx="6146934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周边有槽，可以绕着中心轴转动的轮子。</a:t>
            </a:r>
            <a:endParaRPr lang="zh-CN" altLang="en-US" sz="4800">
              <a:solidFill>
                <a:srgbClr val="000000"/>
              </a:solidFill>
              <a:latin typeface="微软雅黑"/>
              <a:ea typeface="微软雅黑" panose="020B0502040204020203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1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8"/>
          <p:cNvSpPr txBox="1">
            <a:spLocks noChangeArrowheads="1"/>
          </p:cNvSpPr>
          <p:nvPr/>
        </p:nvSpPr>
        <p:spPr bwMode="auto">
          <a:xfrm>
            <a:off x="175122" y="1252066"/>
            <a:ext cx="11267122" cy="17341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735" b="1">
                <a:solidFill>
                  <a:srgbClr val="000000"/>
                </a:solidFill>
                <a:ea typeface="黑体" panose="02010609060101010101" pitchFamily="2" charset="-122"/>
              </a:rPr>
              <a:t>尝试采用绳，一个滑轮，铁架台将钩码提到高处，你有什么方法？</a:t>
            </a:r>
            <a:endParaRPr lang="zh-CN" altLang="en-US" sz="3200" b="1">
              <a:ea typeface="黑体" panose="02010609060101010101" pitchFamily="2" charset="-122"/>
            </a:endParaRPr>
          </a:p>
          <a:p>
            <a:endParaRPr lang="zh-CN" altLang="en-US" sz="3200" b="1">
              <a:solidFill>
                <a:srgbClr val="FF3300"/>
              </a:solidFill>
              <a:ea typeface="黑体" panose="02010609060101010101" pitchFamily="2" charset="-122"/>
            </a:endParaRPr>
          </a:p>
        </p:txBody>
      </p:sp>
      <p:grpSp>
        <p:nvGrpSpPr>
          <p:cNvPr id="2" name="组合 8194"/>
          <p:cNvGrpSpPr/>
          <p:nvPr/>
        </p:nvGrpSpPr>
        <p:grpSpPr>
          <a:xfrm>
            <a:off x="8182605" y="2060314"/>
            <a:ext cx="2088986" cy="2952902"/>
            <a:chOff x="699" y="2119"/>
            <a:chExt cx="663" cy="1130"/>
          </a:xfrm>
        </p:grpSpPr>
        <p:sp>
          <p:nvSpPr>
            <p:cNvPr id="16387" name="平行四边形 8195"/>
            <p:cNvSpPr>
              <a:spLocks noChangeArrowheads="1"/>
            </p:cNvSpPr>
            <p:nvPr/>
          </p:nvSpPr>
          <p:spPr bwMode="auto">
            <a:xfrm>
              <a:off x="699" y="3214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6388" name="矩形 8196"/>
            <p:cNvSpPr>
              <a:spLocks noChangeArrowheads="1"/>
            </p:cNvSpPr>
            <p:nvPr/>
          </p:nvSpPr>
          <p:spPr bwMode="auto">
            <a:xfrm>
              <a:off x="766" y="3180"/>
              <a:ext cx="530" cy="33"/>
            </a:xfrm>
            <a:prstGeom prst="rect">
              <a:avLst/>
            </a:pr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6389" name="平行四边形 8197"/>
            <p:cNvSpPr>
              <a:spLocks noChangeArrowheads="1"/>
            </p:cNvSpPr>
            <p:nvPr/>
          </p:nvSpPr>
          <p:spPr bwMode="auto">
            <a:xfrm flipH="1">
              <a:off x="1092" y="3214"/>
              <a:ext cx="270" cy="35"/>
            </a:xfrm>
            <a:prstGeom prst="parallelogram">
              <a:avLst>
                <a:gd name="adj" fmla="val 192857"/>
              </a:avLst>
            </a:prstGeom>
            <a:solidFill>
              <a:srgbClr val="333333"/>
            </a:soli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6390" name="矩形 8198"/>
            <p:cNvSpPr>
              <a:spLocks noChangeArrowheads="1"/>
            </p:cNvSpPr>
            <p:nvPr/>
          </p:nvSpPr>
          <p:spPr bwMode="auto">
            <a:xfrm>
              <a:off x="1174" y="2119"/>
              <a:ext cx="27" cy="1060"/>
            </a:xfrm>
            <a:prstGeom prst="rect">
              <a:avLst/>
            </a:prstGeom>
            <a:gradFill rotWithShape="1">
              <a:gsLst>
                <a:gs pos="0">
                  <a:srgbClr val="3B3B3B"/>
                </a:gs>
                <a:gs pos="50000">
                  <a:schemeClr val="bg2"/>
                </a:gs>
                <a:gs pos="100000">
                  <a:srgbClr val="3B3B3B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6391" name="矩形 8199"/>
            <p:cNvSpPr>
              <a:spLocks noChangeArrowheads="1"/>
            </p:cNvSpPr>
            <p:nvPr/>
          </p:nvSpPr>
          <p:spPr bwMode="auto">
            <a:xfrm>
              <a:off x="858" y="2300"/>
              <a:ext cx="444" cy="27"/>
            </a:xfrm>
            <a:prstGeom prst="rect">
              <a:avLst/>
            </a:prstGeom>
            <a:gradFill rotWithShape="1">
              <a:gsLst>
                <a:gs pos="0">
                  <a:srgbClr val="3B3B3B"/>
                </a:gs>
                <a:gs pos="50000">
                  <a:schemeClr val="bg2"/>
                </a:gs>
                <a:gs pos="100000">
                  <a:srgbClr val="3B3B3B"/>
                </a:gs>
              </a:gsLst>
              <a:lin ang="54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6392" name="椭圆 8200"/>
            <p:cNvSpPr>
              <a:spLocks noChangeArrowheads="1"/>
            </p:cNvSpPr>
            <p:nvPr/>
          </p:nvSpPr>
          <p:spPr bwMode="auto">
            <a:xfrm>
              <a:off x="1176" y="2302"/>
              <a:ext cx="23" cy="2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 sz="135"/>
            </a:p>
          </p:txBody>
        </p:sp>
      </p:grpSp>
      <p:grpSp>
        <p:nvGrpSpPr>
          <p:cNvPr id="3" name="组合 8201"/>
          <p:cNvGrpSpPr/>
          <p:nvPr/>
        </p:nvGrpSpPr>
        <p:grpSpPr>
          <a:xfrm rot="-2085373">
            <a:off x="3260423" y="4363256"/>
            <a:ext cx="2376300" cy="1727289"/>
            <a:chOff x="1800" y="2904"/>
            <a:chExt cx="431" cy="300"/>
          </a:xfrm>
        </p:grpSpPr>
        <p:grpSp>
          <p:nvGrpSpPr>
            <p:cNvPr id="4" name="组合 8202"/>
            <p:cNvGrpSpPr/>
            <p:nvPr/>
          </p:nvGrpSpPr>
          <p:grpSpPr>
            <a:xfrm>
              <a:off x="1800" y="3012"/>
              <a:ext cx="372" cy="192"/>
              <a:chOff x="1686" y="2982"/>
              <a:chExt cx="660" cy="324"/>
            </a:xfrm>
          </p:grpSpPr>
          <p:sp>
            <p:nvSpPr>
              <p:cNvPr id="16395" name="椭圆 8203"/>
              <p:cNvSpPr>
                <a:spLocks noChangeArrowheads="1"/>
              </p:cNvSpPr>
              <p:nvPr/>
            </p:nvSpPr>
            <p:spPr bwMode="auto">
              <a:xfrm>
                <a:off x="1686" y="2982"/>
                <a:ext cx="162" cy="1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6396" name="矩形 8204"/>
              <p:cNvSpPr>
                <a:spLocks noChangeArrowheads="1"/>
              </p:cNvSpPr>
              <p:nvPr/>
            </p:nvSpPr>
            <p:spPr bwMode="auto">
              <a:xfrm>
                <a:off x="1752" y="311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6397" name="矩形 8205"/>
              <p:cNvSpPr>
                <a:spLocks noChangeArrowheads="1"/>
              </p:cNvSpPr>
              <p:nvPr/>
            </p:nvSpPr>
            <p:spPr bwMode="auto">
              <a:xfrm>
                <a:off x="1878" y="320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6398" name="直接连接符 8206"/>
              <p:cNvSpPr>
                <a:spLocks noChangeShapeType="1"/>
              </p:cNvSpPr>
              <p:nvPr/>
            </p:nvSpPr>
            <p:spPr bwMode="auto">
              <a:xfrm>
                <a:off x="1836" y="3054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6399" name="矩形 8207"/>
              <p:cNvSpPr>
                <a:spLocks noChangeArrowheads="1"/>
              </p:cNvSpPr>
              <p:nvPr/>
            </p:nvSpPr>
            <p:spPr bwMode="auto">
              <a:xfrm>
                <a:off x="2124" y="3204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6400" name="矩形 8208"/>
              <p:cNvSpPr>
                <a:spLocks noChangeArrowheads="1"/>
              </p:cNvSpPr>
              <p:nvPr/>
            </p:nvSpPr>
            <p:spPr bwMode="auto">
              <a:xfrm>
                <a:off x="1824" y="3066"/>
                <a:ext cx="222" cy="10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</p:grpSp>
        <p:pic>
          <p:nvPicPr>
            <p:cNvPr id="16401" name="图片 8209" descr="图片1"/>
            <p:cNvPicPr>
              <a:picLocks noChangeAspect="1" noChangeArrowheads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848" y="2904"/>
              <a:ext cx="383" cy="2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16402" name="矩形 8210"/>
            <p:cNvSpPr>
              <a:spLocks noChangeArrowheads="1"/>
            </p:cNvSpPr>
            <p:nvPr/>
          </p:nvSpPr>
          <p:spPr bwMode="auto">
            <a:xfrm rot="5400000">
              <a:off x="1884" y="2976"/>
              <a:ext cx="264" cy="13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rgbClr val="767676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</p:grpSp>
      <p:grpSp>
        <p:nvGrpSpPr>
          <p:cNvPr id="5" name="组合 8211"/>
          <p:cNvGrpSpPr/>
          <p:nvPr/>
        </p:nvGrpSpPr>
        <p:grpSpPr>
          <a:xfrm rot="2569235" flipV="1">
            <a:off x="5723761" y="1919475"/>
            <a:ext cx="1728652" cy="2663962"/>
            <a:chOff x="2299" y="1071"/>
            <a:chExt cx="1111" cy="1824"/>
          </a:xfrm>
        </p:grpSpPr>
        <p:grpSp>
          <p:nvGrpSpPr>
            <p:cNvPr id="6" name="Group 3"/>
            <p:cNvGrpSpPr/>
            <p:nvPr/>
          </p:nvGrpSpPr>
          <p:grpSpPr>
            <a:xfrm>
              <a:off x="2299" y="1436"/>
              <a:ext cx="1111" cy="1111"/>
              <a:chOff x="1152" y="1517"/>
              <a:chExt cx="1111" cy="1111"/>
            </a:xfrm>
          </p:grpSpPr>
          <p:sp>
            <p:nvSpPr>
              <p:cNvPr id="16405" name="Oval 4"/>
              <p:cNvSpPr>
                <a:spLocks noChangeArrowheads="1"/>
              </p:cNvSpPr>
              <p:nvPr/>
            </p:nvSpPr>
            <p:spPr bwMode="auto">
              <a:xfrm>
                <a:off x="1152" y="1517"/>
                <a:ext cx="1111" cy="111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8F8F8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 sz="135"/>
              </a:p>
            </p:txBody>
          </p:sp>
          <p:sp>
            <p:nvSpPr>
              <p:cNvPr id="16406" name="Oval 5"/>
              <p:cNvSpPr>
                <a:spLocks noChangeArrowheads="1"/>
              </p:cNvSpPr>
              <p:nvPr/>
            </p:nvSpPr>
            <p:spPr bwMode="auto">
              <a:xfrm>
                <a:off x="1306" y="1671"/>
                <a:ext cx="803" cy="803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0000"/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 rot="10800000"/>
              <a:lstStyle/>
              <a:p>
                <a:endParaRPr lang="zh-CN" altLang="en-US" sz="135"/>
              </a:p>
            </p:txBody>
          </p:sp>
          <p:sp>
            <p:nvSpPr>
              <p:cNvPr id="16407" name="Oval 6"/>
              <p:cNvSpPr>
                <a:spLocks noChangeArrowheads="1"/>
              </p:cNvSpPr>
              <p:nvPr/>
            </p:nvSpPr>
            <p:spPr bwMode="auto">
              <a:xfrm>
                <a:off x="1461" y="1826"/>
                <a:ext cx="493" cy="493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96969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 rot="10800000"/>
              <a:lstStyle/>
              <a:p>
                <a:endParaRPr lang="zh-CN" altLang="en-US" sz="135"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699" y="1071"/>
              <a:ext cx="318" cy="1824"/>
              <a:chOff x="3370" y="1152"/>
              <a:chExt cx="318" cy="1824"/>
            </a:xfrm>
          </p:grpSpPr>
          <p:sp>
            <p:nvSpPr>
              <p:cNvPr id="16409" name="Rectangle 8"/>
              <p:cNvSpPr>
                <a:spLocks noChangeArrowheads="1"/>
              </p:cNvSpPr>
              <p:nvPr/>
            </p:nvSpPr>
            <p:spPr bwMode="auto">
              <a:xfrm>
                <a:off x="3408" y="1440"/>
                <a:ext cx="240" cy="1248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tx1"/>
                </a:solidFill>
                <a:miter lim="800000"/>
              </a:ln>
            </p:spPr>
            <p:txBody>
              <a:bodyPr rot="10800000" wrap="none" anchor="ctr"/>
              <a:lstStyle/>
              <a:p>
                <a:endParaRPr lang="zh-CN" altLang="en-US" sz="135"/>
              </a:p>
            </p:txBody>
          </p:sp>
          <p:sp>
            <p:nvSpPr>
              <p:cNvPr id="16410" name="Oval 9"/>
              <p:cNvSpPr>
                <a:spLocks noChangeArrowheads="1"/>
              </p:cNvSpPr>
              <p:nvPr/>
            </p:nvSpPr>
            <p:spPr bwMode="auto">
              <a:xfrm>
                <a:off x="3432" y="1990"/>
                <a:ext cx="185" cy="185"/>
              </a:xfrm>
              <a:prstGeom prst="ellipse">
                <a:avLst/>
              </a:prstGeom>
              <a:solidFill>
                <a:srgbClr val="333333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rot="10800000"/>
              <a:lstStyle/>
              <a:p>
                <a:endParaRPr lang="zh-CN" altLang="en-US" sz="135"/>
              </a:p>
            </p:txBody>
          </p:sp>
          <p:sp>
            <p:nvSpPr>
              <p:cNvPr id="16411" name="Freeform 10"/>
              <p:cNvSpPr>
                <a:spLocks noChangeArrowheads="1"/>
              </p:cNvSpPr>
              <p:nvPr/>
            </p:nvSpPr>
            <p:spPr bwMode="auto">
              <a:xfrm rot="110439">
                <a:off x="3448" y="2688"/>
                <a:ext cx="240" cy="288"/>
              </a:xfrm>
              <a:custGeom>
                <a:avLst/>
                <a:gdLst/>
                <a:ahLst/>
                <a:cxnLst>
                  <a:cxn ang="0">
                    <a:pos x="472" y="15"/>
                  </a:cxn>
                  <a:cxn ang="0">
                    <a:pos x="472" y="552"/>
                  </a:cxn>
                  <a:cxn ang="0">
                    <a:pos x="442" y="1005"/>
                  </a:cxn>
                  <a:cxn ang="0">
                    <a:pos x="247" y="1260"/>
                  </a:cxn>
                  <a:cxn ang="0">
                    <a:pos x="112" y="1488"/>
                  </a:cxn>
                  <a:cxn ang="0">
                    <a:pos x="7" y="1800"/>
                  </a:cxn>
                  <a:cxn ang="0">
                    <a:pos x="67" y="2055"/>
                  </a:cxn>
                  <a:cxn ang="0">
                    <a:pos x="262" y="2325"/>
                  </a:cxn>
                  <a:cxn ang="0">
                    <a:pos x="652" y="2535"/>
                  </a:cxn>
                  <a:cxn ang="0">
                    <a:pos x="1087" y="2550"/>
                  </a:cxn>
                  <a:cxn ang="0">
                    <a:pos x="1552" y="2268"/>
                  </a:cxn>
                  <a:cxn ang="0">
                    <a:pos x="1762" y="1965"/>
                  </a:cxn>
                  <a:cxn ang="0">
                    <a:pos x="1912" y="1644"/>
                  </a:cxn>
                  <a:cxn ang="0">
                    <a:pos x="2002" y="1275"/>
                  </a:cxn>
                  <a:cxn ang="0">
                    <a:pos x="1807" y="1440"/>
                  </a:cxn>
                  <a:cxn ang="0">
                    <a:pos x="1597" y="1785"/>
                  </a:cxn>
                  <a:cxn ang="0">
                    <a:pos x="1372" y="2010"/>
                  </a:cxn>
                  <a:cxn ang="0">
                    <a:pos x="1177" y="2130"/>
                  </a:cxn>
                  <a:cxn ang="0">
                    <a:pos x="892" y="2115"/>
                  </a:cxn>
                  <a:cxn ang="0">
                    <a:pos x="637" y="1935"/>
                  </a:cxn>
                  <a:cxn ang="0">
                    <a:pos x="652" y="1590"/>
                  </a:cxn>
                  <a:cxn ang="0">
                    <a:pos x="877" y="1260"/>
                  </a:cxn>
                  <a:cxn ang="0">
                    <a:pos x="1012" y="1020"/>
                  </a:cxn>
                  <a:cxn ang="0">
                    <a:pos x="1012" y="708"/>
                  </a:cxn>
                  <a:cxn ang="0">
                    <a:pos x="1012" y="552"/>
                  </a:cxn>
                  <a:cxn ang="0">
                    <a:pos x="1012" y="0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  <p:sp>
            <p:nvSpPr>
              <p:cNvPr id="16412" name="Freeform 11"/>
              <p:cNvSpPr>
                <a:spLocks noChangeArrowheads="1"/>
              </p:cNvSpPr>
              <p:nvPr/>
            </p:nvSpPr>
            <p:spPr bwMode="auto">
              <a:xfrm rot="110439" flipH="1" flipV="1">
                <a:off x="3370" y="1152"/>
                <a:ext cx="240" cy="288"/>
              </a:xfrm>
              <a:custGeom>
                <a:avLst/>
                <a:gdLst/>
                <a:ahLst/>
                <a:cxnLst>
                  <a:cxn ang="0">
                    <a:pos x="472" y="15"/>
                  </a:cxn>
                  <a:cxn ang="0">
                    <a:pos x="472" y="552"/>
                  </a:cxn>
                  <a:cxn ang="0">
                    <a:pos x="442" y="1005"/>
                  </a:cxn>
                  <a:cxn ang="0">
                    <a:pos x="247" y="1260"/>
                  </a:cxn>
                  <a:cxn ang="0">
                    <a:pos x="112" y="1488"/>
                  </a:cxn>
                  <a:cxn ang="0">
                    <a:pos x="7" y="1800"/>
                  </a:cxn>
                  <a:cxn ang="0">
                    <a:pos x="67" y="2055"/>
                  </a:cxn>
                  <a:cxn ang="0">
                    <a:pos x="262" y="2325"/>
                  </a:cxn>
                  <a:cxn ang="0">
                    <a:pos x="652" y="2535"/>
                  </a:cxn>
                  <a:cxn ang="0">
                    <a:pos x="1087" y="2550"/>
                  </a:cxn>
                  <a:cxn ang="0">
                    <a:pos x="1552" y="2268"/>
                  </a:cxn>
                  <a:cxn ang="0">
                    <a:pos x="1762" y="1965"/>
                  </a:cxn>
                  <a:cxn ang="0">
                    <a:pos x="1912" y="1644"/>
                  </a:cxn>
                  <a:cxn ang="0">
                    <a:pos x="2002" y="1275"/>
                  </a:cxn>
                  <a:cxn ang="0">
                    <a:pos x="1807" y="1440"/>
                  </a:cxn>
                  <a:cxn ang="0">
                    <a:pos x="1597" y="1785"/>
                  </a:cxn>
                  <a:cxn ang="0">
                    <a:pos x="1372" y="2010"/>
                  </a:cxn>
                  <a:cxn ang="0">
                    <a:pos x="1177" y="2130"/>
                  </a:cxn>
                  <a:cxn ang="0">
                    <a:pos x="892" y="2115"/>
                  </a:cxn>
                  <a:cxn ang="0">
                    <a:pos x="637" y="1935"/>
                  </a:cxn>
                  <a:cxn ang="0">
                    <a:pos x="652" y="1590"/>
                  </a:cxn>
                  <a:cxn ang="0">
                    <a:pos x="877" y="1260"/>
                  </a:cxn>
                  <a:cxn ang="0">
                    <a:pos x="1012" y="1020"/>
                  </a:cxn>
                  <a:cxn ang="0">
                    <a:pos x="1012" y="708"/>
                  </a:cxn>
                  <a:cxn ang="0">
                    <a:pos x="1012" y="552"/>
                  </a:cxn>
                  <a:cxn ang="0">
                    <a:pos x="1012" y="0"/>
                  </a:cxn>
                </a:cxnLst>
                <a:rect l="0" t="0" r="r" b="b"/>
                <a:pathLst>
                  <a:path w="2020" h="2594">
                    <a:moveTo>
                      <a:pt x="472" y="15"/>
                    </a:moveTo>
                    <a:cubicBezTo>
                      <a:pt x="472" y="107"/>
                      <a:pt x="477" y="387"/>
                      <a:pt x="472" y="552"/>
                    </a:cubicBezTo>
                    <a:cubicBezTo>
                      <a:pt x="467" y="717"/>
                      <a:pt x="480" y="887"/>
                      <a:pt x="442" y="1005"/>
                    </a:cubicBezTo>
                    <a:cubicBezTo>
                      <a:pt x="404" y="1123"/>
                      <a:pt x="302" y="1180"/>
                      <a:pt x="247" y="1260"/>
                    </a:cubicBezTo>
                    <a:cubicBezTo>
                      <a:pt x="192" y="1340"/>
                      <a:pt x="152" y="1398"/>
                      <a:pt x="112" y="1488"/>
                    </a:cubicBezTo>
                    <a:cubicBezTo>
                      <a:pt x="72" y="1578"/>
                      <a:pt x="14" y="1706"/>
                      <a:pt x="7" y="1800"/>
                    </a:cubicBezTo>
                    <a:cubicBezTo>
                      <a:pt x="0" y="1894"/>
                      <a:pt x="25" y="1968"/>
                      <a:pt x="67" y="2055"/>
                    </a:cubicBezTo>
                    <a:cubicBezTo>
                      <a:pt x="109" y="2142"/>
                      <a:pt x="165" y="2245"/>
                      <a:pt x="262" y="2325"/>
                    </a:cubicBezTo>
                    <a:cubicBezTo>
                      <a:pt x="359" y="2405"/>
                      <a:pt x="515" y="2498"/>
                      <a:pt x="652" y="2535"/>
                    </a:cubicBezTo>
                    <a:cubicBezTo>
                      <a:pt x="789" y="2572"/>
                      <a:pt x="937" y="2594"/>
                      <a:pt x="1087" y="2550"/>
                    </a:cubicBezTo>
                    <a:cubicBezTo>
                      <a:pt x="1237" y="2506"/>
                      <a:pt x="1440" y="2366"/>
                      <a:pt x="1552" y="2268"/>
                    </a:cubicBezTo>
                    <a:cubicBezTo>
                      <a:pt x="1664" y="2170"/>
                      <a:pt x="1702" y="2069"/>
                      <a:pt x="1762" y="1965"/>
                    </a:cubicBezTo>
                    <a:cubicBezTo>
                      <a:pt x="1822" y="1861"/>
                      <a:pt x="1872" y="1759"/>
                      <a:pt x="1912" y="1644"/>
                    </a:cubicBezTo>
                    <a:cubicBezTo>
                      <a:pt x="1952" y="1529"/>
                      <a:pt x="2020" y="1309"/>
                      <a:pt x="2002" y="1275"/>
                    </a:cubicBezTo>
                    <a:cubicBezTo>
                      <a:pt x="1984" y="1241"/>
                      <a:pt x="1874" y="1355"/>
                      <a:pt x="1807" y="1440"/>
                    </a:cubicBezTo>
                    <a:cubicBezTo>
                      <a:pt x="1740" y="1525"/>
                      <a:pt x="1669" y="1690"/>
                      <a:pt x="1597" y="1785"/>
                    </a:cubicBezTo>
                    <a:cubicBezTo>
                      <a:pt x="1525" y="1880"/>
                      <a:pt x="1442" y="1953"/>
                      <a:pt x="1372" y="2010"/>
                    </a:cubicBezTo>
                    <a:cubicBezTo>
                      <a:pt x="1302" y="2067"/>
                      <a:pt x="1257" y="2113"/>
                      <a:pt x="1177" y="2130"/>
                    </a:cubicBezTo>
                    <a:cubicBezTo>
                      <a:pt x="1097" y="2147"/>
                      <a:pt x="982" y="2147"/>
                      <a:pt x="892" y="2115"/>
                    </a:cubicBezTo>
                    <a:cubicBezTo>
                      <a:pt x="802" y="2083"/>
                      <a:pt x="677" y="2022"/>
                      <a:pt x="637" y="1935"/>
                    </a:cubicBezTo>
                    <a:cubicBezTo>
                      <a:pt x="597" y="1848"/>
                      <a:pt x="612" y="1702"/>
                      <a:pt x="652" y="1590"/>
                    </a:cubicBezTo>
                    <a:cubicBezTo>
                      <a:pt x="692" y="1478"/>
                      <a:pt x="817" y="1355"/>
                      <a:pt x="877" y="1260"/>
                    </a:cubicBezTo>
                    <a:cubicBezTo>
                      <a:pt x="937" y="1165"/>
                      <a:pt x="990" y="1112"/>
                      <a:pt x="1012" y="1020"/>
                    </a:cubicBezTo>
                    <a:cubicBezTo>
                      <a:pt x="1034" y="928"/>
                      <a:pt x="1012" y="786"/>
                      <a:pt x="1012" y="708"/>
                    </a:cubicBezTo>
                    <a:cubicBezTo>
                      <a:pt x="1012" y="630"/>
                      <a:pt x="1012" y="670"/>
                      <a:pt x="1012" y="552"/>
                    </a:cubicBezTo>
                    <a:cubicBezTo>
                      <a:pt x="1012" y="434"/>
                      <a:pt x="1012" y="115"/>
                      <a:pt x="1012" y="0"/>
                    </a:cubicBezTo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 sz="135"/>
              </a:p>
            </p:txBody>
          </p:sp>
        </p:grpSp>
      </p:grpSp>
      <p:pic>
        <p:nvPicPr>
          <p:cNvPr id="16413" name="Picture 10" descr="未标题-1 复制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12077" y="2492504"/>
            <a:ext cx="2520751" cy="155265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6414" name="文本框 8222"/>
          <p:cNvSpPr txBox="1">
            <a:spLocks noChangeArrowheads="1"/>
          </p:cNvSpPr>
          <p:nvPr/>
        </p:nvSpPr>
        <p:spPr bwMode="auto">
          <a:xfrm>
            <a:off x="2566472" y="4149938"/>
            <a:ext cx="136831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2" charset="-122"/>
              </a:rPr>
              <a:t>细线</a:t>
            </a:r>
          </a:p>
        </p:txBody>
      </p:sp>
      <p:sp>
        <p:nvSpPr>
          <p:cNvPr id="16415" name="文本框 8223"/>
          <p:cNvSpPr txBox="1">
            <a:spLocks noChangeArrowheads="1"/>
          </p:cNvSpPr>
          <p:nvPr/>
        </p:nvSpPr>
        <p:spPr bwMode="auto">
          <a:xfrm>
            <a:off x="5835193" y="3953401"/>
            <a:ext cx="136038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2" charset="-122"/>
              </a:rPr>
              <a:t>滑轮</a:t>
            </a:r>
          </a:p>
        </p:txBody>
      </p:sp>
      <p:sp>
        <p:nvSpPr>
          <p:cNvPr id="16416" name="文本框 8224"/>
          <p:cNvSpPr txBox="1">
            <a:spLocks noChangeArrowheads="1"/>
          </p:cNvSpPr>
          <p:nvPr/>
        </p:nvSpPr>
        <p:spPr bwMode="auto">
          <a:xfrm>
            <a:off x="3880803" y="5715310"/>
            <a:ext cx="187151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2" charset="-122"/>
              </a:rPr>
              <a:t>钩码</a:t>
            </a:r>
          </a:p>
        </p:txBody>
      </p:sp>
      <p:sp>
        <p:nvSpPr>
          <p:cNvPr id="16417" name="文本框 8225"/>
          <p:cNvSpPr txBox="1">
            <a:spLocks noChangeArrowheads="1"/>
          </p:cNvSpPr>
          <p:nvPr/>
        </p:nvSpPr>
        <p:spPr bwMode="auto">
          <a:xfrm>
            <a:off x="8422338" y="5180686"/>
            <a:ext cx="1785797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2" charset="-122"/>
              </a:rPr>
              <a:t>铁架台</a:t>
            </a:r>
          </a:p>
        </p:txBody>
      </p:sp>
      <p:sp>
        <p:nvSpPr>
          <p:cNvPr id="39" name="Text Box 141"/>
          <p:cNvSpPr txBox="1">
            <a:spLocks noChangeArrowheads="1"/>
          </p:cNvSpPr>
          <p:nvPr/>
        </p:nvSpPr>
        <p:spPr bwMode="auto">
          <a:xfrm>
            <a:off x="175122" y="647620"/>
            <a:ext cx="25909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66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合作</a:t>
            </a:r>
            <a:r>
              <a:rPr lang="zh-CN" altLang="en-US" sz="3200" b="1" smtClean="0">
                <a:solidFill>
                  <a:srgbClr val="FF66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探究一</a:t>
            </a:r>
            <a:endParaRPr lang="zh-CN" altLang="en-US" sz="3200" b="1">
              <a:solidFill>
                <a:srgbClr val="FF6600"/>
              </a:solidFill>
              <a:latin typeface="Times New Roman" panose="02020603050405020304" pitchFamily="2" charset="0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329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0242"/>
          <p:cNvGrpSpPr/>
          <p:nvPr/>
        </p:nvGrpSpPr>
        <p:grpSpPr>
          <a:xfrm>
            <a:off x="1523566" y="3284706"/>
            <a:ext cx="9143281" cy="1336744"/>
            <a:chOff x="0" y="842"/>
            <a:chExt cx="5760" cy="842"/>
          </a:xfrm>
        </p:grpSpPr>
        <p:sp>
          <p:nvSpPr>
            <p:cNvPr id="18435" name="矩形 10243"/>
            <p:cNvSpPr>
              <a:spLocks noChangeArrowheads="1"/>
            </p:cNvSpPr>
            <p:nvPr/>
          </p:nvSpPr>
          <p:spPr bwMode="auto">
            <a:xfrm>
              <a:off x="0" y="842"/>
              <a:ext cx="4140" cy="8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/>
            <a:lstStyle/>
            <a:p>
              <a:endParaRPr lang="zh-CN" altLang="en-US" sz="135"/>
            </a:p>
          </p:txBody>
        </p:sp>
        <p:sp>
          <p:nvSpPr>
            <p:cNvPr id="18436" name="矩形 10244"/>
            <p:cNvSpPr>
              <a:spLocks noChangeArrowheads="1"/>
            </p:cNvSpPr>
            <p:nvPr/>
          </p:nvSpPr>
          <p:spPr bwMode="auto">
            <a:xfrm>
              <a:off x="0" y="842"/>
              <a:ext cx="5760" cy="77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r>
                <a:rPr lang="en-US" altLang="zh-CN" sz="2400">
                  <a:latin typeface="Times New Roman" panose="02020603050405020304" pitchFamily="2" charset="0"/>
                </a:rPr>
                <a:t>  </a:t>
              </a:r>
              <a:r>
                <a:rPr lang="en-US" altLang="zh-CN" sz="7500">
                  <a:latin typeface="Times New Roman" panose="02020603050405020304" pitchFamily="2" charset="0"/>
                </a:rPr>
                <a:t> </a:t>
              </a:r>
              <a:r>
                <a:rPr lang="en-US" altLang="zh-CN" sz="2400">
                  <a:latin typeface="Times New Roman" panose="02020603050405020304" pitchFamily="2" charset="0"/>
                </a:rPr>
                <a:t>           </a:t>
              </a:r>
            </a:p>
          </p:txBody>
        </p:sp>
      </p:grpSp>
      <p:sp>
        <p:nvSpPr>
          <p:cNvPr id="10247" name="文本框 10246"/>
          <p:cNvSpPr txBox="1">
            <a:spLocks noChangeArrowheads="1"/>
          </p:cNvSpPr>
          <p:nvPr/>
        </p:nvSpPr>
        <p:spPr bwMode="auto">
          <a:xfrm>
            <a:off x="2291377" y="691690"/>
            <a:ext cx="1655632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3" tIns="46802" rIns="90003" bIns="46802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方案一</a:t>
            </a:r>
          </a:p>
        </p:txBody>
      </p:sp>
      <p:sp>
        <p:nvSpPr>
          <p:cNvPr id="10248" name="文本框 10247"/>
          <p:cNvSpPr txBox="1">
            <a:spLocks noChangeArrowheads="1"/>
          </p:cNvSpPr>
          <p:nvPr/>
        </p:nvSpPr>
        <p:spPr bwMode="auto">
          <a:xfrm>
            <a:off x="8016882" y="691690"/>
            <a:ext cx="1655632" cy="5848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3" tIns="46802" rIns="90003" bIns="46802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</a:rPr>
              <a:t>方案二</a:t>
            </a:r>
          </a:p>
        </p:txBody>
      </p:sp>
      <p:sp>
        <p:nvSpPr>
          <p:cNvPr id="9218" name="Rectangle 2"/>
          <p:cNvSpPr>
            <a:spLocks noGrp="1" noChangeArrowheads="1"/>
          </p:cNvSpPr>
          <p:nvPr/>
        </p:nvSpPr>
        <p:spPr>
          <a:xfrm>
            <a:off x="1093756" y="5903849"/>
            <a:ext cx="5485969" cy="762039"/>
          </a:xfrm>
          <a:prstGeom prst="rect">
            <a:avLst/>
          </a:prstGeom>
        </p:spPr>
        <p:txBody>
          <a:bodyPr vert="horz" lIns="91443" tIns="45721" rIns="91443" bIns="4572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zh-CN" b="1">
                <a:solidFill>
                  <a:srgbClr val="FF0000"/>
                </a:solidFill>
              </a:rPr>
              <a:t>定滑轮：</a:t>
            </a:r>
            <a:r>
              <a:rPr lang="zh-CN" sz="3735" b="1">
                <a:solidFill>
                  <a:srgbClr val="FF0000"/>
                </a:solidFill>
              </a:rPr>
              <a:t>轴固定不动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/>
        </p:nvSpPr>
        <p:spPr>
          <a:xfrm>
            <a:off x="6300048" y="5926782"/>
            <a:ext cx="6439807" cy="623916"/>
          </a:xfrm>
          <a:prstGeom prst="rect">
            <a:avLst/>
          </a:prstGeom>
          <a:noFill/>
        </p:spPr>
        <p:txBody>
          <a:bodyPr vert="horz" lIns="91443" tIns="45721" rIns="91443" bIns="4572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zh-CN" b="1">
                <a:solidFill>
                  <a:srgbClr val="FF0000"/>
                </a:solidFill>
              </a:rPr>
              <a:t>动滑轮：轴随物体一起运动</a:t>
            </a: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324" y="1413760"/>
            <a:ext cx="3885214" cy="4353869"/>
          </a:xfrm>
          <a:prstGeom prst="rect">
            <a:avLst/>
          </a:prstGeom>
        </p:spPr>
      </p:pic>
      <p:pic>
        <p:nvPicPr>
          <p:cNvPr id="4" name="图片 3" descr="定滑轮实验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80470" y="1393441"/>
            <a:ext cx="3452678" cy="458582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9201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1126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93941" y="1324495"/>
            <a:ext cx="4249404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>
            <a:spAutoFit/>
          </a:bodyPr>
          <a:lstStyle/>
          <a:p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使用定滑轮提升物体</a:t>
            </a:r>
            <a:r>
              <a:rPr lang="zh-CN" altLang="en-US" sz="1400" b="1">
                <a:latin typeface="Times New Roman" panose="02020603050405020304" pitchFamily="2" charset="0"/>
                <a:ea typeface="华文彩云" pitchFamily="2" charset="-122"/>
              </a:rPr>
              <a:t> </a:t>
            </a:r>
            <a:endParaRPr lang="zh-CN" altLang="en-US" sz="2400" b="1">
              <a:latin typeface="Times New Roman" panose="02020603050405020304" pitchFamily="2" charset="0"/>
            </a:endParaRPr>
          </a:p>
        </p:txBody>
      </p:sp>
      <p:sp>
        <p:nvSpPr>
          <p:cNvPr id="27651" name="Rectangle 69"/>
          <p:cNvSpPr>
            <a:spLocks noChangeArrowheads="1"/>
          </p:cNvSpPr>
          <p:nvPr/>
        </p:nvSpPr>
        <p:spPr bwMode="auto">
          <a:xfrm>
            <a:off x="1526742" y="3830835"/>
            <a:ext cx="9143281" cy="199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>
            <a:spAutoFit/>
          </a:bodyPr>
          <a:lstStyle/>
          <a:p>
            <a:r>
              <a:rPr lang="en-US" sz="1000" b="1">
                <a:latin typeface="Courier New" panose="02070309020205020404" pitchFamily="49" charset="0"/>
              </a:rPr>
              <a:t> </a:t>
            </a:r>
            <a:endParaRPr lang="en-US" sz="2400" b="1">
              <a:latin typeface="Times New Roman" panose="02020603050405020304" pitchFamily="2" charset="0"/>
            </a:endParaRPr>
          </a:p>
        </p:txBody>
      </p:sp>
      <p:sp>
        <p:nvSpPr>
          <p:cNvPr id="27785" name="Rectangle 204"/>
          <p:cNvSpPr>
            <a:spLocks noChangeArrowheads="1"/>
          </p:cNvSpPr>
          <p:nvPr/>
        </p:nvSpPr>
        <p:spPr bwMode="auto">
          <a:xfrm>
            <a:off x="1526742" y="3830835"/>
            <a:ext cx="9143281" cy="199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>
            <a:spAutoFit/>
          </a:bodyPr>
          <a:lstStyle/>
          <a:p>
            <a:r>
              <a:rPr lang="en-US" sz="1000" b="1">
                <a:latin typeface="Courier New" panose="02070309020205020404" pitchFamily="49" charset="0"/>
              </a:rPr>
              <a:t> </a:t>
            </a:r>
            <a:endParaRPr lang="en-US" sz="2400" b="1">
              <a:latin typeface="Times New Roman" panose="02020603050405020304" pitchFamily="2" charset="0"/>
            </a:endParaRPr>
          </a:p>
        </p:txBody>
      </p:sp>
      <p:sp>
        <p:nvSpPr>
          <p:cNvPr id="27789" name="Text Box 141"/>
          <p:cNvSpPr txBox="1">
            <a:spLocks noChangeArrowheads="1"/>
          </p:cNvSpPr>
          <p:nvPr/>
        </p:nvSpPr>
        <p:spPr bwMode="auto">
          <a:xfrm>
            <a:off x="196283" y="919367"/>
            <a:ext cx="25909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66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合作探究二</a:t>
            </a:r>
          </a:p>
        </p:txBody>
      </p:sp>
      <p:graphicFrame>
        <p:nvGraphicFramePr>
          <p:cNvPr id="28057" name="Group 409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657984" y="2250229"/>
          <a:ext cx="5175845" cy="3230245"/>
        </p:xfrm>
        <a:graphic>
          <a:graphicData uri="http://schemas.openxmlformats.org/drawingml/2006/table">
            <a:tbl>
              <a:tblPr/>
              <a:tblGrid>
                <a:gridCol w="1034915"/>
                <a:gridCol w="995550"/>
                <a:gridCol w="1404437"/>
                <a:gridCol w="1740943"/>
              </a:tblGrid>
              <a:tr h="1849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G/N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拉力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F/N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物体运动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绳自由端移动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6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673682" y="5551755"/>
            <a:ext cx="1054425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定滑轮的特点：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Wingdings" panose="05000000000000000000" charset="0"/>
              </a:rPr>
              <a:t>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改变力的方向 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②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不省力</a:t>
            </a:r>
          </a:p>
          <a:p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      </a:t>
            </a:r>
            <a:r>
              <a:rPr lang="zh-CN" altLang="zh-CN" sz="3600" b="1">
                <a:solidFill>
                  <a:srgbClr val="FF0000"/>
                </a:solidFill>
                <a:latin typeface="Calibri"/>
                <a:ea typeface="黑体" panose="02010609060101010101" pitchFamily="2" charset="-122"/>
              </a:rPr>
              <a:t>③不省距离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8177500" y="1688652"/>
          <a:ext cx="3040141" cy="3791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5" imgW="2876550" imgH="3667125" progId="Paint.Picture">
                  <p:embed/>
                </p:oleObj>
              </mc:Choice>
              <mc:Fallback>
                <p:oleObj r:id="rId5" imgW="2876550" imgH="3667125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77500" y="1688652"/>
                        <a:ext cx="3040141" cy="3791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36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2498136" y="1114166"/>
            <a:ext cx="4249404" cy="5378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>
            <a:spAutoFit/>
          </a:bodyPr>
          <a:lstStyle/>
          <a:p>
            <a:r>
              <a:rPr lang="zh-CN" altLang="en-US" sz="3200" b="1">
                <a:latin typeface="隶书" pitchFamily="49" charset="-122"/>
                <a:ea typeface="隶书" pitchFamily="49" charset="-122"/>
              </a:rPr>
              <a:t>使用动滑轮提升物体</a:t>
            </a:r>
            <a:r>
              <a:rPr lang="zh-CN" altLang="en-US" sz="1400" b="1">
                <a:latin typeface="Times New Roman" panose="02020603050405020304" pitchFamily="2" charset="0"/>
                <a:ea typeface="华文彩云" pitchFamily="2" charset="-122"/>
              </a:rPr>
              <a:t> </a:t>
            </a:r>
            <a:endParaRPr lang="zh-CN" altLang="en-US" sz="2400" b="1">
              <a:latin typeface="Times New Roman" panose="02020603050405020304" pitchFamily="2" charset="0"/>
            </a:endParaRPr>
          </a:p>
        </p:txBody>
      </p:sp>
      <p:sp>
        <p:nvSpPr>
          <p:cNvPr id="38915" name="Rectangle 69"/>
          <p:cNvSpPr>
            <a:spLocks noChangeArrowheads="1"/>
          </p:cNvSpPr>
          <p:nvPr/>
        </p:nvSpPr>
        <p:spPr bwMode="auto">
          <a:xfrm>
            <a:off x="1526742" y="3830835"/>
            <a:ext cx="9143281" cy="1993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0">
            <a:spAutoFit/>
          </a:bodyPr>
          <a:lstStyle/>
          <a:p>
            <a:r>
              <a:rPr lang="en-US" sz="1000" b="1">
                <a:latin typeface="Courier New" panose="02070309020205020404" pitchFamily="49" charset="0"/>
              </a:rPr>
              <a:t> </a:t>
            </a:r>
            <a:endParaRPr lang="en-US" sz="2400" b="1">
              <a:latin typeface="Times New Roman" panose="02020603050405020304" pitchFamily="2" charset="0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68350" y="664551"/>
            <a:ext cx="259099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FF6600"/>
                </a:solidFill>
                <a:latin typeface="Times New Roman" panose="02020603050405020304" pitchFamily="2" charset="0"/>
                <a:ea typeface="黑体" panose="02010609060101010101" pitchFamily="2" charset="-122"/>
              </a:rPr>
              <a:t>合作探究三</a:t>
            </a:r>
          </a:p>
        </p:txBody>
      </p:sp>
      <p:grpSp>
        <p:nvGrpSpPr>
          <p:cNvPr id="4" name="Group 88"/>
          <p:cNvGrpSpPr/>
          <p:nvPr/>
        </p:nvGrpSpPr>
        <p:grpSpPr>
          <a:xfrm>
            <a:off x="8486832" y="1450209"/>
            <a:ext cx="2179466" cy="3660963"/>
            <a:chOff x="19" y="816"/>
            <a:chExt cx="1373" cy="2306"/>
          </a:xfrm>
        </p:grpSpPr>
        <p:grpSp>
          <p:nvGrpSpPr>
            <p:cNvPr id="5" name="Group 89"/>
            <p:cNvGrpSpPr/>
            <p:nvPr/>
          </p:nvGrpSpPr>
          <p:grpSpPr>
            <a:xfrm>
              <a:off x="19" y="816"/>
              <a:ext cx="989" cy="2238"/>
              <a:chOff x="3867" y="144"/>
              <a:chExt cx="989" cy="2238"/>
            </a:xfrm>
          </p:grpSpPr>
          <p:grpSp>
            <p:nvGrpSpPr>
              <p:cNvPr id="6" name="Group 90"/>
              <p:cNvGrpSpPr/>
              <p:nvPr/>
            </p:nvGrpSpPr>
            <p:grpSpPr>
              <a:xfrm>
                <a:off x="4398" y="1824"/>
                <a:ext cx="192" cy="558"/>
                <a:chOff x="4800" y="3099"/>
                <a:chExt cx="192" cy="558"/>
              </a:xfrm>
            </p:grpSpPr>
            <p:sp>
              <p:nvSpPr>
                <p:cNvPr id="39003" name="Rectangle 91"/>
                <p:cNvSpPr>
                  <a:spLocks noChangeArrowheads="1"/>
                </p:cNvSpPr>
                <p:nvPr/>
              </p:nvSpPr>
              <p:spPr bwMode="auto">
                <a:xfrm>
                  <a:off x="4800" y="3465"/>
                  <a:ext cx="192" cy="19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</a:ln>
                <a:effectLst/>
              </p:spPr>
              <p:txBody>
                <a:bodyPr wrap="none" anchor="ctr"/>
                <a:lstStyle/>
                <a:p>
                  <a:endParaRPr lang="zh-CN" altLang="en-US" sz="135"/>
                </a:p>
              </p:txBody>
            </p:sp>
            <p:sp>
              <p:nvSpPr>
                <p:cNvPr id="3900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896" y="3099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  <p:sp>
            <p:nvSpPr>
              <p:cNvPr id="39005" name="Line 93"/>
              <p:cNvSpPr>
                <a:spLocks noChangeShapeType="1"/>
              </p:cNvSpPr>
              <p:nvPr/>
            </p:nvSpPr>
            <p:spPr bwMode="auto">
              <a:xfrm flipH="1" flipV="1">
                <a:off x="4848" y="432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</p:spPr>
            <p:txBody>
              <a:bodyPr/>
              <a:lstStyle/>
              <a:p>
                <a:endParaRPr lang="zh-CN" altLang="en-US" sz="135"/>
              </a:p>
            </p:txBody>
          </p:sp>
          <p:grpSp>
            <p:nvGrpSpPr>
              <p:cNvPr id="7" name="Group 94"/>
              <p:cNvGrpSpPr/>
              <p:nvPr/>
            </p:nvGrpSpPr>
            <p:grpSpPr>
              <a:xfrm>
                <a:off x="3867" y="144"/>
                <a:ext cx="672" cy="1104"/>
                <a:chOff x="4923" y="2448"/>
                <a:chExt cx="672" cy="1104"/>
              </a:xfrm>
            </p:grpSpPr>
            <p:grpSp>
              <p:nvGrpSpPr>
                <p:cNvPr id="8" name="Group 95"/>
                <p:cNvGrpSpPr/>
                <p:nvPr/>
              </p:nvGrpSpPr>
              <p:grpSpPr>
                <a:xfrm>
                  <a:off x="4923" y="2448"/>
                  <a:ext cx="672" cy="96"/>
                  <a:chOff x="288" y="288"/>
                  <a:chExt cx="672" cy="96"/>
                </a:xfrm>
              </p:grpSpPr>
              <p:sp>
                <p:nvSpPr>
                  <p:cNvPr id="39008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88" y="384"/>
                    <a:ext cx="62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09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0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1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3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2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3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0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4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09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5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75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6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38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7" name="Line 10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7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18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88"/>
                    <a:ext cx="96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sp>
              <p:nvSpPr>
                <p:cNvPr id="39019" name="Line 107"/>
                <p:cNvSpPr>
                  <a:spLocks noChangeShapeType="1"/>
                </p:cNvSpPr>
                <p:nvPr/>
              </p:nvSpPr>
              <p:spPr bwMode="auto">
                <a:xfrm>
                  <a:off x="5229" y="2544"/>
                  <a:ext cx="3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</a:ln>
                <a:effectLst/>
              </p:spPr>
              <p:txBody>
                <a:bodyPr/>
                <a:lstStyle/>
                <a:p>
                  <a:endParaRPr lang="zh-CN" altLang="en-US" sz="135"/>
                </a:p>
              </p:txBody>
            </p:sp>
          </p:grpSp>
          <p:grpSp>
            <p:nvGrpSpPr>
              <p:cNvPr id="9" name="Group 108"/>
              <p:cNvGrpSpPr/>
              <p:nvPr/>
            </p:nvGrpSpPr>
            <p:grpSpPr>
              <a:xfrm>
                <a:off x="4176" y="672"/>
                <a:ext cx="680" cy="1139"/>
                <a:chOff x="3120" y="1296"/>
                <a:chExt cx="680" cy="1139"/>
              </a:xfrm>
            </p:grpSpPr>
            <p:grpSp>
              <p:nvGrpSpPr>
                <p:cNvPr id="10" name="Group 109"/>
                <p:cNvGrpSpPr/>
                <p:nvPr/>
              </p:nvGrpSpPr>
              <p:grpSpPr>
                <a:xfrm>
                  <a:off x="3120" y="1527"/>
                  <a:ext cx="680" cy="680"/>
                  <a:chOff x="4896" y="2775"/>
                  <a:chExt cx="680" cy="681"/>
                </a:xfrm>
              </p:grpSpPr>
              <p:grpSp>
                <p:nvGrpSpPr>
                  <p:cNvPr id="11" name="Group 110"/>
                  <p:cNvGrpSpPr/>
                  <p:nvPr/>
                </p:nvGrpSpPr>
                <p:grpSpPr>
                  <a:xfrm>
                    <a:off x="4896" y="2775"/>
                    <a:ext cx="680" cy="680"/>
                    <a:chOff x="192" y="3351"/>
                    <a:chExt cx="680" cy="680"/>
                  </a:xfrm>
                </p:grpSpPr>
                <p:sp>
                  <p:nvSpPr>
                    <p:cNvPr id="39023" name="Oval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2" y="3351"/>
                      <a:ext cx="680" cy="680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35"/>
                    </a:p>
                  </p:txBody>
                </p:sp>
                <p:sp>
                  <p:nvSpPr>
                    <p:cNvPr id="39024" name="Oval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" y="3408"/>
                      <a:ext cx="576" cy="576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rou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zh-CN" altLang="en-US" sz="135"/>
                    </a:p>
                  </p:txBody>
                </p:sp>
              </p:grpSp>
              <p:sp>
                <p:nvSpPr>
                  <p:cNvPr id="39025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5133" y="3018"/>
                    <a:ext cx="192" cy="192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26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5175" y="2784"/>
                    <a:ext cx="96" cy="672"/>
                  </a:xfrm>
                  <a:prstGeom prst="diamond">
                    <a:avLst/>
                  </a:prstGeom>
                  <a:solidFill>
                    <a:srgbClr val="663300"/>
                  </a:solidFill>
                  <a:ln w="9525">
                    <a:solidFill>
                      <a:schemeClr val="tx1"/>
                    </a:solidFill>
                    <a:miter lim="800000"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135"/>
                  </a:p>
                </p:txBody>
              </p:sp>
            </p:grpSp>
            <p:grpSp>
              <p:nvGrpSpPr>
                <p:cNvPr id="12" name="Group 115"/>
                <p:cNvGrpSpPr/>
                <p:nvPr/>
              </p:nvGrpSpPr>
              <p:grpSpPr>
                <a:xfrm>
                  <a:off x="3399" y="2208"/>
                  <a:ext cx="102" cy="227"/>
                  <a:chOff x="1015" y="3264"/>
                  <a:chExt cx="148" cy="320"/>
                </a:xfrm>
              </p:grpSpPr>
              <p:sp>
                <p:nvSpPr>
                  <p:cNvPr id="3902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29" name="Freeform 117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  <p:grpSp>
              <p:nvGrpSpPr>
                <p:cNvPr id="13" name="Group 118"/>
                <p:cNvGrpSpPr/>
                <p:nvPr/>
              </p:nvGrpSpPr>
              <p:grpSpPr>
                <a:xfrm flipH="1" flipV="1">
                  <a:off x="3390" y="1296"/>
                  <a:ext cx="102" cy="227"/>
                  <a:chOff x="1015" y="3264"/>
                  <a:chExt cx="148" cy="320"/>
                </a:xfrm>
              </p:grpSpPr>
              <p:sp>
                <p:nvSpPr>
                  <p:cNvPr id="3903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3264"/>
                    <a:ext cx="48" cy="48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 wrap="none" anchor="ctr"/>
                  <a:lstStyle/>
                  <a:p>
                    <a:endParaRPr lang="zh-CN" altLang="en-US" sz="135"/>
                  </a:p>
                </p:txBody>
              </p:sp>
              <p:sp>
                <p:nvSpPr>
                  <p:cNvPr id="39032" name="Freeform 120"/>
                  <p:cNvSpPr/>
                  <p:nvPr/>
                </p:nvSpPr>
                <p:spPr bwMode="auto">
                  <a:xfrm>
                    <a:off x="1015" y="3310"/>
                    <a:ext cx="148" cy="274"/>
                  </a:xfrm>
                  <a:custGeom>
                    <a:avLst/>
                    <a:gdLst/>
                    <a:ahLst/>
                    <a:cxnLst>
                      <a:cxn ang="0">
                        <a:pos x="64" y="0"/>
                      </a:cxn>
                      <a:cxn ang="0">
                        <a:pos x="100" y="119"/>
                      </a:cxn>
                      <a:cxn ang="0">
                        <a:pos x="73" y="274"/>
                      </a:cxn>
                      <a:cxn ang="0">
                        <a:pos x="0" y="210"/>
                      </a:cxn>
                    </a:cxnLst>
                    <a:rect l="0" t="0" r="r" b="b"/>
                    <a:pathLst>
                      <a:path w="148" h="274">
                        <a:moveTo>
                          <a:pt x="64" y="0"/>
                        </a:moveTo>
                        <a:cubicBezTo>
                          <a:pt x="55" y="62"/>
                          <a:pt x="31" y="100"/>
                          <a:pt x="100" y="119"/>
                        </a:cubicBezTo>
                        <a:cubicBezTo>
                          <a:pt x="148" y="164"/>
                          <a:pt x="138" y="252"/>
                          <a:pt x="73" y="274"/>
                        </a:cubicBezTo>
                        <a:cubicBezTo>
                          <a:pt x="39" y="263"/>
                          <a:pt x="16" y="243"/>
                          <a:pt x="0" y="21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</a:ln>
                  <a:effectLst/>
                </p:spPr>
                <p:txBody>
                  <a:bodyPr/>
                  <a:lstStyle/>
                  <a:p>
                    <a:endParaRPr lang="zh-CN" altLang="en-US" sz="135"/>
                  </a:p>
                </p:txBody>
              </p:sp>
            </p:grpSp>
          </p:grpSp>
        </p:grpSp>
        <p:sp>
          <p:nvSpPr>
            <p:cNvPr id="39033" name="Text Box 121"/>
            <p:cNvSpPr txBox="1">
              <a:spLocks noChangeArrowheads="1"/>
            </p:cNvSpPr>
            <p:nvPr/>
          </p:nvSpPr>
          <p:spPr bwMode="auto">
            <a:xfrm>
              <a:off x="1056" y="1056"/>
              <a:ext cx="336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2" charset="0"/>
                </a:rPr>
                <a:t>F</a:t>
              </a:r>
            </a:p>
          </p:txBody>
        </p:sp>
        <p:sp>
          <p:nvSpPr>
            <p:cNvPr id="39034" name="Text Box 122"/>
            <p:cNvSpPr txBox="1">
              <a:spLocks noChangeArrowheads="1"/>
            </p:cNvSpPr>
            <p:nvPr/>
          </p:nvSpPr>
          <p:spPr bwMode="auto">
            <a:xfrm>
              <a:off x="768" y="2832"/>
              <a:ext cx="288" cy="29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CN" sz="2400">
                  <a:latin typeface="Times New Roman" panose="02020603050405020304" pitchFamily="2" charset="0"/>
                </a:rPr>
                <a:t>G</a:t>
              </a:r>
            </a:p>
          </p:txBody>
        </p:sp>
      </p:grpSp>
      <p:graphicFrame>
        <p:nvGraphicFramePr>
          <p:cNvPr id="47" name="Group 409"/>
          <p:cNvGraphicFramePr>
            <a:graphicFrameLocks noGrp="1"/>
          </p:cNvGraphicFramePr>
          <p:nvPr/>
        </p:nvGraphicFramePr>
        <p:xfrm>
          <a:off x="1798470" y="1842543"/>
          <a:ext cx="5534575" cy="3230245"/>
        </p:xfrm>
        <a:graphic>
          <a:graphicData uri="http://schemas.openxmlformats.org/drawingml/2006/table">
            <a:tbl>
              <a:tblPr/>
              <a:tblGrid>
                <a:gridCol w="1142851"/>
                <a:gridCol w="1071106"/>
                <a:gridCol w="1393644"/>
                <a:gridCol w="1926974"/>
              </a:tblGrid>
              <a:tr h="1642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重物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G/N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拉力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F/N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物体运动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绳自由端移动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方向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0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1501979" y="5288552"/>
            <a:ext cx="919344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动滑轮的特点：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</a:rPr>
              <a:t>①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省力  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②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不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改变力的方向</a:t>
            </a:r>
          </a:p>
          <a:p>
            <a:r>
              <a:rPr lang="zh-CN" altLang="zh-CN" sz="3600" b="1">
                <a:solidFill>
                  <a:srgbClr val="FF0000"/>
                </a:solidFill>
                <a:latin typeface="Calibri"/>
                <a:ea typeface="黑体" panose="02010609060101010101" pitchFamily="2" charset="-122"/>
                <a:sym typeface="+mn-ea"/>
              </a:rPr>
              <a:t>                                ③费距离</a:t>
            </a:r>
            <a:r>
              <a:rPr lang="zh-CN" altLang="zh-CN" sz="36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5485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2e412cc0-0df1-4fcd-bc94-b9a7921908b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1001</Words>
  <Application>Microsoft Office PowerPoint</Application>
  <PresentationFormat>自定义</PresentationFormat>
  <Paragraphs>138</Paragraphs>
  <Slides>34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Office 主题</vt:lpstr>
      <vt:lpstr>Bitmap Image</vt:lpstr>
      <vt:lpstr>Microsoft 公式 3.0</vt:lpstr>
      <vt:lpstr>Equation.KSEE3</vt:lpstr>
      <vt:lpstr>Photoshop.Image.6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四、滑轮组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特殊例题分析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4</cp:revision>
  <dcterms:created xsi:type="dcterms:W3CDTF">2021-03-02T14:37:37Z</dcterms:created>
  <dcterms:modified xsi:type="dcterms:W3CDTF">2021-03-26T01:46:34Z</dcterms:modified>
</cp:coreProperties>
</file>