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7"/>
  </p:notesMasterIdLst>
  <p:sldIdLst>
    <p:sldId id="460" r:id="rId2"/>
    <p:sldId id="390" r:id="rId3"/>
    <p:sldId id="453" r:id="rId4"/>
    <p:sldId id="454" r:id="rId5"/>
    <p:sldId id="467" r:id="rId6"/>
    <p:sldId id="468" r:id="rId7"/>
    <p:sldId id="469" r:id="rId8"/>
    <p:sldId id="470" r:id="rId9"/>
    <p:sldId id="471" r:id="rId10"/>
    <p:sldId id="472" r:id="rId11"/>
    <p:sldId id="496" r:id="rId12"/>
    <p:sldId id="497" r:id="rId13"/>
    <p:sldId id="498" r:id="rId14"/>
    <p:sldId id="456" r:id="rId15"/>
    <p:sldId id="457" r:id="rId16"/>
    <p:sldId id="481" r:id="rId17"/>
    <p:sldId id="499" r:id="rId18"/>
    <p:sldId id="500" r:id="rId19"/>
    <p:sldId id="501" r:id="rId20"/>
    <p:sldId id="502" r:id="rId21"/>
    <p:sldId id="503" r:id="rId22"/>
    <p:sldId id="504" r:id="rId23"/>
    <p:sldId id="505" r:id="rId24"/>
    <p:sldId id="506" r:id="rId25"/>
    <p:sldId id="482" r:id="rId26"/>
    <p:sldId id="483" r:id="rId27"/>
    <p:sldId id="463" r:id="rId28"/>
    <p:sldId id="466" r:id="rId29"/>
    <p:sldId id="508" r:id="rId30"/>
    <p:sldId id="509" r:id="rId31"/>
    <p:sldId id="510" r:id="rId32"/>
    <p:sldId id="511" r:id="rId33"/>
    <p:sldId id="513" r:id="rId34"/>
    <p:sldId id="514" r:id="rId35"/>
    <p:sldId id="515" r:id="rId36"/>
  </p:sldIdLst>
  <p:sldSz cx="9144000" cy="5143500" type="screen16x9"/>
  <p:notesSz cx="6858000" cy="9144000"/>
  <p:embeddedFontLst>
    <p:embeddedFont>
      <p:font typeface="华文中宋" pitchFamily="2" charset="-122"/>
      <p:regular r:id="rId38"/>
    </p:embeddedFont>
    <p:embeddedFont>
      <p:font typeface="黑体" pitchFamily="49" charset="-122"/>
      <p:regular r:id="rId39"/>
    </p:embeddedFont>
    <p:embeddedFont>
      <p:font typeface="经典繁仿黑" charset="-122"/>
      <p:regular r:id="rId40"/>
    </p:embeddedFont>
    <p:embeddedFont>
      <p:font typeface="幼圆" pitchFamily="49" charset="-122"/>
      <p:regular r:id="rId41"/>
    </p:embeddedFont>
    <p:embeddedFont>
      <p:font typeface="楷体_GB2312" charset="-122"/>
      <p:regular r:id="rId42"/>
    </p:embeddedFont>
  </p:embeddedFontLst>
  <p:custDataLst>
    <p:tags r:id="rId43"/>
  </p:custDataLst>
  <p:defaultTextStyle>
    <a:defPPr>
      <a:defRPr lang="zh-CN"/>
    </a:defPPr>
    <a:lvl1pPr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1pPr>
    <a:lvl2pPr marL="341630" indent="116205"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2pPr>
    <a:lvl3pPr marL="684530" indent="230505"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3pPr>
    <a:lvl4pPr marL="1027430" indent="344805"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4pPr>
    <a:lvl5pPr marL="1370330" indent="459105"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9" autoAdjust="0"/>
    <p:restoredTop sz="94728" autoAdjust="0"/>
  </p:normalViewPr>
  <p:slideViewPr>
    <p:cSldViewPr>
      <p:cViewPr varScale="1">
        <p:scale>
          <a:sx n="150" d="100"/>
          <a:sy n="150" d="100"/>
        </p:scale>
        <p:origin x="-504" y="-84"/>
      </p:cViewPr>
      <p:guideLst>
        <p:guide orient="horz" pos="1692"/>
        <p:guide pos="2861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5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1.fntdata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font" Target="fonts/font3.fntdata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lnSpc>
                <a:spcPct val="100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lnSpc>
                <a:spcPct val="100000"/>
              </a:lnSpc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D87FDDB-0B72-4398-9B56-4536EB52B9F9}" type="datetime1">
              <a:rPr lang="zh-CN" altLang="en-US"/>
              <a:t>2021/2/24</a:t>
            </a:fld>
            <a:endParaRPr lang="zh-CN" altLang="en-US" sz="1200"/>
          </a:p>
        </p:txBody>
      </p:sp>
      <p:sp>
        <p:nvSpPr>
          <p:cNvPr id="7172" name="幻灯片图像占位符 3"/>
          <p:cNvSpPr>
            <a:spLocks noGrp="1" noRot="1" noChangeAspect="1" noChangeArrowheads="1"/>
          </p:cNvSpPr>
          <p:nvPr>
            <p:ph type="sldImg" idx="9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单击此处编辑母版文本样式</a:t>
            </a:r>
          </a:p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第二级</a:t>
            </a:r>
          </a:p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第三级</a:t>
            </a:r>
          </a:p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第四级</a:t>
            </a:r>
          </a:p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lnSpc>
                <a:spcPct val="100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lnSpc>
                <a:spcPct val="100000"/>
              </a:lnSpc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FCEAAFE-4214-4A4C-A336-E8374F43D162}" type="slidenum">
              <a:rPr lang="zh-CN" altLang="en-US"/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76381168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11267" name="备注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11268" name="日期占位符 3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73F6F5AD-D7CD-405B-ADAB-8062038BB237}" type="datetime1">
              <a:rPr lang="zh-CN" altLang="en-US" sz="1000" b="0">
                <a:solidFill>
                  <a:schemeClr val="tx1"/>
                </a:solidFill>
                <a:latin typeface="Arial" panose="020B0604020202020204" pitchFamily="34" charset="0"/>
              </a:rPr>
              <a:t>2021/2/24</a:t>
            </a:fld>
            <a:endParaRPr lang="en-US" altLang="zh-CN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灯片编号占位符 4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AA4E694E-C13E-4067-B0A4-F2C34AA5EEC7}" type="slidenum">
              <a:rPr lang="zh-CN" altLang="en-US" sz="1000" b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en-US" altLang="zh-CN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2pPr>
      <a:lvl3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3pPr>
      <a:lvl4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4pPr>
      <a:lvl5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5pPr>
      <a:lvl6pPr marL="4572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6pPr>
      <a:lvl7pPr marL="9144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7pPr>
      <a:lvl8pPr marL="13716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8pPr>
      <a:lvl9pPr marL="18288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9pPr>
    </p:titleStyle>
    <p:bodyStyle>
      <a:lvl1pPr marL="271780" indent="-271780" algn="just" defTabSz="514350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u"/>
        <a:defRPr kern="1200">
          <a:solidFill>
            <a:schemeClr val="accent1"/>
          </a:solidFill>
          <a:latin typeface="+mn-lt"/>
          <a:ea typeface="+mn-ea"/>
          <a:cs typeface="+mn-cs"/>
        </a:defRPr>
      </a:lvl1pPr>
      <a:lvl2pPr marL="271780" indent="-271780" algn="just" defTabSz="514350" rtl="0" eaLnBrk="0" fontAlgn="base" hangingPunct="0">
        <a:lnSpc>
          <a:spcPct val="120000"/>
        </a:lnSpc>
        <a:spcBef>
          <a:spcPct val="0"/>
        </a:spcBef>
        <a:spcAft>
          <a:spcPts val="900"/>
        </a:spcAft>
        <a:buClr>
          <a:srgbClr val="ECA280"/>
        </a:buClr>
        <a:buFont typeface="幼圆" panose="02010509060101010101" pitchFamily="49" charset="-122"/>
        <a:buChar char=" 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3255" indent="-128905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900430" indent="-128905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157605" indent="-128905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9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597025" y="2301875"/>
            <a:ext cx="7151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质量</a:t>
            </a:r>
            <a:endParaRPr lang="en-US" altLang="zh-CN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4" name="TextBox 15"/>
          <p:cNvSpPr>
            <a:spLocks noChangeArrowheads="1"/>
          </p:cNvSpPr>
          <p:nvPr/>
        </p:nvSpPr>
        <p:spPr bwMode="auto">
          <a:xfrm>
            <a:off x="539750" y="837698"/>
            <a:ext cx="7667625" cy="1174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zh-CN" sz="2700" b="0" dirty="0">
                <a:latin typeface="黑体" panose="02010609060101010101" pitchFamily="49" charset="-122"/>
                <a:ea typeface="黑体" panose="02010609060101010101" pitchFamily="49" charset="-122"/>
                <a:sym typeface="经典繁仿黑" panose="02010609000101010101" pitchFamily="49" charset="-122"/>
              </a:rPr>
              <a:t>　</a:t>
            </a:r>
            <a:r>
              <a:rPr lang="zh-CN" altLang="en-US" sz="2700" b="0" smtClean="0">
                <a:latin typeface="黑体" panose="02010609060101010101" pitchFamily="49" charset="-122"/>
                <a:ea typeface="黑体" panose="02010609060101010101" pitchFamily="49" charset="-122"/>
                <a:sym typeface="经典繁仿黑" panose="02010609000101010101" pitchFamily="49" charset="-122"/>
              </a:rPr>
              <a:t>第六讲 </a:t>
            </a:r>
            <a:r>
              <a:rPr lang="en-US" altLang="zh-CN" sz="2700" b="0" dirty="0" err="1" smtClean="0">
                <a:latin typeface="黑体" panose="02010609060101010101" pitchFamily="49" charset="-122"/>
                <a:ea typeface="黑体" panose="02010609060101010101" pitchFamily="49" charset="-122"/>
                <a:sym typeface="经典繁仿黑" panose="02010609000101010101" pitchFamily="49" charset="-122"/>
              </a:rPr>
              <a:t>质量与密度</a:t>
            </a:r>
            <a:endParaRPr lang="en-US" altLang="zh-CN" sz="2700" b="0" dirty="0">
              <a:latin typeface="黑体" panose="02010609060101010101" pitchFamily="49" charset="-122"/>
              <a:ea typeface="黑体" panose="02010609060101010101" pitchFamily="49" charset="-122"/>
              <a:sym typeface="经典繁仿黑" panose="02010609000101010101" pitchFamily="49" charset="-122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zh-CN" b="0" dirty="0">
              <a:latin typeface="黑体" panose="02010609060101010101" pitchFamily="49" charset="-122"/>
              <a:ea typeface="黑体" panose="02010609060101010101" pitchFamily="49" charset="-122"/>
              <a:sym typeface="经典繁仿黑" panose="02010609000101010101" pitchFamily="49" charset="-122"/>
            </a:endParaRPr>
          </a:p>
          <a:p>
            <a:pPr algn="ctr" eaLnBrk="1" hangingPunct="1">
              <a:lnSpc>
                <a:spcPct val="140000"/>
              </a:lnSpc>
              <a:buFont typeface="Arial" panose="020B0604020202020204" pitchFamily="34" charset="0"/>
              <a:buNone/>
            </a:pPr>
            <a:endParaRPr lang="en-US" altLang="zh-CN" b="0" dirty="0">
              <a:latin typeface="黑体" panose="02010609060101010101" pitchFamily="49" charset="-122"/>
              <a:ea typeface="黑体" panose="02010609060101010101" pitchFamily="49" charset="-122"/>
              <a:sym typeface="经典繁仿黑" panose="02010609000101010101" pitchFamily="49" charset="-122"/>
            </a:endParaRPr>
          </a:p>
        </p:txBody>
      </p:sp>
      <p:sp>
        <p:nvSpPr>
          <p:cNvPr id="10247" name="TextBox 1"/>
          <p:cNvSpPr txBox="1">
            <a:spLocks noChangeArrowheads="1"/>
          </p:cNvSpPr>
          <p:nvPr/>
        </p:nvSpPr>
        <p:spPr bwMode="auto">
          <a:xfrm>
            <a:off x="346075" y="2800350"/>
            <a:ext cx="9339263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．定义：物体所含物质的多少。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>
                <a:cs typeface="Times New Roman" panose="02020603050405020304" pitchFamily="18" charset="0"/>
              </a:rPr>
              <a:t>2</a:t>
            </a:r>
            <a:r>
              <a:rPr lang="zh-CN" altLang="en-US">
                <a:cs typeface="Times New Roman" panose="02020603050405020304" pitchFamily="18" charset="0"/>
              </a:rPr>
              <a:t>．性质：质量是物体的一个基本属性，它与物体的①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、②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、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>
                <a:cs typeface="Times New Roman" panose="02020603050405020304" pitchFamily="18" charset="0"/>
              </a:rPr>
              <a:t>③ </a:t>
            </a:r>
            <a:r>
              <a:rPr lang="en-US" altLang="zh-CN"/>
              <a:t>________________</a:t>
            </a:r>
            <a:r>
              <a:rPr lang="zh-CN" altLang="en-US">
                <a:cs typeface="Times New Roman" panose="02020603050405020304" pitchFamily="18" charset="0"/>
              </a:rPr>
              <a:t>无关。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>
                <a:cs typeface="Times New Roman" panose="02020603050405020304" pitchFamily="18" charset="0"/>
              </a:rPr>
              <a:t>例：一盒食品，被宇航员从地球带到太空中，其质量④</a:t>
            </a:r>
            <a:r>
              <a:rPr lang="en-US" altLang="zh-CN">
                <a:cs typeface="Times New Roman" panose="02020603050405020304" pitchFamily="18" charset="0"/>
              </a:rPr>
              <a:t>_______(</a:t>
            </a:r>
            <a:r>
              <a:rPr lang="zh-CN" altLang="en-US">
                <a:cs typeface="Times New Roman" panose="02020603050405020304" pitchFamily="18" charset="0"/>
              </a:rPr>
              <a:t>选填“变化”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>
                <a:cs typeface="Times New Roman" panose="02020603050405020304" pitchFamily="18" charset="0"/>
              </a:rPr>
              <a:t>或“不变”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20" name="圆角矩形 2"/>
          <p:cNvSpPr/>
          <p:nvPr/>
        </p:nvSpPr>
        <p:spPr bwMode="auto">
          <a:xfrm>
            <a:off x="356709" y="2455863"/>
            <a:ext cx="1188827" cy="35795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ct val="100000"/>
              </a:lnSpc>
              <a:defRPr/>
            </a:pPr>
            <a:r>
              <a:rPr lang="zh-CN" altLang="en-US" b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知识点</a:t>
            </a:r>
            <a:r>
              <a:rPr lang="en-US" altLang="zh-CN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426200" y="30829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状态 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701675" y="3616325"/>
            <a:ext cx="2646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zh-CN" altLang="en-US">
                <a:solidFill>
                  <a:srgbClr val="C4000B"/>
                </a:solidFill>
              </a:rPr>
              <a:t>所处空间位置变化 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553200" y="38830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不变 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835900" y="30829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形状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0257" grpId="0"/>
      <p:bldP spid="10258" grpId="0"/>
      <p:bldP spid="10259" grpId="0"/>
      <p:bldP spid="102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346075" y="-20638"/>
            <a:ext cx="8389938" cy="3749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cs typeface="Arial" panose="020B0604020202020204" pitchFamily="34" charset="0"/>
              </a:rPr>
              <a:t>       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量筒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．量筒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作用：测量①</a:t>
            </a:r>
            <a:r>
              <a:rPr lang="en-US" altLang="zh-CN">
                <a:cs typeface="Times New Roman" panose="02020603050405020304" pitchFamily="18" charset="0"/>
              </a:rPr>
              <a:t>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使用和读数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认：测量前要认清量筒的②</a:t>
            </a:r>
            <a:r>
              <a:rPr lang="en-US" altLang="zh-CN">
                <a:cs typeface="Times New Roman" panose="02020603050405020304" pitchFamily="18" charset="0"/>
              </a:rPr>
              <a:t>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放：放在水平桌面上。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读：读数时视线应与③</a:t>
            </a:r>
            <a:r>
              <a:rPr lang="en-US" altLang="zh-CN">
                <a:cs typeface="Times New Roman" panose="02020603050405020304" pitchFamily="18" charset="0"/>
              </a:rPr>
              <a:t>_____________</a:t>
            </a:r>
            <a:r>
              <a:rPr lang="zh-CN" altLang="en-US">
                <a:cs typeface="Times New Roman" panose="02020603050405020304" pitchFamily="18" charset="0"/>
              </a:rPr>
              <a:t>或④</a:t>
            </a:r>
            <a:r>
              <a:rPr lang="en-US" altLang="zh-CN">
                <a:cs typeface="Times New Roman" panose="02020603050405020304" pitchFamily="18" charset="0"/>
              </a:rPr>
              <a:t>_____________</a:t>
            </a:r>
            <a:r>
              <a:rPr lang="zh-CN" altLang="en-US">
                <a:cs typeface="Times New Roman" panose="02020603050405020304" pitchFamily="18" charset="0"/>
              </a:rPr>
              <a:t>在同一水平线上。</a:t>
            </a: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313" y="133350"/>
            <a:ext cx="1112837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8175" y="3435350"/>
            <a:ext cx="5389563" cy="143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979613" y="877888"/>
            <a:ext cx="2108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液体的体积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073400" y="1792288"/>
            <a:ext cx="2473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量程和分度值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565400" y="2706688"/>
            <a:ext cx="2473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凹液面的底部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4787900" y="2706688"/>
            <a:ext cx="2473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凸液面的顶部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/>
      <p:bldP spid="43015" grpId="0"/>
      <p:bldP spid="430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2</a:t>
            </a:r>
            <a:r>
              <a:rPr lang="zh-CN" altLang="en-US">
                <a:cs typeface="Times New Roman" panose="02020603050405020304" pitchFamily="18" charset="0"/>
              </a:rPr>
              <a:t>．体积单位间的换算：</a:t>
            </a:r>
            <a:r>
              <a:rPr lang="en-US" altLang="zh-CN">
                <a:cs typeface="Times New Roman" panose="02020603050405020304" pitchFamily="18" charset="0"/>
              </a:rPr>
              <a:t>1 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＝</a:t>
            </a:r>
            <a:r>
              <a:rPr lang="en-US" altLang="zh-CN">
                <a:cs typeface="Times New Roman" panose="02020603050405020304" pitchFamily="18" charset="0"/>
              </a:rPr>
              <a:t>10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 dm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＝①</a:t>
            </a:r>
            <a:r>
              <a:rPr lang="en-US" altLang="zh-CN" u="sng"/>
              <a:t>_____</a:t>
            </a:r>
            <a:r>
              <a:rPr lang="en-US" altLang="zh-CN" u="sng">
                <a:cs typeface="Times New Roman" panose="02020603050405020304" pitchFamily="18" charset="0"/>
              </a:rPr>
              <a:t>_</a:t>
            </a:r>
            <a:r>
              <a:rPr lang="en-US" altLang="zh-CN">
                <a:cs typeface="Times New Roman" panose="02020603050405020304" pitchFamily="18" charset="0"/>
              </a:rPr>
              <a:t>cm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，</a:t>
            </a:r>
            <a:r>
              <a:rPr lang="en-US" altLang="zh-CN">
                <a:cs typeface="Times New Roman" panose="02020603050405020304" pitchFamily="18" charset="0"/>
              </a:rPr>
              <a:t>1 L</a:t>
            </a:r>
            <a:r>
              <a:rPr lang="zh-CN" altLang="en-US">
                <a:cs typeface="Times New Roman" panose="02020603050405020304" pitchFamily="18" charset="0"/>
              </a:rPr>
              <a:t>＝</a:t>
            </a:r>
            <a:r>
              <a:rPr lang="en-US" altLang="zh-CN">
                <a:cs typeface="Times New Roman" panose="02020603050405020304" pitchFamily="18" charset="0"/>
              </a:rPr>
              <a:t>10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 mL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＝②</a:t>
            </a:r>
            <a:r>
              <a:rPr lang="en-US" altLang="zh-CN" u="sng"/>
              <a:t>________</a:t>
            </a:r>
            <a:r>
              <a:rPr lang="en-US" altLang="zh-CN" u="sng">
                <a:cs typeface="Times New Roman" panose="02020603050405020304" pitchFamily="18" charset="0"/>
              </a:rPr>
              <a:t>_</a:t>
            </a:r>
            <a:r>
              <a:rPr lang="en-US" altLang="zh-CN">
                <a:cs typeface="Times New Roman" panose="02020603050405020304" pitchFamily="18" charset="0"/>
              </a:rPr>
              <a:t>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，</a:t>
            </a:r>
            <a:r>
              <a:rPr lang="en-US" altLang="zh-CN">
                <a:cs typeface="Times New Roman" panose="02020603050405020304" pitchFamily="18" charset="0"/>
              </a:rPr>
              <a:t>1 mL</a:t>
            </a:r>
            <a:r>
              <a:rPr lang="zh-CN" altLang="en-US">
                <a:cs typeface="Times New Roman" panose="02020603050405020304" pitchFamily="18" charset="0"/>
              </a:rPr>
              <a:t>＝③</a:t>
            </a:r>
            <a:r>
              <a:rPr lang="en-US" altLang="zh-CN" u="sng"/>
              <a:t>______</a:t>
            </a:r>
            <a:r>
              <a:rPr lang="en-US" altLang="zh-CN" u="sng">
                <a:cs typeface="Times New Roman" panose="02020603050405020304" pitchFamily="18" charset="0"/>
              </a:rPr>
              <a:t>__</a:t>
            </a:r>
            <a:r>
              <a:rPr lang="en-US" altLang="zh-CN">
                <a:cs typeface="Times New Roman" panose="02020603050405020304" pitchFamily="18" charset="0"/>
              </a:rPr>
              <a:t>cm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5083175" y="735013"/>
            <a:ext cx="1036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1×10</a:t>
            </a:r>
            <a:r>
              <a:rPr lang="en-US" altLang="zh-CN" baseline="30000">
                <a:solidFill>
                  <a:srgbClr val="C4000B"/>
                </a:solidFill>
                <a:cs typeface="Times New Roman" panose="02020603050405020304" pitchFamily="18" charset="0"/>
              </a:rPr>
              <a:t>6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993775" y="1168400"/>
            <a:ext cx="1201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1×10</a:t>
            </a:r>
            <a:r>
              <a:rPr lang="zh-CN" altLang="en-US" baseline="30000">
                <a:solidFill>
                  <a:srgbClr val="C4000B"/>
                </a:solidFill>
                <a:cs typeface="Times New Roman" panose="02020603050405020304" pitchFamily="18" charset="0"/>
              </a:rPr>
              <a:t>－</a:t>
            </a:r>
            <a:r>
              <a:rPr lang="en-US" altLang="zh-CN" baseline="30000">
                <a:solidFill>
                  <a:srgbClr val="C4000B"/>
                </a:solidFill>
                <a:cs typeface="Times New Roman" panose="02020603050405020304" pitchFamily="18" charset="0"/>
              </a:rPr>
              <a:t>3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3959225" y="1203325"/>
            <a:ext cx="441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US" altLang="zh-CN">
                <a:solidFill>
                  <a:srgbClr val="C4000B"/>
                </a:solidFill>
              </a:rPr>
              <a:t>1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7" grpId="0"/>
      <p:bldP spid="686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cs typeface="Arial" panose="020B0604020202020204" pitchFamily="34" charset="0"/>
              </a:rPr>
              <a:t>       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密度与社会生活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．密度与温度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物质的密度受温度的影响：①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受热膨胀明显，故气体的密度受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温度影响最大；②</a:t>
            </a:r>
            <a:r>
              <a:rPr lang="en-US" altLang="zh-CN">
                <a:cs typeface="Times New Roman" panose="02020603050405020304" pitchFamily="18" charset="0"/>
              </a:rPr>
              <a:t>___________</a:t>
            </a:r>
            <a:r>
              <a:rPr lang="zh-CN" altLang="en-US">
                <a:cs typeface="Times New Roman" panose="02020603050405020304" pitchFamily="18" charset="0"/>
              </a:rPr>
              <a:t>热胀冷缩不明显。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水的反常膨胀：一般情况下，物质发生热胀冷缩时，温度越高，密度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越小；但有些物质有反常现象，如水在</a:t>
            </a:r>
            <a:r>
              <a:rPr lang="en-US" altLang="zh-CN">
                <a:cs typeface="Times New Roman" panose="02020603050405020304" pitchFamily="18" charset="0"/>
              </a:rPr>
              <a:t>4 ℃</a:t>
            </a:r>
            <a:r>
              <a:rPr lang="zh-CN" altLang="en-US">
                <a:cs typeface="Times New Roman" panose="02020603050405020304" pitchFamily="18" charset="0"/>
              </a:rPr>
              <a:t>时密度最大，水从</a:t>
            </a:r>
            <a:r>
              <a:rPr lang="en-US" altLang="zh-CN">
                <a:cs typeface="Times New Roman" panose="02020603050405020304" pitchFamily="18" charset="0"/>
              </a:rPr>
              <a:t>4 ℃</a:t>
            </a:r>
            <a:r>
              <a:rPr lang="zh-CN" altLang="en-US">
                <a:cs typeface="Times New Roman" panose="02020603050405020304" pitchFamily="18" charset="0"/>
              </a:rPr>
              <a:t>无论温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度升高或降低，密度都变小。</a:t>
            </a:r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288" y="771525"/>
            <a:ext cx="1066800" cy="37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013200" y="1482725"/>
            <a:ext cx="11557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气体 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289175" y="1951038"/>
            <a:ext cx="177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固体和液体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9423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2</a:t>
            </a:r>
            <a:r>
              <a:rPr lang="zh-CN" altLang="en-US"/>
              <a:t>．密度与物质鉴别</a:t>
            </a:r>
          </a:p>
          <a:p>
            <a:pPr eaLnBrk="1" hangingPunct="1"/>
            <a:r>
              <a:rPr lang="zh-CN" altLang="en-US"/>
              <a:t>要知道一个物体是由什么物质组成的，只要测出物体的质量和体积，根据</a:t>
            </a:r>
          </a:p>
          <a:p>
            <a:pPr eaLnBrk="1" hangingPunct="1"/>
            <a:r>
              <a:rPr lang="zh-CN" altLang="en-US"/>
              <a:t>公式</a:t>
            </a:r>
            <a:r>
              <a:rPr lang="en-US" altLang="zh-CN" i="1"/>
              <a:t>ρ</a:t>
            </a:r>
            <a:r>
              <a:rPr lang="zh-CN" altLang="en-US"/>
              <a:t>＝   算出它的密度，再与密度表进行对照，就可判断出该物体是</a:t>
            </a:r>
          </a:p>
          <a:p>
            <a:pPr eaLnBrk="1" hangingPunct="1"/>
            <a:r>
              <a:rPr lang="zh-CN" altLang="en-US"/>
              <a:t>由什么物质组成的。</a:t>
            </a:r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1547813" y="1527175"/>
          <a:ext cx="266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266700" imgH="609600" progId="Equation.DSMT4">
                  <p:embed/>
                </p:oleObj>
              </mc:Choice>
              <mc:Fallback>
                <p:oleObj name="Equation" r:id="rId3" imgW="266700" imgH="609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547813" y="1527175"/>
                        <a:ext cx="266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655763" y="1446213"/>
            <a:ext cx="70215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质量、密度的估测  (10年7考)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90" name="TextBox 1"/>
          <p:cNvSpPr txBox="1">
            <a:spLocks noChangeArrowheads="1"/>
          </p:cNvSpPr>
          <p:nvPr/>
        </p:nvSpPr>
        <p:spPr bwMode="auto">
          <a:xfrm>
            <a:off x="323850" y="1995488"/>
            <a:ext cx="8820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(2012·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请您正确填写单位：一个中学生的质量约为</a:t>
            </a:r>
            <a:r>
              <a:rPr lang="en-US" altLang="zh-CN">
                <a:cs typeface="Times New Roman" panose="02020603050405020304" pitchFamily="18" charset="0"/>
              </a:rPr>
              <a:t>50_____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21" name="圆角矩形 2"/>
          <p:cNvSpPr/>
          <p:nvPr/>
        </p:nvSpPr>
        <p:spPr bwMode="auto">
          <a:xfrm>
            <a:off x="395741" y="1600200"/>
            <a:ext cx="1116137" cy="35795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ct val="100000"/>
              </a:lnSpc>
              <a:defRPr/>
            </a:pPr>
            <a:r>
              <a:rPr lang="zh-CN" altLang="en-US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命题点</a:t>
            </a:r>
            <a:r>
              <a:rPr lang="en-US" altLang="zh-CN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7019925" y="1952625"/>
            <a:ext cx="1362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 kg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79388" y="323850"/>
            <a:ext cx="9540875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2</a:t>
            </a:r>
            <a:r>
              <a:rPr lang="zh-CN" altLang="en-US">
                <a:cs typeface="Times New Roman" panose="02020603050405020304" pitchFamily="18" charset="0"/>
              </a:rPr>
              <a:t>．下列估测中，合理的在括号内用“√”表示，不合理的用“</a:t>
            </a:r>
            <a:r>
              <a:rPr lang="en-US" altLang="zh-CN">
                <a:cs typeface="Times New Roman" panose="02020603050405020304" pitchFamily="18" charset="0"/>
              </a:rPr>
              <a:t>×</a:t>
            </a:r>
            <a:r>
              <a:rPr lang="zh-CN" altLang="en-US">
                <a:cs typeface="Times New Roman" panose="02020603050405020304" pitchFamily="18" charset="0"/>
              </a:rPr>
              <a:t>”表示。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en-US" altLang="zh-CN">
                <a:cs typeface="Arial" panose="020B0604020202020204" pitchFamily="34" charset="0"/>
              </a:rPr>
              <a:t>(2020·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11A</a:t>
            </a:r>
            <a:r>
              <a:rPr lang="zh-CN" altLang="en-US">
                <a:cs typeface="Arial" panose="020B0604020202020204" pitchFamily="34" charset="0"/>
              </a:rPr>
              <a:t>题 </a:t>
            </a:r>
            <a:r>
              <a:rPr lang="en-US" altLang="zh-CN">
                <a:cs typeface="Arial" panose="020B0604020202020204" pitchFamily="34" charset="0"/>
              </a:rPr>
              <a:t>0.75</a:t>
            </a:r>
            <a:r>
              <a:rPr lang="zh-CN" altLang="en-US">
                <a:cs typeface="Arial" panose="020B0604020202020204" pitchFamily="34" charset="0"/>
              </a:rPr>
              <a:t>分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一个医用口罩的质量约为</a:t>
            </a:r>
            <a:r>
              <a:rPr lang="en-US" altLang="zh-CN">
                <a:cs typeface="Times New Roman" panose="02020603050405020304" pitchFamily="18" charset="0"/>
              </a:rPr>
              <a:t>30 g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　　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en-US" altLang="zh-CN">
                <a:cs typeface="Arial" panose="020B0604020202020204" pitchFamily="34" charset="0"/>
              </a:rPr>
              <a:t>(2018·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11B</a:t>
            </a:r>
            <a:r>
              <a:rPr lang="zh-CN" altLang="en-US">
                <a:cs typeface="Arial" panose="020B0604020202020204" pitchFamily="34" charset="0"/>
              </a:rPr>
              <a:t>题 </a:t>
            </a:r>
            <a:r>
              <a:rPr lang="en-US" altLang="zh-CN">
                <a:cs typeface="Arial" panose="020B0604020202020204" pitchFamily="34" charset="0"/>
              </a:rPr>
              <a:t>0.75</a:t>
            </a:r>
            <a:r>
              <a:rPr lang="zh-CN" altLang="en-US">
                <a:cs typeface="Arial" panose="020B0604020202020204" pitchFamily="34" charset="0"/>
              </a:rPr>
              <a:t>分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一支考试用的新水笔的质量约为</a:t>
            </a:r>
            <a:r>
              <a:rPr lang="en-US" altLang="zh-CN">
                <a:cs typeface="Times New Roman" panose="02020603050405020304" pitchFamily="18" charset="0"/>
              </a:rPr>
              <a:t>10 kg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　　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en-US" altLang="zh-CN">
                <a:cs typeface="Arial" panose="020B0604020202020204" pitchFamily="34" charset="0"/>
              </a:rPr>
              <a:t>(2017·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11D </a:t>
            </a:r>
            <a:r>
              <a:rPr lang="zh-CN" altLang="en-US">
                <a:cs typeface="Arial" panose="020B0604020202020204" pitchFamily="34" charset="0"/>
              </a:rPr>
              <a:t>题</a:t>
            </a:r>
            <a:r>
              <a:rPr lang="en-US" altLang="zh-CN">
                <a:cs typeface="Arial" panose="020B0604020202020204" pitchFamily="34" charset="0"/>
              </a:rPr>
              <a:t>0.75</a:t>
            </a:r>
            <a:r>
              <a:rPr lang="zh-CN" altLang="en-US">
                <a:cs typeface="Arial" panose="020B0604020202020204" pitchFamily="34" charset="0"/>
              </a:rPr>
              <a:t>分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一个苹果的质量约为</a:t>
            </a:r>
            <a:r>
              <a:rPr lang="en-US" altLang="zh-CN">
                <a:cs typeface="Times New Roman" panose="02020603050405020304" pitchFamily="18" charset="0"/>
              </a:rPr>
              <a:t>5 kg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　　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(4)</a:t>
            </a:r>
            <a:r>
              <a:rPr lang="en-US" altLang="zh-CN">
                <a:cs typeface="Arial" panose="020B0604020202020204" pitchFamily="34" charset="0"/>
              </a:rPr>
              <a:t>(2016·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11C</a:t>
            </a:r>
            <a:r>
              <a:rPr lang="zh-CN" altLang="en-US">
                <a:cs typeface="Arial" panose="020B0604020202020204" pitchFamily="34" charset="0"/>
              </a:rPr>
              <a:t>题</a:t>
            </a:r>
            <a:r>
              <a:rPr lang="en-US" altLang="zh-CN">
                <a:cs typeface="Arial" panose="020B0604020202020204" pitchFamily="34" charset="0"/>
              </a:rPr>
              <a:t>0.75</a:t>
            </a:r>
            <a:r>
              <a:rPr lang="zh-CN" altLang="en-US">
                <a:cs typeface="Arial" panose="020B0604020202020204" pitchFamily="34" charset="0"/>
              </a:rPr>
              <a:t>分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小华同学估测自己身体的平均密度约为</a:t>
            </a:r>
            <a:r>
              <a:rPr lang="en-US" altLang="zh-CN">
                <a:cs typeface="Times New Roman" panose="02020603050405020304" pitchFamily="18" charset="0"/>
              </a:rPr>
              <a:t>1.0×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10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 kg/m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　　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(5)</a:t>
            </a:r>
            <a:r>
              <a:rPr lang="en-US" altLang="zh-CN">
                <a:cs typeface="Arial" panose="020B0604020202020204" pitchFamily="34" charset="0"/>
              </a:rPr>
              <a:t>(2011·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14B</a:t>
            </a:r>
            <a:r>
              <a:rPr lang="zh-CN" altLang="en-US">
                <a:cs typeface="Arial" panose="020B0604020202020204" pitchFamily="34" charset="0"/>
              </a:rPr>
              <a:t>题</a:t>
            </a:r>
            <a:r>
              <a:rPr lang="en-US" altLang="zh-CN">
                <a:cs typeface="Arial" panose="020B0604020202020204" pitchFamily="34" charset="0"/>
              </a:rPr>
              <a:t>1</a:t>
            </a:r>
            <a:r>
              <a:rPr lang="zh-CN" altLang="en-US">
                <a:cs typeface="Arial" panose="020B0604020202020204" pitchFamily="34" charset="0"/>
              </a:rPr>
              <a:t>分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某初中生的质量约为</a:t>
            </a:r>
            <a:r>
              <a:rPr lang="en-US" altLang="zh-CN">
                <a:cs typeface="Times New Roman" panose="02020603050405020304" pitchFamily="18" charset="0"/>
              </a:rPr>
              <a:t>40 kg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　　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763713" y="2608263"/>
            <a:ext cx="4397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C00000"/>
                </a:solidFill>
              </a:rPr>
              <a:t>√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488238" y="915988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>
                <a:solidFill>
                  <a:srgbClr val="CC0000"/>
                </a:solidFill>
              </a:rPr>
              <a:t>× 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8388350" y="135255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>
                <a:solidFill>
                  <a:srgbClr val="CC0000"/>
                </a:solidFill>
              </a:rPr>
              <a:t>×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588125" y="3101975"/>
            <a:ext cx="4397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C00000"/>
                </a:solidFill>
              </a:rPr>
              <a:t>√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948488" y="1816100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>
                <a:solidFill>
                  <a:srgbClr val="CC0000"/>
                </a:solidFill>
              </a:rPr>
              <a:t>×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  <p:bldP spid="17414" grpId="0"/>
      <p:bldP spid="174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9423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cs typeface="Arial" panose="020B0604020202020204" pitchFamily="34" charset="0"/>
              </a:rPr>
              <a:t>        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天平、量筒的使用与读数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(10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考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(2019·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天平的工作原理是 </a:t>
            </a:r>
            <a:r>
              <a:rPr lang="en-US" altLang="zh-CN"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cs typeface="Times New Roman" panose="02020603050405020304" pitchFamily="18" charset="0"/>
              </a:rPr>
              <a:t>，如图所示，此时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指针静止在 </a:t>
            </a:r>
            <a:r>
              <a:rPr lang="en-US" altLang="zh-CN">
                <a:cs typeface="Times New Roman" panose="02020603050405020304" pitchFamily="18" charset="0"/>
              </a:rPr>
              <a:t>_______(</a:t>
            </a:r>
            <a:r>
              <a:rPr lang="zh-CN" altLang="en-US">
                <a:cs typeface="Times New Roman" panose="02020603050405020304" pitchFamily="18" charset="0"/>
              </a:rPr>
              <a:t>填天平的结构名称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的中线左侧，接下来的操作是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_____________________</a:t>
            </a:r>
            <a:r>
              <a:rPr lang="zh-CN" altLang="en-US">
                <a:cs typeface="Times New Roman" panose="02020603050405020304" pitchFamily="18" charset="0"/>
              </a:rPr>
              <a:t>，使天平水平平衡。</a:t>
            </a: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288" y="771525"/>
            <a:ext cx="11160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3252" name="Picture 4" descr="20JXWLJ-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71775" y="2859088"/>
            <a:ext cx="2376488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322763" y="1025525"/>
            <a:ext cx="23526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杠杆的平衡条件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722438" y="1482725"/>
            <a:ext cx="1136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分度盘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49225" y="1939925"/>
            <a:ext cx="32702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增减砝码或移动游码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/>
      <p:bldP spid="53254" grpId="0"/>
      <p:bldP spid="532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4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(2020·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如图所示的量筒，其测量范围是</a:t>
            </a:r>
            <a:r>
              <a:rPr lang="en-US" altLang="zh-CN">
                <a:cs typeface="Times New Roman" panose="02020603050405020304" pitchFamily="18" charset="0"/>
              </a:rPr>
              <a:t>_______mL</a:t>
            </a:r>
            <a:r>
              <a:rPr lang="zh-CN" altLang="en-US">
                <a:cs typeface="Times New Roman" panose="02020603050405020304" pitchFamily="18" charset="0"/>
              </a:rPr>
              <a:t>，量筒中液体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的体积为</a:t>
            </a:r>
            <a:r>
              <a:rPr lang="en-US" altLang="zh-CN">
                <a:cs typeface="Times New Roman" panose="02020603050405020304" pitchFamily="18" charset="0"/>
              </a:rPr>
              <a:t>_____mL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zh-CN" altLang="en-US"/>
              <a:t> </a:t>
            </a:r>
          </a:p>
        </p:txBody>
      </p:sp>
      <p:pic>
        <p:nvPicPr>
          <p:cNvPr id="75779" name="Picture 3" descr="20JXWLJ-8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00450" y="1743075"/>
            <a:ext cx="73025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445125" y="568325"/>
            <a:ext cx="1898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>
                <a:solidFill>
                  <a:srgbClr val="C4000B"/>
                </a:solidFill>
                <a:cs typeface="Times New Roman" panose="02020603050405020304" pitchFamily="18" charset="0"/>
              </a:rPr>
              <a:t>～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100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1435100" y="1025525"/>
            <a:ext cx="698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65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5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(2011·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为了测量物体的质量，小菲同学从实验室取来一架天平和一个标准砝码，如图所示，实验前她突发奇想：天平准确吗？请你帮助她设计验证天平是否准确的实验方案。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步骤一：将天平放在</a:t>
            </a:r>
            <a:r>
              <a:rPr lang="en-US" altLang="zh-CN">
                <a:cs typeface="Times New Roman" panose="02020603050405020304" pitchFamily="18" charset="0"/>
              </a:rPr>
              <a:t>___________</a:t>
            </a:r>
            <a:r>
              <a:rPr lang="zh-CN" altLang="en-US">
                <a:cs typeface="Times New Roman" panose="02020603050405020304" pitchFamily="18" charset="0"/>
              </a:rPr>
              <a:t>；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步骤二：</a:t>
            </a:r>
            <a:r>
              <a:rPr lang="en-US" altLang="zh-CN">
                <a:cs typeface="Times New Roman" panose="02020603050405020304" pitchFamily="18" charset="0"/>
              </a:rPr>
              <a:t>_____________________________________________</a:t>
            </a:r>
            <a:r>
              <a:rPr lang="zh-CN" altLang="en-US">
                <a:cs typeface="Times New Roman" panose="02020603050405020304" pitchFamily="18" charset="0"/>
              </a:rPr>
              <a:t>；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步骤三：</a:t>
            </a:r>
            <a:r>
              <a:rPr lang="en-US" altLang="zh-CN">
                <a:cs typeface="Times New Roman" panose="02020603050405020304" pitchFamily="18" charset="0"/>
              </a:rPr>
              <a:t>_______________________________________________</a:t>
            </a:r>
            <a:endParaRPr lang="en-US" altLang="zh-CN"/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2555875" y="1939925"/>
            <a:ext cx="1743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水平桌面上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944563" y="2428875"/>
            <a:ext cx="6918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将游码移至零刻度线处，调节平衡螺母使天平平衡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92163" y="2886075"/>
            <a:ext cx="72231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取出两只相同的砝码，分别放在天平的左右两托盘中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76807" grpId="0"/>
      <p:bldP spid="768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观察天平是否继续保持平衡，确认天平是否准确。</a:t>
            </a:r>
          </a:p>
        </p:txBody>
      </p:sp>
      <p:pic>
        <p:nvPicPr>
          <p:cNvPr id="77827" name="Picture 3" descr="20JXWLJ-8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1413" y="1527175"/>
            <a:ext cx="3024187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46075" y="519113"/>
            <a:ext cx="8389938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3</a:t>
            </a:r>
            <a:r>
              <a:rPr lang="zh-CN" altLang="en-US"/>
              <a:t>．单位及其换算</a:t>
            </a:r>
          </a:p>
          <a:p>
            <a:pPr eaLnBrk="1" hangingPunct="1"/>
            <a:endParaRPr lang="zh-CN" altLang="en-US"/>
          </a:p>
          <a:p>
            <a:pPr eaLnBrk="1" hangingPunct="1"/>
            <a:endParaRPr lang="zh-CN" altLang="en-US"/>
          </a:p>
          <a:p>
            <a:pPr eaLnBrk="1" hangingPunct="1"/>
            <a:endParaRPr lang="zh-CN" altLang="en-US"/>
          </a:p>
          <a:p>
            <a:pPr eaLnBrk="1" hangingPunct="1"/>
            <a:endParaRPr lang="zh-CN" altLang="en-US"/>
          </a:p>
          <a:p>
            <a:pPr eaLnBrk="1" hangingPunct="1"/>
            <a:r>
              <a:rPr lang="en-US" altLang="zh-CN"/>
              <a:t>4</a:t>
            </a:r>
            <a:r>
              <a:rPr lang="zh-CN" altLang="en-US"/>
              <a:t>．测量工具</a:t>
            </a:r>
          </a:p>
          <a:p>
            <a:pPr eaLnBrk="1" hangingPunct="1"/>
            <a:r>
              <a:rPr lang="en-US" altLang="zh-CN"/>
              <a:t>(1)</a:t>
            </a:r>
            <a:r>
              <a:rPr lang="zh-CN" altLang="en-US"/>
              <a:t>实验室：托盘天平；</a:t>
            </a:r>
          </a:p>
          <a:p>
            <a:pPr eaLnBrk="1" hangingPunct="1"/>
            <a:r>
              <a:rPr lang="en-US" altLang="zh-CN"/>
              <a:t>(2)</a:t>
            </a:r>
            <a:r>
              <a:rPr lang="zh-CN" altLang="en-US"/>
              <a:t>生活中：台秤、案秤、电子秤等。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35263" y="1239838"/>
            <a:ext cx="2992437" cy="149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563938" y="1419225"/>
            <a:ext cx="755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C4000B"/>
                </a:solidFill>
              </a:rPr>
              <a:t>kg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184775" y="2165350"/>
            <a:ext cx="755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C4000B"/>
                </a:solidFill>
              </a:rPr>
              <a:t>mg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6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(2017·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在练习使用量筒时，为了使测量结果更精确，应选用如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图</a:t>
            </a:r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所示中的</a:t>
            </a:r>
            <a:r>
              <a:rPr lang="en-US" altLang="zh-CN">
                <a:cs typeface="Times New Roman" panose="02020603050405020304" pitchFamily="18" charset="0"/>
              </a:rPr>
              <a:t>_____</a:t>
            </a:r>
            <a:r>
              <a:rPr lang="zh-CN" altLang="en-US">
                <a:cs typeface="Times New Roman" panose="02020603050405020304" pitchFamily="18" charset="0"/>
              </a:rPr>
              <a:t>量筒，其量程是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78851" name="Picture 3" descr="20JXWLJ-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8175" y="1887538"/>
            <a:ext cx="1439863" cy="266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925638" y="1025525"/>
            <a:ext cx="10128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乙 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4357688" y="1025525"/>
            <a:ext cx="17621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>
                <a:solidFill>
                  <a:srgbClr val="C4000B"/>
                </a:solidFill>
                <a:cs typeface="Times New Roman" panose="02020603050405020304" pitchFamily="18" charset="0"/>
              </a:rPr>
              <a:t>～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50 mL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pic>
        <p:nvPicPr>
          <p:cNvPr id="78855" name="Picture 7" descr="20JXWLJ-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9225" y="3363913"/>
            <a:ext cx="3024188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/>
      <p:bldP spid="788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Box 1"/>
          <p:cNvSpPr txBox="1">
            <a:spLocks noChangeArrowheads="1"/>
          </p:cNvSpPr>
          <p:nvPr/>
        </p:nvSpPr>
        <p:spPr bwMode="auto">
          <a:xfrm>
            <a:off x="358775" y="158750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在练习天平测物体质量的实验中：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①取出天平，观察称量和感量；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②将天平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砝码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放在水平桌面上，如图</a:t>
            </a:r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所示，接下来的操作是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cs typeface="Times New Roman" panose="02020603050405020304" pitchFamily="18" charset="0"/>
              </a:rPr>
              <a:t>；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③调节天平平衡，并完成以下实验步骤：</a:t>
            </a:r>
          </a:p>
        </p:txBody>
      </p:sp>
      <p:pic>
        <p:nvPicPr>
          <p:cNvPr id="79875" name="Picture 3" descr="20JXWLJ-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87563" y="2787650"/>
            <a:ext cx="4176712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-36513" y="1492250"/>
            <a:ext cx="2771776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取下橡胶垫圈 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2663825" y="3327400"/>
            <a:ext cx="16033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移动游码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/>
      <p:bldP spid="798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19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7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(2015·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如图甲、乙所示，是一架托盘天平及砝码盒，其量程是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；现将这架天平置于水平桌面上并调节好平衡螺母，在测量过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程中，天平横梁静止在如图甲所示的位置，此时天平的横梁是否处于平衡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状态？ </a:t>
            </a:r>
            <a:r>
              <a:rPr lang="en-US" altLang="zh-CN">
                <a:cs typeface="Times New Roman" panose="02020603050405020304" pitchFamily="18" charset="0"/>
              </a:rPr>
              <a:t>___________</a:t>
            </a:r>
            <a:r>
              <a:rPr lang="zh-CN" altLang="en-US">
                <a:cs typeface="Times New Roman" panose="02020603050405020304" pitchFamily="18" charset="0"/>
              </a:rPr>
              <a:t>，紧接着下一步的操作</a:t>
            </a:r>
            <a:r>
              <a:rPr lang="en-US" altLang="zh-CN">
                <a:cs typeface="Times New Roman" panose="02020603050405020304" pitchFamily="18" charset="0"/>
              </a:rPr>
              <a:t>_________________________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80899" name="Picture 3" descr="20JXWLJ-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4325" y="2895600"/>
            <a:ext cx="547211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223838" y="1025525"/>
            <a:ext cx="15716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>
                <a:solidFill>
                  <a:srgbClr val="C4000B"/>
                </a:solidFill>
                <a:cs typeface="Times New Roman" panose="02020603050405020304" pitchFamily="18" charset="0"/>
              </a:rPr>
              <a:t>～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200 g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089025" y="1939925"/>
            <a:ext cx="1898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是平衡状态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4805363" y="1939925"/>
            <a:ext cx="42195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取下右盘中最小质量的砝码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/>
      <p:bldP spid="80901" grpId="0"/>
      <p:bldP spid="8090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05033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cs typeface="Arial" panose="020B0604020202020204" pitchFamily="34" charset="0"/>
              </a:rPr>
              <a:t>       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质量和密度的理解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(10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考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8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(2018·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寒冷的冬天，裸露在室外的自来水管爆裂，其原因是水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管中的水由液态变成固态时，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减小，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增大。</a:t>
            </a:r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288" y="771525"/>
            <a:ext cx="11334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733800" y="14827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密度 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5397500" y="14827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体积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  <p:bldP spid="819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978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9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(2014·</a:t>
            </a:r>
            <a:r>
              <a:rPr lang="zh-CN" altLang="en-US">
                <a:cs typeface="Arial" panose="020B0604020202020204" pitchFamily="34" charset="0"/>
              </a:rPr>
              <a:t>江西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如图所示，装满水的玻璃瓶中的水结冰后会使玻璃瓶破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裂，由水变成冰的过程中质量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，密度 </a:t>
            </a:r>
            <a:r>
              <a:rPr lang="en-US" altLang="zh-CN">
                <a:cs typeface="Times New Roman" panose="02020603050405020304" pitchFamily="18" charset="0"/>
              </a:rPr>
              <a:t>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均选填“变大”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“变小”或“不变”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82947" name="Picture 3" descr="20JXWLJ-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5738" y="1924050"/>
            <a:ext cx="6953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3733800" y="10255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不变 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5538788" y="1025525"/>
            <a:ext cx="695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变小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  <p:bldP spid="8294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Box 1"/>
          <p:cNvSpPr txBox="1">
            <a:spLocks noChangeArrowheads="1"/>
          </p:cNvSpPr>
          <p:nvPr/>
        </p:nvSpPr>
        <p:spPr bwMode="auto">
          <a:xfrm>
            <a:off x="1727200" y="1482725"/>
            <a:ext cx="70580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密度的相关计算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(10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考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276" name="TextBox 1"/>
          <p:cNvSpPr txBox="1">
            <a:spLocks noChangeArrowheads="1"/>
          </p:cNvSpPr>
          <p:nvPr/>
        </p:nvSpPr>
        <p:spPr bwMode="auto">
          <a:xfrm>
            <a:off x="358775" y="1995488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(1)</a:t>
            </a:r>
            <a:r>
              <a:rPr lang="zh-CN" altLang="en-US"/>
              <a:t>常考题型：计算题。</a:t>
            </a:r>
          </a:p>
          <a:p>
            <a:pPr eaLnBrk="1" hangingPunct="1"/>
            <a:r>
              <a:rPr lang="en-US" altLang="zh-CN"/>
              <a:t>(2)</a:t>
            </a:r>
            <a:r>
              <a:rPr lang="zh-CN" altLang="en-US"/>
              <a:t>常规考法：</a:t>
            </a:r>
          </a:p>
          <a:p>
            <a:pPr eaLnBrk="1" hangingPunct="1"/>
            <a:r>
              <a:rPr lang="zh-CN" altLang="en-US"/>
              <a:t>①单独考查密度公式的计算及应用。</a:t>
            </a:r>
          </a:p>
          <a:p>
            <a:pPr eaLnBrk="1" hangingPunct="1"/>
            <a:r>
              <a:rPr lang="zh-CN" altLang="en-US"/>
              <a:t>②结合固体的压强一起考查。</a:t>
            </a:r>
          </a:p>
          <a:p>
            <a:pPr eaLnBrk="1" hangingPunct="1"/>
            <a:r>
              <a:rPr lang="zh-CN" altLang="en-US"/>
              <a:t>③在知识综合题中作为一个过程量进行考查。 </a:t>
            </a:r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900" y="1635125"/>
            <a:ext cx="1114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zh-CN" altLang="en-US">
                <a:cs typeface="Times New Roman" panose="02020603050405020304" pitchFamily="18" charset="0"/>
              </a:rPr>
              <a:t>备考方法：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①明确</a:t>
            </a:r>
            <a:r>
              <a:rPr lang="en-US" altLang="zh-CN" i="1">
                <a:cs typeface="Times New Roman" panose="02020603050405020304" pitchFamily="18" charset="0"/>
              </a:rPr>
              <a:t>ρ</a:t>
            </a:r>
            <a:r>
              <a:rPr lang="zh-CN" altLang="en-US">
                <a:cs typeface="Times New Roman" panose="02020603050405020304" pitchFamily="18" charset="0"/>
              </a:rPr>
              <a:t>＝  中的质量与密度为同一物体的质量和密度，不要盲目地将不对应的量代入公式中。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②计算时要注意单位的统一。</a:t>
            </a:r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1727200" y="1098550"/>
          <a:ext cx="266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266700" imgH="609600" progId="Equation.DSMT4">
                  <p:embed/>
                </p:oleObj>
              </mc:Choice>
              <mc:Fallback>
                <p:oleObj name="Equation" r:id="rId3" imgW="266700" imgH="609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27200" y="1098550"/>
                        <a:ext cx="266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        </a:t>
            </a:r>
            <a:r>
              <a:rPr lang="en-US" altLang="zh-CN">
                <a:cs typeface="Arial" panose="020B0604020202020204" pitchFamily="34" charset="0"/>
              </a:rPr>
              <a:t>(2012·</a:t>
            </a:r>
            <a:r>
              <a:rPr lang="zh-CN" altLang="en-US">
                <a:cs typeface="Arial" panose="020B0604020202020204" pitchFamily="34" charset="0"/>
              </a:rPr>
              <a:t>江西改编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我省富“硒”的矿泉水资源非常丰富，如果要将其开发为瓶装矿泉水，且每瓶净装</a:t>
            </a:r>
            <a:r>
              <a:rPr lang="en-US" altLang="zh-CN">
                <a:cs typeface="Times New Roman" panose="02020603050405020304" pitchFamily="18" charset="0"/>
              </a:rPr>
              <a:t>550 g</a:t>
            </a:r>
            <a:r>
              <a:rPr lang="zh-CN" altLang="en-US">
                <a:cs typeface="Times New Roman" panose="02020603050405020304" pitchFamily="18" charset="0"/>
              </a:rPr>
              <a:t>。则：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每个矿泉水瓶的容积至少要多少</a:t>
            </a:r>
            <a:r>
              <a:rPr lang="en-US" altLang="zh-CN">
                <a:cs typeface="Times New Roman" panose="02020603050405020304" pitchFamily="18" charset="0"/>
              </a:rPr>
              <a:t>mL?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若用该矿泉水瓶来装家庭常用的酱油，装满后至少能装多少</a:t>
            </a:r>
            <a:r>
              <a:rPr lang="en-US" altLang="zh-CN">
                <a:cs typeface="Times New Roman" panose="02020603050405020304" pitchFamily="18" charset="0"/>
              </a:rPr>
              <a:t>mL</a:t>
            </a:r>
            <a:r>
              <a:rPr lang="zh-CN" altLang="en-US">
                <a:cs typeface="Times New Roman" panose="02020603050405020304" pitchFamily="18" charset="0"/>
              </a:rPr>
              <a:t>的酱油？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en-US" altLang="zh-CN" i="1">
                <a:cs typeface="Times New Roman" panose="02020603050405020304" pitchFamily="18" charset="0"/>
              </a:rPr>
              <a:t>ρ</a:t>
            </a:r>
            <a:r>
              <a:rPr lang="zh-CN" altLang="en-US" baseline="-30000">
                <a:cs typeface="Times New Roman" panose="02020603050405020304" pitchFamily="18" charset="0"/>
              </a:rPr>
              <a:t>矿泉水</a:t>
            </a:r>
            <a:r>
              <a:rPr lang="zh-CN" altLang="en-US">
                <a:cs typeface="Times New Roman" panose="02020603050405020304" pitchFamily="18" charset="0"/>
              </a:rPr>
              <a:t>＝</a:t>
            </a:r>
            <a:r>
              <a:rPr lang="en-US" altLang="zh-CN">
                <a:cs typeface="Times New Roman" panose="02020603050405020304" pitchFamily="18" charset="0"/>
              </a:rPr>
              <a:t>1.0×10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kg/m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，</a:t>
            </a:r>
            <a:r>
              <a:rPr lang="en-US" altLang="zh-CN" i="1">
                <a:cs typeface="Times New Roman" panose="02020603050405020304" pitchFamily="18" charset="0"/>
              </a:rPr>
              <a:t>ρ</a:t>
            </a:r>
            <a:r>
              <a:rPr lang="zh-CN" altLang="en-US" baseline="-30000">
                <a:cs typeface="Times New Roman" panose="02020603050405020304" pitchFamily="18" charset="0"/>
              </a:rPr>
              <a:t>酱油</a:t>
            </a:r>
            <a:r>
              <a:rPr lang="zh-CN" altLang="en-US">
                <a:cs typeface="Times New Roman" panose="02020603050405020304" pitchFamily="18" charset="0"/>
              </a:rPr>
              <a:t>＝</a:t>
            </a:r>
            <a:r>
              <a:rPr lang="en-US" altLang="zh-CN">
                <a:cs typeface="Times New Roman" panose="02020603050405020304" pitchFamily="18" charset="0"/>
              </a:rPr>
              <a:t>1.1×10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kg/m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zh-CN" altLang="en-US">
                <a:cs typeface="Times New Roman" panose="02020603050405020304" pitchFamily="18" charset="0"/>
              </a:rPr>
              <a:t>若用该矿泉水瓶装满酒精，装满后酒精的净含量为多少</a:t>
            </a:r>
            <a:r>
              <a:rPr lang="en-US" altLang="zh-CN">
                <a:cs typeface="Times New Roman" panose="02020603050405020304" pitchFamily="18" charset="0"/>
              </a:rPr>
              <a:t>kg</a:t>
            </a:r>
            <a:r>
              <a:rPr lang="zh-CN" altLang="en-US">
                <a:cs typeface="Times New Roman" panose="02020603050405020304" pitchFamily="18" charset="0"/>
              </a:rPr>
              <a:t>？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en-US" altLang="zh-CN" i="1">
                <a:cs typeface="Times New Roman" panose="02020603050405020304" pitchFamily="18" charset="0"/>
              </a:rPr>
              <a:t>ρ</a:t>
            </a:r>
            <a:r>
              <a:rPr lang="zh-CN" altLang="en-US" baseline="-30000">
                <a:cs typeface="Times New Roman" panose="02020603050405020304" pitchFamily="18" charset="0"/>
              </a:rPr>
              <a:t>酒精</a:t>
            </a:r>
            <a:r>
              <a:rPr lang="zh-CN" altLang="en-US">
                <a:cs typeface="Times New Roman" panose="02020603050405020304" pitchFamily="18" charset="0"/>
              </a:rPr>
              <a:t>＝</a:t>
            </a:r>
            <a:r>
              <a:rPr lang="en-US" altLang="zh-CN">
                <a:cs typeface="Times New Roman" panose="02020603050405020304" pitchFamily="18" charset="0"/>
              </a:rPr>
              <a:t>0.8×10</a:t>
            </a:r>
            <a:r>
              <a:rPr lang="en-US" altLang="zh-CN" baseline="30000">
                <a:cs typeface="Times New Roman" panose="02020603050405020304" pitchFamily="18" charset="0"/>
              </a:rPr>
              <a:t>3 </a:t>
            </a:r>
            <a:r>
              <a:rPr lang="en-US" altLang="zh-CN">
                <a:cs typeface="Times New Roman" panose="02020603050405020304" pitchFamily="18" charset="0"/>
              </a:rPr>
              <a:t> kg/m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zh-CN"/>
              <a:t>(4)</a:t>
            </a:r>
            <a:r>
              <a:rPr lang="zh-CN" altLang="en-US"/>
              <a:t>用该矿泉水瓶装满某品牌食用油后，测得其质量为</a:t>
            </a:r>
            <a:r>
              <a:rPr lang="en-US" altLang="zh-CN"/>
              <a:t>440 g(</a:t>
            </a:r>
            <a:r>
              <a:rPr lang="zh-CN" altLang="en-US"/>
              <a:t>瓶子的质量忽略不计</a:t>
            </a:r>
            <a:r>
              <a:rPr lang="en-US" altLang="zh-CN"/>
              <a:t>)</a:t>
            </a:r>
            <a:r>
              <a:rPr lang="zh-CN" altLang="en-US"/>
              <a:t>，则该食用油的密度是多少？ </a:t>
            </a:r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/>
          <p:cNvSpPr txBox="1">
            <a:spLocks noChangeArrowheads="1"/>
          </p:cNvSpPr>
          <p:nvPr/>
        </p:nvSpPr>
        <p:spPr bwMode="auto">
          <a:xfrm>
            <a:off x="287338" y="977900"/>
            <a:ext cx="9145587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．春天需要盐水育苗，需要盐水的密度是</a:t>
            </a:r>
            <a:r>
              <a:rPr lang="en-US" altLang="zh-CN">
                <a:cs typeface="Times New Roman" panose="02020603050405020304" pitchFamily="18" charset="0"/>
              </a:rPr>
              <a:t>1.1×10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 kg/m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，小明的爸爸配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置了</a:t>
            </a:r>
            <a:r>
              <a:rPr lang="en-US" altLang="zh-CN">
                <a:cs typeface="Times New Roman" panose="02020603050405020304" pitchFamily="18" charset="0"/>
              </a:rPr>
              <a:t>150 mL</a:t>
            </a:r>
            <a:r>
              <a:rPr lang="zh-CN" altLang="en-US">
                <a:cs typeface="Times New Roman" panose="02020603050405020304" pitchFamily="18" charset="0"/>
              </a:rPr>
              <a:t>盐水</a:t>
            </a:r>
            <a:r>
              <a:rPr lang="en-US" altLang="zh-CN">
                <a:cs typeface="Times New Roman" panose="02020603050405020304" pitchFamily="18" charset="0"/>
              </a:rPr>
              <a:t>180 g</a:t>
            </a:r>
            <a:r>
              <a:rPr lang="zh-CN" altLang="en-US">
                <a:cs typeface="Times New Roman" panose="02020603050405020304" pitchFamily="18" charset="0"/>
              </a:rPr>
              <a:t>，小明爸爸配制的盐水的密度为</a:t>
            </a:r>
            <a:r>
              <a:rPr lang="en-US" altLang="zh-CN">
                <a:cs typeface="Times New Roman" panose="02020603050405020304" pitchFamily="18" charset="0"/>
              </a:rPr>
              <a:t>__________kg/m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应该向配好的盐水中加</a:t>
            </a:r>
            <a:r>
              <a:rPr lang="en-US" altLang="zh-CN">
                <a:cs typeface="Times New Roman" panose="02020603050405020304" pitchFamily="18" charset="0"/>
              </a:rPr>
              <a:t>______g</a:t>
            </a:r>
            <a:r>
              <a:rPr lang="zh-CN" altLang="en-US">
                <a:cs typeface="Times New Roman" panose="02020603050405020304" pitchFamily="18" charset="0"/>
              </a:rPr>
              <a:t>水才能符合要求。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330950" y="1393825"/>
            <a:ext cx="1422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1.2×10</a:t>
            </a:r>
            <a:r>
              <a:rPr lang="en-US" altLang="zh-CN" baseline="30000">
                <a:solidFill>
                  <a:srgbClr val="C4000B"/>
                </a:solidFill>
                <a:cs typeface="Times New Roman" panose="02020603050405020304" pitchFamily="18" charset="0"/>
              </a:rPr>
              <a:t>3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908300" y="1851025"/>
            <a:ext cx="8270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150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6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       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m</a:t>
            </a:r>
            <a:r>
              <a:rPr lang="en-US" altLang="zh-CN">
                <a:ea typeface="黑体" panose="02010609060101010101" pitchFamily="49" charset="-122"/>
              </a:rPr>
              <a:t>­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V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图象的理解及相关计算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(10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考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</a:p>
          <a:p>
            <a:pPr eaLnBrk="1" hangingPunct="1"/>
            <a:r>
              <a:rPr lang="en-US" altLang="zh-CN"/>
              <a:t>(1)</a:t>
            </a:r>
            <a:r>
              <a:rPr lang="zh-CN" altLang="en-US"/>
              <a:t>常考题型：选择题。</a:t>
            </a:r>
          </a:p>
          <a:p>
            <a:pPr eaLnBrk="1" hangingPunct="1"/>
            <a:r>
              <a:rPr lang="en-US" altLang="zh-CN"/>
              <a:t>(2)</a:t>
            </a:r>
            <a:r>
              <a:rPr lang="zh-CN" altLang="en-US"/>
              <a:t>常规考法：结合其他图象</a:t>
            </a:r>
            <a:r>
              <a:rPr lang="en-US" altLang="zh-CN"/>
              <a:t>(</a:t>
            </a:r>
            <a:r>
              <a:rPr lang="en-US" altLang="zh-CN" i="1"/>
              <a:t>G</a:t>
            </a:r>
            <a:r>
              <a:rPr lang="en-US" altLang="zh-CN"/>
              <a:t>­</a:t>
            </a:r>
            <a:r>
              <a:rPr lang="en-US" altLang="zh-CN" i="1"/>
              <a:t>m</a:t>
            </a:r>
            <a:r>
              <a:rPr lang="zh-CN" altLang="en-US"/>
              <a:t>图象、</a:t>
            </a:r>
            <a:r>
              <a:rPr lang="en-US" altLang="zh-CN" i="1"/>
              <a:t>U</a:t>
            </a:r>
            <a:r>
              <a:rPr lang="en-US" altLang="zh-CN"/>
              <a:t>­</a:t>
            </a:r>
            <a:r>
              <a:rPr lang="en-US" altLang="zh-CN" i="1"/>
              <a:t>I</a:t>
            </a:r>
            <a:r>
              <a:rPr lang="zh-CN" altLang="en-US"/>
              <a:t>图象、</a:t>
            </a:r>
            <a:r>
              <a:rPr lang="en-US" altLang="zh-CN" i="1"/>
              <a:t>s</a:t>
            </a:r>
            <a:r>
              <a:rPr lang="en-US" altLang="zh-CN"/>
              <a:t>­</a:t>
            </a:r>
            <a:r>
              <a:rPr lang="en-US" altLang="zh-CN" i="1"/>
              <a:t>t</a:t>
            </a:r>
            <a:r>
              <a:rPr lang="zh-CN" altLang="en-US"/>
              <a:t>图象</a:t>
            </a:r>
            <a:r>
              <a:rPr lang="en-US" altLang="zh-CN"/>
              <a:t>)</a:t>
            </a:r>
            <a:r>
              <a:rPr lang="zh-CN" altLang="en-US"/>
              <a:t>考查</a:t>
            </a:r>
            <a:r>
              <a:rPr lang="en-US" altLang="zh-CN" i="1"/>
              <a:t>m</a:t>
            </a:r>
            <a:r>
              <a:rPr lang="en-US" altLang="zh-CN"/>
              <a:t>­</a:t>
            </a:r>
            <a:r>
              <a:rPr lang="en-US" altLang="zh-CN" i="1"/>
              <a:t>V</a:t>
            </a:r>
            <a:r>
              <a:rPr lang="zh-CN" altLang="en-US"/>
              <a:t>图象的理解。 </a:t>
            </a:r>
          </a:p>
        </p:txBody>
      </p:sp>
      <p:pic>
        <p:nvPicPr>
          <p:cNvPr id="890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8138" y="771525"/>
            <a:ext cx="11017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419100" y="1431925"/>
            <a:ext cx="8221663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常考质量估测</a:t>
            </a:r>
          </a:p>
          <a:p>
            <a:pPr eaLnBrk="1" hangingPunct="1"/>
            <a:r>
              <a:rPr lang="zh-CN" altLang="en-US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    一个鸡蛋约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50 g</a:t>
            </a:r>
            <a:r>
              <a:rPr lang="zh-CN" altLang="en-US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，一个苹果约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150 g</a:t>
            </a:r>
            <a:r>
              <a:rPr lang="zh-CN" altLang="en-US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，一只鸡为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～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3 kg</a:t>
            </a:r>
            <a:r>
              <a:rPr lang="zh-CN" altLang="en-US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，一个中学生约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50 kg</a:t>
            </a:r>
            <a:r>
              <a:rPr lang="zh-CN" altLang="en-US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，一本九年级物理课本约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200 g</a:t>
            </a:r>
            <a:r>
              <a:rPr lang="zh-CN" altLang="en-US">
                <a:latin typeface="楷体_GB2312" panose="02010609030101010101" pitchFamily="49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Box 1"/>
          <p:cNvSpPr txBox="1">
            <a:spLocks noChangeArrowheads="1"/>
          </p:cNvSpPr>
          <p:nvPr/>
        </p:nvSpPr>
        <p:spPr bwMode="auto">
          <a:xfrm>
            <a:off x="215900" y="158750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(3)</a:t>
            </a:r>
            <a:r>
              <a:rPr lang="zh-CN" altLang="en-US"/>
              <a:t>备考方法：</a:t>
            </a:r>
          </a:p>
        </p:txBody>
      </p:sp>
      <p:graphicFrame>
        <p:nvGraphicFramePr>
          <p:cNvPr id="90171" name="Group 5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95288" y="808038"/>
          <a:ext cx="8101012" cy="3151188"/>
        </p:xfrm>
        <a:graphic>
          <a:graphicData uri="http://schemas.openxmlformats.org/drawingml/2006/table">
            <a:tbl>
              <a:tblPr/>
              <a:tblGrid>
                <a:gridCol w="3671887"/>
                <a:gridCol w="4429125"/>
              </a:tblGrid>
              <a:tr h="396875">
                <a:tc>
                  <a:txBody>
                    <a:bodyPr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图象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图象的解读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3988">
                <a:tc>
                  <a:txBody>
                    <a:bodyPr/>
                    <a:lstStyle>
                      <a:lvl1pPr algn="just" defTabSz="514350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defTabSz="514350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51435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marL="771525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marL="102870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4859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19431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4003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28575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just" defTabSz="514350" rtl="0" eaLnBrk="0" fontAlgn="base" latinLnBrk="0" hangingPunct="0">
                        <a:lnSpc>
                          <a:spcPct val="12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①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ρ</a:t>
                      </a:r>
                      <a:r>
                        <a:rPr kumimoji="0" lang="zh-CN" altLang="en-US" sz="20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甲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＞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ρ</a:t>
                      </a:r>
                      <a:r>
                        <a:rPr kumimoji="0" lang="zh-CN" altLang="en-US" sz="20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乙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体积相同时，甲的质量大；质量相同时，乙的体积大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②要计算甲、乙的密度，找在甲、乙图象上任何一点对应的横纵坐标所对应的值，代入公式中计算即可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0115" name="Picture 3" descr="20JXWLJ-9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0938" y="1708150"/>
            <a:ext cx="2143125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        (2020·</a:t>
            </a:r>
            <a:r>
              <a:rPr lang="zh-CN" altLang="en-US"/>
              <a:t>黔东南州</a:t>
            </a:r>
            <a:r>
              <a:rPr lang="en-US" altLang="zh-CN"/>
              <a:t>)</a:t>
            </a:r>
            <a:r>
              <a:rPr lang="zh-CN" altLang="en-US"/>
              <a:t>如图所示是甲和乙两种物质的质量与体积关系</a:t>
            </a:r>
          </a:p>
          <a:p>
            <a:pPr eaLnBrk="1" hangingPunct="1"/>
            <a:r>
              <a:rPr lang="zh-CN" altLang="en-US"/>
              <a:t>图象，下列说法正确的是</a:t>
            </a:r>
            <a:r>
              <a:rPr lang="en-US" altLang="zh-CN"/>
              <a:t>(</a:t>
            </a:r>
            <a:r>
              <a:rPr lang="zh-CN" altLang="en-US"/>
              <a:t>　　</a:t>
            </a:r>
            <a:r>
              <a:rPr lang="en-US" altLang="zh-CN"/>
              <a:t>)</a:t>
            </a:r>
            <a:endParaRPr lang="zh-CN" altLang="en-US"/>
          </a:p>
        </p:txBody>
      </p:sp>
      <p:pic>
        <p:nvPicPr>
          <p:cNvPr id="91140" name="Picture 4" descr="20JXWLJ-9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16238" y="1995488"/>
            <a:ext cx="2592387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A</a:t>
            </a:r>
            <a:r>
              <a:rPr lang="zh-CN" altLang="en-US">
                <a:cs typeface="Times New Roman" panose="02020603050405020304" pitchFamily="18" charset="0"/>
              </a:rPr>
              <a:t>．甲物质的密度随体积增大而增大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B</a:t>
            </a:r>
            <a:r>
              <a:rPr lang="zh-CN" altLang="en-US">
                <a:cs typeface="Times New Roman" panose="02020603050405020304" pitchFamily="18" charset="0"/>
              </a:rPr>
              <a:t>．当甲和乙两物质的质量相同时，乙物质的体积较大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C</a:t>
            </a:r>
            <a:r>
              <a:rPr lang="zh-CN" altLang="en-US">
                <a:cs typeface="Times New Roman" panose="02020603050405020304" pitchFamily="18" charset="0"/>
              </a:rPr>
              <a:t>．甲、乙两种物质的密度之比是</a:t>
            </a:r>
            <a:r>
              <a:rPr lang="en-US" altLang="zh-CN">
                <a:cs typeface="Times New Roman" panose="02020603050405020304" pitchFamily="18" charset="0"/>
              </a:rPr>
              <a:t>4∶1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D</a:t>
            </a:r>
            <a:r>
              <a:rPr lang="zh-CN" altLang="en-US">
                <a:cs typeface="Times New Roman" panose="02020603050405020304" pitchFamily="18" charset="0"/>
              </a:rPr>
              <a:t>．体积为</a:t>
            </a:r>
            <a:r>
              <a:rPr lang="en-US" altLang="zh-CN">
                <a:cs typeface="Times New Roman" panose="02020603050405020304" pitchFamily="18" charset="0"/>
              </a:rPr>
              <a:t>5 cm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 </a:t>
            </a:r>
            <a:r>
              <a:rPr lang="zh-CN" altLang="en-US">
                <a:cs typeface="Times New Roman" panose="02020603050405020304" pitchFamily="18" charset="0"/>
              </a:rPr>
              <a:t>的乙物质，质量为</a:t>
            </a:r>
            <a:r>
              <a:rPr lang="en-US" altLang="zh-CN">
                <a:cs typeface="Times New Roman" panose="02020603050405020304" pitchFamily="18" charset="0"/>
              </a:rPr>
              <a:t>10 g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4145" name="Picture 49" descr="正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850" y="2319338"/>
            <a:ext cx="5762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978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2</a:t>
            </a:r>
            <a:r>
              <a:rPr lang="zh-CN" altLang="en-US">
                <a:cs typeface="Times New Roman" panose="02020603050405020304" pitchFamily="18" charset="0"/>
              </a:rPr>
              <a:t>．小红探究物体的质量和体积的关系时，画了如图所示的</a:t>
            </a:r>
            <a:r>
              <a:rPr lang="en-US" altLang="zh-CN" i="1">
                <a:cs typeface="Times New Roman" panose="02020603050405020304" pitchFamily="18" charset="0"/>
              </a:rPr>
              <a:t>m</a:t>
            </a:r>
            <a:r>
              <a:rPr lang="en-US" altLang="zh-CN">
                <a:cs typeface="Times New Roman" panose="02020603050405020304" pitchFamily="18" charset="0"/>
              </a:rPr>
              <a:t>­</a:t>
            </a:r>
            <a:r>
              <a:rPr lang="en-US" altLang="zh-CN" i="1">
                <a:cs typeface="Times New Roman" panose="02020603050405020304" pitchFamily="18" charset="0"/>
              </a:rPr>
              <a:t>V</a:t>
            </a:r>
            <a:r>
              <a:rPr lang="zh-CN" altLang="en-US">
                <a:cs typeface="Times New Roman" panose="02020603050405020304" pitchFamily="18" charset="0"/>
              </a:rPr>
              <a:t>图象，由图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象可知，密度较大的是</a:t>
            </a:r>
            <a:r>
              <a:rPr lang="en-US" altLang="zh-CN">
                <a:cs typeface="Times New Roman" panose="02020603050405020304" pitchFamily="18" charset="0"/>
              </a:rPr>
              <a:t>_____</a:t>
            </a:r>
            <a:r>
              <a:rPr lang="zh-CN" altLang="en-US">
                <a:cs typeface="Times New Roman" panose="02020603050405020304" pitchFamily="18" charset="0"/>
              </a:rPr>
              <a:t>，甲、乙两种物质的密度之比</a:t>
            </a:r>
            <a:r>
              <a:rPr lang="en-US" altLang="zh-CN" i="1">
                <a:cs typeface="Times New Roman" panose="02020603050405020304" pitchFamily="18" charset="0"/>
              </a:rPr>
              <a:t>ρ</a:t>
            </a:r>
            <a:r>
              <a:rPr lang="zh-CN" altLang="en-US" baseline="-30000">
                <a:cs typeface="Times New Roman" panose="02020603050405020304" pitchFamily="18" charset="0"/>
              </a:rPr>
              <a:t>甲</a:t>
            </a:r>
            <a:r>
              <a:rPr lang="zh-CN" altLang="en-US">
                <a:cs typeface="Times New Roman" panose="02020603050405020304" pitchFamily="18" charset="0"/>
              </a:rPr>
              <a:t>∶</a:t>
            </a:r>
            <a:r>
              <a:rPr lang="en-US" altLang="zh-CN" i="1">
                <a:cs typeface="Times New Roman" panose="02020603050405020304" pitchFamily="18" charset="0"/>
              </a:rPr>
              <a:t>ρ</a:t>
            </a:r>
            <a:r>
              <a:rPr lang="zh-CN" altLang="en-US" baseline="-30000">
                <a:cs typeface="Times New Roman" panose="02020603050405020304" pitchFamily="18" charset="0"/>
              </a:rPr>
              <a:t>乙</a:t>
            </a:r>
            <a:r>
              <a:rPr lang="zh-CN" altLang="en-US">
                <a:cs typeface="Times New Roman" panose="02020603050405020304" pitchFamily="18" charset="0"/>
              </a:rPr>
              <a:t>＝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94212" name="Picture 4" descr="20JXWLJ-96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213" y="2139950"/>
            <a:ext cx="29527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2790825" y="1025525"/>
            <a:ext cx="10604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甲 </a:t>
            </a: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157163" y="1482725"/>
            <a:ext cx="14509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9∶4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/>
      <p:bldP spid="942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Box 1"/>
          <p:cNvSpPr txBox="1">
            <a:spLocks noChangeArrowheads="1"/>
          </p:cNvSpPr>
          <p:nvPr/>
        </p:nvSpPr>
        <p:spPr bwMode="auto">
          <a:xfrm>
            <a:off x="323850" y="158750"/>
            <a:ext cx="838993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(2021·</a:t>
            </a:r>
            <a:r>
              <a:rPr lang="zh-CN" altLang="en-US">
                <a:cs typeface="Arial" panose="020B0604020202020204" pitchFamily="34" charset="0"/>
              </a:rPr>
              <a:t>易错</a:t>
            </a:r>
            <a:r>
              <a:rPr lang="en-US" altLang="zh-CN">
                <a:cs typeface="Arial" panose="020B0604020202020204" pitchFamily="34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在测量液体密度的实验中，小明利用天平和量杯测量出液体和量杯的总质量</a:t>
            </a:r>
            <a:r>
              <a:rPr lang="en-US" altLang="zh-CN" i="1">
                <a:cs typeface="Times New Roman" panose="02020603050405020304" pitchFamily="18" charset="0"/>
              </a:rPr>
              <a:t>m</a:t>
            </a:r>
            <a:r>
              <a:rPr lang="zh-CN" altLang="en-US">
                <a:cs typeface="Times New Roman" panose="02020603050405020304" pitchFamily="18" charset="0"/>
              </a:rPr>
              <a:t>及液体的体积</a:t>
            </a:r>
            <a:r>
              <a:rPr lang="en-US" altLang="zh-CN" i="1">
                <a:cs typeface="Times New Roman" panose="02020603050405020304" pitchFamily="18" charset="0"/>
              </a:rPr>
              <a:t>V</a:t>
            </a:r>
            <a:r>
              <a:rPr lang="zh-CN" altLang="en-US">
                <a:cs typeface="Times New Roman" panose="02020603050405020304" pitchFamily="18" charset="0"/>
              </a:rPr>
              <a:t>，得到几组数据并绘出如图所示的</a:t>
            </a:r>
            <a:r>
              <a:rPr lang="en-US" altLang="zh-CN" i="1">
                <a:cs typeface="Times New Roman" panose="02020603050405020304" pitchFamily="18" charset="0"/>
              </a:rPr>
              <a:t>m</a:t>
            </a:r>
            <a:r>
              <a:rPr lang="en-US" altLang="zh-CN">
                <a:cs typeface="Times New Roman" panose="02020603050405020304" pitchFamily="18" charset="0"/>
              </a:rPr>
              <a:t>­</a:t>
            </a:r>
            <a:r>
              <a:rPr lang="en-US" altLang="zh-CN" i="1">
                <a:cs typeface="Times New Roman" panose="02020603050405020304" pitchFamily="18" charset="0"/>
              </a:rPr>
              <a:t>V</a:t>
            </a:r>
            <a:r>
              <a:rPr lang="zh-CN" altLang="en-US">
                <a:cs typeface="Times New Roman" panose="02020603050405020304" pitchFamily="18" charset="0"/>
              </a:rPr>
              <a:t>图象，下列说法正确的是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　　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95235" name="Picture 3" descr="20JXWLJ-9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7925" y="1816100"/>
            <a:ext cx="3527425" cy="212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A</a:t>
            </a:r>
            <a:r>
              <a:rPr lang="zh-CN" altLang="en-US">
                <a:cs typeface="Times New Roman" panose="02020603050405020304" pitchFamily="18" charset="0"/>
              </a:rPr>
              <a:t>．量杯质量为</a:t>
            </a:r>
            <a:r>
              <a:rPr lang="en-US" altLang="zh-CN">
                <a:cs typeface="Times New Roman" panose="02020603050405020304" pitchFamily="18" charset="0"/>
              </a:rPr>
              <a:t>40 g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B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Times New Roman" panose="02020603050405020304" pitchFamily="18" charset="0"/>
              </a:rPr>
              <a:t>40 cm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的该液体质量为</a:t>
            </a:r>
            <a:r>
              <a:rPr lang="en-US" altLang="zh-CN">
                <a:cs typeface="Times New Roman" panose="02020603050405020304" pitchFamily="18" charset="0"/>
              </a:rPr>
              <a:t>40 g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C</a:t>
            </a:r>
            <a:r>
              <a:rPr lang="zh-CN" altLang="en-US">
                <a:cs typeface="Times New Roman" panose="02020603050405020304" pitchFamily="18" charset="0"/>
              </a:rPr>
              <a:t>．该液体密度为</a:t>
            </a:r>
            <a:r>
              <a:rPr lang="en-US" altLang="zh-CN">
                <a:cs typeface="Times New Roman" panose="02020603050405020304" pitchFamily="18" charset="0"/>
              </a:rPr>
              <a:t>1.25 g/cm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D</a:t>
            </a:r>
            <a:r>
              <a:rPr lang="zh-CN" altLang="en-US">
                <a:cs typeface="Times New Roman" panose="02020603050405020304" pitchFamily="18" charset="0"/>
              </a:rPr>
              <a:t>．该液体密度为</a:t>
            </a:r>
            <a:r>
              <a:rPr lang="en-US" altLang="zh-CN">
                <a:cs typeface="Times New Roman" panose="02020603050405020304" pitchFamily="18" charset="0"/>
              </a:rPr>
              <a:t>2 g/cm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en-US" altLang="zh-CN">
                <a:cs typeface="Times New Roman" panose="02020603050405020304" pitchFamily="18" charset="0"/>
              </a:rPr>
              <a:t> 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4145" name="Picture 49" descr="正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850" y="1347788"/>
            <a:ext cx="5762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59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242800" y="126873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23850" y="700088"/>
            <a:ext cx="8797925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5</a:t>
            </a:r>
            <a:r>
              <a:rPr lang="zh-CN" altLang="en-US">
                <a:cs typeface="Times New Roman" panose="02020603050405020304" pitchFamily="18" charset="0"/>
              </a:rPr>
              <a:t>．天平的使用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使用方法</a:t>
            </a:r>
            <a:r>
              <a:rPr lang="en-US" altLang="zh-CN">
                <a:cs typeface="Times New Roman" panose="02020603050405020304" pitchFamily="18" charset="0"/>
              </a:rPr>
              <a:t>——“</a:t>
            </a:r>
            <a:r>
              <a:rPr lang="zh-CN" altLang="en-US">
                <a:cs typeface="Times New Roman" panose="02020603050405020304" pitchFamily="18" charset="0"/>
              </a:rPr>
              <a:t>五步法”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A</a:t>
            </a:r>
            <a:r>
              <a:rPr lang="zh-CN" altLang="en-US">
                <a:cs typeface="Times New Roman" panose="02020603050405020304" pitchFamily="18" charset="0"/>
              </a:rPr>
              <a:t>．放：将托盘天平放在①</a:t>
            </a:r>
            <a:r>
              <a:rPr lang="en-US" altLang="zh-CN">
                <a:cs typeface="Times New Roman" panose="02020603050405020304" pitchFamily="18" charset="0"/>
              </a:rPr>
              <a:t>___________</a:t>
            </a:r>
            <a:r>
              <a:rPr lang="zh-CN" altLang="en-US">
                <a:cs typeface="Times New Roman" panose="02020603050405020304" pitchFamily="18" charset="0"/>
              </a:rPr>
              <a:t>上。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B</a:t>
            </a:r>
            <a:r>
              <a:rPr lang="zh-CN" altLang="en-US">
                <a:cs typeface="Times New Roman" panose="02020603050405020304" pitchFamily="18" charset="0"/>
              </a:rPr>
              <a:t>．调：将游码移至标尺②</a:t>
            </a:r>
            <a:r>
              <a:rPr lang="en-US" altLang="zh-CN"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cs typeface="Times New Roman" panose="02020603050405020304" pitchFamily="18" charset="0"/>
              </a:rPr>
              <a:t>；调节平衡螺母，使指针指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在③</a:t>
            </a:r>
            <a:r>
              <a:rPr lang="en-US" altLang="zh-CN">
                <a:cs typeface="Times New Roman" panose="02020603050405020304" pitchFamily="18" charset="0"/>
              </a:rPr>
              <a:t>_____________</a:t>
            </a:r>
            <a:r>
              <a:rPr lang="zh-CN" altLang="en-US">
                <a:cs typeface="Times New Roman" panose="02020603050405020304" pitchFamily="18" charset="0"/>
              </a:rPr>
              <a:t>。调节方法：左偏右调，右偏左调。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041650" y="1576388"/>
            <a:ext cx="19939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水平工作台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954338" y="2033588"/>
            <a:ext cx="2689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左端零刻度线处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76263" y="2490788"/>
            <a:ext cx="23399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分度盘的中央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C</a:t>
            </a:r>
            <a:r>
              <a:rPr lang="zh-CN" altLang="en-US">
                <a:cs typeface="Times New Roman" panose="02020603050405020304" pitchFamily="18" charset="0"/>
              </a:rPr>
              <a:t>．称：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a</a:t>
            </a:r>
            <a:r>
              <a:rPr lang="zh-CN" altLang="en-US">
                <a:cs typeface="Times New Roman" panose="02020603050405020304" pitchFamily="18" charset="0"/>
              </a:rPr>
              <a:t>．先估后测：先估计物体质量，避免超过天平的称量范围而损坏天平。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b</a:t>
            </a:r>
            <a:r>
              <a:rPr lang="zh-CN" altLang="en-US">
                <a:cs typeface="Times New Roman" panose="02020603050405020304" pitchFamily="18" charset="0"/>
              </a:rPr>
              <a:t>．左物右码：左盘放物体，右盘放砝码。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c</a:t>
            </a:r>
            <a:r>
              <a:rPr lang="zh-CN" altLang="en-US">
                <a:cs typeface="Times New Roman" panose="02020603050405020304" pitchFamily="18" charset="0"/>
              </a:rPr>
              <a:t>．先大后小：根据所估测物体的质量，先放④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，再依次放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⑤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5121275" y="1960563"/>
            <a:ext cx="1930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大砝码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42875" y="2417763"/>
            <a:ext cx="1930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小砝码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378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323850" y="555625"/>
            <a:ext cx="9121775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d</a:t>
            </a:r>
            <a:r>
              <a:rPr lang="zh-CN" altLang="en-US">
                <a:cs typeface="Times New Roman" panose="02020603050405020304" pitchFamily="18" charset="0"/>
              </a:rPr>
              <a:t>．游码调平衡：如果添加最小的砝码偏大，而取出这个最小的砝码又偏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小，这时应取出最小的砝码，调节⑥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在标尺上的位置，直到指针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指在分度盘的中央刻度线处。测量时绝不允许通过调节平衡螺母来调节横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梁平衡。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D</a:t>
            </a:r>
            <a:r>
              <a:rPr lang="zh-CN" altLang="en-US">
                <a:cs typeface="Times New Roman" panose="02020603050405020304" pitchFamily="18" charset="0"/>
              </a:rPr>
              <a:t>．记：被测物体的质量等于⑦</a:t>
            </a:r>
            <a:r>
              <a:rPr lang="en-US" altLang="zh-CN">
                <a:cs typeface="Times New Roman" panose="02020603050405020304" pitchFamily="18" charset="0"/>
              </a:rPr>
              <a:t>___________</a:t>
            </a:r>
            <a:r>
              <a:rPr lang="zh-CN" altLang="en-US">
                <a:cs typeface="Times New Roman" panose="02020603050405020304" pitchFamily="18" charset="0"/>
              </a:rPr>
              <a:t>与⑧</a:t>
            </a:r>
            <a:r>
              <a:rPr lang="en-US" altLang="zh-CN">
                <a:cs typeface="Times New Roman" panose="02020603050405020304" pitchFamily="18" charset="0"/>
              </a:rPr>
              <a:t>_____________________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之和。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E</a:t>
            </a:r>
            <a:r>
              <a:rPr lang="zh-CN" altLang="en-US">
                <a:cs typeface="Times New Roman" panose="02020603050405020304" pitchFamily="18" charset="0"/>
              </a:rPr>
              <a:t>．收：测量完毕，把被测物体取下，用镊子将砝码放回盒中，用镊子把游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码拨回标尺的⑨</a:t>
            </a:r>
            <a:r>
              <a:rPr lang="en-US" altLang="zh-CN">
                <a:cs typeface="Times New Roman" panose="02020603050405020304" pitchFamily="18" charset="0"/>
              </a:rPr>
              <a:t>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84663" y="963613"/>
            <a:ext cx="12604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游码 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594100" y="2355850"/>
            <a:ext cx="19367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砝码的质量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5327650" y="2355850"/>
            <a:ext cx="36258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游码在标尺上的示数值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943100" y="3727450"/>
            <a:ext cx="19367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零刻度线处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  <p:bldP spid="38917" grpId="0"/>
      <p:bldP spid="389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注意事项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A</a:t>
            </a:r>
            <a:r>
              <a:rPr lang="zh-CN" altLang="en-US">
                <a:cs typeface="Times New Roman" panose="02020603050405020304" pitchFamily="18" charset="0"/>
              </a:rPr>
              <a:t>．被测物体的质量不能⑩</a:t>
            </a:r>
            <a:r>
              <a:rPr lang="en-US" altLang="zh-CN">
                <a:cs typeface="Times New Roman" panose="02020603050405020304" pitchFamily="18" charset="0"/>
              </a:rPr>
              <a:t>___________________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B</a:t>
            </a:r>
            <a:r>
              <a:rPr lang="zh-CN" altLang="en-US">
                <a:cs typeface="Times New Roman" panose="02020603050405020304" pitchFamily="18" charset="0"/>
              </a:rPr>
              <a:t>．左物右码，不能放反。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C</a:t>
            </a:r>
            <a:r>
              <a:rPr lang="zh-CN" altLang="en-US">
                <a:cs typeface="Times New Roman" panose="02020603050405020304" pitchFamily="18" charset="0"/>
              </a:rPr>
              <a:t>．加减砝码时，必须用</a:t>
            </a:r>
            <a:r>
              <a:rPr lang="zh-CN" altLang="en-US"/>
              <a:t>⑪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夹取。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D</a:t>
            </a:r>
            <a:r>
              <a:rPr lang="zh-CN" altLang="en-US">
                <a:cs typeface="Times New Roman" panose="02020603050405020304" pitchFamily="18" charset="0"/>
              </a:rPr>
              <a:t>．潮湿的物体和化学药品不能直接放在天平的托盘中。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59113" y="1036638"/>
            <a:ext cx="32226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超过天平的测量范围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157538" y="1951038"/>
            <a:ext cx="1235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镊子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399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29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          密度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．定义：把某种物质的①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与该物质的②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之比叫作这种物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质的密度。用符号③</a:t>
            </a:r>
            <a:r>
              <a:rPr lang="en-US" altLang="zh-CN">
                <a:cs typeface="Times New Roman" panose="02020603050405020304" pitchFamily="18" charset="0"/>
              </a:rPr>
              <a:t>____ </a:t>
            </a:r>
            <a:r>
              <a:rPr lang="zh-CN" altLang="en-US">
                <a:cs typeface="Times New Roman" panose="02020603050405020304" pitchFamily="18" charset="0"/>
              </a:rPr>
              <a:t>表示。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2</a:t>
            </a:r>
            <a:r>
              <a:rPr lang="zh-CN" altLang="en-US">
                <a:cs typeface="Times New Roman" panose="02020603050405020304" pitchFamily="18" charset="0"/>
              </a:rPr>
              <a:t>．性质：密度是物质的一种①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，密度与物质的质量、体积的大小</a:t>
            </a: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②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，与物质的状态和温度③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  <a:p>
            <a:pPr eaLnBrk="1" hangingPunct="1">
              <a:lnSpc>
                <a:spcPct val="190000"/>
              </a:lnSpc>
            </a:pPr>
            <a:r>
              <a:rPr lang="en-US" altLang="zh-CN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．公式：</a:t>
            </a:r>
            <a:r>
              <a:rPr lang="en-US" altLang="zh-CN"/>
              <a:t>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288" y="771525"/>
            <a:ext cx="1143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1727200" y="2859088"/>
          <a:ext cx="66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4" imgW="660400" imgH="609600" progId="Equation.DSMT4">
                  <p:embed/>
                </p:oleObj>
              </mc:Choice>
              <mc:Fallback>
                <p:oleObj name="Equation" r:id="rId4" imgW="660400" imgH="609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27200" y="2859088"/>
                        <a:ext cx="660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352800" y="10255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质量 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791200" y="10255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体积 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713038" y="1482725"/>
            <a:ext cx="568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i="1">
                <a:solidFill>
                  <a:srgbClr val="C4000B"/>
                </a:solidFill>
                <a:cs typeface="Times New Roman" panose="02020603050405020304" pitchFamily="18" charset="0"/>
              </a:rPr>
              <a:t>ρ</a:t>
            </a:r>
            <a:endParaRPr lang="zh-CN" altLang="en-US" i="1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3860800" y="19399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特性 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673100" y="23971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无关 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381500" y="23971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有关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/>
      <p:bldP spid="40967" grpId="0"/>
      <p:bldP spid="40968" grpId="0"/>
      <p:bldP spid="40969" grpId="0"/>
      <p:bldP spid="409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4</a:t>
            </a:r>
            <a:r>
              <a:rPr lang="zh-CN" altLang="en-US">
                <a:cs typeface="Times New Roman" panose="02020603050405020304" pitchFamily="18" charset="0"/>
              </a:rPr>
              <a:t>．单位及其换算：基本单位</a:t>
            </a:r>
            <a:r>
              <a:rPr lang="en-US" altLang="zh-CN">
                <a:cs typeface="Times New Roman" panose="02020603050405020304" pitchFamily="18" charset="0"/>
              </a:rPr>
              <a:t>kg/m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，常用单位</a:t>
            </a:r>
            <a:r>
              <a:rPr lang="en-US" altLang="zh-CN">
                <a:cs typeface="Times New Roman" panose="02020603050405020304" pitchFamily="18" charset="0"/>
              </a:rPr>
              <a:t>g/cm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 g/cm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＝</a:t>
            </a:r>
            <a:r>
              <a:rPr lang="en-US" altLang="zh-CN">
                <a:cs typeface="Times New Roman" panose="02020603050405020304" pitchFamily="18" charset="0"/>
              </a:rPr>
              <a:t>________kg/m</a:t>
            </a:r>
            <a:r>
              <a:rPr lang="en-US" altLang="zh-CN" baseline="30000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5</a:t>
            </a:r>
            <a:r>
              <a:rPr lang="zh-CN" altLang="en-US">
                <a:cs typeface="Times New Roman" panose="02020603050405020304" pitchFamily="18" charset="0"/>
              </a:rPr>
              <a:t>．水的密度为① </a:t>
            </a:r>
            <a:r>
              <a:rPr lang="en-US" altLang="zh-CN">
                <a:cs typeface="Times New Roman" panose="02020603050405020304" pitchFamily="18" charset="0"/>
              </a:rPr>
              <a:t>______________</a:t>
            </a:r>
            <a:r>
              <a:rPr lang="zh-CN" altLang="en-US">
                <a:cs typeface="Times New Roman" panose="02020603050405020304" pitchFamily="18" charset="0"/>
              </a:rPr>
              <a:t>，其物理意义是② </a:t>
            </a:r>
            <a:r>
              <a:rPr lang="en-US" altLang="zh-CN">
                <a:cs typeface="Times New Roman" panose="02020603050405020304" pitchFamily="18" charset="0"/>
              </a:rPr>
              <a:t>________________</a:t>
            </a: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247775" y="1025525"/>
            <a:ext cx="1631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1×10</a:t>
            </a:r>
            <a:r>
              <a:rPr lang="en-US" altLang="zh-CN" baseline="30000">
                <a:solidFill>
                  <a:srgbClr val="C4000B"/>
                </a:solidFill>
                <a:cs typeface="Times New Roman" panose="02020603050405020304" pitchFamily="18" charset="0"/>
              </a:rPr>
              <a:t>3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065338" y="1482725"/>
            <a:ext cx="26511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1.0×10</a:t>
            </a:r>
            <a:r>
              <a:rPr lang="en-US" altLang="zh-CN" baseline="30000">
                <a:solidFill>
                  <a:srgbClr val="C4000B"/>
                </a:solidFill>
                <a:cs typeface="Times New Roman" panose="02020603050405020304" pitchFamily="18" charset="0"/>
              </a:rPr>
              <a:t>3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 kg/m</a:t>
            </a:r>
            <a:r>
              <a:rPr lang="en-US" altLang="zh-CN" baseline="30000">
                <a:solidFill>
                  <a:srgbClr val="C4000B"/>
                </a:solidFill>
                <a:cs typeface="Times New Roman" panose="02020603050405020304" pitchFamily="18" charset="0"/>
              </a:rPr>
              <a:t>3</a:t>
            </a:r>
            <a:endParaRPr lang="zh-CN" altLang="en-US" baseline="30000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5948363" y="1482725"/>
            <a:ext cx="30638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体积为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1 m</a:t>
            </a:r>
            <a:r>
              <a:rPr lang="en-US" altLang="zh-CN" baseline="30000">
                <a:solidFill>
                  <a:srgbClr val="C4000B"/>
                </a:solidFill>
                <a:cs typeface="Times New Roman" panose="02020603050405020304" pitchFamily="18" charset="0"/>
              </a:rPr>
              <a:t>3</a:t>
            </a:r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水的质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-47625" y="1939925"/>
            <a:ext cx="28892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量是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1.0×10</a:t>
            </a:r>
            <a:r>
              <a:rPr lang="en-US" altLang="zh-CN" baseline="30000">
                <a:solidFill>
                  <a:srgbClr val="C4000B"/>
                </a:solidFill>
                <a:cs typeface="Times New Roman" panose="02020603050405020304" pitchFamily="18" charset="0"/>
              </a:rPr>
              <a:t>3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 kg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41988" grpId="0"/>
      <p:bldP spid="41989" grpId="0"/>
      <p:bldP spid="4199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{d4b19335-1c6b-42ec-ae41-113d71fd5ac2}"/>
</p:tagLst>
</file>

<file path=ppt/theme/theme1.xml><?xml version="1.0" encoding="utf-8"?>
<a:theme xmlns:a="http://schemas.openxmlformats.org/drawingml/2006/main" name="3_A000120140530A99PPBG">
  <a:themeElements>
    <a:clrScheme name="3_A000120140530A99PPBG 1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E74E3E"/>
      </a:accent1>
      <a:accent2>
        <a:srgbClr val="E0642C"/>
      </a:accent2>
      <a:accent3>
        <a:srgbClr val="FFFFFF"/>
      </a:accent3>
      <a:accent4>
        <a:srgbClr val="505050"/>
      </a:accent4>
      <a:accent5>
        <a:srgbClr val="F1B2AF"/>
      </a:accent5>
      <a:accent6>
        <a:srgbClr val="CB5A27"/>
      </a:accent6>
      <a:hlink>
        <a:srgbClr val="00B0F0"/>
      </a:hlink>
      <a:folHlink>
        <a:srgbClr val="7F7F7F"/>
      </a:folHlink>
    </a:clrScheme>
    <a:fontScheme name="3_A000120140530A99PPBG">
      <a:majorFont>
        <a:latin typeface="华文中宋"/>
        <a:ea typeface="华文中宋"/>
        <a:cs typeface="Arial"/>
      </a:majorFont>
      <a:minorFont>
        <a:latin typeface="幼圆"/>
        <a:ea typeface="幼圆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3_A000120140530A99PPBG 1">
        <a:dk1>
          <a:srgbClr val="5F5F5F"/>
        </a:dk1>
        <a:lt1>
          <a:srgbClr val="FFFFFF"/>
        </a:lt1>
        <a:dk2>
          <a:srgbClr val="5F5F5F"/>
        </a:dk2>
        <a:lt2>
          <a:srgbClr val="FFFFFF"/>
        </a:lt2>
        <a:accent1>
          <a:srgbClr val="E74E3E"/>
        </a:accent1>
        <a:accent2>
          <a:srgbClr val="E0642C"/>
        </a:accent2>
        <a:accent3>
          <a:srgbClr val="FFFFFF"/>
        </a:accent3>
        <a:accent4>
          <a:srgbClr val="505050"/>
        </a:accent4>
        <a:accent5>
          <a:srgbClr val="F1B2AF"/>
        </a:accent5>
        <a:accent6>
          <a:srgbClr val="CB5A27"/>
        </a:accent6>
        <a:hlink>
          <a:srgbClr val="00B0F0"/>
        </a:hlink>
        <a:folHlink>
          <a:srgbClr val="7F7F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2948</Words>
  <Application>Microsoft Office PowerPoint</Application>
  <PresentationFormat>全屏显示(16:9)</PresentationFormat>
  <Paragraphs>215</Paragraphs>
  <Slides>35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46" baseType="lpstr">
      <vt:lpstr>Arial</vt:lpstr>
      <vt:lpstr>宋体</vt:lpstr>
      <vt:lpstr>华文中宋</vt:lpstr>
      <vt:lpstr>黑体</vt:lpstr>
      <vt:lpstr>经典繁仿黑</vt:lpstr>
      <vt:lpstr>幼圆</vt:lpstr>
      <vt:lpstr>Times New Roman</vt:lpstr>
      <vt:lpstr>Wingdings</vt:lpstr>
      <vt:lpstr>楷体_GB2312</vt:lpstr>
      <vt:lpstr>3_A000120140530A99PPBG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2020-12-30T13:11:40Z</cp:lastPrinted>
  <dcterms:created xsi:type="dcterms:W3CDTF">2020-12-30T13:11:40Z</dcterms:created>
  <dcterms:modified xsi:type="dcterms:W3CDTF">2021-02-24T12:14:09Z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